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7" r:id="rId2"/>
    <p:sldId id="421" r:id="rId3"/>
    <p:sldId id="389" r:id="rId4"/>
    <p:sldId id="418" r:id="rId5"/>
    <p:sldId id="422" r:id="rId6"/>
    <p:sldId id="423" r:id="rId7"/>
    <p:sldId id="424" r:id="rId8"/>
    <p:sldId id="419" r:id="rId9"/>
    <p:sldId id="425" r:id="rId10"/>
    <p:sldId id="430" r:id="rId11"/>
    <p:sldId id="431" r:id="rId12"/>
    <p:sldId id="420" r:id="rId13"/>
    <p:sldId id="427" r:id="rId14"/>
    <p:sldId id="426" r:id="rId15"/>
    <p:sldId id="432" r:id="rId16"/>
    <p:sldId id="433" r:id="rId17"/>
    <p:sldId id="434" r:id="rId18"/>
    <p:sldId id="435" r:id="rId19"/>
    <p:sldId id="438" r:id="rId20"/>
    <p:sldId id="440" r:id="rId21"/>
    <p:sldId id="439" r:id="rId22"/>
    <p:sldId id="441" r:id="rId23"/>
    <p:sldId id="442" r:id="rId24"/>
    <p:sldId id="445" r:id="rId25"/>
    <p:sldId id="443" r:id="rId26"/>
    <p:sldId id="444" r:id="rId27"/>
    <p:sldId id="264" r:id="rId28"/>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80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26DCE"/>
    <a:srgbClr val="026BCA"/>
    <a:srgbClr val="02539C"/>
    <a:srgbClr val="026AC8"/>
    <a:srgbClr val="0255A0"/>
    <a:srgbClr val="0000CC"/>
    <a:srgbClr val="016BBB"/>
    <a:srgbClr val="F0FDA3"/>
    <a:srgbClr val="0276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7" autoAdjust="0"/>
    <p:restoredTop sz="92308" autoAdjust="0"/>
  </p:normalViewPr>
  <p:slideViewPr>
    <p:cSldViewPr>
      <p:cViewPr>
        <p:scale>
          <a:sx n="100" d="100"/>
          <a:sy n="100" d="100"/>
        </p:scale>
        <p:origin x="96" y="-18"/>
      </p:cViewPr>
      <p:guideLst>
        <p:guide orient="horz" pos="180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p:scale>
        <a:sx n="100" d="100"/>
        <a:sy n="100" d="100"/>
      </p:scale>
      <p:origin x="0" y="-7560"/>
    </p:cViewPr>
  </p:sorter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92230F-B4B9-4FE8-A53D-479382C65254}"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A596FC27-EE3D-4510-B633-2D262D0874F4}">
      <dgm:prSet/>
      <dgm:spPr/>
      <dgm:t>
        <a:bodyPr/>
        <a:lstStyle/>
        <a:p>
          <a:pPr rtl="0"/>
          <a:r>
            <a:rPr lang="zh-CN" smtClean="0"/>
            <a:t>聚类概念</a:t>
          </a:r>
          <a:endParaRPr lang="zh-CN"/>
        </a:p>
      </dgm:t>
    </dgm:pt>
    <dgm:pt modelId="{B434C631-B3FE-4A65-B029-0BB7451F5B70}" type="parTrans" cxnId="{0BDA8E35-2FFD-49C9-B621-CB6D540C4001}">
      <dgm:prSet/>
      <dgm:spPr/>
      <dgm:t>
        <a:bodyPr/>
        <a:lstStyle/>
        <a:p>
          <a:endParaRPr lang="zh-CN" altLang="en-US"/>
        </a:p>
      </dgm:t>
    </dgm:pt>
    <dgm:pt modelId="{58CEFF89-F8B2-4D7B-A237-EE1E90E6690E}" type="sibTrans" cxnId="{0BDA8E35-2FFD-49C9-B621-CB6D540C4001}">
      <dgm:prSet/>
      <dgm:spPr/>
      <dgm:t>
        <a:bodyPr/>
        <a:lstStyle/>
        <a:p>
          <a:endParaRPr lang="zh-CN" altLang="en-US"/>
        </a:p>
      </dgm:t>
    </dgm:pt>
    <dgm:pt modelId="{B155BABA-9CDB-4B3D-A3EA-CA75165B795F}">
      <dgm:prSet custT="1"/>
      <dgm:spPr/>
      <dgm:t>
        <a:bodyPr/>
        <a:lstStyle/>
        <a:p>
          <a:pPr rtl="0"/>
          <a:r>
            <a:rPr lang="zh-CN" sz="1400" dirty="0" smtClean="0"/>
            <a:t>一个类簇内的实体是相似的</a:t>
          </a:r>
          <a:r>
            <a:rPr lang="en-US" sz="1400" dirty="0" smtClean="0"/>
            <a:t>,</a:t>
          </a:r>
          <a:r>
            <a:rPr lang="zh-CN" sz="1400" dirty="0" smtClean="0"/>
            <a:t>不同类簇的实体是不相似的</a:t>
          </a:r>
          <a:r>
            <a:rPr lang="en-US" sz="1400" dirty="0" smtClean="0"/>
            <a:t>;</a:t>
          </a:r>
          <a:r>
            <a:rPr lang="zh-CN" sz="1400" dirty="0" smtClean="0"/>
            <a:t>一个类簇是测试空间中点的会聚</a:t>
          </a:r>
          <a:r>
            <a:rPr lang="en-US" sz="1400" dirty="0" smtClean="0"/>
            <a:t>,</a:t>
          </a:r>
          <a:r>
            <a:rPr lang="zh-CN" sz="1400" dirty="0" smtClean="0"/>
            <a:t>同一类簇的任意两个点间的距离小于不同类簇的任意两个点间的距离</a:t>
          </a:r>
          <a:r>
            <a:rPr lang="en-US" sz="1400" dirty="0" smtClean="0"/>
            <a:t>;</a:t>
          </a:r>
          <a:r>
            <a:rPr lang="zh-CN" sz="1400" dirty="0" smtClean="0"/>
            <a:t>类簇可以描述为一个包含密度相对较高的点集的多维空间中的连通区域，它们借助包含密度相对较低的点集的区域与其他区域</a:t>
          </a:r>
          <a:r>
            <a:rPr lang="en-US" sz="1400" dirty="0" smtClean="0"/>
            <a:t>(</a:t>
          </a:r>
          <a:r>
            <a:rPr lang="zh-CN" sz="1400" dirty="0" smtClean="0"/>
            <a:t>类簇</a:t>
          </a:r>
          <a:r>
            <a:rPr lang="en-US" sz="1400" dirty="0" smtClean="0"/>
            <a:t>)</a:t>
          </a:r>
          <a:r>
            <a:rPr lang="zh-CN" sz="1400" dirty="0" smtClean="0"/>
            <a:t>相分离。</a:t>
          </a:r>
          <a:endParaRPr lang="zh-CN" sz="1400" dirty="0"/>
        </a:p>
      </dgm:t>
    </dgm:pt>
    <dgm:pt modelId="{6E82F3E2-34D6-4874-8C61-A84EEF820079}" type="parTrans" cxnId="{A115C55E-9DEE-4D2A-A049-87B4E698609D}">
      <dgm:prSet/>
      <dgm:spPr/>
      <dgm:t>
        <a:bodyPr/>
        <a:lstStyle/>
        <a:p>
          <a:endParaRPr lang="zh-CN" altLang="en-US"/>
        </a:p>
      </dgm:t>
    </dgm:pt>
    <dgm:pt modelId="{1F6A97DA-ACF6-41FA-B619-35652069B5AD}" type="sibTrans" cxnId="{A115C55E-9DEE-4D2A-A049-87B4E698609D}">
      <dgm:prSet/>
      <dgm:spPr/>
      <dgm:t>
        <a:bodyPr/>
        <a:lstStyle/>
        <a:p>
          <a:endParaRPr lang="zh-CN" altLang="en-US"/>
        </a:p>
      </dgm:t>
    </dgm:pt>
    <dgm:pt modelId="{D308A4B0-D404-4B64-9211-8002AF9CBEC8}">
      <dgm:prSet/>
      <dgm:spPr/>
      <dgm:t>
        <a:bodyPr/>
        <a:lstStyle/>
        <a:p>
          <a:pPr rtl="0"/>
          <a:r>
            <a:rPr lang="zh-CN" smtClean="0"/>
            <a:t>聚类过程</a:t>
          </a:r>
          <a:endParaRPr lang="zh-CN"/>
        </a:p>
      </dgm:t>
    </dgm:pt>
    <dgm:pt modelId="{A0A0DDCF-9BF3-4E9F-AA08-C16F5833668A}" type="parTrans" cxnId="{7861EDDA-913C-4760-B8ED-CA16A4816FF2}">
      <dgm:prSet/>
      <dgm:spPr/>
      <dgm:t>
        <a:bodyPr/>
        <a:lstStyle/>
        <a:p>
          <a:endParaRPr lang="zh-CN" altLang="en-US"/>
        </a:p>
      </dgm:t>
    </dgm:pt>
    <dgm:pt modelId="{155405CD-E10D-4215-86C9-CFDB2010899A}" type="sibTrans" cxnId="{7861EDDA-913C-4760-B8ED-CA16A4816FF2}">
      <dgm:prSet/>
      <dgm:spPr/>
      <dgm:t>
        <a:bodyPr/>
        <a:lstStyle/>
        <a:p>
          <a:endParaRPr lang="zh-CN" altLang="en-US"/>
        </a:p>
      </dgm:t>
    </dgm:pt>
    <dgm:pt modelId="{1A09453B-AAA1-49F1-9051-27DCB97759A3}">
      <dgm:prSet custT="1"/>
      <dgm:spPr/>
      <dgm:t>
        <a:bodyPr/>
        <a:lstStyle/>
        <a:p>
          <a:pPr rtl="0"/>
          <a:r>
            <a:rPr lang="en-US" sz="1300" dirty="0" smtClean="0"/>
            <a:t>1)</a:t>
          </a:r>
          <a:r>
            <a:rPr lang="zh-CN" sz="1300" dirty="0" smtClean="0"/>
            <a:t>数据准备</a:t>
          </a:r>
          <a:r>
            <a:rPr lang="en-US" sz="1300" dirty="0" smtClean="0"/>
            <a:t>:</a:t>
          </a:r>
          <a:r>
            <a:rPr lang="zh-CN" sz="1300" dirty="0" smtClean="0"/>
            <a:t>包括特征</a:t>
          </a:r>
          <a:r>
            <a:rPr lang="zh-CN" sz="1400" dirty="0" smtClean="0"/>
            <a:t>标准化</a:t>
          </a:r>
          <a:r>
            <a:rPr lang="zh-CN" sz="1300" dirty="0" smtClean="0"/>
            <a:t>和降维。</a:t>
          </a:r>
          <a:endParaRPr lang="zh-CN" sz="1300" dirty="0"/>
        </a:p>
      </dgm:t>
    </dgm:pt>
    <dgm:pt modelId="{AB864143-99CB-49DE-93EC-054A3E56D85C}" type="parTrans" cxnId="{CA7F76B9-F3C3-427D-9124-99FEBF65ECE3}">
      <dgm:prSet/>
      <dgm:spPr/>
      <dgm:t>
        <a:bodyPr/>
        <a:lstStyle/>
        <a:p>
          <a:endParaRPr lang="zh-CN" altLang="en-US"/>
        </a:p>
      </dgm:t>
    </dgm:pt>
    <dgm:pt modelId="{1D2D41F6-88AC-4F8E-9FFF-6E5A3158509F}" type="sibTrans" cxnId="{CA7F76B9-F3C3-427D-9124-99FEBF65ECE3}">
      <dgm:prSet/>
      <dgm:spPr/>
      <dgm:t>
        <a:bodyPr/>
        <a:lstStyle/>
        <a:p>
          <a:endParaRPr lang="zh-CN" altLang="en-US"/>
        </a:p>
      </dgm:t>
    </dgm:pt>
    <dgm:pt modelId="{8D1D6A9A-CDB5-4140-99E9-C4DFAC50EAE2}">
      <dgm:prSet/>
      <dgm:spPr/>
      <dgm:t>
        <a:bodyPr/>
        <a:lstStyle/>
        <a:p>
          <a:pPr rtl="0"/>
          <a:r>
            <a:rPr lang="en-US" sz="1300" dirty="0" smtClean="0"/>
            <a:t>2)</a:t>
          </a:r>
          <a:r>
            <a:rPr lang="zh-CN" sz="1300" dirty="0" smtClean="0"/>
            <a:t>特征选择</a:t>
          </a:r>
          <a:r>
            <a:rPr lang="en-US" sz="1300" dirty="0" smtClean="0"/>
            <a:t>:</a:t>
          </a:r>
          <a:r>
            <a:rPr lang="zh-CN" sz="1300" dirty="0" smtClean="0"/>
            <a:t>从最初的特征中选择最有效的特征</a:t>
          </a:r>
          <a:r>
            <a:rPr lang="en-US" sz="1300" dirty="0" smtClean="0"/>
            <a:t>,</a:t>
          </a:r>
          <a:r>
            <a:rPr lang="zh-CN" sz="1300" dirty="0" smtClean="0"/>
            <a:t>并将其存储于向量中</a:t>
          </a:r>
          <a:r>
            <a:rPr lang="en-US" sz="1300" dirty="0" smtClean="0"/>
            <a:t>.</a:t>
          </a:r>
          <a:endParaRPr lang="zh-CN" sz="1300" dirty="0"/>
        </a:p>
      </dgm:t>
    </dgm:pt>
    <dgm:pt modelId="{33299EB7-1FDD-4584-A658-B81198F1BD81}" type="parTrans" cxnId="{BCA92894-443D-41DF-B931-2055A1EB9F1F}">
      <dgm:prSet/>
      <dgm:spPr/>
      <dgm:t>
        <a:bodyPr/>
        <a:lstStyle/>
        <a:p>
          <a:endParaRPr lang="zh-CN" altLang="en-US"/>
        </a:p>
      </dgm:t>
    </dgm:pt>
    <dgm:pt modelId="{71AD8AE7-5251-4E54-B36E-F236B255CD1F}" type="sibTrans" cxnId="{BCA92894-443D-41DF-B931-2055A1EB9F1F}">
      <dgm:prSet/>
      <dgm:spPr/>
      <dgm:t>
        <a:bodyPr/>
        <a:lstStyle/>
        <a:p>
          <a:endParaRPr lang="zh-CN" altLang="en-US"/>
        </a:p>
      </dgm:t>
    </dgm:pt>
    <dgm:pt modelId="{2C0232F7-D057-4689-8F04-CDF4C09E57FB}">
      <dgm:prSet/>
      <dgm:spPr/>
      <dgm:t>
        <a:bodyPr/>
        <a:lstStyle/>
        <a:p>
          <a:pPr rtl="0"/>
          <a:r>
            <a:rPr lang="en-US" sz="1300" dirty="0" smtClean="0"/>
            <a:t>3)</a:t>
          </a:r>
          <a:r>
            <a:rPr lang="zh-CN" sz="1300" dirty="0" smtClean="0"/>
            <a:t>特征提取</a:t>
          </a:r>
          <a:r>
            <a:rPr lang="en-US" sz="1300" dirty="0" smtClean="0"/>
            <a:t>:</a:t>
          </a:r>
          <a:r>
            <a:rPr lang="zh-CN" sz="1300" dirty="0" smtClean="0"/>
            <a:t>通过对所选择的特征进行转换形成新的突出特征</a:t>
          </a:r>
          <a:r>
            <a:rPr lang="en-US" sz="1300" dirty="0" smtClean="0"/>
            <a:t>. </a:t>
          </a:r>
          <a:endParaRPr lang="zh-CN" sz="1300" dirty="0"/>
        </a:p>
      </dgm:t>
    </dgm:pt>
    <dgm:pt modelId="{B287053A-4B8E-4AC4-AE2C-C0E3A1043B9D}" type="parTrans" cxnId="{F630C4CB-51D1-47F0-B461-298C3DB8B330}">
      <dgm:prSet/>
      <dgm:spPr/>
      <dgm:t>
        <a:bodyPr/>
        <a:lstStyle/>
        <a:p>
          <a:endParaRPr lang="zh-CN" altLang="en-US"/>
        </a:p>
      </dgm:t>
    </dgm:pt>
    <dgm:pt modelId="{C9A111E0-AE4B-456D-BA83-3912457E7511}" type="sibTrans" cxnId="{F630C4CB-51D1-47F0-B461-298C3DB8B330}">
      <dgm:prSet/>
      <dgm:spPr/>
      <dgm:t>
        <a:bodyPr/>
        <a:lstStyle/>
        <a:p>
          <a:endParaRPr lang="zh-CN" altLang="en-US"/>
        </a:p>
      </dgm:t>
    </dgm:pt>
    <dgm:pt modelId="{5CAB9273-B3A4-4D47-B098-4077B32BFFC0}">
      <dgm:prSet/>
      <dgm:spPr/>
      <dgm:t>
        <a:bodyPr/>
        <a:lstStyle/>
        <a:p>
          <a:pPr rtl="0"/>
          <a:r>
            <a:rPr lang="en-US" sz="1300" dirty="0" smtClean="0"/>
            <a:t>4)</a:t>
          </a:r>
          <a:r>
            <a:rPr lang="zh-CN" sz="1300" dirty="0" smtClean="0"/>
            <a:t>聚类</a:t>
          </a:r>
          <a:r>
            <a:rPr lang="en-US" sz="1300" dirty="0" smtClean="0"/>
            <a:t>(</a:t>
          </a:r>
          <a:r>
            <a:rPr lang="zh-CN" sz="1300" dirty="0" smtClean="0"/>
            <a:t>或分组</a:t>
          </a:r>
          <a:r>
            <a:rPr lang="en-US" sz="1300" dirty="0" smtClean="0"/>
            <a:t>):</a:t>
          </a:r>
          <a:r>
            <a:rPr lang="zh-CN" sz="1300" dirty="0" smtClean="0"/>
            <a:t>首先选择合适特征类型的某种距离函数</a:t>
          </a:r>
          <a:r>
            <a:rPr lang="en-US" sz="1300" dirty="0" smtClean="0"/>
            <a:t>(</a:t>
          </a:r>
          <a:r>
            <a:rPr lang="zh-CN" sz="1300" dirty="0" smtClean="0"/>
            <a:t>或构造新的距离函数</a:t>
          </a:r>
          <a:r>
            <a:rPr lang="en-US" sz="1300" dirty="0" smtClean="0"/>
            <a:t>)</a:t>
          </a:r>
          <a:r>
            <a:rPr lang="zh-CN" sz="1300" dirty="0" smtClean="0"/>
            <a:t>进行接近程度的度量</a:t>
          </a:r>
          <a:r>
            <a:rPr lang="en-US" sz="1300" dirty="0" smtClean="0"/>
            <a:t>; </a:t>
          </a:r>
          <a:r>
            <a:rPr lang="zh-CN" sz="1300" dirty="0" smtClean="0"/>
            <a:t>而后执行聚类或分组</a:t>
          </a:r>
          <a:r>
            <a:rPr lang="en-US" sz="1300" dirty="0" smtClean="0"/>
            <a:t>. </a:t>
          </a:r>
          <a:endParaRPr lang="zh-CN" sz="1300" dirty="0"/>
        </a:p>
      </dgm:t>
    </dgm:pt>
    <dgm:pt modelId="{67EA1B3C-8BA0-4048-A2DA-083630C80570}" type="parTrans" cxnId="{9D86221B-69F9-4986-BB17-0200652DC153}">
      <dgm:prSet/>
      <dgm:spPr/>
      <dgm:t>
        <a:bodyPr/>
        <a:lstStyle/>
        <a:p>
          <a:endParaRPr lang="zh-CN" altLang="en-US"/>
        </a:p>
      </dgm:t>
    </dgm:pt>
    <dgm:pt modelId="{A48C7070-006F-4FD2-82AC-CB7D0E532945}" type="sibTrans" cxnId="{9D86221B-69F9-4986-BB17-0200652DC153}">
      <dgm:prSet/>
      <dgm:spPr/>
      <dgm:t>
        <a:bodyPr/>
        <a:lstStyle/>
        <a:p>
          <a:endParaRPr lang="zh-CN" altLang="en-US"/>
        </a:p>
      </dgm:t>
    </dgm:pt>
    <dgm:pt modelId="{07792503-E1A8-4231-91F8-0608D829AA61}">
      <dgm:prSet/>
      <dgm:spPr/>
      <dgm:t>
        <a:bodyPr/>
        <a:lstStyle/>
        <a:p>
          <a:pPr rtl="0"/>
          <a:r>
            <a:rPr lang="en-US" sz="1300" dirty="0" smtClean="0"/>
            <a:t>5)</a:t>
          </a:r>
          <a:r>
            <a:rPr lang="zh-CN" sz="1300" dirty="0" smtClean="0"/>
            <a:t>聚类结果评估</a:t>
          </a:r>
          <a:r>
            <a:rPr lang="en-US" sz="1300" dirty="0" smtClean="0"/>
            <a:t>:</a:t>
          </a:r>
          <a:r>
            <a:rPr lang="zh-CN" sz="1300" dirty="0" smtClean="0"/>
            <a:t>是指对聚类结果进行评估</a:t>
          </a:r>
          <a:r>
            <a:rPr lang="en-US" sz="1300" dirty="0" smtClean="0"/>
            <a:t>.</a:t>
          </a:r>
          <a:r>
            <a:rPr lang="zh-CN" sz="1300" dirty="0" smtClean="0"/>
            <a:t>评估主要有</a:t>
          </a:r>
          <a:r>
            <a:rPr lang="en-US" sz="1300" dirty="0" smtClean="0"/>
            <a:t>3</a:t>
          </a:r>
          <a:r>
            <a:rPr lang="zh-CN" sz="1300" dirty="0" smtClean="0"/>
            <a:t>种</a:t>
          </a:r>
          <a:r>
            <a:rPr lang="en-US" sz="1300" dirty="0" smtClean="0"/>
            <a:t>:</a:t>
          </a:r>
          <a:r>
            <a:rPr lang="zh-CN" sz="1300" dirty="0" smtClean="0"/>
            <a:t>外部有效性评估、内部有效性评估和相关性测试评估</a:t>
          </a:r>
          <a:r>
            <a:rPr lang="en-US" sz="1300" dirty="0" smtClean="0"/>
            <a:t>. </a:t>
          </a:r>
          <a:endParaRPr lang="zh-CN" sz="1300" dirty="0"/>
        </a:p>
      </dgm:t>
    </dgm:pt>
    <dgm:pt modelId="{B08E827E-5327-469F-9C76-6B5C36079670}" type="parTrans" cxnId="{AC3CD0AE-A4A9-45F2-BFCF-EAED7C5F9B7E}">
      <dgm:prSet/>
      <dgm:spPr/>
      <dgm:t>
        <a:bodyPr/>
        <a:lstStyle/>
        <a:p>
          <a:endParaRPr lang="zh-CN" altLang="en-US"/>
        </a:p>
      </dgm:t>
    </dgm:pt>
    <dgm:pt modelId="{3FC8418D-C41E-4287-9717-9F914A8FDB13}" type="sibTrans" cxnId="{AC3CD0AE-A4A9-45F2-BFCF-EAED7C5F9B7E}">
      <dgm:prSet/>
      <dgm:spPr/>
      <dgm:t>
        <a:bodyPr/>
        <a:lstStyle/>
        <a:p>
          <a:endParaRPr lang="zh-CN" altLang="en-US"/>
        </a:p>
      </dgm:t>
    </dgm:pt>
    <dgm:pt modelId="{4FFBAC44-82A0-4917-848F-9768B0F93092}" type="pres">
      <dgm:prSet presAssocID="{7892230F-B4B9-4FE8-A53D-479382C65254}" presName="linear" presStyleCnt="0">
        <dgm:presLayoutVars>
          <dgm:animLvl val="lvl"/>
          <dgm:resizeHandles val="exact"/>
        </dgm:presLayoutVars>
      </dgm:prSet>
      <dgm:spPr/>
      <dgm:t>
        <a:bodyPr/>
        <a:lstStyle/>
        <a:p>
          <a:endParaRPr lang="zh-CN" altLang="en-US"/>
        </a:p>
      </dgm:t>
    </dgm:pt>
    <dgm:pt modelId="{31A04F64-A2C2-4598-A813-3EB98FC7006A}" type="pres">
      <dgm:prSet presAssocID="{A596FC27-EE3D-4510-B633-2D262D0874F4}" presName="parentText" presStyleLbl="node1" presStyleIdx="0" presStyleCnt="2">
        <dgm:presLayoutVars>
          <dgm:chMax val="0"/>
          <dgm:bulletEnabled val="1"/>
        </dgm:presLayoutVars>
      </dgm:prSet>
      <dgm:spPr/>
      <dgm:t>
        <a:bodyPr/>
        <a:lstStyle/>
        <a:p>
          <a:endParaRPr lang="zh-CN" altLang="en-US"/>
        </a:p>
      </dgm:t>
    </dgm:pt>
    <dgm:pt modelId="{93C1C2DF-7416-4109-802D-8135E2306F05}" type="pres">
      <dgm:prSet presAssocID="{A596FC27-EE3D-4510-B633-2D262D0874F4}" presName="childText" presStyleLbl="revTx" presStyleIdx="0" presStyleCnt="2">
        <dgm:presLayoutVars>
          <dgm:bulletEnabled val="1"/>
        </dgm:presLayoutVars>
      </dgm:prSet>
      <dgm:spPr/>
      <dgm:t>
        <a:bodyPr/>
        <a:lstStyle/>
        <a:p>
          <a:endParaRPr lang="zh-CN" altLang="en-US"/>
        </a:p>
      </dgm:t>
    </dgm:pt>
    <dgm:pt modelId="{A9313B6D-3413-47DC-B1F6-9A07A85035AB}" type="pres">
      <dgm:prSet presAssocID="{D308A4B0-D404-4B64-9211-8002AF9CBEC8}" presName="parentText" presStyleLbl="node1" presStyleIdx="1" presStyleCnt="2">
        <dgm:presLayoutVars>
          <dgm:chMax val="0"/>
          <dgm:bulletEnabled val="1"/>
        </dgm:presLayoutVars>
      </dgm:prSet>
      <dgm:spPr/>
      <dgm:t>
        <a:bodyPr/>
        <a:lstStyle/>
        <a:p>
          <a:endParaRPr lang="zh-CN" altLang="en-US"/>
        </a:p>
      </dgm:t>
    </dgm:pt>
    <dgm:pt modelId="{5AC122E0-C50A-4D6E-82FE-2B30C046487C}" type="pres">
      <dgm:prSet presAssocID="{D308A4B0-D404-4B64-9211-8002AF9CBEC8}" presName="childText" presStyleLbl="revTx" presStyleIdx="1" presStyleCnt="2">
        <dgm:presLayoutVars>
          <dgm:bulletEnabled val="1"/>
        </dgm:presLayoutVars>
      </dgm:prSet>
      <dgm:spPr/>
      <dgm:t>
        <a:bodyPr/>
        <a:lstStyle/>
        <a:p>
          <a:endParaRPr lang="zh-CN" altLang="en-US"/>
        </a:p>
      </dgm:t>
    </dgm:pt>
  </dgm:ptLst>
  <dgm:cxnLst>
    <dgm:cxn modelId="{F2E496FA-B58E-4AAA-ABEB-024401497548}" type="presOf" srcId="{07792503-E1A8-4231-91F8-0608D829AA61}" destId="{5AC122E0-C50A-4D6E-82FE-2B30C046487C}" srcOrd="0" destOrd="4" presId="urn:microsoft.com/office/officeart/2005/8/layout/vList2"/>
    <dgm:cxn modelId="{A115C55E-9DEE-4D2A-A049-87B4E698609D}" srcId="{A596FC27-EE3D-4510-B633-2D262D0874F4}" destId="{B155BABA-9CDB-4B3D-A3EA-CA75165B795F}" srcOrd="0" destOrd="0" parTransId="{6E82F3E2-34D6-4874-8C61-A84EEF820079}" sibTransId="{1F6A97DA-ACF6-41FA-B619-35652069B5AD}"/>
    <dgm:cxn modelId="{CA7F76B9-F3C3-427D-9124-99FEBF65ECE3}" srcId="{D308A4B0-D404-4B64-9211-8002AF9CBEC8}" destId="{1A09453B-AAA1-49F1-9051-27DCB97759A3}" srcOrd="0" destOrd="0" parTransId="{AB864143-99CB-49DE-93EC-054A3E56D85C}" sibTransId="{1D2D41F6-88AC-4F8E-9FFF-6E5A3158509F}"/>
    <dgm:cxn modelId="{8F620B5B-69D3-41AC-B8FF-B2C0E956B407}" type="presOf" srcId="{8D1D6A9A-CDB5-4140-99E9-C4DFAC50EAE2}" destId="{5AC122E0-C50A-4D6E-82FE-2B30C046487C}" srcOrd="0" destOrd="1" presId="urn:microsoft.com/office/officeart/2005/8/layout/vList2"/>
    <dgm:cxn modelId="{F630C4CB-51D1-47F0-B461-298C3DB8B330}" srcId="{D308A4B0-D404-4B64-9211-8002AF9CBEC8}" destId="{2C0232F7-D057-4689-8F04-CDF4C09E57FB}" srcOrd="2" destOrd="0" parTransId="{B287053A-4B8E-4AC4-AE2C-C0E3A1043B9D}" sibTransId="{C9A111E0-AE4B-456D-BA83-3912457E7511}"/>
    <dgm:cxn modelId="{9D86221B-69F9-4986-BB17-0200652DC153}" srcId="{D308A4B0-D404-4B64-9211-8002AF9CBEC8}" destId="{5CAB9273-B3A4-4D47-B098-4077B32BFFC0}" srcOrd="3" destOrd="0" parTransId="{67EA1B3C-8BA0-4048-A2DA-083630C80570}" sibTransId="{A48C7070-006F-4FD2-82AC-CB7D0E532945}"/>
    <dgm:cxn modelId="{BCA92894-443D-41DF-B931-2055A1EB9F1F}" srcId="{D308A4B0-D404-4B64-9211-8002AF9CBEC8}" destId="{8D1D6A9A-CDB5-4140-99E9-C4DFAC50EAE2}" srcOrd="1" destOrd="0" parTransId="{33299EB7-1FDD-4584-A658-B81198F1BD81}" sibTransId="{71AD8AE7-5251-4E54-B36E-F236B255CD1F}"/>
    <dgm:cxn modelId="{718A737D-DF8F-48DA-9358-F0D7D3319208}" type="presOf" srcId="{2C0232F7-D057-4689-8F04-CDF4C09E57FB}" destId="{5AC122E0-C50A-4D6E-82FE-2B30C046487C}" srcOrd="0" destOrd="2" presId="urn:microsoft.com/office/officeart/2005/8/layout/vList2"/>
    <dgm:cxn modelId="{BD5EBE47-6F0F-4837-A501-E287A62C535F}" type="presOf" srcId="{7892230F-B4B9-4FE8-A53D-479382C65254}" destId="{4FFBAC44-82A0-4917-848F-9768B0F93092}" srcOrd="0" destOrd="0" presId="urn:microsoft.com/office/officeart/2005/8/layout/vList2"/>
    <dgm:cxn modelId="{5633A2E2-190E-4F70-A2CB-8C9B1D76E8A7}" type="presOf" srcId="{B155BABA-9CDB-4B3D-A3EA-CA75165B795F}" destId="{93C1C2DF-7416-4109-802D-8135E2306F05}" srcOrd="0" destOrd="0" presId="urn:microsoft.com/office/officeart/2005/8/layout/vList2"/>
    <dgm:cxn modelId="{AB0CC7BF-6232-41D4-A682-BB1412642B44}" type="presOf" srcId="{D308A4B0-D404-4B64-9211-8002AF9CBEC8}" destId="{A9313B6D-3413-47DC-B1F6-9A07A85035AB}" srcOrd="0" destOrd="0" presId="urn:microsoft.com/office/officeart/2005/8/layout/vList2"/>
    <dgm:cxn modelId="{7861EDDA-913C-4760-B8ED-CA16A4816FF2}" srcId="{7892230F-B4B9-4FE8-A53D-479382C65254}" destId="{D308A4B0-D404-4B64-9211-8002AF9CBEC8}" srcOrd="1" destOrd="0" parTransId="{A0A0DDCF-9BF3-4E9F-AA08-C16F5833668A}" sibTransId="{155405CD-E10D-4215-86C9-CFDB2010899A}"/>
    <dgm:cxn modelId="{8561A028-D6BE-470E-AFC4-E193C0CCFBEA}" type="presOf" srcId="{A596FC27-EE3D-4510-B633-2D262D0874F4}" destId="{31A04F64-A2C2-4598-A813-3EB98FC7006A}" srcOrd="0" destOrd="0" presId="urn:microsoft.com/office/officeart/2005/8/layout/vList2"/>
    <dgm:cxn modelId="{C2EEF283-B521-41F6-ADAA-61F4AF3CF054}" type="presOf" srcId="{1A09453B-AAA1-49F1-9051-27DCB97759A3}" destId="{5AC122E0-C50A-4D6E-82FE-2B30C046487C}" srcOrd="0" destOrd="0" presId="urn:microsoft.com/office/officeart/2005/8/layout/vList2"/>
    <dgm:cxn modelId="{0BDA8E35-2FFD-49C9-B621-CB6D540C4001}" srcId="{7892230F-B4B9-4FE8-A53D-479382C65254}" destId="{A596FC27-EE3D-4510-B633-2D262D0874F4}" srcOrd="0" destOrd="0" parTransId="{B434C631-B3FE-4A65-B029-0BB7451F5B70}" sibTransId="{58CEFF89-F8B2-4D7B-A237-EE1E90E6690E}"/>
    <dgm:cxn modelId="{4C1609C0-602A-474E-A1BC-B208222C45DC}" type="presOf" srcId="{5CAB9273-B3A4-4D47-B098-4077B32BFFC0}" destId="{5AC122E0-C50A-4D6E-82FE-2B30C046487C}" srcOrd="0" destOrd="3" presId="urn:microsoft.com/office/officeart/2005/8/layout/vList2"/>
    <dgm:cxn modelId="{AC3CD0AE-A4A9-45F2-BFCF-EAED7C5F9B7E}" srcId="{D308A4B0-D404-4B64-9211-8002AF9CBEC8}" destId="{07792503-E1A8-4231-91F8-0608D829AA61}" srcOrd="4" destOrd="0" parTransId="{B08E827E-5327-469F-9C76-6B5C36079670}" sibTransId="{3FC8418D-C41E-4287-9717-9F914A8FDB13}"/>
    <dgm:cxn modelId="{3BC10B2C-741D-4B60-A17A-D7678DA68035}" type="presParOf" srcId="{4FFBAC44-82A0-4917-848F-9768B0F93092}" destId="{31A04F64-A2C2-4598-A813-3EB98FC7006A}" srcOrd="0" destOrd="0" presId="urn:microsoft.com/office/officeart/2005/8/layout/vList2"/>
    <dgm:cxn modelId="{02FCCE6A-DF4B-4DAB-8026-4D423F5B5474}" type="presParOf" srcId="{4FFBAC44-82A0-4917-848F-9768B0F93092}" destId="{93C1C2DF-7416-4109-802D-8135E2306F05}" srcOrd="1" destOrd="0" presId="urn:microsoft.com/office/officeart/2005/8/layout/vList2"/>
    <dgm:cxn modelId="{2621860C-2E51-45E2-B092-D2131726ED94}" type="presParOf" srcId="{4FFBAC44-82A0-4917-848F-9768B0F93092}" destId="{A9313B6D-3413-47DC-B1F6-9A07A85035AB}" srcOrd="2" destOrd="0" presId="urn:microsoft.com/office/officeart/2005/8/layout/vList2"/>
    <dgm:cxn modelId="{39C656F5-9EBA-40B0-A37D-6747E5EE9E75}" type="presParOf" srcId="{4FFBAC44-82A0-4917-848F-9768B0F93092}" destId="{5AC122E0-C50A-4D6E-82FE-2B30C046487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92230F-B4B9-4FE8-A53D-479382C65254}"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A596FC27-EE3D-4510-B633-2D262D0874F4}">
      <dgm:prSet custT="1"/>
      <dgm:spPr/>
      <dgm:t>
        <a:bodyPr/>
        <a:lstStyle/>
        <a:p>
          <a:pPr rtl="0"/>
          <a:r>
            <a:rPr lang="zh-CN" altLang="en-US" sz="2400" dirty="0" smtClean="0"/>
            <a:t>聚类算法分类</a:t>
          </a:r>
          <a:endParaRPr lang="zh-CN" altLang="en-US" sz="2400" dirty="0"/>
        </a:p>
      </dgm:t>
    </dgm:pt>
    <dgm:pt modelId="{B434C631-B3FE-4A65-B029-0BB7451F5B70}" type="parTrans" cxnId="{0BDA8E35-2FFD-49C9-B621-CB6D540C4001}">
      <dgm:prSet/>
      <dgm:spPr/>
      <dgm:t>
        <a:bodyPr/>
        <a:lstStyle/>
        <a:p>
          <a:endParaRPr lang="zh-CN" altLang="en-US"/>
        </a:p>
      </dgm:t>
    </dgm:pt>
    <dgm:pt modelId="{58CEFF89-F8B2-4D7B-A237-EE1E90E6690E}" type="sibTrans" cxnId="{0BDA8E35-2FFD-49C9-B621-CB6D540C4001}">
      <dgm:prSet/>
      <dgm:spPr/>
      <dgm:t>
        <a:bodyPr/>
        <a:lstStyle/>
        <a:p>
          <a:endParaRPr lang="zh-CN" altLang="en-US"/>
        </a:p>
      </dgm:t>
    </dgm:pt>
    <dgm:pt modelId="{B155BABA-9CDB-4B3D-A3EA-CA75165B795F}">
      <dgm:prSet custT="1"/>
      <dgm:spPr/>
      <dgm:t>
        <a:bodyPr/>
        <a:lstStyle/>
        <a:p>
          <a:pPr rtl="0"/>
          <a:endParaRPr lang="zh-CN" sz="1400" dirty="0"/>
        </a:p>
      </dgm:t>
    </dgm:pt>
    <dgm:pt modelId="{6E82F3E2-34D6-4874-8C61-A84EEF820079}" type="parTrans" cxnId="{A115C55E-9DEE-4D2A-A049-87B4E698609D}">
      <dgm:prSet/>
      <dgm:spPr/>
      <dgm:t>
        <a:bodyPr/>
        <a:lstStyle/>
        <a:p>
          <a:endParaRPr lang="zh-CN" altLang="en-US"/>
        </a:p>
      </dgm:t>
    </dgm:pt>
    <dgm:pt modelId="{1F6A97DA-ACF6-41FA-B619-35652069B5AD}" type="sibTrans" cxnId="{A115C55E-9DEE-4D2A-A049-87B4E698609D}">
      <dgm:prSet/>
      <dgm:spPr/>
      <dgm:t>
        <a:bodyPr/>
        <a:lstStyle/>
        <a:p>
          <a:endParaRPr lang="zh-CN" altLang="en-US"/>
        </a:p>
      </dgm:t>
    </dgm:pt>
    <dgm:pt modelId="{4FFBAC44-82A0-4917-848F-9768B0F93092}" type="pres">
      <dgm:prSet presAssocID="{7892230F-B4B9-4FE8-A53D-479382C65254}" presName="linear" presStyleCnt="0">
        <dgm:presLayoutVars>
          <dgm:animLvl val="lvl"/>
          <dgm:resizeHandles val="exact"/>
        </dgm:presLayoutVars>
      </dgm:prSet>
      <dgm:spPr/>
      <dgm:t>
        <a:bodyPr/>
        <a:lstStyle/>
        <a:p>
          <a:endParaRPr lang="zh-CN" altLang="en-US"/>
        </a:p>
      </dgm:t>
    </dgm:pt>
    <dgm:pt modelId="{31A04F64-A2C2-4598-A813-3EB98FC7006A}" type="pres">
      <dgm:prSet presAssocID="{A596FC27-EE3D-4510-B633-2D262D0874F4}" presName="parentText" presStyleLbl="node1" presStyleIdx="0" presStyleCnt="1" custScaleY="70411">
        <dgm:presLayoutVars>
          <dgm:chMax val="0"/>
          <dgm:bulletEnabled val="1"/>
        </dgm:presLayoutVars>
      </dgm:prSet>
      <dgm:spPr/>
      <dgm:t>
        <a:bodyPr/>
        <a:lstStyle/>
        <a:p>
          <a:endParaRPr lang="zh-CN" altLang="en-US"/>
        </a:p>
      </dgm:t>
    </dgm:pt>
    <dgm:pt modelId="{93C1C2DF-7416-4109-802D-8135E2306F05}" type="pres">
      <dgm:prSet presAssocID="{A596FC27-EE3D-4510-B633-2D262D0874F4}" presName="childText" presStyleLbl="revTx" presStyleIdx="0" presStyleCnt="1" custScaleY="999003">
        <dgm:presLayoutVars>
          <dgm:bulletEnabled val="1"/>
        </dgm:presLayoutVars>
      </dgm:prSet>
      <dgm:spPr/>
      <dgm:t>
        <a:bodyPr/>
        <a:lstStyle/>
        <a:p>
          <a:endParaRPr lang="zh-CN" altLang="en-US"/>
        </a:p>
      </dgm:t>
    </dgm:pt>
  </dgm:ptLst>
  <dgm:cxnLst>
    <dgm:cxn modelId="{68579658-ABE5-4FB8-86BF-6AB46C0B102B}" type="presOf" srcId="{7892230F-B4B9-4FE8-A53D-479382C65254}" destId="{4FFBAC44-82A0-4917-848F-9768B0F93092}" srcOrd="0" destOrd="0" presId="urn:microsoft.com/office/officeart/2005/8/layout/vList2"/>
    <dgm:cxn modelId="{A115C55E-9DEE-4D2A-A049-87B4E698609D}" srcId="{A596FC27-EE3D-4510-B633-2D262D0874F4}" destId="{B155BABA-9CDB-4B3D-A3EA-CA75165B795F}" srcOrd="0" destOrd="0" parTransId="{6E82F3E2-34D6-4874-8C61-A84EEF820079}" sibTransId="{1F6A97DA-ACF6-41FA-B619-35652069B5AD}"/>
    <dgm:cxn modelId="{0DFF309A-32C9-48B0-A474-CCE073ECC86D}" type="presOf" srcId="{A596FC27-EE3D-4510-B633-2D262D0874F4}" destId="{31A04F64-A2C2-4598-A813-3EB98FC7006A}" srcOrd="0" destOrd="0" presId="urn:microsoft.com/office/officeart/2005/8/layout/vList2"/>
    <dgm:cxn modelId="{57955B49-1F4B-4990-8BA5-6796B832D8B8}" type="presOf" srcId="{B155BABA-9CDB-4B3D-A3EA-CA75165B795F}" destId="{93C1C2DF-7416-4109-802D-8135E2306F05}" srcOrd="0" destOrd="0" presId="urn:microsoft.com/office/officeart/2005/8/layout/vList2"/>
    <dgm:cxn modelId="{0BDA8E35-2FFD-49C9-B621-CB6D540C4001}" srcId="{7892230F-B4B9-4FE8-A53D-479382C65254}" destId="{A596FC27-EE3D-4510-B633-2D262D0874F4}" srcOrd="0" destOrd="0" parTransId="{B434C631-B3FE-4A65-B029-0BB7451F5B70}" sibTransId="{58CEFF89-F8B2-4D7B-A237-EE1E90E6690E}"/>
    <dgm:cxn modelId="{1647FA16-108F-4A67-9F3A-B296BBF83BD7}" type="presParOf" srcId="{4FFBAC44-82A0-4917-848F-9768B0F93092}" destId="{31A04F64-A2C2-4598-A813-3EB98FC7006A}" srcOrd="0" destOrd="0" presId="urn:microsoft.com/office/officeart/2005/8/layout/vList2"/>
    <dgm:cxn modelId="{836BD4D0-D330-4E6F-8594-1B2798B060F0}" type="presParOf" srcId="{4FFBAC44-82A0-4917-848F-9768B0F93092}" destId="{93C1C2DF-7416-4109-802D-8135E2306F0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D92A70-7CAF-4E33-9DE7-9C42FEA8E155}"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F6B53B05-DCBF-4005-BBD5-3BAC7CA8F642}">
      <dgm:prSet/>
      <dgm:spPr/>
      <dgm:t>
        <a:bodyPr/>
        <a:lstStyle/>
        <a:p>
          <a:pPr rtl="0"/>
          <a:r>
            <a:rPr lang="zh-CN" smtClean="0"/>
            <a:t>对热点话题聚类通常采用的方法有两种：</a:t>
          </a:r>
          <a:endParaRPr lang="zh-CN"/>
        </a:p>
      </dgm:t>
    </dgm:pt>
    <dgm:pt modelId="{DAE392BA-53DF-47EA-BFE9-9C574AB2EFEF}" type="parTrans" cxnId="{0F57EDFE-1942-40BA-94FF-20BF897D7C65}">
      <dgm:prSet/>
      <dgm:spPr/>
      <dgm:t>
        <a:bodyPr/>
        <a:lstStyle/>
        <a:p>
          <a:endParaRPr lang="zh-CN" altLang="en-US"/>
        </a:p>
      </dgm:t>
    </dgm:pt>
    <dgm:pt modelId="{F84107E9-E001-4638-B26F-47F152EF9C64}" type="sibTrans" cxnId="{0F57EDFE-1942-40BA-94FF-20BF897D7C65}">
      <dgm:prSet/>
      <dgm:spPr/>
      <dgm:t>
        <a:bodyPr/>
        <a:lstStyle/>
        <a:p>
          <a:endParaRPr lang="zh-CN" altLang="en-US"/>
        </a:p>
      </dgm:t>
    </dgm:pt>
    <dgm:pt modelId="{34FC0E89-5BC5-4A4D-B953-CD5BAC065A2D}">
      <dgm:prSet/>
      <dgm:spPr/>
      <dgm:t>
        <a:bodyPr/>
        <a:lstStyle/>
        <a:p>
          <a:pPr rtl="0"/>
          <a:r>
            <a:rPr lang="zh-CN" dirty="0" smtClean="0"/>
            <a:t>基于内容对热</a:t>
          </a:r>
          <a:r>
            <a:rPr lang="zh-CN" altLang="en-US" dirty="0" smtClean="0"/>
            <a:t>点</a:t>
          </a:r>
          <a:r>
            <a:rPr lang="zh-CN" dirty="0" smtClean="0"/>
            <a:t>话题聚类</a:t>
          </a:r>
          <a:endParaRPr lang="zh-CN" dirty="0"/>
        </a:p>
      </dgm:t>
    </dgm:pt>
    <dgm:pt modelId="{A39DF6AF-58FA-4976-B210-E01A4C836BE1}" type="parTrans" cxnId="{95E760E0-8932-4FDF-B097-27B6D8864396}">
      <dgm:prSet/>
      <dgm:spPr/>
      <dgm:t>
        <a:bodyPr/>
        <a:lstStyle/>
        <a:p>
          <a:endParaRPr lang="zh-CN" altLang="en-US"/>
        </a:p>
      </dgm:t>
    </dgm:pt>
    <dgm:pt modelId="{12B480B1-758F-4C22-9853-AA34022D11B4}" type="sibTrans" cxnId="{95E760E0-8932-4FDF-B097-27B6D8864396}">
      <dgm:prSet/>
      <dgm:spPr/>
      <dgm:t>
        <a:bodyPr/>
        <a:lstStyle/>
        <a:p>
          <a:endParaRPr lang="zh-CN" altLang="en-US"/>
        </a:p>
      </dgm:t>
    </dgm:pt>
    <dgm:pt modelId="{B992B17A-89D3-4368-A223-0BDD01AC448A}">
      <dgm:prSet/>
      <dgm:spPr/>
      <dgm:t>
        <a:bodyPr/>
        <a:lstStyle/>
        <a:p>
          <a:pPr rtl="0"/>
          <a:r>
            <a:rPr lang="zh-CN" dirty="0" smtClean="0"/>
            <a:t>基于时序特征对热点话题聚类</a:t>
          </a:r>
          <a:endParaRPr lang="zh-CN" dirty="0"/>
        </a:p>
      </dgm:t>
    </dgm:pt>
    <dgm:pt modelId="{8FBB8A39-B71B-471C-870D-ABA574FE3FA9}" type="parTrans" cxnId="{B23384DB-10F6-4709-8FFC-7853C9875623}">
      <dgm:prSet/>
      <dgm:spPr/>
      <dgm:t>
        <a:bodyPr/>
        <a:lstStyle/>
        <a:p>
          <a:endParaRPr lang="zh-CN" altLang="en-US"/>
        </a:p>
      </dgm:t>
    </dgm:pt>
    <dgm:pt modelId="{94C16924-4CB7-4442-9A34-A51C9AEF5721}" type="sibTrans" cxnId="{B23384DB-10F6-4709-8FFC-7853C9875623}">
      <dgm:prSet/>
      <dgm:spPr/>
      <dgm:t>
        <a:bodyPr/>
        <a:lstStyle/>
        <a:p>
          <a:endParaRPr lang="zh-CN" altLang="en-US"/>
        </a:p>
      </dgm:t>
    </dgm:pt>
    <dgm:pt modelId="{466C4C17-77DC-43C5-ADA5-C497FBFEE59C}">
      <dgm:prSet/>
      <dgm:spPr/>
      <dgm:t>
        <a:bodyPr/>
        <a:lstStyle/>
        <a:p>
          <a:pPr rtl="0"/>
          <a:r>
            <a:rPr lang="zh-CN" smtClean="0"/>
            <a:t>相关定义</a:t>
          </a:r>
          <a:endParaRPr lang="zh-CN"/>
        </a:p>
      </dgm:t>
    </dgm:pt>
    <dgm:pt modelId="{DD136700-11BD-460C-921A-3194A9827F32}" type="parTrans" cxnId="{640A6087-1FE5-4036-9477-25BE5F7A3DB2}">
      <dgm:prSet/>
      <dgm:spPr/>
      <dgm:t>
        <a:bodyPr/>
        <a:lstStyle/>
        <a:p>
          <a:endParaRPr lang="zh-CN" altLang="en-US"/>
        </a:p>
      </dgm:t>
    </dgm:pt>
    <dgm:pt modelId="{BE6F591A-90DB-44F7-A7FA-C39A8830C602}" type="sibTrans" cxnId="{640A6087-1FE5-4036-9477-25BE5F7A3DB2}">
      <dgm:prSet/>
      <dgm:spPr/>
      <dgm:t>
        <a:bodyPr/>
        <a:lstStyle/>
        <a:p>
          <a:endParaRPr lang="zh-CN" altLang="en-US"/>
        </a:p>
      </dgm:t>
    </dgm:pt>
    <dgm:pt modelId="{555F6CF1-F094-4D2D-A87A-646E821ADF62}">
      <dgm:prSet/>
      <dgm:spPr/>
      <dgm:t>
        <a:bodyPr/>
        <a:lstStyle/>
        <a:p>
          <a:pPr rtl="0"/>
          <a:r>
            <a:rPr lang="zh-CN" dirty="0" smtClean="0"/>
            <a:t>热点话题：对于一条消息</a:t>
          </a:r>
          <a:r>
            <a:rPr lang="zh-CN" altLang="en-US" dirty="0" smtClean="0"/>
            <a:t>（</a:t>
          </a:r>
          <a:r>
            <a:rPr lang="zh-CN" dirty="0" smtClean="0"/>
            <a:t>帖子</a:t>
          </a:r>
          <a:r>
            <a:rPr lang="zh-CN" altLang="en-US" dirty="0" smtClean="0"/>
            <a:t>、</a:t>
          </a:r>
          <a:r>
            <a:rPr lang="zh-CN" dirty="0" smtClean="0"/>
            <a:t>微博</a:t>
          </a:r>
          <a:r>
            <a:rPr lang="zh-CN" altLang="en-US" dirty="0" smtClean="0"/>
            <a:t>），</a:t>
          </a:r>
          <a:r>
            <a:rPr lang="zh-CN" dirty="0" smtClean="0"/>
            <a:t> 如果该消息在其所在的网站被标注为热点话题或者评论</a:t>
          </a:r>
          <a:r>
            <a:rPr lang="zh-CN" altLang="en-US" dirty="0" smtClean="0"/>
            <a:t>（</a:t>
          </a:r>
          <a:r>
            <a:rPr lang="zh-CN" dirty="0" smtClean="0"/>
            <a:t>转发</a:t>
          </a:r>
          <a:r>
            <a:rPr lang="zh-CN" altLang="en-US" dirty="0" smtClean="0"/>
            <a:t>、</a:t>
          </a:r>
          <a:r>
            <a:rPr lang="zh-CN" dirty="0" smtClean="0"/>
            <a:t>回复</a:t>
          </a:r>
          <a:r>
            <a:rPr lang="zh-CN" altLang="en-US" dirty="0" smtClean="0"/>
            <a:t>）</a:t>
          </a:r>
          <a:r>
            <a:rPr lang="zh-CN" dirty="0" smtClean="0"/>
            <a:t>超过</a:t>
          </a:r>
          <a:r>
            <a:rPr lang="en-US" dirty="0" smtClean="0"/>
            <a:t>5000.</a:t>
          </a:r>
          <a:endParaRPr lang="zh-CN" dirty="0"/>
        </a:p>
      </dgm:t>
    </dgm:pt>
    <dgm:pt modelId="{F53C0778-A3FD-448A-96B5-EA968F2C98D6}" type="parTrans" cxnId="{8BAD530B-C386-41C5-8F4E-74D5463F1888}">
      <dgm:prSet/>
      <dgm:spPr/>
      <dgm:t>
        <a:bodyPr/>
        <a:lstStyle/>
        <a:p>
          <a:endParaRPr lang="zh-CN" altLang="en-US"/>
        </a:p>
      </dgm:t>
    </dgm:pt>
    <dgm:pt modelId="{98F4D42D-6C50-45B9-8F5B-54589B858EC4}" type="sibTrans" cxnId="{8BAD530B-C386-41C5-8F4E-74D5463F1888}">
      <dgm:prSet/>
      <dgm:spPr/>
      <dgm:t>
        <a:bodyPr/>
        <a:lstStyle/>
        <a:p>
          <a:endParaRPr lang="zh-CN" altLang="en-US"/>
        </a:p>
      </dgm:t>
    </dgm:pt>
    <dgm:pt modelId="{BCD4FE1C-83C4-4D9A-807D-024ABDB201D2}">
      <dgm:prSet/>
      <dgm:spPr/>
      <dgm:t>
        <a:bodyPr/>
        <a:lstStyle/>
        <a:p>
          <a:pPr rtl="0"/>
          <a:r>
            <a:rPr lang="zh-CN" dirty="0" smtClean="0"/>
            <a:t>热度：对于一个热点话题</a:t>
          </a:r>
          <a:r>
            <a:rPr lang="zh-CN" altLang="en-US" dirty="0" smtClean="0"/>
            <a:t>，</a:t>
          </a:r>
          <a:r>
            <a:rPr lang="zh-CN" dirty="0" smtClean="0"/>
            <a:t>在时间间隔   </a:t>
          </a:r>
          <a:r>
            <a:rPr lang="en-US" altLang="zh-CN" dirty="0" smtClean="0"/>
            <a:t>    </a:t>
          </a:r>
          <a:r>
            <a:rPr lang="zh-CN" dirty="0" smtClean="0"/>
            <a:t>内被关注</a:t>
          </a:r>
          <a:r>
            <a:rPr lang="zh-CN" altLang="en-US" dirty="0" smtClean="0"/>
            <a:t>（</a:t>
          </a:r>
          <a:r>
            <a:rPr lang="zh-CN" dirty="0" smtClean="0"/>
            <a:t>用户发表评论和对该热点话题的报导</a:t>
          </a:r>
          <a:r>
            <a:rPr lang="zh-CN" altLang="en-US" dirty="0" smtClean="0"/>
            <a:t>）</a:t>
          </a:r>
          <a:r>
            <a:rPr lang="zh-CN" dirty="0" smtClean="0"/>
            <a:t>的次数称为该热点话题在时间间隔    </a:t>
          </a:r>
          <a:r>
            <a:rPr lang="en-US" altLang="zh-CN" dirty="0" smtClean="0"/>
            <a:t>   </a:t>
          </a:r>
          <a:r>
            <a:rPr lang="zh-CN" dirty="0" smtClean="0"/>
            <a:t>内的热度．</a:t>
          </a:r>
          <a:endParaRPr lang="zh-CN" dirty="0"/>
        </a:p>
      </dgm:t>
    </dgm:pt>
    <dgm:pt modelId="{0355CDAA-BC84-464A-8D7D-1BD23F9A0B66}" type="parTrans" cxnId="{48018000-1A72-489C-A90E-5A9FDD182471}">
      <dgm:prSet/>
      <dgm:spPr/>
      <dgm:t>
        <a:bodyPr/>
        <a:lstStyle/>
        <a:p>
          <a:endParaRPr lang="zh-CN" altLang="en-US"/>
        </a:p>
      </dgm:t>
    </dgm:pt>
    <dgm:pt modelId="{CC593A7B-79D5-495B-A2D3-7000AE5DB895}" type="sibTrans" cxnId="{48018000-1A72-489C-A90E-5A9FDD182471}">
      <dgm:prSet/>
      <dgm:spPr/>
      <dgm:t>
        <a:bodyPr/>
        <a:lstStyle/>
        <a:p>
          <a:endParaRPr lang="zh-CN" altLang="en-US"/>
        </a:p>
      </dgm:t>
    </dgm:pt>
    <dgm:pt modelId="{6DB8CB28-CBE5-48F2-BEE1-597A9F63FBF8}">
      <dgm:prSet/>
      <dgm:spPr/>
      <dgm:t>
        <a:bodyPr/>
        <a:lstStyle/>
        <a:p>
          <a:pPr rtl="0"/>
          <a:r>
            <a:rPr lang="zh-CN" dirty="0" smtClean="0"/>
            <a:t>热度序列：通过记录一定时间范围内的热度值能得到关于该话题热度的时间序列</a:t>
          </a:r>
          <a:r>
            <a:rPr lang="zh-CN" altLang="en-US" dirty="0" smtClean="0"/>
            <a:t>，</a:t>
          </a:r>
          <a:r>
            <a:rPr lang="zh-CN" dirty="0" smtClean="0"/>
            <a:t>称为热度时间序列</a:t>
          </a:r>
          <a:r>
            <a:rPr lang="zh-CN" altLang="en-US" dirty="0" smtClean="0"/>
            <a:t>，</a:t>
          </a:r>
          <a:r>
            <a:rPr lang="zh-CN" dirty="0" smtClean="0"/>
            <a:t>简称热度序列．</a:t>
          </a:r>
          <a:endParaRPr lang="zh-CN" dirty="0"/>
        </a:p>
      </dgm:t>
    </dgm:pt>
    <dgm:pt modelId="{36624FB1-CF77-4406-9E22-1C3585A9CE9A}" type="parTrans" cxnId="{6C53F6F9-C79A-4245-B1D4-82D50F3C05ED}">
      <dgm:prSet/>
      <dgm:spPr/>
      <dgm:t>
        <a:bodyPr/>
        <a:lstStyle/>
        <a:p>
          <a:endParaRPr lang="zh-CN" altLang="en-US"/>
        </a:p>
      </dgm:t>
    </dgm:pt>
    <dgm:pt modelId="{A8419AB8-E451-4B18-A957-A4B6BC76F2EA}" type="sibTrans" cxnId="{6C53F6F9-C79A-4245-B1D4-82D50F3C05ED}">
      <dgm:prSet/>
      <dgm:spPr/>
      <dgm:t>
        <a:bodyPr/>
        <a:lstStyle/>
        <a:p>
          <a:endParaRPr lang="zh-CN" altLang="en-US"/>
        </a:p>
      </dgm:t>
    </dgm:pt>
    <dgm:pt modelId="{DD0A4089-FEDD-4BF0-A836-CE90A52A9E29}">
      <dgm:prSet/>
      <dgm:spPr/>
      <dgm:t>
        <a:bodyPr/>
        <a:lstStyle/>
        <a:p>
          <a:pPr rtl="0"/>
          <a:r>
            <a:rPr lang="zh-CN" dirty="0" smtClean="0"/>
            <a:t>中心曲线：聚类结果的每一个类别中所有时间序列成员共同形成的矩阵中心曲线称为中心曲线，每一个类的矩阵中心表示该类成员的 共同模式特征</a:t>
          </a:r>
          <a:r>
            <a:rPr lang="en-US" dirty="0" smtClean="0"/>
            <a:t>.</a:t>
          </a:r>
          <a:endParaRPr lang="zh-CN" dirty="0"/>
        </a:p>
      </dgm:t>
    </dgm:pt>
    <dgm:pt modelId="{C6E9A8A3-2FE5-43C1-81DD-5E8A04BFDE79}" type="parTrans" cxnId="{10381A7A-FB40-4035-81E4-5BEF1F154932}">
      <dgm:prSet/>
      <dgm:spPr/>
      <dgm:t>
        <a:bodyPr/>
        <a:lstStyle/>
        <a:p>
          <a:endParaRPr lang="zh-CN" altLang="en-US"/>
        </a:p>
      </dgm:t>
    </dgm:pt>
    <dgm:pt modelId="{6728B975-AB80-4950-8C79-4341195C92E9}" type="sibTrans" cxnId="{10381A7A-FB40-4035-81E4-5BEF1F154932}">
      <dgm:prSet/>
      <dgm:spPr/>
      <dgm:t>
        <a:bodyPr/>
        <a:lstStyle/>
        <a:p>
          <a:endParaRPr lang="zh-CN" altLang="en-US"/>
        </a:p>
      </dgm:t>
    </dgm:pt>
    <dgm:pt modelId="{135ABC52-91D0-47DF-AA2C-4283F9097F01}" type="pres">
      <dgm:prSet presAssocID="{47D92A70-7CAF-4E33-9DE7-9C42FEA8E155}" presName="linear" presStyleCnt="0">
        <dgm:presLayoutVars>
          <dgm:animLvl val="lvl"/>
          <dgm:resizeHandles val="exact"/>
        </dgm:presLayoutVars>
      </dgm:prSet>
      <dgm:spPr/>
      <dgm:t>
        <a:bodyPr/>
        <a:lstStyle/>
        <a:p>
          <a:endParaRPr lang="zh-CN" altLang="en-US"/>
        </a:p>
      </dgm:t>
    </dgm:pt>
    <dgm:pt modelId="{CB96D884-2881-4E8B-9C13-135D6A335FDC}" type="pres">
      <dgm:prSet presAssocID="{F6B53B05-DCBF-4005-BBD5-3BAC7CA8F642}" presName="parentText" presStyleLbl="node1" presStyleIdx="0" presStyleCnt="2">
        <dgm:presLayoutVars>
          <dgm:chMax val="0"/>
          <dgm:bulletEnabled val="1"/>
        </dgm:presLayoutVars>
      </dgm:prSet>
      <dgm:spPr/>
      <dgm:t>
        <a:bodyPr/>
        <a:lstStyle/>
        <a:p>
          <a:endParaRPr lang="zh-CN" altLang="en-US"/>
        </a:p>
      </dgm:t>
    </dgm:pt>
    <dgm:pt modelId="{81A6E515-257A-4A57-A618-4ED571458F49}" type="pres">
      <dgm:prSet presAssocID="{F6B53B05-DCBF-4005-BBD5-3BAC7CA8F642}" presName="childText" presStyleLbl="revTx" presStyleIdx="0" presStyleCnt="2">
        <dgm:presLayoutVars>
          <dgm:bulletEnabled val="1"/>
        </dgm:presLayoutVars>
      </dgm:prSet>
      <dgm:spPr/>
      <dgm:t>
        <a:bodyPr/>
        <a:lstStyle/>
        <a:p>
          <a:endParaRPr lang="zh-CN" altLang="en-US"/>
        </a:p>
      </dgm:t>
    </dgm:pt>
    <dgm:pt modelId="{DAC0A3BB-5533-4205-85DF-578EB22B713F}" type="pres">
      <dgm:prSet presAssocID="{466C4C17-77DC-43C5-ADA5-C497FBFEE59C}" presName="parentText" presStyleLbl="node1" presStyleIdx="1" presStyleCnt="2">
        <dgm:presLayoutVars>
          <dgm:chMax val="0"/>
          <dgm:bulletEnabled val="1"/>
        </dgm:presLayoutVars>
      </dgm:prSet>
      <dgm:spPr/>
      <dgm:t>
        <a:bodyPr/>
        <a:lstStyle/>
        <a:p>
          <a:endParaRPr lang="zh-CN" altLang="en-US"/>
        </a:p>
      </dgm:t>
    </dgm:pt>
    <dgm:pt modelId="{644DE852-636C-47D4-BD48-97FECBBC3510}" type="pres">
      <dgm:prSet presAssocID="{466C4C17-77DC-43C5-ADA5-C497FBFEE59C}" presName="childText" presStyleLbl="revTx" presStyleIdx="1" presStyleCnt="2">
        <dgm:presLayoutVars>
          <dgm:bulletEnabled val="1"/>
        </dgm:presLayoutVars>
      </dgm:prSet>
      <dgm:spPr/>
      <dgm:t>
        <a:bodyPr/>
        <a:lstStyle/>
        <a:p>
          <a:endParaRPr lang="zh-CN" altLang="en-US"/>
        </a:p>
      </dgm:t>
    </dgm:pt>
  </dgm:ptLst>
  <dgm:cxnLst>
    <dgm:cxn modelId="{640A6087-1FE5-4036-9477-25BE5F7A3DB2}" srcId="{47D92A70-7CAF-4E33-9DE7-9C42FEA8E155}" destId="{466C4C17-77DC-43C5-ADA5-C497FBFEE59C}" srcOrd="1" destOrd="0" parTransId="{DD136700-11BD-460C-921A-3194A9827F32}" sibTransId="{BE6F591A-90DB-44F7-A7FA-C39A8830C602}"/>
    <dgm:cxn modelId="{889D59FC-0887-41F3-A576-2A82A25AF10E}" type="presOf" srcId="{DD0A4089-FEDD-4BF0-A836-CE90A52A9E29}" destId="{644DE852-636C-47D4-BD48-97FECBBC3510}" srcOrd="0" destOrd="3" presId="urn:microsoft.com/office/officeart/2005/8/layout/vList2"/>
    <dgm:cxn modelId="{C8FC0FED-514A-40E9-9F18-6316067971A8}" type="presOf" srcId="{F6B53B05-DCBF-4005-BBD5-3BAC7CA8F642}" destId="{CB96D884-2881-4E8B-9C13-135D6A335FDC}" srcOrd="0" destOrd="0" presId="urn:microsoft.com/office/officeart/2005/8/layout/vList2"/>
    <dgm:cxn modelId="{F75BE93E-F1A5-4470-812A-A559C74998F8}" type="presOf" srcId="{555F6CF1-F094-4D2D-A87A-646E821ADF62}" destId="{644DE852-636C-47D4-BD48-97FECBBC3510}" srcOrd="0" destOrd="0" presId="urn:microsoft.com/office/officeart/2005/8/layout/vList2"/>
    <dgm:cxn modelId="{0F57EDFE-1942-40BA-94FF-20BF897D7C65}" srcId="{47D92A70-7CAF-4E33-9DE7-9C42FEA8E155}" destId="{F6B53B05-DCBF-4005-BBD5-3BAC7CA8F642}" srcOrd="0" destOrd="0" parTransId="{DAE392BA-53DF-47EA-BFE9-9C574AB2EFEF}" sibTransId="{F84107E9-E001-4638-B26F-47F152EF9C64}"/>
    <dgm:cxn modelId="{C1B02342-8BDC-475C-9769-4377D983BDF2}" type="presOf" srcId="{B992B17A-89D3-4368-A223-0BDD01AC448A}" destId="{81A6E515-257A-4A57-A618-4ED571458F49}" srcOrd="0" destOrd="1" presId="urn:microsoft.com/office/officeart/2005/8/layout/vList2"/>
    <dgm:cxn modelId="{85043509-4ACD-44A5-9123-FF95D9E4F284}" type="presOf" srcId="{BCD4FE1C-83C4-4D9A-807D-024ABDB201D2}" destId="{644DE852-636C-47D4-BD48-97FECBBC3510}" srcOrd="0" destOrd="1" presId="urn:microsoft.com/office/officeart/2005/8/layout/vList2"/>
    <dgm:cxn modelId="{95E760E0-8932-4FDF-B097-27B6D8864396}" srcId="{F6B53B05-DCBF-4005-BBD5-3BAC7CA8F642}" destId="{34FC0E89-5BC5-4A4D-B953-CD5BAC065A2D}" srcOrd="0" destOrd="0" parTransId="{A39DF6AF-58FA-4976-B210-E01A4C836BE1}" sibTransId="{12B480B1-758F-4C22-9853-AA34022D11B4}"/>
    <dgm:cxn modelId="{6D0CD8CB-610D-4480-998C-CDFC2F19A13D}" type="presOf" srcId="{466C4C17-77DC-43C5-ADA5-C497FBFEE59C}" destId="{DAC0A3BB-5533-4205-85DF-578EB22B713F}" srcOrd="0" destOrd="0" presId="urn:microsoft.com/office/officeart/2005/8/layout/vList2"/>
    <dgm:cxn modelId="{B23384DB-10F6-4709-8FFC-7853C9875623}" srcId="{F6B53B05-DCBF-4005-BBD5-3BAC7CA8F642}" destId="{B992B17A-89D3-4368-A223-0BDD01AC448A}" srcOrd="1" destOrd="0" parTransId="{8FBB8A39-B71B-471C-870D-ABA574FE3FA9}" sibTransId="{94C16924-4CB7-4442-9A34-A51C9AEF5721}"/>
    <dgm:cxn modelId="{8BAD530B-C386-41C5-8F4E-74D5463F1888}" srcId="{466C4C17-77DC-43C5-ADA5-C497FBFEE59C}" destId="{555F6CF1-F094-4D2D-A87A-646E821ADF62}" srcOrd="0" destOrd="0" parTransId="{F53C0778-A3FD-448A-96B5-EA968F2C98D6}" sibTransId="{98F4D42D-6C50-45B9-8F5B-54589B858EC4}"/>
    <dgm:cxn modelId="{48018000-1A72-489C-A90E-5A9FDD182471}" srcId="{466C4C17-77DC-43C5-ADA5-C497FBFEE59C}" destId="{BCD4FE1C-83C4-4D9A-807D-024ABDB201D2}" srcOrd="1" destOrd="0" parTransId="{0355CDAA-BC84-464A-8D7D-1BD23F9A0B66}" sibTransId="{CC593A7B-79D5-495B-A2D3-7000AE5DB895}"/>
    <dgm:cxn modelId="{32AE5C8A-B45F-430F-A447-83313CA26427}" type="presOf" srcId="{47D92A70-7CAF-4E33-9DE7-9C42FEA8E155}" destId="{135ABC52-91D0-47DF-AA2C-4283F9097F01}" srcOrd="0" destOrd="0" presId="urn:microsoft.com/office/officeart/2005/8/layout/vList2"/>
    <dgm:cxn modelId="{89E53A4A-3CBF-4441-953A-33A80DCFFE17}" type="presOf" srcId="{6DB8CB28-CBE5-48F2-BEE1-597A9F63FBF8}" destId="{644DE852-636C-47D4-BD48-97FECBBC3510}" srcOrd="0" destOrd="2" presId="urn:microsoft.com/office/officeart/2005/8/layout/vList2"/>
    <dgm:cxn modelId="{10381A7A-FB40-4035-81E4-5BEF1F154932}" srcId="{466C4C17-77DC-43C5-ADA5-C497FBFEE59C}" destId="{DD0A4089-FEDD-4BF0-A836-CE90A52A9E29}" srcOrd="3" destOrd="0" parTransId="{C6E9A8A3-2FE5-43C1-81DD-5E8A04BFDE79}" sibTransId="{6728B975-AB80-4950-8C79-4341195C92E9}"/>
    <dgm:cxn modelId="{FF174D4F-9BEA-4BD9-957C-C8BA6255275C}" type="presOf" srcId="{34FC0E89-5BC5-4A4D-B953-CD5BAC065A2D}" destId="{81A6E515-257A-4A57-A618-4ED571458F49}" srcOrd="0" destOrd="0" presId="urn:microsoft.com/office/officeart/2005/8/layout/vList2"/>
    <dgm:cxn modelId="{6C53F6F9-C79A-4245-B1D4-82D50F3C05ED}" srcId="{466C4C17-77DC-43C5-ADA5-C497FBFEE59C}" destId="{6DB8CB28-CBE5-48F2-BEE1-597A9F63FBF8}" srcOrd="2" destOrd="0" parTransId="{36624FB1-CF77-4406-9E22-1C3585A9CE9A}" sibTransId="{A8419AB8-E451-4B18-A957-A4B6BC76F2EA}"/>
    <dgm:cxn modelId="{A20FEDB7-085A-4FDA-AD91-4E9C21EAC44F}" type="presParOf" srcId="{135ABC52-91D0-47DF-AA2C-4283F9097F01}" destId="{CB96D884-2881-4E8B-9C13-135D6A335FDC}" srcOrd="0" destOrd="0" presId="urn:microsoft.com/office/officeart/2005/8/layout/vList2"/>
    <dgm:cxn modelId="{53BC9A15-EFB6-41C9-8AF4-4B1608FF115F}" type="presParOf" srcId="{135ABC52-91D0-47DF-AA2C-4283F9097F01}" destId="{81A6E515-257A-4A57-A618-4ED571458F49}" srcOrd="1" destOrd="0" presId="urn:microsoft.com/office/officeart/2005/8/layout/vList2"/>
    <dgm:cxn modelId="{161EC2F7-E99F-4C6F-88C9-8A336CC8EC6C}" type="presParOf" srcId="{135ABC52-91D0-47DF-AA2C-4283F9097F01}" destId="{DAC0A3BB-5533-4205-85DF-578EB22B713F}" srcOrd="2" destOrd="0" presId="urn:microsoft.com/office/officeart/2005/8/layout/vList2"/>
    <dgm:cxn modelId="{29B8404E-4A99-4E6A-BE5B-3E5CF13F338F}" type="presParOf" srcId="{135ABC52-91D0-47DF-AA2C-4283F9097F01}" destId="{644DE852-636C-47D4-BD48-97FECBBC351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A04F64-A2C2-4598-A813-3EB98FC7006A}">
      <dsp:nvSpPr>
        <dsp:cNvPr id="0" name=""/>
        <dsp:cNvSpPr/>
      </dsp:nvSpPr>
      <dsp:spPr>
        <a:xfrm>
          <a:off x="0" y="36589"/>
          <a:ext cx="7776864" cy="627412"/>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sz="2000" kern="1200" smtClean="0"/>
            <a:t>聚类概念</a:t>
          </a:r>
          <a:endParaRPr lang="zh-CN" sz="2000" kern="1200"/>
        </a:p>
      </dsp:txBody>
      <dsp:txXfrm>
        <a:off x="30628" y="67217"/>
        <a:ext cx="7715608" cy="566156"/>
      </dsp:txXfrm>
    </dsp:sp>
    <dsp:sp modelId="{93C1C2DF-7416-4109-802D-8135E2306F05}">
      <dsp:nvSpPr>
        <dsp:cNvPr id="0" name=""/>
        <dsp:cNvSpPr/>
      </dsp:nvSpPr>
      <dsp:spPr>
        <a:xfrm>
          <a:off x="0" y="664001"/>
          <a:ext cx="7776864" cy="113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915"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zh-CN" sz="1400" kern="1200" dirty="0" smtClean="0"/>
            <a:t>一个类簇内的实体是相似的</a:t>
          </a:r>
          <a:r>
            <a:rPr lang="en-US" sz="1400" kern="1200" dirty="0" smtClean="0"/>
            <a:t>,</a:t>
          </a:r>
          <a:r>
            <a:rPr lang="zh-CN" sz="1400" kern="1200" dirty="0" smtClean="0"/>
            <a:t>不同类簇的实体是不相似的</a:t>
          </a:r>
          <a:r>
            <a:rPr lang="en-US" sz="1400" kern="1200" dirty="0" smtClean="0"/>
            <a:t>;</a:t>
          </a:r>
          <a:r>
            <a:rPr lang="zh-CN" sz="1400" kern="1200" dirty="0" smtClean="0"/>
            <a:t>一个类簇是测试空间中点的会聚</a:t>
          </a:r>
          <a:r>
            <a:rPr lang="en-US" sz="1400" kern="1200" dirty="0" smtClean="0"/>
            <a:t>,</a:t>
          </a:r>
          <a:r>
            <a:rPr lang="zh-CN" sz="1400" kern="1200" dirty="0" smtClean="0"/>
            <a:t>同一类簇的任意两个点间的距离小于不同类簇的任意两个点间的距离</a:t>
          </a:r>
          <a:r>
            <a:rPr lang="en-US" sz="1400" kern="1200" dirty="0" smtClean="0"/>
            <a:t>;</a:t>
          </a:r>
          <a:r>
            <a:rPr lang="zh-CN" sz="1400" kern="1200" dirty="0" smtClean="0"/>
            <a:t>类簇可以描述为一个包含密度相对较高的点集的多维空间中的连通区域，它们借助包含密度相对较低的点集的区域与其他区域</a:t>
          </a:r>
          <a:r>
            <a:rPr lang="en-US" sz="1400" kern="1200" dirty="0" smtClean="0"/>
            <a:t>(</a:t>
          </a:r>
          <a:r>
            <a:rPr lang="zh-CN" sz="1400" kern="1200" dirty="0" smtClean="0"/>
            <a:t>类簇</a:t>
          </a:r>
          <a:r>
            <a:rPr lang="en-US" sz="1400" kern="1200" dirty="0" smtClean="0"/>
            <a:t>)</a:t>
          </a:r>
          <a:r>
            <a:rPr lang="zh-CN" sz="1400" kern="1200" dirty="0" smtClean="0"/>
            <a:t>相分离。</a:t>
          </a:r>
          <a:endParaRPr lang="zh-CN" sz="1400" kern="1200" dirty="0"/>
        </a:p>
      </dsp:txBody>
      <dsp:txXfrm>
        <a:off x="0" y="664001"/>
        <a:ext cx="7776864" cy="1138500"/>
      </dsp:txXfrm>
    </dsp:sp>
    <dsp:sp modelId="{A9313B6D-3413-47DC-B1F6-9A07A85035AB}">
      <dsp:nvSpPr>
        <dsp:cNvPr id="0" name=""/>
        <dsp:cNvSpPr/>
      </dsp:nvSpPr>
      <dsp:spPr>
        <a:xfrm>
          <a:off x="0" y="1802501"/>
          <a:ext cx="7776864" cy="627412"/>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sz="2000" kern="1200" smtClean="0"/>
            <a:t>聚类过程</a:t>
          </a:r>
          <a:endParaRPr lang="zh-CN" sz="2000" kern="1200"/>
        </a:p>
      </dsp:txBody>
      <dsp:txXfrm>
        <a:off x="30628" y="1833129"/>
        <a:ext cx="7715608" cy="566156"/>
      </dsp:txXfrm>
    </dsp:sp>
    <dsp:sp modelId="{5AC122E0-C50A-4D6E-82FE-2B30C046487C}">
      <dsp:nvSpPr>
        <dsp:cNvPr id="0" name=""/>
        <dsp:cNvSpPr/>
      </dsp:nvSpPr>
      <dsp:spPr>
        <a:xfrm>
          <a:off x="0" y="2429914"/>
          <a:ext cx="7776864" cy="20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915" tIns="16510" rIns="92456" bIns="16510" numCol="1" spcCol="1270" anchor="t" anchorCtr="0">
          <a:noAutofit/>
        </a:bodyPr>
        <a:lstStyle/>
        <a:p>
          <a:pPr marL="114300" lvl="1" indent="-114300" algn="l" defTabSz="577850" rtl="0">
            <a:lnSpc>
              <a:spcPct val="90000"/>
            </a:lnSpc>
            <a:spcBef>
              <a:spcPct val="0"/>
            </a:spcBef>
            <a:spcAft>
              <a:spcPct val="20000"/>
            </a:spcAft>
            <a:buChar char="••"/>
          </a:pPr>
          <a:r>
            <a:rPr lang="en-US" sz="1300" kern="1200" dirty="0" smtClean="0"/>
            <a:t>1)</a:t>
          </a:r>
          <a:r>
            <a:rPr lang="zh-CN" sz="1300" kern="1200" dirty="0" smtClean="0"/>
            <a:t>数据准备</a:t>
          </a:r>
          <a:r>
            <a:rPr lang="en-US" sz="1300" kern="1200" dirty="0" smtClean="0"/>
            <a:t>:</a:t>
          </a:r>
          <a:r>
            <a:rPr lang="zh-CN" sz="1300" kern="1200" dirty="0" smtClean="0"/>
            <a:t>包括特征</a:t>
          </a:r>
          <a:r>
            <a:rPr lang="zh-CN" sz="1400" kern="1200" dirty="0" smtClean="0"/>
            <a:t>标准化</a:t>
          </a:r>
          <a:r>
            <a:rPr lang="zh-CN" sz="1300" kern="1200" dirty="0" smtClean="0"/>
            <a:t>和降维。</a:t>
          </a:r>
          <a:endParaRPr lang="zh-CN" sz="1300" kern="1200" dirty="0"/>
        </a:p>
        <a:p>
          <a:pPr marL="114300" lvl="1" indent="-114300" algn="l" defTabSz="577850" rtl="0">
            <a:lnSpc>
              <a:spcPct val="90000"/>
            </a:lnSpc>
            <a:spcBef>
              <a:spcPct val="0"/>
            </a:spcBef>
            <a:spcAft>
              <a:spcPct val="20000"/>
            </a:spcAft>
            <a:buChar char="••"/>
          </a:pPr>
          <a:r>
            <a:rPr lang="en-US" sz="1300" kern="1200" dirty="0" smtClean="0"/>
            <a:t>2)</a:t>
          </a:r>
          <a:r>
            <a:rPr lang="zh-CN" sz="1300" kern="1200" dirty="0" smtClean="0"/>
            <a:t>特征选择</a:t>
          </a:r>
          <a:r>
            <a:rPr lang="en-US" sz="1300" kern="1200" dirty="0" smtClean="0"/>
            <a:t>:</a:t>
          </a:r>
          <a:r>
            <a:rPr lang="zh-CN" sz="1300" kern="1200" dirty="0" smtClean="0"/>
            <a:t>从最初的特征中选择最有效的特征</a:t>
          </a:r>
          <a:r>
            <a:rPr lang="en-US" sz="1300" kern="1200" dirty="0" smtClean="0"/>
            <a:t>,</a:t>
          </a:r>
          <a:r>
            <a:rPr lang="zh-CN" sz="1300" kern="1200" dirty="0" smtClean="0"/>
            <a:t>并将其存储于向量中</a:t>
          </a:r>
          <a:r>
            <a:rPr lang="en-US" sz="1300" kern="1200" dirty="0" smtClean="0"/>
            <a:t>.</a:t>
          </a:r>
          <a:endParaRPr lang="zh-CN" sz="1300" kern="1200" dirty="0"/>
        </a:p>
        <a:p>
          <a:pPr marL="114300" lvl="1" indent="-114300" algn="l" defTabSz="577850" rtl="0">
            <a:lnSpc>
              <a:spcPct val="90000"/>
            </a:lnSpc>
            <a:spcBef>
              <a:spcPct val="0"/>
            </a:spcBef>
            <a:spcAft>
              <a:spcPct val="20000"/>
            </a:spcAft>
            <a:buChar char="••"/>
          </a:pPr>
          <a:r>
            <a:rPr lang="en-US" sz="1300" kern="1200" dirty="0" smtClean="0"/>
            <a:t>3)</a:t>
          </a:r>
          <a:r>
            <a:rPr lang="zh-CN" sz="1300" kern="1200" dirty="0" smtClean="0"/>
            <a:t>特征提取</a:t>
          </a:r>
          <a:r>
            <a:rPr lang="en-US" sz="1300" kern="1200" dirty="0" smtClean="0"/>
            <a:t>:</a:t>
          </a:r>
          <a:r>
            <a:rPr lang="zh-CN" sz="1300" kern="1200" dirty="0" smtClean="0"/>
            <a:t>通过对所选择的特征进行转换形成新的突出特征</a:t>
          </a:r>
          <a:r>
            <a:rPr lang="en-US" sz="1300" kern="1200" dirty="0" smtClean="0"/>
            <a:t>. </a:t>
          </a:r>
          <a:endParaRPr lang="zh-CN" sz="1300" kern="1200" dirty="0"/>
        </a:p>
        <a:p>
          <a:pPr marL="114300" lvl="1" indent="-114300" algn="l" defTabSz="577850" rtl="0">
            <a:lnSpc>
              <a:spcPct val="90000"/>
            </a:lnSpc>
            <a:spcBef>
              <a:spcPct val="0"/>
            </a:spcBef>
            <a:spcAft>
              <a:spcPct val="20000"/>
            </a:spcAft>
            <a:buChar char="••"/>
          </a:pPr>
          <a:r>
            <a:rPr lang="en-US" sz="1300" kern="1200" dirty="0" smtClean="0"/>
            <a:t>4)</a:t>
          </a:r>
          <a:r>
            <a:rPr lang="zh-CN" sz="1300" kern="1200" dirty="0" smtClean="0"/>
            <a:t>聚类</a:t>
          </a:r>
          <a:r>
            <a:rPr lang="en-US" sz="1300" kern="1200" dirty="0" smtClean="0"/>
            <a:t>(</a:t>
          </a:r>
          <a:r>
            <a:rPr lang="zh-CN" sz="1300" kern="1200" dirty="0" smtClean="0"/>
            <a:t>或分组</a:t>
          </a:r>
          <a:r>
            <a:rPr lang="en-US" sz="1300" kern="1200" dirty="0" smtClean="0"/>
            <a:t>):</a:t>
          </a:r>
          <a:r>
            <a:rPr lang="zh-CN" sz="1300" kern="1200" dirty="0" smtClean="0"/>
            <a:t>首先选择合适特征类型的某种距离函数</a:t>
          </a:r>
          <a:r>
            <a:rPr lang="en-US" sz="1300" kern="1200" dirty="0" smtClean="0"/>
            <a:t>(</a:t>
          </a:r>
          <a:r>
            <a:rPr lang="zh-CN" sz="1300" kern="1200" dirty="0" smtClean="0"/>
            <a:t>或构造新的距离函数</a:t>
          </a:r>
          <a:r>
            <a:rPr lang="en-US" sz="1300" kern="1200" dirty="0" smtClean="0"/>
            <a:t>)</a:t>
          </a:r>
          <a:r>
            <a:rPr lang="zh-CN" sz="1300" kern="1200" dirty="0" smtClean="0"/>
            <a:t>进行接近程度的度量</a:t>
          </a:r>
          <a:r>
            <a:rPr lang="en-US" sz="1300" kern="1200" dirty="0" smtClean="0"/>
            <a:t>; </a:t>
          </a:r>
          <a:r>
            <a:rPr lang="zh-CN" sz="1300" kern="1200" dirty="0" smtClean="0"/>
            <a:t>而后执行聚类或分组</a:t>
          </a:r>
          <a:r>
            <a:rPr lang="en-US" sz="1300" kern="1200" dirty="0" smtClean="0"/>
            <a:t>. </a:t>
          </a:r>
          <a:endParaRPr lang="zh-CN" sz="1300" kern="1200" dirty="0"/>
        </a:p>
        <a:p>
          <a:pPr marL="114300" lvl="1" indent="-114300" algn="l" defTabSz="577850" rtl="0">
            <a:lnSpc>
              <a:spcPct val="90000"/>
            </a:lnSpc>
            <a:spcBef>
              <a:spcPct val="0"/>
            </a:spcBef>
            <a:spcAft>
              <a:spcPct val="20000"/>
            </a:spcAft>
            <a:buChar char="••"/>
          </a:pPr>
          <a:r>
            <a:rPr lang="en-US" sz="1300" kern="1200" dirty="0" smtClean="0"/>
            <a:t>5)</a:t>
          </a:r>
          <a:r>
            <a:rPr lang="zh-CN" sz="1300" kern="1200" dirty="0" smtClean="0"/>
            <a:t>聚类结果评估</a:t>
          </a:r>
          <a:r>
            <a:rPr lang="en-US" sz="1300" kern="1200" dirty="0" smtClean="0"/>
            <a:t>:</a:t>
          </a:r>
          <a:r>
            <a:rPr lang="zh-CN" sz="1300" kern="1200" dirty="0" smtClean="0"/>
            <a:t>是指对聚类结果进行评估</a:t>
          </a:r>
          <a:r>
            <a:rPr lang="en-US" sz="1300" kern="1200" dirty="0" smtClean="0"/>
            <a:t>.</a:t>
          </a:r>
          <a:r>
            <a:rPr lang="zh-CN" sz="1300" kern="1200" dirty="0" smtClean="0"/>
            <a:t>评估主要有</a:t>
          </a:r>
          <a:r>
            <a:rPr lang="en-US" sz="1300" kern="1200" dirty="0" smtClean="0"/>
            <a:t>3</a:t>
          </a:r>
          <a:r>
            <a:rPr lang="zh-CN" sz="1300" kern="1200" dirty="0" smtClean="0"/>
            <a:t>种</a:t>
          </a:r>
          <a:r>
            <a:rPr lang="en-US" sz="1300" kern="1200" dirty="0" smtClean="0"/>
            <a:t>:</a:t>
          </a:r>
          <a:r>
            <a:rPr lang="zh-CN" sz="1300" kern="1200" dirty="0" smtClean="0"/>
            <a:t>外部有效性评估、内部有效性评估和相关性测试评估</a:t>
          </a:r>
          <a:r>
            <a:rPr lang="en-US" sz="1300" kern="1200" dirty="0" smtClean="0"/>
            <a:t>. </a:t>
          </a:r>
          <a:endParaRPr lang="zh-CN" sz="1300" kern="1200" dirty="0"/>
        </a:p>
      </dsp:txBody>
      <dsp:txXfrm>
        <a:off x="0" y="2429914"/>
        <a:ext cx="7776864" cy="207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A04F64-A2C2-4598-A813-3EB98FC7006A}">
      <dsp:nvSpPr>
        <dsp:cNvPr id="0" name=""/>
        <dsp:cNvSpPr/>
      </dsp:nvSpPr>
      <dsp:spPr>
        <a:xfrm>
          <a:off x="0" y="73954"/>
          <a:ext cx="7776864" cy="511585"/>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t>聚类算法分类</a:t>
          </a:r>
          <a:endParaRPr lang="zh-CN" altLang="en-US" sz="2400" kern="1200" dirty="0"/>
        </a:p>
      </dsp:txBody>
      <dsp:txXfrm>
        <a:off x="24974" y="98928"/>
        <a:ext cx="7726916" cy="461637"/>
      </dsp:txXfrm>
    </dsp:sp>
    <dsp:sp modelId="{93C1C2DF-7416-4109-802D-8135E2306F05}">
      <dsp:nvSpPr>
        <dsp:cNvPr id="0" name=""/>
        <dsp:cNvSpPr/>
      </dsp:nvSpPr>
      <dsp:spPr>
        <a:xfrm>
          <a:off x="0" y="585539"/>
          <a:ext cx="7776864" cy="3805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915" tIns="17780" rIns="99568" bIns="17780" numCol="1" spcCol="1270" anchor="t" anchorCtr="0">
          <a:noAutofit/>
        </a:bodyPr>
        <a:lstStyle/>
        <a:p>
          <a:pPr marL="114300" lvl="1" indent="-114300" algn="l" defTabSz="622300" rtl="0">
            <a:lnSpc>
              <a:spcPct val="90000"/>
            </a:lnSpc>
            <a:spcBef>
              <a:spcPct val="0"/>
            </a:spcBef>
            <a:spcAft>
              <a:spcPct val="20000"/>
            </a:spcAft>
            <a:buChar char="••"/>
          </a:pPr>
          <a:endParaRPr lang="zh-CN" sz="1400" kern="1200" dirty="0"/>
        </a:p>
      </dsp:txBody>
      <dsp:txXfrm>
        <a:off x="0" y="585539"/>
        <a:ext cx="7776864" cy="3805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96D884-2881-4E8B-9C13-135D6A335FDC}">
      <dsp:nvSpPr>
        <dsp:cNvPr id="0" name=""/>
        <dsp:cNvSpPr/>
      </dsp:nvSpPr>
      <dsp:spPr>
        <a:xfrm>
          <a:off x="0" y="40233"/>
          <a:ext cx="7992888" cy="564671"/>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smtClean="0"/>
            <a:t>对热点话题聚类通常采用的方法有两种：</a:t>
          </a:r>
          <a:endParaRPr lang="zh-CN" sz="1800" kern="1200"/>
        </a:p>
      </dsp:txBody>
      <dsp:txXfrm>
        <a:off x="27565" y="67798"/>
        <a:ext cx="7937758" cy="509541"/>
      </dsp:txXfrm>
    </dsp:sp>
    <dsp:sp modelId="{81A6E515-257A-4A57-A618-4ED571458F49}">
      <dsp:nvSpPr>
        <dsp:cNvPr id="0" name=""/>
        <dsp:cNvSpPr/>
      </dsp:nvSpPr>
      <dsp:spPr>
        <a:xfrm>
          <a:off x="0" y="604904"/>
          <a:ext cx="7992888" cy="670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774" tIns="22860" rIns="128016" bIns="22860" numCol="1" spcCol="1270" anchor="t" anchorCtr="0">
          <a:noAutofit/>
        </a:bodyPr>
        <a:lstStyle/>
        <a:p>
          <a:pPr marL="114300" lvl="1" indent="-114300" algn="l" defTabSz="622300" rtl="0">
            <a:lnSpc>
              <a:spcPct val="90000"/>
            </a:lnSpc>
            <a:spcBef>
              <a:spcPct val="0"/>
            </a:spcBef>
            <a:spcAft>
              <a:spcPct val="20000"/>
            </a:spcAft>
            <a:buChar char="••"/>
          </a:pPr>
          <a:r>
            <a:rPr lang="zh-CN" sz="1400" kern="1200" dirty="0" smtClean="0"/>
            <a:t>基于内容对热</a:t>
          </a:r>
          <a:r>
            <a:rPr lang="zh-CN" altLang="en-US" sz="1400" kern="1200" dirty="0" smtClean="0"/>
            <a:t>点</a:t>
          </a:r>
          <a:r>
            <a:rPr lang="zh-CN" sz="1400" kern="1200" dirty="0" smtClean="0"/>
            <a:t>话题聚类</a:t>
          </a:r>
          <a:endParaRPr lang="zh-CN" sz="1400" kern="1200" dirty="0"/>
        </a:p>
        <a:p>
          <a:pPr marL="114300" lvl="1" indent="-114300" algn="l" defTabSz="622300" rtl="0">
            <a:lnSpc>
              <a:spcPct val="90000"/>
            </a:lnSpc>
            <a:spcBef>
              <a:spcPct val="0"/>
            </a:spcBef>
            <a:spcAft>
              <a:spcPct val="20000"/>
            </a:spcAft>
            <a:buChar char="••"/>
          </a:pPr>
          <a:r>
            <a:rPr lang="zh-CN" sz="1400" kern="1200" dirty="0" smtClean="0"/>
            <a:t>基于时序特征对热点话题聚类</a:t>
          </a:r>
          <a:endParaRPr lang="zh-CN" sz="1400" kern="1200" dirty="0"/>
        </a:p>
      </dsp:txBody>
      <dsp:txXfrm>
        <a:off x="0" y="604904"/>
        <a:ext cx="7992888" cy="670680"/>
      </dsp:txXfrm>
    </dsp:sp>
    <dsp:sp modelId="{DAC0A3BB-5533-4205-85DF-578EB22B713F}">
      <dsp:nvSpPr>
        <dsp:cNvPr id="0" name=""/>
        <dsp:cNvSpPr/>
      </dsp:nvSpPr>
      <dsp:spPr>
        <a:xfrm>
          <a:off x="0" y="1275584"/>
          <a:ext cx="7992888" cy="564671"/>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smtClean="0"/>
            <a:t>相关定义</a:t>
          </a:r>
          <a:endParaRPr lang="zh-CN" sz="1800" kern="1200"/>
        </a:p>
      </dsp:txBody>
      <dsp:txXfrm>
        <a:off x="27565" y="1303149"/>
        <a:ext cx="7937758" cy="509541"/>
      </dsp:txXfrm>
    </dsp:sp>
    <dsp:sp modelId="{644DE852-636C-47D4-BD48-97FECBBC3510}">
      <dsp:nvSpPr>
        <dsp:cNvPr id="0" name=""/>
        <dsp:cNvSpPr/>
      </dsp:nvSpPr>
      <dsp:spPr>
        <a:xfrm>
          <a:off x="0" y="1840256"/>
          <a:ext cx="7992888" cy="2459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774" tIns="22860" rIns="128016" bIns="22860" numCol="1" spcCol="1270" anchor="t" anchorCtr="0">
          <a:noAutofit/>
        </a:bodyPr>
        <a:lstStyle/>
        <a:p>
          <a:pPr marL="114300" lvl="1" indent="-114300" algn="l" defTabSz="622300" rtl="0">
            <a:lnSpc>
              <a:spcPct val="90000"/>
            </a:lnSpc>
            <a:spcBef>
              <a:spcPct val="0"/>
            </a:spcBef>
            <a:spcAft>
              <a:spcPct val="20000"/>
            </a:spcAft>
            <a:buChar char="••"/>
          </a:pPr>
          <a:r>
            <a:rPr lang="zh-CN" sz="1400" kern="1200" dirty="0" smtClean="0"/>
            <a:t>热点话题：对于一条消息</a:t>
          </a:r>
          <a:r>
            <a:rPr lang="zh-CN" altLang="en-US" sz="1400" kern="1200" dirty="0" smtClean="0"/>
            <a:t>（</a:t>
          </a:r>
          <a:r>
            <a:rPr lang="zh-CN" sz="1400" kern="1200" dirty="0" smtClean="0"/>
            <a:t>帖子</a:t>
          </a:r>
          <a:r>
            <a:rPr lang="zh-CN" altLang="en-US" sz="1400" kern="1200" dirty="0" smtClean="0"/>
            <a:t>、</a:t>
          </a:r>
          <a:r>
            <a:rPr lang="zh-CN" sz="1400" kern="1200" dirty="0" smtClean="0"/>
            <a:t>微博</a:t>
          </a:r>
          <a:r>
            <a:rPr lang="zh-CN" altLang="en-US" sz="1400" kern="1200" dirty="0" smtClean="0"/>
            <a:t>），</a:t>
          </a:r>
          <a:r>
            <a:rPr lang="zh-CN" sz="1400" kern="1200" dirty="0" smtClean="0"/>
            <a:t> 如果该消息在其所在的网站被标注为热点话题或者评论</a:t>
          </a:r>
          <a:r>
            <a:rPr lang="zh-CN" altLang="en-US" sz="1400" kern="1200" dirty="0" smtClean="0"/>
            <a:t>（</a:t>
          </a:r>
          <a:r>
            <a:rPr lang="zh-CN" sz="1400" kern="1200" dirty="0" smtClean="0"/>
            <a:t>转发</a:t>
          </a:r>
          <a:r>
            <a:rPr lang="zh-CN" altLang="en-US" sz="1400" kern="1200" dirty="0" smtClean="0"/>
            <a:t>、</a:t>
          </a:r>
          <a:r>
            <a:rPr lang="zh-CN" sz="1400" kern="1200" dirty="0" smtClean="0"/>
            <a:t>回复</a:t>
          </a:r>
          <a:r>
            <a:rPr lang="zh-CN" altLang="en-US" sz="1400" kern="1200" dirty="0" smtClean="0"/>
            <a:t>）</a:t>
          </a:r>
          <a:r>
            <a:rPr lang="zh-CN" sz="1400" kern="1200" dirty="0" smtClean="0"/>
            <a:t>超过</a:t>
          </a:r>
          <a:r>
            <a:rPr lang="en-US" sz="1400" kern="1200" dirty="0" smtClean="0"/>
            <a:t>5000.</a:t>
          </a:r>
          <a:endParaRPr lang="zh-CN" sz="1400" kern="1200" dirty="0"/>
        </a:p>
        <a:p>
          <a:pPr marL="114300" lvl="1" indent="-114300" algn="l" defTabSz="622300" rtl="0">
            <a:lnSpc>
              <a:spcPct val="90000"/>
            </a:lnSpc>
            <a:spcBef>
              <a:spcPct val="0"/>
            </a:spcBef>
            <a:spcAft>
              <a:spcPct val="20000"/>
            </a:spcAft>
            <a:buChar char="••"/>
          </a:pPr>
          <a:r>
            <a:rPr lang="zh-CN" sz="1400" kern="1200" dirty="0" smtClean="0"/>
            <a:t>热度：对于一个热点话题</a:t>
          </a:r>
          <a:r>
            <a:rPr lang="zh-CN" altLang="en-US" sz="1400" kern="1200" dirty="0" smtClean="0"/>
            <a:t>，</a:t>
          </a:r>
          <a:r>
            <a:rPr lang="zh-CN" sz="1400" kern="1200" dirty="0" smtClean="0"/>
            <a:t>在时间间隔   </a:t>
          </a:r>
          <a:r>
            <a:rPr lang="en-US" altLang="zh-CN" sz="1400" kern="1200" dirty="0" smtClean="0"/>
            <a:t>    </a:t>
          </a:r>
          <a:r>
            <a:rPr lang="zh-CN" sz="1400" kern="1200" dirty="0" smtClean="0"/>
            <a:t>内被关注</a:t>
          </a:r>
          <a:r>
            <a:rPr lang="zh-CN" altLang="en-US" sz="1400" kern="1200" dirty="0" smtClean="0"/>
            <a:t>（</a:t>
          </a:r>
          <a:r>
            <a:rPr lang="zh-CN" sz="1400" kern="1200" dirty="0" smtClean="0"/>
            <a:t>用户发表评论和对该热点话题的报导</a:t>
          </a:r>
          <a:r>
            <a:rPr lang="zh-CN" altLang="en-US" sz="1400" kern="1200" dirty="0" smtClean="0"/>
            <a:t>）</a:t>
          </a:r>
          <a:r>
            <a:rPr lang="zh-CN" sz="1400" kern="1200" dirty="0" smtClean="0"/>
            <a:t>的次数称为该热点话题在时间间隔    </a:t>
          </a:r>
          <a:r>
            <a:rPr lang="en-US" altLang="zh-CN" sz="1400" kern="1200" dirty="0" smtClean="0"/>
            <a:t>   </a:t>
          </a:r>
          <a:r>
            <a:rPr lang="zh-CN" sz="1400" kern="1200" dirty="0" smtClean="0"/>
            <a:t>内的热度．</a:t>
          </a:r>
          <a:endParaRPr lang="zh-CN" sz="1400" kern="1200" dirty="0"/>
        </a:p>
        <a:p>
          <a:pPr marL="114300" lvl="1" indent="-114300" algn="l" defTabSz="622300" rtl="0">
            <a:lnSpc>
              <a:spcPct val="90000"/>
            </a:lnSpc>
            <a:spcBef>
              <a:spcPct val="0"/>
            </a:spcBef>
            <a:spcAft>
              <a:spcPct val="20000"/>
            </a:spcAft>
            <a:buChar char="••"/>
          </a:pPr>
          <a:r>
            <a:rPr lang="zh-CN" sz="1400" kern="1200" dirty="0" smtClean="0"/>
            <a:t>热度序列：通过记录一定时间范围内的热度值能得到关于该话题热度的时间序列</a:t>
          </a:r>
          <a:r>
            <a:rPr lang="zh-CN" altLang="en-US" sz="1400" kern="1200" dirty="0" smtClean="0"/>
            <a:t>，</a:t>
          </a:r>
          <a:r>
            <a:rPr lang="zh-CN" sz="1400" kern="1200" dirty="0" smtClean="0"/>
            <a:t>称为热度时间序列</a:t>
          </a:r>
          <a:r>
            <a:rPr lang="zh-CN" altLang="en-US" sz="1400" kern="1200" dirty="0" smtClean="0"/>
            <a:t>，</a:t>
          </a:r>
          <a:r>
            <a:rPr lang="zh-CN" sz="1400" kern="1200" dirty="0" smtClean="0"/>
            <a:t>简称热度序列．</a:t>
          </a:r>
          <a:endParaRPr lang="zh-CN" sz="1400" kern="1200" dirty="0"/>
        </a:p>
        <a:p>
          <a:pPr marL="114300" lvl="1" indent="-114300" algn="l" defTabSz="622300" rtl="0">
            <a:lnSpc>
              <a:spcPct val="90000"/>
            </a:lnSpc>
            <a:spcBef>
              <a:spcPct val="0"/>
            </a:spcBef>
            <a:spcAft>
              <a:spcPct val="20000"/>
            </a:spcAft>
            <a:buChar char="••"/>
          </a:pPr>
          <a:r>
            <a:rPr lang="zh-CN" sz="1400" kern="1200" dirty="0" smtClean="0"/>
            <a:t>中心曲线：聚类结果的每一个类别中所有时间序列成员共同形成的矩阵中心曲线称为中心曲线，每一个类的矩阵中心表示该类成员的 共同模式特征</a:t>
          </a:r>
          <a:r>
            <a:rPr lang="en-US" sz="1400" kern="1200" dirty="0" smtClean="0"/>
            <a:t>.</a:t>
          </a:r>
          <a:endParaRPr lang="zh-CN" sz="1400" kern="1200" dirty="0"/>
        </a:p>
      </dsp:txBody>
      <dsp:txXfrm>
        <a:off x="0" y="1840256"/>
        <a:ext cx="7992888" cy="24591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11" Type="http://schemas.openxmlformats.org/officeDocument/2006/relationships/image" Target="../media/image22.wmf"/><Relationship Id="rId5" Type="http://schemas.openxmlformats.org/officeDocument/2006/relationships/image" Target="../media/image16.wmf"/><Relationship Id="rId10" Type="http://schemas.openxmlformats.org/officeDocument/2006/relationships/image" Target="../media/image21.wmf"/><Relationship Id="rId4" Type="http://schemas.openxmlformats.org/officeDocument/2006/relationships/image" Target="../media/image15.wmf"/><Relationship Id="rId9"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E2A24-7D1D-4624-AC88-962DFA44E7E5}" type="datetimeFigureOut">
              <a:rPr lang="zh-CN" altLang="en-US" smtClean="0"/>
              <a:t>2014/4/28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D39AD1F-9A01-49DF-BCC0-192C67199E3F}" type="slidenum">
              <a:rPr lang="zh-CN" altLang="en-US" smtClean="0"/>
              <a:t>‹#›</a:t>
            </a:fld>
            <a:endParaRPr lang="zh-CN" altLang="en-US"/>
          </a:p>
        </p:txBody>
      </p:sp>
    </p:spTree>
    <p:extLst>
      <p:ext uri="{BB962C8B-B14F-4D97-AF65-F5344CB8AC3E}">
        <p14:creationId xmlns:p14="http://schemas.microsoft.com/office/powerpoint/2010/main" val="7835697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t>2014/4/28</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t>4</a:t>
            </a:fld>
            <a:endParaRPr lang="zh-CN" altLang="en-US"/>
          </a:p>
        </p:txBody>
      </p:sp>
    </p:spTree>
    <p:extLst>
      <p:ext uri="{BB962C8B-B14F-4D97-AF65-F5344CB8AC3E}">
        <p14:creationId xmlns:p14="http://schemas.microsoft.com/office/powerpoint/2010/main" val="3641394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层次化聚类算法、划分式聚类算法、基于密度和网格的聚类算法和其他聚类算法</a:t>
            </a:r>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t>13</a:t>
            </a:fld>
            <a:endParaRPr lang="zh-CN" altLang="en-US"/>
          </a:p>
        </p:txBody>
      </p:sp>
    </p:spTree>
    <p:extLst>
      <p:ext uri="{BB962C8B-B14F-4D97-AF65-F5344CB8AC3E}">
        <p14:creationId xmlns:p14="http://schemas.microsoft.com/office/powerpoint/2010/main" val="1437764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t>16</a:t>
            </a:fld>
            <a:endParaRPr lang="zh-CN" altLang="en-US"/>
          </a:p>
        </p:txBody>
      </p:sp>
    </p:spTree>
    <p:extLst>
      <p:ext uri="{BB962C8B-B14F-4D97-AF65-F5344CB8AC3E}">
        <p14:creationId xmlns:p14="http://schemas.microsoft.com/office/powerpoint/2010/main" val="3375719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sSubSup>
                      <m:sSubSupPr>
                        <m:ctrlPr>
                          <a:rPr lang="zh-CN" altLang="en-US" sz="1200" i="1" kern="1200" smtClean="0">
                            <a:solidFill>
                              <a:schemeClr val="tx1"/>
                            </a:solidFill>
                            <a:latin typeface="Cambria Math"/>
                            <a:ea typeface="+mn-ea"/>
                            <a:cs typeface="+mn-cs"/>
                          </a:rPr>
                        </m:ctrlPr>
                      </m:sSubSupPr>
                      <m:e>
                        <m:r>
                          <a:rPr lang="zh-CN" altLang="en-US" sz="1200" i="1" kern="1200">
                            <a:solidFill>
                              <a:schemeClr val="tx1"/>
                            </a:solidFill>
                            <a:latin typeface="Cambria Math"/>
                            <a:ea typeface="+mn-ea"/>
                            <a:cs typeface="+mn-cs"/>
                          </a:rPr>
                          <m:t>𝜇</m:t>
                        </m:r>
                      </m:e>
                      <m:sub>
                        <m:r>
                          <a:rPr lang="zh-CN" altLang="en-US" sz="1200" i="1" kern="1200">
                            <a:solidFill>
                              <a:schemeClr val="tx1"/>
                            </a:solidFill>
                            <a:latin typeface="Cambria Math"/>
                            <a:ea typeface="+mn-ea"/>
                            <a:cs typeface="+mn-cs"/>
                          </a:rPr>
                          <m:t>𝑘</m:t>
                        </m:r>
                      </m:sub>
                      <m:sup>
                        <m:r>
                          <a:rPr lang="zh-CN" altLang="en-US" sz="1200" i="0" kern="1200">
                            <a:solidFill>
                              <a:schemeClr val="tx1"/>
                            </a:solidFill>
                            <a:latin typeface="Cambria Math"/>
                            <a:ea typeface="+mn-ea"/>
                            <a:cs typeface="+mn-cs"/>
                          </a:rPr>
                          <m:t>∗</m:t>
                        </m:r>
                      </m:sup>
                    </m:sSubSup>
                  </m:oMath>
                </a14:m>
                <a:r>
                  <a:rPr lang="zh-CN" altLang="en-US" dirty="0" smtClean="0"/>
                  <a:t>表示完成一次聚类之后的矩阵中心，</a:t>
                </a:r>
                <a14:m>
                  <m:oMath xmlns:m="http://schemas.openxmlformats.org/officeDocument/2006/math">
                    <m:sSub>
                      <m:sSubPr>
                        <m:ctrlPr>
                          <a:rPr lang="zh-CN" altLang="en-US" sz="1200" i="1" kern="1200" smtClean="0">
                            <a:solidFill>
                              <a:schemeClr val="tx1"/>
                            </a:solidFill>
                            <a:latin typeface="Cambria Math"/>
                            <a:ea typeface="+mn-ea"/>
                            <a:cs typeface="+mn-cs"/>
                          </a:rPr>
                        </m:ctrlPr>
                      </m:sSubPr>
                      <m:e>
                        <m:r>
                          <a:rPr lang="zh-CN" altLang="en-US" sz="1200" i="1" kern="1200">
                            <a:solidFill>
                              <a:schemeClr val="tx1"/>
                            </a:solidFill>
                            <a:latin typeface="Cambria Math"/>
                            <a:ea typeface="+mn-ea"/>
                            <a:cs typeface="+mn-cs"/>
                          </a:rPr>
                          <m:t>𝑥</m:t>
                        </m:r>
                      </m:e>
                      <m:sub>
                        <m:r>
                          <a:rPr lang="zh-CN" altLang="en-US" sz="1200" i="1" kern="1200">
                            <a:solidFill>
                              <a:schemeClr val="tx1"/>
                            </a:solidFill>
                            <a:latin typeface="Cambria Math"/>
                            <a:ea typeface="+mn-ea"/>
                            <a:cs typeface="+mn-cs"/>
                          </a:rPr>
                          <m:t>𝑖</m:t>
                        </m:r>
                      </m:sub>
                    </m:sSub>
                  </m:oMath>
                </a14:m>
                <a:r>
                  <a:rPr lang="zh-CN" altLang="en-US" dirty="0" smtClean="0"/>
                  <a:t>表示第</a:t>
                </a:r>
                <a14:m>
                  <m:oMath xmlns:m="http://schemas.openxmlformats.org/officeDocument/2006/math">
                    <m:r>
                      <a:rPr lang="zh-CN" altLang="en-US" sz="1200" i="1" kern="1200" smtClean="0">
                        <a:solidFill>
                          <a:schemeClr val="tx1"/>
                        </a:solidFill>
                        <a:latin typeface="Cambria Math"/>
                        <a:ea typeface="+mn-ea"/>
                        <a:cs typeface="+mn-cs"/>
                      </a:rPr>
                      <m:t>𝑖</m:t>
                    </m:r>
                    <m:r>
                      <a:rPr lang="zh-CN" altLang="en-US" sz="1200" b="0" i="1" kern="1200" smtClean="0">
                        <a:solidFill>
                          <a:schemeClr val="tx1"/>
                        </a:solidFill>
                        <a:latin typeface="Cambria Math"/>
                        <a:ea typeface="+mn-ea"/>
                        <a:cs typeface="+mn-cs"/>
                      </a:rPr>
                      <m:t>类的各个成员，</m:t>
                    </m:r>
                  </m:oMath>
                </a14:m>
                <a:r>
                  <a:rPr lang="zh-CN" altLang="en-US" dirty="0" smtClean="0"/>
                  <a:t>本质在于找到该类中的新矩阵中心，使其和类中的所有成员的平方和最小，降低了类中离异值的影响。</a:t>
                </a:r>
                <a:endParaRPr lang="en-US" altLang="zh-CN" dirty="0" smtClean="0"/>
              </a:p>
              <a:p>
                <a:endParaRPr lang="zh-CN" altLang="en-US" dirty="0"/>
              </a:p>
            </p:txBody>
          </p:sp>
        </mc:Choice>
        <mc:Fallback xmlns="">
          <p:sp>
            <p:nvSpPr>
              <p:cNvPr id="3" name="备注占位符 2"/>
              <p:cNvSpPr>
                <a:spLocks noGrp="1"/>
              </p:cNvSpPr>
              <p:nvPr>
                <p:ph type="body" idx="1"/>
              </p:nvPr>
            </p:nvSpPr>
            <p:spPr/>
            <p:txBody>
              <a:bodyPr/>
              <a:lstStyle/>
              <a:p>
                <a:pPr/>
                <a:r>
                  <a:rPr lang="zh-CN" altLang="en-US" sz="1200" i="0" kern="1200">
                    <a:solidFill>
                      <a:schemeClr val="tx1"/>
                    </a:solidFill>
                    <a:latin typeface="+mn-lt"/>
                    <a:ea typeface="+mn-ea"/>
                    <a:cs typeface="+mn-cs"/>
                  </a:rPr>
                  <a:t>𝜇</a:t>
                </a:r>
                <a:r>
                  <a:rPr lang="zh-CN" altLang="en-US" sz="1200" i="0" kern="1200" smtClean="0">
                    <a:solidFill>
                      <a:schemeClr val="tx1"/>
                    </a:solidFill>
                    <a:latin typeface="+mn-lt"/>
                    <a:ea typeface="+mn-ea"/>
                    <a:cs typeface="+mn-cs"/>
                  </a:rPr>
                  <a:t>_</a:t>
                </a:r>
                <a:r>
                  <a:rPr lang="zh-CN" altLang="en-US" sz="1200" i="0" kern="1200">
                    <a:solidFill>
                      <a:schemeClr val="tx1"/>
                    </a:solidFill>
                    <a:latin typeface="+mn-lt"/>
                    <a:ea typeface="+mn-ea"/>
                    <a:cs typeface="+mn-cs"/>
                  </a:rPr>
                  <a:t>𝑘^∗</a:t>
                </a:r>
                <a:r>
                  <a:rPr lang="zh-CN" altLang="en-US" dirty="0" smtClean="0"/>
                  <a:t>表示完成一次聚类之后的矩阵中心，</a:t>
                </a:r>
                <a:r>
                  <a:rPr lang="zh-CN" altLang="en-US" sz="1200" i="0" kern="1200">
                    <a:solidFill>
                      <a:schemeClr val="tx1"/>
                    </a:solidFill>
                    <a:latin typeface="+mn-lt"/>
                    <a:ea typeface="+mn-ea"/>
                    <a:cs typeface="+mn-cs"/>
                  </a:rPr>
                  <a:t>𝑥</a:t>
                </a:r>
                <a:r>
                  <a:rPr lang="zh-CN" altLang="en-US" sz="1200" i="0" kern="1200" smtClean="0">
                    <a:solidFill>
                      <a:schemeClr val="tx1"/>
                    </a:solidFill>
                    <a:latin typeface="+mn-lt"/>
                    <a:ea typeface="+mn-ea"/>
                    <a:cs typeface="+mn-cs"/>
                  </a:rPr>
                  <a:t>_</a:t>
                </a:r>
                <a:r>
                  <a:rPr lang="zh-CN" altLang="en-US" sz="1200" i="0" kern="1200">
                    <a:solidFill>
                      <a:schemeClr val="tx1"/>
                    </a:solidFill>
                    <a:latin typeface="+mn-lt"/>
                    <a:ea typeface="+mn-ea"/>
                    <a:cs typeface="+mn-cs"/>
                  </a:rPr>
                  <a:t>𝑖</a:t>
                </a:r>
                <a:r>
                  <a:rPr lang="zh-CN" altLang="en-US" dirty="0" smtClean="0"/>
                  <a:t>表示第</a:t>
                </a:r>
                <a:r>
                  <a:rPr lang="zh-CN" altLang="en-US" sz="1200" i="0" kern="1200" smtClean="0">
                    <a:solidFill>
                      <a:schemeClr val="tx1"/>
                    </a:solidFill>
                    <a:latin typeface="+mn-lt"/>
                    <a:ea typeface="+mn-ea"/>
                    <a:cs typeface="+mn-cs"/>
                  </a:rPr>
                  <a:t>𝑖</a:t>
                </a:r>
                <a:r>
                  <a:rPr lang="zh-CN" altLang="en-US" sz="1200" b="0" i="0" kern="1200" smtClean="0">
                    <a:solidFill>
                      <a:schemeClr val="tx1"/>
                    </a:solidFill>
                    <a:latin typeface="Cambria Math"/>
                    <a:ea typeface="+mn-ea"/>
                    <a:cs typeface="+mn-cs"/>
                  </a:rPr>
                  <a:t>类的各个成员，</a:t>
                </a:r>
                <a:r>
                  <a:rPr lang="zh-CN" altLang="en-US" dirty="0" smtClean="0"/>
                  <a:t>本质在于找到该类中的新矩阵中心，使其和类中的所有成员的平方和最小，降低了类中离异值的影响。</a:t>
                </a:r>
                <a:endParaRPr lang="en-US" altLang="zh-CN" dirty="0" smtClean="0"/>
              </a:p>
              <a:p>
                <a:pPr/>
                <a:endParaRPr lang="zh-CN" altLang="en-US" dirty="0"/>
              </a:p>
            </p:txBody>
          </p:sp>
        </mc:Fallback>
      </mc:AlternateContent>
      <p:sp>
        <p:nvSpPr>
          <p:cNvPr id="4" name="灯片编号占位符 3"/>
          <p:cNvSpPr>
            <a:spLocks noGrp="1"/>
          </p:cNvSpPr>
          <p:nvPr>
            <p:ph type="sldNum" sz="quarter" idx="10"/>
          </p:nvPr>
        </p:nvSpPr>
        <p:spPr/>
        <p:txBody>
          <a:bodyPr/>
          <a:lstStyle/>
          <a:p>
            <a:fld id="{B18C17DF-1D58-4647-8B50-01AC32906402}" type="slidenum">
              <a:rPr lang="zh-CN" altLang="en-US" smtClean="0"/>
              <a:t>21</a:t>
            </a:fld>
            <a:endParaRPr lang="zh-CN" altLang="en-US"/>
          </a:p>
        </p:txBody>
      </p:sp>
    </p:spTree>
    <p:extLst>
      <p:ext uri="{BB962C8B-B14F-4D97-AF65-F5344CB8AC3E}">
        <p14:creationId xmlns:p14="http://schemas.microsoft.com/office/powerpoint/2010/main" val="2186760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t>22</a:t>
            </a:fld>
            <a:endParaRPr lang="zh-CN" altLang="en-US"/>
          </a:p>
        </p:txBody>
      </p:sp>
    </p:spTree>
    <p:extLst>
      <p:ext uri="{BB962C8B-B14F-4D97-AF65-F5344CB8AC3E}">
        <p14:creationId xmlns:p14="http://schemas.microsoft.com/office/powerpoint/2010/main" val="3341229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t>23</a:t>
            </a:fld>
            <a:endParaRPr lang="zh-CN" altLang="en-US"/>
          </a:p>
        </p:txBody>
      </p:sp>
    </p:spTree>
    <p:extLst>
      <p:ext uri="{BB962C8B-B14F-4D97-AF65-F5344CB8AC3E}">
        <p14:creationId xmlns:p14="http://schemas.microsoft.com/office/powerpoint/2010/main" val="3341229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t>25</a:t>
            </a:fld>
            <a:endParaRPr lang="zh-CN" altLang="en-US"/>
          </a:p>
        </p:txBody>
      </p:sp>
    </p:spTree>
    <p:extLst>
      <p:ext uri="{BB962C8B-B14F-4D97-AF65-F5344CB8AC3E}">
        <p14:creationId xmlns:p14="http://schemas.microsoft.com/office/powerpoint/2010/main" val="3341229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t>26</a:t>
            </a:fld>
            <a:endParaRPr lang="zh-CN" altLang="en-US"/>
          </a:p>
        </p:txBody>
      </p:sp>
    </p:spTree>
    <p:extLst>
      <p:ext uri="{BB962C8B-B14F-4D97-AF65-F5344CB8AC3E}">
        <p14:creationId xmlns:p14="http://schemas.microsoft.com/office/powerpoint/2010/main" val="3341229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86F384C6-77FA-4AF6-AF10-492DE6DC1E29}" type="datetimeFigureOut">
              <a:rPr lang="zh-CN" altLang="en-US" smtClean="0"/>
              <a:t>2014/4/28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1131703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t>2014/4/28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168304884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t>2014/4/28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213092822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F384C6-77FA-4AF6-AF10-492DE6DC1E29}" type="datetimeFigureOut">
              <a:rPr lang="zh-CN" altLang="en-US" smtClean="0"/>
              <a:t>2014/4/28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17716891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F384C6-77FA-4AF6-AF10-492DE6DC1E29}" type="datetimeFigureOut">
              <a:rPr lang="zh-CN" altLang="en-US" smtClean="0"/>
              <a:t>2014/4/28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26316130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smtClean="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7092280" y="5388412"/>
            <a:ext cx="2062535" cy="254199"/>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200" b="1" dirty="0" smtClean="0">
                <a:solidFill>
                  <a:schemeClr val="bg1"/>
                </a:solidFill>
              </a:rPr>
              <a:t>多媒体技术基础 </a:t>
            </a:r>
            <a:r>
              <a:rPr lang="en-US" altLang="zh-CN" sz="1200" b="1" dirty="0" smtClean="0">
                <a:solidFill>
                  <a:schemeClr val="bg1"/>
                </a:solidFill>
              </a:rPr>
              <a:t>15.3-15.6</a:t>
            </a: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val="11552304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smtClean="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7164288" y="5388413"/>
            <a:ext cx="1872208"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200" b="1" dirty="0" smtClean="0">
                <a:solidFill>
                  <a:schemeClr val="bg1"/>
                </a:solidFill>
              </a:rPr>
              <a:t>      信息融合理论与技术</a:t>
            </a:r>
            <a:endParaRPr lang="en-US" altLang="zh-CN" sz="1200" b="1" dirty="0" smtClean="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Tree>
    <p:extLst>
      <p:ext uri="{BB962C8B-B14F-4D97-AF65-F5344CB8AC3E}">
        <p14:creationId xmlns:p14="http://schemas.microsoft.com/office/powerpoint/2010/main" val="14290457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smtClean="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en-US" sz="1200" b="1" dirty="0" smtClean="0">
                <a:solidFill>
                  <a:schemeClr val="bg1"/>
                </a:solidFill>
              </a:rPr>
              <a:t>XXXXXXXXXXXXXXXXX</a:t>
            </a:r>
            <a:endParaRPr lang="en-US" sz="1200" b="1" dirty="0">
              <a:solidFill>
                <a:schemeClr val="bg1"/>
              </a:solidFill>
            </a:endParaRPr>
          </a:p>
        </p:txBody>
      </p:sp>
    </p:spTree>
    <p:extLst>
      <p:ext uri="{BB962C8B-B14F-4D97-AF65-F5344CB8AC3E}">
        <p14:creationId xmlns:p14="http://schemas.microsoft.com/office/powerpoint/2010/main" val="9279195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t>2014/4/28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106785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6F384C6-77FA-4AF6-AF10-492DE6DC1E29}" type="datetimeFigureOut">
              <a:rPr lang="zh-CN" altLang="en-US" smtClean="0"/>
              <a:t>2014/4/28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36776353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6F384C6-77FA-4AF6-AF10-492DE6DC1E29}" type="datetimeFigureOut">
              <a:rPr lang="zh-CN" altLang="en-US" smtClean="0"/>
              <a:t>2014/4/28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3612113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6F384C6-77FA-4AF6-AF10-492DE6DC1E29}" type="datetimeFigureOut">
              <a:rPr lang="zh-CN" altLang="en-US" smtClean="0"/>
              <a:t>2014/4/28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3600044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t>2014/4/28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27238801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t>2014/4/28</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22235;&#24029;&#30465;DMS&#35268;&#27169;&#21270;&#25512;&#36827;&#26041;&#26696;&#30740;&#31350;&#25253;&#21578;&#65288;20130826&#65289;.word" TargetMode="Externa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image" Target="../media/image16.wmf"/><Relationship Id="rId18" Type="http://schemas.openxmlformats.org/officeDocument/2006/relationships/oleObject" Target="../embeddings/oleObject14.bin"/><Relationship Id="rId3" Type="http://schemas.openxmlformats.org/officeDocument/2006/relationships/oleObject" Target="../embeddings/oleObject6.bin"/><Relationship Id="rId21" Type="http://schemas.openxmlformats.org/officeDocument/2006/relationships/image" Target="../media/image20.wmf"/><Relationship Id="rId7" Type="http://schemas.openxmlformats.org/officeDocument/2006/relationships/oleObject" Target="../embeddings/oleObject8.bin"/><Relationship Id="rId12" Type="http://schemas.openxmlformats.org/officeDocument/2006/relationships/oleObject" Target="../embeddings/oleObject11.bin"/><Relationship Id="rId17" Type="http://schemas.openxmlformats.org/officeDocument/2006/relationships/image" Target="../media/image18.wmf"/><Relationship Id="rId25" Type="http://schemas.openxmlformats.org/officeDocument/2006/relationships/image" Target="../media/image22.wmf"/><Relationship Id="rId2" Type="http://schemas.openxmlformats.org/officeDocument/2006/relationships/slideLayout" Target="../slideLayouts/slideLayout3.xml"/><Relationship Id="rId16" Type="http://schemas.openxmlformats.org/officeDocument/2006/relationships/oleObject" Target="../embeddings/oleObject13.bin"/><Relationship Id="rId20" Type="http://schemas.openxmlformats.org/officeDocument/2006/relationships/oleObject" Target="../embeddings/oleObject15.bin"/><Relationship Id="rId1" Type="http://schemas.openxmlformats.org/officeDocument/2006/relationships/vmlDrawing" Target="../drawings/vmlDrawing2.vml"/><Relationship Id="rId6" Type="http://schemas.openxmlformats.org/officeDocument/2006/relationships/image" Target="../media/image13.wmf"/><Relationship Id="rId11" Type="http://schemas.openxmlformats.org/officeDocument/2006/relationships/oleObject" Target="../embeddings/oleObject10.bin"/><Relationship Id="rId24" Type="http://schemas.openxmlformats.org/officeDocument/2006/relationships/oleObject" Target="../embeddings/oleObject17.bin"/><Relationship Id="rId5" Type="http://schemas.openxmlformats.org/officeDocument/2006/relationships/oleObject" Target="../embeddings/oleObject7.bin"/><Relationship Id="rId15" Type="http://schemas.openxmlformats.org/officeDocument/2006/relationships/image" Target="../media/image17.wmf"/><Relationship Id="rId23" Type="http://schemas.openxmlformats.org/officeDocument/2006/relationships/image" Target="../media/image21.wmf"/><Relationship Id="rId10" Type="http://schemas.openxmlformats.org/officeDocument/2006/relationships/image" Target="../media/image15.wmf"/><Relationship Id="rId19" Type="http://schemas.openxmlformats.org/officeDocument/2006/relationships/image" Target="../media/image19.wmf"/><Relationship Id="rId4" Type="http://schemas.openxmlformats.org/officeDocument/2006/relationships/image" Target="../media/image12.wmf"/><Relationship Id="rId9" Type="http://schemas.openxmlformats.org/officeDocument/2006/relationships/oleObject" Target="../embeddings/oleObject9.bin"/><Relationship Id="rId14" Type="http://schemas.openxmlformats.org/officeDocument/2006/relationships/oleObject" Target="../embeddings/oleObject12.bin"/><Relationship Id="rId22" Type="http://schemas.openxmlformats.org/officeDocument/2006/relationships/oleObject" Target="../embeddings/oleObject16.bin"/></Relationships>
</file>

<file path=ppt/slides/_rels/slide16.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2.bin"/><Relationship Id="rId18" Type="http://schemas.openxmlformats.org/officeDocument/2006/relationships/image" Target="../media/image29.wmf"/><Relationship Id="rId3" Type="http://schemas.openxmlformats.org/officeDocument/2006/relationships/notesSlide" Target="../notesSlides/notesSlide3.xml"/><Relationship Id="rId7" Type="http://schemas.openxmlformats.org/officeDocument/2006/relationships/oleObject" Target="../embeddings/oleObject19.bin"/><Relationship Id="rId12" Type="http://schemas.openxmlformats.org/officeDocument/2006/relationships/image" Target="../media/image26.wmf"/><Relationship Id="rId17" Type="http://schemas.openxmlformats.org/officeDocument/2006/relationships/oleObject" Target="../embeddings/oleObject24.bin"/><Relationship Id="rId2" Type="http://schemas.openxmlformats.org/officeDocument/2006/relationships/slideLayout" Target="../slideLayouts/slideLayout3.xml"/><Relationship Id="rId16" Type="http://schemas.openxmlformats.org/officeDocument/2006/relationships/image" Target="../media/image28.wmf"/><Relationship Id="rId20" Type="http://schemas.openxmlformats.org/officeDocument/2006/relationships/image" Target="../media/image32.png"/><Relationship Id="rId1" Type="http://schemas.openxmlformats.org/officeDocument/2006/relationships/vmlDrawing" Target="../drawings/vmlDrawing3.vml"/><Relationship Id="rId6" Type="http://schemas.openxmlformats.org/officeDocument/2006/relationships/image" Target="../media/image23.w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25.wmf"/><Relationship Id="rId19"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oleObject" Target="../embeddings/oleObject20.bin"/><Relationship Id="rId14" Type="http://schemas.openxmlformats.org/officeDocument/2006/relationships/image" Target="../media/image2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oleObject" Target="../embeddings/oleObject26.bin"/><Relationship Id="rId4" Type="http://schemas.openxmlformats.org/officeDocument/2006/relationships/diagramLayout" Target="../diagrams/layout3.xml"/><Relationship Id="rId9" Type="http://schemas.openxmlformats.org/officeDocument/2006/relationships/image" Target="../media/image35.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4.xml"/><Relationship Id="rId7" Type="http://schemas.openxmlformats.org/officeDocument/2006/relationships/image" Target="../media/image37.wmf"/><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oleObject" Target="../embeddings/oleObject28.bin"/><Relationship Id="rId5" Type="http://schemas.openxmlformats.org/officeDocument/2006/relationships/image" Target="../media/image36.wmf"/><Relationship Id="rId4" Type="http://schemas.openxmlformats.org/officeDocument/2006/relationships/oleObject" Target="../embeddings/oleObject27.bin"/><Relationship Id="rId9" Type="http://schemas.openxmlformats.org/officeDocument/2006/relationships/image" Target="../media/image38.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40.png"/><Relationship Id="rId5" Type="http://schemas.openxmlformats.org/officeDocument/2006/relationships/image" Target="../media/image39.wmf"/><Relationship Id="rId4" Type="http://schemas.openxmlformats.org/officeDocument/2006/relationships/oleObject" Target="../embeddings/oleObject30.bin"/></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22235;&#24029;&#30465;DMS&#35268;&#27169;&#21270;&#25512;&#36827;&#26041;&#26696;&#30740;&#31350;&#25253;&#21578;&#65288;20130826&#65289;.word"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8.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009131"/>
            <a:ext cx="9144000" cy="15684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2009131"/>
            <a:ext cx="9143999" cy="1566558"/>
          </a:xfrm>
          <a:prstGeom prst="rect">
            <a:avLst/>
          </a:prstGeom>
          <a:gradFill flip="none" rotWithShape="1">
            <a:gsLst>
              <a:gs pos="36000">
                <a:srgbClr val="026DCE"/>
              </a:gs>
              <a:gs pos="95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3577580"/>
            <a:ext cx="9143999"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794131" y="2281436"/>
            <a:ext cx="5555735" cy="830997"/>
          </a:xfrm>
          <a:prstGeom prst="rect">
            <a:avLst/>
          </a:prstGeom>
          <a:noFill/>
        </p:spPr>
        <p:txBody>
          <a:bodyPr wrap="square" rtlCol="0">
            <a:spAutoFit/>
          </a:bodyPr>
          <a:lstStyle/>
          <a:p>
            <a:pPr algn="ctr"/>
            <a:r>
              <a:rPr lang="zh-CN" altLang="en-US" sz="4800" b="1" dirty="0" smtClean="0">
                <a:solidFill>
                  <a:schemeClr val="bg1"/>
                </a:solidFill>
                <a:latin typeface="微软雅黑" panose="020B0503020204020204" pitchFamily="34" charset="-122"/>
                <a:ea typeface="微软雅黑" panose="020B0503020204020204" pitchFamily="34" charset="-122"/>
                <a:cs typeface="Arial" pitchFamily="34" charset="0"/>
              </a:rPr>
              <a:t>时间序列聚类</a:t>
            </a:r>
            <a:endParaRPr lang="zh-CN" altLang="en-US" sz="4800" b="1"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13" name="TextBox 12">
            <a:hlinkClick r:id="rId2" action="ppaction://hlinkfile"/>
          </p:cNvPr>
          <p:cNvSpPr txBox="1"/>
          <p:nvPr/>
        </p:nvSpPr>
        <p:spPr>
          <a:xfrm>
            <a:off x="7524328" y="4372650"/>
            <a:ext cx="1005403" cy="584775"/>
          </a:xfrm>
          <a:prstGeom prst="rect">
            <a:avLst/>
          </a:prstGeom>
          <a:noFill/>
        </p:spPr>
        <p:txBody>
          <a:bodyPr wrap="none" rtlCol="0">
            <a:spAutoFit/>
          </a:bodyPr>
          <a:lstStyle/>
          <a:p>
            <a:pPr algn="r"/>
            <a:r>
              <a:rPr lang="zh-CN" altLang="en-US" sz="1600" b="1"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骆乃斌</a:t>
            </a:r>
            <a:endParaRPr lang="en-US" altLang="zh-CN" sz="1600" b="1"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a:p>
            <a:pPr algn="r"/>
            <a:r>
              <a:rPr lang="en-US" altLang="zh-CN" sz="1600" b="1" dirty="0" smtClean="0">
                <a:solidFill>
                  <a:schemeClr val="tx2"/>
                </a:solidFill>
                <a:latin typeface="Times New Roman" panose="02020603050405020304" pitchFamily="18" charset="0"/>
                <a:cs typeface="Times New Roman" panose="02020603050405020304" pitchFamily="18" charset="0"/>
              </a:rPr>
              <a:t>13721051</a:t>
            </a:r>
          </a:p>
        </p:txBody>
      </p:sp>
      <p:sp>
        <p:nvSpPr>
          <p:cNvPr id="14" name="TextBox 13"/>
          <p:cNvSpPr txBox="1"/>
          <p:nvPr/>
        </p:nvSpPr>
        <p:spPr>
          <a:xfrm>
            <a:off x="887504" y="203561"/>
            <a:ext cx="3236784" cy="338554"/>
          </a:xfrm>
          <a:prstGeom prst="rect">
            <a:avLst/>
          </a:prstGeom>
          <a:noFill/>
        </p:spPr>
        <p:txBody>
          <a:bodyPr wrap="none" rtlCol="0">
            <a:spAutoFit/>
          </a:bodyPr>
          <a:lstStyle/>
          <a:p>
            <a:r>
              <a:rPr lang="zh-CN" altLang="en-US" sz="1600" b="1" spc="100" dirty="0" smtClean="0">
                <a:solidFill>
                  <a:schemeClr val="tx2"/>
                </a:solidFill>
                <a:latin typeface="微软雅黑" panose="020B0503020204020204" pitchFamily="34" charset="-122"/>
                <a:ea typeface="微软雅黑" panose="020B0503020204020204" pitchFamily="34" charset="-122"/>
                <a:cs typeface="Arial" pitchFamily="34" charset="0"/>
              </a:rPr>
              <a:t>上海大学计算机工程与科学学院</a:t>
            </a:r>
            <a:endParaRPr lang="zh-CN" altLang="en-US" sz="1600" b="1" spc="100" dirty="0">
              <a:solidFill>
                <a:schemeClr val="tx2"/>
              </a:solidFill>
              <a:latin typeface="微软雅黑" panose="020B0503020204020204" pitchFamily="34" charset="-122"/>
              <a:ea typeface="微软雅黑" panose="020B0503020204020204" pitchFamily="34" charset="-122"/>
              <a:cs typeface="Arial" pitchFamily="34" charset="0"/>
            </a:endParaRPr>
          </a:p>
        </p:txBody>
      </p:sp>
      <p:cxnSp>
        <p:nvCxnSpPr>
          <p:cNvPr id="18" name="直接连接符 17"/>
          <p:cNvCxnSpPr/>
          <p:nvPr/>
        </p:nvCxnSpPr>
        <p:spPr>
          <a:xfrm>
            <a:off x="734553" y="540822"/>
            <a:ext cx="3549415" cy="1293"/>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050" name="Picture 2" descr="http://www.shu.edu.cn/Portals/0/xiaobia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3" y="-20566"/>
            <a:ext cx="676275"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252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3266128"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2.1</a:t>
            </a:r>
            <a:r>
              <a:rPr lang="zh-CN" altLang="en-US" sz="2000" b="1" dirty="0" smtClean="0">
                <a:solidFill>
                  <a:schemeClr val="bg1"/>
                </a:solidFill>
                <a:latin typeface="微软雅黑" panose="020B0503020204020204" pitchFamily="34" charset="-122"/>
                <a:ea typeface="微软雅黑" panose="020B0503020204020204" pitchFamily="34" charset="-122"/>
              </a:rPr>
              <a:t>、时间序列</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251520" y="593314"/>
            <a:ext cx="1944216" cy="0"/>
          </a:xfrm>
          <a:prstGeom prst="line">
            <a:avLst/>
          </a:prstGeom>
          <a:ln>
            <a:solidFill>
              <a:schemeClr val="bg1"/>
            </a:solidFill>
          </a:ln>
        </p:spPr>
        <p:style>
          <a:lnRef idx="3">
            <a:schemeClr val="accent5"/>
          </a:lnRef>
          <a:fillRef idx="0">
            <a:schemeClr val="accent5"/>
          </a:fillRef>
          <a:effectRef idx="2">
            <a:schemeClr val="accent5"/>
          </a:effectRef>
          <a:fontRef idx="minor">
            <a:schemeClr val="tx1"/>
          </a:fontRef>
        </p:style>
      </p:cxnSp>
      <p:sp>
        <p:nvSpPr>
          <p:cNvPr id="6" name="TextBox 5"/>
          <p:cNvSpPr txBox="1"/>
          <p:nvPr/>
        </p:nvSpPr>
        <p:spPr>
          <a:xfrm>
            <a:off x="683568" y="913284"/>
            <a:ext cx="7704856" cy="4154984"/>
          </a:xfrm>
          <a:prstGeom prst="rect">
            <a:avLst/>
          </a:prstGeom>
          <a:noFill/>
        </p:spPr>
        <p:txBody>
          <a:bodyPr wrap="square" rtlCol="0">
            <a:spAutoFit/>
          </a:bodyPr>
          <a:lstStyle/>
          <a:p>
            <a:pPr marL="342900" indent="-342900">
              <a:buFont typeface="Wingdings" pitchFamily="2" charset="2"/>
              <a:buChar char="p"/>
            </a:pPr>
            <a:r>
              <a:rPr lang="zh-CN" altLang="en-US" sz="2400" dirty="0" smtClean="0">
                <a:solidFill>
                  <a:srgbClr val="026DCE"/>
                </a:solidFill>
                <a:latin typeface="Times New Roman" pitchFamily="18" charset="0"/>
                <a:cs typeface="Times New Roman" pitchFamily="18" charset="0"/>
              </a:rPr>
              <a:t>时序数据特点</a:t>
            </a:r>
            <a:endParaRPr lang="en-US" altLang="zh-CN" sz="2400" dirty="0" smtClean="0">
              <a:solidFill>
                <a:srgbClr val="026DCE"/>
              </a:solidFill>
              <a:latin typeface="Times New Roman" pitchFamily="18" charset="0"/>
              <a:cs typeface="Times New Roman" pitchFamily="18" charset="0"/>
            </a:endParaRPr>
          </a:p>
          <a:p>
            <a:pPr marL="800100" lvl="1" indent="-342900">
              <a:buFont typeface="Arial" pitchFamily="34" charset="0"/>
              <a:buChar char="•"/>
            </a:pP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有明显的时间先后。</a:t>
            </a:r>
            <a:endParaRPr lang="en-US" altLang="zh-CN" sz="2400" dirty="0" smtClean="0">
              <a:latin typeface="Times New Roman" pitchFamily="18" charset="0"/>
              <a:cs typeface="Times New Roman" pitchFamily="18" charset="0"/>
            </a:endParaRPr>
          </a:p>
          <a:p>
            <a:pPr marL="800100" lvl="1" indent="-342900">
              <a:buFont typeface="Arial" pitchFamily="34" charset="0"/>
              <a:buChar char="•"/>
            </a:pP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记录的属性类型可分为</a:t>
            </a:r>
            <a:r>
              <a:rPr lang="en-US" altLang="zh-CN" sz="2400" dirty="0" smtClean="0">
                <a:latin typeface="Times New Roman" pitchFamily="18" charset="0"/>
                <a:cs typeface="Times New Roman" pitchFamily="18" charset="0"/>
              </a:rPr>
              <a:t>3</a:t>
            </a:r>
            <a:r>
              <a:rPr lang="zh-CN" altLang="en-US" sz="2400" dirty="0" smtClean="0">
                <a:latin typeface="Times New Roman" pitchFamily="18" charset="0"/>
                <a:cs typeface="Times New Roman" pitchFamily="18" charset="0"/>
              </a:rPr>
              <a:t>种：一是布尔型；二是类  别型；三是数值型</a:t>
            </a:r>
            <a:endParaRPr lang="en-US" altLang="zh-CN" sz="2400" dirty="0" smtClean="0">
              <a:latin typeface="Times New Roman" pitchFamily="18" charset="0"/>
              <a:cs typeface="Times New Roman" pitchFamily="18" charset="0"/>
            </a:endParaRPr>
          </a:p>
          <a:p>
            <a:pPr marL="800100" lvl="1" indent="-342900">
              <a:buFont typeface="Arial" pitchFamily="34" charset="0"/>
              <a:buChar char="•"/>
            </a:pP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反应出序列特征</a:t>
            </a:r>
            <a:endParaRPr lang="en-US" altLang="zh-CN" sz="2400" dirty="0" smtClean="0">
              <a:latin typeface="Times New Roman" pitchFamily="18" charset="0"/>
              <a:cs typeface="Times New Roman" pitchFamily="18" charset="0"/>
            </a:endParaRPr>
          </a:p>
          <a:p>
            <a:pPr marL="342900" indent="-342900">
              <a:buFont typeface="Wingdings" pitchFamily="2" charset="2"/>
              <a:buChar char="p"/>
            </a:pPr>
            <a:r>
              <a:rPr lang="zh-CN" altLang="en-US" sz="2400" dirty="0" smtClean="0">
                <a:solidFill>
                  <a:srgbClr val="026DCE"/>
                </a:solidFill>
                <a:latin typeface="Times New Roman" pitchFamily="18" charset="0"/>
                <a:cs typeface="Times New Roman" pitchFamily="18" charset="0"/>
              </a:rPr>
              <a:t>时间序列表示方法</a:t>
            </a:r>
            <a:endParaRPr lang="en-US" altLang="zh-CN" sz="2400" dirty="0">
              <a:solidFill>
                <a:srgbClr val="026DCE"/>
              </a:solidFill>
              <a:latin typeface="Times New Roman" pitchFamily="18" charset="0"/>
              <a:cs typeface="Times New Roman" pitchFamily="18" charset="0"/>
            </a:endParaRPr>
          </a:p>
          <a:p>
            <a:pPr marL="800100" lvl="1" indent="-342900">
              <a:buFont typeface="Arial" pitchFamily="34" charset="0"/>
              <a:buChar char="•"/>
            </a:pPr>
            <a:r>
              <a:rPr lang="zh-CN" altLang="en-US" sz="2400" dirty="0" smtClean="0">
                <a:latin typeface="Times New Roman" pitchFamily="18" charset="0"/>
                <a:cs typeface="Times New Roman" pitchFamily="18" charset="0"/>
              </a:rPr>
              <a:t>离散小波变换</a:t>
            </a:r>
            <a:r>
              <a:rPr lang="en-US" altLang="zh-CN" sz="2400" dirty="0" smtClean="0">
                <a:latin typeface="Times New Roman" pitchFamily="18" charset="0"/>
                <a:cs typeface="Times New Roman" pitchFamily="18" charset="0"/>
              </a:rPr>
              <a:t>(DWT)</a:t>
            </a:r>
          </a:p>
          <a:p>
            <a:pPr marL="800100" lvl="1" indent="-342900">
              <a:buFont typeface="Arial" pitchFamily="34" charset="0"/>
              <a:buChar char="•"/>
            </a:pPr>
            <a:r>
              <a:rPr lang="zh-CN" altLang="en-US" sz="2400" dirty="0" smtClean="0">
                <a:latin typeface="Times New Roman" pitchFamily="18" charset="0"/>
                <a:cs typeface="Times New Roman" pitchFamily="18" charset="0"/>
              </a:rPr>
              <a:t>分段聚合近似</a:t>
            </a:r>
            <a:r>
              <a:rPr lang="en-US" altLang="zh-CN" sz="2400" dirty="0" smtClean="0">
                <a:latin typeface="Times New Roman" pitchFamily="18" charset="0"/>
                <a:cs typeface="Times New Roman" pitchFamily="18" charset="0"/>
              </a:rPr>
              <a:t>(PAA)</a:t>
            </a:r>
          </a:p>
          <a:p>
            <a:pPr marL="800100" lvl="1" indent="-342900">
              <a:buFont typeface="Arial" pitchFamily="34" charset="0"/>
              <a:buChar char="•"/>
            </a:pPr>
            <a:r>
              <a:rPr lang="zh-CN" altLang="en-US" sz="2400" dirty="0" smtClean="0">
                <a:latin typeface="Times New Roman" pitchFamily="18" charset="0"/>
                <a:cs typeface="Times New Roman" pitchFamily="18" charset="0"/>
              </a:rPr>
              <a:t>分段线性化</a:t>
            </a:r>
            <a:r>
              <a:rPr lang="en-US" altLang="zh-CN" sz="2400" dirty="0" smtClean="0">
                <a:latin typeface="Times New Roman" pitchFamily="18" charset="0"/>
                <a:cs typeface="Times New Roman" pitchFamily="18" charset="0"/>
              </a:rPr>
              <a:t>(PLA)</a:t>
            </a:r>
          </a:p>
          <a:p>
            <a:pPr marL="800100" lvl="1" indent="-342900">
              <a:buFont typeface="Arial" pitchFamily="34" charset="0"/>
              <a:buChar char="•"/>
            </a:pPr>
            <a:r>
              <a:rPr lang="zh-CN" altLang="en-US" sz="2400" dirty="0" smtClean="0">
                <a:latin typeface="Times New Roman" pitchFamily="18" charset="0"/>
                <a:cs typeface="Times New Roman" pitchFamily="18" charset="0"/>
              </a:rPr>
              <a:t>转折点技术</a:t>
            </a:r>
            <a:r>
              <a:rPr lang="en-US" altLang="zh-CN" sz="2400" dirty="0" smtClean="0">
                <a:latin typeface="Times New Roman" pitchFamily="18" charset="0"/>
                <a:cs typeface="Times New Roman" pitchFamily="18" charset="0"/>
              </a:rPr>
              <a:t>(Landmarks)</a:t>
            </a:r>
          </a:p>
          <a:p>
            <a:endParaRPr lang="en-US" altLang="zh-CN" sz="2400" dirty="0" smtClean="0">
              <a:solidFill>
                <a:srgbClr val="026DCE"/>
              </a:solidFill>
              <a:latin typeface="Times New Roman" pitchFamily="18" charset="0"/>
              <a:cs typeface="Times New Roman" pitchFamily="18" charset="0"/>
            </a:endParaRPr>
          </a:p>
        </p:txBody>
      </p:sp>
    </p:spTree>
    <p:extLst>
      <p:ext uri="{BB962C8B-B14F-4D97-AF65-F5344CB8AC3E}">
        <p14:creationId xmlns:p14="http://schemas.microsoft.com/office/powerpoint/2010/main" val="14324110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3266128"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2.1</a:t>
            </a:r>
            <a:r>
              <a:rPr lang="zh-CN" altLang="en-US" sz="2000" b="1" dirty="0" smtClean="0">
                <a:solidFill>
                  <a:schemeClr val="bg1"/>
                </a:solidFill>
                <a:latin typeface="微软雅黑" panose="020B0503020204020204" pitchFamily="34" charset="-122"/>
                <a:ea typeface="微软雅黑" panose="020B0503020204020204" pitchFamily="34" charset="-122"/>
              </a:rPr>
              <a:t>、时间序列</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251520" y="593314"/>
            <a:ext cx="1944216" cy="0"/>
          </a:xfrm>
          <a:prstGeom prst="line">
            <a:avLst/>
          </a:prstGeom>
          <a:ln>
            <a:solidFill>
              <a:schemeClr val="bg1"/>
            </a:solidFill>
          </a:ln>
        </p:spPr>
        <p:style>
          <a:lnRef idx="3">
            <a:schemeClr val="accent5"/>
          </a:lnRef>
          <a:fillRef idx="0">
            <a:schemeClr val="accent5"/>
          </a:fillRef>
          <a:effectRef idx="2">
            <a:schemeClr val="accent5"/>
          </a:effectRef>
          <a:fontRef idx="minor">
            <a:schemeClr val="tx1"/>
          </a:fontRef>
        </p:style>
      </p:cxnSp>
      <p:sp>
        <p:nvSpPr>
          <p:cNvPr id="2" name="TextBox 1"/>
          <p:cNvSpPr txBox="1"/>
          <p:nvPr/>
        </p:nvSpPr>
        <p:spPr>
          <a:xfrm>
            <a:off x="611560" y="985292"/>
            <a:ext cx="8352928" cy="369332"/>
          </a:xfrm>
          <a:prstGeom prst="rect">
            <a:avLst/>
          </a:prstGeom>
          <a:noFill/>
        </p:spPr>
        <p:txBody>
          <a:bodyPr wrap="square" rtlCol="0">
            <a:spAutoFit/>
          </a:bodyPr>
          <a:lstStyle/>
          <a:p>
            <a:r>
              <a:rPr lang="zh-CN" altLang="en-US" dirty="0" smtClean="0"/>
              <a:t>几种典型的时间序列模型</a:t>
            </a:r>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64149"/>
            <a:ext cx="39243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078" y="1346240"/>
            <a:ext cx="388620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24110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886831584"/>
              </p:ext>
            </p:extLst>
          </p:nvPr>
        </p:nvGraphicFramePr>
        <p:xfrm>
          <a:off x="467544" y="769268"/>
          <a:ext cx="7776864"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3"/>
          <p:cNvSpPr txBox="1"/>
          <p:nvPr/>
        </p:nvSpPr>
        <p:spPr>
          <a:xfrm>
            <a:off x="251520" y="193204"/>
            <a:ext cx="3266128"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2.2</a:t>
            </a:r>
            <a:r>
              <a:rPr lang="zh-CN" altLang="en-US" sz="2000" b="1" dirty="0" smtClean="0">
                <a:solidFill>
                  <a:schemeClr val="bg1"/>
                </a:solidFill>
                <a:latin typeface="微软雅黑" panose="020B0503020204020204" pitchFamily="34" charset="-122"/>
                <a:ea typeface="微软雅黑" panose="020B0503020204020204" pitchFamily="34" charset="-122"/>
              </a:rPr>
              <a:t>、聚类概述</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251520" y="593314"/>
            <a:ext cx="1944216" cy="0"/>
          </a:xfrm>
          <a:prstGeom prst="line">
            <a:avLst/>
          </a:prstGeom>
          <a:ln>
            <a:solidFill>
              <a:schemeClr val="bg1"/>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6939096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1117634788"/>
              </p:ext>
            </p:extLst>
          </p:nvPr>
        </p:nvGraphicFramePr>
        <p:xfrm>
          <a:off x="467544" y="769268"/>
          <a:ext cx="7776864"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本框 3"/>
          <p:cNvSpPr txBox="1"/>
          <p:nvPr/>
        </p:nvSpPr>
        <p:spPr>
          <a:xfrm>
            <a:off x="251520" y="193204"/>
            <a:ext cx="3266128"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2.2</a:t>
            </a:r>
            <a:r>
              <a:rPr lang="zh-CN" altLang="en-US" sz="2000" b="1" dirty="0" smtClean="0">
                <a:solidFill>
                  <a:schemeClr val="bg1"/>
                </a:solidFill>
                <a:latin typeface="微软雅黑" panose="020B0503020204020204" pitchFamily="34" charset="-122"/>
                <a:ea typeface="微软雅黑" panose="020B0503020204020204" pitchFamily="34" charset="-122"/>
              </a:rPr>
              <a:t>、聚类概述</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endCxn id="6" idx="2"/>
          </p:cNvCxnSpPr>
          <p:nvPr/>
        </p:nvCxnSpPr>
        <p:spPr>
          <a:xfrm>
            <a:off x="251520" y="593314"/>
            <a:ext cx="1633064" cy="0"/>
          </a:xfrm>
          <a:prstGeom prst="line">
            <a:avLst/>
          </a:prstGeom>
          <a:ln>
            <a:solidFill>
              <a:schemeClr val="bg1"/>
            </a:solidFill>
          </a:ln>
        </p:spPr>
        <p:style>
          <a:lnRef idx="3">
            <a:schemeClr val="accent5"/>
          </a:lnRef>
          <a:fillRef idx="0">
            <a:schemeClr val="accent5"/>
          </a:fillRef>
          <a:effectRef idx="2">
            <a:schemeClr val="accent5"/>
          </a:effectRef>
          <a:fontRef idx="minor">
            <a:schemeClr val="tx1"/>
          </a:fontRef>
        </p:style>
      </p:cxn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8" y="1417340"/>
            <a:ext cx="6212802"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5328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3266128"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2.3</a:t>
            </a:r>
            <a:r>
              <a:rPr lang="zh-CN" altLang="en-US" sz="2000" b="1" dirty="0" smtClean="0">
                <a:solidFill>
                  <a:schemeClr val="bg1"/>
                </a:solidFill>
                <a:latin typeface="微软雅黑" panose="020B0503020204020204" pitchFamily="34" charset="-122"/>
                <a:ea typeface="微软雅黑" panose="020B0503020204020204" pitchFamily="34" charset="-122"/>
              </a:rPr>
              <a:t>、时间序列聚类</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251520" y="593314"/>
            <a:ext cx="2304256" cy="0"/>
          </a:xfrm>
          <a:prstGeom prst="line">
            <a:avLst/>
          </a:prstGeom>
          <a:ln>
            <a:solidFill>
              <a:schemeClr val="bg1"/>
            </a:solidFill>
          </a:ln>
        </p:spPr>
        <p:style>
          <a:lnRef idx="3">
            <a:schemeClr val="accent5"/>
          </a:lnRef>
          <a:fillRef idx="0">
            <a:schemeClr val="accent5"/>
          </a:fillRef>
          <a:effectRef idx="2">
            <a:schemeClr val="accent5"/>
          </a:effectRef>
          <a:fontRef idx="minor">
            <a:schemeClr val="tx1"/>
          </a:fontRef>
        </p:style>
      </p:cxnSp>
      <p:sp>
        <p:nvSpPr>
          <p:cNvPr id="6" name="TextBox 5"/>
          <p:cNvSpPr txBox="1"/>
          <p:nvPr/>
        </p:nvSpPr>
        <p:spPr>
          <a:xfrm>
            <a:off x="683568" y="697260"/>
            <a:ext cx="7704856" cy="5262979"/>
          </a:xfrm>
          <a:prstGeom prst="rect">
            <a:avLst/>
          </a:prstGeom>
          <a:noFill/>
        </p:spPr>
        <p:txBody>
          <a:bodyPr wrap="square" rtlCol="0">
            <a:spAutoFit/>
          </a:bodyPr>
          <a:lstStyle/>
          <a:p>
            <a:pPr marL="342900" indent="-342900">
              <a:buFont typeface="Wingdings" pitchFamily="2" charset="2"/>
              <a:buChar char="p"/>
            </a:pPr>
            <a:r>
              <a:rPr lang="zh-CN" altLang="en-US" sz="2400" dirty="0" smtClean="0">
                <a:solidFill>
                  <a:srgbClr val="026DCE"/>
                </a:solidFill>
                <a:latin typeface="Times New Roman" pitchFamily="18" charset="0"/>
                <a:cs typeface="Times New Roman" pitchFamily="18" charset="0"/>
              </a:rPr>
              <a:t>时间序列聚类</a:t>
            </a:r>
            <a:endParaRPr lang="en-US" altLang="zh-CN" sz="2400" dirty="0" smtClean="0">
              <a:solidFill>
                <a:srgbClr val="026DCE"/>
              </a:solidFill>
              <a:latin typeface="Times New Roman" pitchFamily="18" charset="0"/>
              <a:cs typeface="Times New Roman" pitchFamily="18" charset="0"/>
            </a:endParaRPr>
          </a:p>
          <a:p>
            <a:pPr marL="800100" lvl="1" indent="-342900">
              <a:buFont typeface="Arial" pitchFamily="34" charset="0"/>
              <a:buChar char="•"/>
            </a:pP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全序列聚类</a:t>
            </a:r>
            <a:endParaRPr lang="en-US" altLang="zh-CN" sz="2400" dirty="0" smtClean="0">
              <a:latin typeface="Times New Roman" pitchFamily="18" charset="0"/>
              <a:cs typeface="Times New Roman" pitchFamily="18" charset="0"/>
            </a:endParaRPr>
          </a:p>
          <a:p>
            <a:pPr marL="800100" lvl="1" indent="-342900">
              <a:buFont typeface="Arial" pitchFamily="34" charset="0"/>
              <a:buChar char="•"/>
            </a:pP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子序列聚类</a:t>
            </a:r>
            <a:endParaRPr lang="en-US" altLang="zh-CN" sz="2400" dirty="0" smtClean="0">
              <a:latin typeface="Times New Roman" pitchFamily="18" charset="0"/>
              <a:cs typeface="Times New Roman" pitchFamily="18" charset="0"/>
            </a:endParaRPr>
          </a:p>
          <a:p>
            <a:pPr marL="800100" lvl="1" indent="-342900">
              <a:buFont typeface="Arial" pitchFamily="34" charset="0"/>
              <a:buChar char="•"/>
            </a:pP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时间点聚类</a:t>
            </a:r>
            <a:endParaRPr lang="en-US" altLang="zh-CN" sz="2400" dirty="0" smtClean="0">
              <a:latin typeface="Times New Roman" pitchFamily="18" charset="0"/>
              <a:cs typeface="Times New Roman" pitchFamily="18" charset="0"/>
            </a:endParaRPr>
          </a:p>
          <a:p>
            <a:pPr marL="342900" indent="-342900">
              <a:buFont typeface="Wingdings" pitchFamily="2" charset="2"/>
              <a:buChar char="p"/>
            </a:pPr>
            <a:r>
              <a:rPr lang="zh-CN" altLang="en-US" sz="2400" dirty="0">
                <a:solidFill>
                  <a:srgbClr val="026DCE"/>
                </a:solidFill>
                <a:latin typeface="Times New Roman" pitchFamily="18" charset="0"/>
                <a:cs typeface="Times New Roman" pitchFamily="18" charset="0"/>
              </a:rPr>
              <a:t>全</a:t>
            </a:r>
            <a:r>
              <a:rPr lang="zh-CN" altLang="en-US" sz="2400" dirty="0" smtClean="0">
                <a:solidFill>
                  <a:srgbClr val="026DCE"/>
                </a:solidFill>
                <a:latin typeface="Times New Roman" pitchFamily="18" charset="0"/>
                <a:cs typeface="Times New Roman" pitchFamily="18" charset="0"/>
              </a:rPr>
              <a:t>序列聚类</a:t>
            </a:r>
            <a:endParaRPr lang="en-US" altLang="zh-CN" sz="2400" dirty="0">
              <a:solidFill>
                <a:srgbClr val="026DCE"/>
              </a:solidFill>
              <a:latin typeface="Times New Roman" pitchFamily="18" charset="0"/>
              <a:cs typeface="Times New Roman" pitchFamily="18" charset="0"/>
            </a:endParaRPr>
          </a:p>
          <a:p>
            <a:pPr lvl="1"/>
            <a:r>
              <a:rPr lang="zh-CN" altLang="en-US" sz="2400" dirty="0" smtClean="0">
                <a:latin typeface="Times New Roman" pitchFamily="18" charset="0"/>
                <a:cs typeface="Times New Roman" pitchFamily="18" charset="0"/>
              </a:rPr>
              <a:t>全序列聚类是以</a:t>
            </a:r>
            <a:r>
              <a:rPr lang="zh-CN" altLang="en-US" sz="2400" dirty="0" smtClean="0">
                <a:solidFill>
                  <a:srgbClr val="FF0000"/>
                </a:solidFill>
                <a:latin typeface="Times New Roman" pitchFamily="18" charset="0"/>
                <a:cs typeface="Times New Roman" pitchFamily="18" charset="0"/>
              </a:rPr>
              <a:t>一组时间序列集合</a:t>
            </a:r>
            <a:r>
              <a:rPr lang="zh-CN" altLang="en-US" sz="2400" dirty="0" smtClean="0">
                <a:latin typeface="Times New Roman" pitchFamily="18" charset="0"/>
                <a:cs typeface="Times New Roman" pitchFamily="18" charset="0"/>
              </a:rPr>
              <a:t>为聚类对象进行聚类，研究对象是多个时间序列。</a:t>
            </a:r>
            <a:endParaRPr lang="en-US" altLang="zh-CN" sz="2400" dirty="0" smtClean="0">
              <a:latin typeface="Times New Roman" pitchFamily="18" charset="0"/>
              <a:cs typeface="Times New Roman" pitchFamily="18" charset="0"/>
            </a:endParaRPr>
          </a:p>
          <a:p>
            <a:pPr marL="800100" lvl="1" indent="-342900">
              <a:buFont typeface="Arial" pitchFamily="34" charset="0"/>
              <a:buChar char="•"/>
            </a:pPr>
            <a:r>
              <a:rPr lang="zh-CN" altLang="en-US" sz="2400" dirty="0" smtClean="0">
                <a:latin typeface="Times New Roman" pitchFamily="18" charset="0"/>
                <a:cs typeface="Times New Roman" pitchFamily="18" charset="0"/>
              </a:rPr>
              <a:t>相似性度量函数</a:t>
            </a:r>
            <a:endParaRPr lang="en-US" altLang="zh-CN" sz="2400" dirty="0" smtClean="0">
              <a:latin typeface="Times New Roman" pitchFamily="18" charset="0"/>
              <a:cs typeface="Times New Roman" pitchFamily="18" charset="0"/>
            </a:endParaRPr>
          </a:p>
          <a:p>
            <a:pPr marL="800100" lvl="1" indent="-342900">
              <a:buFont typeface="Arial" pitchFamily="34" charset="0"/>
              <a:buChar char="•"/>
            </a:pPr>
            <a:r>
              <a:rPr lang="zh-CN" altLang="en-US" sz="2400" dirty="0" smtClean="0">
                <a:latin typeface="Times New Roman" pitchFamily="18" charset="0"/>
                <a:cs typeface="Times New Roman" pitchFamily="18" charset="0"/>
              </a:rPr>
              <a:t>时间序列全序列聚类算法</a:t>
            </a:r>
            <a:endParaRPr lang="en-US" altLang="zh-CN" sz="2400" dirty="0">
              <a:latin typeface="Times New Roman" pitchFamily="18" charset="0"/>
              <a:cs typeface="Times New Roman" pitchFamily="18" charset="0"/>
            </a:endParaRPr>
          </a:p>
          <a:p>
            <a:pPr marL="342900" indent="-342900">
              <a:buFont typeface="Wingdings" pitchFamily="2" charset="2"/>
              <a:buChar char="p"/>
            </a:pPr>
            <a:r>
              <a:rPr lang="zh-CN" altLang="en-US" sz="2400" dirty="0">
                <a:solidFill>
                  <a:srgbClr val="026DCE"/>
                </a:solidFill>
                <a:latin typeface="Times New Roman" pitchFamily="18" charset="0"/>
                <a:cs typeface="Times New Roman" pitchFamily="18" charset="0"/>
              </a:rPr>
              <a:t>相似性度量函数</a:t>
            </a:r>
            <a:endParaRPr lang="en-US" altLang="zh-CN" sz="2400" dirty="0">
              <a:solidFill>
                <a:srgbClr val="026DCE"/>
              </a:solidFill>
              <a:latin typeface="Times New Roman" pitchFamily="18" charset="0"/>
              <a:cs typeface="Times New Roman" pitchFamily="18" charset="0"/>
            </a:endParaRPr>
          </a:p>
          <a:p>
            <a:pPr marL="800100" lvl="1" indent="-342900">
              <a:buFont typeface="Arial" pitchFamily="34" charset="0"/>
              <a:buChar char="•"/>
            </a:pPr>
            <a:r>
              <a:rPr lang="zh-CN" altLang="en-US" sz="2400" dirty="0">
                <a:latin typeface="Times New Roman" pitchFamily="18" charset="0"/>
                <a:cs typeface="Times New Roman" pitchFamily="18" charset="0"/>
              </a:rPr>
              <a:t>基于距离</a:t>
            </a:r>
            <a:endParaRPr lang="en-US" altLang="zh-CN" sz="2400" dirty="0">
              <a:latin typeface="Times New Roman" pitchFamily="18" charset="0"/>
              <a:cs typeface="Times New Roman" pitchFamily="18" charset="0"/>
            </a:endParaRPr>
          </a:p>
          <a:p>
            <a:pPr marL="800100" lvl="1" indent="-342900">
              <a:buFont typeface="Arial" pitchFamily="34" charset="0"/>
              <a:buChar char="•"/>
            </a:pPr>
            <a:r>
              <a:rPr lang="zh-CN" altLang="en-US" sz="2400" dirty="0">
                <a:latin typeface="Times New Roman" pitchFamily="18" charset="0"/>
                <a:cs typeface="Times New Roman" pitchFamily="18" charset="0"/>
              </a:rPr>
              <a:t>基于相似度系数</a:t>
            </a:r>
            <a:endParaRPr lang="en-US" altLang="zh-CN" sz="2400" dirty="0">
              <a:latin typeface="Times New Roman" pitchFamily="18" charset="0"/>
              <a:cs typeface="Times New Roman" pitchFamily="18" charset="0"/>
            </a:endParaRPr>
          </a:p>
          <a:p>
            <a:pPr marL="800100" lvl="1" indent="-342900">
              <a:buFont typeface="Arial" pitchFamily="34" charset="0"/>
              <a:buChar char="•"/>
            </a:pPr>
            <a:r>
              <a:rPr lang="zh-CN" altLang="en-US" sz="2400" dirty="0">
                <a:latin typeface="Times New Roman" pitchFamily="18" charset="0"/>
                <a:cs typeface="Times New Roman" pitchFamily="18" charset="0"/>
              </a:rPr>
              <a:t>基于特征</a:t>
            </a:r>
          </a:p>
          <a:p>
            <a:pPr lvl="1"/>
            <a:endParaRPr lang="en-US" altLang="zh-CN" sz="2400" dirty="0">
              <a:latin typeface="Times New Roman" pitchFamily="18" charset="0"/>
              <a:cs typeface="Times New Roman" pitchFamily="18" charset="0"/>
            </a:endParaRPr>
          </a:p>
        </p:txBody>
      </p:sp>
    </p:spTree>
    <p:extLst>
      <p:ext uri="{BB962C8B-B14F-4D97-AF65-F5344CB8AC3E}">
        <p14:creationId xmlns:p14="http://schemas.microsoft.com/office/powerpoint/2010/main" val="27347222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3266128"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2.3</a:t>
            </a:r>
            <a:r>
              <a:rPr lang="zh-CN" altLang="en-US" sz="2000" b="1" dirty="0" smtClean="0">
                <a:solidFill>
                  <a:schemeClr val="bg1"/>
                </a:solidFill>
                <a:latin typeface="微软雅黑" panose="020B0503020204020204" pitchFamily="34" charset="-122"/>
                <a:ea typeface="微软雅黑" panose="020B0503020204020204" pitchFamily="34" charset="-122"/>
              </a:rPr>
              <a:t>、时间序列聚类</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251520" y="593314"/>
            <a:ext cx="2304256" cy="0"/>
          </a:xfrm>
          <a:prstGeom prst="line">
            <a:avLst/>
          </a:prstGeom>
          <a:ln>
            <a:solidFill>
              <a:schemeClr val="bg1"/>
            </a:solidFill>
          </a:ln>
        </p:spPr>
        <p:style>
          <a:lnRef idx="3">
            <a:schemeClr val="accent5"/>
          </a:lnRef>
          <a:fillRef idx="0">
            <a:schemeClr val="accent5"/>
          </a:fillRef>
          <a:effectRef idx="2">
            <a:schemeClr val="accent5"/>
          </a:effectRef>
          <a:fontRef idx="minor">
            <a:schemeClr val="tx1"/>
          </a:fontRef>
        </p:style>
      </p:cxnSp>
      <p:sp>
        <p:nvSpPr>
          <p:cNvPr id="6" name="TextBox 5"/>
          <p:cNvSpPr txBox="1"/>
          <p:nvPr/>
        </p:nvSpPr>
        <p:spPr>
          <a:xfrm>
            <a:off x="683568" y="697260"/>
            <a:ext cx="7704856" cy="4893647"/>
          </a:xfrm>
          <a:prstGeom prst="rect">
            <a:avLst/>
          </a:prstGeom>
          <a:noFill/>
        </p:spPr>
        <p:txBody>
          <a:bodyPr wrap="square" rtlCol="0">
            <a:spAutoFit/>
          </a:bodyPr>
          <a:lstStyle/>
          <a:p>
            <a:pPr marL="342900" indent="-342900">
              <a:buFont typeface="Wingdings" pitchFamily="2" charset="2"/>
              <a:buChar char="p"/>
            </a:pPr>
            <a:r>
              <a:rPr lang="zh-CN" altLang="en-US" sz="2400" dirty="0" smtClean="0">
                <a:solidFill>
                  <a:srgbClr val="026DCE"/>
                </a:solidFill>
                <a:latin typeface="Times New Roman" pitchFamily="18" charset="0"/>
                <a:cs typeface="Times New Roman" pitchFamily="18" charset="0"/>
              </a:rPr>
              <a:t>基于距离的时间序列相似性度量</a:t>
            </a:r>
            <a:endParaRPr lang="en-US" altLang="zh-CN" sz="2400" dirty="0" smtClean="0">
              <a:solidFill>
                <a:srgbClr val="026DCE"/>
              </a:solidFill>
              <a:latin typeface="Times New Roman" pitchFamily="18" charset="0"/>
              <a:cs typeface="Times New Roman" pitchFamily="18" charset="0"/>
            </a:endParaRPr>
          </a:p>
          <a:p>
            <a:r>
              <a:rPr lang="zh-CN" altLang="en-US" sz="2400" dirty="0" smtClean="0">
                <a:latin typeface="Times New Roman" pitchFamily="18" charset="0"/>
                <a:cs typeface="Times New Roman" pitchFamily="18" charset="0"/>
              </a:rPr>
              <a:t>假设    是一个目标时间序列，需要进行相似性度量的数据集合中存在一个时间序列     ，   是时间序列     和      之间的距离。  距离的定义满足下列性质</a:t>
            </a:r>
            <a:endParaRPr lang="en-US" altLang="zh-CN" sz="2400" dirty="0" smtClean="0">
              <a:latin typeface="Times New Roman" pitchFamily="18" charset="0"/>
              <a:cs typeface="Times New Roman" pitchFamily="18" charset="0"/>
            </a:endParaRPr>
          </a:p>
          <a:p>
            <a:pPr marL="800100" lvl="1" indent="-342900">
              <a:buFont typeface="Arial" pitchFamily="34" charset="0"/>
              <a:buChar char="•"/>
            </a:pPr>
            <a:r>
              <a:rPr lang="zh-CN" altLang="en-US" sz="2400" dirty="0" smtClean="0">
                <a:latin typeface="Times New Roman" pitchFamily="18" charset="0"/>
                <a:cs typeface="Times New Roman" pitchFamily="18" charset="0"/>
              </a:rPr>
              <a:t>非负性：</a:t>
            </a:r>
            <a:endParaRPr lang="en-US" altLang="zh-CN" sz="2400" dirty="0" smtClean="0">
              <a:latin typeface="Times New Roman" pitchFamily="18" charset="0"/>
              <a:cs typeface="Times New Roman" pitchFamily="18" charset="0"/>
            </a:endParaRPr>
          </a:p>
          <a:p>
            <a:pPr marL="800100" lvl="1" indent="-342900">
              <a:buFont typeface="Arial" pitchFamily="34" charset="0"/>
              <a:buChar char="•"/>
            </a:pPr>
            <a:r>
              <a:rPr lang="zh-CN" altLang="en-US" sz="2400" dirty="0" smtClean="0">
                <a:latin typeface="Times New Roman" pitchFamily="18" charset="0"/>
                <a:cs typeface="Times New Roman" pitchFamily="18" charset="0"/>
              </a:rPr>
              <a:t>对称性：</a:t>
            </a:r>
            <a:endParaRPr lang="en-US" altLang="zh-CN" sz="2400" dirty="0" smtClean="0">
              <a:latin typeface="Times New Roman" pitchFamily="18" charset="0"/>
              <a:cs typeface="Times New Roman" pitchFamily="18" charset="0"/>
            </a:endParaRPr>
          </a:p>
          <a:p>
            <a:pPr marL="800100" lvl="1" indent="-342900">
              <a:buFont typeface="Arial" pitchFamily="34" charset="0"/>
              <a:buChar char="•"/>
            </a:pPr>
            <a:r>
              <a:rPr lang="zh-CN" altLang="en-US" sz="2400" dirty="0" smtClean="0">
                <a:latin typeface="Times New Roman" pitchFamily="18" charset="0"/>
                <a:cs typeface="Times New Roman" pitchFamily="18" charset="0"/>
              </a:rPr>
              <a:t>等价性：</a:t>
            </a:r>
            <a:endParaRPr lang="en-US" altLang="zh-CN" sz="2400" dirty="0" smtClean="0">
              <a:latin typeface="Times New Roman" pitchFamily="18" charset="0"/>
              <a:cs typeface="Times New Roman" pitchFamily="18" charset="0"/>
            </a:endParaRPr>
          </a:p>
          <a:p>
            <a:pPr marL="800100" lvl="1" indent="-342900">
              <a:buFont typeface="Arial" pitchFamily="34" charset="0"/>
              <a:buChar char="•"/>
            </a:pPr>
            <a:r>
              <a:rPr lang="zh-CN" altLang="en-US" sz="2400" dirty="0">
                <a:latin typeface="Times New Roman" pitchFamily="18" charset="0"/>
                <a:cs typeface="Times New Roman" pitchFamily="18" charset="0"/>
              </a:rPr>
              <a:t>三</a:t>
            </a:r>
            <a:r>
              <a:rPr lang="zh-CN" altLang="en-US" sz="2400" dirty="0" smtClean="0">
                <a:latin typeface="Times New Roman" pitchFamily="18" charset="0"/>
                <a:cs typeface="Times New Roman" pitchFamily="18" charset="0"/>
              </a:rPr>
              <a:t>角不等式：</a:t>
            </a:r>
            <a:endParaRPr lang="en-US" altLang="zh-CN" sz="2400" dirty="0" smtClean="0">
              <a:latin typeface="Times New Roman" pitchFamily="18" charset="0"/>
              <a:cs typeface="Times New Roman" pitchFamily="18" charset="0"/>
            </a:endParaRPr>
          </a:p>
          <a:p>
            <a:pPr lvl="0"/>
            <a:r>
              <a:rPr lang="zh-CN" altLang="en-US" sz="2400" dirty="0">
                <a:solidFill>
                  <a:prstClr val="black"/>
                </a:solidFill>
                <a:latin typeface="Times New Roman" pitchFamily="18" charset="0"/>
                <a:cs typeface="Times New Roman" pitchFamily="18" charset="0"/>
              </a:rPr>
              <a:t>几种距离计算公式</a:t>
            </a:r>
            <a:endParaRPr lang="en-US" altLang="zh-CN" sz="2400" dirty="0">
              <a:solidFill>
                <a:prstClr val="black"/>
              </a:solidFill>
              <a:latin typeface="Times New Roman" pitchFamily="18" charset="0"/>
              <a:cs typeface="Times New Roman" pitchFamily="18" charset="0"/>
            </a:endParaRPr>
          </a:p>
          <a:p>
            <a:pPr marL="800100" lvl="1" indent="-342900">
              <a:buFont typeface="Arial" pitchFamily="34" charset="0"/>
              <a:buChar char="•"/>
            </a:pPr>
            <a:r>
              <a:rPr lang="zh-CN" altLang="en-US" sz="2400" dirty="0">
                <a:solidFill>
                  <a:prstClr val="black"/>
                </a:solidFill>
                <a:latin typeface="Times New Roman" pitchFamily="18" charset="0"/>
                <a:cs typeface="Times New Roman" pitchFamily="18" charset="0"/>
              </a:rPr>
              <a:t>明氏距离：</a:t>
            </a:r>
            <a:endParaRPr lang="en-US" altLang="zh-CN" sz="2400" dirty="0">
              <a:solidFill>
                <a:prstClr val="black"/>
              </a:solidFill>
              <a:latin typeface="Times New Roman" pitchFamily="18" charset="0"/>
              <a:cs typeface="Times New Roman" pitchFamily="18" charset="0"/>
            </a:endParaRPr>
          </a:p>
          <a:p>
            <a:pPr marL="800100" lvl="1" indent="-342900">
              <a:buFont typeface="Arial" pitchFamily="34" charset="0"/>
              <a:buChar char="•"/>
            </a:pPr>
            <a:endParaRPr lang="en-US" altLang="zh-CN" sz="2400" dirty="0">
              <a:solidFill>
                <a:prstClr val="black"/>
              </a:solidFill>
              <a:latin typeface="Times New Roman" pitchFamily="18" charset="0"/>
              <a:cs typeface="Times New Roman" pitchFamily="18" charset="0"/>
            </a:endParaRPr>
          </a:p>
          <a:p>
            <a:pPr marL="800100" lvl="1" indent="-342900">
              <a:buFont typeface="Arial" pitchFamily="34" charset="0"/>
              <a:buChar char="•"/>
            </a:pPr>
            <a:r>
              <a:rPr lang="zh-CN" altLang="en-US" sz="2400" dirty="0">
                <a:solidFill>
                  <a:prstClr val="black"/>
                </a:solidFill>
                <a:latin typeface="Times New Roman" pitchFamily="18" charset="0"/>
                <a:cs typeface="Times New Roman" pitchFamily="18" charset="0"/>
              </a:rPr>
              <a:t>欧式距离：当         时，</a:t>
            </a:r>
            <a:endParaRPr lang="en-US" altLang="zh-CN" sz="2400" dirty="0">
              <a:solidFill>
                <a:prstClr val="black"/>
              </a:solidFill>
              <a:latin typeface="Times New Roman" pitchFamily="18" charset="0"/>
              <a:cs typeface="Times New Roman" pitchFamily="18" charset="0"/>
            </a:endParaRPr>
          </a:p>
          <a:p>
            <a:pPr lvl="1"/>
            <a:endParaRPr lang="en-US" altLang="zh-CN" sz="2400" dirty="0">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683461271"/>
              </p:ext>
            </p:extLst>
          </p:nvPr>
        </p:nvGraphicFramePr>
        <p:xfrm>
          <a:off x="1331640" y="1129308"/>
          <a:ext cx="390476" cy="334694"/>
        </p:xfrm>
        <a:graphic>
          <a:graphicData uri="http://schemas.openxmlformats.org/presentationml/2006/ole">
            <mc:AlternateContent xmlns:mc="http://schemas.openxmlformats.org/markup-compatibility/2006">
              <mc:Choice xmlns:v="urn:schemas-microsoft-com:vml" Requires="v">
                <p:oleObj spid="_x0000_s2562" name="Equation" r:id="rId3" imgW="266400" imgH="228600" progId="Equation.DSMT4">
                  <p:embed/>
                </p:oleObj>
              </mc:Choice>
              <mc:Fallback>
                <p:oleObj name="Equation" r:id="rId3" imgW="266400" imgH="228600" progId="Equation.DSMT4">
                  <p:embed/>
                  <p:pic>
                    <p:nvPicPr>
                      <p:cNvPr id="0" name=""/>
                      <p:cNvPicPr/>
                      <p:nvPr/>
                    </p:nvPicPr>
                    <p:blipFill>
                      <a:blip r:embed="rId4"/>
                      <a:stretch>
                        <a:fillRect/>
                      </a:stretch>
                    </p:blipFill>
                    <p:spPr>
                      <a:xfrm>
                        <a:off x="1331640" y="1129308"/>
                        <a:ext cx="390476" cy="334694"/>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708585085"/>
              </p:ext>
            </p:extLst>
          </p:nvPr>
        </p:nvGraphicFramePr>
        <p:xfrm>
          <a:off x="4367466" y="1507453"/>
          <a:ext cx="409069" cy="334694"/>
        </p:xfrm>
        <a:graphic>
          <a:graphicData uri="http://schemas.openxmlformats.org/presentationml/2006/ole">
            <mc:AlternateContent xmlns:mc="http://schemas.openxmlformats.org/markup-compatibility/2006">
              <mc:Choice xmlns:v="urn:schemas-microsoft-com:vml" Requires="v">
                <p:oleObj spid="_x0000_s2563" name="Equation" r:id="rId5" imgW="279360" imgH="228600" progId="Equation.DSMT4">
                  <p:embed/>
                </p:oleObj>
              </mc:Choice>
              <mc:Fallback>
                <p:oleObj name="Equation" r:id="rId5" imgW="279360" imgH="228600" progId="Equation.DSMT4">
                  <p:embed/>
                  <p:pic>
                    <p:nvPicPr>
                      <p:cNvPr id="0" name=""/>
                      <p:cNvPicPr/>
                      <p:nvPr/>
                    </p:nvPicPr>
                    <p:blipFill>
                      <a:blip r:embed="rId6"/>
                      <a:stretch>
                        <a:fillRect/>
                      </a:stretch>
                    </p:blipFill>
                    <p:spPr>
                      <a:xfrm>
                        <a:off x="4367466" y="1507453"/>
                        <a:ext cx="409069" cy="334694"/>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752386299"/>
              </p:ext>
            </p:extLst>
          </p:nvPr>
        </p:nvGraphicFramePr>
        <p:xfrm>
          <a:off x="5005731" y="1520627"/>
          <a:ext cx="286349" cy="327256"/>
        </p:xfrm>
        <a:graphic>
          <a:graphicData uri="http://schemas.openxmlformats.org/presentationml/2006/ole">
            <mc:AlternateContent xmlns:mc="http://schemas.openxmlformats.org/markup-compatibility/2006">
              <mc:Choice xmlns:v="urn:schemas-microsoft-com:vml" Requires="v">
                <p:oleObj spid="_x0000_s2564" name="Equation" r:id="rId7" imgW="177480" imgH="203040" progId="Equation.DSMT4">
                  <p:embed/>
                </p:oleObj>
              </mc:Choice>
              <mc:Fallback>
                <p:oleObj name="Equation" r:id="rId7" imgW="177480" imgH="203040" progId="Equation.DSMT4">
                  <p:embed/>
                  <p:pic>
                    <p:nvPicPr>
                      <p:cNvPr id="0" name=""/>
                      <p:cNvPicPr/>
                      <p:nvPr/>
                    </p:nvPicPr>
                    <p:blipFill>
                      <a:blip r:embed="rId8"/>
                      <a:stretch>
                        <a:fillRect/>
                      </a:stretch>
                    </p:blipFill>
                    <p:spPr>
                      <a:xfrm>
                        <a:off x="5005731" y="1520627"/>
                        <a:ext cx="286349" cy="327256"/>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707149798"/>
              </p:ext>
            </p:extLst>
          </p:nvPr>
        </p:nvGraphicFramePr>
        <p:xfrm>
          <a:off x="6876256" y="1497052"/>
          <a:ext cx="390525" cy="333375"/>
        </p:xfrm>
        <a:graphic>
          <a:graphicData uri="http://schemas.openxmlformats.org/presentationml/2006/ole">
            <mc:AlternateContent xmlns:mc="http://schemas.openxmlformats.org/markup-compatibility/2006">
              <mc:Choice xmlns:v="urn:schemas-microsoft-com:vml" Requires="v">
                <p:oleObj spid="_x0000_s2565" name="Equation" r:id="rId9" imgW="266400" imgH="228600" progId="Equation.DSMT4">
                  <p:embed/>
                </p:oleObj>
              </mc:Choice>
              <mc:Fallback>
                <p:oleObj name="Equation" r:id="rId9" imgW="266400" imgH="228600" progId="Equation.DSMT4">
                  <p:embed/>
                  <p:pic>
                    <p:nvPicPr>
                      <p:cNvPr id="0" name="对象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76256" y="1497052"/>
                        <a:ext cx="3905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3673823"/>
              </p:ext>
            </p:extLst>
          </p:nvPr>
        </p:nvGraphicFramePr>
        <p:xfrm>
          <a:off x="7503874" y="1478999"/>
          <a:ext cx="449976" cy="368163"/>
        </p:xfrm>
        <a:graphic>
          <a:graphicData uri="http://schemas.openxmlformats.org/presentationml/2006/ole">
            <mc:AlternateContent xmlns:mc="http://schemas.openxmlformats.org/markup-compatibility/2006">
              <mc:Choice xmlns:v="urn:schemas-microsoft-com:vml" Requires="v">
                <p:oleObj spid="_x0000_s2566" name="Equation" r:id="rId11" imgW="279360" imgH="228600" progId="Equation.DSMT4">
                  <p:embed/>
                </p:oleObj>
              </mc:Choice>
              <mc:Fallback>
                <p:oleObj name="Equation" r:id="rId11" imgW="279360" imgH="228600" progId="Equation.DSMT4">
                  <p:embed/>
                  <p:pic>
                    <p:nvPicPr>
                      <p:cNvPr id="0" name=""/>
                      <p:cNvPicPr/>
                      <p:nvPr/>
                    </p:nvPicPr>
                    <p:blipFill>
                      <a:blip r:embed="rId6"/>
                      <a:stretch>
                        <a:fillRect/>
                      </a:stretch>
                    </p:blipFill>
                    <p:spPr>
                      <a:xfrm>
                        <a:off x="7503874" y="1478999"/>
                        <a:ext cx="449976" cy="368163"/>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488732077"/>
              </p:ext>
            </p:extLst>
          </p:nvPr>
        </p:nvGraphicFramePr>
        <p:xfrm>
          <a:off x="2804344" y="2226535"/>
          <a:ext cx="1633414" cy="395980"/>
        </p:xfrm>
        <a:graphic>
          <a:graphicData uri="http://schemas.openxmlformats.org/presentationml/2006/ole">
            <mc:AlternateContent xmlns:mc="http://schemas.openxmlformats.org/markup-compatibility/2006">
              <mc:Choice xmlns:v="urn:schemas-microsoft-com:vml" Requires="v">
                <p:oleObj spid="_x0000_s2567" name="Equation" r:id="rId12" imgW="838080" imgH="203040" progId="Equation.DSMT4">
                  <p:embed/>
                </p:oleObj>
              </mc:Choice>
              <mc:Fallback>
                <p:oleObj name="Equation" r:id="rId12" imgW="838080" imgH="203040" progId="Equation.DSMT4">
                  <p:embed/>
                  <p:pic>
                    <p:nvPicPr>
                      <p:cNvPr id="0" name=""/>
                      <p:cNvPicPr/>
                      <p:nvPr/>
                    </p:nvPicPr>
                    <p:blipFill>
                      <a:blip r:embed="rId13"/>
                      <a:stretch>
                        <a:fillRect/>
                      </a:stretch>
                    </p:blipFill>
                    <p:spPr>
                      <a:xfrm>
                        <a:off x="2804344" y="2226535"/>
                        <a:ext cx="1633414" cy="39598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831543441"/>
              </p:ext>
            </p:extLst>
          </p:nvPr>
        </p:nvGraphicFramePr>
        <p:xfrm>
          <a:off x="2863111" y="2628956"/>
          <a:ext cx="1597417" cy="359982"/>
        </p:xfrm>
        <a:graphic>
          <a:graphicData uri="http://schemas.openxmlformats.org/presentationml/2006/ole">
            <mc:AlternateContent xmlns:mc="http://schemas.openxmlformats.org/markup-compatibility/2006">
              <mc:Choice xmlns:v="urn:schemas-microsoft-com:vml" Requires="v">
                <p:oleObj spid="_x0000_s2568" name="Equation" r:id="rId14" imgW="901440" imgH="203040" progId="Equation.DSMT4">
                  <p:embed/>
                </p:oleObj>
              </mc:Choice>
              <mc:Fallback>
                <p:oleObj name="Equation" r:id="rId14" imgW="901440" imgH="203040" progId="Equation.DSMT4">
                  <p:embed/>
                  <p:pic>
                    <p:nvPicPr>
                      <p:cNvPr id="0" name=""/>
                      <p:cNvPicPr/>
                      <p:nvPr/>
                    </p:nvPicPr>
                    <p:blipFill>
                      <a:blip r:embed="rId15"/>
                      <a:stretch>
                        <a:fillRect/>
                      </a:stretch>
                    </p:blipFill>
                    <p:spPr>
                      <a:xfrm>
                        <a:off x="2863111" y="2628956"/>
                        <a:ext cx="1597417" cy="359982"/>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158049465"/>
              </p:ext>
            </p:extLst>
          </p:nvPr>
        </p:nvGraphicFramePr>
        <p:xfrm>
          <a:off x="2916712" y="2953379"/>
          <a:ext cx="1615824" cy="327256"/>
        </p:xfrm>
        <a:graphic>
          <a:graphicData uri="http://schemas.openxmlformats.org/presentationml/2006/ole">
            <mc:AlternateContent xmlns:mc="http://schemas.openxmlformats.org/markup-compatibility/2006">
              <mc:Choice xmlns:v="urn:schemas-microsoft-com:vml" Requires="v">
                <p:oleObj spid="_x0000_s2569" name="Equation" r:id="rId16" imgW="1002960" imgH="203040" progId="Equation.DSMT4">
                  <p:embed/>
                </p:oleObj>
              </mc:Choice>
              <mc:Fallback>
                <p:oleObj name="Equation" r:id="rId16" imgW="1002960" imgH="203040" progId="Equation.DSMT4">
                  <p:embed/>
                  <p:pic>
                    <p:nvPicPr>
                      <p:cNvPr id="0" name=""/>
                      <p:cNvPicPr/>
                      <p:nvPr/>
                    </p:nvPicPr>
                    <p:blipFill>
                      <a:blip r:embed="rId17"/>
                      <a:stretch>
                        <a:fillRect/>
                      </a:stretch>
                    </p:blipFill>
                    <p:spPr>
                      <a:xfrm>
                        <a:off x="2916712" y="2953379"/>
                        <a:ext cx="1615824" cy="327256"/>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4088298618"/>
              </p:ext>
            </p:extLst>
          </p:nvPr>
        </p:nvGraphicFramePr>
        <p:xfrm>
          <a:off x="3415773" y="3342653"/>
          <a:ext cx="2452371" cy="359982"/>
        </p:xfrm>
        <a:graphic>
          <a:graphicData uri="http://schemas.openxmlformats.org/presentationml/2006/ole">
            <mc:AlternateContent xmlns:mc="http://schemas.openxmlformats.org/markup-compatibility/2006">
              <mc:Choice xmlns:v="urn:schemas-microsoft-com:vml" Requires="v">
                <p:oleObj spid="_x0000_s2570" name="Equation" r:id="rId18" imgW="1384200" imgH="203040" progId="Equation.DSMT4">
                  <p:embed/>
                </p:oleObj>
              </mc:Choice>
              <mc:Fallback>
                <p:oleObj name="Equation" r:id="rId18" imgW="1384200" imgH="203040" progId="Equation.DSMT4">
                  <p:embed/>
                  <p:pic>
                    <p:nvPicPr>
                      <p:cNvPr id="0" name=""/>
                      <p:cNvPicPr/>
                      <p:nvPr/>
                    </p:nvPicPr>
                    <p:blipFill>
                      <a:blip r:embed="rId19"/>
                      <a:stretch>
                        <a:fillRect/>
                      </a:stretch>
                    </p:blipFill>
                    <p:spPr>
                      <a:xfrm>
                        <a:off x="3415773" y="3342653"/>
                        <a:ext cx="2452371" cy="359982"/>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507320367"/>
              </p:ext>
            </p:extLst>
          </p:nvPr>
        </p:nvGraphicFramePr>
        <p:xfrm>
          <a:off x="3132138" y="3851128"/>
          <a:ext cx="2808287" cy="744538"/>
        </p:xfrm>
        <a:graphic>
          <a:graphicData uri="http://schemas.openxmlformats.org/presentationml/2006/ole">
            <mc:AlternateContent xmlns:mc="http://schemas.openxmlformats.org/markup-compatibility/2006">
              <mc:Choice xmlns:v="urn:schemas-microsoft-com:vml" Requires="v">
                <p:oleObj spid="_x0000_s2571" name="Equation" r:id="rId20" imgW="1917360" imgH="507960" progId="Equation.DSMT4">
                  <p:embed/>
                </p:oleObj>
              </mc:Choice>
              <mc:Fallback>
                <p:oleObj name="Equation" r:id="rId20" imgW="1917360" imgH="507960" progId="Equation.DSMT4">
                  <p:embed/>
                  <p:pic>
                    <p:nvPicPr>
                      <p:cNvPr id="0" name="对象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132138" y="3851128"/>
                        <a:ext cx="2808287"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24498787"/>
              </p:ext>
            </p:extLst>
          </p:nvPr>
        </p:nvGraphicFramePr>
        <p:xfrm>
          <a:off x="4719638" y="4570266"/>
          <a:ext cx="2373312" cy="817562"/>
        </p:xfrm>
        <a:graphic>
          <a:graphicData uri="http://schemas.openxmlformats.org/presentationml/2006/ole">
            <mc:AlternateContent xmlns:mc="http://schemas.openxmlformats.org/markup-compatibility/2006">
              <mc:Choice xmlns:v="urn:schemas-microsoft-com:vml" Requires="v">
                <p:oleObj spid="_x0000_s2572" name="Equation" r:id="rId22" imgW="1473120" imgH="507960" progId="Equation.DSMT4">
                  <p:embed/>
                </p:oleObj>
              </mc:Choice>
              <mc:Fallback>
                <p:oleObj name="Equation" r:id="rId22" imgW="1473120" imgH="507960" progId="Equation.DSMT4">
                  <p:embed/>
                  <p:pic>
                    <p:nvPicPr>
                      <p:cNvPr id="0" name="对象 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19638" y="4570266"/>
                        <a:ext cx="2373312"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401619706"/>
              </p:ext>
            </p:extLst>
          </p:nvPr>
        </p:nvGraphicFramePr>
        <p:xfrm>
          <a:off x="3348038" y="4817792"/>
          <a:ext cx="762000" cy="354012"/>
        </p:xfrm>
        <a:graphic>
          <a:graphicData uri="http://schemas.openxmlformats.org/presentationml/2006/ole">
            <mc:AlternateContent xmlns:mc="http://schemas.openxmlformats.org/markup-compatibility/2006">
              <mc:Choice xmlns:v="urn:schemas-microsoft-com:vml" Requires="v">
                <p:oleObj spid="_x0000_s2573" name="Equation" r:id="rId24" imgW="355320" imgH="164880" progId="Equation.DSMT4">
                  <p:embed/>
                </p:oleObj>
              </mc:Choice>
              <mc:Fallback>
                <p:oleObj name="Equation" r:id="rId24" imgW="355320" imgH="164880" progId="Equation.DSMT4">
                  <p:embed/>
                  <p:pic>
                    <p:nvPicPr>
                      <p:cNvPr id="0" name="对象 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8038" y="4817792"/>
                        <a:ext cx="7620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899443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02"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5756" y="3649588"/>
            <a:ext cx="3810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本框 3"/>
          <p:cNvSpPr txBox="1"/>
          <p:nvPr/>
        </p:nvSpPr>
        <p:spPr>
          <a:xfrm>
            <a:off x="251520" y="193204"/>
            <a:ext cx="3266128"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2.3</a:t>
            </a:r>
            <a:r>
              <a:rPr lang="zh-CN" altLang="en-US" sz="2000" b="1" dirty="0" smtClean="0">
                <a:solidFill>
                  <a:schemeClr val="bg1"/>
                </a:solidFill>
                <a:latin typeface="微软雅黑" panose="020B0503020204020204" pitchFamily="34" charset="-122"/>
                <a:ea typeface="微软雅黑" panose="020B0503020204020204" pitchFamily="34" charset="-122"/>
              </a:rPr>
              <a:t>、时间序列聚类</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251520" y="593314"/>
            <a:ext cx="2304256" cy="0"/>
          </a:xfrm>
          <a:prstGeom prst="line">
            <a:avLst/>
          </a:prstGeom>
          <a:ln>
            <a:solidFill>
              <a:schemeClr val="bg1"/>
            </a:solidFill>
          </a:ln>
        </p:spPr>
        <p:style>
          <a:lnRef idx="3">
            <a:schemeClr val="accent5"/>
          </a:lnRef>
          <a:fillRef idx="0">
            <a:schemeClr val="accent5"/>
          </a:fillRef>
          <a:effectRef idx="2">
            <a:schemeClr val="accent5"/>
          </a:effectRef>
          <a:fontRef idx="minor">
            <a:schemeClr val="tx1"/>
          </a:fontRef>
        </p:style>
      </p:cxnSp>
      <p:sp>
        <p:nvSpPr>
          <p:cNvPr id="6" name="TextBox 5"/>
          <p:cNvSpPr txBox="1"/>
          <p:nvPr/>
        </p:nvSpPr>
        <p:spPr>
          <a:xfrm>
            <a:off x="683568" y="769268"/>
            <a:ext cx="7704856" cy="4524315"/>
          </a:xfrm>
          <a:prstGeom prst="rect">
            <a:avLst/>
          </a:prstGeom>
          <a:noFill/>
        </p:spPr>
        <p:txBody>
          <a:bodyPr wrap="square" rtlCol="0">
            <a:spAutoFit/>
          </a:bodyPr>
          <a:lstStyle/>
          <a:p>
            <a:pPr marL="342900" indent="-342900">
              <a:buFont typeface="Wingdings" pitchFamily="2" charset="2"/>
              <a:buChar char="p"/>
            </a:pPr>
            <a:r>
              <a:rPr lang="zh-CN" altLang="en-US" sz="2400" dirty="0" smtClean="0">
                <a:solidFill>
                  <a:srgbClr val="026DCE"/>
                </a:solidFill>
                <a:latin typeface="Times New Roman" pitchFamily="18" charset="0"/>
                <a:cs typeface="Times New Roman" pitchFamily="18" charset="0"/>
              </a:rPr>
              <a:t>基于相似系数的时间序列相似性度量</a:t>
            </a:r>
            <a:endParaRPr lang="en-US" altLang="zh-CN" sz="2400" dirty="0" smtClean="0">
              <a:solidFill>
                <a:srgbClr val="026DCE"/>
              </a:solidFill>
              <a:latin typeface="Times New Roman" pitchFamily="18" charset="0"/>
              <a:cs typeface="Times New Roman" pitchFamily="18" charset="0"/>
            </a:endParaRPr>
          </a:p>
          <a:p>
            <a:pPr lvl="1"/>
            <a:r>
              <a:rPr lang="zh-CN" altLang="en-US" sz="2400" dirty="0" smtClean="0">
                <a:latin typeface="Times New Roman" pitchFamily="18" charset="0"/>
                <a:cs typeface="Times New Roman" pitchFamily="18" charset="0"/>
              </a:rPr>
              <a:t>相似系数体现了时间序列对象之间的相似程度。相似系数越大，表明时间序列的相似性越大。假设</a:t>
            </a:r>
            <a:endParaRPr lang="en-US" altLang="zh-CN" sz="2400" dirty="0" smtClean="0">
              <a:latin typeface="Times New Roman" pitchFamily="18" charset="0"/>
              <a:cs typeface="Times New Roman" pitchFamily="18" charset="0"/>
            </a:endParaRPr>
          </a:p>
          <a:p>
            <a:pPr lvl="1"/>
            <a:r>
              <a:rPr lang="zh-CN" altLang="en-US" sz="2400" dirty="0" smtClean="0">
                <a:latin typeface="Times New Roman" pitchFamily="18" charset="0"/>
                <a:cs typeface="Times New Roman" pitchFamily="18" charset="0"/>
              </a:rPr>
              <a:t>为两个时间序列，    是时间序列              的相似系数，通常     需要满足如下性质：</a:t>
            </a:r>
            <a:endParaRPr lang="en-US" altLang="zh-CN" sz="2400" dirty="0" smtClean="0">
              <a:latin typeface="Times New Roman" pitchFamily="18" charset="0"/>
              <a:cs typeface="Times New Roman" pitchFamily="18" charset="0"/>
            </a:endParaRPr>
          </a:p>
          <a:p>
            <a:pPr marL="800100" lvl="1" indent="-342900">
              <a:buFont typeface="Arial" pitchFamily="34" charset="0"/>
              <a:buChar char="•"/>
            </a:pP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marL="800100" lvl="1" indent="-342900">
              <a:buFont typeface="Arial" pitchFamily="34" charset="0"/>
              <a:buChar char="•"/>
            </a:pPr>
            <a:r>
              <a:rPr lang="zh-CN" altLang="en-US" sz="2400" dirty="0" smtClean="0">
                <a:latin typeface="Times New Roman" pitchFamily="18" charset="0"/>
                <a:cs typeface="Times New Roman" pitchFamily="18" charset="0"/>
              </a:rPr>
              <a:t>                      ；</a:t>
            </a:r>
            <a:endParaRPr lang="en-US" altLang="zh-CN" sz="2400" dirty="0" smtClean="0">
              <a:latin typeface="Times New Roman" pitchFamily="18" charset="0"/>
              <a:cs typeface="Times New Roman" pitchFamily="18" charset="0"/>
            </a:endParaRPr>
          </a:p>
          <a:p>
            <a:pPr marL="800100" lvl="1" indent="-342900">
              <a:buFont typeface="Arial" pitchFamily="34" charset="0"/>
              <a:buChar char="•"/>
            </a:pPr>
            <a:r>
              <a:rPr lang="zh-CN" altLang="en-US" sz="2400" dirty="0" smtClean="0">
                <a:latin typeface="Times New Roman" pitchFamily="18" charset="0"/>
                <a:cs typeface="Times New Roman" pitchFamily="18" charset="0"/>
              </a:rPr>
              <a:t>                      ；</a:t>
            </a:r>
            <a:endParaRPr lang="en-US" altLang="zh-CN" sz="2400" dirty="0" smtClean="0">
              <a:latin typeface="Times New Roman" pitchFamily="18" charset="0"/>
              <a:cs typeface="Times New Roman" pitchFamily="18" charset="0"/>
            </a:endParaRPr>
          </a:p>
          <a:p>
            <a:pPr lvl="1"/>
            <a:r>
              <a:rPr lang="zh-CN" altLang="en-US" sz="2400" dirty="0" smtClean="0">
                <a:latin typeface="Times New Roman" pitchFamily="18" charset="0"/>
                <a:cs typeface="Times New Roman" pitchFamily="18" charset="0"/>
              </a:rPr>
              <a:t>数量积法</a:t>
            </a:r>
            <a:endParaRPr lang="en-US" altLang="zh-CN" sz="2400" dirty="0" smtClean="0">
              <a:latin typeface="Times New Roman" pitchFamily="18" charset="0"/>
              <a:cs typeface="Times New Roman" pitchFamily="18" charset="0"/>
            </a:endParaRPr>
          </a:p>
          <a:p>
            <a:pPr lvl="1"/>
            <a:endParaRPr lang="en-US" altLang="zh-CN" sz="2400" dirty="0" smtClean="0">
              <a:latin typeface="Times New Roman" pitchFamily="18" charset="0"/>
              <a:cs typeface="Times New Roman" pitchFamily="18" charset="0"/>
            </a:endParaRPr>
          </a:p>
          <a:p>
            <a:pPr lvl="1"/>
            <a:r>
              <a:rPr lang="zh-CN" altLang="en-US" sz="2400" dirty="0" smtClean="0">
                <a:latin typeface="Times New Roman" pitchFamily="18" charset="0"/>
                <a:cs typeface="Times New Roman" pitchFamily="18" charset="0"/>
              </a:rPr>
              <a:t>夹角余弦法</a:t>
            </a:r>
            <a:endParaRPr lang="en-US" altLang="zh-CN" sz="2400" dirty="0">
              <a:latin typeface="Times New Roman" pitchFamily="18" charset="0"/>
              <a:cs typeface="Times New Roman" pitchFamily="18" charset="0"/>
            </a:endParaRPr>
          </a:p>
          <a:p>
            <a:pPr lvl="1"/>
            <a:endParaRPr lang="en-US" altLang="zh-CN" sz="2400" dirty="0" smtClean="0">
              <a:latin typeface="Times New Roman" pitchFamily="18" charset="0"/>
              <a:cs typeface="Times New Roman" pitchFamily="18" charset="0"/>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2776030553"/>
              </p:ext>
            </p:extLst>
          </p:nvPr>
        </p:nvGraphicFramePr>
        <p:xfrm>
          <a:off x="7308304" y="1561356"/>
          <a:ext cx="1012448" cy="404979"/>
        </p:xfrm>
        <a:graphic>
          <a:graphicData uri="http://schemas.openxmlformats.org/presentationml/2006/ole">
            <mc:AlternateContent xmlns:mc="http://schemas.openxmlformats.org/markup-compatibility/2006">
              <mc:Choice xmlns:v="urn:schemas-microsoft-com:vml" Requires="v">
                <p:oleObj spid="_x0000_s3399" name="Equation" r:id="rId5" imgW="571320" imgH="228600" progId="Equation.DSMT4">
                  <p:embed/>
                </p:oleObj>
              </mc:Choice>
              <mc:Fallback>
                <p:oleObj name="Equation" r:id="rId5" imgW="571320" imgH="228600" progId="Equation.DSMT4">
                  <p:embed/>
                  <p:pic>
                    <p:nvPicPr>
                      <p:cNvPr id="0" name=""/>
                      <p:cNvPicPr/>
                      <p:nvPr/>
                    </p:nvPicPr>
                    <p:blipFill>
                      <a:blip r:embed="rId6"/>
                      <a:stretch>
                        <a:fillRect/>
                      </a:stretch>
                    </p:blipFill>
                    <p:spPr>
                      <a:xfrm>
                        <a:off x="7308304" y="1561356"/>
                        <a:ext cx="1012448" cy="404979"/>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048920861"/>
              </p:ext>
            </p:extLst>
          </p:nvPr>
        </p:nvGraphicFramePr>
        <p:xfrm>
          <a:off x="3597246" y="1849388"/>
          <a:ext cx="326682" cy="435578"/>
        </p:xfrm>
        <a:graphic>
          <a:graphicData uri="http://schemas.openxmlformats.org/presentationml/2006/ole">
            <mc:AlternateContent xmlns:mc="http://schemas.openxmlformats.org/markup-compatibility/2006">
              <mc:Choice xmlns:v="urn:schemas-microsoft-com:vml" Requires="v">
                <p:oleObj spid="_x0000_s3400" name="Equation" r:id="rId7" imgW="152280" imgH="203040" progId="Equation.DSMT4">
                  <p:embed/>
                </p:oleObj>
              </mc:Choice>
              <mc:Fallback>
                <p:oleObj name="Equation" r:id="rId7" imgW="152280" imgH="203040" progId="Equation.DSMT4">
                  <p:embed/>
                  <p:pic>
                    <p:nvPicPr>
                      <p:cNvPr id="0" name=""/>
                      <p:cNvPicPr/>
                      <p:nvPr/>
                    </p:nvPicPr>
                    <p:blipFill>
                      <a:blip r:embed="rId8"/>
                      <a:stretch>
                        <a:fillRect/>
                      </a:stretch>
                    </p:blipFill>
                    <p:spPr>
                      <a:xfrm>
                        <a:off x="3597246" y="1849388"/>
                        <a:ext cx="326682" cy="435578"/>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626822764"/>
              </p:ext>
            </p:extLst>
          </p:nvPr>
        </p:nvGraphicFramePr>
        <p:xfrm>
          <a:off x="5503391" y="1893569"/>
          <a:ext cx="1012825" cy="404813"/>
        </p:xfrm>
        <a:graphic>
          <a:graphicData uri="http://schemas.openxmlformats.org/presentationml/2006/ole">
            <mc:AlternateContent xmlns:mc="http://schemas.openxmlformats.org/markup-compatibility/2006">
              <mc:Choice xmlns:v="urn:schemas-microsoft-com:vml" Requires="v">
                <p:oleObj spid="_x0000_s3401" name="Equation" r:id="rId9" imgW="571320" imgH="228600" progId="Equation.DSMT4">
                  <p:embed/>
                </p:oleObj>
              </mc:Choice>
              <mc:Fallback>
                <p:oleObj name="Equation" r:id="rId9" imgW="571320" imgH="228600" progId="Equation.DSMT4">
                  <p:embed/>
                  <p:pic>
                    <p:nvPicPr>
                      <p:cNvPr id="0" name="对象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3391" y="1893569"/>
                        <a:ext cx="10128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242770022"/>
              </p:ext>
            </p:extLst>
          </p:nvPr>
        </p:nvGraphicFramePr>
        <p:xfrm>
          <a:off x="1819344" y="2181601"/>
          <a:ext cx="359728" cy="480219"/>
        </p:xfrm>
        <a:graphic>
          <a:graphicData uri="http://schemas.openxmlformats.org/presentationml/2006/ole">
            <mc:AlternateContent xmlns:mc="http://schemas.openxmlformats.org/markup-compatibility/2006">
              <mc:Choice xmlns:v="urn:schemas-microsoft-com:vml" Requires="v">
                <p:oleObj spid="_x0000_s3402" name="Equation" r:id="rId11" imgW="152280" imgH="203040" progId="Equation.DSMT4">
                  <p:embed/>
                </p:oleObj>
              </mc:Choice>
              <mc:Fallback>
                <p:oleObj name="Equation" r:id="rId11" imgW="152280" imgH="203040" progId="Equation.DSMT4">
                  <p:embed/>
                  <p:pic>
                    <p:nvPicPr>
                      <p:cNvPr id="0" name="对象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19344" y="2181601"/>
                        <a:ext cx="359728" cy="4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219635648"/>
              </p:ext>
            </p:extLst>
          </p:nvPr>
        </p:nvGraphicFramePr>
        <p:xfrm>
          <a:off x="1579421" y="2668545"/>
          <a:ext cx="1552419" cy="404979"/>
        </p:xfrm>
        <a:graphic>
          <a:graphicData uri="http://schemas.openxmlformats.org/presentationml/2006/ole">
            <mc:AlternateContent xmlns:mc="http://schemas.openxmlformats.org/markup-compatibility/2006">
              <mc:Choice xmlns:v="urn:schemas-microsoft-com:vml" Requires="v">
                <p:oleObj spid="_x0000_s3403" name="Equation" r:id="rId13" imgW="876240" imgH="228600" progId="Equation.DSMT4">
                  <p:embed/>
                </p:oleObj>
              </mc:Choice>
              <mc:Fallback>
                <p:oleObj name="Equation" r:id="rId13" imgW="876240" imgH="228600" progId="Equation.DSMT4">
                  <p:embed/>
                  <p:pic>
                    <p:nvPicPr>
                      <p:cNvPr id="0" name=""/>
                      <p:cNvPicPr/>
                      <p:nvPr/>
                    </p:nvPicPr>
                    <p:blipFill>
                      <a:blip r:embed="rId14"/>
                      <a:stretch>
                        <a:fillRect/>
                      </a:stretch>
                    </p:blipFill>
                    <p:spPr>
                      <a:xfrm>
                        <a:off x="1579421" y="2668545"/>
                        <a:ext cx="1552419" cy="404979"/>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712960972"/>
              </p:ext>
            </p:extLst>
          </p:nvPr>
        </p:nvGraphicFramePr>
        <p:xfrm>
          <a:off x="1547664" y="3021315"/>
          <a:ext cx="1781907" cy="395980"/>
        </p:xfrm>
        <a:graphic>
          <a:graphicData uri="http://schemas.openxmlformats.org/presentationml/2006/ole">
            <mc:AlternateContent xmlns:mc="http://schemas.openxmlformats.org/markup-compatibility/2006">
              <mc:Choice xmlns:v="urn:schemas-microsoft-com:vml" Requires="v">
                <p:oleObj spid="_x0000_s3404" name="Equation" r:id="rId15" imgW="914400" imgH="203040" progId="Equation.DSMT4">
                  <p:embed/>
                </p:oleObj>
              </mc:Choice>
              <mc:Fallback>
                <p:oleObj name="Equation" r:id="rId15" imgW="914400" imgH="203040" progId="Equation.DSMT4">
                  <p:embed/>
                  <p:pic>
                    <p:nvPicPr>
                      <p:cNvPr id="0" name=""/>
                      <p:cNvPicPr/>
                      <p:nvPr/>
                    </p:nvPicPr>
                    <p:blipFill>
                      <a:blip r:embed="rId16"/>
                      <a:stretch>
                        <a:fillRect/>
                      </a:stretch>
                    </p:blipFill>
                    <p:spPr>
                      <a:xfrm>
                        <a:off x="1547664" y="3021315"/>
                        <a:ext cx="1781907" cy="395980"/>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121856133"/>
              </p:ext>
            </p:extLst>
          </p:nvPr>
        </p:nvGraphicFramePr>
        <p:xfrm>
          <a:off x="1595180" y="3381652"/>
          <a:ext cx="1608668" cy="395980"/>
        </p:xfrm>
        <a:graphic>
          <a:graphicData uri="http://schemas.openxmlformats.org/presentationml/2006/ole">
            <mc:AlternateContent xmlns:mc="http://schemas.openxmlformats.org/markup-compatibility/2006">
              <mc:Choice xmlns:v="urn:schemas-microsoft-com:vml" Requires="v">
                <p:oleObj spid="_x0000_s3405" name="Equation" r:id="rId17" imgW="825480" imgH="203040" progId="Equation.DSMT4">
                  <p:embed/>
                </p:oleObj>
              </mc:Choice>
              <mc:Fallback>
                <p:oleObj name="Equation" r:id="rId17" imgW="825480" imgH="203040" progId="Equation.DSMT4">
                  <p:embed/>
                  <p:pic>
                    <p:nvPicPr>
                      <p:cNvPr id="0" name=""/>
                      <p:cNvPicPr/>
                      <p:nvPr/>
                    </p:nvPicPr>
                    <p:blipFill>
                      <a:blip r:embed="rId18"/>
                      <a:stretch>
                        <a:fillRect/>
                      </a:stretch>
                    </p:blipFill>
                    <p:spPr>
                      <a:xfrm>
                        <a:off x="1595180" y="3381652"/>
                        <a:ext cx="1608668" cy="395980"/>
                      </a:xfrm>
                      <a:prstGeom prst="rect">
                        <a:avLst/>
                      </a:prstGeom>
                    </p:spPr>
                  </p:pic>
                </p:oleObj>
              </mc:Fallback>
            </mc:AlternateContent>
          </a:graphicData>
        </a:graphic>
      </p:graphicFrame>
      <p:pic>
        <p:nvPicPr>
          <p:cNvPr id="3103" name="Picture 3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5816" y="4551690"/>
            <a:ext cx="33909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04" name="Picture 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12160" y="3824283"/>
            <a:ext cx="29241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99443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3266128"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2.3</a:t>
            </a:r>
            <a:r>
              <a:rPr lang="zh-CN" altLang="en-US" sz="2000" b="1" dirty="0" smtClean="0">
                <a:solidFill>
                  <a:schemeClr val="bg1"/>
                </a:solidFill>
                <a:latin typeface="微软雅黑" panose="020B0503020204020204" pitchFamily="34" charset="-122"/>
                <a:ea typeface="微软雅黑" panose="020B0503020204020204" pitchFamily="34" charset="-122"/>
              </a:rPr>
              <a:t>、时间序列聚类</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251520" y="593314"/>
            <a:ext cx="2304256" cy="0"/>
          </a:xfrm>
          <a:prstGeom prst="line">
            <a:avLst/>
          </a:prstGeom>
          <a:ln>
            <a:solidFill>
              <a:schemeClr val="bg1"/>
            </a:solidFill>
          </a:ln>
        </p:spPr>
        <p:style>
          <a:lnRef idx="3">
            <a:schemeClr val="accent5"/>
          </a:lnRef>
          <a:fillRef idx="0">
            <a:schemeClr val="accent5"/>
          </a:fillRef>
          <a:effectRef idx="2">
            <a:schemeClr val="accent5"/>
          </a:effectRef>
          <a:fontRef idx="minor">
            <a:schemeClr val="tx1"/>
          </a:fontRef>
        </p:style>
      </p:cxnSp>
      <p:sp>
        <p:nvSpPr>
          <p:cNvPr id="6" name="TextBox 5"/>
          <p:cNvSpPr txBox="1"/>
          <p:nvPr/>
        </p:nvSpPr>
        <p:spPr>
          <a:xfrm>
            <a:off x="683568" y="841276"/>
            <a:ext cx="7704856" cy="4524315"/>
          </a:xfrm>
          <a:prstGeom prst="rect">
            <a:avLst/>
          </a:prstGeom>
          <a:noFill/>
        </p:spPr>
        <p:txBody>
          <a:bodyPr wrap="square" rtlCol="0">
            <a:spAutoFit/>
          </a:bodyPr>
          <a:lstStyle/>
          <a:p>
            <a:pPr marL="342900" indent="-342900">
              <a:buFont typeface="Wingdings" pitchFamily="2" charset="2"/>
              <a:buChar char="p"/>
            </a:pPr>
            <a:r>
              <a:rPr lang="zh-CN" altLang="en-US" sz="2400" dirty="0" smtClean="0">
                <a:solidFill>
                  <a:srgbClr val="026DCE"/>
                </a:solidFill>
                <a:latin typeface="Times New Roman" pitchFamily="18" charset="0"/>
                <a:cs typeface="Times New Roman" pitchFamily="18" charset="0"/>
              </a:rPr>
              <a:t>基于特征的时间序列相似性度量</a:t>
            </a:r>
            <a:endParaRPr lang="en-US" altLang="zh-CN" sz="2400" dirty="0" smtClean="0">
              <a:solidFill>
                <a:srgbClr val="026DCE"/>
              </a:solidFill>
              <a:latin typeface="Times New Roman" pitchFamily="18" charset="0"/>
              <a:cs typeface="Times New Roman" pitchFamily="18" charset="0"/>
            </a:endParaRPr>
          </a:p>
          <a:p>
            <a:pPr marL="800100" lvl="1" indent="-342900">
              <a:buFont typeface="Arial" pitchFamily="34" charset="0"/>
              <a:buChar char="•"/>
            </a:pPr>
            <a:r>
              <a:rPr lang="zh-CN" altLang="en-US" sz="2400" dirty="0" smtClean="0">
                <a:latin typeface="Times New Roman" pitchFamily="18" charset="0"/>
                <a:cs typeface="Times New Roman" pitchFamily="18" charset="0"/>
              </a:rPr>
              <a:t>特征分析是对数据序列建模之前，通过从时间序列中提取出一些有代表性的特征参数，用来简化、浓缩原始数据序列信息，便于以后数据序列的深入处理。</a:t>
            </a:r>
            <a:endParaRPr lang="en-US" altLang="zh-CN" sz="2400" dirty="0" smtClean="0">
              <a:latin typeface="Times New Roman" pitchFamily="18" charset="0"/>
              <a:cs typeface="Times New Roman" pitchFamily="18" charset="0"/>
            </a:endParaRPr>
          </a:p>
          <a:p>
            <a:pPr marL="800100" lvl="1" indent="-342900">
              <a:buFont typeface="Arial" pitchFamily="34" charset="0"/>
              <a:buChar char="•"/>
            </a:pPr>
            <a:endParaRPr lang="en-US" altLang="zh-CN" sz="2400" dirty="0" smtClean="0">
              <a:latin typeface="Times New Roman" pitchFamily="18" charset="0"/>
              <a:cs typeface="Times New Roman" pitchFamily="18" charset="0"/>
            </a:endParaRPr>
          </a:p>
          <a:p>
            <a:pPr marL="800100" lvl="1" indent="-342900">
              <a:buFont typeface="Arial" pitchFamily="34" charset="0"/>
              <a:buChar char="•"/>
            </a:pP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它通过提取序列特征以及选择合适于特征集合的相似度计算方法来实现时间序列的相似性度量。</a:t>
            </a:r>
            <a:endParaRPr lang="en-US" altLang="zh-CN" sz="2400" dirty="0" smtClean="0">
              <a:latin typeface="Times New Roman" pitchFamily="18" charset="0"/>
              <a:cs typeface="Times New Roman" pitchFamily="18" charset="0"/>
            </a:endParaRPr>
          </a:p>
          <a:p>
            <a:pPr marL="800100" lvl="1" indent="-342900">
              <a:buFont typeface="Arial" pitchFamily="34" charset="0"/>
              <a:buChar char="•"/>
            </a:pPr>
            <a:endParaRPr lang="en-US" altLang="zh-CN" sz="2400" dirty="0" smtClean="0">
              <a:latin typeface="Times New Roman" pitchFamily="18" charset="0"/>
              <a:cs typeface="Times New Roman" pitchFamily="18" charset="0"/>
            </a:endParaRPr>
          </a:p>
          <a:p>
            <a:pPr marL="800100" lvl="1" indent="-342900">
              <a:buFont typeface="Arial" pitchFamily="34" charset="0"/>
              <a:buChar char="•"/>
            </a:pPr>
            <a:r>
              <a:rPr lang="zh-CN" altLang="en-US" sz="2400" dirty="0" smtClean="0">
                <a:latin typeface="Times New Roman" pitchFamily="18" charset="0"/>
                <a:cs typeface="Times New Roman" pitchFamily="18" charset="0"/>
              </a:rPr>
              <a:t>在提取序列特征时一般采用离散傅里叶变换</a:t>
            </a:r>
            <a:r>
              <a:rPr lang="en-US" altLang="zh-CN" sz="2400" dirty="0" smtClean="0">
                <a:latin typeface="Times New Roman" pitchFamily="18" charset="0"/>
                <a:cs typeface="Times New Roman" pitchFamily="18" charset="0"/>
              </a:rPr>
              <a:t>(DFT)</a:t>
            </a:r>
            <a:r>
              <a:rPr lang="zh-CN" altLang="en-US" sz="2400" dirty="0" smtClean="0">
                <a:latin typeface="Times New Roman" pitchFamily="18" charset="0"/>
                <a:cs typeface="Times New Roman" pitchFamily="18" charset="0"/>
              </a:rPr>
              <a:t>或者离散小波变换</a:t>
            </a:r>
            <a:r>
              <a:rPr lang="en-US" altLang="zh-CN" sz="2400" dirty="0" smtClean="0">
                <a:latin typeface="Times New Roman" pitchFamily="18" charset="0"/>
                <a:cs typeface="Times New Roman" pitchFamily="18" charset="0"/>
              </a:rPr>
              <a:t>(DWT)</a:t>
            </a:r>
            <a:r>
              <a:rPr lang="zh-CN" altLang="en-US" sz="2400" dirty="0" smtClean="0">
                <a:latin typeface="Times New Roman" pitchFamily="18" charset="0"/>
                <a:cs typeface="Times New Roman" pitchFamily="18" charset="0"/>
              </a:rPr>
              <a:t>后得到的前</a:t>
            </a:r>
            <a:r>
              <a:rPr lang="en-US" altLang="zh-CN" sz="2400" dirty="0" smtClean="0">
                <a:latin typeface="Times New Roman" pitchFamily="18" charset="0"/>
                <a:cs typeface="Times New Roman" pitchFamily="18" charset="0"/>
              </a:rPr>
              <a:t>k</a:t>
            </a:r>
            <a:r>
              <a:rPr lang="zh-CN" altLang="en-US" sz="2400" dirty="0" smtClean="0">
                <a:latin typeface="Times New Roman" pitchFamily="18" charset="0"/>
                <a:cs typeface="Times New Roman" pitchFamily="18" charset="0"/>
              </a:rPr>
              <a:t>个系数作为时间序列的特征。</a:t>
            </a:r>
            <a:endParaRPr lang="en-US" altLang="zh-CN" sz="2400" dirty="0">
              <a:latin typeface="Times New Roman" pitchFamily="18" charset="0"/>
              <a:cs typeface="Times New Roman" pitchFamily="18" charset="0"/>
            </a:endParaRPr>
          </a:p>
        </p:txBody>
      </p:sp>
    </p:spTree>
    <p:extLst>
      <p:ext uri="{BB962C8B-B14F-4D97-AF65-F5344CB8AC3E}">
        <p14:creationId xmlns:p14="http://schemas.microsoft.com/office/powerpoint/2010/main" val="19415681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prstClr val="white"/>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r>
              <a:rPr lang="zh-CN" altLang="en-US" sz="2800" dirty="0" smtClean="0">
                <a:solidFill>
                  <a:prstClr val="white"/>
                </a:solidFill>
                <a:latin typeface="方正粗宋简体"/>
                <a:ea typeface="方正粗宋简体"/>
              </a:rPr>
              <a:t>   面向热点话题时间序列的有效聚类算法</a:t>
            </a:r>
            <a:endParaRPr lang="en-US" altLang="zh-CN" sz="2800" dirty="0">
              <a:solidFill>
                <a:prstClr val="white"/>
              </a:solidFill>
              <a:latin typeface="方正粗宋简体"/>
              <a:ea typeface="方正粗宋简体"/>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rgbClr val="014C8D"/>
                </a:solidFill>
                <a:latin typeface="Adobe Gothic Std B" panose="020B0800000000000000" pitchFamily="34" charset="-128"/>
                <a:ea typeface="Adobe Gothic Std B" panose="020B0800000000000000" pitchFamily="34" charset="-128"/>
              </a:rPr>
              <a:t>3</a:t>
            </a:r>
            <a:r>
              <a:rPr lang="en-US" altLang="zh-CN" sz="4000" b="1" i="1" dirty="0" smtClean="0">
                <a:solidFill>
                  <a:srgbClr val="014C8D"/>
                </a:solidFill>
                <a:latin typeface="Adobe Gothic Std B" panose="020B0800000000000000" pitchFamily="34" charset="-128"/>
                <a:ea typeface="Adobe Gothic Std B" panose="020B0800000000000000" pitchFamily="34" charset="-128"/>
              </a:rPr>
              <a:t>   </a:t>
            </a:r>
            <a:r>
              <a:rPr lang="zh-CN" altLang="en-US" sz="4000" b="1" dirty="0" smtClean="0">
                <a:solidFill>
                  <a:srgbClr val="014C8D"/>
                </a:solidFill>
                <a:latin typeface="微软雅黑" panose="020B0503020204020204" pitchFamily="34" charset="-122"/>
              </a:rPr>
              <a:t>第三部分</a:t>
            </a:r>
            <a:endParaRPr lang="zh-CN" altLang="en-US" sz="4000" b="1" dirty="0">
              <a:solidFill>
                <a:srgbClr val="014C8D"/>
              </a:solidFill>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prstClr val="white"/>
              </a:solidFill>
              <a:latin typeface="方正粗宋简体"/>
              <a:ea typeface="方正粗宋简体"/>
            </a:endParaRPr>
          </a:p>
        </p:txBody>
      </p:sp>
    </p:spTree>
    <p:extLst>
      <p:ext uri="{BB962C8B-B14F-4D97-AF65-F5344CB8AC3E}">
        <p14:creationId xmlns:p14="http://schemas.microsoft.com/office/powerpoint/2010/main" val="16268574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3266128" cy="40011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3</a:t>
            </a:r>
            <a:r>
              <a:rPr lang="en-US" altLang="zh-CN" sz="2000" b="1" dirty="0" smtClean="0">
                <a:solidFill>
                  <a:schemeClr val="bg1"/>
                </a:solidFill>
                <a:latin typeface="微软雅黑" panose="020B0503020204020204" pitchFamily="34" charset="-122"/>
                <a:ea typeface="微软雅黑" panose="020B0503020204020204" pitchFamily="34" charset="-122"/>
              </a:rPr>
              <a:t>.1</a:t>
            </a:r>
            <a:r>
              <a:rPr lang="zh-CN" altLang="en-US" sz="2000" b="1" dirty="0" smtClean="0">
                <a:solidFill>
                  <a:schemeClr val="bg1"/>
                </a:solidFill>
                <a:latin typeface="微软雅黑" panose="020B0503020204020204" pitchFamily="34" charset="-122"/>
                <a:ea typeface="微软雅黑" panose="020B0503020204020204" pitchFamily="34" charset="-122"/>
              </a:rPr>
              <a:t>、热点话题概述</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251520" y="593314"/>
            <a:ext cx="2304256" cy="0"/>
          </a:xfrm>
          <a:prstGeom prst="line">
            <a:avLst/>
          </a:prstGeom>
          <a:ln>
            <a:solidFill>
              <a:schemeClr val="bg1"/>
            </a:solidFill>
          </a:ln>
        </p:spPr>
        <p:style>
          <a:lnRef idx="3">
            <a:schemeClr val="accent5"/>
          </a:lnRef>
          <a:fillRef idx="0">
            <a:schemeClr val="accent5"/>
          </a:fillRef>
          <a:effectRef idx="2">
            <a:schemeClr val="accent5"/>
          </a:effectRef>
          <a:fontRef idx="minor">
            <a:schemeClr val="tx1"/>
          </a:fontRef>
        </p:style>
      </p:cxnSp>
      <p:sp>
        <p:nvSpPr>
          <p:cNvPr id="6" name="TextBox 5"/>
          <p:cNvSpPr txBox="1"/>
          <p:nvPr/>
        </p:nvSpPr>
        <p:spPr>
          <a:xfrm>
            <a:off x="683568" y="793075"/>
            <a:ext cx="7704856" cy="1200329"/>
          </a:xfrm>
          <a:prstGeom prst="rect">
            <a:avLst/>
          </a:prstGeom>
          <a:noFill/>
        </p:spPr>
        <p:txBody>
          <a:bodyPr wrap="square" rtlCol="0">
            <a:spAutoFit/>
          </a:bodyPr>
          <a:lstStyle/>
          <a:p>
            <a:r>
              <a:rPr lang="zh-CN" altLang="en-US" sz="2400" dirty="0" smtClean="0">
                <a:latin typeface="Times New Roman" pitchFamily="18" charset="0"/>
                <a:cs typeface="Times New Roman" pitchFamily="18" charset="0"/>
              </a:rPr>
              <a:t>热点话题中的参与数量</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如发帖数、转发数、评论数</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是衡量话题热度的重要度量，这些度量随着时间而变化，呈现为一个时间序列。</a:t>
            </a:r>
            <a:endParaRPr lang="en-US" altLang="zh-CN" sz="2400" dirty="0" smtClean="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93404"/>
            <a:ext cx="3325755" cy="2886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062671"/>
            <a:ext cx="3168352" cy="2832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38303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3266128" cy="400110"/>
          </a:xfrm>
          <a:prstGeom prst="rect">
            <a:avLst/>
          </a:prstGeom>
          <a:noFill/>
        </p:spPr>
        <p:txBody>
          <a:bodyPr wrap="square" rtlCol="0">
            <a:spAutoFit/>
          </a:bodyPr>
          <a:lstStyle/>
          <a:p>
            <a:r>
              <a:rPr lang="zh-CN" altLang="en-US" sz="2000" b="1" dirty="0" smtClean="0">
                <a:solidFill>
                  <a:prstClr val="white"/>
                </a:solidFill>
                <a:latin typeface="微软雅黑" panose="020B0503020204020204" pitchFamily="34" charset="-122"/>
              </a:rPr>
              <a:t>目录</a:t>
            </a:r>
            <a:endParaRPr lang="zh-CN" altLang="en-US" sz="2000" b="1" dirty="0">
              <a:solidFill>
                <a:prstClr val="white"/>
              </a:solidFill>
              <a:latin typeface="微软雅黑" panose="020B0503020204020204" pitchFamily="34" charset="-122"/>
            </a:endParaRPr>
          </a:p>
        </p:txBody>
      </p:sp>
      <p:sp>
        <p:nvSpPr>
          <p:cNvPr id="2" name="TextBox 1"/>
          <p:cNvSpPr txBox="1"/>
          <p:nvPr/>
        </p:nvSpPr>
        <p:spPr>
          <a:xfrm>
            <a:off x="1835696" y="985292"/>
            <a:ext cx="5976664" cy="3785652"/>
          </a:xfrm>
          <a:prstGeom prst="rect">
            <a:avLst/>
          </a:prstGeom>
          <a:noFill/>
        </p:spPr>
        <p:txBody>
          <a:bodyPr wrap="square" rtlCol="0">
            <a:spAutoFit/>
          </a:bodyPr>
          <a:lstStyle/>
          <a:p>
            <a:r>
              <a:rPr lang="en-US" altLang="zh-CN" sz="2400" dirty="0" smtClean="0">
                <a:solidFill>
                  <a:srgbClr val="026DCE"/>
                </a:solidFill>
                <a:latin typeface="Times New Roman" pitchFamily="18" charset="0"/>
                <a:cs typeface="Times New Roman" pitchFamily="18" charset="0"/>
              </a:rPr>
              <a:t>1</a:t>
            </a:r>
            <a:r>
              <a:rPr lang="zh-CN" altLang="en-US" sz="2400" dirty="0" smtClean="0">
                <a:solidFill>
                  <a:srgbClr val="026DCE"/>
                </a:solidFill>
                <a:latin typeface="Times New Roman" pitchFamily="18" charset="0"/>
                <a:cs typeface="Times New Roman" pitchFamily="18" charset="0"/>
              </a:rPr>
              <a:t>、信息融合</a:t>
            </a:r>
            <a:endParaRPr lang="en-US" altLang="zh-CN" sz="2400" dirty="0" smtClean="0">
              <a:solidFill>
                <a:srgbClr val="026DCE"/>
              </a:solidFill>
              <a:latin typeface="Times New Roman" pitchFamily="18" charset="0"/>
              <a:cs typeface="Times New Roman" pitchFamily="18" charset="0"/>
            </a:endParaRPr>
          </a:p>
          <a:p>
            <a:r>
              <a:rPr lang="en-US" altLang="zh-CN" sz="2400" dirty="0" smtClean="0">
                <a:solidFill>
                  <a:srgbClr val="026DCE"/>
                </a:solidFill>
                <a:latin typeface="Times New Roman" pitchFamily="18" charset="0"/>
                <a:cs typeface="Times New Roman" pitchFamily="18" charset="0"/>
              </a:rPr>
              <a:t>2</a:t>
            </a:r>
            <a:r>
              <a:rPr lang="zh-CN" altLang="en-US" sz="2400" dirty="0">
                <a:solidFill>
                  <a:srgbClr val="026DCE"/>
                </a:solidFill>
                <a:latin typeface="Times New Roman" pitchFamily="18" charset="0"/>
                <a:cs typeface="Times New Roman" pitchFamily="18" charset="0"/>
              </a:rPr>
              <a:t>、时间序列</a:t>
            </a:r>
            <a:r>
              <a:rPr lang="zh-CN" altLang="en-US" sz="2400" dirty="0" smtClean="0">
                <a:solidFill>
                  <a:srgbClr val="026DCE"/>
                </a:solidFill>
                <a:latin typeface="Times New Roman" pitchFamily="18" charset="0"/>
                <a:cs typeface="Times New Roman" pitchFamily="18" charset="0"/>
              </a:rPr>
              <a:t>聚类概述</a:t>
            </a:r>
            <a:endParaRPr lang="en-US" altLang="zh-CN" sz="2400" dirty="0">
              <a:solidFill>
                <a:srgbClr val="026DCE"/>
              </a:solidFill>
              <a:latin typeface="Times New Roman" pitchFamily="18" charset="0"/>
              <a:cs typeface="Times New Roman" pitchFamily="18" charset="0"/>
            </a:endParaRPr>
          </a:p>
          <a:p>
            <a:r>
              <a:rPr lang="en-US" altLang="zh-CN" sz="2400" dirty="0" smtClean="0">
                <a:solidFill>
                  <a:srgbClr val="026DCE"/>
                </a:solidFill>
                <a:latin typeface="Times New Roman" pitchFamily="18" charset="0"/>
                <a:cs typeface="Times New Roman" pitchFamily="18" charset="0"/>
              </a:rPr>
              <a:t>      2.1</a:t>
            </a:r>
            <a:r>
              <a:rPr lang="zh-CN" altLang="en-US" sz="2400" dirty="0" smtClean="0">
                <a:solidFill>
                  <a:srgbClr val="026DCE"/>
                </a:solidFill>
                <a:latin typeface="Times New Roman" pitchFamily="18" charset="0"/>
                <a:cs typeface="Times New Roman" pitchFamily="18" charset="0"/>
              </a:rPr>
              <a:t>时间序列</a:t>
            </a:r>
            <a:endParaRPr lang="en-US" altLang="zh-CN" sz="2400" dirty="0" smtClean="0">
              <a:solidFill>
                <a:srgbClr val="026DCE"/>
              </a:solidFill>
              <a:latin typeface="Times New Roman" pitchFamily="18" charset="0"/>
              <a:cs typeface="Times New Roman" pitchFamily="18" charset="0"/>
            </a:endParaRPr>
          </a:p>
          <a:p>
            <a:r>
              <a:rPr lang="en-US" altLang="zh-CN" sz="2400" dirty="0" smtClean="0">
                <a:solidFill>
                  <a:srgbClr val="026DCE"/>
                </a:solidFill>
                <a:latin typeface="Times New Roman" pitchFamily="18" charset="0"/>
                <a:cs typeface="Times New Roman" pitchFamily="18" charset="0"/>
              </a:rPr>
              <a:t>      2.2</a:t>
            </a:r>
            <a:r>
              <a:rPr lang="zh-CN" altLang="en-US" sz="2400" dirty="0" smtClean="0">
                <a:solidFill>
                  <a:srgbClr val="026DCE"/>
                </a:solidFill>
                <a:latin typeface="Times New Roman" pitchFamily="18" charset="0"/>
                <a:cs typeface="Times New Roman" pitchFamily="18" charset="0"/>
              </a:rPr>
              <a:t>聚类算法</a:t>
            </a:r>
            <a:endParaRPr lang="en-US" altLang="zh-CN" sz="2400" dirty="0" smtClean="0">
              <a:solidFill>
                <a:srgbClr val="026DCE"/>
              </a:solidFill>
              <a:latin typeface="Times New Roman" pitchFamily="18" charset="0"/>
              <a:cs typeface="Times New Roman" pitchFamily="18" charset="0"/>
            </a:endParaRPr>
          </a:p>
          <a:p>
            <a:r>
              <a:rPr lang="en-US" altLang="zh-CN" sz="2400" dirty="0">
                <a:solidFill>
                  <a:srgbClr val="026DCE"/>
                </a:solidFill>
                <a:latin typeface="Times New Roman" pitchFamily="18" charset="0"/>
                <a:cs typeface="Times New Roman" pitchFamily="18" charset="0"/>
              </a:rPr>
              <a:t> </a:t>
            </a:r>
            <a:r>
              <a:rPr lang="en-US" altLang="zh-CN" sz="2400" dirty="0" smtClean="0">
                <a:solidFill>
                  <a:srgbClr val="026DCE"/>
                </a:solidFill>
                <a:latin typeface="Times New Roman" pitchFamily="18" charset="0"/>
                <a:cs typeface="Times New Roman" pitchFamily="18" charset="0"/>
              </a:rPr>
              <a:t>     2.3</a:t>
            </a:r>
            <a:r>
              <a:rPr lang="zh-CN" altLang="en-US" sz="2400" dirty="0" smtClean="0">
                <a:solidFill>
                  <a:srgbClr val="026DCE"/>
                </a:solidFill>
                <a:latin typeface="Times New Roman" pitchFamily="18" charset="0"/>
                <a:cs typeface="Times New Roman" pitchFamily="18" charset="0"/>
              </a:rPr>
              <a:t>时间序列聚类</a:t>
            </a:r>
            <a:endParaRPr lang="en-US" altLang="zh-CN" sz="2400" dirty="0" smtClean="0">
              <a:solidFill>
                <a:srgbClr val="026DCE"/>
              </a:solidFill>
              <a:latin typeface="Times New Roman" pitchFamily="18" charset="0"/>
              <a:cs typeface="Times New Roman" pitchFamily="18" charset="0"/>
            </a:endParaRPr>
          </a:p>
          <a:p>
            <a:r>
              <a:rPr lang="en-US" altLang="zh-CN" sz="2400" dirty="0">
                <a:solidFill>
                  <a:srgbClr val="026DCE"/>
                </a:solidFill>
                <a:latin typeface="Times New Roman" pitchFamily="18" charset="0"/>
                <a:cs typeface="Times New Roman" pitchFamily="18" charset="0"/>
              </a:rPr>
              <a:t>3</a:t>
            </a:r>
            <a:r>
              <a:rPr lang="zh-CN" altLang="en-US" sz="2400" dirty="0" smtClean="0">
                <a:solidFill>
                  <a:srgbClr val="026DCE"/>
                </a:solidFill>
                <a:latin typeface="Times New Roman" pitchFamily="18" charset="0"/>
                <a:cs typeface="Times New Roman" pitchFamily="18" charset="0"/>
              </a:rPr>
              <a:t>、面向热点话题时间序列的有效聚类算法</a:t>
            </a:r>
            <a:endParaRPr lang="en-US" altLang="zh-CN" sz="2400" dirty="0" smtClean="0">
              <a:solidFill>
                <a:srgbClr val="026DCE"/>
              </a:solidFill>
              <a:latin typeface="Times New Roman" pitchFamily="18" charset="0"/>
              <a:cs typeface="Times New Roman" pitchFamily="18" charset="0"/>
            </a:endParaRPr>
          </a:p>
          <a:p>
            <a:r>
              <a:rPr lang="en-US" altLang="zh-CN" sz="2400" dirty="0">
                <a:solidFill>
                  <a:srgbClr val="026DCE"/>
                </a:solidFill>
                <a:latin typeface="Times New Roman" pitchFamily="18" charset="0"/>
                <a:cs typeface="Times New Roman" pitchFamily="18" charset="0"/>
              </a:rPr>
              <a:t> </a:t>
            </a:r>
            <a:r>
              <a:rPr lang="en-US" altLang="zh-CN" sz="2400" dirty="0" smtClean="0">
                <a:solidFill>
                  <a:srgbClr val="026DCE"/>
                </a:solidFill>
                <a:latin typeface="Times New Roman" pitchFamily="18" charset="0"/>
                <a:cs typeface="Times New Roman" pitchFamily="18" charset="0"/>
              </a:rPr>
              <a:t>     3.1</a:t>
            </a:r>
            <a:r>
              <a:rPr lang="zh-CN" altLang="en-US" sz="2400" dirty="0" smtClean="0">
                <a:solidFill>
                  <a:srgbClr val="026DCE"/>
                </a:solidFill>
                <a:latin typeface="Times New Roman" pitchFamily="18" charset="0"/>
                <a:cs typeface="Times New Roman" pitchFamily="18" charset="0"/>
              </a:rPr>
              <a:t>热点话题概述</a:t>
            </a:r>
            <a:endParaRPr lang="en-US" altLang="zh-CN" sz="2400" dirty="0" smtClean="0">
              <a:solidFill>
                <a:srgbClr val="026DCE"/>
              </a:solidFill>
              <a:latin typeface="Times New Roman" pitchFamily="18" charset="0"/>
              <a:cs typeface="Times New Roman" pitchFamily="18" charset="0"/>
            </a:endParaRPr>
          </a:p>
          <a:p>
            <a:r>
              <a:rPr lang="en-US" altLang="zh-CN" sz="2400" dirty="0">
                <a:solidFill>
                  <a:srgbClr val="026DCE"/>
                </a:solidFill>
                <a:latin typeface="Times New Roman" pitchFamily="18" charset="0"/>
                <a:cs typeface="Times New Roman" pitchFamily="18" charset="0"/>
              </a:rPr>
              <a:t> </a:t>
            </a:r>
            <a:r>
              <a:rPr lang="en-US" altLang="zh-CN" sz="2400" dirty="0" smtClean="0">
                <a:solidFill>
                  <a:srgbClr val="026DCE"/>
                </a:solidFill>
                <a:latin typeface="Times New Roman" pitchFamily="18" charset="0"/>
                <a:cs typeface="Times New Roman" pitchFamily="18" charset="0"/>
              </a:rPr>
              <a:t>     3.2WKSC</a:t>
            </a:r>
            <a:r>
              <a:rPr lang="zh-CN" altLang="en-US" sz="2400" dirty="0" smtClean="0">
                <a:solidFill>
                  <a:srgbClr val="026DCE"/>
                </a:solidFill>
                <a:latin typeface="Times New Roman" pitchFamily="18" charset="0"/>
                <a:cs typeface="Times New Roman" pitchFamily="18" charset="0"/>
              </a:rPr>
              <a:t>时间序列聚类算法</a:t>
            </a:r>
            <a:endParaRPr lang="en-US" altLang="zh-CN" sz="2400" dirty="0">
              <a:solidFill>
                <a:srgbClr val="026DCE"/>
              </a:solidFill>
              <a:latin typeface="Times New Roman" pitchFamily="18" charset="0"/>
              <a:cs typeface="Times New Roman" pitchFamily="18" charset="0"/>
            </a:endParaRPr>
          </a:p>
          <a:p>
            <a:r>
              <a:rPr lang="en-US" altLang="zh-CN" sz="2400" dirty="0">
                <a:solidFill>
                  <a:srgbClr val="026DCE"/>
                </a:solidFill>
                <a:latin typeface="Times New Roman" pitchFamily="18" charset="0"/>
                <a:cs typeface="Times New Roman" pitchFamily="18" charset="0"/>
              </a:rPr>
              <a:t>4</a:t>
            </a:r>
            <a:r>
              <a:rPr lang="zh-CN" altLang="en-US" sz="2400" dirty="0" smtClean="0">
                <a:solidFill>
                  <a:srgbClr val="026DCE"/>
                </a:solidFill>
                <a:latin typeface="Times New Roman" pitchFamily="18" charset="0"/>
                <a:cs typeface="Times New Roman" pitchFamily="18" charset="0"/>
              </a:rPr>
              <a:t>、总结</a:t>
            </a:r>
            <a:endParaRPr lang="en-US" altLang="zh-CN" sz="2400" dirty="0" smtClean="0">
              <a:solidFill>
                <a:srgbClr val="026DCE"/>
              </a:solidFill>
              <a:latin typeface="Times New Roman" pitchFamily="18" charset="0"/>
              <a:cs typeface="Times New Roman" pitchFamily="18" charset="0"/>
            </a:endParaRPr>
          </a:p>
          <a:p>
            <a:r>
              <a:rPr lang="en-US" altLang="zh-CN" sz="2400" dirty="0" smtClean="0">
                <a:solidFill>
                  <a:srgbClr val="026DCE"/>
                </a:solidFill>
                <a:latin typeface="Times New Roman" pitchFamily="18" charset="0"/>
                <a:cs typeface="Times New Roman" pitchFamily="18" charset="0"/>
              </a:rPr>
              <a:t>5</a:t>
            </a:r>
            <a:r>
              <a:rPr lang="zh-CN" altLang="en-US" sz="2400" dirty="0" smtClean="0">
                <a:solidFill>
                  <a:srgbClr val="026DCE"/>
                </a:solidFill>
                <a:latin typeface="Times New Roman" pitchFamily="18" charset="0"/>
                <a:cs typeface="Times New Roman" pitchFamily="18" charset="0"/>
              </a:rPr>
              <a:t>、参考文献</a:t>
            </a:r>
            <a:endParaRPr lang="zh-CN" altLang="en-US" sz="2400" dirty="0">
              <a:solidFill>
                <a:srgbClr val="026DCE"/>
              </a:solidFill>
              <a:latin typeface="Times New Roman" pitchFamily="18" charset="0"/>
              <a:cs typeface="Times New Roman" pitchFamily="18" charset="0"/>
            </a:endParaRPr>
          </a:p>
        </p:txBody>
      </p:sp>
    </p:spTree>
    <p:extLst>
      <p:ext uri="{BB962C8B-B14F-4D97-AF65-F5344CB8AC3E}">
        <p14:creationId xmlns:p14="http://schemas.microsoft.com/office/powerpoint/2010/main" val="39229406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3266128" cy="40011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3</a:t>
            </a:r>
            <a:r>
              <a:rPr lang="en-US" altLang="zh-CN" sz="2000" b="1" dirty="0" smtClean="0">
                <a:solidFill>
                  <a:schemeClr val="bg1"/>
                </a:solidFill>
                <a:latin typeface="微软雅黑" panose="020B0503020204020204" pitchFamily="34" charset="-122"/>
                <a:ea typeface="微软雅黑" panose="020B0503020204020204" pitchFamily="34" charset="-122"/>
              </a:rPr>
              <a:t>.1</a:t>
            </a:r>
            <a:r>
              <a:rPr lang="zh-CN" altLang="en-US" sz="2000" b="1" dirty="0" smtClean="0">
                <a:solidFill>
                  <a:schemeClr val="bg1"/>
                </a:solidFill>
                <a:latin typeface="微软雅黑" panose="020B0503020204020204" pitchFamily="34" charset="-122"/>
                <a:ea typeface="微软雅黑" panose="020B0503020204020204" pitchFamily="34" charset="-122"/>
              </a:rPr>
              <a:t>、热点话题概述</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251520" y="593314"/>
            <a:ext cx="2304256" cy="0"/>
          </a:xfrm>
          <a:prstGeom prst="line">
            <a:avLst/>
          </a:prstGeom>
          <a:ln>
            <a:solidFill>
              <a:schemeClr val="bg1"/>
            </a:solidFill>
          </a:ln>
        </p:spPr>
        <p:style>
          <a:lnRef idx="3">
            <a:schemeClr val="accent5"/>
          </a:lnRef>
          <a:fillRef idx="0">
            <a:schemeClr val="accent5"/>
          </a:fillRef>
          <a:effectRef idx="2">
            <a:schemeClr val="accent5"/>
          </a:effectRef>
          <a:fontRef idx="minor">
            <a:schemeClr val="tx1"/>
          </a:fontRef>
        </p:style>
      </p:cxnSp>
      <p:graphicFrame>
        <p:nvGraphicFramePr>
          <p:cNvPr id="7" name="图示 6"/>
          <p:cNvGraphicFramePr/>
          <p:nvPr>
            <p:extLst>
              <p:ext uri="{D42A27DB-BD31-4B8C-83A1-F6EECF244321}">
                <p14:modId xmlns:p14="http://schemas.microsoft.com/office/powerpoint/2010/main" val="847294644"/>
              </p:ext>
            </p:extLst>
          </p:nvPr>
        </p:nvGraphicFramePr>
        <p:xfrm>
          <a:off x="683568" y="793075"/>
          <a:ext cx="7992888" cy="433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481514911"/>
              </p:ext>
            </p:extLst>
          </p:nvPr>
        </p:nvGraphicFramePr>
        <p:xfrm>
          <a:off x="4067944" y="3271493"/>
          <a:ext cx="286349" cy="265895"/>
        </p:xfrm>
        <a:graphic>
          <a:graphicData uri="http://schemas.openxmlformats.org/presentationml/2006/ole">
            <mc:AlternateContent xmlns:mc="http://schemas.openxmlformats.org/markup-compatibility/2006">
              <mc:Choice xmlns:v="urn:schemas-microsoft-com:vml" Requires="v">
                <p:oleObj spid="_x0000_s5188" name="Equation" r:id="rId8" imgW="177480" imgH="164880" progId="Equation.DSMT4">
                  <p:embed/>
                </p:oleObj>
              </mc:Choice>
              <mc:Fallback>
                <p:oleObj name="Equation" r:id="rId8" imgW="177480" imgH="164880" progId="Equation.DSMT4">
                  <p:embed/>
                  <p:pic>
                    <p:nvPicPr>
                      <p:cNvPr id="0" name=""/>
                      <p:cNvPicPr/>
                      <p:nvPr/>
                    </p:nvPicPr>
                    <p:blipFill>
                      <a:blip r:embed="rId9"/>
                      <a:stretch>
                        <a:fillRect/>
                      </a:stretch>
                    </p:blipFill>
                    <p:spPr>
                      <a:xfrm>
                        <a:off x="4067944" y="3271493"/>
                        <a:ext cx="286349" cy="26589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769245334"/>
              </p:ext>
            </p:extLst>
          </p:nvPr>
        </p:nvGraphicFramePr>
        <p:xfrm>
          <a:off x="3565571" y="3533492"/>
          <a:ext cx="286349" cy="265895"/>
        </p:xfrm>
        <a:graphic>
          <a:graphicData uri="http://schemas.openxmlformats.org/presentationml/2006/ole">
            <mc:AlternateContent xmlns:mc="http://schemas.openxmlformats.org/markup-compatibility/2006">
              <mc:Choice xmlns:v="urn:schemas-microsoft-com:vml" Requires="v">
                <p:oleObj spid="_x0000_s5189" name="Equation" r:id="rId10" imgW="177480" imgH="164880" progId="Equation.DSMT4">
                  <p:embed/>
                </p:oleObj>
              </mc:Choice>
              <mc:Fallback>
                <p:oleObj name="Equation" r:id="rId10" imgW="177480" imgH="164880" progId="Equation.DSMT4">
                  <p:embed/>
                  <p:pic>
                    <p:nvPicPr>
                      <p:cNvPr id="0" name=""/>
                      <p:cNvPicPr/>
                      <p:nvPr/>
                    </p:nvPicPr>
                    <p:blipFill>
                      <a:blip r:embed="rId9"/>
                      <a:stretch>
                        <a:fillRect/>
                      </a:stretch>
                    </p:blipFill>
                    <p:spPr>
                      <a:xfrm>
                        <a:off x="3565571" y="3533492"/>
                        <a:ext cx="286349" cy="265895"/>
                      </a:xfrm>
                      <a:prstGeom prst="rect">
                        <a:avLst/>
                      </a:prstGeom>
                    </p:spPr>
                  </p:pic>
                </p:oleObj>
              </mc:Fallback>
            </mc:AlternateContent>
          </a:graphicData>
        </a:graphic>
      </p:graphicFrame>
    </p:spTree>
    <p:extLst>
      <p:ext uri="{BB962C8B-B14F-4D97-AF65-F5344CB8AC3E}">
        <p14:creationId xmlns:p14="http://schemas.microsoft.com/office/powerpoint/2010/main" val="5202702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3744416"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3.2</a:t>
            </a:r>
            <a:r>
              <a:rPr lang="zh-CN" altLang="en-US" sz="2000" b="1" dirty="0" smtClean="0">
                <a:solidFill>
                  <a:schemeClr val="bg1"/>
                </a:solidFill>
                <a:latin typeface="微软雅黑" panose="020B0503020204020204" pitchFamily="34" charset="-122"/>
                <a:ea typeface="微软雅黑" panose="020B0503020204020204" pitchFamily="34" charset="-122"/>
              </a:rPr>
              <a:t>、</a:t>
            </a:r>
            <a:r>
              <a:rPr lang="en-US" altLang="zh-CN" sz="2000" b="1" dirty="0" smtClean="0">
                <a:solidFill>
                  <a:schemeClr val="bg1"/>
                </a:solidFill>
                <a:latin typeface="微软雅黑" panose="020B0503020204020204" pitchFamily="34" charset="-122"/>
                <a:ea typeface="微软雅黑" panose="020B0503020204020204" pitchFamily="34" charset="-122"/>
              </a:rPr>
              <a:t>WKSC</a:t>
            </a:r>
            <a:r>
              <a:rPr lang="zh-CN" altLang="en-US" sz="2000" b="1" dirty="0" smtClean="0">
                <a:solidFill>
                  <a:schemeClr val="bg1"/>
                </a:solidFill>
                <a:latin typeface="微软雅黑" panose="020B0503020204020204" pitchFamily="34" charset="-122"/>
                <a:ea typeface="微软雅黑" panose="020B0503020204020204" pitchFamily="34" charset="-122"/>
              </a:rPr>
              <a:t>时间序列聚类算法</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251520" y="593314"/>
            <a:ext cx="3600400" cy="0"/>
          </a:xfrm>
          <a:prstGeom prst="line">
            <a:avLst/>
          </a:prstGeom>
          <a:ln>
            <a:solidFill>
              <a:schemeClr val="bg1"/>
            </a:solidFill>
          </a:ln>
        </p:spPr>
        <p:style>
          <a:lnRef idx="3">
            <a:schemeClr val="accent5"/>
          </a:lnRef>
          <a:fillRef idx="0">
            <a:schemeClr val="accent5"/>
          </a:fillRef>
          <a:effectRef idx="2">
            <a:schemeClr val="accent5"/>
          </a:effectRef>
          <a:fontRef idx="minor">
            <a:schemeClr val="tx1"/>
          </a:fontRef>
        </p:style>
      </p:cxnSp>
      <p:sp>
        <p:nvSpPr>
          <p:cNvPr id="6" name="TextBox 5"/>
          <p:cNvSpPr txBox="1"/>
          <p:nvPr/>
        </p:nvSpPr>
        <p:spPr>
          <a:xfrm>
            <a:off x="683568" y="769268"/>
            <a:ext cx="7704856" cy="4585871"/>
          </a:xfrm>
          <a:prstGeom prst="rect">
            <a:avLst/>
          </a:prstGeom>
          <a:noFill/>
        </p:spPr>
        <p:txBody>
          <a:bodyPr wrap="square" rtlCol="0">
            <a:spAutoFit/>
          </a:bodyPr>
          <a:lstStyle/>
          <a:p>
            <a:pPr marL="342900" indent="-342900">
              <a:buFont typeface="Wingdings" pitchFamily="2" charset="2"/>
              <a:buChar char="p"/>
            </a:pPr>
            <a:r>
              <a:rPr lang="en-US" altLang="zh-CN" sz="2400" dirty="0" smtClean="0">
                <a:solidFill>
                  <a:srgbClr val="026DCE"/>
                </a:solidFill>
                <a:latin typeface="Times New Roman" pitchFamily="18" charset="0"/>
                <a:cs typeface="Times New Roman" pitchFamily="18" charset="0"/>
              </a:rPr>
              <a:t>K_SC</a:t>
            </a:r>
            <a:r>
              <a:rPr lang="zh-CN" altLang="en-US" sz="2400" dirty="0">
                <a:solidFill>
                  <a:srgbClr val="026DCE"/>
                </a:solidFill>
                <a:latin typeface="Times New Roman" pitchFamily="18" charset="0"/>
                <a:cs typeface="Times New Roman" pitchFamily="18" charset="0"/>
              </a:rPr>
              <a:t>算法</a:t>
            </a:r>
            <a:endParaRPr lang="en-US" altLang="zh-CN" sz="2400" dirty="0">
              <a:solidFill>
                <a:srgbClr val="026DCE"/>
              </a:solidFill>
              <a:latin typeface="Times New Roman" pitchFamily="18" charset="0"/>
              <a:cs typeface="Times New Roman" pitchFamily="18" charset="0"/>
            </a:endParaRPr>
          </a:p>
          <a:p>
            <a:pPr marL="800100" lvl="1" indent="-342900">
              <a:buFont typeface="Arial" pitchFamily="34" charset="0"/>
              <a:buChar char="•"/>
            </a:pPr>
            <a:r>
              <a:rPr lang="en-US" altLang="zh-CN" dirty="0" smtClean="0">
                <a:latin typeface="Times New Roman" pitchFamily="18" charset="0"/>
                <a:cs typeface="Times New Roman" pitchFamily="18" charset="0"/>
              </a:rPr>
              <a:t>K_SC</a:t>
            </a:r>
            <a:r>
              <a:rPr lang="zh-CN" altLang="en-US" dirty="0" smtClean="0">
                <a:latin typeface="Times New Roman" pitchFamily="18" charset="0"/>
                <a:cs typeface="Times New Roman" pitchFamily="18" charset="0"/>
              </a:rPr>
              <a:t>算法采用了基于划分的聚类方法，先随机地把所有的时间序列进行分类，根据矩阵中心计算公式计算出每个类的矩阵中心。</a:t>
            </a:r>
            <a:endParaRPr lang="en-US" altLang="zh-CN" dirty="0" smtClean="0">
              <a:latin typeface="Times New Roman" pitchFamily="18" charset="0"/>
              <a:cs typeface="Times New Roman" pitchFamily="18" charset="0"/>
            </a:endParaRPr>
          </a:p>
          <a:p>
            <a:pPr marL="800100" lvl="1" indent="-342900">
              <a:buFont typeface="Arial" pitchFamily="34" charset="0"/>
              <a:buChar char="•"/>
            </a:pPr>
            <a:r>
              <a:rPr lang="zh-CN" altLang="en-US" dirty="0" smtClean="0">
                <a:latin typeface="Times New Roman" pitchFamily="18" charset="0"/>
                <a:cs typeface="Times New Roman" pitchFamily="18" charset="0"/>
              </a:rPr>
              <a:t>再根据算法定义差异度矩阵，把所有的时间序列归类到和它差异度最小的类中，最后更新该类的矩阵中心。</a:t>
            </a:r>
            <a:r>
              <a:rPr lang="en-US" altLang="zh-CN" dirty="0" smtClean="0">
                <a:latin typeface="Times New Roman" pitchFamily="18" charset="0"/>
                <a:cs typeface="Times New Roman" pitchFamily="18" charset="0"/>
              </a:rPr>
              <a:t>K_SC</a:t>
            </a:r>
            <a:r>
              <a:rPr lang="zh-CN" altLang="en-US" dirty="0" smtClean="0">
                <a:latin typeface="Times New Roman" pitchFamily="18" charset="0"/>
                <a:cs typeface="Times New Roman" pitchFamily="18" charset="0"/>
              </a:rPr>
              <a:t>算法是一个迭代过程，其停止条件是每类中的成员不再变化或达到预定义的迭代次数。</a:t>
            </a:r>
            <a:endParaRPr lang="en-US" altLang="zh-CN" dirty="0" smtClean="0">
              <a:latin typeface="Times New Roman" pitchFamily="18" charset="0"/>
              <a:cs typeface="Times New Roman" pitchFamily="18" charset="0"/>
            </a:endParaRPr>
          </a:p>
          <a:p>
            <a:pPr marL="800100" lvl="1" indent="-342900">
              <a:buFont typeface="Arial" pitchFamily="34" charset="0"/>
              <a:buChar char="•"/>
            </a:pPr>
            <a:r>
              <a:rPr lang="zh-CN" altLang="en-US" dirty="0" smtClean="0">
                <a:latin typeface="Times New Roman" pitchFamily="18" charset="0"/>
                <a:cs typeface="Times New Roman" pitchFamily="18" charset="0"/>
              </a:rPr>
              <a:t>最后形成的聚类成为最优分类。</a:t>
            </a:r>
            <a:endParaRPr lang="en-US" altLang="zh-CN" dirty="0">
              <a:latin typeface="Times New Roman" pitchFamily="18" charset="0"/>
              <a:cs typeface="Times New Roman" pitchFamily="18" charset="0"/>
            </a:endParaRPr>
          </a:p>
          <a:p>
            <a:pPr marL="0" lvl="1"/>
            <a:endParaRPr lang="en-US" altLang="zh-CN" sz="2000" dirty="0" smtClean="0">
              <a:latin typeface="Times New Roman" pitchFamily="18" charset="0"/>
              <a:cs typeface="Times New Roman" pitchFamily="18" charset="0"/>
            </a:endParaRPr>
          </a:p>
          <a:p>
            <a:pPr marL="0" lvl="1"/>
            <a:r>
              <a:rPr lang="zh-CN" altLang="en-US" sz="2000" dirty="0" smtClean="0">
                <a:latin typeface="Times New Roman" pitchFamily="18" charset="0"/>
                <a:cs typeface="Times New Roman" pitchFamily="18" charset="0"/>
              </a:rPr>
              <a:t>差异</a:t>
            </a:r>
            <a:r>
              <a:rPr lang="zh-CN" altLang="en-US" sz="2000" dirty="0">
                <a:latin typeface="Times New Roman" pitchFamily="18" charset="0"/>
                <a:cs typeface="Times New Roman" pitchFamily="18" charset="0"/>
              </a:rPr>
              <a:t>度公式</a:t>
            </a:r>
            <a:endParaRPr lang="en-US" altLang="zh-CN" sz="2000" dirty="0">
              <a:latin typeface="Times New Roman" pitchFamily="18" charset="0"/>
              <a:cs typeface="Times New Roman" pitchFamily="18" charset="0"/>
            </a:endParaRPr>
          </a:p>
          <a:p>
            <a:pPr lvl="1"/>
            <a:endParaRPr lang="en-US" altLang="zh-CN" sz="2000" dirty="0" smtClean="0">
              <a:latin typeface="Times New Roman" pitchFamily="18" charset="0"/>
              <a:cs typeface="Times New Roman" pitchFamily="18" charset="0"/>
            </a:endParaRPr>
          </a:p>
          <a:p>
            <a:pPr marL="0" lvl="1"/>
            <a:r>
              <a:rPr lang="zh-CN" altLang="en-US" sz="2000" dirty="0" smtClean="0">
                <a:latin typeface="Times New Roman" pitchFamily="18" charset="0"/>
                <a:cs typeface="Times New Roman" pitchFamily="18" charset="0"/>
              </a:rPr>
              <a:t>更新</a:t>
            </a:r>
            <a:r>
              <a:rPr lang="zh-CN" altLang="en-US" sz="2000" dirty="0">
                <a:latin typeface="Times New Roman" pitchFamily="18" charset="0"/>
                <a:cs typeface="Times New Roman" pitchFamily="18" charset="0"/>
              </a:rPr>
              <a:t>矩阵中心公式</a:t>
            </a:r>
            <a:endParaRPr lang="en-US" altLang="zh-CN" sz="2000" dirty="0">
              <a:latin typeface="Times New Roman" pitchFamily="18" charset="0"/>
              <a:cs typeface="Times New Roman" pitchFamily="18" charset="0"/>
            </a:endParaRPr>
          </a:p>
          <a:p>
            <a:pPr lvl="1"/>
            <a:endParaRPr lang="en-US" altLang="zh-CN" sz="2000" dirty="0" smtClean="0">
              <a:latin typeface="Times New Roman" pitchFamily="18" charset="0"/>
              <a:cs typeface="Times New Roman" pitchFamily="18" charset="0"/>
            </a:endParaRPr>
          </a:p>
          <a:p>
            <a:pPr lvl="1"/>
            <a:endParaRPr lang="en-US" altLang="zh-CN" sz="2000" dirty="0">
              <a:latin typeface="Times New Roman" pitchFamily="18" charset="0"/>
              <a:cs typeface="Times New Roman" pitchFamily="18" charset="0"/>
            </a:endParaRPr>
          </a:p>
          <a:p>
            <a:pPr marL="0" lvl="1"/>
            <a:endParaRPr lang="en-US" altLang="zh-CN" sz="2000" dirty="0">
              <a:latin typeface="Times New Roman" pitchFamily="18" charset="0"/>
              <a:cs typeface="Times New Roman" pitchFamily="18" charset="0"/>
            </a:endParaRPr>
          </a:p>
          <a:p>
            <a:pPr marL="0" lvl="1"/>
            <a:r>
              <a:rPr lang="zh-CN" altLang="en-US" sz="2000" dirty="0" smtClean="0">
                <a:latin typeface="Times New Roman" pitchFamily="18" charset="0"/>
                <a:cs typeface="Times New Roman" pitchFamily="18" charset="0"/>
              </a:rPr>
              <a:t>其中</a:t>
            </a:r>
            <a:endParaRPr lang="en-US" altLang="zh-CN" sz="2000" dirty="0">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967709992"/>
              </p:ext>
            </p:extLst>
          </p:nvPr>
        </p:nvGraphicFramePr>
        <p:xfrm>
          <a:off x="2124539" y="2857500"/>
          <a:ext cx="2250669" cy="864096"/>
        </p:xfrm>
        <a:graphic>
          <a:graphicData uri="http://schemas.openxmlformats.org/presentationml/2006/ole">
            <mc:AlternateContent xmlns:mc="http://schemas.openxmlformats.org/markup-compatibility/2006">
              <mc:Choice xmlns:v="urn:schemas-microsoft-com:vml" Requires="v">
                <p:oleObj spid="_x0000_s6242" name="Equation" r:id="rId4" imgW="1422360" imgH="545760" progId="Equation.DSMT4">
                  <p:embed/>
                </p:oleObj>
              </mc:Choice>
              <mc:Fallback>
                <p:oleObj name="Equation" r:id="rId4" imgW="1422360" imgH="545760" progId="Equation.DSMT4">
                  <p:embed/>
                  <p:pic>
                    <p:nvPicPr>
                      <p:cNvPr id="0" name=""/>
                      <p:cNvPicPr/>
                      <p:nvPr/>
                    </p:nvPicPr>
                    <p:blipFill>
                      <a:blip r:embed="rId5"/>
                      <a:stretch>
                        <a:fillRect/>
                      </a:stretch>
                    </p:blipFill>
                    <p:spPr>
                      <a:xfrm>
                        <a:off x="2124539" y="2857500"/>
                        <a:ext cx="2250669" cy="864096"/>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262297162"/>
              </p:ext>
            </p:extLst>
          </p:nvPr>
        </p:nvGraphicFramePr>
        <p:xfrm>
          <a:off x="1259632" y="4702101"/>
          <a:ext cx="1872888" cy="891703"/>
        </p:xfrm>
        <a:graphic>
          <a:graphicData uri="http://schemas.openxmlformats.org/presentationml/2006/ole">
            <mc:AlternateContent xmlns:mc="http://schemas.openxmlformats.org/markup-compatibility/2006">
              <mc:Choice xmlns:v="urn:schemas-microsoft-com:vml" Requires="v">
                <p:oleObj spid="_x0000_s6243" name="Equation" r:id="rId6" imgW="1168200" imgH="609480" progId="Equation.DSMT4">
                  <p:embed/>
                </p:oleObj>
              </mc:Choice>
              <mc:Fallback>
                <p:oleObj name="Equation" r:id="rId6" imgW="1168200" imgH="609480" progId="Equation.DSMT4">
                  <p:embed/>
                  <p:pic>
                    <p:nvPicPr>
                      <p:cNvPr id="0" name=""/>
                      <p:cNvPicPr/>
                      <p:nvPr/>
                    </p:nvPicPr>
                    <p:blipFill>
                      <a:blip r:embed="rId7"/>
                      <a:stretch>
                        <a:fillRect/>
                      </a:stretch>
                    </p:blipFill>
                    <p:spPr>
                      <a:xfrm>
                        <a:off x="1259632" y="4702101"/>
                        <a:ext cx="1872888" cy="89170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44872943"/>
              </p:ext>
            </p:extLst>
          </p:nvPr>
        </p:nvGraphicFramePr>
        <p:xfrm>
          <a:off x="1763688" y="3721596"/>
          <a:ext cx="6716833" cy="939557"/>
        </p:xfrm>
        <a:graphic>
          <a:graphicData uri="http://schemas.openxmlformats.org/presentationml/2006/ole">
            <mc:AlternateContent xmlns:mc="http://schemas.openxmlformats.org/markup-compatibility/2006">
              <mc:Choice xmlns:v="urn:schemas-microsoft-com:vml" Requires="v">
                <p:oleObj spid="_x0000_s6244" name="Equation" r:id="rId8" imgW="4267080" imgH="596880" progId="Equation.DSMT4">
                  <p:embed/>
                </p:oleObj>
              </mc:Choice>
              <mc:Fallback>
                <p:oleObj name="Equation" r:id="rId8" imgW="4267080" imgH="596880" progId="Equation.DSMT4">
                  <p:embed/>
                  <p:pic>
                    <p:nvPicPr>
                      <p:cNvPr id="0" name=""/>
                      <p:cNvPicPr/>
                      <p:nvPr/>
                    </p:nvPicPr>
                    <p:blipFill>
                      <a:blip r:embed="rId9"/>
                      <a:stretch>
                        <a:fillRect/>
                      </a:stretch>
                    </p:blipFill>
                    <p:spPr>
                      <a:xfrm>
                        <a:off x="1763688" y="3721596"/>
                        <a:ext cx="6716833" cy="939557"/>
                      </a:xfrm>
                      <a:prstGeom prst="rect">
                        <a:avLst/>
                      </a:prstGeom>
                    </p:spPr>
                  </p:pic>
                </p:oleObj>
              </mc:Fallback>
            </mc:AlternateContent>
          </a:graphicData>
        </a:graphic>
      </p:graphicFrame>
    </p:spTree>
    <p:extLst>
      <p:ext uri="{BB962C8B-B14F-4D97-AF65-F5344CB8AC3E}">
        <p14:creationId xmlns:p14="http://schemas.microsoft.com/office/powerpoint/2010/main" val="37069377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3744416"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3.2</a:t>
            </a:r>
            <a:r>
              <a:rPr lang="zh-CN" altLang="en-US" sz="2000" b="1" dirty="0" smtClean="0">
                <a:solidFill>
                  <a:schemeClr val="bg1"/>
                </a:solidFill>
                <a:latin typeface="微软雅黑" panose="020B0503020204020204" pitchFamily="34" charset="-122"/>
                <a:ea typeface="微软雅黑" panose="020B0503020204020204" pitchFamily="34" charset="-122"/>
              </a:rPr>
              <a:t>、</a:t>
            </a:r>
            <a:r>
              <a:rPr lang="en-US" altLang="zh-CN" sz="2000" b="1" dirty="0" smtClean="0">
                <a:solidFill>
                  <a:schemeClr val="bg1"/>
                </a:solidFill>
                <a:latin typeface="微软雅黑" panose="020B0503020204020204" pitchFamily="34" charset="-122"/>
                <a:ea typeface="微软雅黑" panose="020B0503020204020204" pitchFamily="34" charset="-122"/>
              </a:rPr>
              <a:t>WKSC</a:t>
            </a:r>
            <a:r>
              <a:rPr lang="zh-CN" altLang="en-US" sz="2000" b="1" dirty="0" smtClean="0">
                <a:solidFill>
                  <a:schemeClr val="bg1"/>
                </a:solidFill>
                <a:latin typeface="微软雅黑" panose="020B0503020204020204" pitchFamily="34" charset="-122"/>
                <a:ea typeface="微软雅黑" panose="020B0503020204020204" pitchFamily="34" charset="-122"/>
              </a:rPr>
              <a:t>时间序列聚类算法</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251520" y="593314"/>
            <a:ext cx="3600400" cy="0"/>
          </a:xfrm>
          <a:prstGeom prst="line">
            <a:avLst/>
          </a:prstGeom>
          <a:ln>
            <a:solidFill>
              <a:schemeClr val="bg1"/>
            </a:solidFill>
          </a:ln>
        </p:spPr>
        <p:style>
          <a:lnRef idx="3">
            <a:schemeClr val="accent5"/>
          </a:lnRef>
          <a:fillRef idx="0">
            <a:schemeClr val="accent5"/>
          </a:fillRef>
          <a:effectRef idx="2">
            <a:schemeClr val="accent5"/>
          </a:effectRef>
          <a:fontRef idx="minor">
            <a:schemeClr val="tx1"/>
          </a:fontRef>
        </p:style>
      </p:cxnSp>
      <p:sp>
        <p:nvSpPr>
          <p:cNvPr id="6" name="TextBox 5"/>
          <p:cNvSpPr txBox="1"/>
          <p:nvPr/>
        </p:nvSpPr>
        <p:spPr>
          <a:xfrm>
            <a:off x="611560" y="769268"/>
            <a:ext cx="8208912" cy="4154984"/>
          </a:xfrm>
          <a:prstGeom prst="rect">
            <a:avLst/>
          </a:prstGeom>
          <a:noFill/>
        </p:spPr>
        <p:txBody>
          <a:bodyPr wrap="square" rtlCol="0">
            <a:spAutoFit/>
          </a:bodyPr>
          <a:lstStyle/>
          <a:p>
            <a:pPr marL="342900" indent="-342900">
              <a:buFont typeface="Wingdings" pitchFamily="2" charset="2"/>
              <a:buChar char="p"/>
            </a:pPr>
            <a:r>
              <a:rPr lang="en-US" altLang="zh-CN" sz="2400" dirty="0" smtClean="0">
                <a:solidFill>
                  <a:srgbClr val="026DCE"/>
                </a:solidFill>
                <a:latin typeface="Times New Roman" pitchFamily="18" charset="0"/>
                <a:cs typeface="Times New Roman" pitchFamily="18" charset="0"/>
              </a:rPr>
              <a:t>WKSC</a:t>
            </a:r>
            <a:r>
              <a:rPr lang="zh-CN" altLang="en-US" sz="2400" dirty="0" smtClean="0">
                <a:solidFill>
                  <a:srgbClr val="026DCE"/>
                </a:solidFill>
                <a:latin typeface="Times New Roman" pitchFamily="18" charset="0"/>
                <a:cs typeface="Times New Roman" pitchFamily="18" charset="0"/>
              </a:rPr>
              <a:t>算法</a:t>
            </a:r>
            <a:endParaRPr lang="en-US" altLang="zh-CN" sz="2400" dirty="0" smtClean="0">
              <a:solidFill>
                <a:srgbClr val="026DCE"/>
              </a:solidFill>
              <a:latin typeface="Times New Roman" pitchFamily="18" charset="0"/>
              <a:cs typeface="Times New Roman" pitchFamily="18" charset="0"/>
            </a:endParaRPr>
          </a:p>
          <a:p>
            <a:pPr marL="342900" indent="-342900">
              <a:buFont typeface="Arial" pitchFamily="34" charset="0"/>
              <a:buChar char="•"/>
            </a:pPr>
            <a:r>
              <a:rPr lang="en-US" altLang="zh-CN" sz="2000" dirty="0" smtClean="0">
                <a:latin typeface="Times New Roman" pitchFamily="18" charset="0"/>
                <a:cs typeface="Times New Roman" pitchFamily="18" charset="0"/>
              </a:rPr>
              <a:t>K_SC</a:t>
            </a:r>
            <a:r>
              <a:rPr lang="zh-CN" altLang="en-US" sz="2000" dirty="0" smtClean="0">
                <a:latin typeface="Times New Roman" pitchFamily="18" charset="0"/>
                <a:cs typeface="Times New Roman" pitchFamily="18" charset="0"/>
              </a:rPr>
              <a:t>算法的复杂度很高，对初始类的选择很敏感，如果初始类选择较差，则聚类的收敛过程很缓慢。</a:t>
            </a:r>
            <a:endParaRPr lang="en-US" altLang="zh-CN" sz="2000" dirty="0" smtClean="0">
              <a:latin typeface="Times New Roman" pitchFamily="18" charset="0"/>
              <a:cs typeface="Times New Roman" pitchFamily="18" charset="0"/>
            </a:endParaRPr>
          </a:p>
          <a:p>
            <a:pPr marL="342900" indent="-342900">
              <a:buFont typeface="Arial" pitchFamily="34" charset="0"/>
              <a:buChar char="•"/>
            </a:pPr>
            <a:r>
              <a:rPr lang="en-US" altLang="zh-CN" sz="2000" dirty="0" smtClean="0">
                <a:latin typeface="Times New Roman" pitchFamily="18" charset="0"/>
                <a:cs typeface="Times New Roman" pitchFamily="18" charset="0"/>
              </a:rPr>
              <a:t>WKSC</a:t>
            </a:r>
            <a:r>
              <a:rPr lang="zh-CN" altLang="en-US" sz="2000" dirty="0" smtClean="0">
                <a:latin typeface="Times New Roman" pitchFamily="18" charset="0"/>
                <a:cs typeface="Times New Roman" pitchFamily="18" charset="0"/>
              </a:rPr>
              <a:t>是在小波变换的基础上提出的改进的</a:t>
            </a:r>
            <a:r>
              <a:rPr lang="en-US" altLang="zh-CN" sz="2000" dirty="0" smtClean="0">
                <a:latin typeface="Times New Roman" pitchFamily="18" charset="0"/>
                <a:cs typeface="Times New Roman" pitchFamily="18" charset="0"/>
              </a:rPr>
              <a:t>K_SC</a:t>
            </a:r>
            <a:r>
              <a:rPr lang="zh-CN" altLang="en-US" sz="2000" dirty="0" smtClean="0">
                <a:latin typeface="Times New Roman" pitchFamily="18" charset="0"/>
                <a:cs typeface="Times New Roman" pitchFamily="18" charset="0"/>
              </a:rPr>
              <a:t>算法，可分为</a:t>
            </a:r>
            <a:r>
              <a:rPr lang="en-US" altLang="zh-CN" sz="2000" dirty="0" smtClean="0">
                <a:latin typeface="Times New Roman" pitchFamily="18" charset="0"/>
                <a:cs typeface="Times New Roman" pitchFamily="18" charset="0"/>
              </a:rPr>
              <a:t>2</a:t>
            </a:r>
            <a:r>
              <a:rPr lang="zh-CN" altLang="en-US" sz="2000" dirty="0" smtClean="0">
                <a:latin typeface="Times New Roman" pitchFamily="18" charset="0"/>
                <a:cs typeface="Times New Roman" pitchFamily="18" charset="0"/>
              </a:rPr>
              <a:t>步：</a:t>
            </a:r>
            <a:endParaRPr lang="en-US" altLang="zh-CN" sz="2000" dirty="0">
              <a:latin typeface="Times New Roman" pitchFamily="18" charset="0"/>
              <a:cs typeface="Times New Roman" pitchFamily="18" charset="0"/>
            </a:endParaRPr>
          </a:p>
          <a:p>
            <a:r>
              <a:rPr lang="en-US" altLang="zh-CN" sz="2000" dirty="0" smtClean="0">
                <a:latin typeface="Times New Roman" pitchFamily="18" charset="0"/>
                <a:cs typeface="Times New Roman" pitchFamily="18" charset="0"/>
              </a:rPr>
              <a:t>         (1)</a:t>
            </a:r>
            <a:r>
              <a:rPr lang="zh-CN" altLang="en-US" sz="2000" dirty="0" smtClean="0">
                <a:latin typeface="Times New Roman" pitchFamily="18" charset="0"/>
                <a:cs typeface="Times New Roman" pitchFamily="18" charset="0"/>
              </a:rPr>
              <a:t>小波分解</a:t>
            </a:r>
            <a:endParaRPr lang="en-US" altLang="zh-CN" sz="2000" dirty="0" smtClean="0">
              <a:latin typeface="Times New Roman" pitchFamily="18" charset="0"/>
              <a:cs typeface="Times New Roman" pitchFamily="18" charset="0"/>
            </a:endParaRPr>
          </a:p>
          <a:p>
            <a:r>
              <a:rPr lang="en-US" altLang="zh-CN" sz="2000" dirty="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        (2)</a:t>
            </a:r>
            <a:r>
              <a:rPr lang="zh-CN" altLang="en-US" sz="2000" dirty="0" smtClean="0">
                <a:latin typeface="Times New Roman" pitchFamily="18" charset="0"/>
                <a:cs typeface="Times New Roman" pitchFamily="18" charset="0"/>
              </a:rPr>
              <a:t>还原高维并聚类</a:t>
            </a:r>
            <a:endParaRPr lang="en-US" altLang="zh-CN" sz="2000" dirty="0" smtClean="0">
              <a:latin typeface="Times New Roman" pitchFamily="18" charset="0"/>
              <a:cs typeface="Times New Roman" pitchFamily="18" charset="0"/>
            </a:endParaRPr>
          </a:p>
          <a:p>
            <a:pPr marL="342900" indent="-342900">
              <a:buFont typeface="Arial" pitchFamily="34" charset="0"/>
              <a:buChar char="•"/>
            </a:pPr>
            <a:r>
              <a:rPr lang="zh-CN" altLang="en-US" sz="2000" dirty="0" smtClean="0">
                <a:latin typeface="Times New Roman" pitchFamily="18" charset="0"/>
                <a:cs typeface="Times New Roman" pitchFamily="18" charset="0"/>
              </a:rPr>
              <a:t>算法采用</a:t>
            </a:r>
            <a:r>
              <a:rPr lang="en-US" altLang="zh-CN" sz="2000" dirty="0" err="1" smtClean="0">
                <a:latin typeface="Times New Roman" pitchFamily="18" charset="0"/>
                <a:cs typeface="Times New Roman" pitchFamily="18" charset="0"/>
              </a:rPr>
              <a:t>Haar</a:t>
            </a:r>
            <a:r>
              <a:rPr lang="zh-CN" altLang="en-US" sz="2000" dirty="0" smtClean="0">
                <a:latin typeface="Times New Roman" pitchFamily="18" charset="0"/>
                <a:cs typeface="Times New Roman" pitchFamily="18" charset="0"/>
              </a:rPr>
              <a:t>小波实现高维数据的降维，</a:t>
            </a:r>
            <a:r>
              <a:rPr lang="en-US" altLang="zh-CN" sz="2000" dirty="0" err="1" smtClean="0">
                <a:latin typeface="Times New Roman" pitchFamily="18" charset="0"/>
                <a:cs typeface="Times New Roman" pitchFamily="18" charset="0"/>
              </a:rPr>
              <a:t>Haar</a:t>
            </a:r>
            <a:r>
              <a:rPr lang="zh-CN" altLang="en-US" sz="2000" dirty="0" smtClean="0">
                <a:latin typeface="Times New Roman" pitchFamily="18" charset="0"/>
                <a:cs typeface="Times New Roman" pitchFamily="18" charset="0"/>
              </a:rPr>
              <a:t>小波是通过把维度为</a:t>
            </a:r>
            <a:r>
              <a:rPr lang="en-US" altLang="zh-CN" sz="2000" dirty="0" smtClean="0">
                <a:latin typeface="Times New Roman" pitchFamily="18" charset="0"/>
                <a:cs typeface="Times New Roman" pitchFamily="18" charset="0"/>
              </a:rPr>
              <a:t>N</a:t>
            </a:r>
            <a:r>
              <a:rPr lang="zh-CN" altLang="en-US" sz="2000" dirty="0" smtClean="0">
                <a:latin typeface="Times New Roman" pitchFamily="18" charset="0"/>
                <a:cs typeface="Times New Roman" pitchFamily="18" charset="0"/>
              </a:rPr>
              <a:t>的时间序列的两个相邻值取平均值的方法，得到一个平滑的、</a:t>
            </a:r>
            <a:r>
              <a:rPr lang="en-US" altLang="zh-CN" sz="2000" dirty="0" smtClean="0">
                <a:latin typeface="Times New Roman" pitchFamily="18" charset="0"/>
                <a:cs typeface="Times New Roman" pitchFamily="18" charset="0"/>
              </a:rPr>
              <a:t>N/2</a:t>
            </a:r>
            <a:r>
              <a:rPr lang="zh-CN" altLang="en-US" sz="2000" dirty="0" smtClean="0">
                <a:latin typeface="Times New Roman" pitchFamily="18" charset="0"/>
                <a:cs typeface="Times New Roman" pitchFamily="18" charset="0"/>
              </a:rPr>
              <a:t>维度的新时间序列，并记录这两个相邻值的差异值，用作反小波变换的参数。</a:t>
            </a:r>
            <a:endParaRPr lang="en-US" altLang="zh-CN" sz="2000" dirty="0" smtClean="0">
              <a:latin typeface="Times New Roman" pitchFamily="18" charset="0"/>
              <a:cs typeface="Times New Roman" pitchFamily="18" charset="0"/>
            </a:endParaRPr>
          </a:p>
          <a:p>
            <a:pPr marL="342900" indent="-342900">
              <a:buFont typeface="Arial" pitchFamily="34" charset="0"/>
              <a:buChar char="•"/>
            </a:pPr>
            <a:r>
              <a:rPr lang="en-US" altLang="zh-CN" sz="2000" dirty="0" smtClean="0">
                <a:latin typeface="Times New Roman" pitchFamily="18" charset="0"/>
                <a:cs typeface="Times New Roman" pitchFamily="18" charset="0"/>
              </a:rPr>
              <a:t>WKSC</a:t>
            </a:r>
            <a:r>
              <a:rPr lang="zh-CN" altLang="en-US" sz="2000" dirty="0" smtClean="0">
                <a:latin typeface="Times New Roman" pitchFamily="18" charset="0"/>
                <a:cs typeface="Times New Roman" pitchFamily="18" charset="0"/>
              </a:rPr>
              <a:t>算法</a:t>
            </a:r>
            <a:r>
              <a:rPr lang="zh-CN" altLang="en-US" sz="2000" dirty="0">
                <a:latin typeface="Times New Roman" pitchFamily="18" charset="0"/>
                <a:cs typeface="Times New Roman" pitchFamily="18" charset="0"/>
              </a:rPr>
              <a:t>通过将所有的</a:t>
            </a:r>
            <a:r>
              <a:rPr lang="zh-CN" altLang="en-US" sz="2000" dirty="0" smtClean="0">
                <a:latin typeface="Times New Roman" pitchFamily="18" charset="0"/>
                <a:cs typeface="Times New Roman" pitchFamily="18" charset="0"/>
              </a:rPr>
              <a:t>热度时间序列</a:t>
            </a:r>
            <a:r>
              <a:rPr lang="zh-CN" altLang="en-US" sz="2000" dirty="0">
                <a:latin typeface="Times New Roman" pitchFamily="18" charset="0"/>
                <a:cs typeface="Times New Roman" pitchFamily="18" charset="0"/>
              </a:rPr>
              <a:t>都进行完全小波变换即</a:t>
            </a:r>
            <a:r>
              <a:rPr lang="zh-CN" altLang="en-US" sz="2000" dirty="0" smtClean="0">
                <a:latin typeface="Times New Roman" pitchFamily="18" charset="0"/>
                <a:cs typeface="Times New Roman" pitchFamily="18" charset="0"/>
              </a:rPr>
              <a:t>经过</a:t>
            </a:r>
            <a:endParaRPr lang="en-US" altLang="zh-CN" sz="2000" dirty="0" smtClean="0">
              <a:latin typeface="Times New Roman" pitchFamily="18" charset="0"/>
              <a:cs typeface="Times New Roman" pitchFamily="18" charset="0"/>
            </a:endParaRPr>
          </a:p>
          <a:p>
            <a:r>
              <a:rPr lang="en-US" altLang="zh-CN" sz="2000" dirty="0" smtClean="0">
                <a:latin typeface="Times New Roman" pitchFamily="18" charset="0"/>
                <a:cs typeface="Times New Roman" pitchFamily="18" charset="0"/>
              </a:rPr>
              <a:t>     (N</a:t>
            </a:r>
            <a:r>
              <a:rPr lang="zh-CN" altLang="en-US" sz="2000" dirty="0" smtClean="0">
                <a:latin typeface="Times New Roman" pitchFamily="18" charset="0"/>
                <a:cs typeface="Times New Roman" pitchFamily="18" charset="0"/>
              </a:rPr>
              <a:t>指 时间序列</a:t>
            </a:r>
            <a:r>
              <a:rPr lang="zh-CN" altLang="en-US" sz="2000" dirty="0">
                <a:latin typeface="Times New Roman" pitchFamily="18" charset="0"/>
                <a:cs typeface="Times New Roman" pitchFamily="18" charset="0"/>
              </a:rPr>
              <a:t>的维</a:t>
            </a:r>
            <a:r>
              <a:rPr lang="zh-CN" altLang="en-US" sz="2000" dirty="0" smtClean="0">
                <a:latin typeface="Times New Roman" pitchFamily="18" charset="0"/>
                <a:cs typeface="Times New Roman" pitchFamily="18" charset="0"/>
              </a:rPr>
              <a:t>度</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层</a:t>
            </a:r>
            <a:r>
              <a:rPr lang="zh-CN" altLang="en-US" sz="2000" dirty="0">
                <a:latin typeface="Times New Roman" pitchFamily="18" charset="0"/>
                <a:cs typeface="Times New Roman" pitchFamily="18" charset="0"/>
              </a:rPr>
              <a:t>的变换最终一个时间序列的</a:t>
            </a:r>
            <a:r>
              <a:rPr lang="zh-CN" altLang="en-US" sz="2000" dirty="0" smtClean="0">
                <a:latin typeface="Times New Roman" pitchFamily="18" charset="0"/>
                <a:cs typeface="Times New Roman" pitchFamily="18" charset="0"/>
              </a:rPr>
              <a:t>维度</a:t>
            </a:r>
            <a:r>
              <a:rPr lang="zh-CN" altLang="en-US" sz="2000" dirty="0">
                <a:latin typeface="Times New Roman" pitchFamily="18" charset="0"/>
                <a:cs typeface="Times New Roman" pitchFamily="18" charset="0"/>
              </a:rPr>
              <a:t>为</a:t>
            </a:r>
            <a:r>
              <a:rPr lang="zh-CN" altLang="en-US" sz="2000" dirty="0" smtClean="0">
                <a:latin typeface="Times New Roman" pitchFamily="18" charset="0"/>
                <a:cs typeface="Times New Roman" pitchFamily="18" charset="0"/>
              </a:rPr>
              <a:t>１</a:t>
            </a:r>
            <a:endParaRPr lang="en-US" altLang="zh-CN" sz="2000" dirty="0" smtClean="0">
              <a:latin typeface="Times New Roman" pitchFamily="18" charset="0"/>
              <a:cs typeface="Times New Roman" pitchFamily="18" charset="0"/>
            </a:endParaRPr>
          </a:p>
          <a:p>
            <a:pPr marL="342900" indent="-342900">
              <a:buFont typeface="Arial" pitchFamily="34" charset="0"/>
              <a:buChar char="•"/>
            </a:pPr>
            <a:r>
              <a:rPr lang="zh-CN" altLang="en-US" sz="2000" dirty="0" smtClean="0">
                <a:latin typeface="Times New Roman" pitchFamily="18" charset="0"/>
                <a:cs typeface="Times New Roman" pitchFamily="18" charset="0"/>
              </a:rPr>
              <a:t>从低维序列开始进行聚类，聚类算法采用</a:t>
            </a:r>
            <a:r>
              <a:rPr lang="en-US" altLang="zh-CN" sz="2000" dirty="0" smtClean="0">
                <a:latin typeface="Times New Roman" pitchFamily="18" charset="0"/>
                <a:cs typeface="Times New Roman" pitchFamily="18" charset="0"/>
              </a:rPr>
              <a:t>K_SC</a:t>
            </a:r>
            <a:r>
              <a:rPr lang="zh-CN" altLang="en-US" sz="2000" dirty="0" smtClean="0">
                <a:latin typeface="Times New Roman" pitchFamily="18" charset="0"/>
                <a:cs typeface="Times New Roman" pitchFamily="18" charset="0"/>
              </a:rPr>
              <a:t>的核心。</a:t>
            </a:r>
            <a:endParaRPr lang="en-US" altLang="zh-CN" sz="2000" dirty="0" smtClean="0">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259957199"/>
              </p:ext>
            </p:extLst>
          </p:nvPr>
        </p:nvGraphicFramePr>
        <p:xfrm>
          <a:off x="8388424" y="3889615"/>
          <a:ext cx="576064" cy="408045"/>
        </p:xfrm>
        <a:graphic>
          <a:graphicData uri="http://schemas.openxmlformats.org/presentationml/2006/ole">
            <mc:AlternateContent xmlns:mc="http://schemas.openxmlformats.org/markup-compatibility/2006">
              <mc:Choice xmlns:v="urn:schemas-microsoft-com:vml" Requires="v">
                <p:oleObj spid="_x0000_s7198" name="Equation" r:id="rId4" imgW="304560" imgH="215640" progId="Equation.DSMT4">
                  <p:embed/>
                </p:oleObj>
              </mc:Choice>
              <mc:Fallback>
                <p:oleObj name="Equation" r:id="rId4" imgW="304560" imgH="215640" progId="Equation.DSMT4">
                  <p:embed/>
                  <p:pic>
                    <p:nvPicPr>
                      <p:cNvPr id="0" name=""/>
                      <p:cNvPicPr/>
                      <p:nvPr/>
                    </p:nvPicPr>
                    <p:blipFill>
                      <a:blip r:embed="rId5"/>
                      <a:stretch>
                        <a:fillRect/>
                      </a:stretch>
                    </p:blipFill>
                    <p:spPr>
                      <a:xfrm>
                        <a:off x="8388424" y="3889615"/>
                        <a:ext cx="576064" cy="408045"/>
                      </a:xfrm>
                      <a:prstGeom prst="rect">
                        <a:avLst/>
                      </a:prstGeom>
                    </p:spPr>
                  </p:pic>
                </p:oleObj>
              </mc:Fallback>
            </mc:AlternateContent>
          </a:graphicData>
        </a:graphic>
      </p:graphicFrame>
      <p:pic>
        <p:nvPicPr>
          <p:cNvPr id="717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816" y="624171"/>
            <a:ext cx="4615941" cy="3217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66919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fade">
                                      <p:cBhvr>
                                        <p:cTn id="12" dur="1000"/>
                                        <p:tgtEl>
                                          <p:spTgt spid="7172"/>
                                        </p:tgtEl>
                                      </p:cBhvr>
                                    </p:animEffect>
                                    <p:anim calcmode="lin" valueType="num">
                                      <p:cBhvr>
                                        <p:cTn id="13" dur="1000" fill="hold"/>
                                        <p:tgtEl>
                                          <p:spTgt spid="7172"/>
                                        </p:tgtEl>
                                        <p:attrNameLst>
                                          <p:attrName>ppt_x</p:attrName>
                                        </p:attrNameLst>
                                      </p:cBhvr>
                                      <p:tavLst>
                                        <p:tav tm="0">
                                          <p:val>
                                            <p:strVal val="#ppt_x"/>
                                          </p:val>
                                        </p:tav>
                                        <p:tav tm="100000">
                                          <p:val>
                                            <p:strVal val="#ppt_x"/>
                                          </p:val>
                                        </p:tav>
                                      </p:tavLst>
                                    </p:anim>
                                    <p:anim calcmode="lin" valueType="num">
                                      <p:cBhvr>
                                        <p:cTn id="14" dur="1000" fill="hold"/>
                                        <p:tgtEl>
                                          <p:spTgt spid="71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3744416"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3.2</a:t>
            </a:r>
            <a:r>
              <a:rPr lang="zh-CN" altLang="en-US" sz="2000" b="1" dirty="0" smtClean="0">
                <a:solidFill>
                  <a:schemeClr val="bg1"/>
                </a:solidFill>
                <a:latin typeface="微软雅黑" panose="020B0503020204020204" pitchFamily="34" charset="-122"/>
                <a:ea typeface="微软雅黑" panose="020B0503020204020204" pitchFamily="34" charset="-122"/>
              </a:rPr>
              <a:t>、</a:t>
            </a:r>
            <a:r>
              <a:rPr lang="en-US" altLang="zh-CN" sz="2000" b="1" dirty="0" smtClean="0">
                <a:solidFill>
                  <a:schemeClr val="bg1"/>
                </a:solidFill>
                <a:latin typeface="微软雅黑" panose="020B0503020204020204" pitchFamily="34" charset="-122"/>
                <a:ea typeface="微软雅黑" panose="020B0503020204020204" pitchFamily="34" charset="-122"/>
              </a:rPr>
              <a:t>WKSC</a:t>
            </a:r>
            <a:r>
              <a:rPr lang="zh-CN" altLang="en-US" sz="2000" b="1" dirty="0" smtClean="0">
                <a:solidFill>
                  <a:schemeClr val="bg1"/>
                </a:solidFill>
                <a:latin typeface="微软雅黑" panose="020B0503020204020204" pitchFamily="34" charset="-122"/>
                <a:ea typeface="微软雅黑" panose="020B0503020204020204" pitchFamily="34" charset="-122"/>
              </a:rPr>
              <a:t>时间序列聚类算法</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251520" y="593314"/>
            <a:ext cx="3600400" cy="0"/>
          </a:xfrm>
          <a:prstGeom prst="line">
            <a:avLst/>
          </a:prstGeom>
          <a:ln>
            <a:solidFill>
              <a:schemeClr val="bg1"/>
            </a:solidFill>
          </a:ln>
        </p:spPr>
        <p:style>
          <a:lnRef idx="3">
            <a:schemeClr val="accent5"/>
          </a:lnRef>
          <a:fillRef idx="0">
            <a:schemeClr val="accent5"/>
          </a:fillRef>
          <a:effectRef idx="2">
            <a:schemeClr val="accent5"/>
          </a:effectRef>
          <a:fontRef idx="minor">
            <a:schemeClr val="tx1"/>
          </a:fontRef>
        </p:style>
      </p:cxnSp>
      <p:sp>
        <p:nvSpPr>
          <p:cNvPr id="6" name="TextBox 5"/>
          <p:cNvSpPr txBox="1"/>
          <p:nvPr/>
        </p:nvSpPr>
        <p:spPr>
          <a:xfrm>
            <a:off x="611560" y="769268"/>
            <a:ext cx="8208912" cy="3662541"/>
          </a:xfrm>
          <a:prstGeom prst="rect">
            <a:avLst/>
          </a:prstGeom>
          <a:noFill/>
        </p:spPr>
        <p:txBody>
          <a:bodyPr wrap="square" rtlCol="0">
            <a:spAutoFit/>
          </a:bodyPr>
          <a:lstStyle/>
          <a:p>
            <a:pPr marL="342900" indent="-342900">
              <a:buFont typeface="Wingdings" pitchFamily="2" charset="2"/>
              <a:buChar char="p"/>
            </a:pPr>
            <a:r>
              <a:rPr lang="en-US" altLang="zh-CN" sz="2400" dirty="0" smtClean="0">
                <a:solidFill>
                  <a:srgbClr val="026DCE"/>
                </a:solidFill>
                <a:latin typeface="Times New Roman" pitchFamily="18" charset="0"/>
                <a:cs typeface="Times New Roman" pitchFamily="18" charset="0"/>
              </a:rPr>
              <a:t>WKSC</a:t>
            </a:r>
            <a:r>
              <a:rPr lang="zh-CN" altLang="en-US" sz="2400" dirty="0" smtClean="0">
                <a:solidFill>
                  <a:srgbClr val="026DCE"/>
                </a:solidFill>
                <a:latin typeface="Times New Roman" pitchFamily="18" charset="0"/>
                <a:cs typeface="Times New Roman" pitchFamily="18" charset="0"/>
              </a:rPr>
              <a:t>算法</a:t>
            </a:r>
            <a:endParaRPr lang="en-US" altLang="zh-CN" sz="2400" dirty="0" smtClean="0">
              <a:solidFill>
                <a:srgbClr val="026DCE"/>
              </a:solidFill>
              <a:latin typeface="Times New Roman" pitchFamily="18" charset="0"/>
              <a:cs typeface="Times New Roman" pitchFamily="18" charset="0"/>
            </a:endParaRPr>
          </a:p>
          <a:p>
            <a:r>
              <a:rPr lang="zh-CN" altLang="en-US" sz="2400" dirty="0" smtClean="0">
                <a:latin typeface="Times New Roman" pitchFamily="18" charset="0"/>
                <a:cs typeface="Times New Roman" pitchFamily="18" charset="0"/>
              </a:rPr>
              <a:t>算法在迭代过程中，</a:t>
            </a:r>
            <a:endParaRPr lang="en-US" altLang="zh-CN" sz="2400" dirty="0" smtClean="0">
              <a:latin typeface="Times New Roman" pitchFamily="18" charset="0"/>
              <a:cs typeface="Times New Roman" pitchFamily="18" charset="0"/>
            </a:endParaRPr>
          </a:p>
          <a:p>
            <a:r>
              <a:rPr lang="zh-CN" altLang="en-US" sz="2400" dirty="0" smtClean="0">
                <a:latin typeface="Times New Roman" pitchFamily="18" charset="0"/>
                <a:cs typeface="Times New Roman" pitchFamily="18" charset="0"/>
              </a:rPr>
              <a:t>采用两种结束条件：</a:t>
            </a:r>
            <a:endParaRPr lang="en-US" altLang="zh-CN" sz="2400" dirty="0" smtClean="0">
              <a:latin typeface="Times New Roman" pitchFamily="18" charset="0"/>
              <a:cs typeface="Times New Roman" pitchFamily="18" charset="0"/>
            </a:endParaRPr>
          </a:p>
          <a:p>
            <a:r>
              <a:rPr lang="en-US" altLang="zh-CN" sz="2000" dirty="0" smtClean="0">
                <a:latin typeface="Times New Roman" pitchFamily="18" charset="0"/>
                <a:cs typeface="Times New Roman" pitchFamily="18" charset="0"/>
              </a:rPr>
              <a:t>(1)</a:t>
            </a:r>
            <a:r>
              <a:rPr lang="zh-CN" altLang="en-US" sz="2000" dirty="0">
                <a:latin typeface="Times New Roman" pitchFamily="18" charset="0"/>
                <a:cs typeface="Times New Roman" pitchFamily="18" charset="0"/>
              </a:rPr>
              <a:t>如果低层时间序列</a:t>
            </a:r>
            <a:r>
              <a:rPr lang="zh-CN" altLang="en-US" sz="2000" dirty="0" smtClean="0">
                <a:latin typeface="Times New Roman" pitchFamily="18" charset="0"/>
                <a:cs typeface="Times New Roman" pitchFamily="18" charset="0"/>
              </a:rPr>
              <a:t>的</a:t>
            </a:r>
            <a:endParaRPr lang="en-US" altLang="zh-CN" sz="2000" dirty="0" smtClean="0">
              <a:latin typeface="Times New Roman" pitchFamily="18" charset="0"/>
              <a:cs typeface="Times New Roman" pitchFamily="18" charset="0"/>
            </a:endParaRPr>
          </a:p>
          <a:p>
            <a:r>
              <a:rPr lang="zh-CN" altLang="en-US" sz="2000" dirty="0" smtClean="0">
                <a:latin typeface="Times New Roman" pitchFamily="18" charset="0"/>
                <a:cs typeface="Times New Roman" pitchFamily="18" charset="0"/>
              </a:rPr>
              <a:t>聚类</a:t>
            </a:r>
            <a:r>
              <a:rPr lang="zh-CN" altLang="en-US" sz="2000" dirty="0">
                <a:latin typeface="Times New Roman" pitchFamily="18" charset="0"/>
                <a:cs typeface="Times New Roman" pitchFamily="18" charset="0"/>
              </a:rPr>
              <a:t>情况在高层</a:t>
            </a:r>
            <a:r>
              <a:rPr lang="zh-CN" altLang="en-US" sz="2000" dirty="0" smtClean="0">
                <a:latin typeface="Times New Roman" pitchFamily="18" charset="0"/>
                <a:cs typeface="Times New Roman" pitchFamily="18" charset="0"/>
              </a:rPr>
              <a:t>聚类时</a:t>
            </a:r>
            <a:endParaRPr lang="en-US" altLang="zh-CN" sz="2000" dirty="0" smtClean="0">
              <a:latin typeface="Times New Roman" pitchFamily="18" charset="0"/>
              <a:cs typeface="Times New Roman" pitchFamily="18" charset="0"/>
            </a:endParaRPr>
          </a:p>
          <a:p>
            <a:r>
              <a:rPr lang="zh-CN" altLang="en-US" sz="2000" dirty="0" smtClean="0">
                <a:latin typeface="Times New Roman" pitchFamily="18" charset="0"/>
                <a:cs typeface="Times New Roman" pitchFamily="18" charset="0"/>
              </a:rPr>
              <a:t>没有</a:t>
            </a:r>
            <a:r>
              <a:rPr lang="zh-CN" altLang="en-US" sz="2000" dirty="0">
                <a:latin typeface="Times New Roman" pitchFamily="18" charset="0"/>
                <a:cs typeface="Times New Roman" pitchFamily="18" charset="0"/>
              </a:rPr>
              <a:t>发生改变则跳出</a:t>
            </a:r>
            <a:r>
              <a:rPr lang="zh-CN" altLang="en-US" sz="2000" dirty="0" smtClean="0">
                <a:latin typeface="Times New Roman" pitchFamily="18" charset="0"/>
                <a:cs typeface="Times New Roman" pitchFamily="18" charset="0"/>
              </a:rPr>
              <a:t>整</a:t>
            </a:r>
            <a:endParaRPr lang="en-US" altLang="zh-CN" sz="2000" dirty="0" smtClean="0">
              <a:latin typeface="Times New Roman" pitchFamily="18" charset="0"/>
              <a:cs typeface="Times New Roman" pitchFamily="18" charset="0"/>
            </a:endParaRPr>
          </a:p>
          <a:p>
            <a:r>
              <a:rPr lang="zh-CN" altLang="en-US" sz="2000" dirty="0" smtClean="0">
                <a:latin typeface="Times New Roman" pitchFamily="18" charset="0"/>
                <a:cs typeface="Times New Roman" pitchFamily="18" charset="0"/>
              </a:rPr>
              <a:t>个循环，迭代结束，聚</a:t>
            </a:r>
            <a:endParaRPr lang="en-US" altLang="zh-CN" sz="2000" dirty="0" smtClean="0">
              <a:latin typeface="Times New Roman" pitchFamily="18" charset="0"/>
              <a:cs typeface="Times New Roman" pitchFamily="18" charset="0"/>
            </a:endParaRPr>
          </a:p>
          <a:p>
            <a:r>
              <a:rPr lang="zh-CN" altLang="en-US" sz="2000" dirty="0" smtClean="0">
                <a:latin typeface="Times New Roman" pitchFamily="18" charset="0"/>
                <a:cs typeface="Times New Roman" pitchFamily="18" charset="0"/>
              </a:rPr>
              <a:t>类完成</a:t>
            </a:r>
            <a:r>
              <a:rPr lang="en-US" altLang="zh-CN" sz="2000" dirty="0" smtClean="0">
                <a:latin typeface="Times New Roman" pitchFamily="18" charset="0"/>
                <a:cs typeface="Times New Roman" pitchFamily="18" charset="0"/>
              </a:rPr>
              <a:t>.</a:t>
            </a:r>
          </a:p>
          <a:p>
            <a:r>
              <a:rPr lang="en-US" altLang="zh-CN" sz="2000" dirty="0" smtClean="0">
                <a:latin typeface="Times New Roman" pitchFamily="18" charset="0"/>
                <a:cs typeface="Times New Roman" pitchFamily="18" charset="0"/>
              </a:rPr>
              <a:t>(2)</a:t>
            </a:r>
            <a:r>
              <a:rPr lang="zh-CN" altLang="en-US" sz="2000" dirty="0">
                <a:latin typeface="Times New Roman" pitchFamily="18" charset="0"/>
                <a:cs typeface="Times New Roman" pitchFamily="18" charset="0"/>
              </a:rPr>
              <a:t>指定算法在反小波</a:t>
            </a:r>
            <a:r>
              <a:rPr lang="zh-CN" altLang="en-US" sz="2000" dirty="0" smtClean="0">
                <a:latin typeface="Times New Roman" pitchFamily="18" charset="0"/>
                <a:cs typeface="Times New Roman" pitchFamily="18" charset="0"/>
              </a:rPr>
              <a:t>变</a:t>
            </a:r>
            <a:endParaRPr lang="en-US" altLang="zh-CN" sz="2000" dirty="0" smtClean="0">
              <a:latin typeface="Times New Roman" pitchFamily="18" charset="0"/>
              <a:cs typeface="Times New Roman" pitchFamily="18" charset="0"/>
            </a:endParaRPr>
          </a:p>
          <a:p>
            <a:r>
              <a:rPr lang="zh-CN" altLang="en-US" sz="2000" dirty="0" smtClean="0">
                <a:latin typeface="Times New Roman" pitchFamily="18" charset="0"/>
                <a:cs typeface="Times New Roman" pitchFamily="18" charset="0"/>
              </a:rPr>
              <a:t>化</a:t>
            </a:r>
            <a:r>
              <a:rPr lang="zh-CN" altLang="en-US" sz="2000" dirty="0">
                <a:latin typeface="Times New Roman" pitchFamily="18" charset="0"/>
                <a:cs typeface="Times New Roman" pitchFamily="18" charset="0"/>
              </a:rPr>
              <a:t>到指定层次时，</a:t>
            </a:r>
            <a:r>
              <a:rPr lang="zh-CN" altLang="en-US" sz="2000" dirty="0" smtClean="0">
                <a:latin typeface="Times New Roman" pitchFamily="18" charset="0"/>
                <a:cs typeface="Times New Roman" pitchFamily="18" charset="0"/>
              </a:rPr>
              <a:t>迭代</a:t>
            </a:r>
            <a:endParaRPr lang="en-US" altLang="zh-CN" sz="2000" dirty="0" smtClean="0">
              <a:latin typeface="Times New Roman" pitchFamily="18" charset="0"/>
              <a:cs typeface="Times New Roman" pitchFamily="18" charset="0"/>
            </a:endParaRPr>
          </a:p>
          <a:p>
            <a:r>
              <a:rPr lang="zh-CN" altLang="en-US" sz="2000" dirty="0" smtClean="0">
                <a:latin typeface="Times New Roman" pitchFamily="18" charset="0"/>
                <a:cs typeface="Times New Roman" pitchFamily="18" charset="0"/>
              </a:rPr>
              <a:t>结束，聚类完成</a:t>
            </a:r>
            <a:r>
              <a:rPr lang="en-US" altLang="zh-CN" sz="2000" dirty="0" smtClean="0">
                <a:latin typeface="Times New Roman" pitchFamily="18" charset="0"/>
                <a:cs typeface="Times New Roman" pitchFamily="18" charset="0"/>
              </a:rPr>
              <a:t>.</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803945"/>
            <a:ext cx="3816424" cy="4520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95318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fade">
                                      <p:cBhvr>
                                        <p:cTn id="12" dur="1000"/>
                                        <p:tgtEl>
                                          <p:spTgt spid="8194"/>
                                        </p:tgtEl>
                                      </p:cBhvr>
                                    </p:animEffect>
                                    <p:anim calcmode="lin" valueType="num">
                                      <p:cBhvr>
                                        <p:cTn id="13" dur="1000" fill="hold"/>
                                        <p:tgtEl>
                                          <p:spTgt spid="8194"/>
                                        </p:tgtEl>
                                        <p:attrNameLst>
                                          <p:attrName>ppt_x</p:attrName>
                                        </p:attrNameLst>
                                      </p:cBhvr>
                                      <p:tavLst>
                                        <p:tav tm="0">
                                          <p:val>
                                            <p:strVal val="#ppt_x"/>
                                          </p:val>
                                        </p:tav>
                                        <p:tav tm="100000">
                                          <p:val>
                                            <p:strVal val="#ppt_x"/>
                                          </p:val>
                                        </p:tav>
                                      </p:tavLst>
                                    </p:anim>
                                    <p:anim calcmode="lin" valueType="num">
                                      <p:cBhvr>
                                        <p:cTn id="14"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prstClr val="white"/>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r>
              <a:rPr lang="zh-CN" altLang="en-US" sz="2800" dirty="0" smtClean="0">
                <a:solidFill>
                  <a:prstClr val="white"/>
                </a:solidFill>
                <a:latin typeface="方正粗宋简体"/>
                <a:ea typeface="方正粗宋简体"/>
              </a:rPr>
              <a:t>   总结</a:t>
            </a:r>
            <a:endParaRPr lang="en-US" altLang="zh-CN" sz="2800" dirty="0">
              <a:solidFill>
                <a:prstClr val="white"/>
              </a:solidFill>
              <a:latin typeface="方正粗宋简体"/>
              <a:ea typeface="方正粗宋简体"/>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rgbClr val="014C8D"/>
                </a:solidFill>
                <a:latin typeface="Adobe Gothic Std B" panose="020B0800000000000000" pitchFamily="34" charset="-128"/>
                <a:ea typeface="Adobe Gothic Std B" panose="020B0800000000000000" pitchFamily="34" charset="-128"/>
              </a:rPr>
              <a:t>4</a:t>
            </a:r>
            <a:r>
              <a:rPr lang="en-US" altLang="zh-CN" sz="4000" b="1" i="1" dirty="0" smtClean="0">
                <a:solidFill>
                  <a:srgbClr val="014C8D"/>
                </a:solidFill>
                <a:latin typeface="Adobe Gothic Std B" panose="020B0800000000000000" pitchFamily="34" charset="-128"/>
                <a:ea typeface="Adobe Gothic Std B" panose="020B0800000000000000" pitchFamily="34" charset="-128"/>
              </a:rPr>
              <a:t>   </a:t>
            </a:r>
            <a:r>
              <a:rPr lang="zh-CN" altLang="en-US" sz="4000" b="1" dirty="0" smtClean="0">
                <a:solidFill>
                  <a:srgbClr val="014C8D"/>
                </a:solidFill>
                <a:latin typeface="微软雅黑" panose="020B0503020204020204" pitchFamily="34" charset="-122"/>
              </a:rPr>
              <a:t>第</a:t>
            </a:r>
            <a:r>
              <a:rPr lang="zh-CN" altLang="en-US" sz="4000" b="1" dirty="0">
                <a:solidFill>
                  <a:srgbClr val="014C8D"/>
                </a:solidFill>
                <a:latin typeface="微软雅黑" panose="020B0503020204020204" pitchFamily="34" charset="-122"/>
              </a:rPr>
              <a:t>四</a:t>
            </a:r>
            <a:r>
              <a:rPr lang="zh-CN" altLang="en-US" sz="4000" b="1" dirty="0" smtClean="0">
                <a:solidFill>
                  <a:srgbClr val="014C8D"/>
                </a:solidFill>
                <a:latin typeface="微软雅黑" panose="020B0503020204020204" pitchFamily="34" charset="-122"/>
              </a:rPr>
              <a:t>部分</a:t>
            </a:r>
            <a:endParaRPr lang="zh-CN" altLang="en-US" sz="4000" b="1" dirty="0">
              <a:solidFill>
                <a:srgbClr val="014C8D"/>
              </a:solidFill>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prstClr val="white"/>
              </a:solidFill>
              <a:latin typeface="方正粗宋简体"/>
              <a:ea typeface="方正粗宋简体"/>
            </a:endParaRPr>
          </a:p>
        </p:txBody>
      </p:sp>
    </p:spTree>
    <p:extLst>
      <p:ext uri="{BB962C8B-B14F-4D97-AF65-F5344CB8AC3E}">
        <p14:creationId xmlns:p14="http://schemas.microsoft.com/office/powerpoint/2010/main" val="3457485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3744416" cy="40011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4</a:t>
            </a:r>
            <a:r>
              <a:rPr lang="zh-CN" altLang="en-US" sz="2000" b="1" dirty="0" smtClean="0">
                <a:solidFill>
                  <a:schemeClr val="bg1"/>
                </a:solidFill>
                <a:latin typeface="微软雅黑" panose="020B0503020204020204" pitchFamily="34" charset="-122"/>
                <a:ea typeface="微软雅黑" panose="020B0503020204020204" pitchFamily="34" charset="-122"/>
              </a:rPr>
              <a:t>、总  结</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251520" y="593314"/>
            <a:ext cx="1440160" cy="0"/>
          </a:xfrm>
          <a:prstGeom prst="line">
            <a:avLst/>
          </a:prstGeom>
          <a:ln>
            <a:solidFill>
              <a:schemeClr val="bg1"/>
            </a:solidFill>
          </a:ln>
        </p:spPr>
        <p:style>
          <a:lnRef idx="3">
            <a:schemeClr val="accent5"/>
          </a:lnRef>
          <a:fillRef idx="0">
            <a:schemeClr val="accent5"/>
          </a:fillRef>
          <a:effectRef idx="2">
            <a:schemeClr val="accent5"/>
          </a:effectRef>
          <a:fontRef idx="minor">
            <a:schemeClr val="tx1"/>
          </a:fontRef>
        </p:style>
      </p:cxnSp>
      <p:sp>
        <p:nvSpPr>
          <p:cNvPr id="6" name="TextBox 5"/>
          <p:cNvSpPr txBox="1"/>
          <p:nvPr/>
        </p:nvSpPr>
        <p:spPr>
          <a:xfrm>
            <a:off x="611560" y="811659"/>
            <a:ext cx="8208912" cy="4154984"/>
          </a:xfrm>
          <a:prstGeom prst="rect">
            <a:avLst/>
          </a:prstGeom>
          <a:noFill/>
        </p:spPr>
        <p:txBody>
          <a:bodyPr wrap="square" rtlCol="0">
            <a:spAutoFit/>
          </a:bodyPr>
          <a:lstStyle/>
          <a:p>
            <a:r>
              <a:rPr lang="en-US" altLang="zh-CN" sz="2400" dirty="0" smtClean="0">
                <a:solidFill>
                  <a:srgbClr val="026DCE"/>
                </a:solidFill>
                <a:latin typeface="Times New Roman" pitchFamily="18" charset="0"/>
                <a:cs typeface="Times New Roman" pitchFamily="18" charset="0"/>
              </a:rPr>
              <a:t>1.</a:t>
            </a:r>
            <a:r>
              <a:rPr lang="zh-CN" altLang="en-US" sz="2400" dirty="0" smtClean="0">
                <a:solidFill>
                  <a:srgbClr val="026DCE"/>
                </a:solidFill>
                <a:latin typeface="Times New Roman" pitchFamily="18" charset="0"/>
                <a:cs typeface="Times New Roman" pitchFamily="18" charset="0"/>
              </a:rPr>
              <a:t>针对低维时间序列有许多比较成熟的算法，但对于高维混合属性时间序列，尤其是针对高维混合属性的相似度函数是亟待解决的问题</a:t>
            </a:r>
            <a:r>
              <a:rPr lang="en-US" altLang="zh-CN" sz="2400" dirty="0" smtClean="0">
                <a:solidFill>
                  <a:srgbClr val="026DCE"/>
                </a:solidFill>
                <a:latin typeface="Times New Roman" pitchFamily="18" charset="0"/>
                <a:cs typeface="Times New Roman" pitchFamily="18" charset="0"/>
              </a:rPr>
              <a:t>.</a:t>
            </a:r>
          </a:p>
          <a:p>
            <a:endParaRPr lang="en-US" altLang="zh-CN" sz="2400" dirty="0" smtClean="0">
              <a:solidFill>
                <a:srgbClr val="026DCE"/>
              </a:solidFill>
              <a:latin typeface="Times New Roman" pitchFamily="18" charset="0"/>
              <a:cs typeface="Times New Roman" pitchFamily="18" charset="0"/>
            </a:endParaRPr>
          </a:p>
          <a:p>
            <a:r>
              <a:rPr lang="en-US" altLang="zh-CN" sz="2400" dirty="0" smtClean="0">
                <a:solidFill>
                  <a:srgbClr val="026DCE"/>
                </a:solidFill>
                <a:latin typeface="Times New Roman" pitchFamily="18" charset="0"/>
                <a:cs typeface="Times New Roman" pitchFamily="18" charset="0"/>
              </a:rPr>
              <a:t>2.</a:t>
            </a:r>
            <a:r>
              <a:rPr lang="zh-CN" altLang="en-US" sz="2400" dirty="0" smtClean="0">
                <a:solidFill>
                  <a:srgbClr val="026DCE"/>
                </a:solidFill>
                <a:latin typeface="Times New Roman" pitchFamily="18" charset="0"/>
                <a:cs typeface="Times New Roman" pitchFamily="18" charset="0"/>
              </a:rPr>
              <a:t>在时间序列划分过程中一般都使用等长划分，往往会丢失许多重要特征点，对聚类结果产生一定影响，对于不等长序列的相似性度量函数也是研究热点</a:t>
            </a:r>
            <a:r>
              <a:rPr lang="en-US" altLang="zh-CN" sz="2400" dirty="0" smtClean="0">
                <a:solidFill>
                  <a:srgbClr val="026DCE"/>
                </a:solidFill>
                <a:latin typeface="Times New Roman" pitchFamily="18" charset="0"/>
                <a:cs typeface="Times New Roman" pitchFamily="18" charset="0"/>
              </a:rPr>
              <a:t>.</a:t>
            </a:r>
          </a:p>
          <a:p>
            <a:endParaRPr lang="en-US" altLang="zh-CN" sz="2400" dirty="0" smtClean="0">
              <a:solidFill>
                <a:srgbClr val="026DCE"/>
              </a:solidFill>
              <a:latin typeface="Times New Roman" pitchFamily="18" charset="0"/>
              <a:cs typeface="Times New Roman" pitchFamily="18" charset="0"/>
            </a:endParaRPr>
          </a:p>
          <a:p>
            <a:r>
              <a:rPr lang="en-US" altLang="zh-CN" sz="2400" dirty="0" smtClean="0">
                <a:solidFill>
                  <a:srgbClr val="026DCE"/>
                </a:solidFill>
                <a:latin typeface="Times New Roman" pitchFamily="18" charset="0"/>
                <a:cs typeface="Times New Roman" pitchFamily="18" charset="0"/>
              </a:rPr>
              <a:t>3.</a:t>
            </a:r>
            <a:r>
              <a:rPr lang="zh-CN" altLang="en-US" sz="2400" dirty="0" smtClean="0">
                <a:solidFill>
                  <a:srgbClr val="026DCE"/>
                </a:solidFill>
                <a:latin typeface="Times New Roman" pitchFamily="18" charset="0"/>
                <a:cs typeface="Times New Roman" pitchFamily="18" charset="0"/>
              </a:rPr>
              <a:t>现在的时间序列聚类基本上是基于“局部特征表征整体”的假设前提下进行的，如何把计算局部相似性考虑整体相似性也是时间序列聚类的一个研究方向</a:t>
            </a:r>
            <a:r>
              <a:rPr lang="en-US" altLang="zh-CN" sz="2400" dirty="0">
                <a:solidFill>
                  <a:srgbClr val="026DCE"/>
                </a:solidFill>
                <a:latin typeface="Times New Roman" pitchFamily="18" charset="0"/>
                <a:cs typeface="Times New Roman" pitchFamily="18" charset="0"/>
              </a:rPr>
              <a:t>.</a:t>
            </a:r>
            <a:endParaRPr lang="en-US" altLang="zh-CN" sz="2400" dirty="0" smtClean="0">
              <a:solidFill>
                <a:srgbClr val="026DCE"/>
              </a:solidFill>
              <a:latin typeface="Times New Roman" pitchFamily="18" charset="0"/>
              <a:cs typeface="Times New Roman" pitchFamily="18" charset="0"/>
            </a:endParaRPr>
          </a:p>
        </p:txBody>
      </p:sp>
    </p:spTree>
    <p:extLst>
      <p:ext uri="{BB962C8B-B14F-4D97-AF65-F5344CB8AC3E}">
        <p14:creationId xmlns:p14="http://schemas.microsoft.com/office/powerpoint/2010/main" val="6868951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3744416"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5</a:t>
            </a:r>
            <a:r>
              <a:rPr lang="zh-CN" altLang="en-US" sz="2000" b="1" dirty="0" smtClean="0">
                <a:solidFill>
                  <a:schemeClr val="bg1"/>
                </a:solidFill>
                <a:latin typeface="微软雅黑" panose="020B0503020204020204" pitchFamily="34" charset="-122"/>
                <a:ea typeface="微软雅黑" panose="020B0503020204020204" pitchFamily="34" charset="-122"/>
              </a:rPr>
              <a:t>、参考文献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251520" y="593314"/>
            <a:ext cx="1656184" cy="0"/>
          </a:xfrm>
          <a:prstGeom prst="line">
            <a:avLst/>
          </a:prstGeom>
          <a:ln>
            <a:solidFill>
              <a:schemeClr val="bg1"/>
            </a:solidFill>
          </a:ln>
        </p:spPr>
        <p:style>
          <a:lnRef idx="3">
            <a:schemeClr val="accent5"/>
          </a:lnRef>
          <a:fillRef idx="0">
            <a:schemeClr val="accent5"/>
          </a:fillRef>
          <a:effectRef idx="2">
            <a:schemeClr val="accent5"/>
          </a:effectRef>
          <a:fontRef idx="minor">
            <a:schemeClr val="tx1"/>
          </a:fontRef>
        </p:style>
      </p:cxnSp>
      <p:sp>
        <p:nvSpPr>
          <p:cNvPr id="6" name="TextBox 5"/>
          <p:cNvSpPr txBox="1"/>
          <p:nvPr/>
        </p:nvSpPr>
        <p:spPr>
          <a:xfrm>
            <a:off x="611560" y="1201316"/>
            <a:ext cx="8208912" cy="2246769"/>
          </a:xfrm>
          <a:prstGeom prst="rect">
            <a:avLst/>
          </a:prstGeom>
          <a:noFill/>
        </p:spPr>
        <p:txBody>
          <a:bodyPr wrap="square" rtlCol="0">
            <a:spAutoFit/>
          </a:bodyPr>
          <a:lstStyle/>
          <a:p>
            <a:r>
              <a:rPr lang="en-US" altLang="zh-CN" sz="2000" dirty="0" smtClean="0">
                <a:solidFill>
                  <a:srgbClr val="026DCE"/>
                </a:solidFill>
                <a:latin typeface="Times New Roman" pitchFamily="18" charset="0"/>
                <a:cs typeface="Times New Roman" pitchFamily="18" charset="0"/>
              </a:rPr>
              <a:t>1. </a:t>
            </a:r>
            <a:r>
              <a:rPr lang="zh-CN" altLang="en-US" sz="2000" dirty="0" smtClean="0">
                <a:solidFill>
                  <a:srgbClr val="026DCE"/>
                </a:solidFill>
                <a:latin typeface="Times New Roman" pitchFamily="18" charset="0"/>
                <a:cs typeface="Times New Roman" pitchFamily="18" charset="0"/>
              </a:rPr>
              <a:t>韩忠明</a:t>
            </a:r>
            <a:r>
              <a:rPr lang="en-US" altLang="zh-CN" sz="2000" dirty="0" smtClean="0">
                <a:solidFill>
                  <a:srgbClr val="026DCE"/>
                </a:solidFill>
                <a:latin typeface="Times New Roman" pitchFamily="18" charset="0"/>
                <a:cs typeface="Times New Roman" pitchFamily="18" charset="0"/>
              </a:rPr>
              <a:t>,</a:t>
            </a:r>
            <a:r>
              <a:rPr lang="zh-CN" altLang="en-US" sz="2000" dirty="0" smtClean="0">
                <a:solidFill>
                  <a:srgbClr val="026DCE"/>
                </a:solidFill>
                <a:latin typeface="Times New Roman" pitchFamily="18" charset="0"/>
                <a:cs typeface="Times New Roman" pitchFamily="18" charset="0"/>
              </a:rPr>
              <a:t>陈妮等</a:t>
            </a:r>
            <a:r>
              <a:rPr lang="en-US" altLang="zh-CN" sz="2000" dirty="0" smtClean="0">
                <a:solidFill>
                  <a:srgbClr val="026DCE"/>
                </a:solidFill>
                <a:latin typeface="Times New Roman" pitchFamily="18" charset="0"/>
                <a:cs typeface="Times New Roman" pitchFamily="18" charset="0"/>
              </a:rPr>
              <a:t>.</a:t>
            </a:r>
            <a:r>
              <a:rPr lang="zh-CN" altLang="en-US" sz="2000" dirty="0" smtClean="0">
                <a:solidFill>
                  <a:srgbClr val="026DCE"/>
                </a:solidFill>
                <a:latin typeface="Times New Roman" pitchFamily="18" charset="0"/>
                <a:cs typeface="Times New Roman" pitchFamily="18" charset="0"/>
              </a:rPr>
              <a:t>面向热点话题时间序列的有效聚类算法研究</a:t>
            </a:r>
            <a:r>
              <a:rPr lang="en-US" altLang="zh-CN" sz="2000" dirty="0" smtClean="0">
                <a:solidFill>
                  <a:srgbClr val="026DCE"/>
                </a:solidFill>
                <a:latin typeface="Times New Roman" pitchFamily="18" charset="0"/>
                <a:cs typeface="Times New Roman" pitchFamily="18" charset="0"/>
              </a:rPr>
              <a:t>[J]. </a:t>
            </a:r>
            <a:r>
              <a:rPr lang="zh-CN" altLang="en-US" sz="2000" dirty="0" smtClean="0">
                <a:solidFill>
                  <a:srgbClr val="026DCE"/>
                </a:solidFill>
                <a:latin typeface="Times New Roman" pitchFamily="18" charset="0"/>
                <a:cs typeface="Times New Roman" pitchFamily="18" charset="0"/>
              </a:rPr>
              <a:t>计算机学 报</a:t>
            </a:r>
            <a:r>
              <a:rPr lang="en-US" altLang="zh-CN" sz="2000" dirty="0" smtClean="0">
                <a:solidFill>
                  <a:srgbClr val="026DCE"/>
                </a:solidFill>
                <a:latin typeface="Times New Roman" pitchFamily="18" charset="0"/>
                <a:cs typeface="Times New Roman" pitchFamily="18" charset="0"/>
              </a:rPr>
              <a:t>,2012,35(11):2337-2347.</a:t>
            </a:r>
          </a:p>
          <a:p>
            <a:r>
              <a:rPr lang="en-US" altLang="zh-CN" sz="2000" dirty="0" smtClean="0">
                <a:solidFill>
                  <a:srgbClr val="026DCE"/>
                </a:solidFill>
                <a:latin typeface="Times New Roman" pitchFamily="18" charset="0"/>
                <a:cs typeface="Times New Roman" pitchFamily="18" charset="0"/>
              </a:rPr>
              <a:t>2. </a:t>
            </a:r>
            <a:r>
              <a:rPr lang="zh-CN" altLang="en-US" sz="2000" dirty="0" smtClean="0">
                <a:solidFill>
                  <a:srgbClr val="026DCE"/>
                </a:solidFill>
                <a:latin typeface="Times New Roman" pitchFamily="18" charset="0"/>
                <a:cs typeface="Times New Roman" pitchFamily="18" charset="0"/>
              </a:rPr>
              <a:t>陈湘涛</a:t>
            </a:r>
            <a:r>
              <a:rPr lang="en-US" altLang="zh-CN" sz="2000" dirty="0" smtClean="0">
                <a:solidFill>
                  <a:srgbClr val="026DCE"/>
                </a:solidFill>
                <a:latin typeface="Times New Roman" pitchFamily="18" charset="0"/>
                <a:cs typeface="Times New Roman" pitchFamily="18" charset="0"/>
              </a:rPr>
              <a:t>,</a:t>
            </a:r>
            <a:r>
              <a:rPr lang="zh-CN" altLang="en-US" sz="2000" dirty="0" smtClean="0">
                <a:solidFill>
                  <a:srgbClr val="026DCE"/>
                </a:solidFill>
                <a:latin typeface="Times New Roman" pitchFamily="18" charset="0"/>
                <a:cs typeface="Times New Roman" pitchFamily="18" charset="0"/>
              </a:rPr>
              <a:t>李明亮等</a:t>
            </a:r>
            <a:r>
              <a:rPr lang="en-US" altLang="zh-CN" sz="2000" dirty="0" smtClean="0">
                <a:solidFill>
                  <a:srgbClr val="026DCE"/>
                </a:solidFill>
                <a:latin typeface="Times New Roman" pitchFamily="18" charset="0"/>
                <a:cs typeface="Times New Roman" pitchFamily="18" charset="0"/>
              </a:rPr>
              <a:t>.</a:t>
            </a:r>
            <a:r>
              <a:rPr lang="zh-CN" altLang="en-US" sz="2000" dirty="0" smtClean="0">
                <a:solidFill>
                  <a:srgbClr val="026DCE"/>
                </a:solidFill>
                <a:latin typeface="Times New Roman" pitchFamily="18" charset="0"/>
                <a:cs typeface="Times New Roman" pitchFamily="18" charset="0"/>
              </a:rPr>
              <a:t>基于时间序列相似性聚类的应用研究综述</a:t>
            </a:r>
            <a:r>
              <a:rPr lang="en-US" altLang="zh-CN" sz="2000" dirty="0" smtClean="0">
                <a:solidFill>
                  <a:srgbClr val="026DCE"/>
                </a:solidFill>
                <a:latin typeface="Times New Roman" pitchFamily="18" charset="0"/>
                <a:cs typeface="Times New Roman" pitchFamily="18" charset="0"/>
              </a:rPr>
              <a:t>[J].</a:t>
            </a:r>
            <a:r>
              <a:rPr lang="zh-CN" altLang="en-US" sz="2000" dirty="0" smtClean="0">
                <a:solidFill>
                  <a:srgbClr val="026DCE"/>
                </a:solidFill>
                <a:latin typeface="Times New Roman" pitchFamily="18" charset="0"/>
                <a:cs typeface="Times New Roman" pitchFamily="18" charset="0"/>
              </a:rPr>
              <a:t>计算机工程与设计</a:t>
            </a:r>
            <a:r>
              <a:rPr lang="en-US" altLang="zh-CN" sz="2000" dirty="0">
                <a:solidFill>
                  <a:srgbClr val="026DCE"/>
                </a:solidFill>
                <a:latin typeface="Times New Roman" pitchFamily="18" charset="0"/>
                <a:cs typeface="Times New Roman" pitchFamily="18" charset="0"/>
              </a:rPr>
              <a:t>,</a:t>
            </a:r>
            <a:r>
              <a:rPr lang="en-US" altLang="zh-CN" sz="2000" dirty="0" smtClean="0">
                <a:solidFill>
                  <a:srgbClr val="026DCE"/>
                </a:solidFill>
                <a:latin typeface="Times New Roman" pitchFamily="18" charset="0"/>
                <a:cs typeface="Times New Roman" pitchFamily="18" charset="0"/>
              </a:rPr>
              <a:t>2010,31(3):577-581.</a:t>
            </a:r>
          </a:p>
          <a:p>
            <a:r>
              <a:rPr lang="en-US" altLang="zh-CN" sz="2000" dirty="0" smtClean="0">
                <a:solidFill>
                  <a:srgbClr val="026DCE"/>
                </a:solidFill>
                <a:latin typeface="Times New Roman" pitchFamily="18" charset="0"/>
                <a:cs typeface="Times New Roman" pitchFamily="18" charset="0"/>
              </a:rPr>
              <a:t>3. </a:t>
            </a:r>
            <a:r>
              <a:rPr lang="zh-CN" altLang="en-US" sz="2000" dirty="0" smtClean="0">
                <a:solidFill>
                  <a:srgbClr val="026DCE"/>
                </a:solidFill>
                <a:latin typeface="Times New Roman" pitchFamily="18" charset="0"/>
                <a:cs typeface="Times New Roman" pitchFamily="18" charset="0"/>
              </a:rPr>
              <a:t>孙吉贵</a:t>
            </a:r>
            <a:r>
              <a:rPr lang="en-US" altLang="zh-CN" sz="2000" dirty="0" smtClean="0">
                <a:solidFill>
                  <a:srgbClr val="026DCE"/>
                </a:solidFill>
                <a:latin typeface="Times New Roman" pitchFamily="18" charset="0"/>
                <a:cs typeface="Times New Roman" pitchFamily="18" charset="0"/>
              </a:rPr>
              <a:t>,</a:t>
            </a:r>
            <a:r>
              <a:rPr lang="zh-CN" altLang="en-US" sz="2000" dirty="0" smtClean="0">
                <a:solidFill>
                  <a:srgbClr val="026DCE"/>
                </a:solidFill>
                <a:latin typeface="Times New Roman" pitchFamily="18" charset="0"/>
                <a:cs typeface="Times New Roman" pitchFamily="18" charset="0"/>
              </a:rPr>
              <a:t>刘杰等</a:t>
            </a:r>
            <a:r>
              <a:rPr lang="en-US" altLang="zh-CN" sz="2000" dirty="0" smtClean="0">
                <a:solidFill>
                  <a:srgbClr val="026DCE"/>
                </a:solidFill>
                <a:latin typeface="Times New Roman" pitchFamily="18" charset="0"/>
                <a:cs typeface="Times New Roman" pitchFamily="18" charset="0"/>
              </a:rPr>
              <a:t>.</a:t>
            </a:r>
            <a:r>
              <a:rPr lang="zh-CN" altLang="en-US" sz="2000" dirty="0" smtClean="0">
                <a:solidFill>
                  <a:srgbClr val="026DCE"/>
                </a:solidFill>
                <a:latin typeface="Times New Roman" pitchFamily="18" charset="0"/>
                <a:cs typeface="Times New Roman" pitchFamily="18" charset="0"/>
              </a:rPr>
              <a:t>聚类算法研究</a:t>
            </a:r>
            <a:r>
              <a:rPr lang="en-US" altLang="zh-CN" sz="2000" dirty="0" smtClean="0">
                <a:solidFill>
                  <a:srgbClr val="026DCE"/>
                </a:solidFill>
                <a:latin typeface="Times New Roman" pitchFamily="18" charset="0"/>
                <a:cs typeface="Times New Roman" pitchFamily="18" charset="0"/>
              </a:rPr>
              <a:t>[J].</a:t>
            </a:r>
            <a:r>
              <a:rPr lang="zh-CN" altLang="en-US" sz="2000" dirty="0" smtClean="0">
                <a:solidFill>
                  <a:srgbClr val="026DCE"/>
                </a:solidFill>
                <a:latin typeface="Times New Roman" pitchFamily="18" charset="0"/>
                <a:cs typeface="Times New Roman" pitchFamily="18" charset="0"/>
              </a:rPr>
              <a:t>软件学报</a:t>
            </a:r>
            <a:r>
              <a:rPr lang="en-US" altLang="zh-CN" sz="2000" dirty="0" smtClean="0">
                <a:solidFill>
                  <a:srgbClr val="026DCE"/>
                </a:solidFill>
                <a:latin typeface="Times New Roman" pitchFamily="18" charset="0"/>
                <a:cs typeface="Times New Roman" pitchFamily="18" charset="0"/>
              </a:rPr>
              <a:t>,2008,19(1</a:t>
            </a:r>
            <a:r>
              <a:rPr lang="en-US" altLang="zh-CN" sz="2000" dirty="0" smtClean="0">
                <a:solidFill>
                  <a:srgbClr val="026DCE"/>
                </a:solidFill>
                <a:latin typeface="Times New Roman" pitchFamily="18" charset="0"/>
                <a:cs typeface="Times New Roman" pitchFamily="18" charset="0"/>
              </a:rPr>
              <a:t>):48-61.</a:t>
            </a:r>
          </a:p>
          <a:p>
            <a:r>
              <a:rPr lang="en-US" altLang="zh-CN" sz="2000" dirty="0" smtClean="0">
                <a:solidFill>
                  <a:srgbClr val="026DCE"/>
                </a:solidFill>
                <a:latin typeface="Times New Roman" pitchFamily="18" charset="0"/>
                <a:cs typeface="Times New Roman" pitchFamily="18" charset="0"/>
              </a:rPr>
              <a:t>4. </a:t>
            </a:r>
            <a:r>
              <a:rPr lang="zh-CN" altLang="en-US" sz="2000" dirty="0" smtClean="0">
                <a:solidFill>
                  <a:srgbClr val="026DCE"/>
                </a:solidFill>
                <a:latin typeface="Times New Roman" pitchFamily="18" charset="0"/>
                <a:cs typeface="Times New Roman" pitchFamily="18" charset="0"/>
              </a:rPr>
              <a:t>韩娜</a:t>
            </a:r>
            <a:r>
              <a:rPr lang="en-US" altLang="zh-CN" sz="2000" dirty="0" smtClean="0">
                <a:solidFill>
                  <a:srgbClr val="026DCE"/>
                </a:solidFill>
                <a:latin typeface="Times New Roman" pitchFamily="18" charset="0"/>
                <a:cs typeface="Times New Roman" pitchFamily="18" charset="0"/>
              </a:rPr>
              <a:t>.</a:t>
            </a:r>
            <a:r>
              <a:rPr lang="zh-CN" altLang="en-US" sz="2000" dirty="0" smtClean="0">
                <a:solidFill>
                  <a:srgbClr val="026DCE"/>
                </a:solidFill>
                <a:latin typeface="Times New Roman" pitchFamily="18" charset="0"/>
                <a:cs typeface="Times New Roman" pitchFamily="18" charset="0"/>
              </a:rPr>
              <a:t>聚类算法在时间序列中的研究与应用</a:t>
            </a:r>
            <a:r>
              <a:rPr lang="en-US" altLang="zh-CN" sz="2000" dirty="0" smtClean="0">
                <a:solidFill>
                  <a:srgbClr val="026DCE"/>
                </a:solidFill>
                <a:latin typeface="Times New Roman" pitchFamily="18" charset="0"/>
                <a:cs typeface="Times New Roman" pitchFamily="18" charset="0"/>
              </a:rPr>
              <a:t>[D].</a:t>
            </a:r>
            <a:r>
              <a:rPr lang="zh-CN" altLang="en-US" sz="2000" dirty="0" smtClean="0">
                <a:solidFill>
                  <a:srgbClr val="026DCE"/>
                </a:solidFill>
                <a:latin typeface="Times New Roman" pitchFamily="18" charset="0"/>
                <a:cs typeface="Times New Roman" pitchFamily="18" charset="0"/>
              </a:rPr>
              <a:t>广东工业大学硕士学位论文</a:t>
            </a:r>
            <a:r>
              <a:rPr lang="en-US" altLang="zh-CN" sz="2000" dirty="0" smtClean="0">
                <a:solidFill>
                  <a:srgbClr val="026DCE"/>
                </a:solidFill>
                <a:latin typeface="Times New Roman" pitchFamily="18" charset="0"/>
                <a:cs typeface="Times New Roman" pitchFamily="18" charset="0"/>
              </a:rPr>
              <a:t>,2011,5.</a:t>
            </a:r>
          </a:p>
        </p:txBody>
      </p:sp>
    </p:spTree>
    <p:extLst>
      <p:ext uri="{BB962C8B-B14F-4D97-AF65-F5344CB8AC3E}">
        <p14:creationId xmlns:p14="http://schemas.microsoft.com/office/powerpoint/2010/main" val="11547273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chemeClr val="accent1">
                <a:hueOff val="0"/>
                <a:satOff val="0"/>
                <a:lumOff val="0"/>
                <a:alphaOff val="0"/>
                <a:shade val="93000"/>
                <a:satMod val="130000"/>
              </a:schemeClr>
            </a:gs>
            <a:gs pos="90000">
              <a:schemeClr val="accent5">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矩形 4"/>
          <p:cNvSpPr/>
          <p:nvPr/>
        </p:nvSpPr>
        <p:spPr>
          <a:xfrm>
            <a:off x="0" y="1849388"/>
            <a:ext cx="9144000" cy="22322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156135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00481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23528" y="2265383"/>
            <a:ext cx="6340197" cy="1323439"/>
          </a:xfrm>
          <a:prstGeom prst="rect">
            <a:avLst/>
          </a:prstGeom>
          <a:noFill/>
        </p:spPr>
        <p:txBody>
          <a:bodyPr wrap="none" rtlCol="0">
            <a:spAutoFit/>
          </a:bodyPr>
          <a:lstStyle/>
          <a:p>
            <a:r>
              <a:rPr lang="zh-CN" altLang="en-US" sz="4000" b="1" dirty="0" smtClean="0">
                <a:solidFill>
                  <a:schemeClr val="accent1"/>
                </a:solidFill>
                <a:latin typeface="Arial" pitchFamily="34" charset="0"/>
                <a:cs typeface="Arial" pitchFamily="34" charset="0"/>
              </a:rPr>
              <a:t>感谢大家</a:t>
            </a:r>
            <a:endParaRPr lang="en-US" altLang="zh-CN" sz="4000" b="1" dirty="0" smtClean="0">
              <a:solidFill>
                <a:schemeClr val="accent1"/>
              </a:solidFill>
              <a:latin typeface="Arial" pitchFamily="34" charset="0"/>
              <a:cs typeface="Arial" pitchFamily="34" charset="0"/>
            </a:endParaRPr>
          </a:p>
          <a:p>
            <a:r>
              <a:rPr lang="zh-CN" altLang="en-US" sz="4000" b="1" dirty="0" smtClean="0">
                <a:solidFill>
                  <a:schemeClr val="accent1"/>
                </a:solidFill>
                <a:latin typeface="Arial" pitchFamily="34" charset="0"/>
                <a:cs typeface="Arial" pitchFamily="34" charset="0"/>
              </a:rPr>
              <a:t>请对不足之处提宝贵意见！</a:t>
            </a:r>
            <a:endParaRPr lang="zh-CN" altLang="en-US" sz="4000" b="1" dirty="0">
              <a:solidFill>
                <a:schemeClr val="accent1"/>
              </a:solidFill>
              <a:latin typeface="Arial" pitchFamily="34" charset="0"/>
              <a:cs typeface="Arial" pitchFamily="34" charset="0"/>
            </a:endParaRPr>
          </a:p>
        </p:txBody>
      </p:sp>
      <p:sp>
        <p:nvSpPr>
          <p:cNvPr id="8" name="TextBox 7">
            <a:hlinkClick r:id="rId2" action="ppaction://hlinkfile"/>
          </p:cNvPr>
          <p:cNvSpPr txBox="1"/>
          <p:nvPr/>
        </p:nvSpPr>
        <p:spPr>
          <a:xfrm>
            <a:off x="7887077" y="4546783"/>
            <a:ext cx="1005403" cy="584775"/>
          </a:xfrm>
          <a:prstGeom prst="rect">
            <a:avLst/>
          </a:prstGeom>
          <a:noFill/>
        </p:spPr>
        <p:txBody>
          <a:bodyPr wrap="none" rtlCol="0">
            <a:spAutoFit/>
          </a:bodyPr>
          <a:lstStyle/>
          <a:p>
            <a:pPr algn="r"/>
            <a:r>
              <a:rPr lang="zh-CN" altLang="en-US" sz="1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骆乃斌</a:t>
            </a:r>
            <a:endParaRPr lang="en-US" altLang="zh-CN" sz="1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r"/>
            <a:r>
              <a:rPr lang="en-US" altLang="zh-CN" sz="1600" b="1" dirty="0" smtClean="0">
                <a:solidFill>
                  <a:schemeClr val="bg1"/>
                </a:solidFill>
                <a:latin typeface="Times New Roman" panose="02020603050405020304" pitchFamily="18" charset="0"/>
                <a:cs typeface="Times New Roman" panose="02020603050405020304" pitchFamily="18" charset="0"/>
              </a:rPr>
              <a:t>13721051</a:t>
            </a:r>
          </a:p>
        </p:txBody>
      </p:sp>
    </p:spTree>
    <p:extLst>
      <p:ext uri="{BB962C8B-B14F-4D97-AF65-F5344CB8AC3E}">
        <p14:creationId xmlns:p14="http://schemas.microsoft.com/office/powerpoint/2010/main" val="3239806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r>
              <a:rPr lang="zh-CN" altLang="en-US" sz="2800" dirty="0" smtClean="0">
                <a:solidFill>
                  <a:schemeClr val="bg1"/>
                </a:solidFill>
                <a:latin typeface="方正粗宋简体"/>
                <a:ea typeface="方正粗宋简体"/>
              </a:rPr>
              <a:t>   信息融合概述</a:t>
            </a:r>
            <a:endParaRPr lang="en-US" altLang="zh-CN" sz="2800" dirty="0">
              <a:solidFill>
                <a:schemeClr val="bg1"/>
              </a:solidFill>
              <a:latin typeface="方正粗宋简体"/>
              <a:ea typeface="方正粗宋简体"/>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smtClean="0">
                <a:solidFill>
                  <a:schemeClr val="accent1"/>
                </a:solidFill>
                <a:latin typeface="Adobe Gothic Std B" panose="020B0800000000000000" pitchFamily="34" charset="-128"/>
                <a:ea typeface="Adobe Gothic Std B" panose="020B0800000000000000" pitchFamily="34" charset="-128"/>
              </a:rPr>
              <a:t>1   </a:t>
            </a:r>
            <a:r>
              <a:rPr lang="zh-CN" altLang="en-US" sz="4000" b="1" dirty="0" smtClean="0">
                <a:solidFill>
                  <a:schemeClr val="accent1"/>
                </a:solidFill>
                <a:latin typeface="微软雅黑" panose="020B0503020204020204" pitchFamily="34" charset="-122"/>
                <a:ea typeface="微软雅黑" panose="020B0503020204020204" pitchFamily="34" charset="-122"/>
              </a:rPr>
              <a:t>第</a:t>
            </a:r>
            <a:r>
              <a:rPr lang="zh-CN" altLang="en-US" sz="4000" b="1" dirty="0">
                <a:solidFill>
                  <a:schemeClr val="accent1"/>
                </a:solidFill>
                <a:latin typeface="微软雅黑" panose="020B0503020204020204" pitchFamily="34" charset="-122"/>
                <a:ea typeface="微软雅黑" panose="020B0503020204020204" pitchFamily="34" charset="-122"/>
              </a:rPr>
              <a:t>一部分</a:t>
            </a:r>
            <a:endParaRPr lang="zh-CN" altLang="en-US" sz="4000" b="1" dirty="0">
              <a:solidFill>
                <a:schemeClr val="accent1"/>
              </a:solidFill>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1748799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3266128"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1</a:t>
            </a:r>
            <a:r>
              <a:rPr lang="zh-CN" altLang="en-US" sz="2000" b="1" dirty="0" smtClean="0">
                <a:solidFill>
                  <a:schemeClr val="bg1"/>
                </a:solidFill>
                <a:latin typeface="微软雅黑" panose="020B0503020204020204" pitchFamily="34" charset="-122"/>
                <a:ea typeface="微软雅黑" panose="020B0503020204020204" pitchFamily="34" charset="-122"/>
              </a:rPr>
              <a:t>、信息融合概述</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83568" y="913284"/>
            <a:ext cx="7272808" cy="3785652"/>
          </a:xfrm>
          <a:prstGeom prst="rect">
            <a:avLst/>
          </a:prstGeom>
          <a:noFill/>
        </p:spPr>
        <p:txBody>
          <a:bodyPr wrap="square" rtlCol="0">
            <a:spAutoFit/>
          </a:bodyPr>
          <a:lstStyle/>
          <a:p>
            <a:pPr marL="342900" indent="-342900">
              <a:buFont typeface="Wingdings" pitchFamily="2" charset="2"/>
              <a:buChar char="p"/>
            </a:pPr>
            <a:r>
              <a:rPr lang="zh-CN" altLang="en-US" sz="2400" dirty="0" smtClean="0">
                <a:solidFill>
                  <a:srgbClr val="026DCE"/>
                </a:solidFill>
                <a:latin typeface="Times New Roman" pitchFamily="18" charset="0"/>
                <a:cs typeface="Times New Roman" pitchFamily="18" charset="0"/>
              </a:rPr>
              <a:t>信息融合定义</a:t>
            </a:r>
            <a:endParaRPr lang="en-US" altLang="zh-CN" sz="2400" dirty="0" smtClean="0">
              <a:solidFill>
                <a:srgbClr val="026DCE"/>
              </a:solidFill>
              <a:latin typeface="Times New Roman" pitchFamily="18" charset="0"/>
              <a:cs typeface="Times New Roman" pitchFamily="18" charset="0"/>
            </a:endParaRPr>
          </a:p>
          <a:p>
            <a:pPr lvl="1"/>
            <a:r>
              <a:rPr lang="zh-CN" altLang="en-US" sz="2400" dirty="0" smtClean="0">
                <a:latin typeface="Times New Roman" pitchFamily="18" charset="0"/>
                <a:cs typeface="Times New Roman" pitchFamily="18" charset="0"/>
              </a:rPr>
              <a:t>利用计算机技术对按时序获得的若干信源的观测信息在一定准则下加以自动分析、综合为完成所需的决策和估计任务而进行的信息处理过程。</a:t>
            </a:r>
            <a:endParaRPr lang="en-US" altLang="zh-CN" sz="2400" dirty="0" smtClean="0">
              <a:latin typeface="Times New Roman" pitchFamily="18" charset="0"/>
              <a:cs typeface="Times New Roman" pitchFamily="18" charset="0"/>
            </a:endParaRPr>
          </a:p>
          <a:p>
            <a:pPr lvl="1"/>
            <a:endParaRPr lang="en-US" altLang="zh-CN" sz="2400" dirty="0" smtClean="0">
              <a:latin typeface="Times New Roman" pitchFamily="18" charset="0"/>
              <a:cs typeface="Times New Roman" pitchFamily="18" charset="0"/>
            </a:endParaRPr>
          </a:p>
          <a:p>
            <a:pPr marL="342900" indent="-342900">
              <a:buFont typeface="Wingdings" pitchFamily="2" charset="2"/>
              <a:buChar char="p"/>
            </a:pPr>
            <a:r>
              <a:rPr lang="zh-CN" altLang="en-US" sz="2400" dirty="0">
                <a:solidFill>
                  <a:srgbClr val="026DCE"/>
                </a:solidFill>
                <a:latin typeface="Times New Roman" pitchFamily="18" charset="0"/>
                <a:cs typeface="Times New Roman" pitchFamily="18" charset="0"/>
              </a:rPr>
              <a:t>信息融合</a:t>
            </a:r>
            <a:r>
              <a:rPr lang="zh-CN" altLang="en-US" sz="2400" dirty="0" smtClean="0">
                <a:solidFill>
                  <a:srgbClr val="026DCE"/>
                </a:solidFill>
                <a:latin typeface="Times New Roman" pitchFamily="18" charset="0"/>
                <a:cs typeface="Times New Roman" pitchFamily="18" charset="0"/>
              </a:rPr>
              <a:t>级别</a:t>
            </a:r>
            <a:endParaRPr lang="en-US" altLang="zh-CN" sz="2400" dirty="0" smtClean="0">
              <a:solidFill>
                <a:srgbClr val="026DCE"/>
              </a:solidFill>
              <a:latin typeface="Times New Roman" pitchFamily="18" charset="0"/>
              <a:cs typeface="Times New Roman" pitchFamily="18" charset="0"/>
            </a:endParaRPr>
          </a:p>
          <a:p>
            <a:pPr lvl="1"/>
            <a:r>
              <a:rPr lang="zh-CN" altLang="zh-CN" sz="2400" dirty="0" smtClean="0"/>
              <a:t>一般</a:t>
            </a:r>
            <a:r>
              <a:rPr lang="zh-CN" altLang="zh-CN" sz="2400" dirty="0"/>
              <a:t>情况下，融合信息可以分成</a:t>
            </a:r>
            <a:r>
              <a:rPr lang="en-US" altLang="zh-CN" sz="2400" dirty="0"/>
              <a:t>3</a:t>
            </a:r>
            <a:r>
              <a:rPr lang="zh-CN" altLang="zh-CN" sz="2400" dirty="0"/>
              <a:t>级：决策级融合、特征级融合、原始数据级融合，分级的目的是为了使融合能够区别对待和处理</a:t>
            </a:r>
            <a:r>
              <a:rPr lang="zh-CN" altLang="zh-CN" sz="2400" dirty="0">
                <a:solidFill>
                  <a:srgbClr val="FF0000"/>
                </a:solidFill>
              </a:rPr>
              <a:t>不同粒度</a:t>
            </a:r>
            <a:r>
              <a:rPr lang="zh-CN" altLang="zh-CN" sz="2400" dirty="0"/>
              <a:t>的信息。</a:t>
            </a:r>
          </a:p>
          <a:p>
            <a:endParaRPr lang="zh-CN" altLang="en-US" sz="2400" dirty="0">
              <a:solidFill>
                <a:srgbClr val="026DCE"/>
              </a:solidFill>
              <a:latin typeface="Times New Roman" pitchFamily="18" charset="0"/>
              <a:cs typeface="Times New Roman" pitchFamily="18" charset="0"/>
            </a:endParaRPr>
          </a:p>
        </p:txBody>
      </p:sp>
      <p:cxnSp>
        <p:nvCxnSpPr>
          <p:cNvPr id="5" name="直接连接符 4"/>
          <p:cNvCxnSpPr/>
          <p:nvPr/>
        </p:nvCxnSpPr>
        <p:spPr>
          <a:xfrm>
            <a:off x="251520" y="593314"/>
            <a:ext cx="2160240" cy="0"/>
          </a:xfrm>
          <a:prstGeom prst="line">
            <a:avLst/>
          </a:prstGeom>
          <a:ln>
            <a:solidFill>
              <a:schemeClr val="bg1"/>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7815161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3266128"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1</a:t>
            </a:r>
            <a:r>
              <a:rPr lang="zh-CN" altLang="en-US" sz="2000" b="1" dirty="0" smtClean="0">
                <a:solidFill>
                  <a:schemeClr val="bg1"/>
                </a:solidFill>
                <a:latin typeface="微软雅黑" panose="020B0503020204020204" pitchFamily="34" charset="-122"/>
                <a:ea typeface="微软雅黑" panose="020B0503020204020204" pitchFamily="34" charset="-122"/>
              </a:rPr>
              <a:t>、信息融合概述</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83568" y="913284"/>
            <a:ext cx="7272808" cy="2308324"/>
          </a:xfrm>
          <a:prstGeom prst="rect">
            <a:avLst/>
          </a:prstGeom>
          <a:noFill/>
        </p:spPr>
        <p:txBody>
          <a:bodyPr wrap="square" rtlCol="0">
            <a:spAutoFit/>
          </a:bodyPr>
          <a:lstStyle/>
          <a:p>
            <a:pPr marL="342900" indent="-342900">
              <a:buFont typeface="Wingdings" pitchFamily="2" charset="2"/>
              <a:buChar char="p"/>
            </a:pPr>
            <a:r>
              <a:rPr lang="zh-CN" altLang="en-US" sz="2400" dirty="0" smtClean="0">
                <a:solidFill>
                  <a:srgbClr val="026DCE"/>
                </a:solidFill>
                <a:latin typeface="Times New Roman" pitchFamily="18" charset="0"/>
                <a:cs typeface="Times New Roman" pitchFamily="18" charset="0"/>
              </a:rPr>
              <a:t>决策级</a:t>
            </a:r>
            <a:r>
              <a:rPr lang="en-US" altLang="zh-CN" sz="2400" dirty="0" smtClean="0">
                <a:solidFill>
                  <a:srgbClr val="026DCE"/>
                </a:solidFill>
                <a:latin typeface="Times New Roman" pitchFamily="18" charset="0"/>
                <a:cs typeface="Times New Roman" pitchFamily="18" charset="0"/>
              </a:rPr>
              <a:t>/</a:t>
            </a:r>
            <a:r>
              <a:rPr lang="zh-CN" altLang="en-US" sz="2400" dirty="0" smtClean="0">
                <a:solidFill>
                  <a:srgbClr val="026DCE"/>
                </a:solidFill>
                <a:latin typeface="Times New Roman" pitchFamily="18" charset="0"/>
                <a:cs typeface="Times New Roman" pitchFamily="18" charset="0"/>
              </a:rPr>
              <a:t>结论级融合</a:t>
            </a:r>
            <a:endParaRPr lang="en-US" altLang="zh-CN" sz="2400" dirty="0" smtClean="0">
              <a:solidFill>
                <a:srgbClr val="026DCE"/>
              </a:solidFill>
              <a:latin typeface="Times New Roman" pitchFamily="18" charset="0"/>
              <a:cs typeface="Times New Roman" pitchFamily="18" charset="0"/>
            </a:endParaRPr>
          </a:p>
          <a:p>
            <a:pPr lvl="1"/>
            <a:r>
              <a:rPr lang="zh-CN" altLang="zh-CN" sz="2400" dirty="0"/>
              <a:t>决策级融合的对象是</a:t>
            </a:r>
            <a:r>
              <a:rPr lang="zh-CN" altLang="zh-CN" sz="2400" dirty="0">
                <a:solidFill>
                  <a:srgbClr val="FF0000"/>
                </a:solidFill>
              </a:rPr>
              <a:t>局部决策</a:t>
            </a:r>
            <a:r>
              <a:rPr lang="zh-CN" altLang="zh-CN" sz="2400" dirty="0"/>
              <a:t>与</a:t>
            </a:r>
            <a:r>
              <a:rPr lang="zh-CN" altLang="zh-CN" sz="2400" dirty="0">
                <a:solidFill>
                  <a:srgbClr val="FF0000"/>
                </a:solidFill>
              </a:rPr>
              <a:t>阶段性的结论</a:t>
            </a:r>
            <a:r>
              <a:rPr lang="zh-CN" altLang="zh-CN" sz="2400" dirty="0"/>
              <a:t>，各信源独立观测并能够独立决策，融合中心融合各信源的局部决策。适用于各信源具有独立决策能力的情况，融合中心得到的是局部结论，对于目标本身的原始信息完全未知，如</a:t>
            </a:r>
            <a:r>
              <a:rPr lang="zh-CN" altLang="zh-CN" sz="2400" dirty="0" smtClean="0"/>
              <a:t>图</a:t>
            </a:r>
            <a:endParaRPr lang="en-US" altLang="zh-CN" sz="2400" dirty="0" smtClean="0"/>
          </a:p>
        </p:txBody>
      </p:sp>
      <p:cxnSp>
        <p:nvCxnSpPr>
          <p:cNvPr id="5" name="直接连接符 4"/>
          <p:cNvCxnSpPr/>
          <p:nvPr/>
        </p:nvCxnSpPr>
        <p:spPr>
          <a:xfrm>
            <a:off x="251520" y="593314"/>
            <a:ext cx="2160240" cy="0"/>
          </a:xfrm>
          <a:prstGeom prst="line">
            <a:avLst/>
          </a:prstGeom>
          <a:ln>
            <a:solidFill>
              <a:schemeClr val="bg1"/>
            </a:solidFill>
          </a:ln>
        </p:spPr>
        <p:style>
          <a:lnRef idx="3">
            <a:schemeClr val="accent5"/>
          </a:lnRef>
          <a:fillRef idx="0">
            <a:schemeClr val="accent5"/>
          </a:fillRef>
          <a:effectRef idx="2">
            <a:schemeClr val="accent5"/>
          </a:effectRef>
          <a:fontRef idx="minor">
            <a:schemeClr val="tx1"/>
          </a:fontRef>
        </p:style>
      </p:cxnSp>
      <p:grpSp>
        <p:nvGrpSpPr>
          <p:cNvPr id="11" name="组合 10"/>
          <p:cNvGrpSpPr/>
          <p:nvPr/>
        </p:nvGrpSpPr>
        <p:grpSpPr>
          <a:xfrm>
            <a:off x="1884584" y="3433564"/>
            <a:ext cx="3983560" cy="1467273"/>
            <a:chOff x="1884584" y="3433564"/>
            <a:chExt cx="3983560" cy="1467273"/>
          </a:xfrm>
        </p:grpSpPr>
        <p:sp>
          <p:nvSpPr>
            <p:cNvPr id="7" name="矩形 6"/>
            <p:cNvSpPr/>
            <p:nvPr/>
          </p:nvSpPr>
          <p:spPr>
            <a:xfrm>
              <a:off x="1884584" y="3433564"/>
              <a:ext cx="1512168" cy="5267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局部决策</a:t>
              </a:r>
              <a:endParaRPr lang="zh-CN" altLang="en-US" dirty="0"/>
            </a:p>
          </p:txBody>
        </p:sp>
        <p:sp>
          <p:nvSpPr>
            <p:cNvPr id="8" name="矩形 7"/>
            <p:cNvSpPr/>
            <p:nvPr/>
          </p:nvSpPr>
          <p:spPr>
            <a:xfrm>
              <a:off x="1884584" y="4374129"/>
              <a:ext cx="1512168" cy="5267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阶段性结论</a:t>
              </a:r>
              <a:endParaRPr lang="zh-CN" altLang="en-US" dirty="0"/>
            </a:p>
          </p:txBody>
        </p:sp>
        <p:sp>
          <p:nvSpPr>
            <p:cNvPr id="9" name="矩形 8"/>
            <p:cNvSpPr/>
            <p:nvPr/>
          </p:nvSpPr>
          <p:spPr>
            <a:xfrm>
              <a:off x="4211960" y="3813134"/>
              <a:ext cx="165618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决策级融合</a:t>
              </a:r>
              <a:endParaRPr lang="zh-CN" altLang="en-US" dirty="0"/>
            </a:p>
          </p:txBody>
        </p:sp>
        <p:sp>
          <p:nvSpPr>
            <p:cNvPr id="10" name="右箭头 9"/>
            <p:cNvSpPr/>
            <p:nvPr/>
          </p:nvSpPr>
          <p:spPr>
            <a:xfrm>
              <a:off x="3635896" y="3433564"/>
              <a:ext cx="396044" cy="1467273"/>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7998942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3266128"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1</a:t>
            </a:r>
            <a:r>
              <a:rPr lang="zh-CN" altLang="en-US" sz="2000" b="1" dirty="0" smtClean="0">
                <a:solidFill>
                  <a:schemeClr val="bg1"/>
                </a:solidFill>
                <a:latin typeface="微软雅黑" panose="020B0503020204020204" pitchFamily="34" charset="-122"/>
                <a:ea typeface="微软雅黑" panose="020B0503020204020204" pitchFamily="34" charset="-122"/>
              </a:rPr>
              <a:t>、信息融合概述</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83568" y="913284"/>
            <a:ext cx="7272808" cy="2308324"/>
          </a:xfrm>
          <a:prstGeom prst="rect">
            <a:avLst/>
          </a:prstGeom>
          <a:noFill/>
        </p:spPr>
        <p:txBody>
          <a:bodyPr wrap="square" rtlCol="0">
            <a:spAutoFit/>
          </a:bodyPr>
          <a:lstStyle/>
          <a:p>
            <a:pPr marL="342900" indent="-342900">
              <a:buFont typeface="Wingdings" pitchFamily="2" charset="2"/>
              <a:buChar char="p"/>
            </a:pPr>
            <a:r>
              <a:rPr lang="zh-CN" altLang="en-US" sz="2400" dirty="0">
                <a:solidFill>
                  <a:srgbClr val="026DCE"/>
                </a:solidFill>
                <a:latin typeface="Times New Roman" pitchFamily="18" charset="0"/>
                <a:cs typeface="Times New Roman" pitchFamily="18" charset="0"/>
              </a:rPr>
              <a:t>特征级／概念级／区域级</a:t>
            </a:r>
            <a:r>
              <a:rPr lang="zh-CN" altLang="en-US" sz="2400" dirty="0" smtClean="0">
                <a:solidFill>
                  <a:srgbClr val="026DCE"/>
                </a:solidFill>
                <a:latin typeface="Times New Roman" pitchFamily="18" charset="0"/>
                <a:cs typeface="Times New Roman" pitchFamily="18" charset="0"/>
              </a:rPr>
              <a:t>融合</a:t>
            </a:r>
            <a:endParaRPr lang="en-US" altLang="zh-CN" sz="2400" dirty="0" smtClean="0">
              <a:solidFill>
                <a:srgbClr val="026DCE"/>
              </a:solidFill>
              <a:latin typeface="Times New Roman" pitchFamily="18" charset="0"/>
              <a:cs typeface="Times New Roman" pitchFamily="18" charset="0"/>
            </a:endParaRPr>
          </a:p>
          <a:p>
            <a:pPr lvl="1"/>
            <a:r>
              <a:rPr lang="zh-CN" altLang="zh-CN" sz="2000" dirty="0"/>
              <a:t>特征级融合的对象是</a:t>
            </a:r>
            <a:r>
              <a:rPr lang="zh-CN" altLang="zh-CN" sz="2000" dirty="0">
                <a:solidFill>
                  <a:srgbClr val="FF0000"/>
                </a:solidFill>
              </a:rPr>
              <a:t>概念信息</a:t>
            </a:r>
            <a:r>
              <a:rPr lang="zh-CN" altLang="zh-CN" sz="2000" dirty="0"/>
              <a:t>和</a:t>
            </a:r>
            <a:r>
              <a:rPr lang="zh-CN" altLang="zh-CN" sz="2000" dirty="0">
                <a:solidFill>
                  <a:srgbClr val="FF0000"/>
                </a:solidFill>
              </a:rPr>
              <a:t>区域信息</a:t>
            </a:r>
            <a:r>
              <a:rPr lang="en-US" altLang="zh-CN" sz="2000" dirty="0" smtClean="0"/>
              <a:t>,</a:t>
            </a:r>
            <a:r>
              <a:rPr lang="zh-CN" altLang="zh-CN" sz="2000" dirty="0" smtClean="0"/>
              <a:t>首先</a:t>
            </a:r>
            <a:r>
              <a:rPr lang="zh-CN" altLang="zh-CN" sz="2000" dirty="0"/>
              <a:t>对每个</a:t>
            </a:r>
            <a:r>
              <a:rPr lang="zh-CN" altLang="zh-CN" sz="2000" dirty="0" smtClean="0"/>
              <a:t>信源的</a:t>
            </a:r>
            <a:r>
              <a:rPr lang="zh-CN" altLang="zh-CN" sz="2000" dirty="0"/>
              <a:t>观测进行特征抽取，然后将这些特征融合起来得到评价结果。适用于信源无独立决策能力，协同决策时原始信息量过大等原因需要预先进行信息提纯，融合中心融合的是经过加工处理的基本有序的目标原始信息的有意义特征，该层融合应用</a:t>
            </a:r>
            <a:r>
              <a:rPr lang="zh-CN" altLang="zh-CN" sz="2000" dirty="0" smtClean="0"/>
              <a:t>较多</a:t>
            </a:r>
            <a:r>
              <a:rPr lang="zh-CN" altLang="en-US" sz="2000" dirty="0" smtClean="0"/>
              <a:t>，</a:t>
            </a:r>
            <a:r>
              <a:rPr lang="zh-CN" altLang="zh-CN" sz="2000" dirty="0" smtClean="0"/>
              <a:t>如</a:t>
            </a:r>
            <a:r>
              <a:rPr lang="zh-CN" altLang="zh-CN" sz="2000" dirty="0"/>
              <a:t>图</a:t>
            </a:r>
            <a:endParaRPr lang="en-US" altLang="zh-CN" sz="2000" dirty="0" smtClean="0"/>
          </a:p>
        </p:txBody>
      </p:sp>
      <p:cxnSp>
        <p:nvCxnSpPr>
          <p:cNvPr id="5" name="直接连接符 4"/>
          <p:cNvCxnSpPr/>
          <p:nvPr/>
        </p:nvCxnSpPr>
        <p:spPr>
          <a:xfrm>
            <a:off x="251520" y="593314"/>
            <a:ext cx="2160240" cy="0"/>
          </a:xfrm>
          <a:prstGeom prst="line">
            <a:avLst/>
          </a:prstGeom>
          <a:ln>
            <a:solidFill>
              <a:schemeClr val="bg1"/>
            </a:solidFill>
          </a:ln>
        </p:spPr>
        <p:style>
          <a:lnRef idx="3">
            <a:schemeClr val="accent5"/>
          </a:lnRef>
          <a:fillRef idx="0">
            <a:schemeClr val="accent5"/>
          </a:fillRef>
          <a:effectRef idx="2">
            <a:schemeClr val="accent5"/>
          </a:effectRef>
          <a:fontRef idx="minor">
            <a:schemeClr val="tx1"/>
          </a:fontRef>
        </p:style>
      </p:cxnSp>
      <p:grpSp>
        <p:nvGrpSpPr>
          <p:cNvPr id="11" name="组合 10"/>
          <p:cNvGrpSpPr/>
          <p:nvPr/>
        </p:nvGrpSpPr>
        <p:grpSpPr>
          <a:xfrm>
            <a:off x="1907704" y="3433564"/>
            <a:ext cx="3983560" cy="1467273"/>
            <a:chOff x="1884584" y="3433564"/>
            <a:chExt cx="3983560" cy="1467273"/>
          </a:xfrm>
        </p:grpSpPr>
        <p:sp>
          <p:nvSpPr>
            <p:cNvPr id="7" name="矩形 6"/>
            <p:cNvSpPr/>
            <p:nvPr/>
          </p:nvSpPr>
          <p:spPr>
            <a:xfrm>
              <a:off x="1884584" y="3433564"/>
              <a:ext cx="1512168" cy="5267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概念信息</a:t>
              </a:r>
              <a:endParaRPr lang="zh-CN" altLang="en-US" dirty="0"/>
            </a:p>
          </p:txBody>
        </p:sp>
        <p:sp>
          <p:nvSpPr>
            <p:cNvPr id="8" name="矩形 7"/>
            <p:cNvSpPr/>
            <p:nvPr/>
          </p:nvSpPr>
          <p:spPr>
            <a:xfrm>
              <a:off x="1884584" y="4374129"/>
              <a:ext cx="1512168" cy="5267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区域信息</a:t>
              </a:r>
              <a:endParaRPr lang="zh-CN" altLang="en-US" dirty="0"/>
            </a:p>
          </p:txBody>
        </p:sp>
        <p:sp>
          <p:nvSpPr>
            <p:cNvPr id="9" name="矩形 8"/>
            <p:cNvSpPr/>
            <p:nvPr/>
          </p:nvSpPr>
          <p:spPr>
            <a:xfrm>
              <a:off x="4211960" y="3813134"/>
              <a:ext cx="165618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特征</a:t>
              </a:r>
              <a:r>
                <a:rPr lang="zh-CN" altLang="en-US" dirty="0" smtClean="0"/>
                <a:t>级融合</a:t>
              </a:r>
              <a:endParaRPr lang="zh-CN" altLang="en-US" dirty="0"/>
            </a:p>
          </p:txBody>
        </p:sp>
        <p:sp>
          <p:nvSpPr>
            <p:cNvPr id="10" name="右箭头 9"/>
            <p:cNvSpPr/>
            <p:nvPr/>
          </p:nvSpPr>
          <p:spPr>
            <a:xfrm>
              <a:off x="3635896" y="3433564"/>
              <a:ext cx="396044" cy="1467273"/>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28364353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3266128"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1</a:t>
            </a:r>
            <a:r>
              <a:rPr lang="zh-CN" altLang="en-US" sz="2000" b="1" dirty="0" smtClean="0">
                <a:solidFill>
                  <a:schemeClr val="bg1"/>
                </a:solidFill>
                <a:latin typeface="微软雅黑" panose="020B0503020204020204" pitchFamily="34" charset="-122"/>
                <a:ea typeface="微软雅黑" panose="020B0503020204020204" pitchFamily="34" charset="-122"/>
              </a:rPr>
              <a:t>、信息融合概述</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83568" y="913284"/>
            <a:ext cx="7272808" cy="1569660"/>
          </a:xfrm>
          <a:prstGeom prst="rect">
            <a:avLst/>
          </a:prstGeom>
          <a:noFill/>
        </p:spPr>
        <p:txBody>
          <a:bodyPr wrap="square" rtlCol="0">
            <a:spAutoFit/>
          </a:bodyPr>
          <a:lstStyle/>
          <a:p>
            <a:pPr marL="342900" indent="-342900">
              <a:buFont typeface="Wingdings" pitchFamily="2" charset="2"/>
              <a:buChar char="p"/>
            </a:pPr>
            <a:r>
              <a:rPr lang="zh-CN" altLang="en-US" sz="2400" dirty="0">
                <a:solidFill>
                  <a:srgbClr val="026DCE"/>
                </a:solidFill>
                <a:latin typeface="Times New Roman" pitchFamily="18" charset="0"/>
                <a:cs typeface="Times New Roman" pitchFamily="18" charset="0"/>
              </a:rPr>
              <a:t>原信息级／信号级／像素级／原始数据级</a:t>
            </a:r>
            <a:r>
              <a:rPr lang="zh-CN" altLang="en-US" sz="2400" dirty="0" smtClean="0">
                <a:solidFill>
                  <a:srgbClr val="026DCE"/>
                </a:solidFill>
                <a:latin typeface="Times New Roman" pitchFamily="18" charset="0"/>
                <a:cs typeface="Times New Roman" pitchFamily="18" charset="0"/>
              </a:rPr>
              <a:t>融合</a:t>
            </a:r>
            <a:endParaRPr lang="en-US" altLang="zh-CN" sz="2400" dirty="0" smtClean="0">
              <a:solidFill>
                <a:srgbClr val="026DCE"/>
              </a:solidFill>
              <a:latin typeface="Times New Roman" pitchFamily="18" charset="0"/>
              <a:cs typeface="Times New Roman" pitchFamily="18" charset="0"/>
            </a:endParaRPr>
          </a:p>
          <a:p>
            <a:pPr lvl="1"/>
            <a:r>
              <a:rPr lang="zh-CN" altLang="zh-CN" sz="2400" dirty="0"/>
              <a:t>来自各信源的观测未经过处理或经过简单整理后进行融合。该方法的特点是尽可能多地保留了原始信息，但处理信息量大，如图</a:t>
            </a:r>
            <a:endParaRPr lang="en-US" altLang="zh-CN" sz="2400" dirty="0" smtClean="0"/>
          </a:p>
        </p:txBody>
      </p:sp>
      <p:cxnSp>
        <p:nvCxnSpPr>
          <p:cNvPr id="5" name="直接连接符 4"/>
          <p:cNvCxnSpPr/>
          <p:nvPr/>
        </p:nvCxnSpPr>
        <p:spPr>
          <a:xfrm>
            <a:off x="251520" y="593314"/>
            <a:ext cx="2160240" cy="0"/>
          </a:xfrm>
          <a:prstGeom prst="line">
            <a:avLst/>
          </a:prstGeom>
          <a:ln>
            <a:solidFill>
              <a:schemeClr val="bg1"/>
            </a:solidFill>
          </a:ln>
        </p:spPr>
        <p:style>
          <a:lnRef idx="3">
            <a:schemeClr val="accent5"/>
          </a:lnRef>
          <a:fillRef idx="0">
            <a:schemeClr val="accent5"/>
          </a:fillRef>
          <a:effectRef idx="2">
            <a:schemeClr val="accent5"/>
          </a:effectRef>
          <a:fontRef idx="minor">
            <a:schemeClr val="tx1"/>
          </a:fontRef>
        </p:style>
      </p:cxnSp>
      <p:grpSp>
        <p:nvGrpSpPr>
          <p:cNvPr id="3" name="组合 2"/>
          <p:cNvGrpSpPr/>
          <p:nvPr/>
        </p:nvGrpSpPr>
        <p:grpSpPr>
          <a:xfrm>
            <a:off x="1907704" y="2857500"/>
            <a:ext cx="3888432" cy="1944216"/>
            <a:chOff x="1907704" y="3073524"/>
            <a:chExt cx="3888432" cy="1944216"/>
          </a:xfrm>
        </p:grpSpPr>
        <p:sp>
          <p:nvSpPr>
            <p:cNvPr id="7" name="矩形 6"/>
            <p:cNvSpPr/>
            <p:nvPr/>
          </p:nvSpPr>
          <p:spPr>
            <a:xfrm>
              <a:off x="1907704" y="3073524"/>
              <a:ext cx="1512168" cy="5267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信    号</a:t>
              </a:r>
              <a:endParaRPr lang="zh-CN" altLang="en-US" dirty="0"/>
            </a:p>
          </p:txBody>
        </p:sp>
        <p:sp>
          <p:nvSpPr>
            <p:cNvPr id="8" name="矩形 7"/>
            <p:cNvSpPr/>
            <p:nvPr/>
          </p:nvSpPr>
          <p:spPr>
            <a:xfrm>
              <a:off x="1907704" y="4491032"/>
              <a:ext cx="1512168" cy="5267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原始数据</a:t>
              </a:r>
              <a:endParaRPr lang="zh-CN" altLang="en-US" dirty="0"/>
            </a:p>
          </p:txBody>
        </p:sp>
        <p:sp>
          <p:nvSpPr>
            <p:cNvPr id="9" name="矩形 8"/>
            <p:cNvSpPr/>
            <p:nvPr/>
          </p:nvSpPr>
          <p:spPr>
            <a:xfrm>
              <a:off x="4139952" y="3649588"/>
              <a:ext cx="165618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原信息级融合</a:t>
              </a:r>
              <a:endParaRPr lang="zh-CN" altLang="en-US" dirty="0"/>
            </a:p>
          </p:txBody>
        </p:sp>
        <p:sp>
          <p:nvSpPr>
            <p:cNvPr id="10" name="右箭头 9"/>
            <p:cNvSpPr/>
            <p:nvPr/>
          </p:nvSpPr>
          <p:spPr>
            <a:xfrm>
              <a:off x="3589656" y="3145532"/>
              <a:ext cx="406280" cy="172819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2" name="矩形 11"/>
            <p:cNvSpPr/>
            <p:nvPr/>
          </p:nvSpPr>
          <p:spPr>
            <a:xfrm>
              <a:off x="1907704" y="3770952"/>
              <a:ext cx="1512168" cy="5267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像    素</a:t>
              </a:r>
              <a:endParaRPr lang="zh-CN" altLang="en-US" dirty="0"/>
            </a:p>
          </p:txBody>
        </p:sp>
      </p:grpSp>
    </p:spTree>
    <p:extLst>
      <p:ext uri="{BB962C8B-B14F-4D97-AF65-F5344CB8AC3E}">
        <p14:creationId xmlns:p14="http://schemas.microsoft.com/office/powerpoint/2010/main" val="28364353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r>
              <a:rPr lang="zh-CN" altLang="en-US" sz="2800" dirty="0" smtClean="0">
                <a:solidFill>
                  <a:schemeClr val="bg1"/>
                </a:solidFill>
                <a:latin typeface="方正粗宋简体"/>
                <a:ea typeface="方正粗宋简体"/>
              </a:rPr>
              <a:t>   时间序列聚类概述</a:t>
            </a:r>
            <a:endParaRPr lang="en-US" altLang="zh-CN" sz="2800" dirty="0">
              <a:solidFill>
                <a:schemeClr val="bg1"/>
              </a:solidFill>
              <a:latin typeface="方正粗宋简体"/>
              <a:ea typeface="方正粗宋简体"/>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2</a:t>
            </a:r>
            <a:r>
              <a:rPr lang="en-US" altLang="zh-CN" sz="4000" b="1" i="1" dirty="0" smtClean="0">
                <a:solidFill>
                  <a:schemeClr val="accent1"/>
                </a:solidFill>
                <a:latin typeface="Adobe Gothic Std B" panose="020B0800000000000000" pitchFamily="34" charset="-128"/>
                <a:ea typeface="Adobe Gothic Std B" panose="020B0800000000000000" pitchFamily="34" charset="-128"/>
              </a:rPr>
              <a:t>   </a:t>
            </a:r>
            <a:r>
              <a:rPr lang="zh-CN" altLang="en-US" sz="4000" b="1" dirty="0" smtClean="0">
                <a:solidFill>
                  <a:schemeClr val="accent1"/>
                </a:solidFill>
                <a:latin typeface="微软雅黑" panose="020B0503020204020204" pitchFamily="34" charset="-122"/>
                <a:ea typeface="微软雅黑" panose="020B0503020204020204" pitchFamily="34" charset="-122"/>
              </a:rPr>
              <a:t>第</a:t>
            </a:r>
            <a:r>
              <a:rPr lang="zh-CN" altLang="en-US" sz="4000" b="1" dirty="0">
                <a:solidFill>
                  <a:schemeClr val="accent1"/>
                </a:solidFill>
                <a:latin typeface="微软雅黑" panose="020B0503020204020204" pitchFamily="34" charset="-122"/>
                <a:ea typeface="微软雅黑" panose="020B0503020204020204" pitchFamily="34" charset="-122"/>
              </a:rPr>
              <a:t>二</a:t>
            </a:r>
            <a:r>
              <a:rPr lang="zh-CN" altLang="en-US" sz="4000" b="1" dirty="0" smtClean="0">
                <a:solidFill>
                  <a:schemeClr val="accent1"/>
                </a:solidFill>
                <a:latin typeface="微软雅黑" panose="020B0503020204020204" pitchFamily="34" charset="-122"/>
                <a:ea typeface="微软雅黑" panose="020B0503020204020204" pitchFamily="34" charset="-122"/>
              </a:rPr>
              <a:t>部分</a:t>
            </a:r>
            <a:endParaRPr lang="zh-CN" altLang="en-US" sz="4000" b="1" dirty="0">
              <a:solidFill>
                <a:schemeClr val="accent1"/>
              </a:solidFill>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1499749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3266128"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2.1</a:t>
            </a:r>
            <a:r>
              <a:rPr lang="zh-CN" altLang="en-US" sz="2000" b="1" dirty="0" smtClean="0">
                <a:solidFill>
                  <a:schemeClr val="bg1"/>
                </a:solidFill>
                <a:latin typeface="微软雅黑" panose="020B0503020204020204" pitchFamily="34" charset="-122"/>
                <a:ea typeface="微软雅黑" panose="020B0503020204020204" pitchFamily="34" charset="-122"/>
              </a:rPr>
              <a:t>、时间序列</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251520" y="593314"/>
            <a:ext cx="1944216" cy="0"/>
          </a:xfrm>
          <a:prstGeom prst="line">
            <a:avLst/>
          </a:prstGeom>
          <a:ln>
            <a:solidFill>
              <a:schemeClr val="bg1"/>
            </a:solidFill>
          </a:ln>
        </p:spPr>
        <p:style>
          <a:lnRef idx="3">
            <a:schemeClr val="accent5"/>
          </a:lnRef>
          <a:fillRef idx="0">
            <a:schemeClr val="accent5"/>
          </a:fillRef>
          <a:effectRef idx="2">
            <a:schemeClr val="accent5"/>
          </a:effectRef>
          <a:fontRef idx="minor">
            <a:schemeClr val="tx1"/>
          </a:fontRef>
        </p:style>
      </p:cxnSp>
      <p:sp>
        <p:nvSpPr>
          <p:cNvPr id="6" name="TextBox 5"/>
          <p:cNvSpPr txBox="1"/>
          <p:nvPr/>
        </p:nvSpPr>
        <p:spPr>
          <a:xfrm>
            <a:off x="683568" y="913284"/>
            <a:ext cx="7704856" cy="3046988"/>
          </a:xfrm>
          <a:prstGeom prst="rect">
            <a:avLst/>
          </a:prstGeom>
          <a:noFill/>
        </p:spPr>
        <p:txBody>
          <a:bodyPr wrap="square" rtlCol="0">
            <a:spAutoFit/>
          </a:bodyPr>
          <a:lstStyle/>
          <a:p>
            <a:pPr marL="342900" indent="-342900">
              <a:buFont typeface="Wingdings" pitchFamily="2" charset="2"/>
              <a:buChar char="p"/>
            </a:pPr>
            <a:r>
              <a:rPr lang="zh-CN" altLang="en-US" sz="2400" dirty="0" smtClean="0">
                <a:solidFill>
                  <a:srgbClr val="026DCE"/>
                </a:solidFill>
                <a:latin typeface="Times New Roman" pitchFamily="18" charset="0"/>
                <a:cs typeface="Times New Roman" pitchFamily="18" charset="0"/>
              </a:rPr>
              <a:t>时间序列的定义</a:t>
            </a:r>
            <a:endParaRPr lang="en-US" altLang="zh-CN" sz="2400" dirty="0" smtClean="0">
              <a:solidFill>
                <a:srgbClr val="026DCE"/>
              </a:solidFill>
              <a:latin typeface="Times New Roman" pitchFamily="18" charset="0"/>
              <a:cs typeface="Times New Roman" pitchFamily="18" charset="0"/>
            </a:endParaRPr>
          </a:p>
          <a:p>
            <a:pPr lvl="1"/>
            <a:r>
              <a:rPr lang="zh-CN" altLang="zh-CN" dirty="0"/>
              <a:t>时间序列通常是</a:t>
            </a:r>
            <a:r>
              <a:rPr lang="zh-CN" altLang="zh-CN" dirty="0">
                <a:solidFill>
                  <a:srgbClr val="FF0000"/>
                </a:solidFill>
              </a:rPr>
              <a:t>按时间序列排列</a:t>
            </a:r>
            <a:r>
              <a:rPr lang="zh-CN" altLang="zh-CN" dirty="0"/>
              <a:t>的一系列被观测数据，时间序列不同于其他数据形式的地方在于：（</a:t>
            </a:r>
            <a:r>
              <a:rPr lang="en-US" altLang="zh-CN" dirty="0"/>
              <a:t>1</a:t>
            </a:r>
            <a:r>
              <a:rPr lang="zh-CN" altLang="zh-CN" dirty="0"/>
              <a:t>）时间序列数据一般分为离散型、数值型、布尔型三种；（</a:t>
            </a:r>
            <a:r>
              <a:rPr lang="en-US" altLang="zh-CN" dirty="0"/>
              <a:t>2</a:t>
            </a:r>
            <a:r>
              <a:rPr lang="zh-CN" altLang="zh-CN" dirty="0"/>
              <a:t>）突出的时间先后顺序是其最明显的特点，</a:t>
            </a:r>
            <a:r>
              <a:rPr lang="zh-CN" altLang="zh-CN" dirty="0" smtClean="0"/>
              <a:t>各个</a:t>
            </a:r>
            <a:r>
              <a:rPr lang="zh-CN" altLang="en-US" dirty="0" smtClean="0"/>
              <a:t>数据</a:t>
            </a:r>
            <a:r>
              <a:rPr lang="zh-CN" altLang="zh-CN" dirty="0" smtClean="0"/>
              <a:t>记录</a:t>
            </a:r>
            <a:r>
              <a:rPr lang="zh-CN" altLang="zh-CN" dirty="0"/>
              <a:t>都是按照时间先后</a:t>
            </a:r>
            <a:r>
              <a:rPr lang="zh-CN" altLang="zh-CN" dirty="0" smtClean="0"/>
              <a:t>顺序排列</a:t>
            </a:r>
            <a:r>
              <a:rPr lang="zh-CN" altLang="en-US" dirty="0" smtClean="0"/>
              <a:t>。</a:t>
            </a:r>
            <a:endParaRPr lang="en-US" altLang="zh-CN" sz="2400" dirty="0" smtClean="0">
              <a:latin typeface="Times New Roman" pitchFamily="18" charset="0"/>
              <a:cs typeface="Times New Roman" pitchFamily="18" charset="0"/>
            </a:endParaRPr>
          </a:p>
          <a:p>
            <a:pPr marL="342900" indent="-342900">
              <a:buFont typeface="Wingdings" pitchFamily="2" charset="2"/>
              <a:buChar char="p"/>
            </a:pPr>
            <a:r>
              <a:rPr lang="zh-CN" altLang="en-US" sz="2400" dirty="0" smtClean="0">
                <a:solidFill>
                  <a:srgbClr val="026DCE"/>
                </a:solidFill>
                <a:latin typeface="Times New Roman" pitchFamily="18" charset="0"/>
                <a:cs typeface="Times New Roman" pitchFamily="18" charset="0"/>
              </a:rPr>
              <a:t>定义</a:t>
            </a:r>
            <a:endParaRPr lang="en-US" altLang="zh-CN" sz="2400" dirty="0" smtClean="0">
              <a:solidFill>
                <a:srgbClr val="026DCE"/>
              </a:solidFill>
              <a:latin typeface="Times New Roman" pitchFamily="18" charset="0"/>
              <a:cs typeface="Times New Roman" pitchFamily="18" charset="0"/>
            </a:endParaRPr>
          </a:p>
          <a:p>
            <a:pPr lvl="1"/>
            <a:r>
              <a:rPr lang="zh-CN" altLang="zh-CN" sz="2400" dirty="0" smtClean="0"/>
              <a:t>对</a:t>
            </a:r>
            <a:r>
              <a:rPr lang="zh-CN" altLang="zh-CN" sz="2400" dirty="0"/>
              <a:t>某一个或某一组变量</a:t>
            </a:r>
            <a:r>
              <a:rPr lang="en-US" altLang="zh-CN" sz="2400" dirty="0"/>
              <a:t> </a:t>
            </a:r>
            <a:r>
              <a:rPr lang="en-US" altLang="zh-CN" sz="2400" dirty="0" smtClean="0"/>
              <a:t>       </a:t>
            </a:r>
            <a:r>
              <a:rPr lang="zh-CN" altLang="zh-CN" sz="2400" dirty="0" smtClean="0"/>
              <a:t>进行</a:t>
            </a:r>
            <a:r>
              <a:rPr lang="zh-CN" altLang="zh-CN" sz="2400" dirty="0"/>
              <a:t>观察测量，将在一系列时刻</a:t>
            </a:r>
            <a:r>
              <a:rPr lang="en-US" altLang="zh-CN" sz="2400" dirty="0"/>
              <a:t> </a:t>
            </a:r>
            <a:r>
              <a:rPr lang="en-US" altLang="zh-CN" sz="2400" dirty="0" smtClean="0"/>
              <a:t>              </a:t>
            </a:r>
            <a:r>
              <a:rPr lang="zh-CN" altLang="zh-CN" sz="2400" dirty="0" smtClean="0"/>
              <a:t>得到</a:t>
            </a:r>
            <a:r>
              <a:rPr lang="zh-CN" altLang="zh-CN" sz="2400" dirty="0"/>
              <a:t>离散数据组成</a:t>
            </a:r>
            <a:r>
              <a:rPr lang="zh-CN" altLang="zh-CN" sz="2400" dirty="0" smtClean="0"/>
              <a:t>序列集</a:t>
            </a:r>
            <a:r>
              <a:rPr lang="zh-CN" altLang="en-US" sz="2400" dirty="0" smtClean="0"/>
              <a:t>合</a:t>
            </a:r>
            <a:endParaRPr lang="en-US" altLang="zh-CN" sz="2400" dirty="0" smtClean="0"/>
          </a:p>
          <a:p>
            <a:pPr lvl="1"/>
            <a:r>
              <a:rPr lang="zh-CN" altLang="zh-CN" sz="2400" dirty="0" smtClean="0"/>
              <a:t>记为</a:t>
            </a:r>
            <a:r>
              <a:rPr lang="en-US" altLang="zh-CN" sz="2400" dirty="0" smtClean="0"/>
              <a:t>                                 </a:t>
            </a:r>
            <a:r>
              <a:rPr lang="zh-CN" altLang="zh-CN" sz="2400" dirty="0" smtClean="0"/>
              <a:t>。</a:t>
            </a:r>
            <a:r>
              <a:rPr lang="en-US" altLang="zh-CN" sz="2400" dirty="0" smtClean="0"/>
              <a:t> </a:t>
            </a:r>
            <a:r>
              <a:rPr lang="zh-CN" altLang="zh-CN" sz="2400" dirty="0" smtClean="0"/>
              <a:t>为时间序列数据。</a:t>
            </a:r>
            <a:endParaRPr lang="zh-CN" altLang="en-US" sz="2400" dirty="0">
              <a:solidFill>
                <a:srgbClr val="026DCE"/>
              </a:solidFill>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69677380"/>
              </p:ext>
            </p:extLst>
          </p:nvPr>
        </p:nvGraphicFramePr>
        <p:xfrm>
          <a:off x="4244691" y="2756035"/>
          <a:ext cx="615341" cy="439529"/>
        </p:xfrm>
        <a:graphic>
          <a:graphicData uri="http://schemas.openxmlformats.org/presentationml/2006/ole">
            <mc:AlternateContent xmlns:mc="http://schemas.openxmlformats.org/markup-compatibility/2006">
              <mc:Choice xmlns:v="urn:schemas-microsoft-com:vml" Requires="v">
                <p:oleObj spid="_x0000_s1238" name="Equation" r:id="rId3" imgW="266400" imgH="190440" progId="Equation.DSMT4">
                  <p:embed/>
                </p:oleObj>
              </mc:Choice>
              <mc:Fallback>
                <p:oleObj name="Equation" r:id="rId3" imgW="266400" imgH="190440" progId="Equation.DSMT4">
                  <p:embed/>
                  <p:pic>
                    <p:nvPicPr>
                      <p:cNvPr id="0" name=""/>
                      <p:cNvPicPr/>
                      <p:nvPr/>
                    </p:nvPicPr>
                    <p:blipFill>
                      <a:blip r:embed="rId4"/>
                      <a:stretch>
                        <a:fillRect/>
                      </a:stretch>
                    </p:blipFill>
                    <p:spPr>
                      <a:xfrm>
                        <a:off x="4244691" y="2756035"/>
                        <a:ext cx="615341" cy="439529"/>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740944011"/>
              </p:ext>
            </p:extLst>
          </p:nvPr>
        </p:nvGraphicFramePr>
        <p:xfrm>
          <a:off x="2123728" y="3093620"/>
          <a:ext cx="1161130" cy="432048"/>
        </p:xfrm>
        <a:graphic>
          <a:graphicData uri="http://schemas.openxmlformats.org/presentationml/2006/ole">
            <mc:AlternateContent xmlns:mc="http://schemas.openxmlformats.org/markup-compatibility/2006">
              <mc:Choice xmlns:v="urn:schemas-microsoft-com:vml" Requires="v">
                <p:oleObj spid="_x0000_s1239" name="Equation" r:id="rId5" imgW="545760" imgH="203040" progId="Equation.DSMT4">
                  <p:embed/>
                </p:oleObj>
              </mc:Choice>
              <mc:Fallback>
                <p:oleObj name="Equation" r:id="rId5" imgW="545760" imgH="203040" progId="Equation.DSMT4">
                  <p:embed/>
                  <p:pic>
                    <p:nvPicPr>
                      <p:cNvPr id="0" name=""/>
                      <p:cNvPicPr/>
                      <p:nvPr/>
                    </p:nvPicPr>
                    <p:blipFill>
                      <a:blip r:embed="rId6"/>
                      <a:stretch>
                        <a:fillRect/>
                      </a:stretch>
                    </p:blipFill>
                    <p:spPr>
                      <a:xfrm>
                        <a:off x="2123728" y="3093620"/>
                        <a:ext cx="1161130" cy="432048"/>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107290790"/>
              </p:ext>
            </p:extLst>
          </p:nvPr>
        </p:nvGraphicFramePr>
        <p:xfrm>
          <a:off x="6876256" y="3145532"/>
          <a:ext cx="2065801" cy="409069"/>
        </p:xfrm>
        <a:graphic>
          <a:graphicData uri="http://schemas.openxmlformats.org/presentationml/2006/ole">
            <mc:AlternateContent xmlns:mc="http://schemas.openxmlformats.org/markup-compatibility/2006">
              <mc:Choice xmlns:v="urn:schemas-microsoft-com:vml" Requires="v">
                <p:oleObj spid="_x0000_s1240" name="Equation" r:id="rId7" imgW="1282680" imgH="253800" progId="Equation.DSMT4">
                  <p:embed/>
                </p:oleObj>
              </mc:Choice>
              <mc:Fallback>
                <p:oleObj name="Equation" r:id="rId7" imgW="1282680" imgH="253800" progId="Equation.DSMT4">
                  <p:embed/>
                  <p:pic>
                    <p:nvPicPr>
                      <p:cNvPr id="0" name=""/>
                      <p:cNvPicPr/>
                      <p:nvPr/>
                    </p:nvPicPr>
                    <p:blipFill>
                      <a:blip r:embed="rId8"/>
                      <a:stretch>
                        <a:fillRect/>
                      </a:stretch>
                    </p:blipFill>
                    <p:spPr>
                      <a:xfrm>
                        <a:off x="6876256" y="3145532"/>
                        <a:ext cx="2065801" cy="409069"/>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670516397"/>
              </p:ext>
            </p:extLst>
          </p:nvPr>
        </p:nvGraphicFramePr>
        <p:xfrm>
          <a:off x="1763688" y="3527170"/>
          <a:ext cx="2474871" cy="409069"/>
        </p:xfrm>
        <a:graphic>
          <a:graphicData uri="http://schemas.openxmlformats.org/presentationml/2006/ole">
            <mc:AlternateContent xmlns:mc="http://schemas.openxmlformats.org/markup-compatibility/2006">
              <mc:Choice xmlns:v="urn:schemas-microsoft-com:vml" Requires="v">
                <p:oleObj spid="_x0000_s1241" name="Equation" r:id="rId9" imgW="1536480" imgH="253800" progId="Equation.DSMT4">
                  <p:embed/>
                </p:oleObj>
              </mc:Choice>
              <mc:Fallback>
                <p:oleObj name="Equation" r:id="rId9" imgW="1536480" imgH="253800" progId="Equation.DSMT4">
                  <p:embed/>
                  <p:pic>
                    <p:nvPicPr>
                      <p:cNvPr id="0" name=""/>
                      <p:cNvPicPr/>
                      <p:nvPr/>
                    </p:nvPicPr>
                    <p:blipFill>
                      <a:blip r:embed="rId10"/>
                      <a:stretch>
                        <a:fillRect/>
                      </a:stretch>
                    </p:blipFill>
                    <p:spPr>
                      <a:xfrm>
                        <a:off x="1763688" y="3527170"/>
                        <a:ext cx="2474871" cy="409069"/>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044513082"/>
              </p:ext>
            </p:extLst>
          </p:nvPr>
        </p:nvGraphicFramePr>
        <p:xfrm>
          <a:off x="4495539" y="3582412"/>
          <a:ext cx="292485" cy="269985"/>
        </p:xfrm>
        <a:graphic>
          <a:graphicData uri="http://schemas.openxmlformats.org/presentationml/2006/ole">
            <mc:AlternateContent xmlns:mc="http://schemas.openxmlformats.org/markup-compatibility/2006">
              <mc:Choice xmlns:v="urn:schemas-microsoft-com:vml" Requires="v">
                <p:oleObj spid="_x0000_s1242" name="Equation" r:id="rId11" imgW="164880" imgH="152280" progId="Equation.DSMT4">
                  <p:embed/>
                </p:oleObj>
              </mc:Choice>
              <mc:Fallback>
                <p:oleObj name="Equation" r:id="rId11" imgW="164880" imgH="152280" progId="Equation.DSMT4">
                  <p:embed/>
                  <p:pic>
                    <p:nvPicPr>
                      <p:cNvPr id="0" name=""/>
                      <p:cNvPicPr/>
                      <p:nvPr/>
                    </p:nvPicPr>
                    <p:blipFill>
                      <a:blip r:embed="rId12"/>
                      <a:stretch>
                        <a:fillRect/>
                      </a:stretch>
                    </p:blipFill>
                    <p:spPr>
                      <a:xfrm>
                        <a:off x="4495539" y="3582412"/>
                        <a:ext cx="292485" cy="269985"/>
                      </a:xfrm>
                      <a:prstGeom prst="rect">
                        <a:avLst/>
                      </a:prstGeom>
                    </p:spPr>
                  </p:pic>
                </p:oleObj>
              </mc:Fallback>
            </mc:AlternateContent>
          </a:graphicData>
        </a:graphic>
      </p:graphicFrame>
    </p:spTree>
    <p:extLst>
      <p:ext uri="{BB962C8B-B14F-4D97-AF65-F5344CB8AC3E}">
        <p14:creationId xmlns:p14="http://schemas.microsoft.com/office/powerpoint/2010/main" val="33007387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4429</TotalTime>
  <Words>2019</Words>
  <Application>Microsoft Office PowerPoint</Application>
  <PresentationFormat>全屏显示(16:10)</PresentationFormat>
  <Paragraphs>189</Paragraphs>
  <Slides>27</Slides>
  <Notes>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29" baseType="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wangjing</dc:creator>
  <cp:lastModifiedBy>上海大学</cp:lastModifiedBy>
  <cp:revision>383</cp:revision>
  <dcterms:created xsi:type="dcterms:W3CDTF">2011-06-03T14:53:06Z</dcterms:created>
  <dcterms:modified xsi:type="dcterms:W3CDTF">2014-04-28T02:29:20Z</dcterms:modified>
</cp:coreProperties>
</file>