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8" r:id="rId3"/>
    <p:sldId id="421" r:id="rId4"/>
    <p:sldId id="422" r:id="rId5"/>
    <p:sldId id="419" r:id="rId6"/>
    <p:sldId id="434" r:id="rId7"/>
    <p:sldId id="435" r:id="rId8"/>
    <p:sldId id="438" r:id="rId9"/>
    <p:sldId id="441" r:id="rId10"/>
    <p:sldId id="440" r:id="rId11"/>
    <p:sldId id="442" r:id="rId12"/>
    <p:sldId id="443" r:id="rId13"/>
    <p:sldId id="444" r:id="rId14"/>
    <p:sldId id="436" r:id="rId15"/>
    <p:sldId id="445" r:id="rId16"/>
    <p:sldId id="446" r:id="rId17"/>
    <p:sldId id="447" r:id="rId18"/>
    <p:sldId id="437" r:id="rId19"/>
    <p:sldId id="448" r:id="rId20"/>
    <p:sldId id="264" r:id="rId2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DCE"/>
    <a:srgbClr val="026BCA"/>
    <a:srgbClr val="02539C"/>
    <a:srgbClr val="026AC8"/>
    <a:srgbClr val="0255A0"/>
    <a:srgbClr val="0000CC"/>
    <a:srgbClr val="016BBB"/>
    <a:srgbClr val="F0FDA3"/>
    <a:srgbClr val="0276E0"/>
    <a:srgbClr val="44A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93997" autoAdjust="0"/>
  </p:normalViewPr>
  <p:slideViewPr>
    <p:cSldViewPr>
      <p:cViewPr>
        <p:scale>
          <a:sx n="100" d="100"/>
          <a:sy n="100" d="100"/>
        </p:scale>
        <p:origin x="948" y="1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2A24-7D1D-4624-AC88-962DFA44E7E5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AD1F-9A01-49DF-BCC0-192C67199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69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6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6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1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presents the number of reply and N is the total number of online survey. Under the equation 1, we can obtain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vote for reply. In equation 2,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got as voting for no reply.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return the reply, otherwise we return no reply. The results can not only reflect the recovery of the current sample, but also reflect the high active.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3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6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6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5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5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17DF-1D58-4647-8B50-01AC329064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7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7092281" y="5388412"/>
            <a:ext cx="1944216" cy="25419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</a:rPr>
              <a:t>                 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UUMA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732240" y="5396338"/>
            <a:ext cx="2304256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</a:rPr>
              <a:t>                           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灯片编号占位符 3"/>
          <p:cNvSpPr txBox="1">
            <a:spLocks/>
          </p:cNvSpPr>
          <p:nvPr userDrawn="1"/>
        </p:nvSpPr>
        <p:spPr>
          <a:xfrm>
            <a:off x="7092281" y="5388412"/>
            <a:ext cx="1944216" cy="25419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</a:rPr>
              <a:t>                  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UUMA2015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944216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 smtClean="0">
                <a:solidFill>
                  <a:schemeClr val="bg1"/>
                </a:solidFill>
              </a:rPr>
              <a:t> </a:t>
            </a:r>
            <a:fld id="{B21BDF66-BED3-4385-A5A9-F494AEA22E4B}" type="datetime3">
              <a:rPr lang="zh-CN" altLang="en-US" b="1" smtClean="0">
                <a:solidFill>
                  <a:schemeClr val="bg1"/>
                </a:solidFill>
              </a:rPr>
              <a:t>2015年8月5日星期三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>
          <a:xfrm>
            <a:off x="6973961" y="5388413"/>
            <a:ext cx="2422575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b="1" dirty="0" smtClean="0">
                <a:solidFill>
                  <a:schemeClr val="bg1"/>
                </a:solidFill>
              </a:rPr>
              <a:t>XXXXXXXXXXXXXXXXX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&#22235;&#24029;&#30465;DMS&#35268;&#27169;&#21270;&#25512;&#36827;&#26041;&#26696;&#30740;&#31350;&#25253;&#21578;&#65288;20130826&#65289;.word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__3.xls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__2.xls"/><Relationship Id="rId11" Type="http://schemas.openxmlformats.org/officeDocument/2006/relationships/image" Target="../media/image11.emf"/><Relationship Id="rId5" Type="http://schemas.openxmlformats.org/officeDocument/2006/relationships/image" Target="../media/image8.png"/><Relationship Id="rId10" Type="http://schemas.openxmlformats.org/officeDocument/2006/relationships/oleObject" Target="../embeddings/Microsoft_Excel___4.xls"/><Relationship Id="rId4" Type="http://schemas.openxmlformats.org/officeDocument/2006/relationships/oleObject" Target="../embeddings/Microsoft_Excel___1.xls"/><Relationship Id="rId9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22235;&#24029;&#30465;DMS&#35268;&#27169;&#21270;&#25512;&#36827;&#26041;&#26696;&#30740;&#31350;&#25253;&#21578;&#65288;20130826&#65289;.word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009131"/>
            <a:ext cx="9144000" cy="15684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009131"/>
            <a:ext cx="9143999" cy="1566558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577580"/>
            <a:ext cx="9143999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9" y="228143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Online Survey Prediction Model for High Response Rate via Decision Tree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" name="TextBox 12">
            <a:hlinkClick r:id="rId2" action="ppaction://hlinkfile"/>
          </p:cNvPr>
          <p:cNvSpPr txBox="1"/>
          <p:nvPr/>
        </p:nvSpPr>
        <p:spPr>
          <a:xfrm>
            <a:off x="2915816" y="4146565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Naibin Luo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jsluonaibin@163.com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820" y="24605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Shanghai </a:t>
            </a:r>
            <a:r>
              <a:rPr lang="en-US" altLang="zh-CN" sz="1600" b="1" spc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University</a:t>
            </a:r>
            <a:endParaRPr lang="zh-CN" altLang="en-US" sz="1600" b="1" spc="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4553" y="540822"/>
            <a:ext cx="24186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shu.edu.cn/Portals/0/xiaobia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2820"/>
            <a:ext cx="6762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174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Top-K (K=7) attributes in terms of information gain are Gender, Education, Marriage, Mobile, Email, From, and Ques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</a:endParaRPr>
          </a:p>
          <a:p>
            <a:pPr marL="285750" indent="-285750" algn="just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pc="-5" dirty="0">
                <a:latin typeface="Times New Roman" panose="02020603050405020304" pitchFamily="18" charset="0"/>
                <a:ea typeface="宋体" panose="02010600030101010101" pitchFamily="2" charset="-122"/>
              </a:rPr>
              <a:t>The input sequence is as follows.</a:t>
            </a:r>
            <a:endParaRPr lang="zh-CN" altLang="zh-CN" spc="-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&lt;Gender, Education, Marriage, Mobile, Email, From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Ques Type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981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2). Prediction Model of Decision tree</a:t>
            </a:r>
          </a:p>
          <a:p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4577"/>
            <a:ext cx="6458947" cy="38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924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). XML Storage Structure for Prediction Model</a:t>
            </a:r>
          </a:p>
          <a:p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09712"/>
              </p:ext>
            </p:extLst>
          </p:nvPr>
        </p:nvGraphicFramePr>
        <p:xfrm>
          <a:off x="2555776" y="481236"/>
          <a:ext cx="3744416" cy="521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/>
              </a:tblGrid>
              <a:tr h="5092668">
                <a:tc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&lt;?xml version=”1.0”?&gt;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&lt;root&gt;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&lt;Ques Size = Long&gt;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&lt;Mobile = Yes&gt;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&lt;/Mobile&gt;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&lt;Mobile = No&gt;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No 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&lt;/Mobile&gt;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&lt;/Ques Size&gt;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&lt;Ques Size = Mid&gt;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&lt;/Ques Size&gt;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&lt;Ques Size = Short&gt;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&lt;Gender = Male&gt;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 No 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&lt;/Gender&gt;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&lt;Gender = Female&gt;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&lt;Occupation = Director&gt;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 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&lt;/Occupation&gt;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&lt;Occupation = Manager&gt;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 No 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&lt;/Occupation&gt;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&lt;Occupation = Staff&gt;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No Response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&lt;/Occupation&gt;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&lt;Gender&gt;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&lt;/Ques Size&gt;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+mn-ea"/>
                          <a:ea typeface="+mn-ea"/>
                        </a:rPr>
                        <a:t>&lt;/root&gt;</a:t>
                      </a:r>
                      <a:endParaRPr lang="zh-CN" sz="1200" spc="-5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9556" marR="595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49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1328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4). Application of Prediction Model</a:t>
            </a:r>
          </a:p>
          <a:p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33342"/>
              </p:ext>
            </p:extLst>
          </p:nvPr>
        </p:nvGraphicFramePr>
        <p:xfrm>
          <a:off x="1115616" y="1559614"/>
          <a:ext cx="6840760" cy="317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009"/>
                <a:gridCol w="1106287"/>
                <a:gridCol w="1107589"/>
                <a:gridCol w="1473314"/>
                <a:gridCol w="1228629"/>
                <a:gridCol w="1229932"/>
              </a:tblGrid>
              <a:tr h="538972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Mobile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Gender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Occupation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Ques Size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 dirty="0">
                          <a:effectLst/>
                          <a:latin typeface="+mn-ea"/>
                          <a:ea typeface="+mn-ea"/>
                        </a:rPr>
                        <a:t>Response</a:t>
                      </a:r>
                      <a:endParaRPr lang="zh-CN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001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Female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Director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002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Staff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003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Female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Staff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Mid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004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Manager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005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Female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Director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  <a:tr h="438520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006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Male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Manager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kern="100" spc="-5" dirty="0">
                          <a:effectLst/>
                          <a:latin typeface="+mn-ea"/>
                          <a:ea typeface="+mn-ea"/>
                        </a:rPr>
                        <a:t>Yes</a:t>
                      </a:r>
                      <a:endParaRPr lang="zh-CN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89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Experimental Results and Analysis</a:t>
            </a:r>
            <a:endParaRPr lang="en-US" altLang="zh-CN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3510"/>
            <a:ext cx="41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altLang="zh-CN" sz="4000" b="1" i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Fourth Part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7970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EXPERIMENTAL RESULTS AND ANALYSIS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10573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1). Experimental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dirty="0">
                <a:latin typeface="+mn-ea"/>
              </a:rPr>
              <a:t>user information table, questionnaire table and questionnaire trace </a:t>
            </a:r>
            <a:r>
              <a:rPr lang="fr-FR" altLang="zh-CN" dirty="0" smtClean="0">
                <a:latin typeface="+mn-ea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training data id3_data is constructed which consists of users’ ID, questionnaire ID, Ques Type and all </a:t>
            </a:r>
            <a:r>
              <a:rPr lang="en-US" altLang="zh-CN" dirty="0" smtClean="0">
                <a:latin typeface="+mn-ea"/>
              </a:rPr>
              <a:t>attributes</a:t>
            </a:r>
            <a:endParaRPr lang="fr-FR" altLang="zh-CN" dirty="0">
              <a:latin typeface="+mn-ea"/>
            </a:endParaRPr>
          </a:p>
          <a:p>
            <a:endParaRPr lang="fr-FR" altLang="zh-CN" dirty="0" smtClean="0">
              <a:latin typeface="+mn-ea"/>
            </a:endParaRPr>
          </a:p>
          <a:p>
            <a:endParaRPr lang="fr-FR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7460"/>
            <a:ext cx="824872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7439"/>
              </p:ext>
            </p:extLst>
          </p:nvPr>
        </p:nvGraphicFramePr>
        <p:xfrm>
          <a:off x="1259632" y="1633363"/>
          <a:ext cx="6048673" cy="3096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891"/>
                <a:gridCol w="2544113"/>
                <a:gridCol w="2578669"/>
              </a:tblGrid>
              <a:tr h="413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attrName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attrValue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from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0;1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mobile_valid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1;0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email_valid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1;0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marriage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0;1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sex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1;0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educational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0;3;4;5;6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1;2;3;4;5;6;7;8;9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35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state</a:t>
                      </a:r>
                      <a:endParaRPr lang="zh-CN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1;2;8;21</a:t>
                      </a:r>
                      <a:endParaRPr lang="zh-CN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391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EXPERIMENTAL RESULTS AND ANALYSIS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52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2). Experimental Method</a:t>
            </a: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819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59" y="769268"/>
            <a:ext cx="3197225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3651"/>
              </p:ext>
            </p:extLst>
          </p:nvPr>
        </p:nvGraphicFramePr>
        <p:xfrm>
          <a:off x="899591" y="1489349"/>
          <a:ext cx="4522067" cy="2880320"/>
        </p:xfrm>
        <a:graphic>
          <a:graphicData uri="http://schemas.openxmlformats.org/drawingml/2006/table">
            <a:tbl>
              <a:tblPr firstRow="1" firstCol="1" bandRow="1"/>
              <a:tblGrid>
                <a:gridCol w="4522067"/>
              </a:tblGrid>
              <a:tr h="2880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Process 1: Type 3--&gt;Mobile 1--&gt;Gender 1--&gt;0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1: Forecast Value:0  Real Value:1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Process 2: Type3--&gt;Mobile 1--&gt;Gender 0--&gt;1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2: Forecast Value:1  Real Value:1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Process 3: Type 3--&gt; Mobile 1--&gt; Gender 1--&gt;0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3: Forecast Value:0 Real Value:0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Process 4: Type 3--&gt; Mobile 1--&gt; Gender 0--&gt;1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4: Forecast Value:1  Real Value:1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64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EXPERIMENTAL RESULTS AND ANALYSIS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351" y="80988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C. Experimental Results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5536" y="15744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606567"/>
              </p:ext>
            </p:extLst>
          </p:nvPr>
        </p:nvGraphicFramePr>
        <p:xfrm>
          <a:off x="758948" y="1086607"/>
          <a:ext cx="32099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图表" r:id="rId4" imgW="3212870" imgH="1932599" progId="Excel.Chart.8">
                  <p:embed/>
                </p:oleObj>
              </mc:Choice>
              <mc:Fallback>
                <p:oleObj name="图表" r:id="rId4" imgW="3212870" imgH="1932599" progId="Excel.Chart.8">
                  <p:embed/>
                  <p:pic>
                    <p:nvPicPr>
                      <p:cNvPr id="0" name="图表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8" y="1086607"/>
                        <a:ext cx="3209925" cy="193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3508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76194"/>
              </p:ext>
            </p:extLst>
          </p:nvPr>
        </p:nvGraphicFramePr>
        <p:xfrm>
          <a:off x="4253903" y="1081180"/>
          <a:ext cx="32099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图表" r:id="rId6" imgW="3212870" imgH="1932599" progId="Excel.Chart.8">
                  <p:embed/>
                </p:oleObj>
              </mc:Choice>
              <mc:Fallback>
                <p:oleObj name="图表" r:id="rId6" imgW="3212870" imgH="1932599" progId="Excel.Chart.8">
                  <p:embed/>
                  <p:pic>
                    <p:nvPicPr>
                      <p:cNvPr id="0" name="图表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903" y="1081180"/>
                        <a:ext cx="3209925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83568" y="35651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99748"/>
              </p:ext>
            </p:extLst>
          </p:nvPr>
        </p:nvGraphicFramePr>
        <p:xfrm>
          <a:off x="768473" y="3205421"/>
          <a:ext cx="32004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图表" r:id="rId8" imgW="3200400" imgH="1923960" progId="Excel.Chart.8">
                  <p:embed/>
                </p:oleObj>
              </mc:Choice>
              <mc:Fallback>
                <p:oleObj name="图表" r:id="rId8" imgW="3200400" imgH="1923960" progId="Excel.Chart.8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3" y="3205421"/>
                        <a:ext cx="32004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83568" y="54892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-10852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543488"/>
              </p:ext>
            </p:extLst>
          </p:nvPr>
        </p:nvGraphicFramePr>
        <p:xfrm>
          <a:off x="4233315" y="3206096"/>
          <a:ext cx="32004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图表" r:id="rId10" imgW="3200400" imgH="1923960" progId="Excel.Chart.8">
                  <p:embed/>
                </p:oleObj>
              </mc:Choice>
              <mc:Fallback>
                <p:oleObj name="图表" r:id="rId10" imgW="3200400" imgH="1923960" progId="Excel.Chart.8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315" y="3206096"/>
                        <a:ext cx="32004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-10852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2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Conclusion</a:t>
            </a:r>
            <a:endParaRPr lang="en-US" altLang="zh-CN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3510"/>
            <a:ext cx="41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altLang="zh-CN" sz="4000" b="1" i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Fifth Part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5104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CONCLUSION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5536" y="15744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3508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83568" y="35651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83568" y="54892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-10852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-10852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568" y="913284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Propose a prediction model for forecasting response rate based on ID3 in decision tree;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Store the generated prediction model using XML;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Feasibility and effectiveness of proposed prediction model with high response rate;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Improved decision tree model achieve high capture rate compared with common decision tree.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426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265212"/>
            <a:ext cx="326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417340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AutoNum type="romanUcPeriod"/>
            </a:pPr>
            <a:endParaRPr lang="en-US" altLang="zh-CN" sz="2000" dirty="0" smtClean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II.    RELATED </a:t>
            </a:r>
            <a:r>
              <a:rPr lang="en-US" altLang="zh-CN" sz="2000" dirty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WORK        </a:t>
            </a:r>
            <a:endParaRPr lang="en-US" altLang="zh-CN" sz="2000" dirty="0" smtClean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 startAt="3"/>
            </a:pPr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altLang="zh-CN" sz="2000" dirty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OF PREDICTION MODEL BASED ON ID3 </a:t>
            </a:r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514350" indent="-514350">
              <a:buAutoNum type="romanUcPeriod" startAt="3"/>
            </a:pPr>
            <a:endParaRPr lang="en-US" altLang="zh-CN" sz="2000" dirty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UcPeriod" startAt="4"/>
            </a:pPr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altLang="zh-CN" sz="2000" dirty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514350" indent="-514350">
              <a:buAutoNum type="romanUcPeriod" startAt="4"/>
            </a:pPr>
            <a:endParaRPr lang="en-US" altLang="zh-CN" sz="2000" dirty="0" smtClean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026DCE"/>
                </a:solidFill>
                <a:latin typeface="Times New Roman" pitchFamily="18" charset="0"/>
                <a:cs typeface="Times New Roman" pitchFamily="18" charset="0"/>
              </a:rPr>
              <a:t>V.     CONCLUSION</a:t>
            </a:r>
            <a:endParaRPr lang="zh-CN" altLang="en-US" sz="2000" dirty="0">
              <a:solidFill>
                <a:srgbClr val="026DC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16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90000">
              <a:schemeClr val="accent5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49388"/>
            <a:ext cx="9144000" cy="2232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61356"/>
            <a:ext cx="9144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004816"/>
            <a:ext cx="9144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2265383"/>
            <a:ext cx="73068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Thank you for your attention!</a:t>
            </a:r>
            <a:endParaRPr lang="en-US" altLang="zh-CN" sz="40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请对不足之处提宝贵意见！</a:t>
            </a:r>
            <a:endParaRPr lang="zh-CN" altLang="en-US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3491880" y="4467889"/>
            <a:ext cx="2412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Naibin Luo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jsluonaibin@163.com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Introduction</a:t>
            </a:r>
            <a:endParaRPr lang="en-US" altLang="zh-CN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504" y="112930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   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Part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3204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326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INTRODUCTION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Online survey is an essential method to collect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But low response rate exists;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How to acquire high response from desirable users;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 new and effective prediction model has proposed;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Model used to forecast response behavior of user samples;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Extensive experiments demonstrate the effectiveness.</a:t>
            </a: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534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Related Work</a:t>
            </a:r>
            <a:endParaRPr lang="en-US" altLang="zh-CN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3510"/>
            <a:ext cx="41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n-US" altLang="zh-CN" sz="4000" b="1" i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 Part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4997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326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RELATED WORK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913284"/>
            <a:ext cx="77768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The research and application in online survey developed in late 90’s;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JM Stanton from Syracuse University presented collecting data from Internet;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MD </a:t>
            </a:r>
            <a:r>
              <a:rPr lang="en-US" altLang="zh-CN" sz="2400" dirty="0" err="1" smtClean="0">
                <a:latin typeface="+mn-ea"/>
              </a:rPr>
              <a:t>Kaplowits</a:t>
            </a:r>
            <a:r>
              <a:rPr lang="en-US" altLang="zh-CN" sz="2400" dirty="0" smtClean="0">
                <a:latin typeface="+mn-ea"/>
              </a:rPr>
              <a:t> demonstrated design way affect response rate;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Chen et al presented data mining in online survey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This paper aims at investigating the prediction model for high response via classification in data mining.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78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0" y="1"/>
            <a:ext cx="3191461" cy="21374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-1" y="2137420"/>
            <a:ext cx="6897041" cy="1440160"/>
          </a:xfrm>
          <a:prstGeom prst="rect">
            <a:avLst/>
          </a:prstGeom>
          <a:solidFill>
            <a:srgbClr val="0072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Construction of Prediction </a:t>
            </a:r>
            <a:r>
              <a:rPr lang="en-US" altLang="zh-CN" sz="2800" dirty="0">
                <a:solidFill>
                  <a:schemeClr val="bg1"/>
                </a:solidFill>
                <a:latin typeface="方正粗宋简体"/>
                <a:ea typeface="方正粗宋简体"/>
              </a:rPr>
              <a:t>M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odel 	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B</a:t>
            </a:r>
            <a:r>
              <a:rPr lang="en-US" altLang="zh-CN" sz="2800" dirty="0" smtClean="0">
                <a:solidFill>
                  <a:schemeClr val="bg1"/>
                </a:solidFill>
                <a:latin typeface="方正粗宋简体"/>
                <a:ea typeface="方正粗宋简体"/>
              </a:rPr>
              <a:t>ased on ID3 Algorithm</a:t>
            </a:r>
            <a:endParaRPr lang="en-US" altLang="zh-CN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6897041" y="2137420"/>
            <a:ext cx="224695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13510"/>
            <a:ext cx="41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r>
              <a:rPr lang="en-US" altLang="zh-CN" sz="4000" b="1" i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</a:t>
            </a:r>
            <a:endParaRPr lang="zh-CN" altLang="en-US" sz="40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6897040" y="3577580"/>
            <a:ext cx="2246960" cy="2120870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方正粗宋简体"/>
              <a:ea typeface="方正粗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5799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altLang="zh-CN" sz="2400" dirty="0" smtClean="0">
                <a:latin typeface="+mn-ea"/>
              </a:rPr>
              <a:t>Improved ID3 based on Samples Active</a:t>
            </a:r>
          </a:p>
          <a:p>
            <a:endParaRPr lang="en-US" altLang="zh-CN" dirty="0" smtClean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2" y="2093512"/>
            <a:ext cx="4314800" cy="2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8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19320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CONSTRUCTION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PREDICTION MODEL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974081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B. Construction of Prediction Model</a:t>
            </a:r>
          </a:p>
          <a:p>
            <a:pPr marL="457200" indent="-457200">
              <a:buAutoNum type="arabicParenR"/>
            </a:pPr>
            <a:r>
              <a:rPr lang="en-US" altLang="zh-CN" sz="2400" dirty="0" smtClean="0">
                <a:latin typeface="+mn-ea"/>
              </a:rPr>
              <a:t>The Input Data of Training Model</a:t>
            </a: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11255"/>
              </p:ext>
            </p:extLst>
          </p:nvPr>
        </p:nvGraphicFramePr>
        <p:xfrm>
          <a:off x="1835696" y="593311"/>
          <a:ext cx="6912769" cy="457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857"/>
                <a:gridCol w="1402019"/>
                <a:gridCol w="3459015"/>
                <a:gridCol w="1363878"/>
              </a:tblGrid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zh-CN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Attribute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Attribute Values</a:t>
                      </a:r>
                      <a:endParaRPr lang="zh-CN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Info Gain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Gender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Male; Female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0.0751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Occupation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Director; Manager; Staff: Other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0.0008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Income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Low; Mid;Upper; High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0.0182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Education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ea"/>
                          <a:ea typeface="+mn-ea"/>
                        </a:rPr>
                        <a:t>Pri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; Mid; BSC; MSC;PHD</a:t>
                      </a:r>
                      <a:endParaRPr lang="zh-CN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0.0936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Marriage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Married; Unmarried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0.0220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Mobile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Yes; No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0.0437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Email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Yes; No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0.0481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From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Inner; Outer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0.0213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82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AvgQues/Year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Few: Less; More; Multi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0.0058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82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Success Res Rate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Low; General; High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0.0076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820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Log Times/Year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Low; General; High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0.0097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72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Ques Type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Consumption; Product; Ad; Satisfaction; Rapid; Tracking; Contact; Other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0.0811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41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Ques Size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Short; Mid; Long</a:t>
                      </a:r>
                      <a:endParaRPr lang="zh-CN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0.0213</a:t>
                      </a:r>
                      <a:endParaRPr lang="zh-CN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178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855</Words>
  <Application>Microsoft Office PowerPoint</Application>
  <PresentationFormat>全屏显示(16:10)</PresentationFormat>
  <Paragraphs>251</Paragraphs>
  <Slides>20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Adobe Gothic Std B</vt:lpstr>
      <vt:lpstr>方正粗宋简体</vt:lpstr>
      <vt:lpstr>宋体</vt:lpstr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MathType 6.0 Equation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Naibin Luo</cp:lastModifiedBy>
  <cp:revision>399</cp:revision>
  <dcterms:created xsi:type="dcterms:W3CDTF">2011-06-03T14:53:06Z</dcterms:created>
  <dcterms:modified xsi:type="dcterms:W3CDTF">2015-08-05T06:32:52Z</dcterms:modified>
</cp:coreProperties>
</file>