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1" r:id="rId2"/>
    <p:sldId id="256" r:id="rId3"/>
    <p:sldId id="268" r:id="rId4"/>
    <p:sldId id="263" r:id="rId5"/>
    <p:sldId id="269" r:id="rId6"/>
    <p:sldId id="270" r:id="rId7"/>
    <p:sldId id="272" r:id="rId8"/>
    <p:sldId id="27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27CA"/>
    <a:srgbClr val="559DE2"/>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36" autoAdjust="0"/>
  </p:normalViewPr>
  <p:slideViewPr>
    <p:cSldViewPr snapToGrid="0">
      <p:cViewPr>
        <p:scale>
          <a:sx n="75" d="100"/>
          <a:sy n="75" d="100"/>
        </p:scale>
        <p:origin x="-516"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9F7A2-B2EC-4060-8CCA-D98EE2BF61D1}" type="datetimeFigureOut">
              <a:rPr lang="zh-CN" altLang="en-US" smtClean="0"/>
              <a:pPr/>
              <a:t>2017/10/23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AA882-1486-4003-B534-8E395E6DAB33}" type="slidenum">
              <a:rPr lang="zh-CN" altLang="en-US" smtClean="0"/>
              <a:pPr/>
              <a:t>‹#›</a:t>
            </a:fld>
            <a:endParaRPr lang="zh-CN" altLang="en-US"/>
          </a:p>
        </p:txBody>
      </p:sp>
    </p:spTree>
    <p:extLst>
      <p:ext uri="{BB962C8B-B14F-4D97-AF65-F5344CB8AC3E}">
        <p14:creationId xmlns:p14="http://schemas.microsoft.com/office/powerpoint/2010/main" xmlns="" val="396175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500"/>
              </a:lnSpc>
            </a:pPr>
            <a:r>
              <a:rPr lang="zh-CN" altLang="en-US" sz="1200" dirty="0" smtClean="0">
                <a:solidFill>
                  <a:srgbClr val="000000"/>
                </a:solidFill>
                <a:latin typeface="华文细黑" panose="02010600040101010101" pitchFamily="2" charset="-122"/>
                <a:ea typeface="华文细黑" panose="02010600040101010101" pitchFamily="2" charset="-122"/>
              </a:rPr>
              <a:t> 不同的绘画作品有不同的艺术风格，用不同的艺术风格和同一张图像作品相结合会产生不同的结果。</a:t>
            </a:r>
            <a:endParaRPr lang="en-US" altLang="zh-CN" sz="1200" dirty="0" smtClean="0">
              <a:solidFill>
                <a:srgbClr val="000000"/>
              </a:solidFill>
              <a:latin typeface="华文细黑" panose="02010600040101010101" pitchFamily="2" charset="-122"/>
              <a:ea typeface="华文细黑" panose="02010600040101010101" pitchFamily="2" charset="-122"/>
            </a:endParaRPr>
          </a:p>
          <a:p>
            <a:pPr>
              <a:lnSpc>
                <a:spcPts val="2500"/>
              </a:lnSpc>
            </a:pPr>
            <a:r>
              <a:rPr lang="zh-CN" altLang="en-US" sz="1200" dirty="0" smtClean="0">
                <a:solidFill>
                  <a:srgbClr val="000000"/>
                </a:solidFill>
                <a:latin typeface="华文细黑" panose="02010600040101010101" pitchFamily="2" charset="-122"/>
                <a:ea typeface="华文细黑" panose="02010600040101010101" pitchFamily="2" charset="-122"/>
              </a:rPr>
              <a:t>    我们的目标就是将一副图像的内容与另一副图像的风格进行分离和组合来合成图像，进行图像的风格迁移。</a:t>
            </a:r>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pPr/>
              <a:t>3</a:t>
            </a:fld>
            <a:endParaRPr lang="zh-CN" altLang="en-US"/>
          </a:p>
        </p:txBody>
      </p:sp>
    </p:spTree>
    <p:extLst>
      <p:ext uri="{BB962C8B-B14F-4D97-AF65-F5344CB8AC3E}">
        <p14:creationId xmlns:p14="http://schemas.microsoft.com/office/powerpoint/2010/main" xmlns="" val="78236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500"/>
              </a:lnSpc>
            </a:pPr>
            <a:r>
              <a:rPr lang="zh-CN" altLang="en-US" sz="1200" dirty="0" smtClean="0">
                <a:solidFill>
                  <a:srgbClr val="000000"/>
                </a:solidFill>
                <a:latin typeface="华文细黑" panose="02010600040101010101" pitchFamily="2" charset="-122"/>
                <a:ea typeface="华文细黑" panose="02010600040101010101" pitchFamily="2" charset="-122"/>
              </a:rPr>
              <a:t>计算随机图和风格图的</a:t>
            </a:r>
            <a:r>
              <a:rPr lang="zh-CN" altLang="en-US" sz="1200" b="1" dirty="0" smtClean="0">
                <a:solidFill>
                  <a:srgbClr val="3A27CA"/>
                </a:solidFill>
                <a:latin typeface="华文细黑" panose="02010600040101010101" pitchFamily="2" charset="-122"/>
                <a:ea typeface="华文细黑" panose="02010600040101010101" pitchFamily="2" charset="-122"/>
              </a:rPr>
              <a:t>风格特征</a:t>
            </a:r>
            <a:r>
              <a:rPr lang="zh-CN" altLang="en-US" sz="1200" dirty="0" smtClean="0">
                <a:solidFill>
                  <a:srgbClr val="000000"/>
                </a:solidFill>
                <a:latin typeface="华文细黑" panose="02010600040101010101" pitchFamily="2" charset="-122"/>
                <a:ea typeface="华文细黑" panose="02010600040101010101" pitchFamily="2" charset="-122"/>
              </a:rPr>
              <a:t>的损失</a:t>
            </a:r>
            <a:r>
              <a:rPr lang="en-US" altLang="zh-CN" sz="1200" b="1" dirty="0" err="1" smtClean="0">
                <a:latin typeface="华文细黑" panose="02010600040101010101" pitchFamily="2" charset="-122"/>
                <a:ea typeface="华文细黑" panose="02010600040101010101" pitchFamily="2" charset="-122"/>
              </a:rPr>
              <a:t>L</a:t>
            </a:r>
            <a:r>
              <a:rPr lang="en-US" altLang="zh-CN" sz="1200" b="1" baseline="-25000" dirty="0" err="1" smtClean="0">
                <a:latin typeface="华文细黑" panose="02010600040101010101" pitchFamily="2" charset="-122"/>
                <a:ea typeface="华文细黑" panose="02010600040101010101" pitchFamily="2" charset="-122"/>
              </a:rPr>
              <a:t>style</a:t>
            </a:r>
            <a:endParaRPr lang="en-US" altLang="zh-CN" sz="1200" b="1" baseline="-25000" dirty="0" smtClean="0">
              <a:latin typeface="华文细黑" panose="02010600040101010101" pitchFamily="2" charset="-122"/>
              <a:ea typeface="华文细黑" panose="02010600040101010101" pitchFamily="2" charset="-122"/>
            </a:endParaRPr>
          </a:p>
          <a:p>
            <a:pPr>
              <a:lnSpc>
                <a:spcPts val="2500"/>
              </a:lnSpc>
            </a:pPr>
            <a:r>
              <a:rPr lang="zh-CN" altLang="en-US" sz="1200" dirty="0" smtClean="0">
                <a:solidFill>
                  <a:srgbClr val="000000"/>
                </a:solidFill>
                <a:latin typeface="华文细黑" panose="02010600040101010101" pitchFamily="2" charset="-122"/>
                <a:ea typeface="华文细黑" panose="02010600040101010101" pitchFamily="2" charset="-122"/>
              </a:rPr>
              <a:t>计算随机图和内容图的</a:t>
            </a:r>
            <a:r>
              <a:rPr lang="zh-CN" altLang="en-US" sz="1200" b="1" dirty="0" smtClean="0">
                <a:solidFill>
                  <a:srgbClr val="3A27CA"/>
                </a:solidFill>
                <a:latin typeface="华文细黑" panose="02010600040101010101" pitchFamily="2" charset="-122"/>
                <a:ea typeface="华文细黑" panose="02010600040101010101" pitchFamily="2" charset="-122"/>
              </a:rPr>
              <a:t>内容特征</a:t>
            </a:r>
            <a:r>
              <a:rPr lang="zh-CN" altLang="en-US" sz="1200" dirty="0" smtClean="0">
                <a:solidFill>
                  <a:srgbClr val="000000"/>
                </a:solidFill>
                <a:latin typeface="华文细黑" panose="02010600040101010101" pitchFamily="2" charset="-122"/>
                <a:ea typeface="华文细黑" panose="02010600040101010101" pitchFamily="2" charset="-122"/>
              </a:rPr>
              <a:t>的损失</a:t>
            </a:r>
            <a:r>
              <a:rPr lang="en-US" altLang="zh-CN" sz="1200" b="1" dirty="0" smtClean="0">
                <a:latin typeface="华文细黑" panose="02010600040101010101" pitchFamily="2" charset="-122"/>
                <a:ea typeface="华文细黑" panose="02010600040101010101" pitchFamily="2" charset="-122"/>
              </a:rPr>
              <a:t>L</a:t>
            </a:r>
            <a:r>
              <a:rPr lang="en-US" altLang="zh-CN" sz="1200" b="1" baseline="-25000" dirty="0" smtClean="0">
                <a:latin typeface="华文细黑" panose="02010600040101010101" pitchFamily="2" charset="-122"/>
                <a:ea typeface="华文细黑" panose="02010600040101010101" pitchFamily="2" charset="-122"/>
              </a:rPr>
              <a:t>content</a:t>
            </a:r>
            <a:endParaRPr lang="en-US" altLang="zh-CN" sz="1200" baseline="-25000" dirty="0" smtClean="0">
              <a:solidFill>
                <a:srgbClr val="000000"/>
              </a:solidFill>
              <a:latin typeface="华文细黑" panose="02010600040101010101" pitchFamily="2" charset="-122"/>
              <a:ea typeface="华文细黑" panose="02010600040101010101" pitchFamily="2" charset="-122"/>
            </a:endParaRPr>
          </a:p>
          <a:p>
            <a:pPr>
              <a:lnSpc>
                <a:spcPts val="2500"/>
              </a:lnSpc>
            </a:pPr>
            <a:r>
              <a:rPr lang="zh-CN" altLang="en-US" sz="1200" dirty="0" smtClean="0">
                <a:solidFill>
                  <a:srgbClr val="000000"/>
                </a:solidFill>
                <a:latin typeface="华文细黑" panose="02010600040101010101" pitchFamily="2" charset="-122"/>
                <a:ea typeface="华文细黑" panose="02010600040101010101" pitchFamily="2" charset="-122"/>
              </a:rPr>
              <a:t>把上述两个损失作</a:t>
            </a:r>
            <a:r>
              <a:rPr lang="zh-CN" altLang="en-US" sz="1200" b="1" dirty="0" smtClean="0">
                <a:solidFill>
                  <a:srgbClr val="C00000"/>
                </a:solidFill>
                <a:latin typeface="华文细黑" panose="02010600040101010101" pitchFamily="2" charset="-122"/>
                <a:ea typeface="华文细黑" panose="02010600040101010101" pitchFamily="2" charset="-122"/>
              </a:rPr>
              <a:t>加权和</a:t>
            </a:r>
            <a:r>
              <a:rPr lang="zh-CN" altLang="en-US" sz="1200" dirty="0" smtClean="0">
                <a:solidFill>
                  <a:srgbClr val="000000"/>
                </a:solidFill>
                <a:latin typeface="华文细黑" panose="02010600040101010101" pitchFamily="2" charset="-122"/>
                <a:ea typeface="华文细黑" panose="02010600040101010101" pitchFamily="2" charset="-122"/>
              </a:rPr>
              <a:t>作为总损失，进行训练，</a:t>
            </a:r>
            <a:endParaRPr lang="en-US" altLang="zh-CN" sz="1200" dirty="0" smtClean="0">
              <a:solidFill>
                <a:srgbClr val="000000"/>
              </a:solidFill>
              <a:latin typeface="华文细黑" panose="02010600040101010101" pitchFamily="2" charset="-122"/>
              <a:ea typeface="华文细黑" panose="02010600040101010101" pitchFamily="2" charset="-122"/>
            </a:endParaRPr>
          </a:p>
          <a:p>
            <a:pPr>
              <a:lnSpc>
                <a:spcPts val="2500"/>
              </a:lnSpc>
            </a:pPr>
            <a:r>
              <a:rPr lang="zh-CN" altLang="en-US" sz="1200" dirty="0" smtClean="0">
                <a:solidFill>
                  <a:srgbClr val="000000"/>
                </a:solidFill>
                <a:latin typeface="华文细黑" panose="02010600040101010101" pitchFamily="2" charset="-122"/>
                <a:ea typeface="华文细黑" panose="02010600040101010101" pitchFamily="2" charset="-122"/>
              </a:rPr>
              <a:t>使得初始随机图</a:t>
            </a:r>
            <a:r>
              <a:rPr lang="zh-CN" altLang="en-US" sz="1200" b="1" dirty="0" smtClean="0">
                <a:solidFill>
                  <a:srgbClr val="C00000"/>
                </a:solidFill>
                <a:latin typeface="华文细黑" panose="02010600040101010101" pitchFamily="2" charset="-122"/>
                <a:ea typeface="华文细黑" panose="02010600040101010101" pitchFamily="2" charset="-122"/>
              </a:rPr>
              <a:t>不断接近</a:t>
            </a:r>
            <a:r>
              <a:rPr lang="zh-CN" altLang="en-US" sz="1200" dirty="0" smtClean="0">
                <a:solidFill>
                  <a:srgbClr val="000000"/>
                </a:solidFill>
                <a:latin typeface="华文细黑" panose="02010600040101010101" pitchFamily="2" charset="-122"/>
                <a:ea typeface="华文细黑" panose="02010600040101010101" pitchFamily="2" charset="-122"/>
              </a:rPr>
              <a:t>风格图和内容图。</a:t>
            </a:r>
            <a:endParaRPr lang="en-US" altLang="zh-CN" sz="1200" dirty="0" smtClean="0">
              <a:solidFill>
                <a:srgbClr val="000000"/>
              </a:solidFill>
              <a:latin typeface="华文细黑" panose="02010600040101010101" pitchFamily="2" charset="-122"/>
              <a:ea typeface="华文细黑"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pPr/>
              <a:t>5</a:t>
            </a:fld>
            <a:endParaRPr lang="zh-CN" altLang="en-US"/>
          </a:p>
        </p:txBody>
      </p:sp>
    </p:spTree>
    <p:extLst>
      <p:ext uri="{BB962C8B-B14F-4D97-AF65-F5344CB8AC3E}">
        <p14:creationId xmlns:p14="http://schemas.microsoft.com/office/powerpoint/2010/main" xmlns="" val="1829738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52B0100-19FF-4A5C-BB09-B01C441BE6A2}" type="datetimeFigureOut">
              <a:rPr lang="zh-CN" altLang="en-US" smtClean="0"/>
              <a:pPr/>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pPr/>
              <a:t>‹#›</a:t>
            </a:fld>
            <a:endParaRPr lang="zh-CN" altLang="en-US"/>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2B0100-19FF-4A5C-BB09-B01C441BE6A2}" type="datetimeFigureOut">
              <a:rPr lang="zh-CN" altLang="en-US" smtClean="0"/>
              <a:pPr/>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pPr/>
              <a:t>‹#›</a:t>
            </a:fld>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2B0100-19FF-4A5C-BB09-B01C441BE6A2}" type="datetimeFigureOut">
              <a:rPr lang="zh-CN" altLang="en-US" smtClean="0"/>
              <a:pPr/>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pPr/>
              <a:t>‹#›</a:t>
            </a:fld>
            <a:endParaRPr lang="zh-CN" altLang="en-US"/>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2"/>
            <a:ext cx="2743200" cy="365125"/>
          </a:xfrm>
        </p:spPr>
        <p:txBody>
          <a:bodyPr/>
          <a:lstStyle>
            <a:lvl1pPr>
              <a:defRPr/>
            </a:lvl1pPr>
          </a:lstStyle>
          <a:p>
            <a:fld id="{5A079F21-3BE8-4E0A-A2CF-C18BDEAD91D7}" type="datetime1">
              <a:rPr lang="zh-CN" altLang="en-US">
                <a:solidFill>
                  <a:prstClr val="black">
                    <a:tint val="75000"/>
                  </a:prstClr>
                </a:solidFill>
              </a:rPr>
              <a:pPr/>
              <a:t>2017/10/23</a:t>
            </a:fld>
            <a:endParaRPr lang="zh-CN" altLang="en-US" sz="1865" dirty="0">
              <a:solidFill>
                <a:prstClr val="black"/>
              </a:solidFill>
            </a:endParaRPr>
          </a:p>
        </p:txBody>
      </p:sp>
      <p:sp>
        <p:nvSpPr>
          <p:cNvPr id="4" name="页脚占位符 3"/>
          <p:cNvSpPr>
            <a:spLocks noGrp="1"/>
          </p:cNvSpPr>
          <p:nvPr>
            <p:ph type="ftr" sz="quarter" idx="11"/>
          </p:nvPr>
        </p:nvSpPr>
        <p:spPr>
          <a:xfrm>
            <a:off x="4038600" y="6356352"/>
            <a:ext cx="4114800" cy="365125"/>
          </a:xfr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610600" y="6356352"/>
            <a:ext cx="2743200" cy="365125"/>
          </a:xfrm>
        </p:spPr>
        <p:txBody>
          <a:bodyPr/>
          <a:lstStyle>
            <a:lvl1pPr>
              <a:defRPr/>
            </a:lvl1pPr>
          </a:lstStyle>
          <a:p>
            <a:fld id="{70336DA7-0B35-4766-B3FA-87CC82BF78CC}" type="slidenum">
              <a:rPr lang="zh-CN" altLang="en-US">
                <a:solidFill>
                  <a:prstClr val="black">
                    <a:tint val="75000"/>
                  </a:prstClr>
                </a:solidFill>
              </a:rPr>
              <a:pPr/>
              <a:t>‹#›</a:t>
            </a:fld>
            <a:endParaRPr lang="zh-CN" altLang="en-US" sz="1865" dirty="0">
              <a:solidFill>
                <a:prstClr val="black"/>
              </a:solidFill>
            </a:endParaRPr>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2B0100-19FF-4A5C-BB09-B01C441BE6A2}" type="datetimeFigureOut">
              <a:rPr lang="zh-CN" altLang="en-US" smtClean="0"/>
              <a:pPr/>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pPr/>
              <a:t>‹#›</a:t>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52B0100-19FF-4A5C-BB09-B01C441BE6A2}" type="datetimeFigureOut">
              <a:rPr lang="zh-CN" altLang="en-US" smtClean="0"/>
              <a:pPr/>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pPr/>
              <a:t>‹#›</a:t>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2B0100-19FF-4A5C-BB09-B01C441BE6A2}" type="datetimeFigureOut">
              <a:rPr lang="zh-CN" altLang="en-US" smtClean="0"/>
              <a:pPr/>
              <a:t>2017/10/23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A068A8-8577-41C8-BEE4-6D4A2AD85817}" type="slidenum">
              <a:rPr lang="zh-CN" altLang="en-US" smtClean="0"/>
              <a:pPr/>
              <a:t>‹#›</a:t>
            </a:fld>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2B0100-19FF-4A5C-BB09-B01C441BE6A2}" type="datetimeFigureOut">
              <a:rPr lang="zh-CN" altLang="en-US" smtClean="0"/>
              <a:pPr/>
              <a:t>2017/10/23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A068A8-8577-41C8-BEE4-6D4A2AD85817}" type="slidenum">
              <a:rPr lang="zh-CN" altLang="en-US" smtClean="0"/>
              <a:pPr/>
              <a:t>‹#›</a:t>
            </a:fld>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2B0100-19FF-4A5C-BB09-B01C441BE6A2}" type="datetimeFigureOut">
              <a:rPr lang="zh-CN" altLang="en-US" smtClean="0"/>
              <a:pPr/>
              <a:t>2017/10/23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A068A8-8577-41C8-BEE4-6D4A2AD85817}" type="slidenum">
              <a:rPr lang="zh-CN" altLang="en-US" smtClean="0"/>
              <a:pPr/>
              <a:t>‹#›</a:t>
            </a:fld>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2B0100-19FF-4A5C-BB09-B01C441BE6A2}" type="datetimeFigureOut">
              <a:rPr lang="zh-CN" altLang="en-US" smtClean="0"/>
              <a:pPr/>
              <a:t>2017/10/23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A068A8-8577-41C8-BEE4-6D4A2AD85817}" type="slidenum">
              <a:rPr lang="zh-CN" altLang="en-US" smtClean="0"/>
              <a:pPr/>
              <a:t>‹#›</a:t>
            </a:fld>
            <a:endParaRPr lang="zh-CN" alt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2B0100-19FF-4A5C-BB09-B01C441BE6A2}" type="datetimeFigureOut">
              <a:rPr lang="zh-CN" altLang="en-US" smtClean="0"/>
              <a:pPr/>
              <a:t>2017/10/23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A068A8-8577-41C8-BEE4-6D4A2AD85817}" type="slidenum">
              <a:rPr lang="zh-CN" altLang="en-US" smtClean="0"/>
              <a:pPr/>
              <a:t>‹#›</a:t>
            </a:fld>
            <a:endParaRPr lang="zh-CN" alt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2B0100-19FF-4A5C-BB09-B01C441BE6A2}" type="datetimeFigureOut">
              <a:rPr lang="zh-CN" altLang="en-US" smtClean="0"/>
              <a:pPr/>
              <a:t>2017/10/23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A068A8-8577-41C8-BEE4-6D4A2AD85817}" type="slidenum">
              <a:rPr lang="zh-CN" altLang="en-US" smtClean="0"/>
              <a:pPr/>
              <a:t>‹#›</a:t>
            </a:fld>
            <a:endParaRPr lang="zh-CN" alt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B0100-19FF-4A5C-BB09-B01C441BE6A2}" type="datetimeFigureOut">
              <a:rPr lang="zh-CN" altLang="en-US" smtClean="0"/>
              <a:pPr/>
              <a:t>2017/10/23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068A8-8577-41C8-BEE4-6D4A2AD8581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xmlns="" val="0"/>
              </a:ext>
            </a:extLst>
          </a:blip>
          <a:srcRect l="6124" t="62621" r="26693"/>
          <a:stretch>
            <a:fillRect/>
          </a:stretch>
        </p:blipFill>
        <p:spPr>
          <a:xfrm>
            <a:off x="0" y="-16208"/>
            <a:ext cx="12192000" cy="6088666"/>
          </a:xfrm>
          <a:custGeom>
            <a:avLst/>
            <a:gdLst>
              <a:gd name="connsiteX0" fmla="*/ 0 w 12192000"/>
              <a:gd name="connsiteY0" fmla="*/ 0 h 6088666"/>
              <a:gd name="connsiteX1" fmla="*/ 12192000 w 12192000"/>
              <a:gd name="connsiteY1" fmla="*/ 0 h 6088666"/>
              <a:gd name="connsiteX2" fmla="*/ 12192000 w 12192000"/>
              <a:gd name="connsiteY2" fmla="*/ 6088666 h 6088666"/>
              <a:gd name="connsiteX3" fmla="*/ 0 w 12192000"/>
              <a:gd name="connsiteY3" fmla="*/ 6088666 h 6088666"/>
              <a:gd name="connsiteX4" fmla="*/ 0 w 12192000"/>
              <a:gd name="connsiteY4" fmla="*/ 0 h 608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88666">
                <a:moveTo>
                  <a:pt x="0" y="0"/>
                </a:moveTo>
                <a:lnTo>
                  <a:pt x="12192000" y="0"/>
                </a:lnTo>
                <a:lnTo>
                  <a:pt x="12192000" y="6088666"/>
                </a:lnTo>
                <a:lnTo>
                  <a:pt x="0" y="6088666"/>
                </a:lnTo>
                <a:lnTo>
                  <a:pt x="0" y="0"/>
                </a:lnTo>
                <a:close/>
              </a:path>
            </a:pathLst>
          </a:custGeom>
        </p:spPr>
      </p:pic>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rcRect l="6124" t="100000" r="26693" b="-4723"/>
          <a:stretch>
            <a:fillRect/>
          </a:stretch>
        </p:blipFill>
        <p:spPr>
          <a:xfrm>
            <a:off x="0" y="6088666"/>
            <a:ext cx="12192000" cy="769335"/>
          </a:xfrm>
          <a:custGeom>
            <a:avLst/>
            <a:gdLst>
              <a:gd name="connsiteX0" fmla="*/ 0 w 12192000"/>
              <a:gd name="connsiteY0" fmla="*/ 0 h 769335"/>
              <a:gd name="connsiteX1" fmla="*/ 12192000 w 12192000"/>
              <a:gd name="connsiteY1" fmla="*/ 0 h 769335"/>
              <a:gd name="connsiteX2" fmla="*/ 12192000 w 12192000"/>
              <a:gd name="connsiteY2" fmla="*/ 769335 h 769335"/>
              <a:gd name="connsiteX3" fmla="*/ 0 w 12192000"/>
              <a:gd name="connsiteY3" fmla="*/ 769335 h 769335"/>
              <a:gd name="connsiteX4" fmla="*/ 0 w 12192000"/>
              <a:gd name="connsiteY4" fmla="*/ 0 h 769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769335">
                <a:moveTo>
                  <a:pt x="0" y="0"/>
                </a:moveTo>
                <a:lnTo>
                  <a:pt x="12192000" y="0"/>
                </a:lnTo>
                <a:lnTo>
                  <a:pt x="12192000" y="769335"/>
                </a:lnTo>
                <a:lnTo>
                  <a:pt x="0" y="769335"/>
                </a:lnTo>
                <a:lnTo>
                  <a:pt x="0" y="0"/>
                </a:lnTo>
                <a:close/>
              </a:path>
            </a:pathLst>
          </a:custGeom>
        </p:spPr>
      </p:pic>
      <p:sp>
        <p:nvSpPr>
          <p:cNvPr id="7" name="文本框 6"/>
          <p:cNvSpPr txBox="1"/>
          <p:nvPr/>
        </p:nvSpPr>
        <p:spPr>
          <a:xfrm>
            <a:off x="2311399" y="1703473"/>
            <a:ext cx="6609950" cy="861774"/>
          </a:xfrm>
          <a:prstGeom prst="rect">
            <a:avLst/>
          </a:prstGeom>
          <a:noFill/>
        </p:spPr>
        <p:txBody>
          <a:bodyPr wrap="square" rtlCol="0">
            <a:spAutoFit/>
          </a:bodyPr>
          <a:lstStyle/>
          <a:p>
            <a:pPr algn="dist"/>
            <a:r>
              <a:rPr lang="zh-CN" altLang="en-US" sz="5000" b="1" dirty="0" smtClean="0">
                <a:solidFill>
                  <a:srgbClr val="000000"/>
                </a:solidFill>
                <a:latin typeface="造字工房悦黑体验版纤细体" pitchFamily="50" charset="-122"/>
                <a:ea typeface="方正兰亭粗黑简体" panose="02000000000000000000" pitchFamily="2" charset="-122"/>
              </a:rPr>
              <a:t>图</a:t>
            </a:r>
            <a:r>
              <a:rPr lang="zh-CN" altLang="en-US" sz="5000" b="1" dirty="0">
                <a:solidFill>
                  <a:srgbClr val="000000"/>
                </a:solidFill>
                <a:latin typeface="造字工房悦黑体验版纤细体" pitchFamily="50" charset="-122"/>
                <a:ea typeface="方正兰亭粗黑简体" panose="02000000000000000000" pitchFamily="2" charset="-122"/>
              </a:rPr>
              <a:t>像</a:t>
            </a:r>
            <a:r>
              <a:rPr lang="zh-CN" altLang="en-US" sz="5000" b="1" dirty="0" smtClean="0">
                <a:solidFill>
                  <a:srgbClr val="000000"/>
                </a:solidFill>
                <a:latin typeface="造字工房悦黑体验版纤细体" pitchFamily="50" charset="-122"/>
                <a:ea typeface="方正兰亭粗黑简体" panose="02000000000000000000" pitchFamily="2" charset="-122"/>
              </a:rPr>
              <a:t>风格迁移</a:t>
            </a:r>
            <a:endParaRPr lang="zh-CN" altLang="en-US" sz="5000" b="1" dirty="0">
              <a:solidFill>
                <a:srgbClr val="000000"/>
              </a:solidFill>
              <a:latin typeface="造字工房悦黑体验版纤细体" pitchFamily="50" charset="-122"/>
              <a:ea typeface="造字工房悦黑体验版纤细体" pitchFamily="50" charset="-122"/>
            </a:endParaRPr>
          </a:p>
        </p:txBody>
      </p:sp>
      <p:sp>
        <p:nvSpPr>
          <p:cNvPr id="8" name="椭圆 7"/>
          <p:cNvSpPr/>
          <p:nvPr/>
        </p:nvSpPr>
        <p:spPr>
          <a:xfrm>
            <a:off x="145049" y="4441981"/>
            <a:ext cx="2160000"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Group 4"/>
          <p:cNvGrpSpPr>
            <a:grpSpLocks noChangeAspect="1"/>
          </p:cNvGrpSpPr>
          <p:nvPr/>
        </p:nvGrpSpPr>
        <p:grpSpPr bwMode="auto">
          <a:xfrm>
            <a:off x="0" y="4848881"/>
            <a:ext cx="2311399" cy="1212850"/>
            <a:chOff x="2944" y="1301"/>
            <a:chExt cx="1456" cy="764"/>
          </a:xfrm>
        </p:grpSpPr>
        <p:sp>
          <p:nvSpPr>
            <p:cNvPr id="13" name="Freeform 5"/>
            <p:cNvSpPr/>
            <p:nvPr/>
          </p:nvSpPr>
          <p:spPr bwMode="auto">
            <a:xfrm>
              <a:off x="3328" y="1527"/>
              <a:ext cx="787" cy="396"/>
            </a:xfrm>
            <a:custGeom>
              <a:avLst/>
              <a:gdLst>
                <a:gd name="T0" fmla="*/ 152 w 1307"/>
                <a:gd name="T1" fmla="*/ 0 h 657"/>
                <a:gd name="T2" fmla="*/ 0 w 1307"/>
                <a:gd name="T3" fmla="*/ 339 h 657"/>
                <a:gd name="T4" fmla="*/ 1307 w 1307"/>
                <a:gd name="T5" fmla="*/ 391 h 657"/>
                <a:gd name="T6" fmla="*/ 1182 w 1307"/>
                <a:gd name="T7" fmla="*/ 26 h 657"/>
                <a:gd name="T8" fmla="*/ 152 w 1307"/>
                <a:gd name="T9" fmla="*/ 0 h 657"/>
              </a:gdLst>
              <a:ahLst/>
              <a:cxnLst>
                <a:cxn ang="0">
                  <a:pos x="T0" y="T1"/>
                </a:cxn>
                <a:cxn ang="0">
                  <a:pos x="T2" y="T3"/>
                </a:cxn>
                <a:cxn ang="0">
                  <a:pos x="T4" y="T5"/>
                </a:cxn>
                <a:cxn ang="0">
                  <a:pos x="T6" y="T7"/>
                </a:cxn>
                <a:cxn ang="0">
                  <a:pos x="T8" y="T9"/>
                </a:cxn>
              </a:cxnLst>
              <a:rect l="0" t="0" r="r" b="b"/>
              <a:pathLst>
                <a:path w="1307" h="657">
                  <a:moveTo>
                    <a:pt x="152" y="0"/>
                  </a:moveTo>
                  <a:cubicBezTo>
                    <a:pt x="0" y="339"/>
                    <a:pt x="0" y="339"/>
                    <a:pt x="0" y="339"/>
                  </a:cubicBezTo>
                  <a:cubicBezTo>
                    <a:pt x="0" y="339"/>
                    <a:pt x="596" y="657"/>
                    <a:pt x="1307" y="391"/>
                  </a:cubicBezTo>
                  <a:cubicBezTo>
                    <a:pt x="1182" y="26"/>
                    <a:pt x="1182" y="26"/>
                    <a:pt x="1182" y="26"/>
                  </a:cubicBezTo>
                  <a:lnTo>
                    <a:pt x="152" y="0"/>
                  </a:lnTo>
                  <a:close/>
                </a:path>
              </a:pathLst>
            </a:custGeom>
            <a:solidFill>
              <a:schemeClr val="tx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
            <p:cNvSpPr/>
            <p:nvPr/>
          </p:nvSpPr>
          <p:spPr bwMode="auto">
            <a:xfrm>
              <a:off x="3076" y="1362"/>
              <a:ext cx="1324" cy="302"/>
            </a:xfrm>
            <a:custGeom>
              <a:avLst/>
              <a:gdLst>
                <a:gd name="T0" fmla="*/ 0 w 1324"/>
                <a:gd name="T1" fmla="*/ 77 h 302"/>
                <a:gd name="T2" fmla="*/ 0 w 1324"/>
                <a:gd name="T3" fmla="*/ 94 h 302"/>
                <a:gd name="T4" fmla="*/ 740 w 1324"/>
                <a:gd name="T5" fmla="*/ 302 h 302"/>
                <a:gd name="T6" fmla="*/ 1324 w 1324"/>
                <a:gd name="T7" fmla="*/ 90 h 302"/>
                <a:gd name="T8" fmla="*/ 1320 w 1324"/>
                <a:gd name="T9" fmla="*/ 79 h 302"/>
                <a:gd name="T10" fmla="*/ 693 w 1324"/>
                <a:gd name="T11" fmla="*/ 0 h 302"/>
                <a:gd name="T12" fmla="*/ 0 w 1324"/>
                <a:gd name="T13" fmla="*/ 77 h 302"/>
              </a:gdLst>
              <a:ahLst/>
              <a:cxnLst>
                <a:cxn ang="0">
                  <a:pos x="T0" y="T1"/>
                </a:cxn>
                <a:cxn ang="0">
                  <a:pos x="T2" y="T3"/>
                </a:cxn>
                <a:cxn ang="0">
                  <a:pos x="T4" y="T5"/>
                </a:cxn>
                <a:cxn ang="0">
                  <a:pos x="T6" y="T7"/>
                </a:cxn>
                <a:cxn ang="0">
                  <a:pos x="T8" y="T9"/>
                </a:cxn>
                <a:cxn ang="0">
                  <a:pos x="T10" y="T11"/>
                </a:cxn>
                <a:cxn ang="0">
                  <a:pos x="T12" y="T13"/>
                </a:cxn>
              </a:cxnLst>
              <a:rect l="0" t="0" r="r" b="b"/>
              <a:pathLst>
                <a:path w="1324" h="302">
                  <a:moveTo>
                    <a:pt x="0" y="77"/>
                  </a:moveTo>
                  <a:lnTo>
                    <a:pt x="0" y="94"/>
                  </a:lnTo>
                  <a:lnTo>
                    <a:pt x="740" y="302"/>
                  </a:lnTo>
                  <a:lnTo>
                    <a:pt x="1324" y="90"/>
                  </a:lnTo>
                  <a:lnTo>
                    <a:pt x="1320" y="79"/>
                  </a:lnTo>
                  <a:lnTo>
                    <a:pt x="693" y="0"/>
                  </a:lnTo>
                  <a:lnTo>
                    <a:pt x="0" y="77"/>
                  </a:lnTo>
                  <a:close/>
                </a:path>
              </a:pathLst>
            </a:custGeom>
            <a:solidFill>
              <a:schemeClr val="tx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7"/>
            <p:cNvSpPr/>
            <p:nvPr/>
          </p:nvSpPr>
          <p:spPr bwMode="auto">
            <a:xfrm>
              <a:off x="3076" y="1301"/>
              <a:ext cx="1320" cy="310"/>
            </a:xfrm>
            <a:custGeom>
              <a:avLst/>
              <a:gdLst>
                <a:gd name="T0" fmla="*/ 0 w 1320"/>
                <a:gd name="T1" fmla="*/ 138 h 310"/>
                <a:gd name="T2" fmla="*/ 652 w 1320"/>
                <a:gd name="T3" fmla="*/ 310 h 310"/>
                <a:gd name="T4" fmla="*/ 1320 w 1320"/>
                <a:gd name="T5" fmla="*/ 140 h 310"/>
                <a:gd name="T6" fmla="*/ 602 w 1320"/>
                <a:gd name="T7" fmla="*/ 0 h 310"/>
                <a:gd name="T8" fmla="*/ 0 w 1320"/>
                <a:gd name="T9" fmla="*/ 138 h 310"/>
              </a:gdLst>
              <a:ahLst/>
              <a:cxnLst>
                <a:cxn ang="0">
                  <a:pos x="T0" y="T1"/>
                </a:cxn>
                <a:cxn ang="0">
                  <a:pos x="T2" y="T3"/>
                </a:cxn>
                <a:cxn ang="0">
                  <a:pos x="T4" y="T5"/>
                </a:cxn>
                <a:cxn ang="0">
                  <a:pos x="T6" y="T7"/>
                </a:cxn>
                <a:cxn ang="0">
                  <a:pos x="T8" y="T9"/>
                </a:cxn>
              </a:cxnLst>
              <a:rect l="0" t="0" r="r" b="b"/>
              <a:pathLst>
                <a:path w="1320" h="310">
                  <a:moveTo>
                    <a:pt x="0" y="138"/>
                  </a:moveTo>
                  <a:lnTo>
                    <a:pt x="652" y="310"/>
                  </a:lnTo>
                  <a:lnTo>
                    <a:pt x="1320" y="140"/>
                  </a:lnTo>
                  <a:lnTo>
                    <a:pt x="602" y="0"/>
                  </a:lnTo>
                  <a:lnTo>
                    <a:pt x="0" y="138"/>
                  </a:ln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8"/>
            <p:cNvSpPr/>
            <p:nvPr/>
          </p:nvSpPr>
          <p:spPr bwMode="auto">
            <a:xfrm>
              <a:off x="3114" y="1458"/>
              <a:ext cx="104" cy="385"/>
            </a:xfrm>
            <a:custGeom>
              <a:avLst/>
              <a:gdLst>
                <a:gd name="T0" fmla="*/ 21 w 173"/>
                <a:gd name="T1" fmla="*/ 3 h 638"/>
                <a:gd name="T2" fmla="*/ 5 w 173"/>
                <a:gd name="T3" fmla="*/ 10 h 638"/>
                <a:gd name="T4" fmla="*/ 75 w 173"/>
                <a:gd name="T5" fmla="*/ 624 h 638"/>
                <a:gd name="T6" fmla="*/ 94 w 173"/>
                <a:gd name="T7" fmla="*/ 638 h 638"/>
                <a:gd name="T8" fmla="*/ 115 w 173"/>
                <a:gd name="T9" fmla="*/ 315 h 638"/>
                <a:gd name="T10" fmla="*/ 21 w 173"/>
                <a:gd name="T11" fmla="*/ 3 h 638"/>
              </a:gdLst>
              <a:ahLst/>
              <a:cxnLst>
                <a:cxn ang="0">
                  <a:pos x="T0" y="T1"/>
                </a:cxn>
                <a:cxn ang="0">
                  <a:pos x="T2" y="T3"/>
                </a:cxn>
                <a:cxn ang="0">
                  <a:pos x="T4" y="T5"/>
                </a:cxn>
                <a:cxn ang="0">
                  <a:pos x="T6" y="T7"/>
                </a:cxn>
                <a:cxn ang="0">
                  <a:pos x="T8" y="T9"/>
                </a:cxn>
                <a:cxn ang="0">
                  <a:pos x="T10" y="T11"/>
                </a:cxn>
              </a:cxnLst>
              <a:rect l="0" t="0" r="r" b="b"/>
              <a:pathLst>
                <a:path w="173" h="638">
                  <a:moveTo>
                    <a:pt x="21" y="3"/>
                  </a:moveTo>
                  <a:cubicBezTo>
                    <a:pt x="21" y="3"/>
                    <a:pt x="0" y="0"/>
                    <a:pt x="5" y="10"/>
                  </a:cubicBezTo>
                  <a:cubicBezTo>
                    <a:pt x="39" y="78"/>
                    <a:pt x="173" y="394"/>
                    <a:pt x="75" y="624"/>
                  </a:cubicBezTo>
                  <a:cubicBezTo>
                    <a:pt x="94" y="638"/>
                    <a:pt x="94" y="638"/>
                    <a:pt x="94" y="638"/>
                  </a:cubicBezTo>
                  <a:cubicBezTo>
                    <a:pt x="94" y="638"/>
                    <a:pt x="152" y="477"/>
                    <a:pt x="115" y="315"/>
                  </a:cubicBezTo>
                  <a:cubicBezTo>
                    <a:pt x="77" y="153"/>
                    <a:pt x="21" y="3"/>
                    <a:pt x="21" y="3"/>
                  </a:cubicBezTo>
                  <a:close/>
                </a:path>
              </a:pathLst>
            </a:custGeom>
            <a:solidFill>
              <a:schemeClr val="tx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9"/>
            <p:cNvSpPr/>
            <p:nvPr/>
          </p:nvSpPr>
          <p:spPr bwMode="auto">
            <a:xfrm>
              <a:off x="3118" y="1790"/>
              <a:ext cx="105" cy="94"/>
            </a:xfrm>
            <a:custGeom>
              <a:avLst/>
              <a:gdLst>
                <a:gd name="T0" fmla="*/ 138 w 175"/>
                <a:gd name="T1" fmla="*/ 77 h 156"/>
                <a:gd name="T2" fmla="*/ 8 w 175"/>
                <a:gd name="T3" fmla="*/ 52 h 156"/>
                <a:gd name="T4" fmla="*/ 134 w 175"/>
                <a:gd name="T5" fmla="*/ 148 h 156"/>
                <a:gd name="T6" fmla="*/ 138 w 175"/>
                <a:gd name="T7" fmla="*/ 77 h 156"/>
              </a:gdLst>
              <a:ahLst/>
              <a:cxnLst>
                <a:cxn ang="0">
                  <a:pos x="T0" y="T1"/>
                </a:cxn>
                <a:cxn ang="0">
                  <a:pos x="T2" y="T3"/>
                </a:cxn>
                <a:cxn ang="0">
                  <a:pos x="T4" y="T5"/>
                </a:cxn>
                <a:cxn ang="0">
                  <a:pos x="T6" y="T7"/>
                </a:cxn>
              </a:cxnLst>
              <a:rect l="0" t="0" r="r" b="b"/>
              <a:pathLst>
                <a:path w="175" h="156">
                  <a:moveTo>
                    <a:pt x="138" y="77"/>
                  </a:moveTo>
                  <a:cubicBezTo>
                    <a:pt x="126" y="66"/>
                    <a:pt x="15" y="0"/>
                    <a:pt x="8" y="52"/>
                  </a:cubicBezTo>
                  <a:cubicBezTo>
                    <a:pt x="0" y="104"/>
                    <a:pt x="101" y="156"/>
                    <a:pt x="134" y="148"/>
                  </a:cubicBezTo>
                  <a:cubicBezTo>
                    <a:pt x="167" y="141"/>
                    <a:pt x="175" y="114"/>
                    <a:pt x="138" y="77"/>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
            <p:cNvSpPr/>
            <p:nvPr/>
          </p:nvSpPr>
          <p:spPr bwMode="auto">
            <a:xfrm>
              <a:off x="2944" y="1855"/>
              <a:ext cx="214" cy="210"/>
            </a:xfrm>
            <a:custGeom>
              <a:avLst/>
              <a:gdLst>
                <a:gd name="T0" fmla="*/ 324 w 354"/>
                <a:gd name="T1" fmla="*/ 15 h 347"/>
                <a:gd name="T2" fmla="*/ 128 w 354"/>
                <a:gd name="T3" fmla="*/ 136 h 347"/>
                <a:gd name="T4" fmla="*/ 0 w 354"/>
                <a:gd name="T5" fmla="*/ 228 h 347"/>
                <a:gd name="T6" fmla="*/ 107 w 354"/>
                <a:gd name="T7" fmla="*/ 313 h 347"/>
                <a:gd name="T8" fmla="*/ 211 w 354"/>
                <a:gd name="T9" fmla="*/ 207 h 347"/>
                <a:gd name="T10" fmla="*/ 131 w 354"/>
                <a:gd name="T11" fmla="*/ 324 h 347"/>
                <a:gd name="T12" fmla="*/ 168 w 354"/>
                <a:gd name="T13" fmla="*/ 347 h 347"/>
                <a:gd name="T14" fmla="*/ 283 w 354"/>
                <a:gd name="T15" fmla="*/ 199 h 347"/>
                <a:gd name="T16" fmla="*/ 324 w 354"/>
                <a:gd name="T17" fmla="*/ 1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47">
                  <a:moveTo>
                    <a:pt x="324" y="15"/>
                  </a:moveTo>
                  <a:cubicBezTo>
                    <a:pt x="324" y="15"/>
                    <a:pt x="257" y="43"/>
                    <a:pt x="128" y="136"/>
                  </a:cubicBezTo>
                  <a:cubicBezTo>
                    <a:pt x="0" y="228"/>
                    <a:pt x="0" y="228"/>
                    <a:pt x="0" y="228"/>
                  </a:cubicBezTo>
                  <a:cubicBezTo>
                    <a:pt x="107" y="313"/>
                    <a:pt x="107" y="313"/>
                    <a:pt x="107" y="313"/>
                  </a:cubicBezTo>
                  <a:cubicBezTo>
                    <a:pt x="211" y="207"/>
                    <a:pt x="211" y="207"/>
                    <a:pt x="211" y="207"/>
                  </a:cubicBezTo>
                  <a:cubicBezTo>
                    <a:pt x="131" y="324"/>
                    <a:pt x="131" y="324"/>
                    <a:pt x="131" y="324"/>
                  </a:cubicBezTo>
                  <a:cubicBezTo>
                    <a:pt x="168" y="347"/>
                    <a:pt x="168" y="347"/>
                    <a:pt x="168" y="347"/>
                  </a:cubicBezTo>
                  <a:cubicBezTo>
                    <a:pt x="168" y="347"/>
                    <a:pt x="234" y="281"/>
                    <a:pt x="283" y="199"/>
                  </a:cubicBezTo>
                  <a:cubicBezTo>
                    <a:pt x="332" y="117"/>
                    <a:pt x="354" y="0"/>
                    <a:pt x="324" y="15"/>
                  </a:cubicBezTo>
                  <a:close/>
                </a:path>
              </a:pathLst>
            </a:custGeom>
            <a:solidFill>
              <a:schemeClr val="tx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 name="文本框 19"/>
          <p:cNvSpPr txBox="1"/>
          <p:nvPr/>
        </p:nvSpPr>
        <p:spPr>
          <a:xfrm>
            <a:off x="-279969" y="280789"/>
            <a:ext cx="3873497" cy="646331"/>
          </a:xfrm>
          <a:prstGeom prst="rect">
            <a:avLst/>
          </a:prstGeom>
          <a:noFill/>
        </p:spPr>
        <p:txBody>
          <a:bodyPr wrap="square" rtlCol="0">
            <a:spAutoFit/>
          </a:bodyPr>
          <a:lstStyle/>
          <a:p>
            <a:pPr algn="ctr"/>
            <a:r>
              <a:rPr lang="zh-CN" altLang="en-US" sz="3600" b="1" dirty="0">
                <a:solidFill>
                  <a:srgbClr val="000000"/>
                </a:solidFill>
                <a:latin typeface="方正兰亭粗黑简体" panose="02000000000000000000" pitchFamily="2" charset="-122"/>
                <a:ea typeface="方正兰亭粗黑简体" panose="02000000000000000000" pitchFamily="2" charset="-122"/>
              </a:rPr>
              <a:t>开</a:t>
            </a:r>
            <a:r>
              <a:rPr lang="zh-CN" altLang="en-US" sz="3600" b="1" dirty="0" smtClean="0">
                <a:solidFill>
                  <a:srgbClr val="000000"/>
                </a:solidFill>
                <a:latin typeface="方正兰亭粗黑简体" panose="02000000000000000000" pitchFamily="2" charset="-122"/>
                <a:ea typeface="方正兰亭粗黑简体" panose="02000000000000000000" pitchFamily="2" charset="-122"/>
              </a:rPr>
              <a:t>题报告：</a:t>
            </a:r>
            <a:endParaRPr lang="en-US" altLang="zh-CN" sz="3600" b="1" dirty="0" smtClean="0">
              <a:solidFill>
                <a:srgbClr val="000000"/>
              </a:solidFill>
              <a:latin typeface="方正兰亭粗黑简体" panose="02000000000000000000" pitchFamily="2" charset="-122"/>
              <a:ea typeface="方正兰亭粗黑简体" panose="02000000000000000000" pitchFamily="2" charset="-122"/>
            </a:endParaRPr>
          </a:p>
        </p:txBody>
      </p:sp>
      <p:sp>
        <p:nvSpPr>
          <p:cNvPr id="21" name="文本框 20"/>
          <p:cNvSpPr txBox="1"/>
          <p:nvPr/>
        </p:nvSpPr>
        <p:spPr>
          <a:xfrm>
            <a:off x="1008511" y="3572905"/>
            <a:ext cx="1296538" cy="646331"/>
          </a:xfrm>
          <a:prstGeom prst="rect">
            <a:avLst/>
          </a:prstGeom>
          <a:noFill/>
        </p:spPr>
        <p:txBody>
          <a:bodyPr wrap="square" rtlCol="0">
            <a:spAutoFit/>
          </a:bodyPr>
          <a:lstStyle/>
          <a:p>
            <a:pPr algn="dist"/>
            <a:r>
              <a:rPr lang="zh-CN" altLang="en-US" sz="3600" b="1" dirty="0" smtClean="0">
                <a:solidFill>
                  <a:srgbClr val="000000"/>
                </a:solidFill>
                <a:latin typeface="方正兰亭粗黑简体" panose="02000000000000000000" pitchFamily="2" charset="-122"/>
                <a:ea typeface="方正兰亭粗黑简体" panose="02000000000000000000" pitchFamily="2" charset="-122"/>
              </a:rPr>
              <a:t>成员：</a:t>
            </a:r>
            <a:endParaRPr lang="zh-CN" altLang="en-US" sz="36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22" name="文本框 21"/>
          <p:cNvSpPr txBox="1"/>
          <p:nvPr/>
        </p:nvSpPr>
        <p:spPr>
          <a:xfrm>
            <a:off x="2819403" y="3572904"/>
            <a:ext cx="8191497" cy="646331"/>
          </a:xfrm>
          <a:prstGeom prst="rect">
            <a:avLst/>
          </a:prstGeom>
          <a:noFill/>
        </p:spPr>
        <p:txBody>
          <a:bodyPr wrap="square" rtlCol="0">
            <a:spAutoFit/>
          </a:bodyPr>
          <a:lstStyle/>
          <a:p>
            <a:r>
              <a:rPr lang="zh-CN" altLang="en-US" sz="3600" b="1" dirty="0" smtClean="0">
                <a:solidFill>
                  <a:srgbClr val="000000"/>
                </a:solidFill>
                <a:latin typeface="方正兰亭粗黑简体" panose="02000000000000000000" pitchFamily="2" charset="-122"/>
                <a:ea typeface="方正兰亭粗黑简体" panose="02000000000000000000" pitchFamily="2" charset="-122"/>
              </a:rPr>
              <a:t>骆明楠</a:t>
            </a:r>
            <a:r>
              <a:rPr lang="en-US" altLang="zh-CN" sz="3600" b="1" dirty="0" smtClean="0">
                <a:solidFill>
                  <a:srgbClr val="000000"/>
                </a:solidFill>
                <a:latin typeface="方正兰亭粗黑简体" panose="02000000000000000000" pitchFamily="2" charset="-122"/>
                <a:ea typeface="方正兰亭粗黑简体" panose="02000000000000000000" pitchFamily="2" charset="-122"/>
              </a:rPr>
              <a:t> </a:t>
            </a:r>
            <a:r>
              <a:rPr lang="zh-CN" altLang="en-US" sz="3600" b="1" dirty="0" smtClean="0">
                <a:solidFill>
                  <a:srgbClr val="000000"/>
                </a:solidFill>
                <a:latin typeface="方正兰亭粗黑简体" panose="02000000000000000000" pitchFamily="2" charset="-122"/>
                <a:ea typeface="方正兰亭粗黑简体" panose="02000000000000000000" pitchFamily="2" charset="-122"/>
              </a:rPr>
              <a:t>廖辉强 吴章勇 陈莹</a:t>
            </a:r>
            <a:r>
              <a:rPr lang="en-US" altLang="zh-CN" sz="3600" b="1" dirty="0" smtClean="0">
                <a:solidFill>
                  <a:srgbClr val="000000"/>
                </a:solidFill>
                <a:latin typeface="方正兰亭粗黑简体" panose="02000000000000000000" pitchFamily="2" charset="-122"/>
                <a:ea typeface="方正兰亭粗黑简体" panose="02000000000000000000" pitchFamily="2" charset="-122"/>
              </a:rPr>
              <a:t> </a:t>
            </a:r>
            <a:r>
              <a:rPr lang="zh-CN" altLang="en-US" sz="3600" b="1" dirty="0" smtClean="0">
                <a:solidFill>
                  <a:srgbClr val="000000"/>
                </a:solidFill>
                <a:latin typeface="方正兰亭粗黑简体" panose="02000000000000000000" pitchFamily="2" charset="-122"/>
                <a:ea typeface="方正兰亭粗黑简体" panose="02000000000000000000" pitchFamily="2" charset="-122"/>
              </a:rPr>
              <a:t>肖云军</a:t>
            </a:r>
            <a:endParaRPr lang="en-US" altLang="zh-CN" sz="3600" b="1" dirty="0" smtClean="0">
              <a:solidFill>
                <a:srgbClr val="000000"/>
              </a:solidFill>
              <a:latin typeface="方正兰亭粗黑简体" panose="02000000000000000000" pitchFamily="2" charset="-122"/>
              <a:ea typeface="方正兰亭粗黑简体" panose="02000000000000000000"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7576" t="62621" r="53171"/>
          <a:stretch>
            <a:fillRect/>
          </a:stretch>
        </p:blipFill>
        <p:spPr>
          <a:xfrm rot="16200000">
            <a:off x="-865416" y="522843"/>
            <a:ext cx="6894288" cy="5892800"/>
          </a:xfrm>
          <a:custGeom>
            <a:avLst/>
            <a:gdLst>
              <a:gd name="connsiteX0" fmla="*/ 0 w 12192000"/>
              <a:gd name="connsiteY0" fmla="*/ 0 h 6088666"/>
              <a:gd name="connsiteX1" fmla="*/ 12192000 w 12192000"/>
              <a:gd name="connsiteY1" fmla="*/ 0 h 6088666"/>
              <a:gd name="connsiteX2" fmla="*/ 12192000 w 12192000"/>
              <a:gd name="connsiteY2" fmla="*/ 6088666 h 6088666"/>
              <a:gd name="connsiteX3" fmla="*/ 0 w 12192000"/>
              <a:gd name="connsiteY3" fmla="*/ 6088666 h 6088666"/>
              <a:gd name="connsiteX4" fmla="*/ 0 w 12192000"/>
              <a:gd name="connsiteY4" fmla="*/ 0 h 608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88666">
                <a:moveTo>
                  <a:pt x="0" y="0"/>
                </a:moveTo>
                <a:lnTo>
                  <a:pt x="12192000" y="0"/>
                </a:lnTo>
                <a:lnTo>
                  <a:pt x="12192000" y="6088666"/>
                </a:lnTo>
                <a:lnTo>
                  <a:pt x="0" y="6088666"/>
                </a:lnTo>
                <a:lnTo>
                  <a:pt x="0" y="0"/>
                </a:lnTo>
                <a:close/>
              </a:path>
            </a:pathLst>
          </a:custGeom>
        </p:spPr>
      </p:pic>
      <p:sp>
        <p:nvSpPr>
          <p:cNvPr id="17" name="文本框 16"/>
          <p:cNvSpPr txBox="1"/>
          <p:nvPr/>
        </p:nvSpPr>
        <p:spPr>
          <a:xfrm>
            <a:off x="1440276" y="3085985"/>
            <a:ext cx="1997796" cy="461665"/>
          </a:xfrm>
          <a:prstGeom prst="rect">
            <a:avLst/>
          </a:prstGeom>
          <a:noFill/>
        </p:spPr>
        <p:txBody>
          <a:bodyPr wrap="square" rtlCol="0">
            <a:spAutoFit/>
          </a:bodyPr>
          <a:lstStyle/>
          <a:p>
            <a:pPr algn="dist"/>
            <a:r>
              <a:rPr lang="en-US" altLang="zh-CN" sz="2400" b="1" dirty="0" smtClean="0">
                <a:solidFill>
                  <a:srgbClr val="000000"/>
                </a:solidFill>
                <a:latin typeface="造字工房悦黑体验版纤细体" pitchFamily="50" charset="-122"/>
                <a:ea typeface="造字工房悦黑体验版纤细体" pitchFamily="50" charset="-122"/>
              </a:rPr>
              <a:t>CONTENTS</a:t>
            </a:r>
            <a:endParaRPr lang="zh-CN" altLang="en-US" sz="2400" b="1" dirty="0">
              <a:solidFill>
                <a:srgbClr val="000000"/>
              </a:solidFill>
              <a:latin typeface="造字工房悦黑体验版纤细体" pitchFamily="50" charset="-122"/>
              <a:ea typeface="造字工房悦黑体验版纤细体" pitchFamily="50" charset="-122"/>
            </a:endParaRPr>
          </a:p>
        </p:txBody>
      </p:sp>
      <p:sp>
        <p:nvSpPr>
          <p:cNvPr id="19" name="文本框 18"/>
          <p:cNvSpPr txBox="1"/>
          <p:nvPr/>
        </p:nvSpPr>
        <p:spPr>
          <a:xfrm>
            <a:off x="1311728" y="1874642"/>
            <a:ext cx="2540000" cy="1323439"/>
          </a:xfrm>
          <a:prstGeom prst="rect">
            <a:avLst/>
          </a:prstGeom>
          <a:noFill/>
        </p:spPr>
        <p:txBody>
          <a:bodyPr wrap="square" rtlCol="0">
            <a:spAutoFit/>
          </a:bodyPr>
          <a:lstStyle/>
          <a:p>
            <a:r>
              <a:rPr lang="zh-CN" altLang="en-US" sz="8000" dirty="0" smtClean="0">
                <a:latin typeface="方正兰亭粗黑简体" panose="02000000000000000000" pitchFamily="2" charset="-122"/>
                <a:ea typeface="方正兰亭粗黑简体" panose="02000000000000000000" pitchFamily="2" charset="-122"/>
              </a:rPr>
              <a:t>目录</a:t>
            </a:r>
            <a:endParaRPr lang="zh-CN" altLang="en-US" sz="8000" dirty="0">
              <a:latin typeface="方正兰亭粗黑简体" panose="02000000000000000000" pitchFamily="2" charset="-122"/>
              <a:ea typeface="方正兰亭粗黑简体" panose="02000000000000000000" pitchFamily="2" charset="-122"/>
            </a:endParaRPr>
          </a:p>
        </p:txBody>
      </p:sp>
      <p:sp>
        <p:nvSpPr>
          <p:cNvPr id="20" name="文本框 19"/>
          <p:cNvSpPr txBox="1"/>
          <p:nvPr/>
        </p:nvSpPr>
        <p:spPr>
          <a:xfrm>
            <a:off x="5695430" y="858634"/>
            <a:ext cx="4842984" cy="707886"/>
          </a:xfrm>
          <a:prstGeom prst="rect">
            <a:avLst/>
          </a:prstGeom>
          <a:noFill/>
        </p:spPr>
        <p:txBody>
          <a:bodyPr wrap="square" rtlCol="0">
            <a:spAutoFit/>
          </a:bodyPr>
          <a:lstStyle/>
          <a:p>
            <a:r>
              <a:rPr lang="en-US" altLang="zh-CN" sz="4000" b="1" dirty="0" smtClean="0">
                <a:latin typeface="方正兰亭粗黑简体" panose="02000000000000000000" pitchFamily="2" charset="-122"/>
                <a:ea typeface="方正兰亭粗黑简体" panose="02000000000000000000" pitchFamily="2" charset="-122"/>
              </a:rPr>
              <a:t>1  </a:t>
            </a:r>
            <a:r>
              <a:rPr lang="zh-CN" altLang="en-US" sz="4000" b="1" dirty="0" smtClean="0">
                <a:latin typeface="方正兰亭粗黑简体" panose="02000000000000000000" pitchFamily="2" charset="-122"/>
                <a:ea typeface="方正兰亭粗黑简体" panose="02000000000000000000" pitchFamily="2" charset="-122"/>
              </a:rPr>
              <a:t>研究目标</a:t>
            </a:r>
            <a:endParaRPr lang="zh-CN" altLang="en-US" sz="4000" b="1" dirty="0">
              <a:latin typeface="造字工房悦黑体验版纤细体" pitchFamily="50" charset="-122"/>
              <a:ea typeface="造字工房悦黑体验版纤细体" pitchFamily="50" charset="-122"/>
            </a:endParaRPr>
          </a:p>
        </p:txBody>
      </p:sp>
      <p:sp>
        <p:nvSpPr>
          <p:cNvPr id="21" name="文本框 20"/>
          <p:cNvSpPr txBox="1"/>
          <p:nvPr/>
        </p:nvSpPr>
        <p:spPr>
          <a:xfrm>
            <a:off x="5727522" y="1942922"/>
            <a:ext cx="4851578" cy="707886"/>
          </a:xfrm>
          <a:prstGeom prst="rect">
            <a:avLst/>
          </a:prstGeom>
          <a:noFill/>
        </p:spPr>
        <p:txBody>
          <a:bodyPr wrap="square" rtlCol="0">
            <a:spAutoFit/>
          </a:bodyPr>
          <a:lstStyle/>
          <a:p>
            <a:r>
              <a:rPr lang="en-US" altLang="zh-CN" sz="4000" b="1" dirty="0" smtClean="0">
                <a:latin typeface="方正兰亭粗黑简体" panose="02000000000000000000" pitchFamily="2" charset="-122"/>
                <a:ea typeface="方正兰亭粗黑简体" panose="02000000000000000000" pitchFamily="2" charset="-122"/>
              </a:rPr>
              <a:t>2  </a:t>
            </a:r>
            <a:r>
              <a:rPr lang="zh-CN" altLang="en-US" sz="4000" b="1" dirty="0" smtClean="0">
                <a:latin typeface="方正兰亭粗黑简体" panose="02000000000000000000" pitchFamily="2" charset="-122"/>
                <a:ea typeface="方正兰亭粗黑简体" panose="02000000000000000000" pitchFamily="2" charset="-122"/>
              </a:rPr>
              <a:t>研究思路</a:t>
            </a:r>
            <a:endParaRPr lang="zh-CN" altLang="en-US" sz="4000" b="1" dirty="0">
              <a:latin typeface="造字工房悦黑体验版纤细体" pitchFamily="50" charset="-122"/>
              <a:ea typeface="造字工房悦黑体验版纤细体" pitchFamily="50" charset="-122"/>
            </a:endParaRPr>
          </a:p>
        </p:txBody>
      </p:sp>
      <p:sp>
        <p:nvSpPr>
          <p:cNvPr id="22" name="文本框 21"/>
          <p:cNvSpPr txBox="1"/>
          <p:nvPr/>
        </p:nvSpPr>
        <p:spPr>
          <a:xfrm>
            <a:off x="5729998" y="2935807"/>
            <a:ext cx="4849102" cy="707886"/>
          </a:xfrm>
          <a:prstGeom prst="rect">
            <a:avLst/>
          </a:prstGeom>
          <a:noFill/>
        </p:spPr>
        <p:txBody>
          <a:bodyPr wrap="square" rtlCol="0">
            <a:spAutoFit/>
          </a:bodyPr>
          <a:lstStyle/>
          <a:p>
            <a:r>
              <a:rPr lang="en-US" altLang="zh-CN" sz="4000" b="1" dirty="0" smtClean="0">
                <a:latin typeface="方正兰亭粗黑简体" panose="02000000000000000000" pitchFamily="2" charset="-122"/>
                <a:ea typeface="方正兰亭粗黑简体" panose="02000000000000000000" pitchFamily="2" charset="-122"/>
              </a:rPr>
              <a:t>3  </a:t>
            </a:r>
            <a:r>
              <a:rPr lang="zh-CN" altLang="en-US" sz="4000" b="1" dirty="0" smtClean="0">
                <a:latin typeface="方正兰亭粗黑简体" panose="02000000000000000000" pitchFamily="2" charset="-122"/>
                <a:ea typeface="方正兰亭粗黑简体" panose="02000000000000000000" pitchFamily="2" charset="-122"/>
              </a:rPr>
              <a:t>模型设想</a:t>
            </a:r>
            <a:endParaRPr lang="zh-CN" altLang="en-US" sz="4000" b="1" dirty="0">
              <a:latin typeface="造字工房悦黑体验版纤细体" pitchFamily="50" charset="-122"/>
              <a:ea typeface="造字工房悦黑体验版纤细体" pitchFamily="50" charset="-122"/>
            </a:endParaRPr>
          </a:p>
        </p:txBody>
      </p:sp>
      <p:sp>
        <p:nvSpPr>
          <p:cNvPr id="23" name="文本框 22"/>
          <p:cNvSpPr txBox="1"/>
          <p:nvPr/>
        </p:nvSpPr>
        <p:spPr>
          <a:xfrm>
            <a:off x="5693949" y="3852492"/>
            <a:ext cx="4871345" cy="707886"/>
          </a:xfrm>
          <a:prstGeom prst="rect">
            <a:avLst/>
          </a:prstGeom>
          <a:noFill/>
        </p:spPr>
        <p:txBody>
          <a:bodyPr wrap="square" rtlCol="0">
            <a:spAutoFit/>
          </a:bodyPr>
          <a:lstStyle/>
          <a:p>
            <a:r>
              <a:rPr lang="en-US" altLang="zh-CN" sz="4000" b="1" dirty="0" smtClean="0">
                <a:latin typeface="方正兰亭粗黑简体" panose="02000000000000000000" pitchFamily="2" charset="-122"/>
                <a:ea typeface="方正兰亭粗黑简体" panose="02000000000000000000" pitchFamily="2" charset="-122"/>
              </a:rPr>
              <a:t>4  </a:t>
            </a:r>
            <a:r>
              <a:rPr lang="zh-CN" altLang="en-US" sz="4000" b="1" dirty="0" smtClean="0">
                <a:latin typeface="方正兰亭粗黑简体" panose="02000000000000000000" pitchFamily="2" charset="-122"/>
                <a:ea typeface="方正兰亭粗黑简体" panose="02000000000000000000" pitchFamily="2" charset="-122"/>
              </a:rPr>
              <a:t>参考文献</a:t>
            </a:r>
            <a:endParaRPr lang="zh-CN" altLang="en-US" sz="4000" b="1" dirty="0">
              <a:latin typeface="造字工房悦黑体验版纤细体" pitchFamily="50" charset="-122"/>
              <a:ea typeface="造字工房悦黑体验版纤细体" pitchFamily="50" charset="-122"/>
            </a:endParaRPr>
          </a:p>
        </p:txBody>
      </p:sp>
      <p:sp>
        <p:nvSpPr>
          <p:cNvPr id="10" name="文本框 22"/>
          <p:cNvSpPr txBox="1"/>
          <p:nvPr/>
        </p:nvSpPr>
        <p:spPr>
          <a:xfrm>
            <a:off x="5720455" y="4786549"/>
            <a:ext cx="4832870" cy="707886"/>
          </a:xfrm>
          <a:prstGeom prst="rect">
            <a:avLst/>
          </a:prstGeom>
          <a:noFill/>
        </p:spPr>
        <p:txBody>
          <a:bodyPr wrap="square" rtlCol="0">
            <a:spAutoFit/>
          </a:bodyPr>
          <a:lstStyle/>
          <a:p>
            <a:r>
              <a:rPr lang="en-US" altLang="zh-CN" sz="4000" b="1" dirty="0" smtClean="0">
                <a:latin typeface="方正兰亭粗黑简体" panose="02000000000000000000" pitchFamily="2" charset="-122"/>
                <a:ea typeface="方正兰亭粗黑简体" panose="02000000000000000000" pitchFamily="2" charset="-122"/>
              </a:rPr>
              <a:t>5  </a:t>
            </a:r>
            <a:r>
              <a:rPr lang="zh-CN" altLang="en-US" sz="4000" b="1" dirty="0" smtClean="0">
                <a:latin typeface="方正兰亭粗黑简体" panose="02000000000000000000" pitchFamily="2" charset="-122"/>
                <a:ea typeface="方正兰亭粗黑简体" panose="02000000000000000000" pitchFamily="2" charset="-122"/>
              </a:rPr>
              <a:t>工作安排</a:t>
            </a:r>
            <a:endParaRPr lang="zh-CN" altLang="en-US" sz="4000" b="1" dirty="0">
              <a:latin typeface="造字工房悦黑体验版纤细体" pitchFamily="50" charset="-122"/>
              <a:ea typeface="造字工房悦黑体验版纤细体" pitchFamily="50" charset="-122"/>
            </a:endParaRP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nvPicPr>
        <p:blipFill>
          <a:blip r:embed="rId3" cstate="print">
            <a:extLst>
              <a:ext uri="{28A0092B-C50C-407E-A947-70E740481C1C}">
                <a14:useLocalDpi xmlns:a14="http://schemas.microsoft.com/office/drawing/2010/main" xmlns=""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46282" y="1128496"/>
            <a:ext cx="1735841" cy="15748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377014" y="1128496"/>
            <a:ext cx="1462502" cy="15748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377013" y="4133182"/>
            <a:ext cx="1462503" cy="1736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9718639" y="4133182"/>
            <a:ext cx="1559704" cy="1736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9718640" y="1128496"/>
            <a:ext cx="1559704" cy="15748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5" name="Right Arrow 17"/>
          <p:cNvSpPr>
            <a:spLocks noChangeArrowheads="1"/>
          </p:cNvSpPr>
          <p:nvPr/>
        </p:nvSpPr>
        <p:spPr bwMode="auto">
          <a:xfrm>
            <a:off x="9070011" y="1605756"/>
            <a:ext cx="488950" cy="484188"/>
          </a:xfrm>
          <a:prstGeom prst="rightArrow">
            <a:avLst>
              <a:gd name="adj1" fmla="val 50000"/>
              <a:gd name="adj2" fmla="val 49996"/>
            </a:avLst>
          </a:prstGeom>
          <a:gradFill rotWithShape="1">
            <a:gsLst>
              <a:gs pos="0">
                <a:srgbClr val="C96C1F"/>
              </a:gs>
              <a:gs pos="79999">
                <a:srgbClr val="FF8F33"/>
              </a:gs>
              <a:gs pos="100000">
                <a:srgbClr val="FF8F35"/>
              </a:gs>
            </a:gsLst>
            <a:lin ang="16200000" scaled="1"/>
          </a:gradFill>
          <a:ln w="9525">
            <a:solidFill>
              <a:srgbClr val="F79646"/>
            </a:solidFill>
            <a:bevel/>
            <a:headEnd/>
            <a:tailEnd/>
          </a:ln>
        </p:spPr>
        <p:txBody>
          <a:bodyPr lIns="91412" tIns="45706" rIns="91412" bIns="45706" anchor="ctr"/>
          <a:lstStyle/>
          <a:p>
            <a:pPr algn="ctr" eaLnBrk="1" hangingPunct="1">
              <a:buFont typeface="Arial" pitchFamily="34" charset="0"/>
              <a:buNone/>
            </a:pPr>
            <a:endParaRPr lang="zh-CN" altLang="zh-CN">
              <a:solidFill>
                <a:srgbClr val="FFFFFF"/>
              </a:solidFill>
            </a:endParaRPr>
          </a:p>
        </p:txBody>
      </p:sp>
      <p:pic>
        <p:nvPicPr>
          <p:cNvPr id="8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46281" y="4133182"/>
            <a:ext cx="1735840" cy="1736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8" name="Right Arrow 17"/>
          <p:cNvSpPr>
            <a:spLocks noChangeArrowheads="1"/>
          </p:cNvSpPr>
          <p:nvPr/>
        </p:nvSpPr>
        <p:spPr bwMode="auto">
          <a:xfrm>
            <a:off x="9070010" y="4406262"/>
            <a:ext cx="488950" cy="484188"/>
          </a:xfrm>
          <a:prstGeom prst="rightArrow">
            <a:avLst>
              <a:gd name="adj1" fmla="val 50000"/>
              <a:gd name="adj2" fmla="val 49996"/>
            </a:avLst>
          </a:prstGeom>
          <a:gradFill rotWithShape="1">
            <a:gsLst>
              <a:gs pos="0">
                <a:srgbClr val="C96C1F"/>
              </a:gs>
              <a:gs pos="79999">
                <a:srgbClr val="FF8F33"/>
              </a:gs>
              <a:gs pos="100000">
                <a:srgbClr val="FF8F35"/>
              </a:gs>
            </a:gsLst>
            <a:lin ang="16200000" scaled="1"/>
          </a:gradFill>
          <a:ln w="9525">
            <a:solidFill>
              <a:srgbClr val="F79646"/>
            </a:solidFill>
            <a:bevel/>
            <a:headEnd/>
            <a:tailEnd/>
          </a:ln>
        </p:spPr>
        <p:txBody>
          <a:bodyPr lIns="91412" tIns="45706" rIns="91412" bIns="45706" anchor="ctr"/>
          <a:lstStyle/>
          <a:p>
            <a:pPr algn="ctr" eaLnBrk="1" hangingPunct="1">
              <a:buFont typeface="Arial" pitchFamily="34" charset="0"/>
              <a:buNone/>
            </a:pPr>
            <a:endParaRPr lang="zh-CN" altLang="zh-CN">
              <a:solidFill>
                <a:srgbClr val="FFFFFF"/>
              </a:solidFill>
            </a:endParaRPr>
          </a:p>
        </p:txBody>
      </p:sp>
      <p:sp>
        <p:nvSpPr>
          <p:cNvPr id="89" name="AutoShape 10"/>
          <p:cNvSpPr>
            <a:spLocks noChangeArrowheads="1"/>
          </p:cNvSpPr>
          <p:nvPr/>
        </p:nvSpPr>
        <p:spPr bwMode="blackWhite">
          <a:xfrm>
            <a:off x="6681413" y="1685296"/>
            <a:ext cx="517299" cy="461240"/>
          </a:xfrm>
          <a:prstGeom prst="flowChartOr">
            <a:avLst/>
          </a:pr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9F9F9"/>
              </a:solidFill>
              <a:effectLst/>
              <a:uLnTx/>
              <a:uFillTx/>
              <a:latin typeface="微软雅黑" pitchFamily="34" charset="-122"/>
              <a:ea typeface="微软雅黑" pitchFamily="34" charset="-122"/>
              <a:cs typeface="+mn-cs"/>
            </a:endParaRPr>
          </a:p>
        </p:txBody>
      </p:sp>
      <p:sp>
        <p:nvSpPr>
          <p:cNvPr id="2" name="矩形 1"/>
          <p:cNvSpPr/>
          <p:nvPr/>
        </p:nvSpPr>
        <p:spPr>
          <a:xfrm>
            <a:off x="7783496" y="2839430"/>
            <a:ext cx="649537" cy="369332"/>
          </a:xfrm>
          <a:prstGeom prst="rect">
            <a:avLst/>
          </a:prstGeom>
        </p:spPr>
        <p:txBody>
          <a:bodyPr wrap="none">
            <a:spAutoFit/>
          </a:bodyPr>
          <a:lstStyle/>
          <a:p>
            <a:r>
              <a:rPr lang="zh-CN" altLang="en-US" b="1" dirty="0" smtClean="0">
                <a:solidFill>
                  <a:schemeClr val="accent1">
                    <a:lumMod val="50000"/>
                  </a:schemeClr>
                </a:solidFill>
              </a:rPr>
              <a:t>星夜</a:t>
            </a:r>
            <a:endParaRPr lang="zh-CN" altLang="en-US" b="1" dirty="0">
              <a:solidFill>
                <a:schemeClr val="accent1">
                  <a:lumMod val="50000"/>
                </a:schemeClr>
              </a:solidFill>
            </a:endParaRPr>
          </a:p>
        </p:txBody>
      </p:sp>
      <p:sp>
        <p:nvSpPr>
          <p:cNvPr id="92" name="矩形 91"/>
          <p:cNvSpPr/>
          <p:nvPr/>
        </p:nvSpPr>
        <p:spPr>
          <a:xfrm>
            <a:off x="5391036" y="2839430"/>
            <a:ext cx="646331" cy="369332"/>
          </a:xfrm>
          <a:prstGeom prst="rect">
            <a:avLst/>
          </a:prstGeom>
        </p:spPr>
        <p:txBody>
          <a:bodyPr wrap="none">
            <a:spAutoFit/>
          </a:bodyPr>
          <a:lstStyle/>
          <a:p>
            <a:r>
              <a:rPr lang="zh-CN" altLang="en-US" b="1" dirty="0">
                <a:solidFill>
                  <a:schemeClr val="bg2">
                    <a:lumMod val="25000"/>
                  </a:schemeClr>
                </a:solidFill>
                <a:latin typeface="微软雅黑" pitchFamily="34" charset="-122"/>
                <a:ea typeface="微软雅黑" pitchFamily="34" charset="-122"/>
              </a:rPr>
              <a:t>狮子</a:t>
            </a:r>
            <a:endParaRPr lang="zh-CN" altLang="en-US" b="1" dirty="0">
              <a:solidFill>
                <a:schemeClr val="bg2">
                  <a:lumMod val="25000"/>
                </a:schemeClr>
              </a:solidFill>
            </a:endParaRPr>
          </a:p>
        </p:txBody>
      </p:sp>
      <p:sp>
        <p:nvSpPr>
          <p:cNvPr id="93" name="矩形 92"/>
          <p:cNvSpPr/>
          <p:nvPr/>
        </p:nvSpPr>
        <p:spPr>
          <a:xfrm>
            <a:off x="10057505" y="2896928"/>
            <a:ext cx="881973" cy="369332"/>
          </a:xfrm>
          <a:prstGeom prst="rect">
            <a:avLst/>
          </a:prstGeom>
        </p:spPr>
        <p:txBody>
          <a:bodyPr wrap="none">
            <a:spAutoFit/>
          </a:bodyPr>
          <a:lstStyle/>
          <a:p>
            <a:r>
              <a:rPr lang="zh-CN" altLang="en-US" b="1" dirty="0">
                <a:solidFill>
                  <a:schemeClr val="accent1">
                    <a:lumMod val="50000"/>
                  </a:schemeClr>
                </a:solidFill>
              </a:rPr>
              <a:t>星夜</a:t>
            </a:r>
            <a:r>
              <a:rPr lang="zh-CN" altLang="en-US" b="1" dirty="0" smtClean="0">
                <a:solidFill>
                  <a:schemeClr val="bg2">
                    <a:lumMod val="25000"/>
                  </a:schemeClr>
                </a:solidFill>
                <a:latin typeface="微软雅黑" pitchFamily="34" charset="-122"/>
                <a:ea typeface="微软雅黑" pitchFamily="34" charset="-122"/>
              </a:rPr>
              <a:t>狮</a:t>
            </a:r>
            <a:endParaRPr lang="zh-CN" altLang="en-US" b="1" dirty="0">
              <a:solidFill>
                <a:srgbClr val="0070C0"/>
              </a:solidFill>
            </a:endParaRPr>
          </a:p>
        </p:txBody>
      </p:sp>
      <p:sp>
        <p:nvSpPr>
          <p:cNvPr id="94" name="矩形 93"/>
          <p:cNvSpPr/>
          <p:nvPr/>
        </p:nvSpPr>
        <p:spPr>
          <a:xfrm>
            <a:off x="5391035" y="6035807"/>
            <a:ext cx="646331" cy="369332"/>
          </a:xfrm>
          <a:prstGeom prst="rect">
            <a:avLst/>
          </a:prstGeom>
        </p:spPr>
        <p:txBody>
          <a:bodyPr wrap="none">
            <a:spAutoFit/>
          </a:bodyPr>
          <a:lstStyle/>
          <a:p>
            <a:r>
              <a:rPr lang="zh-CN" altLang="en-US" b="1" dirty="0">
                <a:solidFill>
                  <a:schemeClr val="bg2">
                    <a:lumMod val="25000"/>
                  </a:schemeClr>
                </a:solidFill>
                <a:latin typeface="微软雅黑" pitchFamily="34" charset="-122"/>
                <a:ea typeface="微软雅黑" pitchFamily="34" charset="-122"/>
              </a:rPr>
              <a:t>狮子</a:t>
            </a:r>
            <a:endParaRPr lang="zh-CN" altLang="en-US" b="1" dirty="0">
              <a:solidFill>
                <a:schemeClr val="bg2">
                  <a:lumMod val="25000"/>
                </a:schemeClr>
              </a:solidFill>
            </a:endParaRPr>
          </a:p>
        </p:txBody>
      </p:sp>
      <p:sp>
        <p:nvSpPr>
          <p:cNvPr id="95" name="矩形 94"/>
          <p:cNvSpPr/>
          <p:nvPr/>
        </p:nvSpPr>
        <p:spPr>
          <a:xfrm>
            <a:off x="7783495" y="6035807"/>
            <a:ext cx="649537" cy="369332"/>
          </a:xfrm>
          <a:prstGeom prst="rect">
            <a:avLst/>
          </a:prstGeom>
        </p:spPr>
        <p:txBody>
          <a:bodyPr wrap="none">
            <a:spAutoFit/>
          </a:bodyPr>
          <a:lstStyle/>
          <a:p>
            <a:r>
              <a:rPr lang="zh-CN" altLang="en-US" b="1" dirty="0" smtClean="0">
                <a:solidFill>
                  <a:schemeClr val="accent1">
                    <a:lumMod val="50000"/>
                  </a:schemeClr>
                </a:solidFill>
              </a:rPr>
              <a:t>浪潮</a:t>
            </a:r>
            <a:endParaRPr lang="zh-CN" altLang="en-US" b="1" dirty="0">
              <a:solidFill>
                <a:schemeClr val="accent1">
                  <a:lumMod val="50000"/>
                </a:schemeClr>
              </a:solidFill>
            </a:endParaRPr>
          </a:p>
        </p:txBody>
      </p:sp>
      <p:sp>
        <p:nvSpPr>
          <p:cNvPr id="96" name="矩形 95"/>
          <p:cNvSpPr/>
          <p:nvPr/>
        </p:nvSpPr>
        <p:spPr>
          <a:xfrm>
            <a:off x="10057504" y="6037761"/>
            <a:ext cx="877163" cy="369332"/>
          </a:xfrm>
          <a:prstGeom prst="rect">
            <a:avLst/>
          </a:prstGeom>
        </p:spPr>
        <p:txBody>
          <a:bodyPr wrap="none">
            <a:spAutoFit/>
          </a:bodyPr>
          <a:lstStyle/>
          <a:p>
            <a:r>
              <a:rPr lang="zh-CN" altLang="en-US" b="1" dirty="0">
                <a:solidFill>
                  <a:schemeClr val="accent1">
                    <a:lumMod val="50000"/>
                  </a:schemeClr>
                </a:solidFill>
              </a:rPr>
              <a:t>浪潮</a:t>
            </a:r>
            <a:r>
              <a:rPr lang="zh-CN" altLang="en-US" b="1" dirty="0" smtClean="0">
                <a:solidFill>
                  <a:schemeClr val="bg2">
                    <a:lumMod val="25000"/>
                  </a:schemeClr>
                </a:solidFill>
                <a:latin typeface="微软雅黑" pitchFamily="34" charset="-122"/>
                <a:ea typeface="微软雅黑" pitchFamily="34" charset="-122"/>
              </a:rPr>
              <a:t>狮</a:t>
            </a:r>
            <a:endParaRPr lang="zh-CN" altLang="en-US" b="1" dirty="0">
              <a:solidFill>
                <a:srgbClr val="0070C0"/>
              </a:solidFill>
            </a:endParaRPr>
          </a:p>
        </p:txBody>
      </p:sp>
      <p:sp>
        <p:nvSpPr>
          <p:cNvPr id="97" name="文本框 15"/>
          <p:cNvSpPr txBox="1"/>
          <p:nvPr/>
        </p:nvSpPr>
        <p:spPr>
          <a:xfrm>
            <a:off x="187949" y="98764"/>
            <a:ext cx="1768659" cy="1323439"/>
          </a:xfrm>
          <a:prstGeom prst="rect">
            <a:avLst/>
          </a:prstGeom>
          <a:noFill/>
        </p:spPr>
        <p:txBody>
          <a:bodyPr wrap="square" rtlCol="0">
            <a:spAutoFit/>
          </a:bodyPr>
          <a:lstStyle/>
          <a:p>
            <a:r>
              <a:rPr lang="en-US" altLang="zh-CN" sz="8000" b="1" dirty="0" smtClean="0">
                <a:solidFill>
                  <a:srgbClr val="000000"/>
                </a:solidFill>
                <a:latin typeface="方正兰亭粗黑简体" panose="02000000000000000000" pitchFamily="2" charset="-122"/>
                <a:ea typeface="方正兰亭粗黑简体" panose="02000000000000000000" pitchFamily="2" charset="-122"/>
              </a:rPr>
              <a:t>1</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98" name="文本框 12"/>
          <p:cNvSpPr txBox="1"/>
          <p:nvPr/>
        </p:nvSpPr>
        <p:spPr>
          <a:xfrm>
            <a:off x="1289864" y="543265"/>
            <a:ext cx="2886714" cy="707886"/>
          </a:xfrm>
          <a:prstGeom prst="rect">
            <a:avLst/>
          </a:prstGeom>
          <a:noFill/>
        </p:spPr>
        <p:txBody>
          <a:bodyPr wrap="square" rtlCol="0">
            <a:spAutoFit/>
          </a:bodyPr>
          <a:lstStyle/>
          <a:p>
            <a:r>
              <a:rPr lang="zh-CN" altLang="en-US" sz="4000" b="1" dirty="0">
                <a:latin typeface="方正兰亭粗黑简体" panose="02000000000000000000" pitchFamily="2" charset="-122"/>
                <a:ea typeface="方正兰亭粗黑简体" panose="02000000000000000000" pitchFamily="2" charset="-122"/>
              </a:rPr>
              <a:t>研究目标</a:t>
            </a:r>
          </a:p>
        </p:txBody>
      </p:sp>
      <p:sp>
        <p:nvSpPr>
          <p:cNvPr id="99" name="文本框 14"/>
          <p:cNvSpPr txBox="1"/>
          <p:nvPr/>
        </p:nvSpPr>
        <p:spPr>
          <a:xfrm>
            <a:off x="296097" y="2626583"/>
            <a:ext cx="4223781" cy="1200329"/>
          </a:xfrm>
          <a:prstGeom prst="rect">
            <a:avLst/>
          </a:prstGeom>
          <a:noFill/>
        </p:spPr>
        <p:txBody>
          <a:bodyPr wrap="square" rtlCol="0">
            <a:spAutoFit/>
          </a:bodyPr>
          <a:lstStyle/>
          <a:p>
            <a:pPr indent="-285750">
              <a:buFont typeface="Wingdings" pitchFamily="2" charset="2"/>
              <a:buChar char="n"/>
            </a:pPr>
            <a:r>
              <a:rPr lang="zh-CN" altLang="en-US" sz="3600" dirty="0" smtClean="0">
                <a:solidFill>
                  <a:srgbClr val="000000"/>
                </a:solidFill>
                <a:effectLst>
                  <a:outerShdw blurRad="60007" dist="310007" dir="7680000" sy="30000" kx="1300200" algn="ctr" rotWithShape="0">
                    <a:prstClr val="black">
                      <a:alpha val="32000"/>
                    </a:prstClr>
                  </a:outerShdw>
                </a:effectLst>
                <a:latin typeface="华文新魏" panose="02010800040101010101" pitchFamily="2" charset="-122"/>
                <a:ea typeface="华文新魏" panose="02010800040101010101" pitchFamily="2" charset="-122"/>
              </a:rPr>
              <a:t> </a:t>
            </a:r>
            <a:r>
              <a:rPr lang="zh-CN" altLang="en-US" sz="3600" dirty="0" smtClean="0">
                <a:solidFill>
                  <a:srgbClr val="000000"/>
                </a:solidFill>
                <a:latin typeface="华文新魏" panose="02010800040101010101" pitchFamily="2" charset="-122"/>
                <a:ea typeface="华文新魏" panose="02010800040101010101" pitchFamily="2" charset="-122"/>
              </a:rPr>
              <a:t>艺术照片与目标照片实现风格合并</a:t>
            </a:r>
            <a:endParaRPr lang="zh-CN" altLang="en-US" sz="3600" dirty="0">
              <a:solidFill>
                <a:srgbClr val="000000"/>
              </a:solidFill>
              <a:latin typeface="华文新魏" panose="02010800040101010101" pitchFamily="2" charset="-122"/>
              <a:ea typeface="华文新魏" panose="02010800040101010101" pitchFamily="2" charset="-122"/>
            </a:endParaRPr>
          </a:p>
        </p:txBody>
      </p:sp>
      <p:sp>
        <p:nvSpPr>
          <p:cNvPr id="26" name="AutoShape 10"/>
          <p:cNvSpPr>
            <a:spLocks noChangeArrowheads="1"/>
          </p:cNvSpPr>
          <p:nvPr/>
        </p:nvSpPr>
        <p:spPr bwMode="blackWhite">
          <a:xfrm>
            <a:off x="6681412" y="4770994"/>
            <a:ext cx="517299" cy="461240"/>
          </a:xfrm>
          <a:prstGeom prst="flowChartOr">
            <a:avLst/>
          </a:pr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9F9F9"/>
              </a:solidFill>
              <a:effectLst/>
              <a:uLnTx/>
              <a:uFillTx/>
              <a:latin typeface="微软雅黑" pitchFamily="34" charset="-122"/>
              <a:ea typeface="微软雅黑" pitchFamily="34" charset="-122"/>
              <a:cs typeface="+mn-cs"/>
            </a:endParaRP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www.analyticsvidhya.com/wp-content/uploads/2016/11/neural-art-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48030" y="311633"/>
            <a:ext cx="8048951" cy="6173345"/>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图片 5"/>
          <p:cNvPicPr>
            <a:picLocks noChangeAspect="1"/>
          </p:cNvPicPr>
          <p:nvPr/>
        </p:nvPicPr>
        <p:blipFill>
          <a:blip r:embed="rId3" cstate="print">
            <a:extLst>
              <a:ext uri="{28A0092B-C50C-407E-A947-70E740481C1C}">
                <a14:useLocalDpi xmlns:a14="http://schemas.microsoft.com/office/drawing/2010/main" xmlns="" val="0"/>
              </a:ext>
            </a:extLst>
          </a:blip>
          <a:srcRect t="60589" r="53519"/>
          <a:stretch>
            <a:fillRect/>
          </a:stretch>
        </p:blipFill>
        <p:spPr>
          <a:xfrm rot="18571216">
            <a:off x="-1879710" y="-263899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sp>
        <p:nvSpPr>
          <p:cNvPr id="13" name="文本框 12"/>
          <p:cNvSpPr txBox="1"/>
          <p:nvPr/>
        </p:nvSpPr>
        <p:spPr>
          <a:xfrm>
            <a:off x="1398022" y="254174"/>
            <a:ext cx="2850009" cy="830997"/>
          </a:xfrm>
          <a:prstGeom prst="rect">
            <a:avLst/>
          </a:prstGeom>
          <a:noFill/>
        </p:spPr>
        <p:txBody>
          <a:bodyPr wrap="square" rtlCol="0">
            <a:spAutoFit/>
          </a:bodyPr>
          <a:lstStyle/>
          <a:p>
            <a:r>
              <a:rPr lang="zh-CN" altLang="en-US" sz="4800" b="1" dirty="0" smtClean="0">
                <a:solidFill>
                  <a:srgbClr val="000000"/>
                </a:solidFill>
                <a:effectLst>
                  <a:outerShdw blurRad="60007" dist="310007" dir="7680000" sy="30000" kx="1300200" algn="ctr" rotWithShape="0">
                    <a:prstClr val="black">
                      <a:alpha val="32000"/>
                    </a:prstClr>
                  </a:outerShdw>
                </a:effectLst>
                <a:latin typeface="方正兰亭粗黑简体" panose="02000000000000000000" pitchFamily="2" charset="-122"/>
                <a:ea typeface="方正兰亭粗黑简体" panose="02000000000000000000" pitchFamily="2" charset="-122"/>
              </a:rPr>
              <a:t>研究思路</a:t>
            </a:r>
            <a:endPar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endParaRPr>
          </a:p>
        </p:txBody>
      </p:sp>
      <p:sp>
        <p:nvSpPr>
          <p:cNvPr id="16" name="文本框 15"/>
          <p:cNvSpPr txBox="1"/>
          <p:nvPr/>
        </p:nvSpPr>
        <p:spPr>
          <a:xfrm>
            <a:off x="174259" y="0"/>
            <a:ext cx="1223763" cy="1323439"/>
          </a:xfrm>
          <a:prstGeom prst="rect">
            <a:avLst/>
          </a:prstGeom>
          <a:noFill/>
        </p:spPr>
        <p:txBody>
          <a:bodyPr wrap="square" rtlCol="0">
            <a:spAutoFit/>
          </a:bodyPr>
          <a:lstStyle/>
          <a:p>
            <a:r>
              <a:rPr lang="en-US" altLang="zh-CN" sz="8000" b="1" dirty="0" smtClean="0">
                <a:solidFill>
                  <a:srgbClr val="000000"/>
                </a:solidFill>
                <a:latin typeface="方正兰亭粗黑简体" panose="02000000000000000000" pitchFamily="2" charset="-122"/>
                <a:ea typeface="方正兰亭粗黑简体" panose="02000000000000000000" pitchFamily="2" charset="-122"/>
              </a:rPr>
              <a:t>2</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2" name="AutoShape 2" descr="https://www.analyticsvidhya.com/wp-content/uploads/2016/11/neural-art-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14"/>
          <p:cNvSpPr txBox="1"/>
          <p:nvPr/>
        </p:nvSpPr>
        <p:spPr>
          <a:xfrm>
            <a:off x="141616" y="1215388"/>
            <a:ext cx="4106416" cy="1569660"/>
          </a:xfrm>
          <a:prstGeom prst="rect">
            <a:avLst/>
          </a:prstGeom>
          <a:noFill/>
        </p:spPr>
        <p:txBody>
          <a:bodyPr wrap="square" rtlCol="0">
            <a:spAutoFit/>
          </a:bodyPr>
          <a:lstStyle/>
          <a:p>
            <a:pPr indent="-285750">
              <a:buFont typeface="Wingdings" pitchFamily="2" charset="2"/>
              <a:buChar char="n"/>
            </a:pPr>
            <a:r>
              <a:rPr lang="zh-CN" altLang="en-US" sz="3200" dirty="0" smtClean="0">
                <a:solidFill>
                  <a:srgbClr val="000000"/>
                </a:solidFill>
                <a:latin typeface="华文楷体" panose="02010600040101010101" pitchFamily="2" charset="-122"/>
                <a:ea typeface="华文楷体" panose="02010600040101010101" pitchFamily="2" charset="-122"/>
              </a:rPr>
              <a:t>材料：</a:t>
            </a:r>
            <a:endParaRPr lang="en-US" altLang="zh-CN" sz="3200" dirty="0" smtClean="0">
              <a:solidFill>
                <a:srgbClr val="000000"/>
              </a:solidFill>
              <a:latin typeface="华文楷体" panose="02010600040101010101" pitchFamily="2" charset="-122"/>
              <a:ea typeface="华文楷体" panose="02010600040101010101" pitchFamily="2" charset="-122"/>
            </a:endParaRPr>
          </a:p>
          <a:p>
            <a:r>
              <a:rPr lang="en-US" altLang="zh-CN" sz="3200" dirty="0">
                <a:solidFill>
                  <a:srgbClr val="000000"/>
                </a:solidFill>
                <a:latin typeface="华文楷体" panose="02010600040101010101" pitchFamily="2" charset="-122"/>
                <a:ea typeface="华文楷体" panose="02010600040101010101" pitchFamily="2" charset="-122"/>
              </a:rPr>
              <a:t> </a:t>
            </a:r>
            <a:r>
              <a:rPr lang="en-US" altLang="zh-CN" sz="3200" dirty="0" smtClean="0">
                <a:solidFill>
                  <a:srgbClr val="000000"/>
                </a:solidFill>
                <a:latin typeface="华文楷体" panose="02010600040101010101" pitchFamily="2" charset="-122"/>
                <a:ea typeface="华文楷体" panose="02010600040101010101" pitchFamily="2" charset="-122"/>
              </a:rPr>
              <a:t>   1. </a:t>
            </a:r>
            <a:r>
              <a:rPr lang="zh-CN" altLang="en-US" sz="3200" dirty="0" smtClean="0">
                <a:solidFill>
                  <a:srgbClr val="000000"/>
                </a:solidFill>
                <a:latin typeface="华文楷体" panose="02010600040101010101" pitchFamily="2" charset="-122"/>
                <a:ea typeface="华文楷体" panose="02010600040101010101" pitchFamily="2" charset="-122"/>
              </a:rPr>
              <a:t>两张图片；</a:t>
            </a:r>
            <a:endParaRPr lang="en-US" altLang="zh-CN" sz="3200" dirty="0" smtClean="0">
              <a:solidFill>
                <a:srgbClr val="000000"/>
              </a:solidFill>
              <a:latin typeface="华文楷体" panose="02010600040101010101" pitchFamily="2" charset="-122"/>
              <a:ea typeface="华文楷体" panose="02010600040101010101" pitchFamily="2" charset="-122"/>
            </a:endParaRPr>
          </a:p>
          <a:p>
            <a:r>
              <a:rPr lang="en-US" altLang="zh-CN" sz="3200" dirty="0">
                <a:solidFill>
                  <a:srgbClr val="000000"/>
                </a:solidFill>
                <a:latin typeface="华文楷体" panose="02010600040101010101" pitchFamily="2" charset="-122"/>
                <a:ea typeface="华文楷体" panose="02010600040101010101" pitchFamily="2" charset="-122"/>
              </a:rPr>
              <a:t> </a:t>
            </a:r>
            <a:r>
              <a:rPr lang="en-US" altLang="zh-CN" sz="3200" dirty="0" smtClean="0">
                <a:solidFill>
                  <a:srgbClr val="000000"/>
                </a:solidFill>
                <a:latin typeface="华文楷体" panose="02010600040101010101" pitchFamily="2" charset="-122"/>
                <a:ea typeface="华文楷体" panose="02010600040101010101" pitchFamily="2" charset="-122"/>
              </a:rPr>
              <a:t>   2.</a:t>
            </a:r>
            <a:r>
              <a:rPr lang="zh-CN" altLang="en-US" sz="3200" dirty="0" smtClean="0">
                <a:solidFill>
                  <a:srgbClr val="000000"/>
                </a:solidFill>
                <a:latin typeface="华文楷体" panose="02010600040101010101" pitchFamily="2" charset="-122"/>
                <a:ea typeface="华文楷体" panose="02010600040101010101" pitchFamily="2" charset="-122"/>
              </a:rPr>
              <a:t>目标原始噪音图。</a:t>
            </a:r>
            <a:endParaRPr lang="zh-CN" altLang="en-US" sz="3200" dirty="0">
              <a:solidFill>
                <a:srgbClr val="000000"/>
              </a:solidFill>
              <a:latin typeface="华文楷体" panose="02010600040101010101" pitchFamily="2" charset="-122"/>
              <a:ea typeface="华文楷体" panose="02010600040101010101" pitchFamily="2" charset="-122"/>
            </a:endParaRPr>
          </a:p>
        </p:txBody>
      </p:sp>
      <p:sp>
        <p:nvSpPr>
          <p:cNvPr id="11" name="文本框 14"/>
          <p:cNvSpPr txBox="1"/>
          <p:nvPr/>
        </p:nvSpPr>
        <p:spPr>
          <a:xfrm>
            <a:off x="155575" y="2778193"/>
            <a:ext cx="4223781" cy="3046988"/>
          </a:xfrm>
          <a:prstGeom prst="rect">
            <a:avLst/>
          </a:prstGeom>
          <a:noFill/>
        </p:spPr>
        <p:txBody>
          <a:bodyPr wrap="square" rtlCol="0">
            <a:spAutoFit/>
          </a:bodyPr>
          <a:lstStyle/>
          <a:p>
            <a:pPr indent="-285750">
              <a:buFont typeface="Wingdings" pitchFamily="2" charset="2"/>
              <a:buChar char="n"/>
            </a:pPr>
            <a:r>
              <a:rPr lang="zh-CN" altLang="en-US" sz="3200" dirty="0" smtClean="0">
                <a:solidFill>
                  <a:srgbClr val="000000"/>
                </a:solidFill>
                <a:latin typeface="华文楷体" panose="02010600040101010101" pitchFamily="2" charset="-122"/>
                <a:ea typeface="华文楷体" panose="02010600040101010101" pitchFamily="2" charset="-122"/>
              </a:rPr>
              <a:t>步骤 ：</a:t>
            </a:r>
            <a:endParaRPr lang="en-US" altLang="zh-CN" sz="3200" dirty="0" smtClean="0">
              <a:solidFill>
                <a:srgbClr val="000000"/>
              </a:solidFill>
              <a:latin typeface="华文楷体" panose="02010600040101010101" pitchFamily="2" charset="-122"/>
              <a:ea typeface="华文楷体" panose="02010600040101010101" pitchFamily="2" charset="-122"/>
            </a:endParaRPr>
          </a:p>
          <a:p>
            <a:r>
              <a:rPr lang="en-US" altLang="zh-CN" sz="3200" dirty="0">
                <a:solidFill>
                  <a:srgbClr val="000000"/>
                </a:solidFill>
                <a:latin typeface="华文楷体" panose="02010600040101010101" pitchFamily="2" charset="-122"/>
                <a:ea typeface="华文楷体" panose="02010600040101010101" pitchFamily="2" charset="-122"/>
              </a:rPr>
              <a:t> </a:t>
            </a:r>
            <a:r>
              <a:rPr lang="en-US" altLang="zh-CN" sz="3200" dirty="0" smtClean="0">
                <a:solidFill>
                  <a:srgbClr val="000000"/>
                </a:solidFill>
                <a:latin typeface="华文楷体" panose="02010600040101010101" pitchFamily="2" charset="-122"/>
                <a:ea typeface="华文楷体" panose="02010600040101010101" pitchFamily="2" charset="-122"/>
              </a:rPr>
              <a:t>   1.</a:t>
            </a:r>
            <a:r>
              <a:rPr lang="zh-CN" altLang="en-US" sz="3200" dirty="0" smtClean="0">
                <a:solidFill>
                  <a:srgbClr val="000000"/>
                </a:solidFill>
                <a:latin typeface="华文楷体" panose="02010600040101010101" pitchFamily="2" charset="-122"/>
                <a:ea typeface="华文楷体" panose="02010600040101010101" pitchFamily="2" charset="-122"/>
              </a:rPr>
              <a:t>卷积网络提取特征；</a:t>
            </a:r>
            <a:endParaRPr lang="en-US" altLang="zh-CN" sz="3200" dirty="0" smtClean="0">
              <a:solidFill>
                <a:srgbClr val="000000"/>
              </a:solidFill>
              <a:latin typeface="华文楷体" panose="02010600040101010101" pitchFamily="2" charset="-122"/>
              <a:ea typeface="华文楷体" panose="02010600040101010101" pitchFamily="2" charset="-122"/>
            </a:endParaRPr>
          </a:p>
          <a:p>
            <a:r>
              <a:rPr lang="en-US" altLang="zh-CN" sz="3200" dirty="0">
                <a:solidFill>
                  <a:srgbClr val="000000"/>
                </a:solidFill>
                <a:latin typeface="华文楷体" panose="02010600040101010101" pitchFamily="2" charset="-122"/>
                <a:ea typeface="华文楷体" panose="02010600040101010101" pitchFamily="2" charset="-122"/>
              </a:rPr>
              <a:t> </a:t>
            </a:r>
            <a:r>
              <a:rPr lang="en-US" altLang="zh-CN" sz="3200" dirty="0" smtClean="0">
                <a:solidFill>
                  <a:srgbClr val="000000"/>
                </a:solidFill>
                <a:latin typeface="华文楷体" panose="02010600040101010101" pitchFamily="2" charset="-122"/>
                <a:ea typeface="华文楷体" panose="02010600040101010101" pitchFamily="2" charset="-122"/>
              </a:rPr>
              <a:t>   2.</a:t>
            </a:r>
            <a:r>
              <a:rPr lang="zh-CN" altLang="en-US" sz="3200" dirty="0" smtClean="0">
                <a:solidFill>
                  <a:srgbClr val="000000"/>
                </a:solidFill>
                <a:latin typeface="华文楷体" panose="02010600040101010101" pitchFamily="2" charset="-122"/>
                <a:ea typeface="华文楷体" panose="02010600040101010101" pitchFamily="2" charset="-122"/>
              </a:rPr>
              <a:t>计算目标图片与两张图片的特征差异；</a:t>
            </a:r>
            <a:endParaRPr lang="en-US" altLang="zh-CN" sz="3200" dirty="0" smtClean="0">
              <a:solidFill>
                <a:srgbClr val="000000"/>
              </a:solidFill>
              <a:latin typeface="华文楷体" panose="02010600040101010101" pitchFamily="2" charset="-122"/>
              <a:ea typeface="华文楷体" panose="02010600040101010101" pitchFamily="2" charset="-122"/>
            </a:endParaRPr>
          </a:p>
          <a:p>
            <a:r>
              <a:rPr lang="en-US" altLang="zh-CN" sz="3200" dirty="0">
                <a:solidFill>
                  <a:srgbClr val="000000"/>
                </a:solidFill>
                <a:latin typeface="华文楷体" panose="02010600040101010101" pitchFamily="2" charset="-122"/>
                <a:ea typeface="华文楷体" panose="02010600040101010101" pitchFamily="2" charset="-122"/>
              </a:rPr>
              <a:t> </a:t>
            </a:r>
            <a:r>
              <a:rPr lang="en-US" altLang="zh-CN" sz="3200" dirty="0" smtClean="0">
                <a:solidFill>
                  <a:srgbClr val="000000"/>
                </a:solidFill>
                <a:latin typeface="华文楷体" panose="02010600040101010101" pitchFamily="2" charset="-122"/>
                <a:ea typeface="华文楷体" panose="02010600040101010101" pitchFamily="2" charset="-122"/>
              </a:rPr>
              <a:t>   3.</a:t>
            </a:r>
            <a:r>
              <a:rPr lang="zh-CN" altLang="en-US" sz="3200" dirty="0" smtClean="0">
                <a:solidFill>
                  <a:srgbClr val="000000"/>
                </a:solidFill>
                <a:latin typeface="华文楷体" panose="02010600040101010101" pitchFamily="2" charset="-122"/>
                <a:ea typeface="华文楷体" panose="02010600040101010101" pitchFamily="2" charset="-122"/>
              </a:rPr>
              <a:t>以特征差异更新目标图。</a:t>
            </a:r>
            <a:endParaRPr lang="zh-CN" altLang="en-US" sz="3200" dirty="0">
              <a:solidFill>
                <a:srgbClr val="000000"/>
              </a:solidFill>
              <a:latin typeface="华文楷体" panose="02010600040101010101" pitchFamily="2" charset="-122"/>
              <a:ea typeface="华文楷体" panose="0201060004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3935" y="647597"/>
            <a:ext cx="10744038" cy="60388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6" name="图片 75"/>
          <p:cNvPicPr>
            <a:picLocks noChangeAspect="1"/>
          </p:cNvPicPr>
          <p:nvPr/>
        </p:nvPicPr>
        <p:blipFill>
          <a:blip r:embed="rId4" cstate="print">
            <a:extLst>
              <a:ext uri="{28A0092B-C50C-407E-A947-70E740481C1C}">
                <a14:useLocalDpi xmlns:a14="http://schemas.microsoft.com/office/drawing/2010/main" xmlns=""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97" name="文本框 15"/>
          <p:cNvSpPr txBox="1"/>
          <p:nvPr/>
        </p:nvSpPr>
        <p:spPr>
          <a:xfrm>
            <a:off x="128124" y="15675"/>
            <a:ext cx="1768659" cy="1323439"/>
          </a:xfrm>
          <a:prstGeom prst="rect">
            <a:avLst/>
          </a:prstGeom>
          <a:noFill/>
        </p:spPr>
        <p:txBody>
          <a:bodyPr wrap="square" rtlCol="0">
            <a:spAutoFit/>
          </a:bodyPr>
          <a:lstStyle/>
          <a:p>
            <a:r>
              <a:rPr lang="en-US" altLang="zh-CN" sz="8000" b="1" dirty="0" smtClean="0">
                <a:solidFill>
                  <a:srgbClr val="000000"/>
                </a:solidFill>
                <a:latin typeface="方正兰亭粗黑简体" panose="02000000000000000000" pitchFamily="2" charset="-122"/>
                <a:ea typeface="方正兰亭粗黑简体" panose="02000000000000000000" pitchFamily="2" charset="-122"/>
              </a:rPr>
              <a:t>3</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98" name="文本框 12"/>
          <p:cNvSpPr txBox="1"/>
          <p:nvPr/>
        </p:nvSpPr>
        <p:spPr>
          <a:xfrm>
            <a:off x="993935" y="244275"/>
            <a:ext cx="2677787" cy="830997"/>
          </a:xfrm>
          <a:prstGeom prst="rect">
            <a:avLst/>
          </a:prstGeom>
          <a:noFill/>
        </p:spPr>
        <p:txBody>
          <a:bodyPr wrap="square" rtlCol="0">
            <a:spAutoFit/>
          </a:bodyPr>
          <a:lstStyle/>
          <a:p>
            <a:r>
              <a:rPr lang="zh-CN" altLang="en-US" sz="4800" b="1" dirty="0">
                <a:solidFill>
                  <a:srgbClr val="000000"/>
                </a:solidFill>
                <a:effectLst>
                  <a:outerShdw blurRad="60007" dist="310007" dir="7680000" sy="30000" kx="1300200" algn="ctr" rotWithShape="0">
                    <a:prstClr val="black">
                      <a:alpha val="32000"/>
                    </a:prstClr>
                  </a:outerShdw>
                </a:effectLst>
                <a:latin typeface="方正兰亭粗黑简体" panose="02000000000000000000" pitchFamily="2" charset="-122"/>
                <a:ea typeface="方正兰亭粗黑简体" panose="02000000000000000000" pitchFamily="2" charset="-122"/>
              </a:rPr>
              <a:t>模型设计</a:t>
            </a:r>
          </a:p>
        </p:txBody>
      </p:sp>
      <p:sp>
        <p:nvSpPr>
          <p:cNvPr id="28" name="矩形 4"/>
          <p:cNvSpPr>
            <a:spLocks noChangeArrowheads="1"/>
          </p:cNvSpPr>
          <p:nvPr/>
        </p:nvSpPr>
        <p:spPr bwMode="auto">
          <a:xfrm>
            <a:off x="128124" y="4199029"/>
            <a:ext cx="4610930" cy="700898"/>
          </a:xfrm>
          <a:prstGeom prst="rect">
            <a:avLst/>
          </a:prstGeom>
          <a:noFill/>
          <a:ln w="9525">
            <a:noFill/>
            <a:miter lim="800000"/>
          </a:ln>
        </p:spPr>
        <p:txBody>
          <a:bodyPr wrap="square" lIns="91440" tIns="45720" rIns="91440" bIns="45720">
            <a:spAutoFit/>
          </a:bodyPr>
          <a:lstStyle/>
          <a:p>
            <a:pPr>
              <a:lnSpc>
                <a:spcPts val="2500"/>
              </a:lnSpc>
            </a:pPr>
            <a:r>
              <a:rPr lang="zh-CN" altLang="en-US" sz="1600" dirty="0" smtClean="0">
                <a:solidFill>
                  <a:srgbClr val="000000"/>
                </a:solidFill>
                <a:latin typeface="华文细黑" panose="02010600040101010101" pitchFamily="2" charset="-122"/>
                <a:ea typeface="华文细黑" panose="02010600040101010101" pitchFamily="2" charset="-122"/>
              </a:rPr>
              <a:t>    </a:t>
            </a:r>
            <a:endParaRPr lang="en-US" altLang="zh-CN" sz="1600" baseline="-25000" dirty="0">
              <a:solidFill>
                <a:srgbClr val="000000"/>
              </a:solidFill>
              <a:latin typeface="华文细黑" panose="02010600040101010101" pitchFamily="2" charset="-122"/>
              <a:ea typeface="华文细黑" panose="02010600040101010101" pitchFamily="2" charset="-122"/>
            </a:endParaRPr>
          </a:p>
          <a:p>
            <a:pPr>
              <a:lnSpc>
                <a:spcPts val="2500"/>
              </a:lnSpc>
            </a:pPr>
            <a:endParaRPr lang="en-US" altLang="zh-CN" sz="1600" dirty="0" smtClean="0">
              <a:solidFill>
                <a:srgbClr val="00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xmlns="" val="3765057933"/>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xmlns="" val="0"/>
              </a:ext>
            </a:extLst>
          </a:blip>
          <a:srcRect t="60589" r="53519"/>
          <a:stretch>
            <a:fillRect/>
          </a:stretch>
        </p:blipFill>
        <p:spPr>
          <a:xfrm rot="18571216">
            <a:off x="-899791" y="-2056897"/>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cstate="print">
            <a:extLst>
              <a:ext uri="{28A0092B-C50C-407E-A947-70E740481C1C}">
                <a14:useLocalDpi xmlns:a14="http://schemas.microsoft.com/office/drawing/2010/main" xmlns="" val="0"/>
              </a:ext>
            </a:extLst>
          </a:blip>
          <a:srcRect t="61706" r="40353"/>
          <a:stretch>
            <a:fillRect/>
          </a:stretch>
        </p:blipFill>
        <p:spPr>
          <a:xfrm rot="8195221">
            <a:off x="5796867" y="3533433"/>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1220170" y="361794"/>
            <a:ext cx="2850009" cy="830997"/>
          </a:xfrm>
          <a:prstGeom prst="rect">
            <a:avLst/>
          </a:prstGeom>
          <a:noFill/>
        </p:spPr>
        <p:txBody>
          <a:bodyPr wrap="square" rtlCol="0">
            <a:spAutoFit/>
          </a:bodyPr>
          <a:lstStyle/>
          <a:p>
            <a:r>
              <a:rPr lang="zh-CN" altLang="en-US" sz="4800" b="1" dirty="0">
                <a:solidFill>
                  <a:srgbClr val="000000"/>
                </a:solidFill>
                <a:effectLst>
                  <a:outerShdw blurRad="60007" dist="310007" dir="7680000" sy="30000" kx="1300200" algn="ctr" rotWithShape="0">
                    <a:prstClr val="black">
                      <a:alpha val="32000"/>
                    </a:prstClr>
                  </a:outerShdw>
                </a:effectLst>
                <a:latin typeface="方正兰亭粗黑简体" panose="02000000000000000000" pitchFamily="2" charset="-122"/>
                <a:ea typeface="方正兰亭粗黑简体" panose="02000000000000000000" pitchFamily="2" charset="-122"/>
              </a:rPr>
              <a:t>参考文献</a:t>
            </a:r>
          </a:p>
        </p:txBody>
      </p:sp>
      <p:sp>
        <p:nvSpPr>
          <p:cNvPr id="16" name="文本框 15"/>
          <p:cNvSpPr txBox="1"/>
          <p:nvPr/>
        </p:nvSpPr>
        <p:spPr>
          <a:xfrm>
            <a:off x="155575" y="115574"/>
            <a:ext cx="1223763" cy="1323439"/>
          </a:xfrm>
          <a:prstGeom prst="rect">
            <a:avLst/>
          </a:prstGeom>
          <a:noFill/>
        </p:spPr>
        <p:txBody>
          <a:bodyPr wrap="square" rtlCol="0">
            <a:spAutoFit/>
          </a:bodyPr>
          <a:lstStyle/>
          <a:p>
            <a:r>
              <a:rPr lang="en-US" altLang="zh-CN" sz="8000" b="1" dirty="0" smtClean="0">
                <a:solidFill>
                  <a:srgbClr val="000000"/>
                </a:solidFill>
                <a:latin typeface="方正兰亭粗黑简体" panose="02000000000000000000" pitchFamily="2" charset="-122"/>
                <a:ea typeface="方正兰亭粗黑简体" panose="02000000000000000000" pitchFamily="2" charset="-122"/>
              </a:rPr>
              <a:t>4</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2" name="AutoShape 2" descr="https://www.analyticsvidhya.com/wp-content/uploads/2016/11/neural-art-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4"/>
          <p:cNvSpPr>
            <a:spLocks noChangeArrowheads="1"/>
          </p:cNvSpPr>
          <p:nvPr/>
        </p:nvSpPr>
        <p:spPr bwMode="auto">
          <a:xfrm>
            <a:off x="537133" y="1829516"/>
            <a:ext cx="10616223" cy="3416320"/>
          </a:xfrm>
          <a:prstGeom prst="rect">
            <a:avLst/>
          </a:prstGeom>
          <a:noFill/>
          <a:ln w="9525">
            <a:noFill/>
            <a:miter lim="800000"/>
          </a:ln>
        </p:spPr>
        <p:txBody>
          <a:bodyPr wrap="square" lIns="91440" tIns="45720" rIns="91440" bIns="45720">
            <a:spAutoFit/>
          </a:bodyPr>
          <a:lstStyle/>
          <a:p>
            <a:r>
              <a:rPr lang="en-US" altLang="zh-CN" sz="2400" dirty="0" smtClean="0"/>
              <a:t>(1) </a:t>
            </a:r>
            <a:r>
              <a:rPr lang="en-US" altLang="zh-CN" sz="2400" dirty="0" err="1" smtClean="0"/>
              <a:t>Gatys</a:t>
            </a:r>
            <a:r>
              <a:rPr lang="en-US" altLang="zh-CN" sz="2400" dirty="0" smtClean="0"/>
              <a:t> L A, </a:t>
            </a:r>
            <a:r>
              <a:rPr lang="en-US" altLang="zh-CN" sz="2400" dirty="0" err="1" smtClean="0"/>
              <a:t>Ecker</a:t>
            </a:r>
            <a:r>
              <a:rPr lang="en-US" altLang="zh-CN" sz="2400" dirty="0" smtClean="0"/>
              <a:t> A S, </a:t>
            </a:r>
            <a:r>
              <a:rPr lang="en-US" altLang="zh-CN" sz="2400" dirty="0" err="1" smtClean="0"/>
              <a:t>Bethge</a:t>
            </a:r>
            <a:r>
              <a:rPr lang="en-US" altLang="zh-CN" sz="2400" dirty="0" smtClean="0"/>
              <a:t> M. </a:t>
            </a:r>
            <a:r>
              <a:rPr lang="en-US" altLang="zh-CN" sz="2400" b="1" dirty="0" smtClean="0"/>
              <a:t>Image Style Transfer Using Convolutional Neural Networks</a:t>
            </a:r>
            <a:r>
              <a:rPr lang="en-US" altLang="zh-CN" sz="2400" dirty="0" smtClean="0"/>
              <a:t>[C]// IEEE Conference on Computer Vision and Pattern Recognition. IEEE Computer Society, 2016:2414-2423.</a:t>
            </a:r>
          </a:p>
          <a:p>
            <a:endParaRPr lang="en-US" altLang="zh-CN" sz="2400" dirty="0" smtClean="0"/>
          </a:p>
          <a:p>
            <a:r>
              <a:rPr lang="en-US" altLang="zh-CN" sz="2400" dirty="0" smtClean="0"/>
              <a:t>(2) </a:t>
            </a:r>
            <a:r>
              <a:rPr lang="en-US" altLang="zh-CN" sz="2400" dirty="0" err="1" smtClean="0"/>
              <a:t>Simonyan</a:t>
            </a:r>
            <a:r>
              <a:rPr lang="en-US" altLang="zh-CN" sz="2400" dirty="0" smtClean="0"/>
              <a:t> </a:t>
            </a:r>
            <a:r>
              <a:rPr lang="en-US" altLang="zh-CN" sz="2400" dirty="0"/>
              <a:t>K, </a:t>
            </a:r>
            <a:r>
              <a:rPr lang="en-US" altLang="zh-CN" sz="2400" dirty="0" err="1"/>
              <a:t>Zisserman</a:t>
            </a:r>
            <a:r>
              <a:rPr lang="en-US" altLang="zh-CN" sz="2400" dirty="0"/>
              <a:t> A. </a:t>
            </a:r>
            <a:r>
              <a:rPr lang="en-US" altLang="zh-CN" sz="2400" b="1" dirty="0"/>
              <a:t>Very Deep Convolutional Networks for Large-Scale Image Recognition</a:t>
            </a:r>
            <a:r>
              <a:rPr lang="en-US" altLang="zh-CN" sz="2400" dirty="0"/>
              <a:t>[J]. Computer Science, 2014</a:t>
            </a:r>
            <a:r>
              <a:rPr lang="en-US" altLang="zh-CN" sz="2400" dirty="0" smtClean="0"/>
              <a:t>.</a:t>
            </a:r>
          </a:p>
          <a:p>
            <a:endParaRPr lang="en-US" altLang="zh-CN" sz="2400" dirty="0"/>
          </a:p>
          <a:p>
            <a:r>
              <a:rPr lang="en-US" altLang="zh-CN" sz="2400" dirty="0" smtClean="0"/>
              <a:t>(3) </a:t>
            </a:r>
            <a:r>
              <a:rPr lang="en-US" altLang="zh-CN" sz="2400" dirty="0" err="1" smtClean="0"/>
              <a:t>Mahendran</a:t>
            </a:r>
            <a:r>
              <a:rPr lang="en-US" altLang="zh-CN" sz="2400" dirty="0" smtClean="0"/>
              <a:t> </a:t>
            </a:r>
            <a:r>
              <a:rPr lang="en-US" altLang="zh-CN" sz="2400" dirty="0"/>
              <a:t>A, </a:t>
            </a:r>
            <a:r>
              <a:rPr lang="en-US" altLang="zh-CN" sz="2400" dirty="0" err="1"/>
              <a:t>Vedaldi</a:t>
            </a:r>
            <a:r>
              <a:rPr lang="en-US" altLang="zh-CN" sz="2400" dirty="0"/>
              <a:t> A. </a:t>
            </a:r>
            <a:r>
              <a:rPr lang="en-US" altLang="zh-CN" sz="2400" b="1" dirty="0"/>
              <a:t>Understanding deep image representations by inverting them</a:t>
            </a:r>
            <a:r>
              <a:rPr lang="en-US" altLang="zh-CN" sz="2400" dirty="0"/>
              <a:t>[J]. </a:t>
            </a:r>
            <a:r>
              <a:rPr lang="en-US" altLang="zh-CN" sz="2400" dirty="0" smtClean="0"/>
              <a:t>2014:5188-5196.</a:t>
            </a:r>
          </a:p>
        </p:txBody>
      </p:sp>
      <p:sp>
        <p:nvSpPr>
          <p:cNvPr id="14" name="椭圆 13"/>
          <p:cNvSpPr/>
          <p:nvPr/>
        </p:nvSpPr>
        <p:spPr>
          <a:xfrm>
            <a:off x="5185725" y="2597039"/>
            <a:ext cx="1485116" cy="471151"/>
          </a:xfrm>
          <a:prstGeom prst="ellipse">
            <a:avLst/>
          </a:prstGeom>
          <a:solidFill>
            <a:srgbClr val="559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TextBox 14"/>
          <p:cNvSpPr txBox="1"/>
          <p:nvPr/>
        </p:nvSpPr>
        <p:spPr>
          <a:xfrm>
            <a:off x="5309664" y="2609419"/>
            <a:ext cx="1237239" cy="400110"/>
          </a:xfrm>
          <a:prstGeom prst="rect">
            <a:avLst/>
          </a:prstGeom>
          <a:noFill/>
        </p:spPr>
        <p:txBody>
          <a:bodyPr wrap="square" rtlCol="0">
            <a:spAutoFit/>
          </a:bodyPr>
          <a:lstStyle/>
          <a:p>
            <a:pPr algn="ctr"/>
            <a:r>
              <a:rPr lang="zh-CN" altLang="en-US" sz="2000" b="1" dirty="0" smtClean="0">
                <a:solidFill>
                  <a:schemeClr val="bg1"/>
                </a:solidFill>
                <a:latin typeface="Arial Rounded MT Bold" pitchFamily="34" charset="0"/>
                <a:cs typeface="Arial" pitchFamily="34" charset="0"/>
              </a:rPr>
              <a:t>风格迁移</a:t>
            </a:r>
            <a:endParaRPr lang="zh-CN" altLang="en-US" sz="2000" b="1" dirty="0">
              <a:solidFill>
                <a:schemeClr val="bg1"/>
              </a:solidFill>
              <a:latin typeface="Arial Rounded MT Bold" pitchFamily="34" charset="0"/>
              <a:cs typeface="Arial" pitchFamily="34" charset="0"/>
            </a:endParaRPr>
          </a:p>
        </p:txBody>
      </p:sp>
      <p:sp>
        <p:nvSpPr>
          <p:cNvPr id="18" name="椭圆 17"/>
          <p:cNvSpPr/>
          <p:nvPr/>
        </p:nvSpPr>
        <p:spPr>
          <a:xfrm>
            <a:off x="6583528" y="3703424"/>
            <a:ext cx="1193521" cy="366880"/>
          </a:xfrm>
          <a:prstGeom prst="ellipse">
            <a:avLst/>
          </a:prstGeom>
          <a:solidFill>
            <a:srgbClr val="559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TextBox 18"/>
          <p:cNvSpPr txBox="1"/>
          <p:nvPr/>
        </p:nvSpPr>
        <p:spPr>
          <a:xfrm>
            <a:off x="6660686" y="3670194"/>
            <a:ext cx="920840" cy="400110"/>
          </a:xfrm>
          <a:prstGeom prst="rect">
            <a:avLst/>
          </a:prstGeom>
          <a:noFill/>
        </p:spPr>
        <p:txBody>
          <a:bodyPr wrap="square" rtlCol="0">
            <a:spAutoFit/>
          </a:bodyPr>
          <a:lstStyle/>
          <a:p>
            <a:pPr algn="ctr"/>
            <a:r>
              <a:rPr lang="en-US" altLang="zh-CN" sz="2000" b="1" dirty="0" smtClean="0">
                <a:solidFill>
                  <a:schemeClr val="bg1"/>
                </a:solidFill>
                <a:latin typeface="Arial Rounded MT Bold" pitchFamily="34" charset="0"/>
                <a:cs typeface="Arial" pitchFamily="34" charset="0"/>
              </a:rPr>
              <a:t>  VGG</a:t>
            </a:r>
            <a:endParaRPr lang="zh-CN" altLang="en-US" sz="2000" b="1" dirty="0">
              <a:solidFill>
                <a:schemeClr val="bg1"/>
              </a:solidFill>
              <a:latin typeface="Arial Rounded MT Bold" pitchFamily="34" charset="0"/>
              <a:cs typeface="Arial" pitchFamily="34" charset="0"/>
            </a:endParaRPr>
          </a:p>
        </p:txBody>
      </p:sp>
      <p:sp>
        <p:nvSpPr>
          <p:cNvPr id="22" name="椭圆 21"/>
          <p:cNvSpPr/>
          <p:nvPr/>
        </p:nvSpPr>
        <p:spPr>
          <a:xfrm>
            <a:off x="5014665" y="4777966"/>
            <a:ext cx="1726610" cy="400110"/>
          </a:xfrm>
          <a:prstGeom prst="ellipse">
            <a:avLst/>
          </a:prstGeom>
          <a:solidFill>
            <a:srgbClr val="559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TextBox 22"/>
          <p:cNvSpPr txBox="1"/>
          <p:nvPr/>
        </p:nvSpPr>
        <p:spPr>
          <a:xfrm>
            <a:off x="5101791" y="4755019"/>
            <a:ext cx="1552358" cy="400110"/>
          </a:xfrm>
          <a:prstGeom prst="rect">
            <a:avLst/>
          </a:prstGeom>
          <a:noFill/>
        </p:spPr>
        <p:txBody>
          <a:bodyPr wrap="square" rtlCol="0">
            <a:spAutoFit/>
          </a:bodyPr>
          <a:lstStyle/>
          <a:p>
            <a:pPr algn="ctr"/>
            <a:r>
              <a:rPr lang="zh-CN" altLang="en-US" sz="2000" b="1" dirty="0" smtClean="0">
                <a:solidFill>
                  <a:schemeClr val="bg1"/>
                </a:solidFill>
                <a:latin typeface="Arial Rounded MT Bold" pitchFamily="34" charset="0"/>
                <a:cs typeface="Arial" pitchFamily="34" charset="0"/>
              </a:rPr>
              <a:t>图像表示</a:t>
            </a:r>
            <a:endParaRPr lang="zh-CN" altLang="en-US" sz="2000" b="1" dirty="0">
              <a:solidFill>
                <a:schemeClr val="bg1"/>
              </a:solidFill>
              <a:latin typeface="Arial Rounded MT Bold" pitchFamily="34" charset="0"/>
              <a:cs typeface="Arial" pitchFamily="34" charset="0"/>
            </a:endParaRPr>
          </a:p>
        </p:txBody>
      </p:sp>
    </p:spTree>
    <p:extLst>
      <p:ext uri="{BB962C8B-B14F-4D97-AF65-F5344CB8AC3E}">
        <p14:creationId xmlns:p14="http://schemas.microsoft.com/office/powerpoint/2010/main" xmlns="" val="3959496836"/>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hevron 63"/>
          <p:cNvSpPr/>
          <p:nvPr/>
        </p:nvSpPr>
        <p:spPr>
          <a:xfrm>
            <a:off x="5081186" y="2715905"/>
            <a:ext cx="918852" cy="1997043"/>
          </a:xfrm>
          <a:prstGeom prst="chevron">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16" name="Chevron 67"/>
          <p:cNvSpPr/>
          <p:nvPr/>
        </p:nvSpPr>
        <p:spPr>
          <a:xfrm>
            <a:off x="7809187" y="2715905"/>
            <a:ext cx="918852" cy="1997043"/>
          </a:xfrm>
          <a:prstGeom prst="chevron">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17" name="Chevron 86"/>
          <p:cNvSpPr/>
          <p:nvPr/>
        </p:nvSpPr>
        <p:spPr>
          <a:xfrm>
            <a:off x="10581166" y="2715905"/>
            <a:ext cx="918852" cy="1997043"/>
          </a:xfrm>
          <a:prstGeom prst="chevron">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22" name="Oval 52"/>
          <p:cNvSpPr>
            <a:spLocks noChangeAspect="1"/>
          </p:cNvSpPr>
          <p:nvPr/>
        </p:nvSpPr>
        <p:spPr>
          <a:xfrm>
            <a:off x="4959062" y="3281732"/>
            <a:ext cx="864665" cy="865389"/>
          </a:xfrm>
          <a:prstGeom prst="ellipse">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dirty="0">
              <a:solidFill>
                <a:srgbClr val="262626"/>
              </a:solidFill>
              <a:latin typeface="Calibri Light"/>
            </a:endParaRPr>
          </a:p>
        </p:txBody>
      </p:sp>
      <p:sp>
        <p:nvSpPr>
          <p:cNvPr id="25" name="Oval 56"/>
          <p:cNvSpPr>
            <a:spLocks noChangeAspect="1"/>
          </p:cNvSpPr>
          <p:nvPr/>
        </p:nvSpPr>
        <p:spPr>
          <a:xfrm>
            <a:off x="7703052" y="3281732"/>
            <a:ext cx="864665" cy="865389"/>
          </a:xfrm>
          <a:prstGeom prst="ellipse">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dirty="0">
              <a:solidFill>
                <a:srgbClr val="262626"/>
              </a:solidFill>
              <a:latin typeface="Calibri Light"/>
            </a:endParaRPr>
          </a:p>
        </p:txBody>
      </p:sp>
      <p:sp>
        <p:nvSpPr>
          <p:cNvPr id="28" name="Oval 68"/>
          <p:cNvSpPr>
            <a:spLocks noChangeAspect="1"/>
          </p:cNvSpPr>
          <p:nvPr/>
        </p:nvSpPr>
        <p:spPr>
          <a:xfrm>
            <a:off x="10451781" y="3281732"/>
            <a:ext cx="864665" cy="865389"/>
          </a:xfrm>
          <a:prstGeom prst="ellipse">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dirty="0">
              <a:solidFill>
                <a:srgbClr val="262626"/>
              </a:solidFill>
              <a:latin typeface="Calibri Light"/>
            </a:endParaRPr>
          </a:p>
        </p:txBody>
      </p:sp>
      <p:sp>
        <p:nvSpPr>
          <p:cNvPr id="30" name="Arc 72"/>
          <p:cNvSpPr/>
          <p:nvPr/>
        </p:nvSpPr>
        <p:spPr>
          <a:xfrm rot="19051047">
            <a:off x="2778244" y="2298749"/>
            <a:ext cx="2181771" cy="2181771"/>
          </a:xfrm>
          <a:prstGeom prst="arc">
            <a:avLst/>
          </a:prstGeom>
          <a:noFill/>
          <a:ln w="19050">
            <a:solidFill>
              <a:srgbClr val="559DE2"/>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rgbClr val="262626"/>
              </a:solidFill>
            </a:endParaRPr>
          </a:p>
        </p:txBody>
      </p:sp>
      <p:sp>
        <p:nvSpPr>
          <p:cNvPr id="31" name="Arc 73"/>
          <p:cNvSpPr/>
          <p:nvPr/>
        </p:nvSpPr>
        <p:spPr>
          <a:xfrm rot="13500000" flipH="1">
            <a:off x="5573481" y="3027264"/>
            <a:ext cx="2181771" cy="2181771"/>
          </a:xfrm>
          <a:prstGeom prst="arc">
            <a:avLst/>
          </a:prstGeom>
          <a:noFill/>
          <a:ln w="19050">
            <a:solidFill>
              <a:srgbClr val="559DE2"/>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rgbClr val="262626"/>
              </a:solidFill>
            </a:endParaRPr>
          </a:p>
        </p:txBody>
      </p:sp>
      <p:sp>
        <p:nvSpPr>
          <p:cNvPr id="32" name="Arc 74"/>
          <p:cNvSpPr/>
          <p:nvPr/>
        </p:nvSpPr>
        <p:spPr>
          <a:xfrm rot="19051047">
            <a:off x="8519729" y="2324352"/>
            <a:ext cx="2181771" cy="2181771"/>
          </a:xfrm>
          <a:prstGeom prst="arc">
            <a:avLst/>
          </a:prstGeom>
          <a:noFill/>
          <a:ln w="19050">
            <a:solidFill>
              <a:srgbClr val="559DE2"/>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rgbClr val="262626"/>
              </a:solidFill>
            </a:endParaRPr>
          </a:p>
        </p:txBody>
      </p:sp>
      <p:pic>
        <p:nvPicPr>
          <p:cNvPr id="37" name="图片 36"/>
          <p:cNvPicPr>
            <a:picLocks noChangeAspect="1"/>
          </p:cNvPicPr>
          <p:nvPr/>
        </p:nvPicPr>
        <p:blipFill>
          <a:blip r:embed="rId2" cstate="print">
            <a:extLst>
              <a:ext uri="{28A0092B-C50C-407E-A947-70E740481C1C}">
                <a14:useLocalDpi xmlns:a14="http://schemas.microsoft.com/office/drawing/2010/main" xmlns="" val="0"/>
              </a:ext>
            </a:extLst>
          </a:blip>
          <a:srcRect l="2316" t="79044" r="53519"/>
          <a:stretch>
            <a:fillRect/>
          </a:stretch>
        </p:blipFill>
        <p:spPr>
          <a:xfrm rot="20147618">
            <a:off x="-483871" y="-795874"/>
            <a:ext cx="4884403" cy="2080299"/>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9" name="文本框 15"/>
          <p:cNvSpPr txBox="1"/>
          <p:nvPr/>
        </p:nvSpPr>
        <p:spPr>
          <a:xfrm>
            <a:off x="161709" y="402887"/>
            <a:ext cx="1768659" cy="1323439"/>
          </a:xfrm>
          <a:prstGeom prst="rect">
            <a:avLst/>
          </a:prstGeom>
          <a:noFill/>
        </p:spPr>
        <p:txBody>
          <a:bodyPr wrap="square" rtlCol="0">
            <a:spAutoFit/>
          </a:bodyPr>
          <a:lstStyle/>
          <a:p>
            <a:r>
              <a:rPr lang="en-US" altLang="zh-CN" sz="8000" b="1" dirty="0" smtClean="0">
                <a:solidFill>
                  <a:srgbClr val="000000"/>
                </a:solidFill>
                <a:latin typeface="方正兰亭粗黑简体" panose="02000000000000000000" pitchFamily="2" charset="-122"/>
                <a:ea typeface="方正兰亭粗黑简体" panose="02000000000000000000" pitchFamily="2" charset="-122"/>
              </a:rPr>
              <a:t>5</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40" name="文本框 12"/>
          <p:cNvSpPr txBox="1"/>
          <p:nvPr/>
        </p:nvSpPr>
        <p:spPr>
          <a:xfrm>
            <a:off x="1307584" y="649109"/>
            <a:ext cx="2677787" cy="830997"/>
          </a:xfrm>
          <a:prstGeom prst="rect">
            <a:avLst/>
          </a:prstGeom>
          <a:noFill/>
        </p:spPr>
        <p:txBody>
          <a:bodyPr wrap="square" rtlCol="0">
            <a:spAutoFit/>
          </a:bodyPr>
          <a:lstStyle/>
          <a:p>
            <a:r>
              <a:rPr lang="zh-CN" altLang="en-US" sz="4800" b="1" dirty="0">
                <a:solidFill>
                  <a:srgbClr val="000000"/>
                </a:solidFill>
                <a:effectLst>
                  <a:outerShdw blurRad="60007" dist="310007" dir="7680000" sy="30000" kx="1300200" algn="ctr" rotWithShape="0">
                    <a:prstClr val="black">
                      <a:alpha val="32000"/>
                    </a:prstClr>
                  </a:outerShdw>
                </a:effectLst>
                <a:latin typeface="方正兰亭粗黑简体" panose="02000000000000000000" pitchFamily="2" charset="-122"/>
                <a:ea typeface="方正兰亭粗黑简体" panose="02000000000000000000" pitchFamily="2" charset="-122"/>
              </a:rPr>
              <a:t>工作安排</a:t>
            </a:r>
          </a:p>
        </p:txBody>
      </p:sp>
      <p:sp>
        <p:nvSpPr>
          <p:cNvPr id="41" name="Freeform 169"/>
          <p:cNvSpPr>
            <a:spLocks noEditPoints="1"/>
          </p:cNvSpPr>
          <p:nvPr/>
        </p:nvSpPr>
        <p:spPr bwMode="auto">
          <a:xfrm>
            <a:off x="5264754" y="3548730"/>
            <a:ext cx="291264" cy="307971"/>
          </a:xfrm>
          <a:custGeom>
            <a:avLst/>
            <a:gdLst/>
            <a:ahLst/>
            <a:cxnLst>
              <a:cxn ang="0">
                <a:pos x="87" y="200"/>
              </a:cxn>
              <a:cxn ang="0">
                <a:pos x="87" y="138"/>
              </a:cxn>
              <a:cxn ang="0">
                <a:pos x="0" y="138"/>
              </a:cxn>
              <a:cxn ang="0">
                <a:pos x="0" y="62"/>
              </a:cxn>
              <a:cxn ang="0">
                <a:pos x="87" y="62"/>
              </a:cxn>
              <a:cxn ang="0">
                <a:pos x="87" y="0"/>
              </a:cxn>
              <a:cxn ang="0">
                <a:pos x="186" y="100"/>
              </a:cxn>
              <a:cxn ang="0">
                <a:pos x="87" y="200"/>
              </a:cxn>
              <a:cxn ang="0">
                <a:pos x="11" y="127"/>
              </a:cxn>
              <a:cxn ang="0">
                <a:pos x="97" y="127"/>
              </a:cxn>
              <a:cxn ang="0">
                <a:pos x="97" y="173"/>
              </a:cxn>
              <a:cxn ang="0">
                <a:pos x="170" y="100"/>
              </a:cxn>
              <a:cxn ang="0">
                <a:pos x="97" y="27"/>
              </a:cxn>
              <a:cxn ang="0">
                <a:pos x="97" y="73"/>
              </a:cxn>
              <a:cxn ang="0">
                <a:pos x="11" y="73"/>
              </a:cxn>
              <a:cxn ang="0">
                <a:pos x="11" y="127"/>
              </a:cxn>
            </a:cxnLst>
            <a:rect l="0" t="0" r="r" b="b"/>
            <a:pathLst>
              <a:path w="186" h="200">
                <a:moveTo>
                  <a:pt x="87" y="200"/>
                </a:moveTo>
                <a:lnTo>
                  <a:pt x="87" y="138"/>
                </a:lnTo>
                <a:lnTo>
                  <a:pt x="0" y="138"/>
                </a:lnTo>
                <a:lnTo>
                  <a:pt x="0" y="62"/>
                </a:lnTo>
                <a:lnTo>
                  <a:pt x="87" y="62"/>
                </a:lnTo>
                <a:lnTo>
                  <a:pt x="87" y="0"/>
                </a:lnTo>
                <a:lnTo>
                  <a:pt x="186" y="100"/>
                </a:lnTo>
                <a:lnTo>
                  <a:pt x="87" y="200"/>
                </a:lnTo>
                <a:close/>
                <a:moveTo>
                  <a:pt x="11" y="127"/>
                </a:moveTo>
                <a:lnTo>
                  <a:pt x="97" y="127"/>
                </a:lnTo>
                <a:lnTo>
                  <a:pt x="97" y="173"/>
                </a:lnTo>
                <a:lnTo>
                  <a:pt x="170" y="100"/>
                </a:lnTo>
                <a:lnTo>
                  <a:pt x="97" y="27"/>
                </a:lnTo>
                <a:lnTo>
                  <a:pt x="97" y="73"/>
                </a:lnTo>
                <a:lnTo>
                  <a:pt x="11" y="73"/>
                </a:lnTo>
                <a:lnTo>
                  <a:pt x="11" y="127"/>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3" name="Freeform 169"/>
          <p:cNvSpPr>
            <a:spLocks noEditPoints="1"/>
          </p:cNvSpPr>
          <p:nvPr/>
        </p:nvSpPr>
        <p:spPr bwMode="auto">
          <a:xfrm>
            <a:off x="8061480" y="3560440"/>
            <a:ext cx="291264" cy="307971"/>
          </a:xfrm>
          <a:custGeom>
            <a:avLst/>
            <a:gdLst/>
            <a:ahLst/>
            <a:cxnLst>
              <a:cxn ang="0">
                <a:pos x="87" y="200"/>
              </a:cxn>
              <a:cxn ang="0">
                <a:pos x="87" y="138"/>
              </a:cxn>
              <a:cxn ang="0">
                <a:pos x="0" y="138"/>
              </a:cxn>
              <a:cxn ang="0">
                <a:pos x="0" y="62"/>
              </a:cxn>
              <a:cxn ang="0">
                <a:pos x="87" y="62"/>
              </a:cxn>
              <a:cxn ang="0">
                <a:pos x="87" y="0"/>
              </a:cxn>
              <a:cxn ang="0">
                <a:pos x="186" y="100"/>
              </a:cxn>
              <a:cxn ang="0">
                <a:pos x="87" y="200"/>
              </a:cxn>
              <a:cxn ang="0">
                <a:pos x="11" y="127"/>
              </a:cxn>
              <a:cxn ang="0">
                <a:pos x="97" y="127"/>
              </a:cxn>
              <a:cxn ang="0">
                <a:pos x="97" y="173"/>
              </a:cxn>
              <a:cxn ang="0">
                <a:pos x="170" y="100"/>
              </a:cxn>
              <a:cxn ang="0">
                <a:pos x="97" y="27"/>
              </a:cxn>
              <a:cxn ang="0">
                <a:pos x="97" y="73"/>
              </a:cxn>
              <a:cxn ang="0">
                <a:pos x="11" y="73"/>
              </a:cxn>
              <a:cxn ang="0">
                <a:pos x="11" y="127"/>
              </a:cxn>
            </a:cxnLst>
            <a:rect l="0" t="0" r="r" b="b"/>
            <a:pathLst>
              <a:path w="186" h="200">
                <a:moveTo>
                  <a:pt x="87" y="200"/>
                </a:moveTo>
                <a:lnTo>
                  <a:pt x="87" y="138"/>
                </a:lnTo>
                <a:lnTo>
                  <a:pt x="0" y="138"/>
                </a:lnTo>
                <a:lnTo>
                  <a:pt x="0" y="62"/>
                </a:lnTo>
                <a:lnTo>
                  <a:pt x="87" y="62"/>
                </a:lnTo>
                <a:lnTo>
                  <a:pt x="87" y="0"/>
                </a:lnTo>
                <a:lnTo>
                  <a:pt x="186" y="100"/>
                </a:lnTo>
                <a:lnTo>
                  <a:pt x="87" y="200"/>
                </a:lnTo>
                <a:close/>
                <a:moveTo>
                  <a:pt x="11" y="127"/>
                </a:moveTo>
                <a:lnTo>
                  <a:pt x="97" y="127"/>
                </a:lnTo>
                <a:lnTo>
                  <a:pt x="97" y="173"/>
                </a:lnTo>
                <a:lnTo>
                  <a:pt x="170" y="100"/>
                </a:lnTo>
                <a:lnTo>
                  <a:pt x="97" y="27"/>
                </a:lnTo>
                <a:lnTo>
                  <a:pt x="97" y="73"/>
                </a:lnTo>
                <a:lnTo>
                  <a:pt x="11" y="73"/>
                </a:lnTo>
                <a:lnTo>
                  <a:pt x="11" y="127"/>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5" name="Freeform 35"/>
          <p:cNvSpPr>
            <a:spLocks noEditPoints="1"/>
          </p:cNvSpPr>
          <p:nvPr/>
        </p:nvSpPr>
        <p:spPr bwMode="auto">
          <a:xfrm>
            <a:off x="10712642" y="3585721"/>
            <a:ext cx="342941" cy="257407"/>
          </a:xfrm>
          <a:custGeom>
            <a:avLst/>
            <a:gdLst/>
            <a:ahLst/>
            <a:cxnLst>
              <a:cxn ang="0">
                <a:pos x="85" y="170"/>
              </a:cxn>
              <a:cxn ang="0">
                <a:pos x="72" y="165"/>
              </a:cxn>
              <a:cxn ang="0">
                <a:pos x="4" y="98"/>
              </a:cxn>
              <a:cxn ang="0">
                <a:pos x="0" y="85"/>
              </a:cxn>
              <a:cxn ang="0">
                <a:pos x="1" y="78"/>
              </a:cxn>
              <a:cxn ang="0">
                <a:pos x="23" y="54"/>
              </a:cxn>
              <a:cxn ang="0">
                <a:pos x="28" y="50"/>
              </a:cxn>
              <a:cxn ang="0">
                <a:pos x="43" y="50"/>
              </a:cxn>
              <a:cxn ang="0">
                <a:pos x="85" y="89"/>
              </a:cxn>
              <a:cxn ang="0">
                <a:pos x="169" y="5"/>
              </a:cxn>
              <a:cxn ang="0">
                <a:pos x="181" y="0"/>
              </a:cxn>
              <a:cxn ang="0">
                <a:pos x="194" y="5"/>
              </a:cxn>
              <a:cxn ang="0">
                <a:pos x="213" y="24"/>
              </a:cxn>
              <a:cxn ang="0">
                <a:pos x="217" y="36"/>
              </a:cxn>
              <a:cxn ang="0">
                <a:pos x="216" y="43"/>
              </a:cxn>
              <a:cxn ang="0">
                <a:pos x="97" y="165"/>
              </a:cxn>
              <a:cxn ang="0">
                <a:pos x="92" y="169"/>
              </a:cxn>
              <a:cxn ang="0">
                <a:pos x="85" y="170"/>
              </a:cxn>
              <a:cxn ang="0">
                <a:pos x="37" y="59"/>
              </a:cxn>
              <a:cxn ang="0">
                <a:pos x="31" y="62"/>
              </a:cxn>
              <a:cxn ang="0">
                <a:pos x="12" y="80"/>
              </a:cxn>
              <a:cxn ang="0">
                <a:pos x="11" y="85"/>
              </a:cxn>
              <a:cxn ang="0">
                <a:pos x="11" y="88"/>
              </a:cxn>
              <a:cxn ang="0">
                <a:pos x="80" y="157"/>
              </a:cxn>
              <a:cxn ang="0">
                <a:pos x="81" y="159"/>
              </a:cxn>
              <a:cxn ang="0">
                <a:pos x="88" y="159"/>
              </a:cxn>
              <a:cxn ang="0">
                <a:pos x="205" y="42"/>
              </a:cxn>
              <a:cxn ang="0">
                <a:pos x="207" y="39"/>
              </a:cxn>
              <a:cxn ang="0">
                <a:pos x="207" y="36"/>
              </a:cxn>
              <a:cxn ang="0">
                <a:pos x="205" y="31"/>
              </a:cxn>
              <a:cxn ang="0">
                <a:pos x="186" y="13"/>
              </a:cxn>
              <a:cxn ang="0">
                <a:pos x="181" y="11"/>
              </a:cxn>
              <a:cxn ang="0">
                <a:pos x="176" y="13"/>
              </a:cxn>
              <a:cxn ang="0">
                <a:pos x="41" y="62"/>
              </a:cxn>
              <a:cxn ang="0">
                <a:pos x="39" y="59"/>
              </a:cxn>
              <a:cxn ang="0">
                <a:pos x="37" y="59"/>
              </a:cxn>
            </a:cxnLst>
            <a:rect l="0" t="0" r="r" b="b"/>
            <a:pathLst>
              <a:path w="217" h="170">
                <a:moveTo>
                  <a:pt x="85" y="170"/>
                </a:moveTo>
                <a:lnTo>
                  <a:pt x="85" y="170"/>
                </a:lnTo>
                <a:lnTo>
                  <a:pt x="77" y="169"/>
                </a:lnTo>
                <a:lnTo>
                  <a:pt x="72" y="165"/>
                </a:lnTo>
                <a:lnTo>
                  <a:pt x="4" y="98"/>
                </a:lnTo>
                <a:lnTo>
                  <a:pt x="4" y="98"/>
                </a:lnTo>
                <a:lnTo>
                  <a:pt x="1" y="92"/>
                </a:lnTo>
                <a:lnTo>
                  <a:pt x="0" y="85"/>
                </a:lnTo>
                <a:lnTo>
                  <a:pt x="0" y="85"/>
                </a:lnTo>
                <a:lnTo>
                  <a:pt x="1" y="78"/>
                </a:lnTo>
                <a:lnTo>
                  <a:pt x="4" y="71"/>
                </a:lnTo>
                <a:lnTo>
                  <a:pt x="23" y="54"/>
                </a:lnTo>
                <a:lnTo>
                  <a:pt x="23" y="54"/>
                </a:lnTo>
                <a:lnTo>
                  <a:pt x="28" y="50"/>
                </a:lnTo>
                <a:lnTo>
                  <a:pt x="37" y="48"/>
                </a:lnTo>
                <a:lnTo>
                  <a:pt x="43" y="50"/>
                </a:lnTo>
                <a:lnTo>
                  <a:pt x="49" y="54"/>
                </a:lnTo>
                <a:lnTo>
                  <a:pt x="85" y="89"/>
                </a:lnTo>
                <a:lnTo>
                  <a:pt x="169" y="5"/>
                </a:lnTo>
                <a:lnTo>
                  <a:pt x="169" y="5"/>
                </a:lnTo>
                <a:lnTo>
                  <a:pt x="174" y="1"/>
                </a:lnTo>
                <a:lnTo>
                  <a:pt x="181" y="0"/>
                </a:lnTo>
                <a:lnTo>
                  <a:pt x="189" y="1"/>
                </a:lnTo>
                <a:lnTo>
                  <a:pt x="194" y="5"/>
                </a:lnTo>
                <a:lnTo>
                  <a:pt x="213" y="24"/>
                </a:lnTo>
                <a:lnTo>
                  <a:pt x="213" y="24"/>
                </a:lnTo>
                <a:lnTo>
                  <a:pt x="216" y="30"/>
                </a:lnTo>
                <a:lnTo>
                  <a:pt x="217" y="36"/>
                </a:lnTo>
                <a:lnTo>
                  <a:pt x="217" y="36"/>
                </a:lnTo>
                <a:lnTo>
                  <a:pt x="216" y="43"/>
                </a:lnTo>
                <a:lnTo>
                  <a:pt x="213" y="50"/>
                </a:lnTo>
                <a:lnTo>
                  <a:pt x="97" y="165"/>
                </a:lnTo>
                <a:lnTo>
                  <a:pt x="97" y="165"/>
                </a:lnTo>
                <a:lnTo>
                  <a:pt x="92" y="169"/>
                </a:lnTo>
                <a:lnTo>
                  <a:pt x="85" y="170"/>
                </a:lnTo>
                <a:lnTo>
                  <a:pt x="85" y="170"/>
                </a:lnTo>
                <a:close/>
                <a:moveTo>
                  <a:pt x="37" y="59"/>
                </a:moveTo>
                <a:lnTo>
                  <a:pt x="37" y="59"/>
                </a:lnTo>
                <a:lnTo>
                  <a:pt x="32" y="59"/>
                </a:lnTo>
                <a:lnTo>
                  <a:pt x="31" y="62"/>
                </a:lnTo>
                <a:lnTo>
                  <a:pt x="12" y="80"/>
                </a:lnTo>
                <a:lnTo>
                  <a:pt x="12" y="80"/>
                </a:lnTo>
                <a:lnTo>
                  <a:pt x="11" y="82"/>
                </a:lnTo>
                <a:lnTo>
                  <a:pt x="11" y="85"/>
                </a:lnTo>
                <a:lnTo>
                  <a:pt x="11" y="85"/>
                </a:lnTo>
                <a:lnTo>
                  <a:pt x="11" y="88"/>
                </a:lnTo>
                <a:lnTo>
                  <a:pt x="12" y="90"/>
                </a:lnTo>
                <a:lnTo>
                  <a:pt x="80" y="157"/>
                </a:lnTo>
                <a:lnTo>
                  <a:pt x="80" y="157"/>
                </a:lnTo>
                <a:lnTo>
                  <a:pt x="81" y="159"/>
                </a:lnTo>
                <a:lnTo>
                  <a:pt x="85" y="159"/>
                </a:lnTo>
                <a:lnTo>
                  <a:pt x="88" y="159"/>
                </a:lnTo>
                <a:lnTo>
                  <a:pt x="89" y="157"/>
                </a:lnTo>
                <a:lnTo>
                  <a:pt x="205" y="42"/>
                </a:lnTo>
                <a:lnTo>
                  <a:pt x="205" y="42"/>
                </a:lnTo>
                <a:lnTo>
                  <a:pt x="207" y="39"/>
                </a:lnTo>
                <a:lnTo>
                  <a:pt x="207" y="36"/>
                </a:lnTo>
                <a:lnTo>
                  <a:pt x="207" y="36"/>
                </a:lnTo>
                <a:lnTo>
                  <a:pt x="207" y="34"/>
                </a:lnTo>
                <a:lnTo>
                  <a:pt x="205" y="31"/>
                </a:lnTo>
                <a:lnTo>
                  <a:pt x="186" y="13"/>
                </a:lnTo>
                <a:lnTo>
                  <a:pt x="186" y="13"/>
                </a:lnTo>
                <a:lnTo>
                  <a:pt x="185" y="12"/>
                </a:lnTo>
                <a:lnTo>
                  <a:pt x="181" y="11"/>
                </a:lnTo>
                <a:lnTo>
                  <a:pt x="178" y="12"/>
                </a:lnTo>
                <a:lnTo>
                  <a:pt x="176" y="13"/>
                </a:lnTo>
                <a:lnTo>
                  <a:pt x="85" y="105"/>
                </a:lnTo>
                <a:lnTo>
                  <a:pt x="41" y="62"/>
                </a:lnTo>
                <a:lnTo>
                  <a:pt x="41" y="62"/>
                </a:lnTo>
                <a:lnTo>
                  <a:pt x="39" y="59"/>
                </a:lnTo>
                <a:lnTo>
                  <a:pt x="37" y="59"/>
                </a:lnTo>
                <a:lnTo>
                  <a:pt x="37" y="5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6" name="Freeform 116"/>
          <p:cNvSpPr>
            <a:spLocks noEditPoints="1"/>
          </p:cNvSpPr>
          <p:nvPr/>
        </p:nvSpPr>
        <p:spPr bwMode="auto">
          <a:xfrm>
            <a:off x="9460359" y="4933095"/>
            <a:ext cx="244287" cy="239020"/>
          </a:xfrm>
          <a:custGeom>
            <a:avLst/>
            <a:gdLst/>
            <a:ahLst/>
            <a:cxnLst>
              <a:cxn ang="0">
                <a:pos x="78" y="157"/>
              </a:cxn>
              <a:cxn ang="0">
                <a:pos x="62" y="155"/>
              </a:cxn>
              <a:cxn ang="0">
                <a:pos x="33" y="143"/>
              </a:cxn>
              <a:cxn ang="0">
                <a:pos x="13" y="122"/>
              </a:cxn>
              <a:cxn ang="0">
                <a:pos x="1" y="93"/>
              </a:cxn>
              <a:cxn ang="0">
                <a:pos x="0" y="79"/>
              </a:cxn>
              <a:cxn ang="0">
                <a:pos x="0" y="70"/>
              </a:cxn>
              <a:cxn ang="0">
                <a:pos x="5" y="47"/>
              </a:cxn>
              <a:cxn ang="0">
                <a:pos x="22" y="23"/>
              </a:cxn>
              <a:cxn ang="0">
                <a:pos x="47" y="6"/>
              </a:cxn>
              <a:cxn ang="0">
                <a:pos x="70" y="0"/>
              </a:cxn>
              <a:cxn ang="0">
                <a:pos x="78" y="0"/>
              </a:cxn>
              <a:cxn ang="0">
                <a:pos x="93" y="2"/>
              </a:cxn>
              <a:cxn ang="0">
                <a:pos x="121" y="14"/>
              </a:cxn>
              <a:cxn ang="0">
                <a:pos x="143" y="34"/>
              </a:cxn>
              <a:cxn ang="0">
                <a:pos x="153" y="62"/>
              </a:cxn>
              <a:cxn ang="0">
                <a:pos x="156" y="79"/>
              </a:cxn>
              <a:cxn ang="0">
                <a:pos x="155" y="87"/>
              </a:cxn>
              <a:cxn ang="0">
                <a:pos x="149" y="108"/>
              </a:cxn>
              <a:cxn ang="0">
                <a:pos x="133" y="134"/>
              </a:cxn>
              <a:cxn ang="0">
                <a:pos x="108" y="150"/>
              </a:cxn>
              <a:cxn ang="0">
                <a:pos x="86" y="155"/>
              </a:cxn>
              <a:cxn ang="0">
                <a:pos x="78" y="157"/>
              </a:cxn>
              <a:cxn ang="0">
                <a:pos x="78" y="6"/>
              </a:cxn>
              <a:cxn ang="0">
                <a:pos x="50" y="11"/>
              </a:cxn>
              <a:cxn ang="0">
                <a:pos x="27" y="27"/>
              </a:cxn>
              <a:cxn ang="0">
                <a:pos x="10" y="50"/>
              </a:cxn>
              <a:cxn ang="0">
                <a:pos x="5" y="79"/>
              </a:cxn>
              <a:cxn ang="0">
                <a:pos x="6" y="93"/>
              </a:cxn>
              <a:cxn ang="0">
                <a:pos x="17" y="119"/>
              </a:cxn>
              <a:cxn ang="0">
                <a:pos x="37" y="139"/>
              </a:cxn>
              <a:cxn ang="0">
                <a:pos x="63" y="150"/>
              </a:cxn>
              <a:cxn ang="0">
                <a:pos x="78" y="151"/>
              </a:cxn>
              <a:cxn ang="0">
                <a:pos x="106" y="145"/>
              </a:cxn>
              <a:cxn ang="0">
                <a:pos x="129" y="130"/>
              </a:cxn>
              <a:cxn ang="0">
                <a:pos x="144" y="107"/>
              </a:cxn>
              <a:cxn ang="0">
                <a:pos x="151" y="79"/>
              </a:cxn>
              <a:cxn ang="0">
                <a:pos x="149" y="64"/>
              </a:cxn>
              <a:cxn ang="0">
                <a:pos x="137" y="38"/>
              </a:cxn>
              <a:cxn ang="0">
                <a:pos x="118" y="18"/>
              </a:cxn>
              <a:cxn ang="0">
                <a:pos x="93" y="7"/>
              </a:cxn>
              <a:cxn ang="0">
                <a:pos x="78" y="6"/>
              </a:cxn>
            </a:cxnLst>
            <a:rect l="0" t="0" r="r" b="b"/>
            <a:pathLst>
              <a:path w="156" h="157">
                <a:moveTo>
                  <a:pt x="78" y="157"/>
                </a:moveTo>
                <a:lnTo>
                  <a:pt x="78" y="157"/>
                </a:lnTo>
                <a:lnTo>
                  <a:pt x="70" y="155"/>
                </a:lnTo>
                <a:lnTo>
                  <a:pt x="62" y="155"/>
                </a:lnTo>
                <a:lnTo>
                  <a:pt x="47" y="150"/>
                </a:lnTo>
                <a:lnTo>
                  <a:pt x="33" y="143"/>
                </a:lnTo>
                <a:lnTo>
                  <a:pt x="22" y="134"/>
                </a:lnTo>
                <a:lnTo>
                  <a:pt x="13" y="122"/>
                </a:lnTo>
                <a:lnTo>
                  <a:pt x="5" y="108"/>
                </a:lnTo>
                <a:lnTo>
                  <a:pt x="1" y="93"/>
                </a:lnTo>
                <a:lnTo>
                  <a:pt x="0" y="87"/>
                </a:lnTo>
                <a:lnTo>
                  <a:pt x="0" y="79"/>
                </a:lnTo>
                <a:lnTo>
                  <a:pt x="0" y="79"/>
                </a:lnTo>
                <a:lnTo>
                  <a:pt x="0" y="70"/>
                </a:lnTo>
                <a:lnTo>
                  <a:pt x="1" y="62"/>
                </a:lnTo>
                <a:lnTo>
                  <a:pt x="5" y="47"/>
                </a:lnTo>
                <a:lnTo>
                  <a:pt x="13" y="34"/>
                </a:lnTo>
                <a:lnTo>
                  <a:pt x="22" y="23"/>
                </a:lnTo>
                <a:lnTo>
                  <a:pt x="33" y="14"/>
                </a:lnTo>
                <a:lnTo>
                  <a:pt x="47" y="6"/>
                </a:lnTo>
                <a:lnTo>
                  <a:pt x="62" y="2"/>
                </a:lnTo>
                <a:lnTo>
                  <a:pt x="70" y="0"/>
                </a:lnTo>
                <a:lnTo>
                  <a:pt x="78" y="0"/>
                </a:lnTo>
                <a:lnTo>
                  <a:pt x="78" y="0"/>
                </a:lnTo>
                <a:lnTo>
                  <a:pt x="86" y="0"/>
                </a:lnTo>
                <a:lnTo>
                  <a:pt x="93" y="2"/>
                </a:lnTo>
                <a:lnTo>
                  <a:pt x="108" y="6"/>
                </a:lnTo>
                <a:lnTo>
                  <a:pt x="121" y="14"/>
                </a:lnTo>
                <a:lnTo>
                  <a:pt x="133" y="23"/>
                </a:lnTo>
                <a:lnTo>
                  <a:pt x="143" y="34"/>
                </a:lnTo>
                <a:lnTo>
                  <a:pt x="149" y="47"/>
                </a:lnTo>
                <a:lnTo>
                  <a:pt x="153" y="62"/>
                </a:lnTo>
                <a:lnTo>
                  <a:pt x="155" y="70"/>
                </a:lnTo>
                <a:lnTo>
                  <a:pt x="156" y="79"/>
                </a:lnTo>
                <a:lnTo>
                  <a:pt x="156" y="79"/>
                </a:lnTo>
                <a:lnTo>
                  <a:pt x="155" y="87"/>
                </a:lnTo>
                <a:lnTo>
                  <a:pt x="153" y="93"/>
                </a:lnTo>
                <a:lnTo>
                  <a:pt x="149" y="108"/>
                </a:lnTo>
                <a:lnTo>
                  <a:pt x="143" y="122"/>
                </a:lnTo>
                <a:lnTo>
                  <a:pt x="133" y="134"/>
                </a:lnTo>
                <a:lnTo>
                  <a:pt x="121" y="143"/>
                </a:lnTo>
                <a:lnTo>
                  <a:pt x="108" y="150"/>
                </a:lnTo>
                <a:lnTo>
                  <a:pt x="93" y="155"/>
                </a:lnTo>
                <a:lnTo>
                  <a:pt x="86" y="155"/>
                </a:lnTo>
                <a:lnTo>
                  <a:pt x="78" y="157"/>
                </a:lnTo>
                <a:lnTo>
                  <a:pt x="78" y="157"/>
                </a:lnTo>
                <a:close/>
                <a:moveTo>
                  <a:pt x="78" y="6"/>
                </a:moveTo>
                <a:lnTo>
                  <a:pt x="78" y="6"/>
                </a:lnTo>
                <a:lnTo>
                  <a:pt x="63" y="7"/>
                </a:lnTo>
                <a:lnTo>
                  <a:pt x="50" y="11"/>
                </a:lnTo>
                <a:lnTo>
                  <a:pt x="37" y="18"/>
                </a:lnTo>
                <a:lnTo>
                  <a:pt x="27" y="27"/>
                </a:lnTo>
                <a:lnTo>
                  <a:pt x="17" y="38"/>
                </a:lnTo>
                <a:lnTo>
                  <a:pt x="10" y="50"/>
                </a:lnTo>
                <a:lnTo>
                  <a:pt x="6" y="64"/>
                </a:lnTo>
                <a:lnTo>
                  <a:pt x="5" y="79"/>
                </a:lnTo>
                <a:lnTo>
                  <a:pt x="5" y="79"/>
                </a:lnTo>
                <a:lnTo>
                  <a:pt x="6" y="93"/>
                </a:lnTo>
                <a:lnTo>
                  <a:pt x="10" y="107"/>
                </a:lnTo>
                <a:lnTo>
                  <a:pt x="17" y="119"/>
                </a:lnTo>
                <a:lnTo>
                  <a:pt x="27" y="130"/>
                </a:lnTo>
                <a:lnTo>
                  <a:pt x="37" y="139"/>
                </a:lnTo>
                <a:lnTo>
                  <a:pt x="50" y="145"/>
                </a:lnTo>
                <a:lnTo>
                  <a:pt x="63" y="150"/>
                </a:lnTo>
                <a:lnTo>
                  <a:pt x="78" y="151"/>
                </a:lnTo>
                <a:lnTo>
                  <a:pt x="78" y="151"/>
                </a:lnTo>
                <a:lnTo>
                  <a:pt x="93" y="150"/>
                </a:lnTo>
                <a:lnTo>
                  <a:pt x="106" y="145"/>
                </a:lnTo>
                <a:lnTo>
                  <a:pt x="118" y="139"/>
                </a:lnTo>
                <a:lnTo>
                  <a:pt x="129" y="130"/>
                </a:lnTo>
                <a:lnTo>
                  <a:pt x="137" y="119"/>
                </a:lnTo>
                <a:lnTo>
                  <a:pt x="144" y="107"/>
                </a:lnTo>
                <a:lnTo>
                  <a:pt x="149" y="93"/>
                </a:lnTo>
                <a:lnTo>
                  <a:pt x="151" y="79"/>
                </a:lnTo>
                <a:lnTo>
                  <a:pt x="151" y="79"/>
                </a:lnTo>
                <a:lnTo>
                  <a:pt x="149" y="64"/>
                </a:lnTo>
                <a:lnTo>
                  <a:pt x="144" y="50"/>
                </a:lnTo>
                <a:lnTo>
                  <a:pt x="137" y="38"/>
                </a:lnTo>
                <a:lnTo>
                  <a:pt x="129" y="27"/>
                </a:lnTo>
                <a:lnTo>
                  <a:pt x="118" y="18"/>
                </a:lnTo>
                <a:lnTo>
                  <a:pt x="106" y="11"/>
                </a:lnTo>
                <a:lnTo>
                  <a:pt x="93" y="7"/>
                </a:lnTo>
                <a:lnTo>
                  <a:pt x="78" y="6"/>
                </a:lnTo>
                <a:lnTo>
                  <a:pt x="78" y="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9" name="Chevron 63"/>
          <p:cNvSpPr/>
          <p:nvPr/>
        </p:nvSpPr>
        <p:spPr>
          <a:xfrm>
            <a:off x="2346110" y="2715905"/>
            <a:ext cx="918852" cy="1997043"/>
          </a:xfrm>
          <a:prstGeom prst="chevron">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50" name="Oval 52"/>
          <p:cNvSpPr>
            <a:spLocks noChangeAspect="1"/>
          </p:cNvSpPr>
          <p:nvPr/>
        </p:nvSpPr>
        <p:spPr>
          <a:xfrm>
            <a:off x="2236397" y="3281732"/>
            <a:ext cx="864665" cy="865389"/>
          </a:xfrm>
          <a:prstGeom prst="ellipse">
            <a:avLst/>
          </a:prstGeom>
          <a:solidFill>
            <a:srgbClr val="559DE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dirty="0">
              <a:solidFill>
                <a:srgbClr val="262626"/>
              </a:solidFill>
              <a:latin typeface="Calibri Light"/>
            </a:endParaRPr>
          </a:p>
        </p:txBody>
      </p:sp>
      <p:sp>
        <p:nvSpPr>
          <p:cNvPr id="51" name="Freeform 169"/>
          <p:cNvSpPr>
            <a:spLocks noEditPoints="1"/>
          </p:cNvSpPr>
          <p:nvPr/>
        </p:nvSpPr>
        <p:spPr bwMode="auto">
          <a:xfrm>
            <a:off x="2542089" y="3548730"/>
            <a:ext cx="291264" cy="307971"/>
          </a:xfrm>
          <a:custGeom>
            <a:avLst/>
            <a:gdLst/>
            <a:ahLst/>
            <a:cxnLst>
              <a:cxn ang="0">
                <a:pos x="87" y="200"/>
              </a:cxn>
              <a:cxn ang="0">
                <a:pos x="87" y="138"/>
              </a:cxn>
              <a:cxn ang="0">
                <a:pos x="0" y="138"/>
              </a:cxn>
              <a:cxn ang="0">
                <a:pos x="0" y="62"/>
              </a:cxn>
              <a:cxn ang="0">
                <a:pos x="87" y="62"/>
              </a:cxn>
              <a:cxn ang="0">
                <a:pos x="87" y="0"/>
              </a:cxn>
              <a:cxn ang="0">
                <a:pos x="186" y="100"/>
              </a:cxn>
              <a:cxn ang="0">
                <a:pos x="87" y="200"/>
              </a:cxn>
              <a:cxn ang="0">
                <a:pos x="11" y="127"/>
              </a:cxn>
              <a:cxn ang="0">
                <a:pos x="97" y="127"/>
              </a:cxn>
              <a:cxn ang="0">
                <a:pos x="97" y="173"/>
              </a:cxn>
              <a:cxn ang="0">
                <a:pos x="170" y="100"/>
              </a:cxn>
              <a:cxn ang="0">
                <a:pos x="97" y="27"/>
              </a:cxn>
              <a:cxn ang="0">
                <a:pos x="97" y="73"/>
              </a:cxn>
              <a:cxn ang="0">
                <a:pos x="11" y="73"/>
              </a:cxn>
              <a:cxn ang="0">
                <a:pos x="11" y="127"/>
              </a:cxn>
            </a:cxnLst>
            <a:rect l="0" t="0" r="r" b="b"/>
            <a:pathLst>
              <a:path w="186" h="200">
                <a:moveTo>
                  <a:pt x="87" y="200"/>
                </a:moveTo>
                <a:lnTo>
                  <a:pt x="87" y="138"/>
                </a:lnTo>
                <a:lnTo>
                  <a:pt x="0" y="138"/>
                </a:lnTo>
                <a:lnTo>
                  <a:pt x="0" y="62"/>
                </a:lnTo>
                <a:lnTo>
                  <a:pt x="87" y="62"/>
                </a:lnTo>
                <a:lnTo>
                  <a:pt x="87" y="0"/>
                </a:lnTo>
                <a:lnTo>
                  <a:pt x="186" y="100"/>
                </a:lnTo>
                <a:lnTo>
                  <a:pt x="87" y="200"/>
                </a:lnTo>
                <a:close/>
                <a:moveTo>
                  <a:pt x="11" y="127"/>
                </a:moveTo>
                <a:lnTo>
                  <a:pt x="97" y="127"/>
                </a:lnTo>
                <a:lnTo>
                  <a:pt x="97" y="173"/>
                </a:lnTo>
                <a:lnTo>
                  <a:pt x="170" y="100"/>
                </a:lnTo>
                <a:lnTo>
                  <a:pt x="97" y="27"/>
                </a:lnTo>
                <a:lnTo>
                  <a:pt x="97" y="73"/>
                </a:lnTo>
                <a:lnTo>
                  <a:pt x="11" y="73"/>
                </a:lnTo>
                <a:lnTo>
                  <a:pt x="11" y="127"/>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grpSp>
        <p:nvGrpSpPr>
          <p:cNvPr id="55" name="Group 72"/>
          <p:cNvGrpSpPr/>
          <p:nvPr/>
        </p:nvGrpSpPr>
        <p:grpSpPr>
          <a:xfrm>
            <a:off x="3209059" y="3096815"/>
            <a:ext cx="1563947" cy="1206000"/>
            <a:chOff x="5736054" y="1650538"/>
            <a:chExt cx="1118030" cy="320976"/>
          </a:xfrm>
        </p:grpSpPr>
        <p:sp>
          <p:nvSpPr>
            <p:cNvPr id="56" name="Text Placeholder 3"/>
            <p:cNvSpPr txBox="1"/>
            <p:nvPr/>
          </p:nvSpPr>
          <p:spPr>
            <a:xfrm>
              <a:off x="5736054" y="1650538"/>
              <a:ext cx="1050836" cy="9829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altLang="zh-CN" sz="2400" dirty="0" smtClean="0"/>
                <a:t>  10</a:t>
              </a:r>
              <a:r>
                <a:rPr lang="zh-CN" altLang="en-US" sz="2400" dirty="0" smtClean="0"/>
                <a:t>月</a:t>
              </a:r>
              <a:r>
                <a:rPr lang="en-US" altLang="zh-CN" sz="2400" dirty="0"/>
                <a:t>-</a:t>
              </a:r>
              <a:r>
                <a:rPr lang="en-US" altLang="zh-CN" sz="2400" dirty="0" smtClean="0"/>
                <a:t>11</a:t>
              </a:r>
              <a:r>
                <a:rPr lang="zh-CN" altLang="en-US" sz="2400" dirty="0" smtClean="0"/>
                <a:t>月</a:t>
              </a:r>
              <a:endParaRPr lang="zh-CN" altLang="en-US" sz="2400" dirty="0"/>
            </a:p>
          </p:txBody>
        </p:sp>
        <p:sp>
          <p:nvSpPr>
            <p:cNvPr id="57" name="Text Placeholder 3"/>
            <p:cNvSpPr txBox="1"/>
            <p:nvPr/>
          </p:nvSpPr>
          <p:spPr>
            <a:xfrm>
              <a:off x="5741982" y="1873217"/>
              <a:ext cx="1112102" cy="982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2400" dirty="0" smtClean="0">
                  <a:solidFill>
                    <a:srgbClr val="262626"/>
                  </a:solidFill>
                  <a:latin typeface="+mn-ea"/>
                </a:rPr>
                <a:t>学习并实现</a:t>
              </a:r>
              <a:endParaRPr lang="en-US" altLang="zh-CN" sz="2400" dirty="0">
                <a:solidFill>
                  <a:srgbClr val="262626"/>
                </a:solidFill>
                <a:latin typeface="+mn-ea"/>
              </a:endParaRPr>
            </a:p>
          </p:txBody>
        </p:sp>
      </p:grpSp>
      <p:grpSp>
        <p:nvGrpSpPr>
          <p:cNvPr id="58" name="Group 72"/>
          <p:cNvGrpSpPr/>
          <p:nvPr/>
        </p:nvGrpSpPr>
        <p:grpSpPr>
          <a:xfrm>
            <a:off x="5803584" y="3038186"/>
            <a:ext cx="2085507" cy="1293601"/>
            <a:chOff x="5608109" y="1634934"/>
            <a:chExt cx="1490881" cy="344291"/>
          </a:xfrm>
        </p:grpSpPr>
        <p:sp>
          <p:nvSpPr>
            <p:cNvPr id="59" name="Text Placeholder 3"/>
            <p:cNvSpPr txBox="1"/>
            <p:nvPr/>
          </p:nvSpPr>
          <p:spPr>
            <a:xfrm>
              <a:off x="5608109" y="1634934"/>
              <a:ext cx="1490881" cy="9829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altLang="zh-CN" sz="2400" dirty="0" smtClean="0"/>
                <a:t>  11</a:t>
              </a:r>
              <a:r>
                <a:rPr lang="zh-CN" altLang="en-US" sz="2400" dirty="0" smtClean="0"/>
                <a:t>月</a:t>
              </a:r>
              <a:r>
                <a:rPr lang="en-US" altLang="zh-CN" sz="2400" dirty="0" smtClean="0"/>
                <a:t>-11</a:t>
              </a:r>
              <a:r>
                <a:rPr lang="zh-CN" altLang="en-US" sz="2400" dirty="0" smtClean="0"/>
                <a:t>月中旬</a:t>
              </a:r>
              <a:endParaRPr lang="zh-CN" altLang="en-US" sz="2400" dirty="0"/>
            </a:p>
          </p:txBody>
        </p:sp>
        <p:sp>
          <p:nvSpPr>
            <p:cNvPr id="60" name="Text Placeholder 3"/>
            <p:cNvSpPr txBox="1"/>
            <p:nvPr/>
          </p:nvSpPr>
          <p:spPr>
            <a:xfrm>
              <a:off x="5635308" y="1880928"/>
              <a:ext cx="1443931" cy="982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2400" dirty="0" smtClean="0">
                  <a:solidFill>
                    <a:srgbClr val="262626"/>
                  </a:solidFill>
                  <a:latin typeface="+mn-ea"/>
                </a:rPr>
                <a:t>写论文并改进</a:t>
              </a:r>
              <a:endParaRPr lang="en-US" altLang="zh-CN" sz="2400" dirty="0" smtClean="0">
                <a:solidFill>
                  <a:srgbClr val="262626"/>
                </a:solidFill>
                <a:latin typeface="+mn-ea"/>
              </a:endParaRPr>
            </a:p>
          </p:txBody>
        </p:sp>
      </p:grpSp>
      <p:grpSp>
        <p:nvGrpSpPr>
          <p:cNvPr id="61" name="Group 72"/>
          <p:cNvGrpSpPr/>
          <p:nvPr/>
        </p:nvGrpSpPr>
        <p:grpSpPr>
          <a:xfrm>
            <a:off x="8831432" y="2987141"/>
            <a:ext cx="1555655" cy="1342307"/>
            <a:chOff x="5795147" y="1635482"/>
            <a:chExt cx="1112102" cy="357254"/>
          </a:xfrm>
        </p:grpSpPr>
        <p:sp>
          <p:nvSpPr>
            <p:cNvPr id="62" name="Text Placeholder 3"/>
            <p:cNvSpPr txBox="1"/>
            <p:nvPr/>
          </p:nvSpPr>
          <p:spPr>
            <a:xfrm>
              <a:off x="6014028" y="1635482"/>
              <a:ext cx="509948" cy="9829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altLang="zh-CN" sz="2400" dirty="0" smtClean="0"/>
                <a:t>11</a:t>
              </a:r>
              <a:r>
                <a:rPr lang="zh-CN" altLang="en-US" sz="2400" dirty="0" smtClean="0"/>
                <a:t>月</a:t>
              </a:r>
              <a:r>
                <a:rPr lang="en-US" altLang="zh-CN" sz="2400" dirty="0" smtClean="0"/>
                <a:t>-</a:t>
              </a:r>
              <a:endParaRPr lang="zh-CN" altLang="en-US" sz="2400" dirty="0"/>
            </a:p>
          </p:txBody>
        </p:sp>
        <p:sp>
          <p:nvSpPr>
            <p:cNvPr id="63" name="Text Placeholder 3"/>
            <p:cNvSpPr txBox="1"/>
            <p:nvPr/>
          </p:nvSpPr>
          <p:spPr>
            <a:xfrm>
              <a:off x="5795147" y="1894439"/>
              <a:ext cx="1112102" cy="982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2400" dirty="0" smtClean="0">
                  <a:solidFill>
                    <a:srgbClr val="262626"/>
                  </a:solidFill>
                  <a:latin typeface="+mn-ea"/>
                </a:rPr>
                <a:t>学习并答辩</a:t>
              </a:r>
              <a:endParaRPr lang="en-US" altLang="zh-CN" sz="2400" dirty="0" smtClean="0">
                <a:solidFill>
                  <a:srgbClr val="262626"/>
                </a:solidFill>
                <a:latin typeface="+mn-ea"/>
              </a:endParaRPr>
            </a:p>
          </p:txBody>
        </p:sp>
      </p:grpSp>
      <p:grpSp>
        <p:nvGrpSpPr>
          <p:cNvPr id="64" name="Group 72"/>
          <p:cNvGrpSpPr/>
          <p:nvPr/>
        </p:nvGrpSpPr>
        <p:grpSpPr>
          <a:xfrm>
            <a:off x="31873" y="2998521"/>
            <a:ext cx="2085507" cy="1230844"/>
            <a:chOff x="5417427" y="1624376"/>
            <a:chExt cx="1490881" cy="327588"/>
          </a:xfrm>
        </p:grpSpPr>
        <p:sp>
          <p:nvSpPr>
            <p:cNvPr id="65" name="Text Placeholder 3"/>
            <p:cNvSpPr txBox="1"/>
            <p:nvPr/>
          </p:nvSpPr>
          <p:spPr>
            <a:xfrm>
              <a:off x="5417427" y="1624376"/>
              <a:ext cx="1490881" cy="9829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altLang="zh-CN" sz="2400" dirty="0" smtClean="0"/>
                <a:t>  10</a:t>
              </a:r>
              <a:r>
                <a:rPr lang="zh-CN" altLang="en-US" sz="2400" dirty="0" smtClean="0"/>
                <a:t>月</a:t>
              </a:r>
              <a:r>
                <a:rPr lang="en-US" altLang="zh-CN" sz="2400" dirty="0" smtClean="0"/>
                <a:t>-10</a:t>
              </a:r>
              <a:r>
                <a:rPr lang="zh-CN" altLang="en-US" sz="2400" dirty="0" smtClean="0"/>
                <a:t>月中旬</a:t>
              </a:r>
              <a:endParaRPr lang="zh-CN" altLang="en-US" sz="2400" dirty="0"/>
            </a:p>
          </p:txBody>
        </p:sp>
        <p:sp>
          <p:nvSpPr>
            <p:cNvPr id="66" name="Text Placeholder 3"/>
            <p:cNvSpPr txBox="1"/>
            <p:nvPr/>
          </p:nvSpPr>
          <p:spPr>
            <a:xfrm>
              <a:off x="5585565" y="1853667"/>
              <a:ext cx="1290174" cy="982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zh-CN" altLang="en-US" sz="2400" dirty="0" smtClean="0">
                  <a:solidFill>
                    <a:srgbClr val="262626"/>
                  </a:solidFill>
                  <a:latin typeface="+mn-ea"/>
                </a:rPr>
                <a:t>调研、开题</a:t>
              </a:r>
              <a:endParaRPr lang="en-US" altLang="zh-CN" sz="2400" dirty="0">
                <a:solidFill>
                  <a:srgbClr val="262626"/>
                </a:solidFill>
                <a:latin typeface="+mn-ea"/>
              </a:endParaRPr>
            </a:p>
          </p:txBody>
        </p:sp>
      </p:grpSp>
    </p:spTree>
    <p:extLst>
      <p:ext uri="{BB962C8B-B14F-4D97-AF65-F5344CB8AC3E}">
        <p14:creationId xmlns:p14="http://schemas.microsoft.com/office/powerpoint/2010/main" xmlns="" val="1518327920"/>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l="30232" t="62621" r="26693" b="10296"/>
          <a:stretch>
            <a:fillRect/>
          </a:stretch>
        </p:blipFill>
        <p:spPr>
          <a:xfrm rot="10800000">
            <a:off x="0" y="-114729"/>
            <a:ext cx="12192003" cy="6880705"/>
          </a:xfrm>
          <a:custGeom>
            <a:avLst/>
            <a:gdLst>
              <a:gd name="connsiteX0" fmla="*/ 0 w 12192000"/>
              <a:gd name="connsiteY0" fmla="*/ 0 h 6088666"/>
              <a:gd name="connsiteX1" fmla="*/ 12192000 w 12192000"/>
              <a:gd name="connsiteY1" fmla="*/ 0 h 6088666"/>
              <a:gd name="connsiteX2" fmla="*/ 12192000 w 12192000"/>
              <a:gd name="connsiteY2" fmla="*/ 6088666 h 6088666"/>
              <a:gd name="connsiteX3" fmla="*/ 0 w 12192000"/>
              <a:gd name="connsiteY3" fmla="*/ 6088666 h 6088666"/>
              <a:gd name="connsiteX4" fmla="*/ 0 w 12192000"/>
              <a:gd name="connsiteY4" fmla="*/ 0 h 608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88666">
                <a:moveTo>
                  <a:pt x="0" y="0"/>
                </a:moveTo>
                <a:lnTo>
                  <a:pt x="12192000" y="0"/>
                </a:lnTo>
                <a:lnTo>
                  <a:pt x="12192000" y="6088666"/>
                </a:lnTo>
                <a:lnTo>
                  <a:pt x="0" y="6088666"/>
                </a:lnTo>
                <a:lnTo>
                  <a:pt x="0" y="0"/>
                </a:lnTo>
                <a:close/>
              </a:path>
            </a:pathLst>
          </a:custGeom>
        </p:spPr>
      </p:pic>
      <p:sp>
        <p:nvSpPr>
          <p:cNvPr id="7" name="文本框 6"/>
          <p:cNvSpPr txBox="1"/>
          <p:nvPr/>
        </p:nvSpPr>
        <p:spPr>
          <a:xfrm>
            <a:off x="4742924" y="1825847"/>
            <a:ext cx="2592287" cy="1015663"/>
          </a:xfrm>
          <a:prstGeom prst="rect">
            <a:avLst/>
          </a:prstGeom>
          <a:noFill/>
        </p:spPr>
        <p:txBody>
          <a:bodyPr wrap="square" rtlCol="0">
            <a:spAutoFit/>
          </a:bodyPr>
          <a:lstStyle/>
          <a:p>
            <a:r>
              <a:rPr lang="en-US" altLang="zh-CN" sz="6000" b="1" dirty="0" smtClean="0">
                <a:solidFill>
                  <a:schemeClr val="bg1"/>
                </a:solidFill>
                <a:latin typeface="方正兰亭粗黑简体" panose="02000000000000000000" pitchFamily="2" charset="-122"/>
                <a:ea typeface="方正兰亭粗黑简体" panose="02000000000000000000" pitchFamily="2" charset="-122"/>
              </a:rPr>
              <a:t>Thanks</a:t>
            </a:r>
            <a:endParaRPr lang="zh-CN" altLang="en-US" sz="6000" b="1" dirty="0">
              <a:solidFill>
                <a:schemeClr val="bg1"/>
              </a:solidFill>
              <a:latin typeface="方正兰亭粗黑简体" panose="02000000000000000000" pitchFamily="2" charset="-122"/>
              <a:ea typeface="方正兰亭粗黑简体" panose="02000000000000000000" pitchFamily="2" charset="-122"/>
            </a:endParaRPr>
          </a:p>
        </p:txBody>
      </p:sp>
      <p:cxnSp>
        <p:nvCxnSpPr>
          <p:cNvPr id="8" name="直接连接符 7"/>
          <p:cNvCxnSpPr/>
          <p:nvPr/>
        </p:nvCxnSpPr>
        <p:spPr>
          <a:xfrm>
            <a:off x="7335212" y="2501017"/>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878828" y="2501017"/>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150636" y="3325624"/>
            <a:ext cx="7680853" cy="502445"/>
          </a:xfrm>
          <a:prstGeom prst="rect">
            <a:avLst/>
          </a:prstGeom>
          <a:noFill/>
        </p:spPr>
        <p:txBody>
          <a:bodyPr wrap="square" rtlCol="0">
            <a:spAutoFit/>
          </a:bodyPr>
          <a:lstStyle/>
          <a:p>
            <a:pPr algn="ctr"/>
            <a:endParaRPr lang="zh-CN" altLang="en-US" sz="2665" dirty="0">
              <a:solidFill>
                <a:schemeClr val="bg1"/>
              </a:solidFill>
              <a:latin typeface="方正兰亭粗黑简体" panose="02000000000000000000" pitchFamily="2" charset="-122"/>
              <a:ea typeface="方正兰亭粗黑简体" panose="02000000000000000000" pitchFamily="2" charset="-122"/>
            </a:endParaRPr>
          </a:p>
        </p:txBody>
      </p:sp>
    </p:spTree>
    <p:extLst>
      <p:ext uri="{BB962C8B-B14F-4D97-AF65-F5344CB8AC3E}">
        <p14:creationId xmlns:p14="http://schemas.microsoft.com/office/powerpoint/2010/main" xmlns="" val="3644578717"/>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357</Words>
  <Application>Microsoft Office PowerPoint</Application>
  <PresentationFormat>自定义</PresentationFormat>
  <Paragraphs>61</Paragraphs>
  <Slides>8</Slides>
  <Notes>2</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幻灯片 1</vt:lpstr>
      <vt:lpstr>幻灯片 2</vt:lpstr>
      <vt:lpstr>幻灯片 3</vt:lpstr>
      <vt:lpstr>幻灯片 4</vt:lpstr>
      <vt:lpstr>幻灯片 5</vt:lpstr>
      <vt:lpstr>幻灯片 6</vt:lpstr>
      <vt:lpstr>幻灯片 7</vt:lpstr>
      <vt:lpstr>幻灯片 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Administrator</cp:lastModifiedBy>
  <cp:revision>60</cp:revision>
  <dcterms:created xsi:type="dcterms:W3CDTF">2016-03-16T13:16:00Z</dcterms:created>
  <dcterms:modified xsi:type="dcterms:W3CDTF">2017-10-23T14:37:32Z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