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61" r:id="rId6"/>
    <p:sldId id="262" r:id="rId7"/>
    <p:sldId id="263" r:id="rId8"/>
    <p:sldId id="264" r:id="rId9"/>
    <p:sldId id="265" r:id="rId10"/>
    <p:sldId id="266" r:id="rId11"/>
    <p:sldId id="270" r:id="rId12"/>
    <p:sldId id="271" r:id="rId13"/>
    <p:sldId id="272" r:id="rId14"/>
    <p:sldId id="269" r:id="rId15"/>
    <p:sldId id="267" r:id="rId16"/>
    <p:sldId id="268" r:id="rId17"/>
    <p:sldId id="27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3" d="100"/>
          <a:sy n="113" d="100"/>
        </p:scale>
        <p:origin x="45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1/20/2025</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1/20/2025</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1/20/2025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1/20/2025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1/20/2025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1/20/2025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1/20/2025</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1/20/2025</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1/20/2025</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geeksforgeeks.org/doubly-linked-lis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EDF4A-76BF-4960-A820-C815EB19A679}"/>
              </a:ext>
            </a:extLst>
          </p:cNvPr>
          <p:cNvSpPr>
            <a:spLocks noGrp="1"/>
          </p:cNvSpPr>
          <p:nvPr>
            <p:ph type="ctrTitle"/>
          </p:nvPr>
        </p:nvSpPr>
        <p:spPr/>
        <p:txBody>
          <a:bodyPr/>
          <a:lstStyle/>
          <a:p>
            <a:r>
              <a:rPr lang="en-US" sz="5400" b="1" dirty="0">
                <a:latin typeface="Fira Code" pitchFamily="1" charset="0"/>
                <a:ea typeface="Fira Code" pitchFamily="1" charset="0"/>
                <a:cs typeface="Fira Code" pitchFamily="1" charset="0"/>
              </a:rPr>
              <a:t>Doubly linked list</a:t>
            </a:r>
          </a:p>
        </p:txBody>
      </p:sp>
    </p:spTree>
    <p:extLst>
      <p:ext uri="{BB962C8B-B14F-4D97-AF65-F5344CB8AC3E}">
        <p14:creationId xmlns:p14="http://schemas.microsoft.com/office/powerpoint/2010/main" val="22830383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61115-7279-44A8-A48A-BCB5EB811A77}"/>
              </a:ext>
            </a:extLst>
          </p:cNvPr>
          <p:cNvSpPr>
            <a:spLocks noGrp="1"/>
          </p:cNvSpPr>
          <p:nvPr>
            <p:ph type="title"/>
          </p:nvPr>
        </p:nvSpPr>
        <p:spPr/>
        <p:txBody>
          <a:bodyPr>
            <a:normAutofit/>
          </a:bodyPr>
          <a:lstStyle/>
          <a:p>
            <a:r>
              <a:rPr lang="en-US" sz="1600" b="1" dirty="0">
                <a:latin typeface="Fira Code" pitchFamily="1" charset="0"/>
                <a:ea typeface="Fira Code" pitchFamily="1" charset="0"/>
                <a:cs typeface="Fira Code" pitchFamily="1" charset="0"/>
              </a:rPr>
              <a:t>Now, we have the last node, do like what you do before, link the TMP Node to the last node, easy </a:t>
            </a:r>
            <a:r>
              <a:rPr lang="en-US" sz="1600" b="1" dirty="0" err="1">
                <a:latin typeface="Fira Code" pitchFamily="1" charset="0"/>
                <a:ea typeface="Fira Code" pitchFamily="1" charset="0"/>
                <a:cs typeface="Fira Code" pitchFamily="1" charset="0"/>
              </a:rPr>
              <a:t>peasy</a:t>
            </a:r>
            <a:r>
              <a:rPr lang="en-US" sz="1600" b="1" dirty="0">
                <a:latin typeface="Fira Code" pitchFamily="1" charset="0"/>
                <a:ea typeface="Fira Code" pitchFamily="1" charset="0"/>
                <a:cs typeface="Fira Code" pitchFamily="1" charset="0"/>
              </a:rPr>
              <a:t> !!</a:t>
            </a:r>
            <a:endParaRPr lang="en-US" sz="1600" dirty="0"/>
          </a:p>
        </p:txBody>
      </p:sp>
      <p:pic>
        <p:nvPicPr>
          <p:cNvPr id="7" name="Content Placeholder 6">
            <a:extLst>
              <a:ext uri="{FF2B5EF4-FFF2-40B4-BE49-F238E27FC236}">
                <a16:creationId xmlns:a16="http://schemas.microsoft.com/office/drawing/2014/main" id="{C8F397AB-13DF-49C9-94C5-AABBE695E5E9}"/>
              </a:ext>
            </a:extLst>
          </p:cNvPr>
          <p:cNvPicPr>
            <a:picLocks noGrp="1" noChangeAspect="1"/>
          </p:cNvPicPr>
          <p:nvPr>
            <p:ph idx="1"/>
          </p:nvPr>
        </p:nvPicPr>
        <p:blipFill>
          <a:blip r:embed="rId2"/>
          <a:stretch>
            <a:fillRect/>
          </a:stretch>
        </p:blipFill>
        <p:spPr>
          <a:xfrm>
            <a:off x="1952734" y="2286000"/>
            <a:ext cx="8438931" cy="3581400"/>
          </a:xfrm>
        </p:spPr>
      </p:pic>
    </p:spTree>
    <p:extLst>
      <p:ext uri="{BB962C8B-B14F-4D97-AF65-F5344CB8AC3E}">
        <p14:creationId xmlns:p14="http://schemas.microsoft.com/office/powerpoint/2010/main" val="42669857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EDF4A-76BF-4960-A820-C815EB19A679}"/>
              </a:ext>
            </a:extLst>
          </p:cNvPr>
          <p:cNvSpPr>
            <a:spLocks noGrp="1"/>
          </p:cNvSpPr>
          <p:nvPr>
            <p:ph type="ctrTitle"/>
          </p:nvPr>
        </p:nvSpPr>
        <p:spPr/>
        <p:txBody>
          <a:bodyPr/>
          <a:lstStyle/>
          <a:p>
            <a:r>
              <a:rPr lang="en-US" sz="5400" b="1" dirty="0">
                <a:latin typeface="Fira Code" pitchFamily="1" charset="0"/>
                <a:ea typeface="Fira Code" pitchFamily="1" charset="0"/>
                <a:cs typeface="Fira Code" pitchFamily="1" charset="0"/>
              </a:rPr>
              <a:t>Insert middle</a:t>
            </a:r>
          </a:p>
        </p:txBody>
      </p:sp>
      <p:sp>
        <p:nvSpPr>
          <p:cNvPr id="3" name="Subtitle 2">
            <a:extLst>
              <a:ext uri="{FF2B5EF4-FFF2-40B4-BE49-F238E27FC236}">
                <a16:creationId xmlns:a16="http://schemas.microsoft.com/office/drawing/2014/main" id="{DA2C1EC7-A1D1-4232-8600-651EFE7927C3}"/>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0117381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61115-7279-44A8-A48A-BCB5EB811A77}"/>
              </a:ext>
            </a:extLst>
          </p:cNvPr>
          <p:cNvSpPr>
            <a:spLocks noGrp="1"/>
          </p:cNvSpPr>
          <p:nvPr>
            <p:ph type="title"/>
          </p:nvPr>
        </p:nvSpPr>
        <p:spPr/>
        <p:txBody>
          <a:bodyPr>
            <a:normAutofit/>
          </a:bodyPr>
          <a:lstStyle/>
          <a:p>
            <a:r>
              <a:rPr lang="en-US" sz="1600" b="1" dirty="0">
                <a:latin typeface="Fira Code" pitchFamily="1" charset="0"/>
                <a:ea typeface="Fira Code" pitchFamily="1" charset="0"/>
                <a:cs typeface="Fira Code" pitchFamily="1" charset="0"/>
              </a:rPr>
              <a:t>We use a pointer to browse for the pos that you want to insert new node(if you use the current pointer that pointer to the list to browse, you’ll lose all tracks of the </a:t>
            </a:r>
            <a:r>
              <a:rPr lang="en-US" sz="1600" b="1" dirty="0" err="1">
                <a:latin typeface="Fira Code" pitchFamily="1" charset="0"/>
                <a:ea typeface="Fira Code" pitchFamily="1" charset="0"/>
                <a:cs typeface="Fira Code" pitchFamily="1" charset="0"/>
              </a:rPr>
              <a:t>prev</a:t>
            </a:r>
            <a:r>
              <a:rPr lang="en-US" sz="1600" b="1" dirty="0">
                <a:latin typeface="Fira Code" pitchFamily="1" charset="0"/>
                <a:ea typeface="Fira Code" pitchFamily="1" charset="0"/>
                <a:cs typeface="Fira Code" pitchFamily="1" charset="0"/>
              </a:rPr>
              <a:t> node), for example, I want to insert at pos = 4, use the pointer move it from 1</a:t>
            </a:r>
            <a:r>
              <a:rPr lang="en-US" sz="1600" b="1" baseline="30000" dirty="0">
                <a:latin typeface="Fira Code" pitchFamily="1" charset="0"/>
                <a:ea typeface="Fira Code" pitchFamily="1" charset="0"/>
                <a:cs typeface="Fira Code" pitchFamily="1" charset="0"/>
              </a:rPr>
              <a:t>st</a:t>
            </a:r>
            <a:r>
              <a:rPr lang="en-US" sz="1600" b="1" dirty="0">
                <a:latin typeface="Fira Code" pitchFamily="1" charset="0"/>
                <a:ea typeface="Fira Code" pitchFamily="1" charset="0"/>
                <a:cs typeface="Fira Code" pitchFamily="1" charset="0"/>
              </a:rPr>
              <a:t> node to 4</a:t>
            </a:r>
            <a:r>
              <a:rPr lang="en-US" sz="1600" b="1" baseline="30000" dirty="0">
                <a:latin typeface="Fira Code" pitchFamily="1" charset="0"/>
                <a:ea typeface="Fira Code" pitchFamily="1" charset="0"/>
                <a:cs typeface="Fira Code" pitchFamily="1" charset="0"/>
              </a:rPr>
              <a:t>th</a:t>
            </a:r>
            <a:r>
              <a:rPr lang="en-US" sz="1600" b="1" dirty="0">
                <a:latin typeface="Fira Code" pitchFamily="1" charset="0"/>
                <a:ea typeface="Fira Code" pitchFamily="1" charset="0"/>
                <a:cs typeface="Fira Code" pitchFamily="1" charset="0"/>
              </a:rPr>
              <a:t> node</a:t>
            </a:r>
            <a:endParaRPr lang="en-US" sz="1600" dirty="0"/>
          </a:p>
        </p:txBody>
      </p:sp>
      <p:pic>
        <p:nvPicPr>
          <p:cNvPr id="6" name="Content Placeholder 5">
            <a:extLst>
              <a:ext uri="{FF2B5EF4-FFF2-40B4-BE49-F238E27FC236}">
                <a16:creationId xmlns:a16="http://schemas.microsoft.com/office/drawing/2014/main" id="{EA0610C3-5CE0-418D-B8AD-93CCA884B44F}"/>
              </a:ext>
            </a:extLst>
          </p:cNvPr>
          <p:cNvPicPr>
            <a:picLocks noGrp="1" noChangeAspect="1"/>
          </p:cNvPicPr>
          <p:nvPr>
            <p:ph idx="1"/>
          </p:nvPr>
        </p:nvPicPr>
        <p:blipFill>
          <a:blip r:embed="rId2"/>
          <a:stretch>
            <a:fillRect/>
          </a:stretch>
        </p:blipFill>
        <p:spPr>
          <a:xfrm>
            <a:off x="1612837" y="2286000"/>
            <a:ext cx="9118726" cy="3581400"/>
          </a:xfrm>
        </p:spPr>
      </p:pic>
    </p:spTree>
    <p:extLst>
      <p:ext uri="{BB962C8B-B14F-4D97-AF65-F5344CB8AC3E}">
        <p14:creationId xmlns:p14="http://schemas.microsoft.com/office/powerpoint/2010/main" val="27047174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61115-7279-44A8-A48A-BCB5EB811A77}"/>
              </a:ext>
            </a:extLst>
          </p:cNvPr>
          <p:cNvSpPr>
            <a:spLocks noGrp="1"/>
          </p:cNvSpPr>
          <p:nvPr>
            <p:ph type="title"/>
          </p:nvPr>
        </p:nvSpPr>
        <p:spPr/>
        <p:txBody>
          <a:bodyPr>
            <a:normAutofit/>
          </a:bodyPr>
          <a:lstStyle/>
          <a:p>
            <a:r>
              <a:rPr lang="en-US" sz="1600" b="1" dirty="0">
                <a:latin typeface="Fira Code" pitchFamily="1" charset="0"/>
                <a:ea typeface="Fira Code" pitchFamily="1" charset="0"/>
                <a:cs typeface="Fira Code" pitchFamily="1" charset="0"/>
              </a:rPr>
              <a:t>Now, link the TMP’s next pointer to 4</a:t>
            </a:r>
            <a:r>
              <a:rPr lang="en-US" sz="1600" b="1" baseline="30000" dirty="0">
                <a:latin typeface="Fira Code" pitchFamily="1" charset="0"/>
                <a:ea typeface="Fira Code" pitchFamily="1" charset="0"/>
                <a:cs typeface="Fira Code" pitchFamily="1" charset="0"/>
              </a:rPr>
              <a:t>th</a:t>
            </a:r>
            <a:r>
              <a:rPr lang="en-US" sz="1600" b="1" dirty="0">
                <a:latin typeface="Fira Code" pitchFamily="1" charset="0"/>
                <a:ea typeface="Fira Code" pitchFamily="1" charset="0"/>
                <a:cs typeface="Fira Code" pitchFamily="1" charset="0"/>
              </a:rPr>
              <a:t> node and 3</a:t>
            </a:r>
            <a:r>
              <a:rPr lang="en-US" sz="1600" b="1" baseline="30000" dirty="0">
                <a:latin typeface="Fira Code" pitchFamily="1" charset="0"/>
                <a:ea typeface="Fira Code" pitchFamily="1" charset="0"/>
                <a:cs typeface="Fira Code" pitchFamily="1" charset="0"/>
              </a:rPr>
              <a:t>rd </a:t>
            </a:r>
            <a:r>
              <a:rPr lang="en-US" sz="1600" b="1" dirty="0">
                <a:latin typeface="Fira Code" pitchFamily="1" charset="0"/>
                <a:ea typeface="Fira Code" pitchFamily="1" charset="0"/>
                <a:cs typeface="Fira Code" pitchFamily="1" charset="0"/>
              </a:rPr>
              <a:t>Node’s next pointer to the TMP Node, done : D!!!!!!!!!</a:t>
            </a:r>
            <a:endParaRPr lang="en-US" sz="1600" dirty="0"/>
          </a:p>
        </p:txBody>
      </p:sp>
      <p:pic>
        <p:nvPicPr>
          <p:cNvPr id="7" name="Content Placeholder 6">
            <a:extLst>
              <a:ext uri="{FF2B5EF4-FFF2-40B4-BE49-F238E27FC236}">
                <a16:creationId xmlns:a16="http://schemas.microsoft.com/office/drawing/2014/main" id="{EA3E61F7-DC4F-4F31-B6CA-36293B03B0D6}"/>
              </a:ext>
            </a:extLst>
          </p:cNvPr>
          <p:cNvPicPr>
            <a:picLocks noGrp="1" noChangeAspect="1"/>
          </p:cNvPicPr>
          <p:nvPr>
            <p:ph idx="1"/>
          </p:nvPr>
        </p:nvPicPr>
        <p:blipFill>
          <a:blip r:embed="rId2"/>
          <a:stretch>
            <a:fillRect/>
          </a:stretch>
        </p:blipFill>
        <p:spPr>
          <a:xfrm>
            <a:off x="1371600" y="2771638"/>
            <a:ext cx="9601200" cy="2610124"/>
          </a:xfrm>
        </p:spPr>
      </p:pic>
    </p:spTree>
    <p:extLst>
      <p:ext uri="{BB962C8B-B14F-4D97-AF65-F5344CB8AC3E}">
        <p14:creationId xmlns:p14="http://schemas.microsoft.com/office/powerpoint/2010/main" val="14252202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EDF4A-76BF-4960-A820-C815EB19A679}"/>
              </a:ext>
            </a:extLst>
          </p:cNvPr>
          <p:cNvSpPr>
            <a:spLocks noGrp="1"/>
          </p:cNvSpPr>
          <p:nvPr>
            <p:ph type="ctrTitle"/>
          </p:nvPr>
        </p:nvSpPr>
        <p:spPr/>
        <p:txBody>
          <a:bodyPr/>
          <a:lstStyle/>
          <a:p>
            <a:r>
              <a:rPr lang="en-US" sz="5400" b="1" dirty="0">
                <a:latin typeface="Fira Code" pitchFamily="1" charset="0"/>
                <a:ea typeface="Fira Code" pitchFamily="1" charset="0"/>
                <a:cs typeface="Fira Code" pitchFamily="1" charset="0"/>
              </a:rPr>
              <a:t>Delete middle</a:t>
            </a:r>
          </a:p>
        </p:txBody>
      </p:sp>
      <p:sp>
        <p:nvSpPr>
          <p:cNvPr id="3" name="Subtitle 2">
            <a:extLst>
              <a:ext uri="{FF2B5EF4-FFF2-40B4-BE49-F238E27FC236}">
                <a16:creationId xmlns:a16="http://schemas.microsoft.com/office/drawing/2014/main" id="{DA2C1EC7-A1D1-4232-8600-651EFE7927C3}"/>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4256528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61115-7279-44A8-A48A-BCB5EB811A77}"/>
              </a:ext>
            </a:extLst>
          </p:cNvPr>
          <p:cNvSpPr>
            <a:spLocks noGrp="1"/>
          </p:cNvSpPr>
          <p:nvPr>
            <p:ph type="title"/>
          </p:nvPr>
        </p:nvSpPr>
        <p:spPr/>
        <p:txBody>
          <a:bodyPr>
            <a:normAutofit/>
          </a:bodyPr>
          <a:lstStyle/>
          <a:p>
            <a:r>
              <a:rPr lang="en-US" sz="1600" b="1" dirty="0">
                <a:latin typeface="Fira Code" pitchFamily="1" charset="0"/>
                <a:ea typeface="Fira Code" pitchFamily="1" charset="0"/>
                <a:cs typeface="Fira Code" pitchFamily="1" charset="0"/>
              </a:rPr>
              <a:t>We use a pointer to browse for the pos that you want to delete node(if you use the current pointer that pointer to the list to browse, you’ll lose all tracks of the </a:t>
            </a:r>
            <a:r>
              <a:rPr lang="en-US" sz="1600" b="1" dirty="0" err="1">
                <a:latin typeface="Fira Code" pitchFamily="1" charset="0"/>
                <a:ea typeface="Fira Code" pitchFamily="1" charset="0"/>
                <a:cs typeface="Fira Code" pitchFamily="1" charset="0"/>
              </a:rPr>
              <a:t>prev</a:t>
            </a:r>
            <a:r>
              <a:rPr lang="en-US" sz="1600" b="1" dirty="0">
                <a:latin typeface="Fira Code" pitchFamily="1" charset="0"/>
                <a:ea typeface="Fira Code" pitchFamily="1" charset="0"/>
                <a:cs typeface="Fira Code" pitchFamily="1" charset="0"/>
              </a:rPr>
              <a:t> node), for example, I want to delete node at pos = 4, use the pointer move it from 1</a:t>
            </a:r>
            <a:r>
              <a:rPr lang="en-US" sz="1600" b="1" baseline="30000" dirty="0">
                <a:latin typeface="Fira Code" pitchFamily="1" charset="0"/>
                <a:ea typeface="Fira Code" pitchFamily="1" charset="0"/>
                <a:cs typeface="Fira Code" pitchFamily="1" charset="0"/>
              </a:rPr>
              <a:t>st</a:t>
            </a:r>
            <a:r>
              <a:rPr lang="en-US" sz="1600" b="1" dirty="0">
                <a:latin typeface="Fira Code" pitchFamily="1" charset="0"/>
                <a:ea typeface="Fira Code" pitchFamily="1" charset="0"/>
                <a:cs typeface="Fira Code" pitchFamily="1" charset="0"/>
              </a:rPr>
              <a:t> node to 4</a:t>
            </a:r>
            <a:r>
              <a:rPr lang="en-US" sz="1600" b="1" baseline="30000" dirty="0">
                <a:latin typeface="Fira Code" pitchFamily="1" charset="0"/>
                <a:ea typeface="Fira Code" pitchFamily="1" charset="0"/>
                <a:cs typeface="Fira Code" pitchFamily="1" charset="0"/>
              </a:rPr>
              <a:t>th</a:t>
            </a:r>
            <a:r>
              <a:rPr lang="en-US" sz="1600" b="1" dirty="0">
                <a:latin typeface="Fira Code" pitchFamily="1" charset="0"/>
                <a:ea typeface="Fira Code" pitchFamily="1" charset="0"/>
                <a:cs typeface="Fira Code" pitchFamily="1" charset="0"/>
              </a:rPr>
              <a:t> node</a:t>
            </a:r>
            <a:endParaRPr lang="en-US" sz="1600" dirty="0"/>
          </a:p>
        </p:txBody>
      </p:sp>
      <p:pic>
        <p:nvPicPr>
          <p:cNvPr id="13" name="Content Placeholder 12">
            <a:extLst>
              <a:ext uri="{FF2B5EF4-FFF2-40B4-BE49-F238E27FC236}">
                <a16:creationId xmlns:a16="http://schemas.microsoft.com/office/drawing/2014/main" id="{8AA79D37-F82F-44E0-B447-34D2C94C6666}"/>
              </a:ext>
            </a:extLst>
          </p:cNvPr>
          <p:cNvPicPr>
            <a:picLocks noGrp="1" noChangeAspect="1"/>
          </p:cNvPicPr>
          <p:nvPr>
            <p:ph idx="1"/>
          </p:nvPr>
        </p:nvPicPr>
        <p:blipFill>
          <a:blip r:embed="rId2"/>
          <a:stretch>
            <a:fillRect/>
          </a:stretch>
        </p:blipFill>
        <p:spPr>
          <a:xfrm>
            <a:off x="1371600" y="2979016"/>
            <a:ext cx="9601200" cy="2195367"/>
          </a:xfrm>
        </p:spPr>
      </p:pic>
    </p:spTree>
    <p:extLst>
      <p:ext uri="{BB962C8B-B14F-4D97-AF65-F5344CB8AC3E}">
        <p14:creationId xmlns:p14="http://schemas.microsoft.com/office/powerpoint/2010/main" val="30540283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61115-7279-44A8-A48A-BCB5EB811A77}"/>
              </a:ext>
            </a:extLst>
          </p:cNvPr>
          <p:cNvSpPr>
            <a:spLocks noGrp="1"/>
          </p:cNvSpPr>
          <p:nvPr>
            <p:ph type="title"/>
          </p:nvPr>
        </p:nvSpPr>
        <p:spPr/>
        <p:txBody>
          <a:bodyPr>
            <a:normAutofit/>
          </a:bodyPr>
          <a:lstStyle/>
          <a:p>
            <a:r>
              <a:rPr lang="en-US" sz="1600" b="1" dirty="0">
                <a:latin typeface="Fira Code" pitchFamily="1" charset="0"/>
                <a:ea typeface="Fira Code" pitchFamily="1" charset="0"/>
                <a:cs typeface="Fira Code" pitchFamily="1" charset="0"/>
              </a:rPr>
              <a:t>Now so easy, just unlink the </a:t>
            </a:r>
            <a:r>
              <a:rPr lang="en-US" sz="1600" b="1" dirty="0" err="1">
                <a:latin typeface="Fira Code" pitchFamily="1" charset="0"/>
                <a:ea typeface="Fira Code" pitchFamily="1" charset="0"/>
                <a:cs typeface="Fira Code" pitchFamily="1" charset="0"/>
              </a:rPr>
              <a:t>prev</a:t>
            </a:r>
            <a:r>
              <a:rPr lang="en-US" sz="1600" b="1" dirty="0">
                <a:latin typeface="Fira Code" pitchFamily="1" charset="0"/>
                <a:ea typeface="Fira Code" pitchFamily="1" charset="0"/>
                <a:cs typeface="Fira Code" pitchFamily="1" charset="0"/>
              </a:rPr>
              <a:t> node and the next node from the node you want to delete, then link them together </a:t>
            </a:r>
            <a:endParaRPr lang="en-US" sz="1600" dirty="0"/>
          </a:p>
        </p:txBody>
      </p:sp>
      <p:pic>
        <p:nvPicPr>
          <p:cNvPr id="11" name="Content Placeholder 10">
            <a:extLst>
              <a:ext uri="{FF2B5EF4-FFF2-40B4-BE49-F238E27FC236}">
                <a16:creationId xmlns:a16="http://schemas.microsoft.com/office/drawing/2014/main" id="{ACCA943D-89AB-4CD9-807E-D2DF90B7342C}"/>
              </a:ext>
            </a:extLst>
          </p:cNvPr>
          <p:cNvPicPr>
            <a:picLocks noGrp="1" noChangeAspect="1"/>
          </p:cNvPicPr>
          <p:nvPr>
            <p:ph idx="1"/>
          </p:nvPr>
        </p:nvPicPr>
        <p:blipFill>
          <a:blip r:embed="rId2"/>
          <a:stretch>
            <a:fillRect/>
          </a:stretch>
        </p:blipFill>
        <p:spPr>
          <a:xfrm>
            <a:off x="1371600" y="3098713"/>
            <a:ext cx="9601200" cy="1955974"/>
          </a:xfrm>
        </p:spPr>
      </p:pic>
    </p:spTree>
    <p:extLst>
      <p:ext uri="{BB962C8B-B14F-4D97-AF65-F5344CB8AC3E}">
        <p14:creationId xmlns:p14="http://schemas.microsoft.com/office/powerpoint/2010/main" val="30871551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61115-7279-44A8-A48A-BCB5EB811A77}"/>
              </a:ext>
            </a:extLst>
          </p:cNvPr>
          <p:cNvSpPr>
            <a:spLocks noGrp="1"/>
          </p:cNvSpPr>
          <p:nvPr>
            <p:ph type="title"/>
          </p:nvPr>
        </p:nvSpPr>
        <p:spPr/>
        <p:txBody>
          <a:bodyPr>
            <a:normAutofit/>
          </a:bodyPr>
          <a:lstStyle/>
          <a:p>
            <a:r>
              <a:rPr lang="en-US" sz="1600" b="1" dirty="0">
                <a:latin typeface="Fira Code" pitchFamily="1" charset="0"/>
                <a:ea typeface="Fira Code" pitchFamily="1" charset="0"/>
                <a:cs typeface="Fira Code" pitchFamily="1" charset="0"/>
              </a:rPr>
              <a:t>I think delete front and delete back </a:t>
            </a:r>
            <a:r>
              <a:rPr lang="en-US" sz="1600" b="1" dirty="0" err="1">
                <a:latin typeface="Fira Code" pitchFamily="1" charset="0"/>
                <a:ea typeface="Fira Code" pitchFamily="1" charset="0"/>
                <a:cs typeface="Fira Code" pitchFamily="1" charset="0"/>
              </a:rPr>
              <a:t>kinda</a:t>
            </a:r>
            <a:r>
              <a:rPr lang="en-US" sz="1600" b="1" dirty="0">
                <a:latin typeface="Fira Code" pitchFamily="1" charset="0"/>
                <a:ea typeface="Fira Code" pitchFamily="1" charset="0"/>
                <a:cs typeface="Fira Code" pitchFamily="1" charset="0"/>
              </a:rPr>
              <a:t> easy : DDDD so maybe no visualization : DDD</a:t>
            </a:r>
            <a:endParaRPr lang="en-US" sz="1600" dirty="0"/>
          </a:p>
        </p:txBody>
      </p:sp>
      <p:sp>
        <p:nvSpPr>
          <p:cNvPr id="4" name="Content Placeholder 3">
            <a:extLst>
              <a:ext uri="{FF2B5EF4-FFF2-40B4-BE49-F238E27FC236}">
                <a16:creationId xmlns:a16="http://schemas.microsoft.com/office/drawing/2014/main" id="{CF3B7914-D06E-4C80-8B28-4B0DFFE6AC1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2458735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D6B51-11D0-4597-9BC9-367667560DDC}"/>
              </a:ext>
            </a:extLst>
          </p:cNvPr>
          <p:cNvSpPr>
            <a:spLocks noGrp="1"/>
          </p:cNvSpPr>
          <p:nvPr>
            <p:ph type="title"/>
          </p:nvPr>
        </p:nvSpPr>
        <p:spPr/>
        <p:txBody>
          <a:bodyPr>
            <a:normAutofit/>
          </a:bodyPr>
          <a:lstStyle/>
          <a:p>
            <a:r>
              <a:rPr lang="en-US" sz="2400" b="0" i="1" dirty="0">
                <a:solidFill>
                  <a:schemeClr val="accent2">
                    <a:lumMod val="75000"/>
                  </a:schemeClr>
                </a:solidFill>
                <a:effectLst/>
                <a:latin typeface="Nunito" panose="020B0604020202020204" pitchFamily="2" charset="0"/>
              </a:rPr>
              <a:t>A</a:t>
            </a:r>
            <a:r>
              <a:rPr lang="en-US" sz="2400" b="0" i="1" dirty="0">
                <a:solidFill>
                  <a:srgbClr val="FFFFFF"/>
                </a:solidFill>
                <a:effectLst/>
                <a:latin typeface="Nunito" panose="020B0604020202020204" pitchFamily="2" charset="0"/>
              </a:rPr>
              <a:t> </a:t>
            </a:r>
            <a:r>
              <a:rPr lang="en-US" sz="2400" b="0" i="1" u="sng" dirty="0">
                <a:effectLst/>
                <a:latin typeface="Nunito" panose="020B0604020202020204" pitchFamily="2" charset="0"/>
                <a:hlinkClick r:id="rId2"/>
              </a:rPr>
              <a:t>doubly linked list</a:t>
            </a:r>
            <a:r>
              <a:rPr lang="en-US" sz="2400" b="0" i="1" dirty="0">
                <a:solidFill>
                  <a:srgbClr val="FFFFFF"/>
                </a:solidFill>
                <a:effectLst/>
                <a:latin typeface="Nunito" panose="020B0604020202020204" pitchFamily="2" charset="0"/>
              </a:rPr>
              <a:t> </a:t>
            </a:r>
            <a:r>
              <a:rPr lang="en-US" sz="2400" b="0" i="1" dirty="0">
                <a:solidFill>
                  <a:schemeClr val="accent2">
                    <a:lumMod val="75000"/>
                  </a:schemeClr>
                </a:solidFill>
                <a:effectLst/>
                <a:latin typeface="Nunito" panose="020B0604020202020204" pitchFamily="2" charset="0"/>
              </a:rPr>
              <a:t>or a two-way linked list is a more complex type of linked list that contains a pointer to the </a:t>
            </a:r>
            <a:r>
              <a:rPr lang="en-US" sz="2400" b="1" i="1" dirty="0">
                <a:solidFill>
                  <a:schemeClr val="accent2">
                    <a:lumMod val="75000"/>
                  </a:schemeClr>
                </a:solidFill>
                <a:effectLst/>
                <a:latin typeface="Nunito" panose="020B0604020202020204" pitchFamily="2" charset="0"/>
              </a:rPr>
              <a:t>next </a:t>
            </a:r>
            <a:r>
              <a:rPr lang="en-US" sz="2400" b="0" i="1" dirty="0">
                <a:solidFill>
                  <a:schemeClr val="accent2">
                    <a:lumMod val="75000"/>
                  </a:schemeClr>
                </a:solidFill>
                <a:effectLst/>
                <a:latin typeface="Nunito" panose="020B0604020202020204" pitchFamily="2" charset="0"/>
              </a:rPr>
              <a:t>as well as the </a:t>
            </a:r>
            <a:r>
              <a:rPr lang="en-US" sz="2400" b="1" i="1" dirty="0">
                <a:solidFill>
                  <a:schemeClr val="accent2">
                    <a:lumMod val="75000"/>
                  </a:schemeClr>
                </a:solidFill>
                <a:effectLst/>
                <a:latin typeface="Nunito" panose="020B0604020202020204" pitchFamily="2" charset="0"/>
              </a:rPr>
              <a:t>previous </a:t>
            </a:r>
            <a:r>
              <a:rPr lang="en-US" sz="2400" b="0" i="1" dirty="0">
                <a:solidFill>
                  <a:schemeClr val="accent2">
                    <a:lumMod val="75000"/>
                  </a:schemeClr>
                </a:solidFill>
                <a:effectLst/>
                <a:latin typeface="Nunito" panose="020B0604020202020204" pitchFamily="2" charset="0"/>
              </a:rPr>
              <a:t>node in sequence. </a:t>
            </a:r>
            <a:endParaRPr lang="en-US" sz="2400" dirty="0">
              <a:solidFill>
                <a:schemeClr val="accent2">
                  <a:lumMod val="75000"/>
                </a:schemeClr>
              </a:solidFill>
            </a:endParaRPr>
          </a:p>
        </p:txBody>
      </p:sp>
      <p:pic>
        <p:nvPicPr>
          <p:cNvPr id="9" name="Content Placeholder 8">
            <a:extLst>
              <a:ext uri="{FF2B5EF4-FFF2-40B4-BE49-F238E27FC236}">
                <a16:creationId xmlns:a16="http://schemas.microsoft.com/office/drawing/2014/main" id="{D970B860-AEF7-4AAC-9F50-D4BFFFC1ECE6}"/>
              </a:ext>
            </a:extLst>
          </p:cNvPr>
          <p:cNvPicPr>
            <a:picLocks noGrp="1" noChangeAspect="1"/>
          </p:cNvPicPr>
          <p:nvPr>
            <p:ph idx="1"/>
          </p:nvPr>
        </p:nvPicPr>
        <p:blipFill>
          <a:blip r:embed="rId3"/>
          <a:stretch>
            <a:fillRect/>
          </a:stretch>
        </p:blipFill>
        <p:spPr>
          <a:xfrm>
            <a:off x="1371600" y="2721236"/>
            <a:ext cx="9601200" cy="2710927"/>
          </a:xfrm>
        </p:spPr>
      </p:pic>
    </p:spTree>
    <p:extLst>
      <p:ext uri="{BB962C8B-B14F-4D97-AF65-F5344CB8AC3E}">
        <p14:creationId xmlns:p14="http://schemas.microsoft.com/office/powerpoint/2010/main" val="15609503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EDF4A-76BF-4960-A820-C815EB19A679}"/>
              </a:ext>
            </a:extLst>
          </p:cNvPr>
          <p:cNvSpPr>
            <a:spLocks noGrp="1"/>
          </p:cNvSpPr>
          <p:nvPr>
            <p:ph type="ctrTitle"/>
          </p:nvPr>
        </p:nvSpPr>
        <p:spPr/>
        <p:txBody>
          <a:bodyPr/>
          <a:lstStyle/>
          <a:p>
            <a:r>
              <a:rPr lang="en-US" sz="5400" b="1" dirty="0">
                <a:latin typeface="Fira Code" pitchFamily="1" charset="0"/>
                <a:ea typeface="Fira Code" pitchFamily="1" charset="0"/>
                <a:cs typeface="Fira Code" pitchFamily="1" charset="0"/>
              </a:rPr>
              <a:t>Insert front</a:t>
            </a:r>
          </a:p>
        </p:txBody>
      </p:sp>
      <p:sp>
        <p:nvSpPr>
          <p:cNvPr id="3" name="Subtitle 2">
            <a:extLst>
              <a:ext uri="{FF2B5EF4-FFF2-40B4-BE49-F238E27FC236}">
                <a16:creationId xmlns:a16="http://schemas.microsoft.com/office/drawing/2014/main" id="{DA2C1EC7-A1D1-4232-8600-651EFE7927C3}"/>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900430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77F12-6EE3-423C-87A1-1F4710F61110}"/>
              </a:ext>
            </a:extLst>
          </p:cNvPr>
          <p:cNvSpPr>
            <a:spLocks noGrp="1"/>
          </p:cNvSpPr>
          <p:nvPr>
            <p:ph type="title"/>
          </p:nvPr>
        </p:nvSpPr>
        <p:spPr/>
        <p:txBody>
          <a:bodyPr>
            <a:normAutofit/>
          </a:bodyPr>
          <a:lstStyle/>
          <a:p>
            <a:r>
              <a:rPr lang="en-US" sz="1600" b="1" dirty="0">
                <a:latin typeface="Fira Code" pitchFamily="1" charset="0"/>
                <a:ea typeface="Fira Code" pitchFamily="1" charset="0"/>
                <a:cs typeface="Fira Code" pitchFamily="1" charset="0"/>
              </a:rPr>
              <a:t>We need a </a:t>
            </a:r>
            <a:r>
              <a:rPr lang="en-US" sz="1600" b="1" dirty="0" err="1">
                <a:latin typeface="Fira Code" pitchFamily="1" charset="0"/>
                <a:ea typeface="Fira Code" pitchFamily="1" charset="0"/>
                <a:cs typeface="Fira Code" pitchFamily="1" charset="0"/>
              </a:rPr>
              <a:t>temponary</a:t>
            </a:r>
            <a:r>
              <a:rPr lang="en-US" sz="1600" b="1" dirty="0">
                <a:latin typeface="Fira Code" pitchFamily="1" charset="0"/>
                <a:ea typeface="Fira Code" pitchFamily="1" charset="0"/>
                <a:cs typeface="Fira Code" pitchFamily="1" charset="0"/>
              </a:rPr>
              <a:t> node that will be the node we add into the list</a:t>
            </a:r>
          </a:p>
        </p:txBody>
      </p:sp>
      <p:pic>
        <p:nvPicPr>
          <p:cNvPr id="5" name="Content Placeholder 4">
            <a:extLst>
              <a:ext uri="{FF2B5EF4-FFF2-40B4-BE49-F238E27FC236}">
                <a16:creationId xmlns:a16="http://schemas.microsoft.com/office/drawing/2014/main" id="{96CFF624-8126-4EAF-9E5B-B6F676A02BB0}"/>
              </a:ext>
            </a:extLst>
          </p:cNvPr>
          <p:cNvPicPr>
            <a:picLocks noGrp="1" noChangeAspect="1"/>
          </p:cNvPicPr>
          <p:nvPr>
            <p:ph idx="1"/>
          </p:nvPr>
        </p:nvPicPr>
        <p:blipFill>
          <a:blip r:embed="rId2"/>
          <a:stretch>
            <a:fillRect/>
          </a:stretch>
        </p:blipFill>
        <p:spPr>
          <a:xfrm>
            <a:off x="1428008" y="2286000"/>
            <a:ext cx="9488383" cy="3581400"/>
          </a:xfrm>
        </p:spPr>
      </p:pic>
    </p:spTree>
    <p:extLst>
      <p:ext uri="{BB962C8B-B14F-4D97-AF65-F5344CB8AC3E}">
        <p14:creationId xmlns:p14="http://schemas.microsoft.com/office/powerpoint/2010/main" val="22563922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E897927-C163-4AAE-A3C3-25CE40E85338}"/>
              </a:ext>
            </a:extLst>
          </p:cNvPr>
          <p:cNvPicPr>
            <a:picLocks noGrp="1" noChangeAspect="1"/>
          </p:cNvPicPr>
          <p:nvPr>
            <p:ph idx="1"/>
          </p:nvPr>
        </p:nvPicPr>
        <p:blipFill>
          <a:blip r:embed="rId2"/>
          <a:stretch>
            <a:fillRect/>
          </a:stretch>
        </p:blipFill>
        <p:spPr>
          <a:xfrm>
            <a:off x="1428008" y="2286000"/>
            <a:ext cx="9488383" cy="3581400"/>
          </a:xfrm>
        </p:spPr>
      </p:pic>
      <p:sp>
        <p:nvSpPr>
          <p:cNvPr id="6" name="Title 1">
            <a:extLst>
              <a:ext uri="{FF2B5EF4-FFF2-40B4-BE49-F238E27FC236}">
                <a16:creationId xmlns:a16="http://schemas.microsoft.com/office/drawing/2014/main" id="{DBC9CA5A-DDCE-43E5-8130-3D5CA9E1DF44}"/>
              </a:ext>
            </a:extLst>
          </p:cNvPr>
          <p:cNvSpPr>
            <a:spLocks noGrp="1"/>
          </p:cNvSpPr>
          <p:nvPr>
            <p:ph type="title"/>
          </p:nvPr>
        </p:nvSpPr>
        <p:spPr>
          <a:xfrm>
            <a:off x="1371600" y="685800"/>
            <a:ext cx="9601200" cy="1485900"/>
          </a:xfrm>
        </p:spPr>
        <p:txBody>
          <a:bodyPr>
            <a:normAutofit/>
          </a:bodyPr>
          <a:lstStyle/>
          <a:p>
            <a:r>
              <a:rPr lang="en-US" sz="1600" b="1" dirty="0">
                <a:latin typeface="Fira Code" pitchFamily="1" charset="0"/>
                <a:ea typeface="Fira Code" pitchFamily="1" charset="0"/>
                <a:cs typeface="Fira Code" pitchFamily="1" charset="0"/>
              </a:rPr>
              <a:t>Make the TMP’s next pointer point to the 1</a:t>
            </a:r>
            <a:r>
              <a:rPr lang="en-US" sz="1600" b="1" baseline="30000" dirty="0">
                <a:latin typeface="Fira Code" pitchFamily="1" charset="0"/>
                <a:ea typeface="Fira Code" pitchFamily="1" charset="0"/>
                <a:cs typeface="Fira Code" pitchFamily="1" charset="0"/>
              </a:rPr>
              <a:t>st</a:t>
            </a:r>
            <a:r>
              <a:rPr lang="en-US" sz="1600" b="1" dirty="0">
                <a:latin typeface="Fira Code" pitchFamily="1" charset="0"/>
                <a:ea typeface="Fira Code" pitchFamily="1" charset="0"/>
                <a:cs typeface="Fira Code" pitchFamily="1" charset="0"/>
              </a:rPr>
              <a:t> node in the list</a:t>
            </a:r>
          </a:p>
        </p:txBody>
      </p:sp>
    </p:spTree>
    <p:extLst>
      <p:ext uri="{BB962C8B-B14F-4D97-AF65-F5344CB8AC3E}">
        <p14:creationId xmlns:p14="http://schemas.microsoft.com/office/powerpoint/2010/main" val="41369129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86C3301-61BF-4CCA-A73C-D96145E4A634}"/>
              </a:ext>
            </a:extLst>
          </p:cNvPr>
          <p:cNvPicPr>
            <a:picLocks noGrp="1" noChangeAspect="1"/>
          </p:cNvPicPr>
          <p:nvPr>
            <p:ph idx="1"/>
          </p:nvPr>
        </p:nvPicPr>
        <p:blipFill>
          <a:blip r:embed="rId2"/>
          <a:stretch>
            <a:fillRect/>
          </a:stretch>
        </p:blipFill>
        <p:spPr>
          <a:xfrm>
            <a:off x="2431401" y="2286000"/>
            <a:ext cx="7481598" cy="3581400"/>
          </a:xfrm>
        </p:spPr>
      </p:pic>
      <p:sp>
        <p:nvSpPr>
          <p:cNvPr id="8" name="Title 1">
            <a:extLst>
              <a:ext uri="{FF2B5EF4-FFF2-40B4-BE49-F238E27FC236}">
                <a16:creationId xmlns:a16="http://schemas.microsoft.com/office/drawing/2014/main" id="{DADF80AF-8420-4ADE-BE83-CC42B94518F2}"/>
              </a:ext>
            </a:extLst>
          </p:cNvPr>
          <p:cNvSpPr>
            <a:spLocks noGrp="1"/>
          </p:cNvSpPr>
          <p:nvPr>
            <p:ph type="title"/>
          </p:nvPr>
        </p:nvSpPr>
        <p:spPr>
          <a:xfrm>
            <a:off x="1371600" y="685800"/>
            <a:ext cx="9601200" cy="1485900"/>
          </a:xfrm>
        </p:spPr>
        <p:txBody>
          <a:bodyPr>
            <a:normAutofit/>
          </a:bodyPr>
          <a:lstStyle/>
          <a:p>
            <a:r>
              <a:rPr lang="en-US" sz="1600" b="1" dirty="0">
                <a:latin typeface="Fira Code" pitchFamily="1" charset="0"/>
                <a:ea typeface="Fira Code" pitchFamily="1" charset="0"/>
                <a:cs typeface="Fira Code" pitchFamily="1" charset="0"/>
              </a:rPr>
              <a:t>Then make the 1st’s </a:t>
            </a:r>
            <a:r>
              <a:rPr lang="en-US" sz="1600" b="1" dirty="0" err="1">
                <a:latin typeface="Fira Code" pitchFamily="1" charset="0"/>
                <a:ea typeface="Fira Code" pitchFamily="1" charset="0"/>
                <a:cs typeface="Fira Code" pitchFamily="1" charset="0"/>
              </a:rPr>
              <a:t>prev</a:t>
            </a:r>
            <a:r>
              <a:rPr lang="en-US" sz="1600" b="1" dirty="0">
                <a:latin typeface="Fira Code" pitchFamily="1" charset="0"/>
                <a:ea typeface="Fira Code" pitchFamily="1" charset="0"/>
                <a:cs typeface="Fira Code" pitchFamily="1" charset="0"/>
              </a:rPr>
              <a:t> pointer point to TMP node, every things will be done !!!</a:t>
            </a:r>
          </a:p>
        </p:txBody>
      </p:sp>
    </p:spTree>
    <p:extLst>
      <p:ext uri="{BB962C8B-B14F-4D97-AF65-F5344CB8AC3E}">
        <p14:creationId xmlns:p14="http://schemas.microsoft.com/office/powerpoint/2010/main" val="25466486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EDF4A-76BF-4960-A820-C815EB19A679}"/>
              </a:ext>
            </a:extLst>
          </p:cNvPr>
          <p:cNvSpPr>
            <a:spLocks noGrp="1"/>
          </p:cNvSpPr>
          <p:nvPr>
            <p:ph type="ctrTitle"/>
          </p:nvPr>
        </p:nvSpPr>
        <p:spPr/>
        <p:txBody>
          <a:bodyPr/>
          <a:lstStyle/>
          <a:p>
            <a:r>
              <a:rPr lang="en-US" sz="5400" b="1" dirty="0">
                <a:latin typeface="Fira Code" pitchFamily="1" charset="0"/>
                <a:ea typeface="Fira Code" pitchFamily="1" charset="0"/>
                <a:cs typeface="Fira Code" pitchFamily="1" charset="0"/>
              </a:rPr>
              <a:t>Insert back</a:t>
            </a:r>
          </a:p>
        </p:txBody>
      </p:sp>
      <p:sp>
        <p:nvSpPr>
          <p:cNvPr id="3" name="Subtitle 2">
            <a:extLst>
              <a:ext uri="{FF2B5EF4-FFF2-40B4-BE49-F238E27FC236}">
                <a16:creationId xmlns:a16="http://schemas.microsoft.com/office/drawing/2014/main" id="{DA2C1EC7-A1D1-4232-8600-651EFE7927C3}"/>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40044037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61115-7279-44A8-A48A-BCB5EB811A77}"/>
              </a:ext>
            </a:extLst>
          </p:cNvPr>
          <p:cNvSpPr>
            <a:spLocks noGrp="1"/>
          </p:cNvSpPr>
          <p:nvPr>
            <p:ph type="title"/>
          </p:nvPr>
        </p:nvSpPr>
        <p:spPr/>
        <p:txBody>
          <a:bodyPr>
            <a:normAutofit/>
          </a:bodyPr>
          <a:lstStyle/>
          <a:p>
            <a:r>
              <a:rPr lang="en-US" sz="1600" b="1" dirty="0">
                <a:latin typeface="Fira Code" pitchFamily="1" charset="0"/>
                <a:ea typeface="Fira Code" pitchFamily="1" charset="0"/>
                <a:cs typeface="Fira Code" pitchFamily="1" charset="0"/>
              </a:rPr>
              <a:t>We need a </a:t>
            </a:r>
            <a:r>
              <a:rPr lang="en-US" sz="1600" b="1" dirty="0" err="1">
                <a:latin typeface="Fira Code" pitchFamily="1" charset="0"/>
                <a:ea typeface="Fira Code" pitchFamily="1" charset="0"/>
                <a:cs typeface="Fira Code" pitchFamily="1" charset="0"/>
              </a:rPr>
              <a:t>temponary</a:t>
            </a:r>
            <a:r>
              <a:rPr lang="en-US" sz="1600" b="1" dirty="0">
                <a:latin typeface="Fira Code" pitchFamily="1" charset="0"/>
                <a:ea typeface="Fira Code" pitchFamily="1" charset="0"/>
                <a:cs typeface="Fira Code" pitchFamily="1" charset="0"/>
              </a:rPr>
              <a:t> node that will be the node we add into the list, also use another pointer to browse for the last node(if you use the current pointer that pointer to the list to browse, you’ll lose all tracks of the </a:t>
            </a:r>
            <a:r>
              <a:rPr lang="en-US" sz="1600" b="1" dirty="0" err="1">
                <a:latin typeface="Fira Code" pitchFamily="1" charset="0"/>
                <a:ea typeface="Fira Code" pitchFamily="1" charset="0"/>
                <a:cs typeface="Fira Code" pitchFamily="1" charset="0"/>
              </a:rPr>
              <a:t>prev</a:t>
            </a:r>
            <a:r>
              <a:rPr lang="en-US" sz="1600" b="1" dirty="0">
                <a:latin typeface="Fira Code" pitchFamily="1" charset="0"/>
                <a:ea typeface="Fira Code" pitchFamily="1" charset="0"/>
                <a:cs typeface="Fira Code" pitchFamily="1" charset="0"/>
              </a:rPr>
              <a:t> node)</a:t>
            </a:r>
            <a:endParaRPr lang="en-US" sz="1600" dirty="0"/>
          </a:p>
        </p:txBody>
      </p:sp>
      <p:pic>
        <p:nvPicPr>
          <p:cNvPr id="9" name="Content Placeholder 8">
            <a:extLst>
              <a:ext uri="{FF2B5EF4-FFF2-40B4-BE49-F238E27FC236}">
                <a16:creationId xmlns:a16="http://schemas.microsoft.com/office/drawing/2014/main" id="{56EB12F3-61B3-4B37-BD0B-48484336627A}"/>
              </a:ext>
            </a:extLst>
          </p:cNvPr>
          <p:cNvPicPr>
            <a:picLocks noGrp="1" noChangeAspect="1"/>
          </p:cNvPicPr>
          <p:nvPr>
            <p:ph idx="1"/>
          </p:nvPr>
        </p:nvPicPr>
        <p:blipFill>
          <a:blip r:embed="rId2"/>
          <a:stretch>
            <a:fillRect/>
          </a:stretch>
        </p:blipFill>
        <p:spPr>
          <a:xfrm>
            <a:off x="1924493" y="2286000"/>
            <a:ext cx="8495413" cy="3581400"/>
          </a:xfrm>
        </p:spPr>
      </p:pic>
    </p:spTree>
    <p:extLst>
      <p:ext uri="{BB962C8B-B14F-4D97-AF65-F5344CB8AC3E}">
        <p14:creationId xmlns:p14="http://schemas.microsoft.com/office/powerpoint/2010/main" val="40702127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61115-7279-44A8-A48A-BCB5EB811A77}"/>
              </a:ext>
            </a:extLst>
          </p:cNvPr>
          <p:cNvSpPr>
            <a:spLocks noGrp="1"/>
          </p:cNvSpPr>
          <p:nvPr>
            <p:ph type="title"/>
          </p:nvPr>
        </p:nvSpPr>
        <p:spPr/>
        <p:txBody>
          <a:bodyPr>
            <a:normAutofit/>
          </a:bodyPr>
          <a:lstStyle/>
          <a:p>
            <a:r>
              <a:rPr lang="en-US" sz="1600" b="1" dirty="0">
                <a:latin typeface="Fira Code" pitchFamily="1" charset="0"/>
                <a:ea typeface="Fira Code" pitchFamily="1" charset="0"/>
                <a:cs typeface="Fira Code" pitchFamily="1" charset="0"/>
              </a:rPr>
              <a:t>Now, we have the last node, do like what you do before, link the TMP Node to the last node, easy </a:t>
            </a:r>
            <a:r>
              <a:rPr lang="en-US" sz="1600" b="1" dirty="0" err="1">
                <a:latin typeface="Fira Code" pitchFamily="1" charset="0"/>
                <a:ea typeface="Fira Code" pitchFamily="1" charset="0"/>
                <a:cs typeface="Fira Code" pitchFamily="1" charset="0"/>
              </a:rPr>
              <a:t>peasy</a:t>
            </a:r>
            <a:r>
              <a:rPr lang="en-US" sz="1600" b="1" dirty="0">
                <a:latin typeface="Fira Code" pitchFamily="1" charset="0"/>
                <a:ea typeface="Fira Code" pitchFamily="1" charset="0"/>
                <a:cs typeface="Fira Code" pitchFamily="1" charset="0"/>
              </a:rPr>
              <a:t> !!</a:t>
            </a:r>
            <a:endParaRPr lang="en-US" sz="1600" dirty="0"/>
          </a:p>
        </p:txBody>
      </p:sp>
      <p:pic>
        <p:nvPicPr>
          <p:cNvPr id="6" name="Content Placeholder 5">
            <a:extLst>
              <a:ext uri="{FF2B5EF4-FFF2-40B4-BE49-F238E27FC236}">
                <a16:creationId xmlns:a16="http://schemas.microsoft.com/office/drawing/2014/main" id="{2217450D-A746-4160-87AD-C40C18179727}"/>
              </a:ext>
            </a:extLst>
          </p:cNvPr>
          <p:cNvPicPr>
            <a:picLocks noGrp="1" noChangeAspect="1"/>
          </p:cNvPicPr>
          <p:nvPr>
            <p:ph idx="1"/>
          </p:nvPr>
        </p:nvPicPr>
        <p:blipFill>
          <a:blip r:embed="rId2"/>
          <a:stretch>
            <a:fillRect/>
          </a:stretch>
        </p:blipFill>
        <p:spPr>
          <a:xfrm>
            <a:off x="1958305" y="2286000"/>
            <a:ext cx="8427789" cy="3581400"/>
          </a:xfrm>
        </p:spPr>
      </p:pic>
    </p:spTree>
    <p:extLst>
      <p:ext uri="{BB962C8B-B14F-4D97-AF65-F5344CB8AC3E}">
        <p14:creationId xmlns:p14="http://schemas.microsoft.com/office/powerpoint/2010/main" val="1747641747"/>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{28BA1C5C-D04F-43AD-82A9-FB911CA5D61F}tf10001105</Template>
  <TotalTime>77</TotalTime>
  <Words>385</Words>
  <Application>Microsoft Office PowerPoint</Application>
  <PresentationFormat>Widescreen</PresentationFormat>
  <Paragraphs>17</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Fira Code</vt:lpstr>
      <vt:lpstr>Franklin Gothic Book</vt:lpstr>
      <vt:lpstr>Nunito</vt:lpstr>
      <vt:lpstr>Crop</vt:lpstr>
      <vt:lpstr>Doubly linked list</vt:lpstr>
      <vt:lpstr>A doubly linked list or a two-way linked list is a more complex type of linked list that contains a pointer to the next as well as the previous node in sequence. </vt:lpstr>
      <vt:lpstr>Insert front</vt:lpstr>
      <vt:lpstr>We need a temponary node that will be the node we add into the list</vt:lpstr>
      <vt:lpstr>Make the TMP’s next pointer point to the 1st node in the list</vt:lpstr>
      <vt:lpstr>Then make the 1st’s prev pointer point to TMP node, every things will be done !!!</vt:lpstr>
      <vt:lpstr>Insert back</vt:lpstr>
      <vt:lpstr>We need a temponary node that will be the node we add into the list, also use another pointer to browse for the last node(if you use the current pointer that pointer to the list to browse, you’ll lose all tracks of the prev node)</vt:lpstr>
      <vt:lpstr>Now, we have the last node, do like what you do before, link the TMP Node to the last node, easy peasy !!</vt:lpstr>
      <vt:lpstr>Now, we have the last node, do like what you do before, link the TMP Node to the last node, easy peasy !!</vt:lpstr>
      <vt:lpstr>Insert middle</vt:lpstr>
      <vt:lpstr>We use a pointer to browse for the pos that you want to insert new node(if you use the current pointer that pointer to the list to browse, you’ll lose all tracks of the prev node), for example, I want to insert at pos = 4, use the pointer move it from 1st node to 4th node</vt:lpstr>
      <vt:lpstr>Now, link the TMP’s next pointer to 4th node and 3rd Node’s next pointer to the TMP Node, done : D!!!!!!!!!</vt:lpstr>
      <vt:lpstr>Delete middle</vt:lpstr>
      <vt:lpstr>We use a pointer to browse for the pos that you want to delete node(if you use the current pointer that pointer to the list to browse, you’ll lose all tracks of the prev node), for example, I want to delete node at pos = 4, use the pointer move it from 1st node to 4th node</vt:lpstr>
      <vt:lpstr>Now so easy, just unlink the prev node and the next node from the node you want to delete, then link them together </vt:lpstr>
      <vt:lpstr>I think delete front and delete back kinda easy : DDDD so maybe no visualization : DDD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Doubly linked list</dc:title>
  <dc:creator>dũng lương</dc:creator>
  <cp:lastModifiedBy>dũng lương</cp:lastModifiedBy>
  <cp:revision>8</cp:revision>
  <dcterms:created xsi:type="dcterms:W3CDTF">2025-01-19T19:11:38Z</dcterms:created>
  <dcterms:modified xsi:type="dcterms:W3CDTF">2025-01-19T20:29:06Z</dcterms:modified>
</cp:coreProperties>
</file>