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FFDAD8-0A2D-4F75-B6EC-AF1262AB5D87}" type="datetimeFigureOut">
              <a:rPr lang="en-US" smtClean="0"/>
              <a:t>9/13/2011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A15DBD-B792-47C1-8D79-7482F34306AD}" type="slidenum">
              <a:rPr lang="en-US" smtClean="0"/>
              <a:t>‹#›</a:t>
            </a:fld>
            <a:endParaRPr lang="en-US"/>
          </a:p>
        </p:txBody>
      </p:sp>
    </p:spTree>
    <p:extLst>
      <p:ext uri="{BB962C8B-B14F-4D97-AF65-F5344CB8AC3E}">
        <p14:creationId xmlns:p14="http://schemas.microsoft.com/office/powerpoint/2010/main" val="2648766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en.wikipedia.org/wiki/Pseudocod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7B507561-C964-4987-8B31-B76C4A5CE219}" type="slidenum">
              <a:rPr lang="en-US" smtClean="0"/>
              <a:pPr eaLnBrk="1" hangingPunct="1"/>
              <a:t>1</a:t>
            </a:fld>
            <a:endParaRPr lang="en-US" smtClean="0"/>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96B3396C-E77F-4189-8724-FC7354527C7E}" type="slidenum">
              <a:rPr lang="en-US" smtClean="0"/>
              <a:pPr eaLnBrk="1" hangingPunct="1"/>
              <a:t>10</a:t>
            </a:fld>
            <a:endParaRPr lang="en-US" smtClean="0"/>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80E24EFB-151D-49F3-9AEB-F915EE720768}" type="slidenum">
              <a:rPr lang="en-US" smtClean="0"/>
              <a:pPr eaLnBrk="1" hangingPunct="1"/>
              <a:t>11</a:t>
            </a:fld>
            <a:endParaRPr lang="en-US" smtClean="0"/>
          </a:p>
        </p:txBody>
      </p:sp>
      <p:sp>
        <p:nvSpPr>
          <p:cNvPr id="288771" name="Slide Image Placeholder 1"/>
          <p:cNvSpPr>
            <a:spLocks noGrp="1" noRot="1" noChangeAspect="1" noTextEdit="1"/>
          </p:cNvSpPr>
          <p:nvPr>
            <p:ph type="sldImg"/>
          </p:nvPr>
        </p:nvSpPr>
        <p:spPr>
          <a:xfrm>
            <a:off x="1100138" y="676275"/>
            <a:ext cx="4605337" cy="3454400"/>
          </a:xfrm>
          <a:ln/>
        </p:spPr>
      </p:sp>
      <p:sp>
        <p:nvSpPr>
          <p:cNvPr id="288772" name="Notes Placeholder 2"/>
          <p:cNvSpPr>
            <a:spLocks noGrp="1"/>
          </p:cNvSpPr>
          <p:nvPr>
            <p:ph type="body" idx="1"/>
          </p:nvPr>
        </p:nvSpPr>
        <p:spPr>
          <a:xfrm>
            <a:off x="896938" y="4352925"/>
            <a:ext cx="5013325" cy="41290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78" tIns="47539" rIns="95078" bIns="47539"/>
          <a:lstStyle/>
          <a:p>
            <a:pPr eaLnBrk="1" hangingPunct="1">
              <a:lnSpc>
                <a:spcPct val="80000"/>
              </a:lnSpc>
            </a:pPr>
            <a:r>
              <a:rPr lang="en-US" sz="800" b="1" smtClean="0"/>
              <a:t>REMINDING: </a:t>
            </a:r>
          </a:p>
          <a:p>
            <a:pPr eaLnBrk="1" hangingPunct="1">
              <a:lnSpc>
                <a:spcPct val="80000"/>
              </a:lnSpc>
            </a:pPr>
            <a:r>
              <a:rPr lang="en-US" sz="800" smtClean="0"/>
              <a:t>The </a:t>
            </a:r>
            <a:r>
              <a:rPr lang="en-US" sz="800" b="1" smtClean="0"/>
              <a:t>spiral model</a:t>
            </a:r>
            <a:r>
              <a:rPr lang="en-US" sz="800" smtClean="0"/>
              <a:t> is a software development process combining elements of both design and prototyping-in-stages, in an effort to combine advantages of top-down and bottom-up concepts.</a:t>
            </a:r>
          </a:p>
          <a:p>
            <a:pPr eaLnBrk="1" hangingPunct="1">
              <a:lnSpc>
                <a:spcPct val="80000"/>
              </a:lnSpc>
            </a:pPr>
            <a:r>
              <a:rPr lang="en-US" sz="800" smtClean="0"/>
              <a:t>Each cycle is completed by a review. This review covers all products developed during the previous cycle, including the plans for the next cycle and the resources required to carry them out. The review’s major objective is to ensure that all concerned parties are mutually committed to the approach for the next phase.</a:t>
            </a:r>
          </a:p>
          <a:p>
            <a:pPr eaLnBrk="1" hangingPunct="1">
              <a:lnSpc>
                <a:spcPct val="80000"/>
              </a:lnSpc>
            </a:pPr>
            <a:endParaRPr lang="en-US" sz="800" smtClean="0"/>
          </a:p>
          <a:p>
            <a:pPr eaLnBrk="1" hangingPunct="1">
              <a:lnSpc>
                <a:spcPct val="80000"/>
              </a:lnSpc>
            </a:pPr>
            <a:r>
              <a:rPr lang="en-US" sz="800" b="1" smtClean="0"/>
              <a:t>Notes: </a:t>
            </a:r>
            <a:r>
              <a:rPr lang="en-US" sz="800" smtClean="0"/>
              <a:t>This model of development combines the features of the prototyping model and the waterfall model. The spiral model is intended for large, expensive and complicated projects.</a:t>
            </a:r>
          </a:p>
          <a:p>
            <a:pPr eaLnBrk="1" hangingPunct="1">
              <a:lnSpc>
                <a:spcPct val="80000"/>
              </a:lnSpc>
            </a:pPr>
            <a:endParaRPr lang="en-US" sz="800" smtClean="0"/>
          </a:p>
          <a:p>
            <a:pPr eaLnBrk="1" hangingPunct="1">
              <a:lnSpc>
                <a:spcPct val="80000"/>
              </a:lnSpc>
            </a:pPr>
            <a:r>
              <a:rPr lang="en-US" sz="800" b="1" smtClean="0"/>
              <a:t>A typical cycle of the spiral</a:t>
            </a:r>
            <a:endParaRPr lang="en-US" sz="800" smtClean="0"/>
          </a:p>
          <a:p>
            <a:pPr eaLnBrk="1" hangingPunct="1">
              <a:lnSpc>
                <a:spcPct val="80000"/>
              </a:lnSpc>
            </a:pPr>
            <a:r>
              <a:rPr lang="en-US" sz="800" smtClean="0"/>
              <a:t>Each cycle of the spiral begins with the identification of:</a:t>
            </a:r>
          </a:p>
          <a:p>
            <a:pPr eaLnBrk="1" hangingPunct="1">
              <a:lnSpc>
                <a:spcPct val="80000"/>
              </a:lnSpc>
            </a:pPr>
            <a:r>
              <a:rPr lang="en-US" sz="800" smtClean="0"/>
              <a:t>1. the objectives of the portion of the product being elaborated (performance, functionality, ability to accommodate change, etc.);</a:t>
            </a:r>
          </a:p>
          <a:p>
            <a:pPr eaLnBrk="1" hangingPunct="1">
              <a:lnSpc>
                <a:spcPct val="80000"/>
              </a:lnSpc>
            </a:pPr>
            <a:r>
              <a:rPr lang="en-US" sz="800" smtClean="0"/>
              <a:t>2. the alternative means of implementing this portion of the product (design A, design B, reuse, buy, etc.); and</a:t>
            </a:r>
          </a:p>
          <a:p>
            <a:pPr eaLnBrk="1" hangingPunct="1">
              <a:lnSpc>
                <a:spcPct val="80000"/>
              </a:lnSpc>
            </a:pPr>
            <a:r>
              <a:rPr lang="en-US" sz="800" smtClean="0"/>
              <a:t>3. the constraints imposed on the application of the alternatives (cost, schedule, interface, etc.).</a:t>
            </a:r>
          </a:p>
          <a:p>
            <a:pPr eaLnBrk="1" hangingPunct="1">
              <a:lnSpc>
                <a:spcPct val="80000"/>
              </a:lnSpc>
            </a:pPr>
            <a:endParaRPr lang="en-US" sz="800" b="1" smtClean="0"/>
          </a:p>
          <a:p>
            <a:pPr eaLnBrk="1" hangingPunct="1">
              <a:lnSpc>
                <a:spcPct val="80000"/>
              </a:lnSpc>
            </a:pPr>
            <a:r>
              <a:rPr lang="en-US" sz="800" smtClean="0"/>
              <a:t>Each cycle is completed by a review. This review covers all products developed during the previous cycle, including the plans for the next cycle and the resources required to carry them out. The review’s major objective is to ensure that all concerned parties are mutually committed to the approach for the next phase  </a:t>
            </a:r>
          </a:p>
          <a:p>
            <a:pPr eaLnBrk="1" hangingPunct="1">
              <a:lnSpc>
                <a:spcPct val="80000"/>
              </a:lnSpc>
            </a:pPr>
            <a:endParaRPr lang="en-US" sz="800" smtClean="0"/>
          </a:p>
          <a:p>
            <a:pPr eaLnBrk="1" hangingPunct="1">
              <a:lnSpc>
                <a:spcPct val="80000"/>
              </a:lnSpc>
            </a:pPr>
            <a:r>
              <a:rPr lang="en-US" sz="800" b="1" smtClean="0"/>
              <a:t>The steps in the spiral model can be generalized as follows:</a:t>
            </a:r>
          </a:p>
          <a:p>
            <a:pPr eaLnBrk="1" hangingPunct="1">
              <a:lnSpc>
                <a:spcPct val="80000"/>
              </a:lnSpc>
            </a:pPr>
            <a:r>
              <a:rPr lang="en-US" sz="800" smtClean="0"/>
              <a:t>1. The new system requirements are defined in as much detail as possible. This usually involves interviewing a number of users representing all the external or internal users and other aspects of the existing system. </a:t>
            </a:r>
          </a:p>
          <a:p>
            <a:pPr eaLnBrk="1" hangingPunct="1">
              <a:lnSpc>
                <a:spcPct val="80000"/>
              </a:lnSpc>
            </a:pPr>
            <a:r>
              <a:rPr lang="en-US" sz="800" smtClean="0"/>
              <a:t>2. A preliminary design is created for the new system. </a:t>
            </a:r>
          </a:p>
          <a:p>
            <a:pPr eaLnBrk="1" hangingPunct="1">
              <a:lnSpc>
                <a:spcPct val="80000"/>
              </a:lnSpc>
            </a:pPr>
            <a:r>
              <a:rPr lang="en-US" sz="800" smtClean="0"/>
              <a:t>3. A first prototype of the new system is constructed from the preliminary design. This is usually a scaled-down system, and represents an approximation of the characteristics of the final product. </a:t>
            </a:r>
          </a:p>
          <a:p>
            <a:pPr eaLnBrk="1" hangingPunct="1">
              <a:lnSpc>
                <a:spcPct val="80000"/>
              </a:lnSpc>
            </a:pPr>
            <a:r>
              <a:rPr lang="en-US" sz="800" smtClean="0"/>
              <a:t>4. A second prototype is evolved by a fourfold procedure: </a:t>
            </a:r>
          </a:p>
          <a:p>
            <a:pPr marL="742950" lvl="1" indent="-285750" eaLnBrk="1" hangingPunct="1">
              <a:lnSpc>
                <a:spcPct val="80000"/>
              </a:lnSpc>
            </a:pPr>
            <a:r>
              <a:rPr lang="en-US" sz="800" smtClean="0"/>
              <a:t>- evaluating the first prototype in terms of its strengths, weaknesses, and risks; </a:t>
            </a:r>
          </a:p>
          <a:p>
            <a:pPr marL="742950" lvl="1" indent="-285750" eaLnBrk="1" hangingPunct="1">
              <a:lnSpc>
                <a:spcPct val="80000"/>
              </a:lnSpc>
            </a:pPr>
            <a:r>
              <a:rPr lang="en-US" sz="800" smtClean="0"/>
              <a:t>- defining the requirements of the second prototype; </a:t>
            </a:r>
          </a:p>
          <a:p>
            <a:pPr marL="742950" lvl="1" indent="-285750" eaLnBrk="1" hangingPunct="1">
              <a:lnSpc>
                <a:spcPct val="80000"/>
              </a:lnSpc>
            </a:pPr>
            <a:r>
              <a:rPr lang="en-US" sz="800" smtClean="0"/>
              <a:t>- planning and designing the second prototype; </a:t>
            </a:r>
          </a:p>
          <a:p>
            <a:pPr marL="742950" lvl="1" indent="-285750" eaLnBrk="1" hangingPunct="1">
              <a:lnSpc>
                <a:spcPct val="80000"/>
              </a:lnSpc>
            </a:pPr>
            <a:r>
              <a:rPr lang="en-US" sz="800" smtClean="0"/>
              <a:t>- constructing and testing the second prototype. </a:t>
            </a:r>
          </a:p>
          <a:p>
            <a:pPr eaLnBrk="1" hangingPunct="1">
              <a:lnSpc>
                <a:spcPct val="80000"/>
              </a:lnSpc>
            </a:pPr>
            <a:r>
              <a:rPr lang="en-US" sz="800" b="1" smtClean="0"/>
              <a:t>Advantages: </a:t>
            </a:r>
            <a:r>
              <a:rPr lang="en-US" sz="800" smtClean="0"/>
              <a:t>The spiral model promotes quality assurance through prototyping at each stage in systems development. This is a improved version of waterfall that allows iterations of smaller phases.</a:t>
            </a:r>
          </a:p>
          <a:p>
            <a:pPr eaLnBrk="1" hangingPunct="1">
              <a:lnSpc>
                <a:spcPct val="80000"/>
              </a:lnSpc>
            </a:pPr>
            <a:r>
              <a:rPr lang="en-US" sz="800" b="1" smtClean="0"/>
              <a:t>Disadvantages: </a:t>
            </a:r>
            <a:r>
              <a:rPr lang="en-US" sz="800" smtClean="0"/>
              <a:t>Documentation is still heavily required in this style.</a:t>
            </a:r>
            <a:endParaRPr lang="en-US" sz="800" b="1" smtClean="0"/>
          </a:p>
          <a:p>
            <a:pPr eaLnBrk="1" hangingPunct="1">
              <a:lnSpc>
                <a:spcPct val="80000"/>
              </a:lnSpc>
            </a:pPr>
            <a:endParaRPr lang="en-US" sz="800" smtClean="0"/>
          </a:p>
        </p:txBody>
      </p:sp>
      <p:sp>
        <p:nvSpPr>
          <p:cNvPr id="288773" name="Slide Number Placeholder 3"/>
          <p:cNvSpPr txBox="1">
            <a:spLocks noGrp="1"/>
          </p:cNvSpPr>
          <p:nvPr/>
        </p:nvSpPr>
        <p:spPr bwMode="auto">
          <a:xfrm>
            <a:off x="3890963" y="8709025"/>
            <a:ext cx="299243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78" tIns="47539" rIns="95078" bIns="47539" anchor="b"/>
          <a:lstStyle>
            <a:lvl1pPr defTabSz="949325" eaLnBrk="0" hangingPunct="0">
              <a:defRPr>
                <a:solidFill>
                  <a:schemeClr val="tx1"/>
                </a:solidFill>
                <a:latin typeface="Arial" charset="0"/>
              </a:defRPr>
            </a:lvl1pPr>
            <a:lvl2pPr marL="742950" indent="-285750" defTabSz="949325" eaLnBrk="0" hangingPunct="0">
              <a:defRPr>
                <a:solidFill>
                  <a:schemeClr val="tx1"/>
                </a:solidFill>
                <a:latin typeface="Arial" charset="0"/>
              </a:defRPr>
            </a:lvl2pPr>
            <a:lvl3pPr marL="1143000" indent="-228600" defTabSz="949325" eaLnBrk="0" hangingPunct="0">
              <a:defRPr>
                <a:solidFill>
                  <a:schemeClr val="tx1"/>
                </a:solidFill>
                <a:latin typeface="Arial" charset="0"/>
              </a:defRPr>
            </a:lvl3pPr>
            <a:lvl4pPr marL="1600200" indent="-228600" defTabSz="949325" eaLnBrk="0" hangingPunct="0">
              <a:defRPr>
                <a:solidFill>
                  <a:schemeClr val="tx1"/>
                </a:solidFill>
                <a:latin typeface="Arial" charset="0"/>
              </a:defRPr>
            </a:lvl4pPr>
            <a:lvl5pPr marL="2057400" indent="-228600" defTabSz="949325" eaLnBrk="0" hangingPunct="0">
              <a:defRPr>
                <a:solidFill>
                  <a:schemeClr val="tx1"/>
                </a:solidFill>
                <a:latin typeface="Arial" charset="0"/>
              </a:defRPr>
            </a:lvl5pPr>
            <a:lvl6pPr marL="2514600" indent="-228600" algn="ctr" defTabSz="949325" eaLnBrk="0" fontAlgn="base" hangingPunct="0">
              <a:spcBef>
                <a:spcPct val="0"/>
              </a:spcBef>
              <a:spcAft>
                <a:spcPct val="0"/>
              </a:spcAft>
              <a:defRPr>
                <a:solidFill>
                  <a:schemeClr val="tx1"/>
                </a:solidFill>
                <a:latin typeface="Arial" charset="0"/>
              </a:defRPr>
            </a:lvl6pPr>
            <a:lvl7pPr marL="2971800" indent="-228600" algn="ctr" defTabSz="949325" eaLnBrk="0" fontAlgn="base" hangingPunct="0">
              <a:spcBef>
                <a:spcPct val="0"/>
              </a:spcBef>
              <a:spcAft>
                <a:spcPct val="0"/>
              </a:spcAft>
              <a:defRPr>
                <a:solidFill>
                  <a:schemeClr val="tx1"/>
                </a:solidFill>
                <a:latin typeface="Arial" charset="0"/>
              </a:defRPr>
            </a:lvl7pPr>
            <a:lvl8pPr marL="3429000" indent="-228600" algn="ctr" defTabSz="949325" eaLnBrk="0" fontAlgn="base" hangingPunct="0">
              <a:spcBef>
                <a:spcPct val="0"/>
              </a:spcBef>
              <a:spcAft>
                <a:spcPct val="0"/>
              </a:spcAft>
              <a:defRPr>
                <a:solidFill>
                  <a:schemeClr val="tx1"/>
                </a:solidFill>
                <a:latin typeface="Arial" charset="0"/>
              </a:defRPr>
            </a:lvl8pPr>
            <a:lvl9pPr marL="3886200" indent="-228600" algn="ctr" defTabSz="949325" eaLnBrk="0" fontAlgn="base" hangingPunct="0">
              <a:spcBef>
                <a:spcPct val="0"/>
              </a:spcBef>
              <a:spcAft>
                <a:spcPct val="0"/>
              </a:spcAft>
              <a:defRPr>
                <a:solidFill>
                  <a:schemeClr val="tx1"/>
                </a:solidFill>
                <a:latin typeface="Arial" charset="0"/>
              </a:defRPr>
            </a:lvl9pPr>
          </a:lstStyle>
          <a:p>
            <a:pPr algn="r"/>
            <a:fld id="{9416C39D-FEC7-4A45-8A42-7458AA024A61}" type="slidenum">
              <a:rPr lang="en-US" sz="1200">
                <a:latin typeface="Times New Roman" pitchFamily="18" charset="0"/>
              </a:rPr>
              <a:pPr algn="r"/>
              <a:t>11</a:t>
            </a:fld>
            <a:endParaRPr lang="en-US" sz="120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D6D3247F-389F-4A84-9995-91E2C5BEB173}" type="slidenum">
              <a:rPr lang="en-US" smtClean="0"/>
              <a:pPr eaLnBrk="1" hangingPunct="1"/>
              <a:t>12</a:t>
            </a:fld>
            <a:endParaRPr lang="en-US" smtClean="0"/>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en-US" smtClean="0"/>
              <a:t>Notice of the point that testing phases are defined. This is essential to testing time as indicated earlier.</a:t>
            </a:r>
          </a:p>
          <a:p>
            <a:pPr marL="228600" indent="-228600" eaLnBrk="1" hangingPunct="1">
              <a:buFontTx/>
              <a:buChar char="•"/>
            </a:pPr>
            <a:r>
              <a:rPr lang="en-US" smtClean="0"/>
              <a:t>Also notice that as we progress through test testing phase, not only that we run new tests but we also have to rerun old tests. Rerun old tests by definition is regression testing.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177AF45F-F6B3-4FCC-9FDD-7929E8D65018}" type="slidenum">
              <a:rPr lang="en-US" smtClean="0"/>
              <a:pPr eaLnBrk="1" hangingPunct="1"/>
              <a:t>13</a:t>
            </a:fld>
            <a:endParaRPr lang="en-US" smtClean="0"/>
          </a:p>
        </p:txBody>
      </p:sp>
      <p:sp>
        <p:nvSpPr>
          <p:cNvPr id="290819" name="Rectangle 2"/>
          <p:cNvSpPr>
            <a:spLocks noGrp="1" noRot="1" noChangeAspect="1" noChangeArrowheads="1" noTextEdit="1"/>
          </p:cNvSpPr>
          <p:nvPr>
            <p:ph type="sldImg"/>
          </p:nvPr>
        </p:nvSpPr>
        <p:spPr>
          <a:ln/>
        </p:spPr>
      </p:sp>
      <p:sp>
        <p:nvSpPr>
          <p:cNvPr id="290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B7EFC033-7D1F-40D8-A317-A0264D8DC1B9}" type="slidenum">
              <a:rPr lang="en-US" smtClean="0"/>
              <a:pPr eaLnBrk="1" hangingPunct="1"/>
              <a:t>14</a:t>
            </a:fld>
            <a:endParaRPr lang="en-US" smtClean="0"/>
          </a:p>
        </p:txBody>
      </p:sp>
      <p:sp>
        <p:nvSpPr>
          <p:cNvPr id="291843" name="Slide Image Placeholder 1"/>
          <p:cNvSpPr>
            <a:spLocks noGrp="1" noRot="1" noChangeAspect="1" noTextEdit="1"/>
          </p:cNvSpPr>
          <p:nvPr>
            <p:ph type="sldImg"/>
          </p:nvPr>
        </p:nvSpPr>
        <p:spPr>
          <a:xfrm>
            <a:off x="1100138" y="676275"/>
            <a:ext cx="4605337" cy="3454400"/>
          </a:xfrm>
          <a:ln/>
        </p:spPr>
      </p:sp>
      <p:sp>
        <p:nvSpPr>
          <p:cNvPr id="291844" name="Notes Placeholder 2"/>
          <p:cNvSpPr>
            <a:spLocks noGrp="1"/>
          </p:cNvSpPr>
          <p:nvPr>
            <p:ph type="body" idx="1"/>
          </p:nvPr>
        </p:nvSpPr>
        <p:spPr>
          <a:xfrm>
            <a:off x="896938" y="4352925"/>
            <a:ext cx="5013325" cy="41290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78" tIns="47539" rIns="95078" bIns="47539"/>
          <a:lstStyle/>
          <a:p>
            <a:pPr eaLnBrk="1" hangingPunct="1"/>
            <a:r>
              <a:rPr lang="en-US" b="1" smtClean="0"/>
              <a:t>REMINDING:</a:t>
            </a:r>
          </a:p>
          <a:p>
            <a:pPr eaLnBrk="1" hangingPunct="1"/>
            <a:r>
              <a:rPr lang="en-US" b="1" smtClean="0"/>
              <a:t>V-model</a:t>
            </a:r>
            <a:r>
              <a:rPr lang="en-US" smtClean="0"/>
              <a:t> is a software development process which can be presumed to be the extension of the waterfall model. Instead of moving down in a linear way, the process steps are bent upwards after the coding phase, to form the typical V shape. The V-Model demonstrates the relationships between each phase of the development life cycle and its associated phase of testing. </a:t>
            </a:r>
          </a:p>
          <a:p>
            <a:pPr eaLnBrk="1" hangingPunct="1"/>
            <a:endParaRPr lang="en-US" smtClean="0"/>
          </a:p>
          <a:p>
            <a:pPr eaLnBrk="1" hangingPunct="1"/>
            <a:r>
              <a:rPr lang="en-US" smtClean="0"/>
              <a:t>The V-model deploys a well-structured method in which each phase can be implemented by the detailed documentation of the previous phase. Testing activities like test designing start at the beginning of the project well before coding and therefore saves a huge amount of the project time.</a:t>
            </a:r>
          </a:p>
          <a:p>
            <a:pPr eaLnBrk="1" hangingPunct="1"/>
            <a:endParaRPr lang="en-US" smtClean="0"/>
          </a:p>
          <a:p>
            <a:pPr eaLnBrk="1" hangingPunct="1"/>
            <a:r>
              <a:rPr lang="en-US" smtClean="0"/>
              <a:t>Note:</a:t>
            </a:r>
          </a:p>
          <a:p>
            <a:pPr eaLnBrk="1" hangingPunct="1"/>
            <a:r>
              <a:rPr lang="en-US" smtClean="0"/>
              <a:t>While this style is another improved version of waterfall, it brings in the clarity of Verification and Validation, both are quality engineering activities including testing.</a:t>
            </a:r>
          </a:p>
          <a:p>
            <a:pPr eaLnBrk="1" hangingPunct="1"/>
            <a:endParaRPr lang="en-US" smtClean="0"/>
          </a:p>
        </p:txBody>
      </p:sp>
      <p:sp>
        <p:nvSpPr>
          <p:cNvPr id="291845" name="Slide Number Placeholder 3"/>
          <p:cNvSpPr txBox="1">
            <a:spLocks noGrp="1"/>
          </p:cNvSpPr>
          <p:nvPr/>
        </p:nvSpPr>
        <p:spPr bwMode="auto">
          <a:xfrm>
            <a:off x="3890963" y="8709025"/>
            <a:ext cx="299243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78" tIns="47539" rIns="95078" bIns="47539" anchor="b"/>
          <a:lstStyle>
            <a:lvl1pPr defTabSz="949325" eaLnBrk="0" hangingPunct="0">
              <a:defRPr>
                <a:solidFill>
                  <a:schemeClr val="tx1"/>
                </a:solidFill>
                <a:latin typeface="Arial" charset="0"/>
              </a:defRPr>
            </a:lvl1pPr>
            <a:lvl2pPr marL="742950" indent="-285750" defTabSz="949325" eaLnBrk="0" hangingPunct="0">
              <a:defRPr>
                <a:solidFill>
                  <a:schemeClr val="tx1"/>
                </a:solidFill>
                <a:latin typeface="Arial" charset="0"/>
              </a:defRPr>
            </a:lvl2pPr>
            <a:lvl3pPr marL="1143000" indent="-228600" defTabSz="949325" eaLnBrk="0" hangingPunct="0">
              <a:defRPr>
                <a:solidFill>
                  <a:schemeClr val="tx1"/>
                </a:solidFill>
                <a:latin typeface="Arial" charset="0"/>
              </a:defRPr>
            </a:lvl3pPr>
            <a:lvl4pPr marL="1600200" indent="-228600" defTabSz="949325" eaLnBrk="0" hangingPunct="0">
              <a:defRPr>
                <a:solidFill>
                  <a:schemeClr val="tx1"/>
                </a:solidFill>
                <a:latin typeface="Arial" charset="0"/>
              </a:defRPr>
            </a:lvl4pPr>
            <a:lvl5pPr marL="2057400" indent="-228600" defTabSz="949325" eaLnBrk="0" hangingPunct="0">
              <a:defRPr>
                <a:solidFill>
                  <a:schemeClr val="tx1"/>
                </a:solidFill>
                <a:latin typeface="Arial" charset="0"/>
              </a:defRPr>
            </a:lvl5pPr>
            <a:lvl6pPr marL="2514600" indent="-228600" algn="ctr" defTabSz="949325" eaLnBrk="0" fontAlgn="base" hangingPunct="0">
              <a:spcBef>
                <a:spcPct val="0"/>
              </a:spcBef>
              <a:spcAft>
                <a:spcPct val="0"/>
              </a:spcAft>
              <a:defRPr>
                <a:solidFill>
                  <a:schemeClr val="tx1"/>
                </a:solidFill>
                <a:latin typeface="Arial" charset="0"/>
              </a:defRPr>
            </a:lvl6pPr>
            <a:lvl7pPr marL="2971800" indent="-228600" algn="ctr" defTabSz="949325" eaLnBrk="0" fontAlgn="base" hangingPunct="0">
              <a:spcBef>
                <a:spcPct val="0"/>
              </a:spcBef>
              <a:spcAft>
                <a:spcPct val="0"/>
              </a:spcAft>
              <a:defRPr>
                <a:solidFill>
                  <a:schemeClr val="tx1"/>
                </a:solidFill>
                <a:latin typeface="Arial" charset="0"/>
              </a:defRPr>
            </a:lvl7pPr>
            <a:lvl8pPr marL="3429000" indent="-228600" algn="ctr" defTabSz="949325" eaLnBrk="0" fontAlgn="base" hangingPunct="0">
              <a:spcBef>
                <a:spcPct val="0"/>
              </a:spcBef>
              <a:spcAft>
                <a:spcPct val="0"/>
              </a:spcAft>
              <a:defRPr>
                <a:solidFill>
                  <a:schemeClr val="tx1"/>
                </a:solidFill>
                <a:latin typeface="Arial" charset="0"/>
              </a:defRPr>
            </a:lvl8pPr>
            <a:lvl9pPr marL="3886200" indent="-228600" algn="ctr" defTabSz="949325" eaLnBrk="0" fontAlgn="base" hangingPunct="0">
              <a:spcBef>
                <a:spcPct val="0"/>
              </a:spcBef>
              <a:spcAft>
                <a:spcPct val="0"/>
              </a:spcAft>
              <a:defRPr>
                <a:solidFill>
                  <a:schemeClr val="tx1"/>
                </a:solidFill>
                <a:latin typeface="Arial" charset="0"/>
              </a:defRPr>
            </a:lvl9pPr>
          </a:lstStyle>
          <a:p>
            <a:pPr algn="r"/>
            <a:fld id="{8BD94AE5-BCD0-48FE-8B55-79EA0093E646}" type="slidenum">
              <a:rPr lang="en-US" sz="1200">
                <a:latin typeface="Times New Roman" pitchFamily="18" charset="0"/>
              </a:rPr>
              <a:pPr algn="r"/>
              <a:t>14</a:t>
            </a:fld>
            <a:endParaRPr lang="en-US" sz="120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FEBF199F-0609-41CA-89B1-CCD88BEB2965}" type="slidenum">
              <a:rPr lang="en-US" smtClean="0"/>
              <a:pPr eaLnBrk="1" hangingPunct="1"/>
              <a:t>15</a:t>
            </a:fld>
            <a:endParaRPr lang="en-US" smtClean="0"/>
          </a:p>
        </p:txBody>
      </p:sp>
      <p:sp>
        <p:nvSpPr>
          <p:cNvPr id="292867" name="Slide Image Placeholder 1"/>
          <p:cNvSpPr>
            <a:spLocks noGrp="1" noRot="1" noChangeAspect="1" noTextEdit="1"/>
          </p:cNvSpPr>
          <p:nvPr>
            <p:ph type="sldImg"/>
          </p:nvPr>
        </p:nvSpPr>
        <p:spPr>
          <a:xfrm>
            <a:off x="1100138" y="676275"/>
            <a:ext cx="4605337" cy="3454400"/>
          </a:xfrm>
          <a:ln/>
        </p:spPr>
      </p:sp>
      <p:sp>
        <p:nvSpPr>
          <p:cNvPr id="292868" name="Notes Placeholder 2"/>
          <p:cNvSpPr>
            <a:spLocks noGrp="1"/>
          </p:cNvSpPr>
          <p:nvPr>
            <p:ph type="body" idx="1"/>
          </p:nvPr>
        </p:nvSpPr>
        <p:spPr>
          <a:xfrm>
            <a:off x="896938" y="4352925"/>
            <a:ext cx="5013325" cy="41290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78" tIns="47539" rIns="95078" bIns="47539"/>
          <a:lstStyle/>
          <a:p>
            <a:pPr eaLnBrk="1" hangingPunct="1"/>
            <a:r>
              <a:rPr lang="en-US" b="1" smtClean="0"/>
              <a:t>Khác nhau giữa verification and validation:</a:t>
            </a:r>
          </a:p>
          <a:p>
            <a:pPr eaLnBrk="1" hangingPunct="1"/>
            <a:r>
              <a:rPr lang="en-US" smtClean="0"/>
              <a:t>VD: Khi đặt hàng, nhận hàng sẽ kiểm:</a:t>
            </a:r>
          </a:p>
          <a:p>
            <a:pPr eaLnBrk="1" hangingPunct="1">
              <a:buFontTx/>
              <a:buChar char="-"/>
            </a:pPr>
            <a:r>
              <a:rPr lang="en-US" smtClean="0"/>
              <a:t>Đúng hàng không (verification) – the right product is built</a:t>
            </a:r>
          </a:p>
          <a:p>
            <a:pPr eaLnBrk="1" hangingPunct="1">
              <a:buFontTx/>
              <a:buChar char="-"/>
            </a:pPr>
            <a:r>
              <a:rPr lang="en-US" smtClean="0"/>
              <a:t>Hàng có được làm đúng cách hay không (validation) – the (right) feature is working correctly or not (finding bug)</a:t>
            </a:r>
          </a:p>
          <a:p>
            <a:pPr eaLnBrk="1" hangingPunct="1"/>
            <a:endParaRPr lang="en-US" smtClean="0"/>
          </a:p>
          <a:p>
            <a:pPr eaLnBrk="1" hangingPunct="1"/>
            <a:r>
              <a:rPr lang="en-US" b="1" smtClean="0"/>
              <a:t>I. Verification Phase</a:t>
            </a:r>
          </a:p>
          <a:p>
            <a:pPr eaLnBrk="1" hangingPunct="1"/>
            <a:r>
              <a:rPr lang="en-US" b="1" smtClean="0"/>
              <a:t>1. Requirements analysis</a:t>
            </a:r>
          </a:p>
          <a:p>
            <a:pPr eaLnBrk="1" hangingPunct="1"/>
            <a:r>
              <a:rPr lang="en-US" smtClean="0"/>
              <a:t>In the Requirements analysis phase, the requirements of the proposed system are collected by analyzing the needs of the user(s). This phase is concerned about establishing what the ideal system has to perform. However it does not determine how the software will be designed or built. Usually, the users are interviewed and a document called the user requirements document is generated.</a:t>
            </a:r>
          </a:p>
          <a:p>
            <a:pPr eaLnBrk="1" hangingPunct="1"/>
            <a:r>
              <a:rPr lang="en-US" smtClean="0"/>
              <a:t>The user requirements document will typically describe the system’s functional, physical, interface, performance, data, security requirements etc as expected by the user. It is one which the business analysts use to communicate their understanding of the system back to the users. The users carefully review this document as this document would serve as the guideline for the system designers in the system design phase. The user acceptance tests are designed in this phase. See also Functional requirements, and Non-functional requirements</a:t>
            </a:r>
            <a:endParaRPr lang="en-US" b="1" smtClean="0"/>
          </a:p>
          <a:p>
            <a:pPr eaLnBrk="1" hangingPunct="1"/>
            <a:r>
              <a:rPr lang="en-US" b="1" smtClean="0"/>
              <a:t>2. System Design</a:t>
            </a:r>
          </a:p>
          <a:p>
            <a:pPr eaLnBrk="1" hangingPunct="1"/>
            <a:r>
              <a:rPr lang="en-US" smtClean="0"/>
              <a:t>Systems design is the phase where system engineers analyze and understand the business of the proposed system by studying the user requirements document. They figure out possibilities and techniques by which the user requirements can be implemented. If any of the requirements are not feasible, the user is informed of the issue. A resolution is found and the user requirement document is edited accordingly.</a:t>
            </a:r>
          </a:p>
          <a:p>
            <a:pPr eaLnBrk="1" hangingPunct="1"/>
            <a:r>
              <a:rPr lang="en-US" smtClean="0"/>
              <a:t>The software specification document which serves as a blueprint for the development phase is generated. This document contains the general system organization, menu structures, data structures etc. It may also hold example business scenarios, sample windows, reports for the better understanding. Other technical documentation like entity diagrams, data dictionary will also be produced in this phase. The documents for system testing is prepared in this phase.</a:t>
            </a:r>
            <a:endParaRPr lang="en-US" b="1" smtClean="0"/>
          </a:p>
          <a:p>
            <a:pPr eaLnBrk="1" hangingPunct="1"/>
            <a:r>
              <a:rPr lang="en-US" b="1" smtClean="0"/>
              <a:t>3. Architecture Design</a:t>
            </a:r>
          </a:p>
          <a:p>
            <a:pPr eaLnBrk="1" hangingPunct="1"/>
            <a:r>
              <a:rPr lang="en-US" smtClean="0"/>
              <a:t>The phase of the design of computer architecture and software architecture can also be referred to as high-level design. The baseline in selecting the architecture is that it should realize all which typically consists of the list of modules, brief functionality of each module, their interface relationships, dependencies, database tables, architecture diagrams, technology details etc. The integration testing design is carried out in this phase.</a:t>
            </a:r>
            <a:endParaRPr lang="en-US" b="1" smtClean="0"/>
          </a:p>
          <a:p>
            <a:pPr eaLnBrk="1" hangingPunct="1"/>
            <a:r>
              <a:rPr lang="en-US" b="1" smtClean="0"/>
              <a:t>4. Module Design</a:t>
            </a:r>
          </a:p>
          <a:p>
            <a:pPr eaLnBrk="1" hangingPunct="1"/>
            <a:r>
              <a:rPr lang="en-US" smtClean="0"/>
              <a:t>The module design phase can also be referred to as low-level design. The designed system is broken up in to smaller units or modules and each of them is explained so that the programmer can start coding directly. The low level design document or program specifications will contain a detailed functional logic of the module, in </a:t>
            </a:r>
            <a:r>
              <a:rPr lang="en-US" smtClean="0">
                <a:hlinkClick r:id="rId3" tooltip="Pseudocode"/>
              </a:rPr>
              <a:t>pseudocode</a:t>
            </a:r>
            <a:r>
              <a:rPr lang="en-US" smtClean="0"/>
              <a:t> - database tables, with all elements, including their type and size - all interface details with complete API references- all dependency issues- error message listings- complete input and outputs for a module. The unit test design is developed in this stage.</a:t>
            </a:r>
            <a:endParaRPr lang="en-US" b="1" smtClean="0"/>
          </a:p>
          <a:p>
            <a:pPr eaLnBrk="1" hangingPunct="1"/>
            <a:r>
              <a:rPr lang="en-US" b="1" smtClean="0"/>
              <a:t>II. Validation Phases</a:t>
            </a:r>
          </a:p>
          <a:p>
            <a:pPr eaLnBrk="1" hangingPunct="1"/>
            <a:r>
              <a:rPr lang="en-US" b="1" smtClean="0"/>
              <a:t>1. Unit Testing</a:t>
            </a:r>
          </a:p>
          <a:p>
            <a:pPr eaLnBrk="1" hangingPunct="1"/>
            <a:r>
              <a:rPr lang="en-US" smtClean="0"/>
              <a:t>In the V-model of software development, unit testing implies the first stage of dynamic testing process. According to software development expert Barry Boehm, a fault discovered and corrected in the unit testing phase is more than a hundred times cheaper than if it is done after delivery to the customer.</a:t>
            </a:r>
          </a:p>
          <a:p>
            <a:pPr eaLnBrk="1" hangingPunct="1"/>
            <a:r>
              <a:rPr lang="en-US" smtClean="0"/>
              <a:t>It involves analysis of the written code with the intention of eliminating errors. It also verifies that the codes are efficient and adheres to the adopted coding standards. Testing is usually white box. It is done using the Unit test design prepared during the module design phase. This may be carried out by software testers, software developers or both.</a:t>
            </a:r>
            <a:endParaRPr lang="en-US" b="1" smtClean="0"/>
          </a:p>
          <a:p>
            <a:pPr eaLnBrk="1" hangingPunct="1"/>
            <a:r>
              <a:rPr lang="en-US" b="1" smtClean="0"/>
              <a:t>2. Integration Testing</a:t>
            </a:r>
          </a:p>
          <a:p>
            <a:pPr eaLnBrk="1" hangingPunct="1"/>
            <a:r>
              <a:rPr lang="en-US" smtClean="0"/>
              <a:t>In integration testing the separate modules will be tested together to expose faults in the interfaces and in the interaction between integrated components. Testing is usually black box as the code is not directly checked for errors. It is done using the integration test design prepared during the architecture design phase. Integration testing is generally conducted by software testers.</a:t>
            </a:r>
            <a:endParaRPr lang="en-US" b="1" smtClean="0"/>
          </a:p>
          <a:p>
            <a:pPr eaLnBrk="1" hangingPunct="1"/>
            <a:r>
              <a:rPr lang="en-US" b="1" smtClean="0"/>
              <a:t>3. System Testing</a:t>
            </a:r>
          </a:p>
          <a:p>
            <a:pPr eaLnBrk="1" hangingPunct="1"/>
            <a:r>
              <a:rPr lang="en-US" smtClean="0"/>
              <a:t>System testing will compare the system specifications against the actual system. The system test design is derived from the system design documents and is used in this phase. Sometimes system testing is automated using testing tools. Once all the modules are integrated several errors may arise. Testing done at this stage is called system testing.</a:t>
            </a:r>
          </a:p>
          <a:p>
            <a:pPr eaLnBrk="1" hangingPunct="1"/>
            <a:r>
              <a:rPr lang="en-US" b="1" smtClean="0"/>
              <a:t>4. Final Implementation in Production</a:t>
            </a:r>
            <a:r>
              <a:rPr lang="en-US" smtClean="0"/>
              <a:t> </a:t>
            </a:r>
          </a:p>
        </p:txBody>
      </p:sp>
      <p:sp>
        <p:nvSpPr>
          <p:cNvPr id="292869" name="Slide Number Placeholder 3"/>
          <p:cNvSpPr txBox="1">
            <a:spLocks noGrp="1"/>
          </p:cNvSpPr>
          <p:nvPr/>
        </p:nvSpPr>
        <p:spPr bwMode="auto">
          <a:xfrm>
            <a:off x="3890963" y="8709025"/>
            <a:ext cx="299243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78" tIns="47539" rIns="95078" bIns="47539" anchor="b"/>
          <a:lstStyle>
            <a:lvl1pPr defTabSz="949325" eaLnBrk="0" hangingPunct="0">
              <a:defRPr>
                <a:solidFill>
                  <a:schemeClr val="tx1"/>
                </a:solidFill>
                <a:latin typeface="Arial" charset="0"/>
              </a:defRPr>
            </a:lvl1pPr>
            <a:lvl2pPr marL="742950" indent="-285750" defTabSz="949325" eaLnBrk="0" hangingPunct="0">
              <a:defRPr>
                <a:solidFill>
                  <a:schemeClr val="tx1"/>
                </a:solidFill>
                <a:latin typeface="Arial" charset="0"/>
              </a:defRPr>
            </a:lvl2pPr>
            <a:lvl3pPr marL="1143000" indent="-228600" defTabSz="949325" eaLnBrk="0" hangingPunct="0">
              <a:defRPr>
                <a:solidFill>
                  <a:schemeClr val="tx1"/>
                </a:solidFill>
                <a:latin typeface="Arial" charset="0"/>
              </a:defRPr>
            </a:lvl3pPr>
            <a:lvl4pPr marL="1600200" indent="-228600" defTabSz="949325" eaLnBrk="0" hangingPunct="0">
              <a:defRPr>
                <a:solidFill>
                  <a:schemeClr val="tx1"/>
                </a:solidFill>
                <a:latin typeface="Arial" charset="0"/>
              </a:defRPr>
            </a:lvl4pPr>
            <a:lvl5pPr marL="2057400" indent="-228600" defTabSz="949325" eaLnBrk="0" hangingPunct="0">
              <a:defRPr>
                <a:solidFill>
                  <a:schemeClr val="tx1"/>
                </a:solidFill>
                <a:latin typeface="Arial" charset="0"/>
              </a:defRPr>
            </a:lvl5pPr>
            <a:lvl6pPr marL="2514600" indent="-228600" algn="ctr" defTabSz="949325" eaLnBrk="0" fontAlgn="base" hangingPunct="0">
              <a:spcBef>
                <a:spcPct val="0"/>
              </a:spcBef>
              <a:spcAft>
                <a:spcPct val="0"/>
              </a:spcAft>
              <a:defRPr>
                <a:solidFill>
                  <a:schemeClr val="tx1"/>
                </a:solidFill>
                <a:latin typeface="Arial" charset="0"/>
              </a:defRPr>
            </a:lvl6pPr>
            <a:lvl7pPr marL="2971800" indent="-228600" algn="ctr" defTabSz="949325" eaLnBrk="0" fontAlgn="base" hangingPunct="0">
              <a:spcBef>
                <a:spcPct val="0"/>
              </a:spcBef>
              <a:spcAft>
                <a:spcPct val="0"/>
              </a:spcAft>
              <a:defRPr>
                <a:solidFill>
                  <a:schemeClr val="tx1"/>
                </a:solidFill>
                <a:latin typeface="Arial" charset="0"/>
              </a:defRPr>
            </a:lvl7pPr>
            <a:lvl8pPr marL="3429000" indent="-228600" algn="ctr" defTabSz="949325" eaLnBrk="0" fontAlgn="base" hangingPunct="0">
              <a:spcBef>
                <a:spcPct val="0"/>
              </a:spcBef>
              <a:spcAft>
                <a:spcPct val="0"/>
              </a:spcAft>
              <a:defRPr>
                <a:solidFill>
                  <a:schemeClr val="tx1"/>
                </a:solidFill>
                <a:latin typeface="Arial" charset="0"/>
              </a:defRPr>
            </a:lvl8pPr>
            <a:lvl9pPr marL="3886200" indent="-228600" algn="ctr" defTabSz="949325" eaLnBrk="0" fontAlgn="base" hangingPunct="0">
              <a:spcBef>
                <a:spcPct val="0"/>
              </a:spcBef>
              <a:spcAft>
                <a:spcPct val="0"/>
              </a:spcAft>
              <a:defRPr>
                <a:solidFill>
                  <a:schemeClr val="tx1"/>
                </a:solidFill>
                <a:latin typeface="Arial" charset="0"/>
              </a:defRPr>
            </a:lvl9pPr>
          </a:lstStyle>
          <a:p>
            <a:pPr algn="r"/>
            <a:fld id="{16E1E784-4659-43D5-9F81-243B604784FD}" type="slidenum">
              <a:rPr lang="en-US" sz="1200">
                <a:latin typeface="Times New Roman" pitchFamily="18" charset="0"/>
              </a:rPr>
              <a:pPr algn="r"/>
              <a:t>15</a:t>
            </a:fld>
            <a:endParaRPr lang="en-US" sz="120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0AF708C4-CDC4-46F6-9013-F9EACA3E78FF}" type="slidenum">
              <a:rPr lang="en-US" smtClean="0"/>
              <a:pPr eaLnBrk="1" hangingPunct="1"/>
              <a:t>16</a:t>
            </a:fld>
            <a:endParaRPr lang="en-US" smtClean="0"/>
          </a:p>
        </p:txBody>
      </p:sp>
      <p:sp>
        <p:nvSpPr>
          <p:cNvPr id="293891" name="Rectangle 2"/>
          <p:cNvSpPr>
            <a:spLocks noGrp="1" noRot="1" noChangeAspect="1" noChangeArrowheads="1" noTextEdit="1"/>
          </p:cNvSpPr>
          <p:nvPr>
            <p:ph type="sldImg"/>
          </p:nvPr>
        </p:nvSpPr>
        <p:spPr>
          <a:ln/>
        </p:spPr>
      </p:sp>
      <p:sp>
        <p:nvSpPr>
          <p:cNvPr id="293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69FBF7F6-48F7-49A5-A736-4FBF8A5E5097}" type="slidenum">
              <a:rPr lang="en-US" smtClean="0"/>
              <a:pPr eaLnBrk="1" hangingPunct="1"/>
              <a:t>17</a:t>
            </a:fld>
            <a:endParaRPr lang="en-US" smtClean="0"/>
          </a:p>
        </p:txBody>
      </p:sp>
      <p:sp>
        <p:nvSpPr>
          <p:cNvPr id="294915" name="Slide Image Placeholder 1"/>
          <p:cNvSpPr>
            <a:spLocks noGrp="1" noRot="1" noChangeAspect="1" noTextEdit="1"/>
          </p:cNvSpPr>
          <p:nvPr>
            <p:ph type="sldImg"/>
          </p:nvPr>
        </p:nvSpPr>
        <p:spPr>
          <a:xfrm>
            <a:off x="1154113" y="695325"/>
            <a:ext cx="4549775" cy="3411538"/>
          </a:xfrm>
          <a:ln/>
        </p:spPr>
      </p:sp>
      <p:sp>
        <p:nvSpPr>
          <p:cNvPr id="294916" name="Notes Placeholder 2"/>
          <p:cNvSpPr>
            <a:spLocks noGrp="1"/>
          </p:cNvSpPr>
          <p:nvPr>
            <p:ph type="body" idx="1"/>
          </p:nvPr>
        </p:nvSpPr>
        <p:spPr>
          <a:xfrm>
            <a:off x="912813" y="4340225"/>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73" tIns="49868" rIns="98073" bIns="49868"/>
          <a:lstStyle/>
          <a:p>
            <a:pPr defTabSz="949325" eaLnBrk="1" hangingPunct="1"/>
            <a:r>
              <a:rPr lang="en-US" b="1" smtClean="0"/>
              <a:t>REMINDING:</a:t>
            </a:r>
          </a:p>
          <a:p>
            <a:pPr defTabSz="949325" eaLnBrk="1" hangingPunct="1">
              <a:buFontTx/>
              <a:buChar char="-"/>
            </a:pPr>
            <a:r>
              <a:rPr lang="en-US" smtClean="0"/>
              <a:t>The concurrent development model is also called as concurrent engineering.</a:t>
            </a:r>
          </a:p>
          <a:p>
            <a:pPr defTabSz="949325" eaLnBrk="1" hangingPunct="1">
              <a:buFontTx/>
              <a:buChar char="-"/>
            </a:pPr>
            <a:r>
              <a:rPr lang="en-US" smtClean="0"/>
              <a:t>Concurrent process model can be represented schematically as a series of major technical activities, tasks and their associates states</a:t>
            </a:r>
          </a:p>
          <a:p>
            <a:pPr defTabSz="949325" eaLnBrk="1" hangingPunct="1">
              <a:buFontTx/>
              <a:buChar char="-"/>
            </a:pPr>
            <a:r>
              <a:rPr lang="en-US" smtClean="0"/>
              <a:t>Concurrent process model defines a series of events that will trigger transactions from one state to another for each of the activities in s/w engineering.</a:t>
            </a:r>
          </a:p>
          <a:p>
            <a:pPr defTabSz="949325" eaLnBrk="1" hangingPunct="1">
              <a:buFontTx/>
              <a:buChar char="-"/>
            </a:pPr>
            <a:endParaRPr lang="en-US" smtClean="0"/>
          </a:p>
          <a:p>
            <a:pPr defTabSz="949325" eaLnBrk="1" hangingPunct="1"/>
            <a:r>
              <a:rPr lang="en-US" smtClean="0"/>
              <a:t>Note:</a:t>
            </a:r>
          </a:p>
          <a:p>
            <a:pPr defTabSz="949325" eaLnBrk="1" hangingPunct="1"/>
            <a:r>
              <a:rPr lang="en-US" smtClean="0"/>
              <a:t>This model or style is introduced for completeness of the overall SDLC concept. Many software development teams are, nowadays, move to Agile as an improvement of the concurrent model. There is no need to worry too about this model/style.</a:t>
            </a:r>
          </a:p>
          <a:p>
            <a:pPr defTabSz="949325" eaLnBrk="1" hangingPunct="1"/>
            <a:endParaRPr lang="en-US" smtClean="0"/>
          </a:p>
        </p:txBody>
      </p:sp>
      <p:sp>
        <p:nvSpPr>
          <p:cNvPr id="294917" name="Footer Placeholder 3"/>
          <p:cNvSpPr txBox="1">
            <a:spLocks noGrp="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47" tIns="0" rIns="19947" bIns="0" anchor="b"/>
          <a:lstStyle>
            <a:lvl1pPr defTabSz="993775" eaLnBrk="0" hangingPunct="0">
              <a:defRPr>
                <a:solidFill>
                  <a:schemeClr val="tx1"/>
                </a:solidFill>
                <a:latin typeface="Arial" charset="0"/>
              </a:defRPr>
            </a:lvl1pPr>
            <a:lvl2pPr marL="742950" indent="-285750" defTabSz="993775" eaLnBrk="0" hangingPunct="0">
              <a:defRPr>
                <a:solidFill>
                  <a:schemeClr val="tx1"/>
                </a:solidFill>
                <a:latin typeface="Arial" charset="0"/>
              </a:defRPr>
            </a:lvl2pPr>
            <a:lvl3pPr marL="1143000" indent="-228600" defTabSz="993775" eaLnBrk="0" hangingPunct="0">
              <a:defRPr>
                <a:solidFill>
                  <a:schemeClr val="tx1"/>
                </a:solidFill>
                <a:latin typeface="Arial" charset="0"/>
              </a:defRPr>
            </a:lvl3pPr>
            <a:lvl4pPr marL="1600200" indent="-228600" defTabSz="993775" eaLnBrk="0" hangingPunct="0">
              <a:defRPr>
                <a:solidFill>
                  <a:schemeClr val="tx1"/>
                </a:solidFill>
                <a:latin typeface="Arial" charset="0"/>
              </a:defRPr>
            </a:lvl4pPr>
            <a:lvl5pPr marL="2057400" indent="-228600" defTabSz="993775" eaLnBrk="0" hangingPunct="0">
              <a:defRPr>
                <a:solidFill>
                  <a:schemeClr val="tx1"/>
                </a:solidFill>
                <a:latin typeface="Arial" charset="0"/>
              </a:defRPr>
            </a:lvl5pPr>
            <a:lvl6pPr marL="2514600" indent="-228600" algn="ctr" defTabSz="993775" eaLnBrk="0" fontAlgn="base" hangingPunct="0">
              <a:spcBef>
                <a:spcPct val="0"/>
              </a:spcBef>
              <a:spcAft>
                <a:spcPct val="0"/>
              </a:spcAft>
              <a:defRPr>
                <a:solidFill>
                  <a:schemeClr val="tx1"/>
                </a:solidFill>
                <a:latin typeface="Arial" charset="0"/>
              </a:defRPr>
            </a:lvl6pPr>
            <a:lvl7pPr marL="2971800" indent="-228600" algn="ctr" defTabSz="993775" eaLnBrk="0" fontAlgn="base" hangingPunct="0">
              <a:spcBef>
                <a:spcPct val="0"/>
              </a:spcBef>
              <a:spcAft>
                <a:spcPct val="0"/>
              </a:spcAft>
              <a:defRPr>
                <a:solidFill>
                  <a:schemeClr val="tx1"/>
                </a:solidFill>
                <a:latin typeface="Arial" charset="0"/>
              </a:defRPr>
            </a:lvl7pPr>
            <a:lvl8pPr marL="3429000" indent="-228600" algn="ctr" defTabSz="993775" eaLnBrk="0" fontAlgn="base" hangingPunct="0">
              <a:spcBef>
                <a:spcPct val="0"/>
              </a:spcBef>
              <a:spcAft>
                <a:spcPct val="0"/>
              </a:spcAft>
              <a:defRPr>
                <a:solidFill>
                  <a:schemeClr val="tx1"/>
                </a:solidFill>
                <a:latin typeface="Arial" charset="0"/>
              </a:defRPr>
            </a:lvl8pPr>
            <a:lvl9pPr marL="3886200" indent="-228600" algn="ctr" defTabSz="993775" eaLnBrk="0" fontAlgn="base" hangingPunct="0">
              <a:spcBef>
                <a:spcPct val="0"/>
              </a:spcBef>
              <a:spcAft>
                <a:spcPct val="0"/>
              </a:spcAft>
              <a:defRPr>
                <a:solidFill>
                  <a:schemeClr val="tx1"/>
                </a:solidFill>
                <a:latin typeface="Arial" charset="0"/>
              </a:defRPr>
            </a:lvl9pPr>
          </a:lstStyle>
          <a:p>
            <a:pPr algn="l"/>
            <a:r>
              <a:rPr lang="en-US" sz="1000" i="1">
                <a:latin typeface="Times New Roman" pitchFamily="18" charset="0"/>
              </a:rPr>
              <a:t>Copyright (c) 95-08 LogiGear Corporation. All Rights Reserved.</a:t>
            </a:r>
          </a:p>
        </p:txBody>
      </p:sp>
      <p:sp>
        <p:nvSpPr>
          <p:cNvPr id="294918" name="Slide Number Placeholder 4"/>
          <p:cNvSpPr txBox="1">
            <a:spLocks noGrp="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47" tIns="0" rIns="19947" bIns="0" anchor="b"/>
          <a:lstStyle>
            <a:lvl1pPr defTabSz="993775" eaLnBrk="0" hangingPunct="0">
              <a:defRPr>
                <a:solidFill>
                  <a:schemeClr val="tx1"/>
                </a:solidFill>
                <a:latin typeface="Arial" charset="0"/>
              </a:defRPr>
            </a:lvl1pPr>
            <a:lvl2pPr marL="742950" indent="-285750" defTabSz="993775" eaLnBrk="0" hangingPunct="0">
              <a:defRPr>
                <a:solidFill>
                  <a:schemeClr val="tx1"/>
                </a:solidFill>
                <a:latin typeface="Arial" charset="0"/>
              </a:defRPr>
            </a:lvl2pPr>
            <a:lvl3pPr marL="1143000" indent="-228600" defTabSz="993775" eaLnBrk="0" hangingPunct="0">
              <a:defRPr>
                <a:solidFill>
                  <a:schemeClr val="tx1"/>
                </a:solidFill>
                <a:latin typeface="Arial" charset="0"/>
              </a:defRPr>
            </a:lvl3pPr>
            <a:lvl4pPr marL="1600200" indent="-228600" defTabSz="993775" eaLnBrk="0" hangingPunct="0">
              <a:defRPr>
                <a:solidFill>
                  <a:schemeClr val="tx1"/>
                </a:solidFill>
                <a:latin typeface="Arial" charset="0"/>
              </a:defRPr>
            </a:lvl4pPr>
            <a:lvl5pPr marL="2057400" indent="-228600" defTabSz="993775" eaLnBrk="0" hangingPunct="0">
              <a:defRPr>
                <a:solidFill>
                  <a:schemeClr val="tx1"/>
                </a:solidFill>
                <a:latin typeface="Arial" charset="0"/>
              </a:defRPr>
            </a:lvl5pPr>
            <a:lvl6pPr marL="2514600" indent="-228600" algn="ctr" defTabSz="993775" eaLnBrk="0" fontAlgn="base" hangingPunct="0">
              <a:spcBef>
                <a:spcPct val="0"/>
              </a:spcBef>
              <a:spcAft>
                <a:spcPct val="0"/>
              </a:spcAft>
              <a:defRPr>
                <a:solidFill>
                  <a:schemeClr val="tx1"/>
                </a:solidFill>
                <a:latin typeface="Arial" charset="0"/>
              </a:defRPr>
            </a:lvl6pPr>
            <a:lvl7pPr marL="2971800" indent="-228600" algn="ctr" defTabSz="993775" eaLnBrk="0" fontAlgn="base" hangingPunct="0">
              <a:spcBef>
                <a:spcPct val="0"/>
              </a:spcBef>
              <a:spcAft>
                <a:spcPct val="0"/>
              </a:spcAft>
              <a:defRPr>
                <a:solidFill>
                  <a:schemeClr val="tx1"/>
                </a:solidFill>
                <a:latin typeface="Arial" charset="0"/>
              </a:defRPr>
            </a:lvl7pPr>
            <a:lvl8pPr marL="3429000" indent="-228600" algn="ctr" defTabSz="993775" eaLnBrk="0" fontAlgn="base" hangingPunct="0">
              <a:spcBef>
                <a:spcPct val="0"/>
              </a:spcBef>
              <a:spcAft>
                <a:spcPct val="0"/>
              </a:spcAft>
              <a:defRPr>
                <a:solidFill>
                  <a:schemeClr val="tx1"/>
                </a:solidFill>
                <a:latin typeface="Arial" charset="0"/>
              </a:defRPr>
            </a:lvl8pPr>
            <a:lvl9pPr marL="3886200" indent="-228600" algn="ctr" defTabSz="993775" eaLnBrk="0" fontAlgn="base" hangingPunct="0">
              <a:spcBef>
                <a:spcPct val="0"/>
              </a:spcBef>
              <a:spcAft>
                <a:spcPct val="0"/>
              </a:spcAft>
              <a:defRPr>
                <a:solidFill>
                  <a:schemeClr val="tx1"/>
                </a:solidFill>
                <a:latin typeface="Arial" charset="0"/>
              </a:defRPr>
            </a:lvl9pPr>
          </a:lstStyle>
          <a:p>
            <a:pPr algn="r"/>
            <a:fld id="{ADA71B10-FA79-4E4C-86B3-537F13F04DCA}" type="slidenum">
              <a:rPr lang="en-US" sz="1000" i="1">
                <a:latin typeface="Times New Roman" pitchFamily="18" charset="0"/>
              </a:rPr>
              <a:pPr algn="r"/>
              <a:t>17</a:t>
            </a:fld>
            <a:endParaRPr lang="en-US" sz="1000" i="1">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Slide Image Placeholder 1"/>
          <p:cNvSpPr>
            <a:spLocks noGrp="1" noRot="1" noChangeAspect="1" noTextEdit="1"/>
          </p:cNvSpPr>
          <p:nvPr>
            <p:ph type="sldImg"/>
          </p:nvPr>
        </p:nvSpPr>
        <p:spPr>
          <a:ln/>
        </p:spPr>
      </p:sp>
      <p:sp>
        <p:nvSpPr>
          <p:cNvPr id="295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Note:</a:t>
            </a:r>
          </a:p>
          <a:p>
            <a:pPr>
              <a:buFontTx/>
              <a:buChar char="•"/>
            </a:pPr>
            <a:r>
              <a:rPr lang="en-US" smtClean="0"/>
              <a:t> Due to the dynamic nature of how the software is defined, designed and developed, it becomes a challenge for testing to effectively involve during the development cycle.</a:t>
            </a:r>
          </a:p>
          <a:p>
            <a:pPr>
              <a:buFontTx/>
              <a:buChar char="•"/>
            </a:pPr>
            <a:r>
              <a:rPr lang="en-US" smtClean="0"/>
              <a:t> In this style, testing is often done at the backend as system testing.</a:t>
            </a:r>
          </a:p>
        </p:txBody>
      </p:sp>
      <p:sp>
        <p:nvSpPr>
          <p:cNvPr id="295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1D370F05-DBCE-4909-B63B-C231FAF40639}" type="slidenum">
              <a:rPr lang="en-US" smtClean="0"/>
              <a:pPr eaLnBrk="1" hangingPunct="1"/>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2C45FB0B-D86B-47CA-AA17-C444E833F281}" type="slidenum">
              <a:rPr lang="en-US" smtClean="0"/>
              <a:pPr eaLnBrk="1" hangingPunct="1"/>
              <a:t>19</a:t>
            </a:fld>
            <a:endParaRPr lang="en-US" smtClean="0"/>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6B824362-B8D4-4C6C-89A2-02624B4B8AD9}" type="slidenum">
              <a:rPr lang="en-US" smtClean="0"/>
              <a:pPr eaLnBrk="1" hangingPunct="1"/>
              <a:t>2</a:t>
            </a:fld>
            <a:endParaRPr lang="en-US" smtClean="0"/>
          </a:p>
        </p:txBody>
      </p:sp>
      <p:sp>
        <p:nvSpPr>
          <p:cNvPr id="279555" name="Rectangle 2"/>
          <p:cNvSpPr>
            <a:spLocks noGrp="1" noRot="1" noChangeAspect="1" noChangeArrowheads="1" noTextEdit="1"/>
          </p:cNvSpPr>
          <p:nvPr>
            <p:ph type="sldImg"/>
          </p:nvPr>
        </p:nvSpPr>
        <p:spPr>
          <a:xfrm>
            <a:off x="1144588" y="685800"/>
            <a:ext cx="4573587" cy="3429000"/>
          </a:xfrm>
          <a:ln/>
        </p:spPr>
      </p:sp>
      <p:sp>
        <p:nvSpPr>
          <p:cNvPr id="279556"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 In this chapter, we want to give an overview of various software development life cycles (SDLC). This is essential to software testing because with each type of SDLC comes with a different style of how software is developed. With each style, it requires different method of communication and documentation. Therefore, it will affect the software testing activities, when what test activities will begin.</a:t>
            </a:r>
          </a:p>
          <a:p>
            <a:pPr eaLnBrk="1" hangingPunct="1">
              <a:buFontTx/>
              <a:buChar char="•"/>
            </a:pPr>
            <a:r>
              <a:rPr lang="en-US" smtClean="0"/>
              <a:t> Another very essential concept in this chapter is how test phases and milestone are defined and enforced. If the phases and milestone not well defined and rigorously enforced, then the SDLC is meaningless. More will be discussed later.</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56269782-C5C3-4A8A-9635-1D5BED655C7E}" type="slidenum">
              <a:rPr lang="en-US" smtClean="0"/>
              <a:pPr eaLnBrk="1" hangingPunct="1"/>
              <a:t>20</a:t>
            </a:fld>
            <a:endParaRPr lang="en-US" smtClean="0"/>
          </a:p>
        </p:txBody>
      </p:sp>
      <p:sp>
        <p:nvSpPr>
          <p:cNvPr id="297987" name="Rectangle 4"/>
          <p:cNvSpPr txBox="1">
            <a:spLocks noGrp="1"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47" tIns="0" rIns="19947" bIns="0" anchor="b"/>
          <a:lstStyle>
            <a:lvl1pPr defTabSz="993775" eaLnBrk="0" hangingPunct="0">
              <a:defRPr>
                <a:solidFill>
                  <a:schemeClr val="tx1"/>
                </a:solidFill>
                <a:latin typeface="Arial" charset="0"/>
              </a:defRPr>
            </a:lvl1pPr>
            <a:lvl2pPr marL="742950" indent="-285750" defTabSz="993775" eaLnBrk="0" hangingPunct="0">
              <a:defRPr>
                <a:solidFill>
                  <a:schemeClr val="tx1"/>
                </a:solidFill>
                <a:latin typeface="Arial" charset="0"/>
              </a:defRPr>
            </a:lvl2pPr>
            <a:lvl3pPr marL="1143000" indent="-228600" defTabSz="993775" eaLnBrk="0" hangingPunct="0">
              <a:defRPr>
                <a:solidFill>
                  <a:schemeClr val="tx1"/>
                </a:solidFill>
                <a:latin typeface="Arial" charset="0"/>
              </a:defRPr>
            </a:lvl3pPr>
            <a:lvl4pPr marL="1600200" indent="-228600" defTabSz="993775" eaLnBrk="0" hangingPunct="0">
              <a:defRPr>
                <a:solidFill>
                  <a:schemeClr val="tx1"/>
                </a:solidFill>
                <a:latin typeface="Arial" charset="0"/>
              </a:defRPr>
            </a:lvl4pPr>
            <a:lvl5pPr marL="2057400" indent="-228600" defTabSz="993775" eaLnBrk="0" hangingPunct="0">
              <a:defRPr>
                <a:solidFill>
                  <a:schemeClr val="tx1"/>
                </a:solidFill>
                <a:latin typeface="Arial" charset="0"/>
              </a:defRPr>
            </a:lvl5pPr>
            <a:lvl6pPr marL="2514600" indent="-228600" algn="ctr" defTabSz="993775" eaLnBrk="0" fontAlgn="base" hangingPunct="0">
              <a:spcBef>
                <a:spcPct val="0"/>
              </a:spcBef>
              <a:spcAft>
                <a:spcPct val="0"/>
              </a:spcAft>
              <a:defRPr>
                <a:solidFill>
                  <a:schemeClr val="tx1"/>
                </a:solidFill>
                <a:latin typeface="Arial" charset="0"/>
              </a:defRPr>
            </a:lvl6pPr>
            <a:lvl7pPr marL="2971800" indent="-228600" algn="ctr" defTabSz="993775" eaLnBrk="0" fontAlgn="base" hangingPunct="0">
              <a:spcBef>
                <a:spcPct val="0"/>
              </a:spcBef>
              <a:spcAft>
                <a:spcPct val="0"/>
              </a:spcAft>
              <a:defRPr>
                <a:solidFill>
                  <a:schemeClr val="tx1"/>
                </a:solidFill>
                <a:latin typeface="Arial" charset="0"/>
              </a:defRPr>
            </a:lvl7pPr>
            <a:lvl8pPr marL="3429000" indent="-228600" algn="ctr" defTabSz="993775" eaLnBrk="0" fontAlgn="base" hangingPunct="0">
              <a:spcBef>
                <a:spcPct val="0"/>
              </a:spcBef>
              <a:spcAft>
                <a:spcPct val="0"/>
              </a:spcAft>
              <a:defRPr>
                <a:solidFill>
                  <a:schemeClr val="tx1"/>
                </a:solidFill>
                <a:latin typeface="Arial" charset="0"/>
              </a:defRPr>
            </a:lvl8pPr>
            <a:lvl9pPr marL="3886200" indent="-228600" algn="ctr" defTabSz="993775" eaLnBrk="0" fontAlgn="base" hangingPunct="0">
              <a:spcBef>
                <a:spcPct val="0"/>
              </a:spcBef>
              <a:spcAft>
                <a:spcPct val="0"/>
              </a:spcAft>
              <a:defRPr>
                <a:solidFill>
                  <a:schemeClr val="tx1"/>
                </a:solidFill>
                <a:latin typeface="Arial" charset="0"/>
              </a:defRPr>
            </a:lvl9pPr>
          </a:lstStyle>
          <a:p>
            <a:pPr algn="l"/>
            <a:r>
              <a:rPr lang="en-US" sz="1000" i="1">
                <a:latin typeface="Times New Roman" pitchFamily="18" charset="0"/>
              </a:rPr>
              <a:t>Copyright (c) 95-07 LogiGear Corporation. All Rights Reserved.</a:t>
            </a:r>
          </a:p>
        </p:txBody>
      </p:sp>
      <p:sp>
        <p:nvSpPr>
          <p:cNvPr id="297988" name="Rectangle 5"/>
          <p:cNvSpPr txBox="1">
            <a:spLocks noGrp="1"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47" tIns="0" rIns="19947" bIns="0" anchor="b"/>
          <a:lstStyle>
            <a:lvl1pPr defTabSz="993775" eaLnBrk="0" hangingPunct="0">
              <a:defRPr>
                <a:solidFill>
                  <a:schemeClr val="tx1"/>
                </a:solidFill>
                <a:latin typeface="Arial" charset="0"/>
              </a:defRPr>
            </a:lvl1pPr>
            <a:lvl2pPr marL="742950" indent="-285750" defTabSz="993775" eaLnBrk="0" hangingPunct="0">
              <a:defRPr>
                <a:solidFill>
                  <a:schemeClr val="tx1"/>
                </a:solidFill>
                <a:latin typeface="Arial" charset="0"/>
              </a:defRPr>
            </a:lvl2pPr>
            <a:lvl3pPr marL="1143000" indent="-228600" defTabSz="993775" eaLnBrk="0" hangingPunct="0">
              <a:defRPr>
                <a:solidFill>
                  <a:schemeClr val="tx1"/>
                </a:solidFill>
                <a:latin typeface="Arial" charset="0"/>
              </a:defRPr>
            </a:lvl3pPr>
            <a:lvl4pPr marL="1600200" indent="-228600" defTabSz="993775" eaLnBrk="0" hangingPunct="0">
              <a:defRPr>
                <a:solidFill>
                  <a:schemeClr val="tx1"/>
                </a:solidFill>
                <a:latin typeface="Arial" charset="0"/>
              </a:defRPr>
            </a:lvl4pPr>
            <a:lvl5pPr marL="2057400" indent="-228600" defTabSz="993775" eaLnBrk="0" hangingPunct="0">
              <a:defRPr>
                <a:solidFill>
                  <a:schemeClr val="tx1"/>
                </a:solidFill>
                <a:latin typeface="Arial" charset="0"/>
              </a:defRPr>
            </a:lvl5pPr>
            <a:lvl6pPr marL="2514600" indent="-228600" algn="ctr" defTabSz="993775" eaLnBrk="0" fontAlgn="base" hangingPunct="0">
              <a:spcBef>
                <a:spcPct val="0"/>
              </a:spcBef>
              <a:spcAft>
                <a:spcPct val="0"/>
              </a:spcAft>
              <a:defRPr>
                <a:solidFill>
                  <a:schemeClr val="tx1"/>
                </a:solidFill>
                <a:latin typeface="Arial" charset="0"/>
              </a:defRPr>
            </a:lvl6pPr>
            <a:lvl7pPr marL="2971800" indent="-228600" algn="ctr" defTabSz="993775" eaLnBrk="0" fontAlgn="base" hangingPunct="0">
              <a:spcBef>
                <a:spcPct val="0"/>
              </a:spcBef>
              <a:spcAft>
                <a:spcPct val="0"/>
              </a:spcAft>
              <a:defRPr>
                <a:solidFill>
                  <a:schemeClr val="tx1"/>
                </a:solidFill>
                <a:latin typeface="Arial" charset="0"/>
              </a:defRPr>
            </a:lvl7pPr>
            <a:lvl8pPr marL="3429000" indent="-228600" algn="ctr" defTabSz="993775" eaLnBrk="0" fontAlgn="base" hangingPunct="0">
              <a:spcBef>
                <a:spcPct val="0"/>
              </a:spcBef>
              <a:spcAft>
                <a:spcPct val="0"/>
              </a:spcAft>
              <a:defRPr>
                <a:solidFill>
                  <a:schemeClr val="tx1"/>
                </a:solidFill>
                <a:latin typeface="Arial" charset="0"/>
              </a:defRPr>
            </a:lvl8pPr>
            <a:lvl9pPr marL="3886200" indent="-228600" algn="ctr" defTabSz="993775" eaLnBrk="0" fontAlgn="base" hangingPunct="0">
              <a:spcBef>
                <a:spcPct val="0"/>
              </a:spcBef>
              <a:spcAft>
                <a:spcPct val="0"/>
              </a:spcAft>
              <a:defRPr>
                <a:solidFill>
                  <a:schemeClr val="tx1"/>
                </a:solidFill>
                <a:latin typeface="Arial" charset="0"/>
              </a:defRPr>
            </a:lvl9pPr>
          </a:lstStyle>
          <a:p>
            <a:pPr algn="r"/>
            <a:fld id="{47908C0D-4AEF-4EA8-98C0-DC357E63AA9D}" type="slidenum">
              <a:rPr lang="en-US" sz="1000" i="1">
                <a:latin typeface="Times New Roman" pitchFamily="18" charset="0"/>
              </a:rPr>
              <a:pPr algn="r"/>
              <a:t>20</a:t>
            </a:fld>
            <a:endParaRPr lang="en-US" sz="1000" i="1">
              <a:latin typeface="Times New Roman" pitchFamily="18" charset="0"/>
            </a:endParaRPr>
          </a:p>
        </p:txBody>
      </p:sp>
      <p:sp>
        <p:nvSpPr>
          <p:cNvPr id="297989" name="Rectangle 2"/>
          <p:cNvSpPr>
            <a:spLocks noGrp="1" noRot="1" noChangeAspect="1" noChangeArrowheads="1" noTextEdit="1"/>
          </p:cNvSpPr>
          <p:nvPr>
            <p:ph type="sldImg"/>
          </p:nvPr>
        </p:nvSpPr>
        <p:spPr>
          <a:xfrm>
            <a:off x="1154113" y="695325"/>
            <a:ext cx="4549775" cy="3411538"/>
          </a:xfrm>
          <a:ln/>
        </p:spPr>
      </p:sp>
      <p:sp>
        <p:nvSpPr>
          <p:cNvPr id="297990" name="Rectangle 3"/>
          <p:cNvSpPr>
            <a:spLocks noGrp="1" noChangeArrowheads="1"/>
          </p:cNvSpPr>
          <p:nvPr>
            <p:ph type="body" idx="1"/>
          </p:nvPr>
        </p:nvSpPr>
        <p:spPr>
          <a:xfrm>
            <a:off x="912813" y="4340225"/>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73" tIns="49868" rIns="98073" bIns="49868"/>
          <a:lstStyle/>
          <a:p>
            <a:pPr defTabSz="949325" eaLnBrk="1" hangingPunct="1"/>
            <a:r>
              <a:rPr lang="en-US" sz="1000" smtClean="0"/>
              <a:t>Agile is a newer SDLC concept based on high customer satisfaction, smaller, quicker and more frequent code release form small, focused teams. Project scope can change often. Daily, frequent and thorough communication is required between the team members and also between the development team and the business team. </a:t>
            </a:r>
          </a:p>
          <a:p>
            <a:pPr defTabSz="949325" eaLnBrk="1" hangingPunct="1"/>
            <a:endParaRPr lang="en-US" sz="1000" smtClean="0"/>
          </a:p>
          <a:p>
            <a:pPr defTabSz="949325" eaLnBrk="1" hangingPunct="1"/>
            <a:r>
              <a:rPr lang="en-US" sz="1000" smtClean="0"/>
              <a:t>Waterfall is necessary for “get it right the first time” but upfront heavy planning and design. It is the opposite of where the dev world is heading with Agile, in a way, doc at the end. </a:t>
            </a:r>
          </a:p>
          <a:p>
            <a:pPr defTabSz="949325" eaLnBrk="1" hangingPunct="1"/>
            <a:r>
              <a:rPr lang="en-US" sz="1000" smtClean="0"/>
              <a:t>Waterfall is predictive, agile is adaptive. </a:t>
            </a:r>
          </a:p>
          <a:p>
            <a:pPr defTabSz="949325" eaLnBrk="1" hangingPunct="1"/>
            <a:endParaRPr lang="en-US" sz="1000" smtClean="0"/>
          </a:p>
          <a:p>
            <a:pPr defTabSz="949325" eaLnBrk="1" hangingPunct="1"/>
            <a:r>
              <a:rPr lang="en-US" sz="900" b="1" smtClean="0">
                <a:solidFill>
                  <a:srgbClr val="003399"/>
                </a:solidFill>
                <a:latin typeface="Verdana" pitchFamily="34" charset="0"/>
              </a:rPr>
              <a:t>Key Principles of Agile</a:t>
            </a:r>
            <a:endParaRPr lang="en-US" sz="1000" b="1" smtClean="0"/>
          </a:p>
          <a:p>
            <a:pPr defTabSz="949325" eaLnBrk="1" hangingPunct="1">
              <a:buFontTx/>
              <a:buChar char="-"/>
            </a:pPr>
            <a:r>
              <a:rPr lang="en-US" sz="1000" smtClean="0"/>
              <a:t>Individuals and interactions over processes and tools</a:t>
            </a:r>
          </a:p>
          <a:p>
            <a:pPr defTabSz="949325" eaLnBrk="1" hangingPunct="1">
              <a:buFontTx/>
              <a:buChar char="-"/>
            </a:pPr>
            <a:r>
              <a:rPr lang="en-US" sz="1000" smtClean="0"/>
              <a:t>Working software over comprehensive documentation</a:t>
            </a:r>
          </a:p>
          <a:p>
            <a:pPr defTabSz="949325" eaLnBrk="1" hangingPunct="1">
              <a:buFontTx/>
              <a:buChar char="-"/>
            </a:pPr>
            <a:r>
              <a:rPr lang="en-US" sz="1000" smtClean="0"/>
              <a:t>Customer collaboration over contract negotiation</a:t>
            </a:r>
          </a:p>
          <a:p>
            <a:pPr defTabSz="949325" eaLnBrk="1" hangingPunct="1">
              <a:buFontTx/>
              <a:buChar char="-"/>
            </a:pPr>
            <a:r>
              <a:rPr lang="en-US" sz="1000" smtClean="0"/>
              <a:t>Responding to change over following a plan Top priority is customer satisfaction</a:t>
            </a:r>
          </a:p>
          <a:p>
            <a:pPr defTabSz="949325" eaLnBrk="1" hangingPunct="1">
              <a:buFontTx/>
              <a:buChar char="-"/>
            </a:pPr>
            <a:r>
              <a:rPr lang="en-US" sz="1000" smtClean="0"/>
              <a:t>Welcome changing requirements, even late in the project</a:t>
            </a:r>
          </a:p>
          <a:p>
            <a:pPr defTabSz="949325" eaLnBrk="1" hangingPunct="1">
              <a:buFontTx/>
              <a:buChar char="-"/>
            </a:pPr>
            <a:r>
              <a:rPr lang="en-US" sz="1000" smtClean="0"/>
              <a:t>Deliver working software people should work together daily</a:t>
            </a:r>
          </a:p>
          <a:p>
            <a:pPr defTabSz="949325" eaLnBrk="1" hangingPunct="1">
              <a:buFontTx/>
              <a:buChar char="-"/>
            </a:pPr>
            <a:r>
              <a:rPr lang="en-US" sz="1000" smtClean="0"/>
              <a:t>Communicate face-to-face, whenever possible</a:t>
            </a:r>
          </a:p>
          <a:p>
            <a:pPr defTabSz="949325" eaLnBrk="1" hangingPunct="1">
              <a:buFontTx/>
              <a:buChar char="-"/>
            </a:pPr>
            <a:r>
              <a:rPr lang="en-US" sz="1000" smtClean="0"/>
              <a:t>Working software is the primary measure of progress</a:t>
            </a:r>
          </a:p>
          <a:p>
            <a:pPr defTabSz="949325" eaLnBrk="1" hangingPunct="1">
              <a:buFontTx/>
              <a:buChar char="-"/>
            </a:pPr>
            <a:r>
              <a:rPr lang="en-US" sz="1000" smtClean="0"/>
              <a:t>Teams constantly reflect on how to improve their processes and methods</a:t>
            </a:r>
          </a:p>
          <a:p>
            <a:pPr defTabSz="949325" eaLnBrk="1" hangingPunct="1"/>
            <a:endParaRPr lang="en-US" sz="1000" b="1" smtClean="0"/>
          </a:p>
          <a:p>
            <a:pPr defTabSz="949325" eaLnBrk="1" hangingPunct="1"/>
            <a:endParaRPr lang="en-US" sz="1000" b="1"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Slide Image Placeholder 1"/>
          <p:cNvSpPr>
            <a:spLocks noGrp="1" noRot="1" noChangeAspect="1" noTextEdit="1"/>
          </p:cNvSpPr>
          <p:nvPr>
            <p:ph type="sldImg"/>
          </p:nvPr>
        </p:nvSpPr>
        <p:spPr>
          <a:ln/>
        </p:spPr>
      </p:sp>
      <p:sp>
        <p:nvSpPr>
          <p:cNvPr id="299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Note:</a:t>
            </a:r>
          </a:p>
          <a:p>
            <a:pPr>
              <a:buFontTx/>
              <a:buChar char="•"/>
            </a:pPr>
            <a:r>
              <a:rPr lang="en-US" smtClean="0"/>
              <a:t> Do not confused developer-testing or unit testing as system testing. Developer-testing or unit testing is aimed to improve the quality of the code (at the coding level) delivered to QA. However, more testing must be done to validate the individual functionality as well as how the software works as a whole.</a:t>
            </a:r>
          </a:p>
          <a:p>
            <a:pPr>
              <a:buFontTx/>
              <a:buChar char="•"/>
            </a:pPr>
            <a:r>
              <a:rPr lang="en-US" smtClean="0"/>
              <a:t> Test must be designed, often before the working functionalities are available for testing. Testing cycles are short.</a:t>
            </a:r>
          </a:p>
          <a:p>
            <a:pPr>
              <a:buFontTx/>
              <a:buChar char="•"/>
            </a:pPr>
            <a:r>
              <a:rPr lang="en-US" smtClean="0"/>
              <a:t> While testing is exploratory or ad-hoc by nature, combining flexibility with structured testing and automation is essential.</a:t>
            </a:r>
          </a:p>
          <a:p>
            <a:pPr>
              <a:buFontTx/>
              <a:buChar char="•"/>
            </a:pPr>
            <a:r>
              <a:rPr lang="en-US" smtClean="0"/>
              <a:t> (Automated) Regression testing is another essential element of testing in Agile style. Automated regression testing is implemented at two levels: Unit testing (designed and implemented by developers, run and rerun by developers as well as testers) and system testing (designed, implemented, run and rerun by testers).</a:t>
            </a:r>
          </a:p>
        </p:txBody>
      </p:sp>
      <p:sp>
        <p:nvSpPr>
          <p:cNvPr id="299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BB73DA37-ECCA-49BD-A983-2D0A0B96AE43}" type="slidenum">
              <a:rPr lang="en-US" smtClean="0"/>
              <a:pPr eaLnBrk="1" hangingPunct="1"/>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994FB871-4DB3-488F-AC7F-B26732C12A0C}" type="slidenum">
              <a:rPr lang="en-US" smtClean="0"/>
              <a:pPr eaLnBrk="1" hangingPunct="1"/>
              <a:t>22</a:t>
            </a:fld>
            <a:endParaRPr lang="en-US" smtClean="0"/>
          </a:p>
        </p:txBody>
      </p:sp>
      <p:sp>
        <p:nvSpPr>
          <p:cNvPr id="300035" name="Rectangle 2"/>
          <p:cNvSpPr>
            <a:spLocks noGrp="1" noRot="1" noChangeAspect="1" noChangeArrowheads="1" noTextEdit="1"/>
          </p:cNvSpPr>
          <p:nvPr>
            <p:ph type="sldImg"/>
          </p:nvPr>
        </p:nvSpPr>
        <p:spPr>
          <a:ln/>
        </p:spPr>
      </p:sp>
      <p:sp>
        <p:nvSpPr>
          <p:cNvPr id="300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2C4E8E65-555A-4E1A-ADD2-F4BA4511E507}" type="slidenum">
              <a:rPr lang="en-US" smtClean="0"/>
              <a:pPr eaLnBrk="1" hangingPunct="1"/>
              <a:t>23</a:t>
            </a:fld>
            <a:endParaRPr lang="en-US" smtClean="0"/>
          </a:p>
        </p:txBody>
      </p:sp>
      <p:sp>
        <p:nvSpPr>
          <p:cNvPr id="301059" name="Rectangle 2"/>
          <p:cNvSpPr>
            <a:spLocks noGrp="1" noRot="1" noChangeAspect="1" noChangeArrowheads="1" noTextEdit="1"/>
          </p:cNvSpPr>
          <p:nvPr>
            <p:ph type="sldImg"/>
          </p:nvPr>
        </p:nvSpPr>
        <p:spPr>
          <a:ln/>
        </p:spPr>
      </p:sp>
      <p:sp>
        <p:nvSpPr>
          <p:cNvPr id="301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Reality check:</a:t>
            </a:r>
          </a:p>
          <a:p>
            <a:pPr eaLnBrk="1" hangingPunct="1">
              <a:buFontTx/>
              <a:buChar char="•"/>
            </a:pPr>
            <a:r>
              <a:rPr lang="en-US" smtClean="0"/>
              <a:t> As we are wrapping up the introduction of the SDLC models, it is essential to know that many software development organizations, they might say that the are applying certain model, in reality, they might be loosely apply the concept of that model. The most important fact is to determine how much time we have for testing, and when can we start doing what testing activities.</a:t>
            </a:r>
          </a:p>
          <a:p>
            <a:pPr eaLnBrk="1" hangingPunct="1">
              <a:buFontTx/>
              <a:buChar char="•"/>
            </a:pPr>
            <a:r>
              <a:rPr lang="en-US" smtClean="0"/>
              <a:t> That brings us to the next topic which is the most important topic as it affect testing time in each SLDC model.</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19BFF982-6C82-4345-B8F4-72443454E325}" type="slidenum">
              <a:rPr lang="en-US" smtClean="0"/>
              <a:pPr eaLnBrk="1" hangingPunct="1"/>
              <a:t>24</a:t>
            </a:fld>
            <a:endParaRPr lang="en-US" smtClean="0"/>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EF709857-6248-4D66-96D7-8F970901EF1B}" type="slidenum">
              <a:rPr lang="en-US" smtClean="0"/>
              <a:pPr eaLnBrk="1" hangingPunct="1"/>
              <a:t>25</a:t>
            </a:fld>
            <a:endParaRPr lang="en-US" smtClean="0"/>
          </a:p>
        </p:txBody>
      </p:sp>
      <p:sp>
        <p:nvSpPr>
          <p:cNvPr id="303107" name="Rectangle 2"/>
          <p:cNvSpPr>
            <a:spLocks noGrp="1" noRot="1" noChangeAspect="1" noChangeArrowheads="1" noTextEdit="1"/>
          </p:cNvSpPr>
          <p:nvPr>
            <p:ph type="sldImg"/>
          </p:nvPr>
        </p:nvSpPr>
        <p:spPr>
          <a:ln/>
        </p:spPr>
      </p:sp>
      <p:sp>
        <p:nvSpPr>
          <p:cNvPr id="303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REMINDING: Các giai đoạn và cột mốc trong quá trình phát triển phần mềm</a:t>
            </a:r>
          </a:p>
          <a:p>
            <a:pPr eaLnBrk="1" hangingPunct="1"/>
            <a:endParaRPr lang="en-US" b="1" smtClean="0"/>
          </a:p>
          <a:p>
            <a:pPr eaLnBrk="1" hangingPunct="1"/>
            <a:r>
              <a:rPr lang="en-US" smtClean="0"/>
              <a:t>VD về 1 phase: Quá trình học đại học là 4 năm (1 SDLC), thì năm đầu tiên sẽ là 1</a:t>
            </a:r>
            <a:r>
              <a:rPr lang="en-US" baseline="30000" smtClean="0"/>
              <a:t>st</a:t>
            </a:r>
            <a:r>
              <a:rPr lang="en-US" smtClean="0"/>
              <a:t> phrase…Trong năm học đầu tiên đó bạn sẽ trải qua nhiều hoạt động ví dụ như nghe giảng bài, làm bài tập, nghiên cứu…để có thể thi đỗ kỳ thi kết thúc năm học thứ nhất. Cái mốc chuyển từ năm thứ nhất sang năm thứ 2 được xem như 1 milestone.</a:t>
            </a:r>
          </a:p>
          <a:p>
            <a:pPr eaLnBrk="1" hangingPunct="1"/>
            <a:endParaRPr lang="en-US" smtClean="0"/>
          </a:p>
          <a:p>
            <a:pPr eaLnBrk="1" hangingPunct="1"/>
            <a:r>
              <a:rPr lang="en-US" smtClean="0"/>
              <a:t>Milestone giúp chúng ta quản lý các phases.</a:t>
            </a:r>
          </a:p>
          <a:p>
            <a:pPr eaLnBrk="1" hangingPunct="1"/>
            <a:endParaRPr lang="en-US" smtClean="0"/>
          </a:p>
          <a:p>
            <a:pPr eaLnBrk="1" hangingPunct="1"/>
            <a:r>
              <a:rPr lang="en-US" smtClean="0"/>
              <a:t>Để pass được 1 milestone, phần mềm phải đạt một chuẩn nào đó, được gọi là criteria (Cũng như muốn kết thúc năm nhất, pass được qua năm thứ 2, sinh viên phải được trên 5 tất cả các môn thi chẳng hạn).</a:t>
            </a:r>
          </a:p>
          <a:p>
            <a:pPr eaLnBrk="1" hangingPunct="1"/>
            <a:endParaRPr lang="en-US" smtClean="0"/>
          </a:p>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B6D92C2F-BD2F-494E-A4AA-D08221B230AB}" type="slidenum">
              <a:rPr lang="en-US" smtClean="0"/>
              <a:pPr eaLnBrk="1" hangingPunct="1"/>
              <a:t>26</a:t>
            </a:fld>
            <a:endParaRPr lang="en-US" smtClean="0"/>
          </a:p>
        </p:txBody>
      </p:sp>
      <p:sp>
        <p:nvSpPr>
          <p:cNvPr id="304131" name="Rectangle 2"/>
          <p:cNvSpPr>
            <a:spLocks noGrp="1" noRot="1" noChangeAspect="1" noChangeArrowheads="1" noTextEdit="1"/>
          </p:cNvSpPr>
          <p:nvPr>
            <p:ph type="sldImg"/>
          </p:nvPr>
        </p:nvSpPr>
        <p:spPr>
          <a:ln/>
        </p:spPr>
      </p:sp>
      <p:sp>
        <p:nvSpPr>
          <p:cNvPr id="304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Quá trình xây dựng 1 ứng dụng phần mềm thường đi qua các milestones như trên</a:t>
            </a:r>
          </a:p>
          <a:p>
            <a:pPr eaLnBrk="1" hangingPunct="1"/>
            <a:endParaRPr lang="en-US" smtClean="0"/>
          </a:p>
          <a:p>
            <a:pPr eaLnBrk="1" hangingPunct="1"/>
            <a:r>
              <a:rPr lang="en-US" smtClean="0"/>
              <a:t>Note:</a:t>
            </a:r>
          </a:p>
          <a:p>
            <a:pPr eaLnBrk="1" hangingPunct="1">
              <a:buFontTx/>
              <a:buChar char="•"/>
            </a:pPr>
            <a:r>
              <a:rPr lang="en-US" smtClean="0"/>
              <a:t> To testing the concept of Pre-</a:t>
            </a:r>
            <a:r>
              <a:rPr lang="en-US" i="1" smtClean="0"/>
              <a:t>&lt;milestone&gt;</a:t>
            </a:r>
            <a:r>
              <a:rPr lang="en-US" smtClean="0"/>
              <a:t> is very important. During this milestone, testing is done to qualify the software is indeed meets the requirements of the milestone. This is purely a project management activities, of quality activities.</a:t>
            </a:r>
          </a:p>
          <a:p>
            <a:pPr eaLnBrk="1" hangingPunct="1">
              <a:buFontTx/>
              <a:buChar char="•"/>
            </a:pPr>
            <a:r>
              <a:rPr lang="en-US" smtClean="0"/>
              <a:t> This also stresses that testing for a particular milestone does not start until the software has reached the milestone. This is helpful to unsure that milestone testing does not cut into the software (quality) testing time.</a:t>
            </a:r>
            <a:endParaRPr lang="en-US" i="1"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3AECA11D-8DB1-47F4-AAFA-5FB674934247}" type="slidenum">
              <a:rPr lang="en-US" smtClean="0"/>
              <a:pPr eaLnBrk="1" hangingPunct="1"/>
              <a:t>27</a:t>
            </a:fld>
            <a:endParaRPr lang="en-US" smtClean="0"/>
          </a:p>
        </p:txBody>
      </p:sp>
      <p:sp>
        <p:nvSpPr>
          <p:cNvPr id="305155" name="Rectangle 2"/>
          <p:cNvSpPr>
            <a:spLocks noGrp="1" noRot="1" noChangeAspect="1" noChangeArrowheads="1" noTextEdit="1"/>
          </p:cNvSpPr>
          <p:nvPr>
            <p:ph type="sldImg"/>
          </p:nvPr>
        </p:nvSpPr>
        <p:spPr>
          <a:ln/>
        </p:spPr>
      </p:sp>
      <p:sp>
        <p:nvSpPr>
          <p:cNvPr id="305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sz="1000" smtClean="0"/>
              <a:t>Với mỗi milestones trong development phase, có các testing milestones và testing phase tương ứng</a:t>
            </a:r>
          </a:p>
          <a:p>
            <a:pPr eaLnBrk="1" hangingPunct="1">
              <a:lnSpc>
                <a:spcPct val="90000"/>
              </a:lnSpc>
            </a:pPr>
            <a:endParaRPr lang="en-US" sz="1000" smtClean="0"/>
          </a:p>
          <a:p>
            <a:pPr eaLnBrk="1" hangingPunct="1">
              <a:lnSpc>
                <a:spcPct val="90000"/>
              </a:lnSpc>
            </a:pPr>
            <a:r>
              <a:rPr lang="en-US" sz="1000" smtClean="0"/>
              <a:t>Chúng ta thường test để đạt được các milestone, các testing tasks thường được xác định dựa vào các tiêu chuẩn của milestones (milestone criteria)</a:t>
            </a:r>
          </a:p>
          <a:p>
            <a:pPr eaLnBrk="1" hangingPunct="1">
              <a:lnSpc>
                <a:spcPct val="90000"/>
              </a:lnSpc>
            </a:pPr>
            <a:endParaRPr lang="en-US" sz="1000" smtClean="0"/>
          </a:p>
          <a:p>
            <a:pPr eaLnBrk="1" hangingPunct="1">
              <a:lnSpc>
                <a:spcPct val="90000"/>
              </a:lnSpc>
            </a:pPr>
            <a:r>
              <a:rPr lang="en-US" sz="1000" smtClean="0"/>
              <a:t>Milestone giúp chúng ta quản lý các phase (VD: Để pass qua phase mới là integration, milestone unit test phải được làm xong…)</a:t>
            </a:r>
          </a:p>
          <a:p>
            <a:pPr eaLnBrk="1" hangingPunct="1">
              <a:lnSpc>
                <a:spcPct val="90000"/>
              </a:lnSpc>
            </a:pPr>
            <a:r>
              <a:rPr lang="en-US" sz="1000" smtClean="0"/>
              <a:t>-----------------------------------------------------------------------------------------------------------------</a:t>
            </a:r>
          </a:p>
          <a:p>
            <a:pPr eaLnBrk="1" hangingPunct="1">
              <a:lnSpc>
                <a:spcPct val="90000"/>
              </a:lnSpc>
            </a:pPr>
            <a:endParaRPr lang="en-US" sz="1000" smtClean="0"/>
          </a:p>
          <a:p>
            <a:pPr eaLnBrk="1" hangingPunct="1">
              <a:lnSpc>
                <a:spcPct val="90000"/>
              </a:lnSpc>
            </a:pPr>
            <a:r>
              <a:rPr lang="en-US" sz="1000" smtClean="0"/>
              <a:t>Các công ty khác nhau khác nhau có thể gọi tên các phases test khác nhau, VD:</a:t>
            </a:r>
          </a:p>
          <a:p>
            <a:pPr eaLnBrk="1" hangingPunct="1">
              <a:lnSpc>
                <a:spcPct val="90000"/>
              </a:lnSpc>
            </a:pPr>
            <a:r>
              <a:rPr lang="en-US" sz="1000" smtClean="0"/>
              <a:t>Pre-Alpha – Alpha – Beta – GM/Release</a:t>
            </a:r>
          </a:p>
          <a:p>
            <a:pPr eaLnBrk="1" hangingPunct="1">
              <a:lnSpc>
                <a:spcPct val="90000"/>
              </a:lnSpc>
            </a:pPr>
            <a:r>
              <a:rPr lang="en-US" sz="1000" smtClean="0"/>
              <a:t>Hoặc là</a:t>
            </a:r>
          </a:p>
          <a:p>
            <a:pPr eaLnBrk="1" hangingPunct="1">
              <a:lnSpc>
                <a:spcPct val="90000"/>
              </a:lnSpc>
            </a:pPr>
            <a:r>
              <a:rPr lang="en-US" sz="1000" smtClean="0"/>
              <a:t>Unit – Integration – System – User Acceptance</a:t>
            </a:r>
          </a:p>
          <a:p>
            <a:pPr eaLnBrk="1" hangingPunct="1">
              <a:lnSpc>
                <a:spcPct val="90000"/>
              </a:lnSpc>
            </a:pPr>
            <a:r>
              <a:rPr lang="en-US" sz="1000" smtClean="0"/>
              <a:t>-----------------------------------------------------------------------------------------------------------------</a:t>
            </a:r>
          </a:p>
          <a:p>
            <a:pPr eaLnBrk="1" hangingPunct="1">
              <a:lnSpc>
                <a:spcPct val="90000"/>
              </a:lnSpc>
            </a:pPr>
            <a:r>
              <a:rPr lang="en-US" sz="1000" smtClean="0"/>
              <a:t>Unit test được thực hiện bởi developer (các bug tìm được trong quá trình unit test là private bug (developer tests his own bugs))</a:t>
            </a:r>
          </a:p>
          <a:p>
            <a:pPr eaLnBrk="1" hangingPunct="1">
              <a:lnSpc>
                <a:spcPct val="90000"/>
              </a:lnSpc>
            </a:pPr>
            <a:r>
              <a:rPr lang="en-US" sz="1000" smtClean="0"/>
              <a:t>Integration: việc test được thực hiện bằng cách sử dụng/test phối hợp nhiều function với nhau/cùng lúc</a:t>
            </a:r>
          </a:p>
          <a:p>
            <a:pPr eaLnBrk="1" hangingPunct="1">
              <a:lnSpc>
                <a:spcPct val="90000"/>
              </a:lnSpc>
            </a:pPr>
            <a:r>
              <a:rPr lang="en-US" sz="1000" smtClean="0"/>
              <a:t>System test: test at run time, nó khác integration test ở chỗ việc system test lúc này được thực hiện trên 1 complete environment</a:t>
            </a:r>
          </a:p>
          <a:p>
            <a:pPr eaLnBrk="1" hangingPunct="1">
              <a:lnSpc>
                <a:spcPct val="90000"/>
              </a:lnSpc>
            </a:pPr>
            <a:r>
              <a:rPr lang="en-US" sz="1000" smtClean="0"/>
              <a:t>User acceptance test: validation, ít verify</a:t>
            </a:r>
          </a:p>
          <a:p>
            <a:pPr eaLnBrk="1" hangingPunct="1">
              <a:lnSpc>
                <a:spcPct val="90000"/>
              </a:lnSpc>
            </a:pPr>
            <a:r>
              <a:rPr lang="en-US" sz="1000" smtClean="0"/>
              <a:t>----------------------------------------------------------------------------------------------------------------</a:t>
            </a:r>
          </a:p>
          <a:p>
            <a:pPr eaLnBrk="1" hangingPunct="1">
              <a:lnSpc>
                <a:spcPct val="90000"/>
              </a:lnSpc>
            </a:pPr>
            <a:r>
              <a:rPr lang="en-US" sz="1000" smtClean="0"/>
              <a:t>Most of our testing and automation happens during alpha/beta on Integration/System Test</a:t>
            </a:r>
          </a:p>
          <a:p>
            <a:pPr eaLnBrk="1" hangingPunct="1">
              <a:lnSpc>
                <a:spcPct val="90000"/>
              </a:lnSpc>
            </a:pPr>
            <a:endParaRPr lang="en-US" sz="1000" smtClean="0"/>
          </a:p>
          <a:p>
            <a:pPr eaLnBrk="1" hangingPunct="1">
              <a:lnSpc>
                <a:spcPct val="90000"/>
              </a:lnSpc>
            </a:pPr>
            <a:endParaRPr lang="en-US" sz="1000" smtClean="0"/>
          </a:p>
          <a:p>
            <a:pPr eaLnBrk="1" hangingPunct="1">
              <a:lnSpc>
                <a:spcPct val="90000"/>
              </a:lnSpc>
            </a:pPr>
            <a:endParaRPr lang="en-US" sz="100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9E16E509-188F-45A4-B901-29F414BB8E44}" type="slidenum">
              <a:rPr lang="en-US" smtClean="0"/>
              <a:pPr eaLnBrk="1" hangingPunct="1"/>
              <a:t>28</a:t>
            </a:fld>
            <a:endParaRPr lang="en-US" smtClean="0"/>
          </a:p>
        </p:txBody>
      </p:sp>
      <p:sp>
        <p:nvSpPr>
          <p:cNvPr id="306179" name="Rectangle 2"/>
          <p:cNvSpPr>
            <a:spLocks noGrp="1" noRot="1" noChangeAspect="1" noChangeArrowheads="1" noTextEdit="1"/>
          </p:cNvSpPr>
          <p:nvPr>
            <p:ph type="sldImg"/>
          </p:nvPr>
        </p:nvSpPr>
        <p:spPr>
          <a:ln/>
        </p:spPr>
      </p:sp>
      <p:sp>
        <p:nvSpPr>
          <p:cNvPr id="306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Một ví dụ về testing milestones criteria</a:t>
            </a:r>
          </a:p>
          <a:p>
            <a:pPr eaLnBrk="1" hangingPunct="1"/>
            <a:endParaRPr lang="en-US" smtClean="0"/>
          </a:p>
          <a:p>
            <a:pPr eaLnBrk="1" hangingPunct="1"/>
            <a:r>
              <a:rPr lang="en-US" smtClean="0"/>
              <a:t>In this examples, the stated criteria must be met in order to the software to be declared that it reaches the stated milestone.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62D57C79-713B-411F-8427-738705A49F76}" type="slidenum">
              <a:rPr lang="en-US" smtClean="0"/>
              <a:pPr eaLnBrk="1" hangingPunct="1"/>
              <a:t>29</a:t>
            </a:fld>
            <a:endParaRPr lang="en-US" smtClean="0"/>
          </a:p>
        </p:txBody>
      </p:sp>
      <p:sp>
        <p:nvSpPr>
          <p:cNvPr id="307203" name="Rectangle 2"/>
          <p:cNvSpPr>
            <a:spLocks noGrp="1" noRot="1" noChangeAspect="1" noChangeArrowheads="1" noTextEdit="1"/>
          </p:cNvSpPr>
          <p:nvPr>
            <p:ph type="sldImg"/>
          </p:nvPr>
        </p:nvSpPr>
        <p:spPr>
          <a:ln/>
        </p:spPr>
      </p:sp>
      <p:sp>
        <p:nvSpPr>
          <p:cNvPr id="307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More example:</a:t>
            </a:r>
          </a:p>
          <a:p>
            <a:pPr eaLnBrk="1" hangingPunct="1"/>
            <a:r>
              <a:rPr lang="en-US" smtClean="0"/>
              <a:t>Here, all the stated activities and artifacts must be complete in order for the software be qualified entering the stated phase.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554E8478-0940-43A8-9DD5-CC45CED7CCB3}" type="slidenum">
              <a:rPr lang="en-US" smtClean="0"/>
              <a:pPr eaLnBrk="1" hangingPunct="1"/>
              <a:t>3</a:t>
            </a:fld>
            <a:endParaRPr lang="en-US" smtClean="0"/>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 The objectives in this slide speak for themselves. Not only we will describe each SDLC but we will also stress how software testing fits in each development style.</a:t>
            </a:r>
          </a:p>
          <a:p>
            <a:pPr eaLnBrk="1" hangingPunct="1">
              <a:buFontTx/>
              <a:buChar char="•"/>
            </a:pPr>
            <a:r>
              <a:rPr lang="en-US" smtClean="0"/>
              <a:t> As indicated earlier, we have to clearly understand the phases and milestones concept (through clear and enforceable definitions). From there, we will institute checkpoints to qualify that the software is indeed reaches or passes the predefined phases and/or milestone.</a:t>
            </a:r>
          </a:p>
          <a:p>
            <a:pPr eaLnBrk="1" hangingPunct="1">
              <a:buFontTx/>
              <a:buChar char="•"/>
            </a:pPr>
            <a:r>
              <a:rPr lang="en-US" smtClean="0"/>
              <a:t> Then we will discuss the implication on each SDLC on software testing activities.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740AB5D7-06A7-4883-AD8F-3CEA3815CB7B}" type="slidenum">
              <a:rPr lang="en-US" smtClean="0"/>
              <a:pPr eaLnBrk="1" hangingPunct="1"/>
              <a:t>30</a:t>
            </a:fld>
            <a:endParaRPr lang="en-US" smtClean="0"/>
          </a:p>
        </p:txBody>
      </p:sp>
      <p:sp>
        <p:nvSpPr>
          <p:cNvPr id="308227" name="Rectangle 2"/>
          <p:cNvSpPr>
            <a:spLocks noGrp="1" noRot="1" noChangeAspect="1" noChangeArrowheads="1" noTextEdit="1"/>
          </p:cNvSpPr>
          <p:nvPr>
            <p:ph type="sldImg"/>
          </p:nvPr>
        </p:nvSpPr>
        <p:spPr>
          <a:ln/>
        </p:spPr>
      </p:sp>
      <p:sp>
        <p:nvSpPr>
          <p:cNvPr id="308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More example:</a:t>
            </a:r>
          </a:p>
          <a:p>
            <a:pPr eaLnBrk="1" hangingPunct="1"/>
            <a:r>
              <a:rPr lang="en-US" smtClean="0"/>
              <a:t>Here, all the stated activities and artifacts must be complete in order for the software be qualified exiting the stated phase.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AA81377B-0782-4908-8FB8-33AF49EF2753}" type="slidenum">
              <a:rPr lang="en-US" smtClean="0"/>
              <a:pPr eaLnBrk="1" hangingPunct="1"/>
              <a:t>31</a:t>
            </a:fld>
            <a:endParaRPr lang="en-US" smtClean="0"/>
          </a:p>
        </p:txBody>
      </p:sp>
      <p:sp>
        <p:nvSpPr>
          <p:cNvPr id="309251" name="Rectangle 2"/>
          <p:cNvSpPr>
            <a:spLocks noGrp="1" noRot="1" noChangeAspect="1" noChangeArrowheads="1" noTextEdit="1"/>
          </p:cNvSpPr>
          <p:nvPr>
            <p:ph type="sldImg"/>
          </p:nvPr>
        </p:nvSpPr>
        <p:spPr>
          <a:ln/>
        </p:spPr>
      </p:sp>
      <p:sp>
        <p:nvSpPr>
          <p:cNvPr id="309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D4D2CAE6-CFA1-475E-B5CC-481905A1DC5C}" type="slidenum">
              <a:rPr lang="en-US" smtClean="0"/>
              <a:pPr eaLnBrk="1" hangingPunct="1"/>
              <a:t>4</a:t>
            </a:fld>
            <a:endParaRPr lang="en-US" smtClean="0"/>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Khi phát triển phần mềm, người ta cần làm theo một life cycle cụ thể vì:</a:t>
            </a:r>
          </a:p>
          <a:p>
            <a:pPr eaLnBrk="1" hangingPunct="1"/>
            <a:r>
              <a:rPr lang="en-US" smtClean="0"/>
              <a:t>Một ứng dụng phần mềm rất lớn (nhiều source code), hay 1 software application cũng có thể integrate với nhiều application khác =&gt; việc xây dựng và quản lý phần mềm trở nên rất phức tạp</a:t>
            </a:r>
          </a:p>
          <a:p>
            <a:pPr eaLnBrk="1" hangingPunct="1">
              <a:buFont typeface="Symbol" pitchFamily="18" charset="2"/>
              <a:buNone/>
            </a:pPr>
            <a:r>
              <a:rPr lang="en-US" smtClean="0"/>
              <a:t>Mô hình phát triển phần mềm được dùng để quản lý các tài nguyên và con người (mọi người tham gia xây dựng phần mềm biết mình đang ở đâu, cần làm gì trong quá trình phát triển phần mềm)</a:t>
            </a:r>
          </a:p>
          <a:p>
            <a:pPr eaLnBrk="1" hangingPunct="1">
              <a:buFont typeface="Symbol" pitchFamily="18" charset="2"/>
              <a:buNone/>
            </a:pPr>
            <a:endParaRPr lang="en-US" smtClean="0"/>
          </a:p>
          <a:p>
            <a:pPr eaLnBrk="1" hangingPunct="1">
              <a:buFont typeface="Symbol" pitchFamily="18" charset="2"/>
              <a:buNone/>
            </a:pPr>
            <a:r>
              <a:rPr lang="en-US" smtClean="0"/>
              <a:t>Mỗi loại life cycle có một đặc điểm riêng, việc kiểm thử phần mềm trong các life cycle vì thế cũng khác nhau.</a:t>
            </a:r>
          </a:p>
          <a:p>
            <a:pPr eaLnBrk="1" hangingPunct="1">
              <a:buFont typeface="Symbol" pitchFamily="18" charset="2"/>
              <a:buNone/>
            </a:pPr>
            <a:endParaRPr lang="en-US" smtClean="0"/>
          </a:p>
          <a:p>
            <a:pPr eaLnBrk="1" hangingPunct="1">
              <a:buFont typeface="Symbol" pitchFamily="18" charset="2"/>
              <a:buNone/>
            </a:pPr>
            <a:r>
              <a:rPr lang="en-US" smtClean="0"/>
              <a:t>Ở các slide sau, chúng ta sẽ tìm hiểu việc kiểm thử phần mềm trong các các dự án dùng life cycles khác nhau thì khác nhau như thế nào.</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5E4E638A-68E6-45D9-A18B-37839EE96FC3}" type="slidenum">
              <a:rPr lang="en-US" smtClean="0"/>
              <a:pPr eaLnBrk="1" hangingPunct="1"/>
              <a:t>5</a:t>
            </a:fld>
            <a:endParaRPr lang="en-US" smtClean="0"/>
          </a:p>
        </p:txBody>
      </p:sp>
      <p:sp>
        <p:nvSpPr>
          <p:cNvPr id="282627" name="Slide Image Placeholder 1"/>
          <p:cNvSpPr>
            <a:spLocks noGrp="1" noRot="1" noChangeAspect="1" noTextEdit="1"/>
          </p:cNvSpPr>
          <p:nvPr>
            <p:ph type="sldImg"/>
          </p:nvPr>
        </p:nvSpPr>
        <p:spPr>
          <a:xfrm>
            <a:off x="1100138" y="676275"/>
            <a:ext cx="4605337" cy="3454400"/>
          </a:xfrm>
          <a:ln/>
        </p:spPr>
      </p:sp>
      <p:sp>
        <p:nvSpPr>
          <p:cNvPr id="282628" name="Notes Placeholder 2"/>
          <p:cNvSpPr>
            <a:spLocks noGrp="1"/>
          </p:cNvSpPr>
          <p:nvPr>
            <p:ph type="body" idx="1"/>
          </p:nvPr>
        </p:nvSpPr>
        <p:spPr>
          <a:xfrm>
            <a:off x="896938" y="4352925"/>
            <a:ext cx="5013325" cy="41290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78" tIns="47539" rIns="95078" bIns="47539"/>
          <a:lstStyle/>
          <a:p>
            <a:pPr eaLnBrk="1" hangingPunct="1"/>
            <a:r>
              <a:rPr lang="en-US" smtClean="0"/>
              <a:t>Với mỗi model khác nhau, việc testing sẽ được thực thi khác nhau:</a:t>
            </a:r>
          </a:p>
          <a:p>
            <a:pPr eaLnBrk="1" hangingPunct="1"/>
            <a:r>
              <a:rPr lang="en-US" smtClean="0"/>
              <a:t> </a:t>
            </a:r>
          </a:p>
          <a:p>
            <a:pPr eaLnBrk="1" hangingPunct="1">
              <a:buFontTx/>
              <a:buChar char="-"/>
            </a:pPr>
            <a:r>
              <a:rPr lang="en-US" smtClean="0"/>
              <a:t>Thời gian thực thi việc test khác nhau</a:t>
            </a:r>
          </a:p>
          <a:p>
            <a:pPr eaLnBrk="1" hangingPunct="1">
              <a:buFontTx/>
              <a:buChar char="-"/>
            </a:pPr>
            <a:r>
              <a:rPr lang="en-US" smtClean="0"/>
              <a:t>Automate việc testing khác nhau </a:t>
            </a:r>
          </a:p>
          <a:p>
            <a:pPr eaLnBrk="1" hangingPunct="1">
              <a:buFontTx/>
              <a:buChar char="-"/>
            </a:pPr>
            <a:r>
              <a:rPr lang="en-US" smtClean="0"/>
              <a:t>Kiến thức cần biết về ứng dụng mà ta cần test khác nhau</a:t>
            </a:r>
          </a:p>
          <a:p>
            <a:pPr eaLnBrk="1" hangingPunct="1">
              <a:buFontTx/>
              <a:buChar char="-"/>
            </a:pPr>
            <a:r>
              <a:rPr lang="en-US" smtClean="0"/>
              <a:t>Regression and how to do it are different</a:t>
            </a:r>
          </a:p>
          <a:p>
            <a:pPr eaLnBrk="1" hangingPunct="1">
              <a:buFontTx/>
              <a:buChar char="-"/>
            </a:pPr>
            <a:endParaRPr lang="en-US" smtClean="0"/>
          </a:p>
          <a:p>
            <a:pPr eaLnBrk="1" hangingPunct="1"/>
            <a:r>
              <a:rPr lang="en-US" smtClean="0"/>
              <a:t>Có khi phase test và develop dính vào nhau. Có khi chúng tách rời. Có khi chỉ có 1 phase develop nhưng có nhiều phase test…Tất cả là do sự khác nhau giữa các SDLC.</a:t>
            </a:r>
          </a:p>
          <a:p>
            <a:pPr eaLnBrk="1" hangingPunct="1"/>
            <a:endParaRPr lang="en-US" smtClean="0"/>
          </a:p>
          <a:p>
            <a:pPr eaLnBrk="1" hangingPunct="1"/>
            <a:r>
              <a:rPr lang="en-US" smtClean="0"/>
              <a:t>Tương ứng với từng loại model cụ thể, người kiểm thử phần mềm chọn một chiến lược kiểm thử (test strategy) phù hợp.</a:t>
            </a:r>
          </a:p>
          <a:p>
            <a:pPr eaLnBrk="1" hangingPunct="1"/>
            <a:endParaRPr lang="en-US" smtClean="0"/>
          </a:p>
          <a:p>
            <a:pPr eaLnBrk="1" hangingPunct="1"/>
            <a:r>
              <a:rPr lang="en-US" smtClean="0"/>
              <a:t>Note:</a:t>
            </a:r>
          </a:p>
          <a:p>
            <a:pPr eaLnBrk="1" hangingPunct="1"/>
            <a:endParaRPr lang="en-US" smtClean="0"/>
          </a:p>
          <a:p>
            <a:pPr eaLnBrk="1" hangingPunct="1"/>
            <a:r>
              <a:rPr lang="en-US" smtClean="0"/>
              <a:t>The most important point here is we need to be aware that testing takes time. Therefore, we need to understand how much time we have for all testing activities, from planning to execution and regression. The following factors are essential when it comes to determining and protecting the amount of time we have for testing:</a:t>
            </a:r>
          </a:p>
          <a:p>
            <a:pPr eaLnBrk="1" hangingPunct="1">
              <a:buFontTx/>
              <a:buChar char="•"/>
            </a:pPr>
            <a:r>
              <a:rPr lang="en-US" smtClean="0"/>
              <a:t> Testing cycle time which is first, determined by the End-time minus the Begin-time.</a:t>
            </a:r>
          </a:p>
          <a:p>
            <a:pPr eaLnBrk="1" hangingPunct="1">
              <a:buFontTx/>
              <a:buChar char="•"/>
            </a:pPr>
            <a:r>
              <a:rPr lang="en-US" smtClean="0"/>
              <a:t> Then, how many resources assigned concurrently during the hour/day units available between the Begin-time and end-time. For example, if we have 10 (8-hour) day cycle and we assign 5 test engineers to work during that cycle, then the total testing time available is 50 (8-hour) days. </a:t>
            </a:r>
          </a:p>
        </p:txBody>
      </p:sp>
      <p:sp>
        <p:nvSpPr>
          <p:cNvPr id="282629" name="Slide Number Placeholder 3"/>
          <p:cNvSpPr txBox="1">
            <a:spLocks noGrp="1"/>
          </p:cNvSpPr>
          <p:nvPr/>
        </p:nvSpPr>
        <p:spPr bwMode="auto">
          <a:xfrm>
            <a:off x="3890963" y="8709025"/>
            <a:ext cx="299243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78" tIns="47539" rIns="95078" bIns="47539" anchor="b"/>
          <a:lstStyle>
            <a:lvl1pPr defTabSz="949325" eaLnBrk="0" hangingPunct="0">
              <a:defRPr>
                <a:solidFill>
                  <a:schemeClr val="tx1"/>
                </a:solidFill>
                <a:latin typeface="Arial" charset="0"/>
              </a:defRPr>
            </a:lvl1pPr>
            <a:lvl2pPr marL="742950" indent="-285750" defTabSz="949325" eaLnBrk="0" hangingPunct="0">
              <a:defRPr>
                <a:solidFill>
                  <a:schemeClr val="tx1"/>
                </a:solidFill>
                <a:latin typeface="Arial" charset="0"/>
              </a:defRPr>
            </a:lvl2pPr>
            <a:lvl3pPr marL="1143000" indent="-228600" defTabSz="949325" eaLnBrk="0" hangingPunct="0">
              <a:defRPr>
                <a:solidFill>
                  <a:schemeClr val="tx1"/>
                </a:solidFill>
                <a:latin typeface="Arial" charset="0"/>
              </a:defRPr>
            </a:lvl3pPr>
            <a:lvl4pPr marL="1600200" indent="-228600" defTabSz="949325" eaLnBrk="0" hangingPunct="0">
              <a:defRPr>
                <a:solidFill>
                  <a:schemeClr val="tx1"/>
                </a:solidFill>
                <a:latin typeface="Arial" charset="0"/>
              </a:defRPr>
            </a:lvl4pPr>
            <a:lvl5pPr marL="2057400" indent="-228600" defTabSz="949325" eaLnBrk="0" hangingPunct="0">
              <a:defRPr>
                <a:solidFill>
                  <a:schemeClr val="tx1"/>
                </a:solidFill>
                <a:latin typeface="Arial" charset="0"/>
              </a:defRPr>
            </a:lvl5pPr>
            <a:lvl6pPr marL="2514600" indent="-228600" algn="ctr" defTabSz="949325" eaLnBrk="0" fontAlgn="base" hangingPunct="0">
              <a:spcBef>
                <a:spcPct val="0"/>
              </a:spcBef>
              <a:spcAft>
                <a:spcPct val="0"/>
              </a:spcAft>
              <a:defRPr>
                <a:solidFill>
                  <a:schemeClr val="tx1"/>
                </a:solidFill>
                <a:latin typeface="Arial" charset="0"/>
              </a:defRPr>
            </a:lvl6pPr>
            <a:lvl7pPr marL="2971800" indent="-228600" algn="ctr" defTabSz="949325" eaLnBrk="0" fontAlgn="base" hangingPunct="0">
              <a:spcBef>
                <a:spcPct val="0"/>
              </a:spcBef>
              <a:spcAft>
                <a:spcPct val="0"/>
              </a:spcAft>
              <a:defRPr>
                <a:solidFill>
                  <a:schemeClr val="tx1"/>
                </a:solidFill>
                <a:latin typeface="Arial" charset="0"/>
              </a:defRPr>
            </a:lvl7pPr>
            <a:lvl8pPr marL="3429000" indent="-228600" algn="ctr" defTabSz="949325" eaLnBrk="0" fontAlgn="base" hangingPunct="0">
              <a:spcBef>
                <a:spcPct val="0"/>
              </a:spcBef>
              <a:spcAft>
                <a:spcPct val="0"/>
              </a:spcAft>
              <a:defRPr>
                <a:solidFill>
                  <a:schemeClr val="tx1"/>
                </a:solidFill>
                <a:latin typeface="Arial" charset="0"/>
              </a:defRPr>
            </a:lvl8pPr>
            <a:lvl9pPr marL="3886200" indent="-228600" algn="ctr" defTabSz="949325" eaLnBrk="0" fontAlgn="base" hangingPunct="0">
              <a:spcBef>
                <a:spcPct val="0"/>
              </a:spcBef>
              <a:spcAft>
                <a:spcPct val="0"/>
              </a:spcAft>
              <a:defRPr>
                <a:solidFill>
                  <a:schemeClr val="tx1"/>
                </a:solidFill>
                <a:latin typeface="Arial" charset="0"/>
              </a:defRPr>
            </a:lvl9pPr>
          </a:lstStyle>
          <a:p>
            <a:pPr algn="r"/>
            <a:fld id="{40E5EC78-474C-4529-B680-B3A20AC93A8A}" type="slidenum">
              <a:rPr lang="en-US" sz="1200">
                <a:latin typeface="Times New Roman" pitchFamily="18" charset="0"/>
              </a:rPr>
              <a:pPr algn="r"/>
              <a:t>5</a:t>
            </a:fld>
            <a:endParaRPr lang="en-US" sz="120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7EBF9D7E-B3AA-4248-A48E-5E3DC7E3FBDB}" type="slidenum">
              <a:rPr lang="en-US" smtClean="0"/>
              <a:pPr eaLnBrk="1" hangingPunct="1"/>
              <a:t>6</a:t>
            </a:fld>
            <a:endParaRPr lang="en-US" smtClean="0"/>
          </a:p>
        </p:txBody>
      </p:sp>
      <p:sp>
        <p:nvSpPr>
          <p:cNvPr id="283651" name="Rectangle 2"/>
          <p:cNvSpPr>
            <a:spLocks noGrp="1" noRot="1" noChangeAspect="1" noChangeArrowheads="1" noTextEdit="1"/>
          </p:cNvSpPr>
          <p:nvPr>
            <p:ph type="sldImg"/>
          </p:nvPr>
        </p:nvSpPr>
        <p:spPr>
          <a:ln/>
        </p:spPr>
      </p:sp>
      <p:sp>
        <p:nvSpPr>
          <p:cNvPr id="283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Symbol" pitchFamily="18" charset="2"/>
              <a:buNone/>
            </a:pPr>
            <a:r>
              <a:rPr lang="en-US" smtClean="0"/>
              <a:t>Trong phần này chúng ta sẽ tìm hiểu sự cần thiết của việc kiểm thử phần mềm và cách kiểm thử phần mềm trong các dự án dùng mô hình waterfall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C9322BCB-F1D4-4BCA-85BC-B1027CE84441}" type="slidenum">
              <a:rPr lang="en-US" smtClean="0"/>
              <a:pPr eaLnBrk="1" hangingPunct="1"/>
              <a:t>7</a:t>
            </a:fld>
            <a:endParaRPr lang="en-US" smtClean="0"/>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REMINDING:</a:t>
            </a:r>
          </a:p>
          <a:p>
            <a:pPr eaLnBrk="1" hangingPunct="1"/>
            <a:r>
              <a:rPr lang="en-US" b="1" smtClean="0"/>
              <a:t>What is waterfall model?</a:t>
            </a:r>
            <a:r>
              <a:rPr lang="en-US" smtClean="0"/>
              <a:t> The waterfall model is a sequential software development model which no overlapping phases. One phase does not start until the previous phase is completed and documents are stored in document control. </a:t>
            </a:r>
          </a:p>
          <a:p>
            <a:pPr eaLnBrk="1" hangingPunct="1"/>
            <a:r>
              <a:rPr lang="en-US" b="1" smtClean="0"/>
              <a:t>How does it make transition between phases?</a:t>
            </a:r>
            <a:r>
              <a:rPr lang="en-US" smtClean="0"/>
              <a:t> Transition between phases is done by a formal review. When a phase is done, it cannot be modified anymore.</a:t>
            </a:r>
          </a:p>
          <a:p>
            <a:pPr eaLnBrk="1" hangingPunct="1"/>
            <a:r>
              <a:rPr lang="en-US" b="1" smtClean="0"/>
              <a:t>What is the purpose of checkpoints?</a:t>
            </a:r>
            <a:r>
              <a:rPr lang="en-US" smtClean="0"/>
              <a:t> The review is a checkpoint to see that you are on the right track</a:t>
            </a:r>
          </a:p>
          <a:p>
            <a:pPr eaLnBrk="1" hangingPunct="1"/>
            <a:endParaRPr lang="en-US" smtClean="0"/>
          </a:p>
          <a:p>
            <a:pPr eaLnBrk="1" hangingPunct="1">
              <a:buFont typeface="Symbol" pitchFamily="18" charset="2"/>
              <a:buNone/>
            </a:pPr>
            <a:endParaRPr lang="en-US" smtClean="0"/>
          </a:p>
          <a:p>
            <a:pPr eaLnBrk="1" hangingPunct="1"/>
            <a:endParaRPr lang="en-US" smtClean="0"/>
          </a:p>
          <a:p>
            <a:pPr eaLnBrk="1" hangingPunct="1">
              <a:buFont typeface="Symbol" pitchFamily="18" charset="2"/>
              <a:buNone/>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27ED15D4-81C4-4051-B331-087F7F066D13}" type="slidenum">
              <a:rPr lang="en-US" smtClean="0"/>
              <a:pPr eaLnBrk="1" hangingPunct="1"/>
              <a:t>8</a:t>
            </a:fld>
            <a:endParaRPr lang="en-US" smtClean="0"/>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Where does testing involve?</a:t>
            </a:r>
          </a:p>
          <a:p>
            <a:pPr eaLnBrk="1" hangingPunct="1"/>
            <a:r>
              <a:rPr lang="en-US" smtClean="0"/>
              <a:t>Testing phase is related with Coding and Deployment phases. The testing phase starts after code generation phase. As a tester in this phase, you use several testing methods and testing types to test the software and report your working progress to your QA</a:t>
            </a:r>
          </a:p>
          <a:p>
            <a:pPr eaLnBrk="1" hangingPunct="1"/>
            <a:endParaRPr lang="en-US" smtClean="0"/>
          </a:p>
          <a:p>
            <a:pPr eaLnBrk="1" hangingPunct="1"/>
            <a:r>
              <a:rPr lang="en-US" smtClean="0"/>
              <a:t>When a new version is released, the testing phase finds bugs of this version. This task is repeated with all versions until the application comes into deployment phase.</a:t>
            </a:r>
          </a:p>
          <a:p>
            <a:pPr eaLnBrk="1" hangingPunct="1"/>
            <a:r>
              <a:rPr lang="en-US" smtClean="0"/>
              <a:t>Testing also takes care the application when it comes into the deployment phase by user acceptance testing, testing the product system and maintenance.</a:t>
            </a:r>
          </a:p>
          <a:p>
            <a:pPr eaLnBrk="1" hangingPunct="1"/>
            <a:r>
              <a:rPr lang="en-US" smtClean="0"/>
              <a:t>We will learn more about these in later slides.</a:t>
            </a:r>
          </a:p>
          <a:p>
            <a:pPr eaLnBrk="1" hangingPunct="1"/>
            <a:endParaRPr lang="en-US" smtClean="0"/>
          </a:p>
          <a:p>
            <a:pPr eaLnBrk="1" hangingPunct="1"/>
            <a:r>
              <a:rPr lang="en-US" smtClean="0"/>
              <a:t>Actually in waterfall there is no feedback that is why it is theory and not done.</a:t>
            </a:r>
          </a:p>
          <a:p>
            <a:pPr eaLnBrk="1" hangingPunct="1"/>
            <a:r>
              <a:rPr lang="en-US" smtClean="0"/>
              <a:t>Document heavy process. It the SDLC is waterfall style, all/most testing is verification directly from documentation. Common- especially in companies tied to test director/quality center. </a:t>
            </a:r>
          </a:p>
          <a:p>
            <a:pPr eaLnBrk="1" hangingPunct="1"/>
            <a:r>
              <a:rPr lang="en-US" smtClean="0"/>
              <a:t>Waterfall is back end testing. Expensive. Change is very risky. “test in quality” is bad. Build in Quality is good.</a:t>
            </a:r>
          </a:p>
          <a:p>
            <a:pPr eaLnBrk="1" hangingPunct="1"/>
            <a:endParaRPr lang="en-US" smtClean="0"/>
          </a:p>
          <a:p>
            <a:pPr eaLnBrk="1" hangingPunct="1">
              <a:buFont typeface="Symbol" pitchFamily="18" charset="2"/>
              <a:buNone/>
            </a:pPr>
            <a:r>
              <a:rPr lang="en-US" b="1" smtClean="0"/>
              <a:t>WHY IS TESTING NECESSARY IN WATERFALL MODEL?</a:t>
            </a:r>
          </a:p>
          <a:p>
            <a:pPr eaLnBrk="1" hangingPunct="1">
              <a:buFont typeface="Symbol" pitchFamily="18" charset="2"/>
              <a:buNone/>
            </a:pPr>
            <a:r>
              <a:rPr lang="en-US" smtClean="0"/>
              <a:t>Các phase trong waterfall do nhiều người đảm nhận và hoạt động gần như độc lập với nhau</a:t>
            </a:r>
          </a:p>
          <a:p>
            <a:pPr eaLnBrk="1" hangingPunct="1">
              <a:buFont typeface="Symbol" pitchFamily="18" charset="2"/>
              <a:buNone/>
            </a:pPr>
            <a:r>
              <a:rPr lang="en-US" smtClean="0"/>
              <a:t>Khi một phase kết thúc, phase sau sẽ lấy kết quả của phase trước để làm tiếp. Nếu phase trước làm sai, việc sửa chữa gần như là không thể</a:t>
            </a:r>
          </a:p>
          <a:p>
            <a:pPr eaLnBrk="1" hangingPunct="1">
              <a:buFont typeface="Symbol" pitchFamily="18" charset="2"/>
              <a:buChar char="Þ"/>
            </a:pPr>
            <a:r>
              <a:rPr lang="en-US" smtClean="0"/>
              <a:t>Ở waterfall, việc testing được thực hiện ở một phase sau khi code, việc phát hiện bug ở giai đoạn này là khá trễ và vì thế sửa rất tốn kém</a:t>
            </a:r>
          </a:p>
          <a:p>
            <a:pPr eaLnBrk="1" hangingPunct="1">
              <a:buFont typeface="Symbol" pitchFamily="18" charset="2"/>
              <a:buChar char="Þ"/>
            </a:pPr>
            <a:r>
              <a:rPr lang="en-US" smtClean="0"/>
              <a:t>Ngày nay, waterfall không được áp dụng rộng rãi trong việc phát triển phần mềm vì không phù hợp với bản chất của việc xây dựng phần mềm vốn nhiều bug, bug có thể xảy ra ở mọi nơi và cần được test càng sớm càng tốt.</a:t>
            </a:r>
          </a:p>
          <a:p>
            <a:pPr eaLnBrk="1" hangingPunct="1">
              <a:buFont typeface="Symbol" pitchFamily="18" charset="2"/>
              <a:buChar char="Þ"/>
            </a:pPr>
            <a:r>
              <a:rPr lang="en-US" smtClean="0"/>
              <a:t>Waterfall thích hợp với việc sản xuất hardware hơn do tính chất của việc sản xuất hardware đòi hỏi tính chính xác cao và khó sửa lỗi</a:t>
            </a:r>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1E5314DB-540E-4BCC-AE43-0429A0A2215B}" type="slidenum">
              <a:rPr lang="en-US" smtClean="0"/>
              <a:pPr eaLnBrk="1" hangingPunct="1"/>
              <a:t>9</a:t>
            </a:fld>
            <a:endParaRPr lang="en-US" smtClean="0"/>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Symbol" pitchFamily="18" charset="2"/>
              <a:buNone/>
            </a:pPr>
            <a:r>
              <a:rPr lang="en-US" smtClean="0"/>
              <a:t>Ngày nay, khi sử dụng waterfall, người ta cải tiến nó (cũng như cải tiến các loại mô hình khác) bằng cách thêm vào sự xuất hiện của QA. QA sẽ quản lý toàn bộ quy trình phát triển phần mềm về mặt chất lượng, đảm bảo từng phase trong mô hình làm đúng chức năng đã đề ra nhằm đạt được mục tiêu cao nhất là sản xuất được phần mềm đúng với yêu cầu, chất lượng cao thỏa mãn đông đảo người dùng.</a:t>
            </a:r>
          </a:p>
          <a:p>
            <a:pPr eaLnBrk="1" hangingPunct="1">
              <a:buFont typeface="Symbol" pitchFamily="18" charset="2"/>
              <a:buNone/>
            </a:pPr>
            <a:endParaRPr lang="en-US" smtClean="0"/>
          </a:p>
          <a:p>
            <a:pPr eaLnBrk="1" hangingPunct="1">
              <a:buFont typeface="Symbol" pitchFamily="18" charset="2"/>
              <a:buNone/>
            </a:pPr>
            <a:r>
              <a:rPr lang="en-US" smtClean="0"/>
              <a:t>QA làm việc chặt chẽ với những người tham gia trong từng phase. </a:t>
            </a:r>
          </a:p>
          <a:p>
            <a:pPr eaLnBrk="1" hangingPunct="1"/>
            <a:endParaRPr lang="en-US" smtClean="0"/>
          </a:p>
          <a:p>
            <a:pPr eaLnBrk="1" hangingPunct="1"/>
            <a:r>
              <a:rPr lang="en-US" smtClean="0"/>
              <a:t>Ngày nay, người ta cải tiến sự hạn chế của waterfall (thiếu sự liên lạc giữa các phase và ít test tại các phase đầu tiên) để có thể sử dụng nó hiệu quả hơn. </a:t>
            </a:r>
            <a:r>
              <a:rPr lang="en-GB" smtClean="0"/>
              <a:t>QA does the </a:t>
            </a:r>
            <a:r>
              <a:rPr lang="en-US" smtClean="0"/>
              <a:t>constant testing from the design, implementation and verification phases is required to validate the phases preceding them.</a:t>
            </a:r>
          </a:p>
          <a:p>
            <a:pPr eaLnBrk="1" hangingPunct="1"/>
            <a:endParaRPr lang="en-US" smtClean="0"/>
          </a:p>
          <a:p>
            <a:pPr eaLnBrk="1" hangingPunct="1"/>
            <a:r>
              <a:rPr lang="en-US" smtClean="0"/>
              <a:t>General opinions:</a:t>
            </a:r>
          </a:p>
          <a:p>
            <a:pPr eaLnBrk="1" hangingPunct="1">
              <a:buFontTx/>
              <a:buChar char="•"/>
            </a:pPr>
            <a:r>
              <a:rPr lang="en-US" smtClean="0"/>
              <a:t> Advantages: The SDLC appears to be very structured. In theory, it will be easily manage through a lot of documentations and checkpoints. You cannot start the next phase until the current phase is complete.</a:t>
            </a:r>
          </a:p>
          <a:p>
            <a:pPr eaLnBrk="1" hangingPunct="1">
              <a:buFontTx/>
              <a:buChar char="•"/>
            </a:pPr>
            <a:r>
              <a:rPr lang="en-US" smtClean="0"/>
              <a:t> Disadvantages: This style requires a lot of documentation up front. The more time you do documentation the less time you have for design, code and testing. It is also very critical to changes while we known that software will change, the design will changes, and coding will change as we learn more about the software while we progress through each step of the way.</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A96987-752B-4634-8B72-F98B44697FD7}" type="datetimeFigureOut">
              <a:rPr lang="en-US" smtClean="0"/>
              <a:t>9/13/2011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5A3B-AAC7-4F1D-B318-93D60E0FBC64}" type="slidenum">
              <a:rPr lang="en-US" smtClean="0"/>
              <a:t>‹#›</a:t>
            </a:fld>
            <a:endParaRPr lang="en-US"/>
          </a:p>
        </p:txBody>
      </p:sp>
    </p:spTree>
    <p:extLst>
      <p:ext uri="{BB962C8B-B14F-4D97-AF65-F5344CB8AC3E}">
        <p14:creationId xmlns:p14="http://schemas.microsoft.com/office/powerpoint/2010/main" val="374237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A96987-752B-4634-8B72-F98B44697FD7}" type="datetimeFigureOut">
              <a:rPr lang="en-US" smtClean="0"/>
              <a:t>9/13/2011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5A3B-AAC7-4F1D-B318-93D60E0FBC64}" type="slidenum">
              <a:rPr lang="en-US" smtClean="0"/>
              <a:t>‹#›</a:t>
            </a:fld>
            <a:endParaRPr lang="en-US"/>
          </a:p>
        </p:txBody>
      </p:sp>
    </p:spTree>
    <p:extLst>
      <p:ext uri="{BB962C8B-B14F-4D97-AF65-F5344CB8AC3E}">
        <p14:creationId xmlns:p14="http://schemas.microsoft.com/office/powerpoint/2010/main" val="176806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A96987-752B-4634-8B72-F98B44697FD7}" type="datetimeFigureOut">
              <a:rPr lang="en-US" smtClean="0"/>
              <a:t>9/13/2011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5A3B-AAC7-4F1D-B318-93D60E0FBC64}" type="slidenum">
              <a:rPr lang="en-US" smtClean="0"/>
              <a:t>‹#›</a:t>
            </a:fld>
            <a:endParaRPr lang="en-US"/>
          </a:p>
        </p:txBody>
      </p:sp>
    </p:spTree>
    <p:extLst>
      <p:ext uri="{BB962C8B-B14F-4D97-AF65-F5344CB8AC3E}">
        <p14:creationId xmlns:p14="http://schemas.microsoft.com/office/powerpoint/2010/main" val="2633295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Oval 2"/>
          <p:cNvSpPr>
            <a:spLocks noChangeArrowheads="1"/>
          </p:cNvSpPr>
          <p:nvPr/>
        </p:nvSpPr>
        <p:spPr bwMode="auto">
          <a:xfrm>
            <a:off x="5334000" y="3733800"/>
            <a:ext cx="304800" cy="304800"/>
          </a:xfrm>
          <a:prstGeom prst="ellipse">
            <a:avLst/>
          </a:prstGeom>
          <a:solidFill>
            <a:srgbClr val="FCCD0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 name="Rectangle 3"/>
          <p:cNvSpPr>
            <a:spLocks noChangeArrowheads="1"/>
          </p:cNvSpPr>
          <p:nvPr/>
        </p:nvSpPr>
        <p:spPr bwMode="auto">
          <a:xfrm>
            <a:off x="914400" y="1600200"/>
            <a:ext cx="7315200" cy="2286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a:p>
            <a:endParaRPr lang="en-US"/>
          </a:p>
          <a:p>
            <a:endParaRPr lang="en-US"/>
          </a:p>
          <a:p>
            <a:endParaRPr lang="en-US"/>
          </a:p>
        </p:txBody>
      </p:sp>
      <p:sp>
        <p:nvSpPr>
          <p:cNvPr id="4" name="Rectangle 4"/>
          <p:cNvSpPr>
            <a:spLocks noChangeArrowheads="1"/>
          </p:cNvSpPr>
          <p:nvPr/>
        </p:nvSpPr>
        <p:spPr bwMode="auto">
          <a:xfrm>
            <a:off x="685800" y="3581400"/>
            <a:ext cx="533400" cy="533400"/>
          </a:xfrm>
          <a:prstGeom prst="rect">
            <a:avLst/>
          </a:prstGeom>
          <a:solidFill>
            <a:srgbClr val="545F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 name="Oval 5"/>
          <p:cNvSpPr>
            <a:spLocks noChangeArrowheads="1"/>
          </p:cNvSpPr>
          <p:nvPr/>
        </p:nvSpPr>
        <p:spPr bwMode="auto">
          <a:xfrm>
            <a:off x="914400" y="3276600"/>
            <a:ext cx="609600" cy="6096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 name="Rectangle 6"/>
          <p:cNvSpPr>
            <a:spLocks noChangeArrowheads="1"/>
          </p:cNvSpPr>
          <p:nvPr/>
        </p:nvSpPr>
        <p:spPr bwMode="auto">
          <a:xfrm>
            <a:off x="7924800" y="1371600"/>
            <a:ext cx="533400" cy="533400"/>
          </a:xfrm>
          <a:prstGeom prst="rect">
            <a:avLst/>
          </a:prstGeom>
          <a:solidFill>
            <a:srgbClr val="545F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 name="Oval 7"/>
          <p:cNvSpPr>
            <a:spLocks noChangeArrowheads="1"/>
          </p:cNvSpPr>
          <p:nvPr/>
        </p:nvSpPr>
        <p:spPr bwMode="auto">
          <a:xfrm>
            <a:off x="7620000" y="1600200"/>
            <a:ext cx="609600" cy="6096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 name="Rectangle 10"/>
          <p:cNvSpPr>
            <a:spLocks noChangeArrowheads="1"/>
          </p:cNvSpPr>
          <p:nvPr/>
        </p:nvSpPr>
        <p:spPr bwMode="auto">
          <a:xfrm>
            <a:off x="5486400" y="3886200"/>
            <a:ext cx="2743200" cy="152400"/>
          </a:xfrm>
          <a:prstGeom prst="rect">
            <a:avLst/>
          </a:prstGeom>
          <a:solidFill>
            <a:srgbClr val="FCCD0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963192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US" noProof="0" smtClean="0"/>
          </a:p>
        </p:txBody>
      </p:sp>
    </p:spTree>
    <p:extLst>
      <p:ext uri="{BB962C8B-B14F-4D97-AF65-F5344CB8AC3E}">
        <p14:creationId xmlns:p14="http://schemas.microsoft.com/office/powerpoint/2010/main" val="3657193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A96987-752B-4634-8B72-F98B44697FD7}" type="datetimeFigureOut">
              <a:rPr lang="en-US" smtClean="0"/>
              <a:t>9/13/2011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5A3B-AAC7-4F1D-B318-93D60E0FBC64}" type="slidenum">
              <a:rPr lang="en-US" smtClean="0"/>
              <a:t>‹#›</a:t>
            </a:fld>
            <a:endParaRPr lang="en-US"/>
          </a:p>
        </p:txBody>
      </p:sp>
    </p:spTree>
    <p:extLst>
      <p:ext uri="{BB962C8B-B14F-4D97-AF65-F5344CB8AC3E}">
        <p14:creationId xmlns:p14="http://schemas.microsoft.com/office/powerpoint/2010/main" val="4197703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A96987-752B-4634-8B72-F98B44697FD7}" type="datetimeFigureOut">
              <a:rPr lang="en-US" smtClean="0"/>
              <a:t>9/13/2011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5A3B-AAC7-4F1D-B318-93D60E0FBC64}" type="slidenum">
              <a:rPr lang="en-US" smtClean="0"/>
              <a:t>‹#›</a:t>
            </a:fld>
            <a:endParaRPr lang="en-US"/>
          </a:p>
        </p:txBody>
      </p:sp>
    </p:spTree>
    <p:extLst>
      <p:ext uri="{BB962C8B-B14F-4D97-AF65-F5344CB8AC3E}">
        <p14:creationId xmlns:p14="http://schemas.microsoft.com/office/powerpoint/2010/main" val="1362832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A96987-752B-4634-8B72-F98B44697FD7}" type="datetimeFigureOut">
              <a:rPr lang="en-US" smtClean="0"/>
              <a:t>9/13/2011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5A3B-AAC7-4F1D-B318-93D60E0FBC64}" type="slidenum">
              <a:rPr lang="en-US" smtClean="0"/>
              <a:t>‹#›</a:t>
            </a:fld>
            <a:endParaRPr lang="en-US"/>
          </a:p>
        </p:txBody>
      </p:sp>
    </p:spTree>
    <p:extLst>
      <p:ext uri="{BB962C8B-B14F-4D97-AF65-F5344CB8AC3E}">
        <p14:creationId xmlns:p14="http://schemas.microsoft.com/office/powerpoint/2010/main" val="516113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A96987-752B-4634-8B72-F98B44697FD7}" type="datetimeFigureOut">
              <a:rPr lang="en-US" smtClean="0"/>
              <a:t>9/13/2011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E5A3B-AAC7-4F1D-B318-93D60E0FBC64}" type="slidenum">
              <a:rPr lang="en-US" smtClean="0"/>
              <a:t>‹#›</a:t>
            </a:fld>
            <a:endParaRPr lang="en-US"/>
          </a:p>
        </p:txBody>
      </p:sp>
    </p:spTree>
    <p:extLst>
      <p:ext uri="{BB962C8B-B14F-4D97-AF65-F5344CB8AC3E}">
        <p14:creationId xmlns:p14="http://schemas.microsoft.com/office/powerpoint/2010/main" val="1883064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A96987-752B-4634-8B72-F98B44697FD7}" type="datetimeFigureOut">
              <a:rPr lang="en-US" smtClean="0"/>
              <a:t>9/13/2011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E5A3B-AAC7-4F1D-B318-93D60E0FBC64}" type="slidenum">
              <a:rPr lang="en-US" smtClean="0"/>
              <a:t>‹#›</a:t>
            </a:fld>
            <a:endParaRPr lang="en-US"/>
          </a:p>
        </p:txBody>
      </p:sp>
    </p:spTree>
    <p:extLst>
      <p:ext uri="{BB962C8B-B14F-4D97-AF65-F5344CB8AC3E}">
        <p14:creationId xmlns:p14="http://schemas.microsoft.com/office/powerpoint/2010/main" val="2281280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A96987-752B-4634-8B72-F98B44697FD7}" type="datetimeFigureOut">
              <a:rPr lang="en-US" smtClean="0"/>
              <a:t>9/13/2011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E5A3B-AAC7-4F1D-B318-93D60E0FBC64}" type="slidenum">
              <a:rPr lang="en-US" smtClean="0"/>
              <a:t>‹#›</a:t>
            </a:fld>
            <a:endParaRPr lang="en-US"/>
          </a:p>
        </p:txBody>
      </p:sp>
    </p:spTree>
    <p:extLst>
      <p:ext uri="{BB962C8B-B14F-4D97-AF65-F5344CB8AC3E}">
        <p14:creationId xmlns:p14="http://schemas.microsoft.com/office/powerpoint/2010/main" val="3215340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A96987-752B-4634-8B72-F98B44697FD7}" type="datetimeFigureOut">
              <a:rPr lang="en-US" smtClean="0"/>
              <a:t>9/13/2011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5A3B-AAC7-4F1D-B318-93D60E0FBC64}" type="slidenum">
              <a:rPr lang="en-US" smtClean="0"/>
              <a:t>‹#›</a:t>
            </a:fld>
            <a:endParaRPr lang="en-US"/>
          </a:p>
        </p:txBody>
      </p:sp>
    </p:spTree>
    <p:extLst>
      <p:ext uri="{BB962C8B-B14F-4D97-AF65-F5344CB8AC3E}">
        <p14:creationId xmlns:p14="http://schemas.microsoft.com/office/powerpoint/2010/main" val="221711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A96987-752B-4634-8B72-F98B44697FD7}" type="datetimeFigureOut">
              <a:rPr lang="en-US" smtClean="0"/>
              <a:t>9/13/2011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5A3B-AAC7-4F1D-B318-93D60E0FBC64}" type="slidenum">
              <a:rPr lang="en-US" smtClean="0"/>
              <a:t>‹#›</a:t>
            </a:fld>
            <a:endParaRPr lang="en-US"/>
          </a:p>
        </p:txBody>
      </p:sp>
    </p:spTree>
    <p:extLst>
      <p:ext uri="{BB962C8B-B14F-4D97-AF65-F5344CB8AC3E}">
        <p14:creationId xmlns:p14="http://schemas.microsoft.com/office/powerpoint/2010/main" val="1696654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A96987-752B-4634-8B72-F98B44697FD7}" type="datetimeFigureOut">
              <a:rPr lang="en-US" smtClean="0"/>
              <a:t>9/13/2011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E5A3B-AAC7-4F1D-B318-93D60E0FBC64}" type="slidenum">
              <a:rPr lang="en-US" smtClean="0"/>
              <a:t>‹#›</a:t>
            </a:fld>
            <a:endParaRPr lang="en-US"/>
          </a:p>
        </p:txBody>
      </p:sp>
    </p:spTree>
    <p:extLst>
      <p:ext uri="{BB962C8B-B14F-4D97-AF65-F5344CB8AC3E}">
        <p14:creationId xmlns:p14="http://schemas.microsoft.com/office/powerpoint/2010/main" val="794783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en.wikipedia.org/wiki/File:Spiral_model_(Boehm,_1988).png"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hyperlink" Target="http://leadinganswers.typepad.com/leading_answers/2008/03/no-glory-in-the.ht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ctrTitle" idx="4294967295"/>
          </p:nvPr>
        </p:nvSpPr>
        <p:spPr bwMode="auto">
          <a:xfrm>
            <a:off x="533400" y="1752600"/>
            <a:ext cx="8001000" cy="1622425"/>
          </a:xfrm>
          <a:prstGeom prst="rect">
            <a:avLst/>
          </a:prstGeom>
          <a:ln>
            <a:miter lim="800000"/>
            <a:headEnd/>
            <a:tailEnd/>
          </a:ln>
        </p:spPr>
        <p:txBody>
          <a:bodyPr>
            <a:normAutofit fontScale="90000"/>
          </a:bodyPr>
          <a:lstStyle/>
          <a:p>
            <a:pPr eaLnBrk="1" hangingPunct="1">
              <a:defRPr/>
            </a:pPr>
            <a:r>
              <a:rPr lang="en-US" sz="3200" b="1" dirty="0" smtClean="0">
                <a:solidFill>
                  <a:srgbClr val="000099"/>
                </a:solidFill>
                <a:effectLst>
                  <a:outerShdw blurRad="38100" dist="38100" dir="2700000" algn="tl">
                    <a:srgbClr val="000000"/>
                  </a:outerShdw>
                </a:effectLst>
                <a:latin typeface="Verdana" pitchFamily="34" charset="0"/>
              </a:rPr>
              <a:t>                               CHAPTER 1</a:t>
            </a:r>
            <a:r>
              <a:rPr lang="en-US" sz="2800" b="1" dirty="0" smtClean="0">
                <a:solidFill>
                  <a:srgbClr val="000099"/>
                </a:solidFill>
                <a:effectLst>
                  <a:outerShdw blurRad="38100" dist="38100" dir="2700000" algn="tl">
                    <a:srgbClr val="000000"/>
                  </a:outerShdw>
                </a:effectLst>
                <a:latin typeface="Verdana" pitchFamily="34" charset="0"/>
              </a:rPr>
              <a:t/>
            </a:r>
            <a:br>
              <a:rPr lang="en-US" sz="2800" b="1" dirty="0" smtClean="0">
                <a:solidFill>
                  <a:srgbClr val="000099"/>
                </a:solidFill>
                <a:effectLst>
                  <a:outerShdw blurRad="38100" dist="38100" dir="2700000" algn="tl">
                    <a:srgbClr val="000000"/>
                  </a:outerShdw>
                </a:effectLst>
                <a:latin typeface="Verdana" pitchFamily="34" charset="0"/>
              </a:rPr>
            </a:br>
            <a:r>
              <a:rPr lang="en-US" sz="2800" b="1" dirty="0" smtClean="0">
                <a:solidFill>
                  <a:srgbClr val="000099"/>
                </a:solidFill>
                <a:effectLst>
                  <a:outerShdw blurRad="38100" dist="38100" dir="2700000" algn="tl">
                    <a:srgbClr val="000000"/>
                  </a:outerShdw>
                </a:effectLst>
                <a:latin typeface="Verdana" pitchFamily="34" charset="0"/>
              </a:rPr>
              <a:t/>
            </a:r>
            <a:br>
              <a:rPr lang="en-US" sz="2800" b="1" dirty="0" smtClean="0">
                <a:solidFill>
                  <a:srgbClr val="000099"/>
                </a:solidFill>
                <a:effectLst>
                  <a:outerShdw blurRad="38100" dist="38100" dir="2700000" algn="tl">
                    <a:srgbClr val="000000"/>
                  </a:outerShdw>
                </a:effectLst>
                <a:latin typeface="Verdana" pitchFamily="34" charset="0"/>
              </a:rPr>
            </a:br>
            <a:r>
              <a:rPr lang="en-US" sz="3200" b="1" dirty="0" smtClean="0">
                <a:solidFill>
                  <a:schemeClr val="folHlink"/>
                </a:solidFill>
                <a:effectLst>
                  <a:outerShdw blurRad="38100" dist="38100" dir="2700000" algn="tl">
                    <a:srgbClr val="000000"/>
                  </a:outerShdw>
                </a:effectLst>
                <a:latin typeface="Verdana" pitchFamily="34" charset="0"/>
              </a:rPr>
              <a:t> </a:t>
            </a:r>
            <a:r>
              <a:rPr lang="en-US" sz="3400" b="1" dirty="0" smtClean="0">
                <a:solidFill>
                  <a:schemeClr val="folHlink"/>
                </a:solidFill>
                <a:effectLst>
                  <a:outerShdw blurRad="38100" dist="38100" dir="2700000" algn="tl">
                    <a:srgbClr val="000000"/>
                  </a:outerShdw>
                </a:effectLst>
                <a:latin typeface="Verdana" pitchFamily="34" charset="0"/>
              </a:rPr>
              <a:t>Software Development Lifecycles (SDLC) and Testing</a:t>
            </a:r>
          </a:p>
        </p:txBody>
      </p:sp>
    </p:spTree>
    <p:extLst>
      <p:ext uri="{BB962C8B-B14F-4D97-AF65-F5344CB8AC3E}">
        <p14:creationId xmlns:p14="http://schemas.microsoft.com/office/powerpoint/2010/main" val="1994672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bwMode="auto">
          <a:xfrm>
            <a:off x="381000" y="457200"/>
            <a:ext cx="8229600" cy="1143000"/>
          </a:xfrm>
          <a:ln>
            <a:miter lim="800000"/>
            <a:headEnd/>
            <a:tailEnd/>
          </a:ln>
        </p:spPr>
        <p:txBody>
          <a:bodyPr vert="horz" wrap="square" lIns="91440" tIns="45720" rIns="91440" bIns="45720" numCol="1" anchor="t" anchorCtr="0" compatLnSpc="1">
            <a:prstTxWarp prst="textNoShape">
              <a:avLst/>
            </a:prstTxWarp>
          </a:bodyPr>
          <a:lstStyle/>
          <a:p>
            <a:pPr algn="r" eaLnBrk="1" hangingPunct="1">
              <a:defRPr/>
            </a:pPr>
            <a:r>
              <a:rPr lang="en-US" sz="4000" b="1" dirty="0" smtClean="0">
                <a:solidFill>
                  <a:schemeClr val="folHlink"/>
                </a:solidFill>
                <a:effectLst>
                  <a:outerShdw blurRad="38100" dist="38100" dir="2700000" algn="tl">
                    <a:srgbClr val="000000"/>
                  </a:outerShdw>
                </a:effectLst>
                <a:latin typeface="Verdana" pitchFamily="34" charset="0"/>
              </a:rPr>
              <a:t>SDLC and Testing</a:t>
            </a:r>
          </a:p>
        </p:txBody>
      </p:sp>
      <p:sp>
        <p:nvSpPr>
          <p:cNvPr id="14339" name="Rectangle 3"/>
          <p:cNvSpPr>
            <a:spLocks noGrp="1" noChangeArrowheads="1"/>
          </p:cNvSpPr>
          <p:nvPr>
            <p:ph type="body" idx="1"/>
          </p:nvPr>
        </p:nvSpPr>
        <p:spPr bwMode="auto">
          <a:xfrm>
            <a:off x="609600" y="17224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US" sz="2400" smtClean="0"/>
              <a:t>1.1 SDLC and Testing</a:t>
            </a:r>
          </a:p>
          <a:p>
            <a:pPr eaLnBrk="1" hangingPunct="1">
              <a:lnSpc>
                <a:spcPct val="90000"/>
              </a:lnSpc>
              <a:buFontTx/>
              <a:buNone/>
            </a:pPr>
            <a:r>
              <a:rPr lang="en-US" sz="2400" smtClean="0"/>
              <a:t>1.2 Waterfall Model</a:t>
            </a:r>
          </a:p>
          <a:p>
            <a:pPr eaLnBrk="1" hangingPunct="1">
              <a:lnSpc>
                <a:spcPct val="90000"/>
              </a:lnSpc>
              <a:buFontTx/>
              <a:buNone/>
            </a:pPr>
            <a:r>
              <a:rPr lang="en-US" sz="2400" b="1" smtClean="0">
                <a:solidFill>
                  <a:srgbClr val="000099"/>
                </a:solidFill>
              </a:rPr>
              <a:t>1.3 Spiral Model</a:t>
            </a:r>
          </a:p>
          <a:p>
            <a:pPr eaLnBrk="1" hangingPunct="1">
              <a:lnSpc>
                <a:spcPct val="90000"/>
              </a:lnSpc>
              <a:buFontTx/>
              <a:buNone/>
            </a:pPr>
            <a:r>
              <a:rPr lang="en-US" sz="2400" smtClean="0"/>
              <a:t>1.4 V-Model</a:t>
            </a:r>
          </a:p>
          <a:p>
            <a:pPr eaLnBrk="1" hangingPunct="1">
              <a:lnSpc>
                <a:spcPct val="90000"/>
              </a:lnSpc>
              <a:buFontTx/>
              <a:buNone/>
            </a:pPr>
            <a:r>
              <a:rPr lang="en-US" sz="2400" smtClean="0"/>
              <a:t>1.5 Concurrent Model</a:t>
            </a:r>
          </a:p>
          <a:p>
            <a:pPr eaLnBrk="1" hangingPunct="1">
              <a:lnSpc>
                <a:spcPct val="90000"/>
              </a:lnSpc>
              <a:buFontTx/>
              <a:buNone/>
            </a:pPr>
            <a:r>
              <a:rPr lang="en-US" sz="2400" smtClean="0"/>
              <a:t>1.6 Agile</a:t>
            </a:r>
          </a:p>
          <a:p>
            <a:pPr eaLnBrk="1" hangingPunct="1">
              <a:lnSpc>
                <a:spcPct val="90000"/>
              </a:lnSpc>
              <a:buFontTx/>
              <a:buNone/>
            </a:pPr>
            <a:r>
              <a:rPr lang="en-US" sz="2400" smtClean="0"/>
              <a:t>1.7 Other SDLC Models</a:t>
            </a:r>
          </a:p>
          <a:p>
            <a:pPr eaLnBrk="1" hangingPunct="1">
              <a:lnSpc>
                <a:spcPct val="90000"/>
              </a:lnSpc>
              <a:buFontTx/>
              <a:buNone/>
            </a:pPr>
            <a:r>
              <a:rPr lang="en-US" sz="2400" smtClean="0"/>
              <a:t>1.8 Testing Phases and Milestones</a:t>
            </a:r>
          </a:p>
        </p:txBody>
      </p:sp>
      <p:sp>
        <p:nvSpPr>
          <p:cNvPr id="14340" name="Text Box 4"/>
          <p:cNvSpPr txBox="1">
            <a:spLocks noChangeArrowheads="1"/>
          </p:cNvSpPr>
          <p:nvPr/>
        </p:nvSpPr>
        <p:spPr bwMode="auto">
          <a:xfrm>
            <a:off x="609600" y="1041400"/>
            <a:ext cx="1905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a:solidFill>
                  <a:srgbClr val="000066"/>
                </a:solidFill>
              </a:rPr>
              <a:t>CHAPTER 1.3</a:t>
            </a:r>
          </a:p>
        </p:txBody>
      </p:sp>
    </p:spTree>
    <p:extLst>
      <p:ext uri="{BB962C8B-B14F-4D97-AF65-F5344CB8AC3E}">
        <p14:creationId xmlns:p14="http://schemas.microsoft.com/office/powerpoint/2010/main" val="13798218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1026"/>
          <p:cNvSpPr>
            <a:spLocks noGrp="1" noChangeArrowheads="1"/>
          </p:cNvSpPr>
          <p:nvPr>
            <p:ph type="title" idx="4294967295"/>
          </p:nvPr>
        </p:nvSpPr>
        <p:spPr bwMode="auto">
          <a:xfrm>
            <a:off x="2667000" y="438150"/>
            <a:ext cx="5943600" cy="933450"/>
          </a:xfrm>
          <a:prstGeom prst="rect">
            <a:avLst/>
          </a:prstGeom>
          <a:ln>
            <a:miter lim="800000"/>
            <a:headEnd/>
            <a:tailEnd/>
          </a:ln>
        </p:spPr>
        <p:txBody>
          <a:bodyPr anchor="ctr"/>
          <a:lstStyle/>
          <a:p>
            <a:pPr algn="r" eaLnBrk="1" hangingPunct="1">
              <a:defRPr/>
            </a:pPr>
            <a:r>
              <a:rPr lang="en-US" altLang="zh-TW" sz="3400" b="1" smtClean="0">
                <a:solidFill>
                  <a:srgbClr val="000099"/>
                </a:solidFill>
                <a:effectLst>
                  <a:outerShdw blurRad="38100" dist="38100" dir="2700000" algn="tl">
                    <a:srgbClr val="000000"/>
                  </a:outerShdw>
                </a:effectLst>
                <a:latin typeface="Verdana" pitchFamily="34" charset="0"/>
                <a:ea typeface="PMingLiU" pitchFamily="18" charset="-120"/>
              </a:rPr>
              <a:t>Spiral Model</a:t>
            </a:r>
          </a:p>
        </p:txBody>
      </p:sp>
      <p:pic>
        <p:nvPicPr>
          <p:cNvPr id="15363" name="Picture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495425"/>
            <a:ext cx="7010400"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4"/>
          <p:cNvSpPr txBox="1">
            <a:spLocks noChangeArrowheads="1"/>
          </p:cNvSpPr>
          <p:nvPr/>
        </p:nvSpPr>
        <p:spPr bwMode="auto">
          <a:xfrm>
            <a:off x="609600" y="10414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a:solidFill>
                  <a:srgbClr val="000066"/>
                </a:solidFill>
              </a:rPr>
              <a:t>CHAPTER 1.3</a:t>
            </a:r>
          </a:p>
        </p:txBody>
      </p:sp>
      <p:sp>
        <p:nvSpPr>
          <p:cNvPr id="15365" name="Rectangle 5"/>
          <p:cNvSpPr>
            <a:spLocks noChangeArrowheads="1"/>
          </p:cNvSpPr>
          <p:nvPr/>
        </p:nvSpPr>
        <p:spPr bwMode="auto">
          <a:xfrm>
            <a:off x="1219200" y="5754688"/>
            <a:ext cx="1981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gn="l" eaLnBrk="0" hangingPunct="0"/>
            <a:r>
              <a:rPr lang="en-US"/>
              <a:t>Spiral model (Boehm, 1988) </a:t>
            </a:r>
          </a:p>
        </p:txBody>
      </p:sp>
      <p:pic>
        <p:nvPicPr>
          <p:cNvPr id="15366" name="Picture 6" descr="http://en.wikipedia.org/skins-1.5/common/images/magnify-clip.png">
            <a:hlinkClick r:id="rId4" tooltip="Enlarg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9138" y="-274638"/>
            <a:ext cx="142875"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8175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457200" y="6096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eaLnBrk="1" hangingPunct="1"/>
            <a:r>
              <a:rPr lang="en-US" sz="3200" b="1" smtClean="0">
                <a:solidFill>
                  <a:srgbClr val="000099"/>
                </a:solidFill>
                <a:latin typeface="Verdana" pitchFamily="34" charset="0"/>
              </a:rPr>
              <a:t>Testing in Spiral Model</a:t>
            </a:r>
          </a:p>
        </p:txBody>
      </p:sp>
      <p:sp>
        <p:nvSpPr>
          <p:cNvPr id="16387" name="Rectangle 3"/>
          <p:cNvSpPr>
            <a:spLocks noGrp="1" noChangeArrowheads="1"/>
          </p:cNvSpPr>
          <p:nvPr>
            <p:ph type="body" idx="1"/>
          </p:nvPr>
        </p:nvSpPr>
        <p:spPr bwMode="auto">
          <a:xfrm>
            <a:off x="533400" y="16462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2400" smtClean="0"/>
              <a:t>Planned and structured releases</a:t>
            </a:r>
          </a:p>
          <a:p>
            <a:pPr eaLnBrk="1" hangingPunct="1"/>
            <a:r>
              <a:rPr lang="en-US" sz="2400" smtClean="0"/>
              <a:t>Usually has documentation to test against</a:t>
            </a:r>
          </a:p>
          <a:p>
            <a:pPr eaLnBrk="1" hangingPunct="1"/>
            <a:r>
              <a:rPr lang="en-US" sz="2400" smtClean="0"/>
              <a:t>Each spiral iteration can be thought of as a “mini-waterfall”; there are defined testing phases</a:t>
            </a:r>
          </a:p>
          <a:p>
            <a:pPr eaLnBrk="1" hangingPunct="1"/>
            <a:r>
              <a:rPr lang="en-US" sz="2400" smtClean="0"/>
              <a:t>Previous releases must be regression tested</a:t>
            </a:r>
          </a:p>
        </p:txBody>
      </p:sp>
      <p:sp>
        <p:nvSpPr>
          <p:cNvPr id="16388" name="Text Box 5"/>
          <p:cNvSpPr txBox="1">
            <a:spLocks noChangeArrowheads="1"/>
          </p:cNvSpPr>
          <p:nvPr/>
        </p:nvSpPr>
        <p:spPr bwMode="auto">
          <a:xfrm>
            <a:off x="609600" y="10414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a:solidFill>
                  <a:srgbClr val="000066"/>
                </a:solidFill>
              </a:rPr>
              <a:t>CHAPTER 1.3</a:t>
            </a:r>
          </a:p>
        </p:txBody>
      </p:sp>
    </p:spTree>
    <p:extLst>
      <p:ext uri="{BB962C8B-B14F-4D97-AF65-F5344CB8AC3E}">
        <p14:creationId xmlns:p14="http://schemas.microsoft.com/office/powerpoint/2010/main" val="1968164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bwMode="auto">
          <a:xfrm>
            <a:off x="381000" y="533400"/>
            <a:ext cx="8229600" cy="1143000"/>
          </a:xfrm>
          <a:ln>
            <a:miter lim="800000"/>
            <a:headEnd/>
            <a:tailEnd/>
          </a:ln>
        </p:spPr>
        <p:txBody>
          <a:bodyPr vert="horz" wrap="square" lIns="91440" tIns="45720" rIns="91440" bIns="45720" numCol="1" anchor="t" anchorCtr="0" compatLnSpc="1">
            <a:prstTxWarp prst="textNoShape">
              <a:avLst/>
            </a:prstTxWarp>
          </a:bodyPr>
          <a:lstStyle/>
          <a:p>
            <a:pPr algn="r" eaLnBrk="1" hangingPunct="1">
              <a:defRPr/>
            </a:pPr>
            <a:r>
              <a:rPr lang="en-US" sz="4000" b="1" smtClean="0">
                <a:solidFill>
                  <a:schemeClr val="folHlink"/>
                </a:solidFill>
                <a:effectLst>
                  <a:outerShdw blurRad="38100" dist="38100" dir="2700000" algn="tl">
                    <a:srgbClr val="000000"/>
                  </a:outerShdw>
                </a:effectLst>
                <a:latin typeface="Verdana" pitchFamily="34" charset="0"/>
              </a:rPr>
              <a:t>SDLC and Testing</a:t>
            </a:r>
          </a:p>
        </p:txBody>
      </p:sp>
      <p:sp>
        <p:nvSpPr>
          <p:cNvPr id="17411" name="Rectangle 3"/>
          <p:cNvSpPr>
            <a:spLocks noGrp="1" noChangeArrowheads="1"/>
          </p:cNvSpPr>
          <p:nvPr>
            <p:ph type="body" idx="1"/>
          </p:nvPr>
        </p:nvSpPr>
        <p:spPr bwMode="auto">
          <a:xfrm>
            <a:off x="609600" y="17224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US" sz="2400" smtClean="0"/>
              <a:t>1.1 SDLC and Testing </a:t>
            </a:r>
          </a:p>
          <a:p>
            <a:pPr eaLnBrk="1" hangingPunct="1">
              <a:lnSpc>
                <a:spcPct val="90000"/>
              </a:lnSpc>
              <a:buFontTx/>
              <a:buNone/>
            </a:pPr>
            <a:r>
              <a:rPr lang="en-US" sz="2400" smtClean="0"/>
              <a:t>1.2 Waterfall Model</a:t>
            </a:r>
          </a:p>
          <a:p>
            <a:pPr eaLnBrk="1" hangingPunct="1">
              <a:lnSpc>
                <a:spcPct val="90000"/>
              </a:lnSpc>
              <a:buFontTx/>
              <a:buNone/>
            </a:pPr>
            <a:r>
              <a:rPr lang="en-US" sz="2400" smtClean="0"/>
              <a:t>1.3 Spiral Model</a:t>
            </a:r>
          </a:p>
          <a:p>
            <a:pPr eaLnBrk="1" hangingPunct="1">
              <a:lnSpc>
                <a:spcPct val="90000"/>
              </a:lnSpc>
              <a:buFontTx/>
              <a:buNone/>
            </a:pPr>
            <a:r>
              <a:rPr lang="en-US" sz="2400" b="1" smtClean="0">
                <a:solidFill>
                  <a:srgbClr val="000099"/>
                </a:solidFill>
              </a:rPr>
              <a:t>1.4 V-Model</a:t>
            </a:r>
          </a:p>
          <a:p>
            <a:pPr eaLnBrk="1" hangingPunct="1">
              <a:lnSpc>
                <a:spcPct val="90000"/>
              </a:lnSpc>
              <a:buFontTx/>
              <a:buNone/>
            </a:pPr>
            <a:r>
              <a:rPr lang="en-US" sz="2400" smtClean="0"/>
              <a:t>1.5 Concurrent Model</a:t>
            </a:r>
          </a:p>
          <a:p>
            <a:pPr eaLnBrk="1" hangingPunct="1">
              <a:lnSpc>
                <a:spcPct val="90000"/>
              </a:lnSpc>
              <a:buFontTx/>
              <a:buNone/>
            </a:pPr>
            <a:r>
              <a:rPr lang="en-US" sz="2400" smtClean="0"/>
              <a:t>1.6 Agile Model</a:t>
            </a:r>
          </a:p>
          <a:p>
            <a:pPr eaLnBrk="1" hangingPunct="1">
              <a:lnSpc>
                <a:spcPct val="90000"/>
              </a:lnSpc>
              <a:buFontTx/>
              <a:buNone/>
            </a:pPr>
            <a:r>
              <a:rPr lang="en-US" sz="2400" smtClean="0"/>
              <a:t>1.7 Other SDLC Models</a:t>
            </a:r>
          </a:p>
          <a:p>
            <a:pPr eaLnBrk="1" hangingPunct="1">
              <a:lnSpc>
                <a:spcPct val="90000"/>
              </a:lnSpc>
              <a:buFontTx/>
              <a:buNone/>
            </a:pPr>
            <a:r>
              <a:rPr lang="en-US" sz="2400" smtClean="0"/>
              <a:t>1.8 Testing Phases and Milestones</a:t>
            </a:r>
          </a:p>
          <a:p>
            <a:pPr eaLnBrk="1" hangingPunct="1">
              <a:lnSpc>
                <a:spcPct val="90000"/>
              </a:lnSpc>
              <a:buFontTx/>
              <a:buNone/>
            </a:pPr>
            <a:endParaRPr lang="en-US" sz="2400" smtClean="0"/>
          </a:p>
        </p:txBody>
      </p:sp>
      <p:sp>
        <p:nvSpPr>
          <p:cNvPr id="17412" name="Text Box 4"/>
          <p:cNvSpPr txBox="1">
            <a:spLocks noChangeArrowheads="1"/>
          </p:cNvSpPr>
          <p:nvPr/>
        </p:nvSpPr>
        <p:spPr bwMode="auto">
          <a:xfrm>
            <a:off x="609600" y="10414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a:solidFill>
                  <a:srgbClr val="000066"/>
                </a:solidFill>
              </a:rPr>
              <a:t>CHAPTER 1.4</a:t>
            </a:r>
          </a:p>
        </p:txBody>
      </p:sp>
    </p:spTree>
    <p:extLst>
      <p:ext uri="{BB962C8B-B14F-4D97-AF65-F5344CB8AC3E}">
        <p14:creationId xmlns:p14="http://schemas.microsoft.com/office/powerpoint/2010/main" val="2673757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711200" y="6229350"/>
            <a:ext cx="1828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eaLnBrk="0" hangingPunct="0"/>
            <a:endParaRPr lang="en-US" sz="2400">
              <a:latin typeface="Times New Roman" pitchFamily="18" charset="0"/>
            </a:endParaRPr>
          </a:p>
        </p:txBody>
      </p:sp>
      <p:sp>
        <p:nvSpPr>
          <p:cNvPr id="18435" name="Rectangle 3"/>
          <p:cNvSpPr>
            <a:spLocks noChangeArrowheads="1"/>
          </p:cNvSpPr>
          <p:nvPr/>
        </p:nvSpPr>
        <p:spPr bwMode="auto">
          <a:xfrm>
            <a:off x="3149600" y="6229350"/>
            <a:ext cx="2844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eaLnBrk="0" hangingPunct="0"/>
            <a:endParaRPr lang="en-US" sz="2400">
              <a:latin typeface="Times New Roman" pitchFamily="18" charset="0"/>
            </a:endParaRPr>
          </a:p>
        </p:txBody>
      </p:sp>
      <p:sp>
        <p:nvSpPr>
          <p:cNvPr id="336900" name="Rectangle 4"/>
          <p:cNvSpPr>
            <a:spLocks noChangeArrowheads="1"/>
          </p:cNvSpPr>
          <p:nvPr/>
        </p:nvSpPr>
        <p:spPr bwMode="auto">
          <a:xfrm>
            <a:off x="2489200" y="266700"/>
            <a:ext cx="6121400" cy="1257300"/>
          </a:xfrm>
          <a:prstGeom prst="rect">
            <a:avLst/>
          </a:prstGeom>
          <a:noFill/>
          <a:ln w="9525">
            <a:noFill/>
            <a:miter lim="800000"/>
            <a:headEnd/>
            <a:tailEnd/>
          </a:ln>
        </p:spPr>
        <p:txBody>
          <a:bodyPr lIns="92075" tIns="46038" rIns="92075" bIns="46038" anchor="ctr"/>
          <a:lstStyle/>
          <a:p>
            <a:pPr algn="r" eaLnBrk="0" hangingPunct="0">
              <a:defRPr/>
            </a:pPr>
            <a:r>
              <a:rPr lang="en-US" sz="3400" b="1">
                <a:solidFill>
                  <a:srgbClr val="000099"/>
                </a:solidFill>
                <a:effectLst>
                  <a:outerShdw blurRad="38100" dist="38100" dir="2700000" algn="tl">
                    <a:srgbClr val="000000"/>
                  </a:outerShdw>
                </a:effectLst>
                <a:latin typeface="Verdana" pitchFamily="34" charset="0"/>
              </a:rPr>
              <a:t>V-Model</a:t>
            </a:r>
          </a:p>
        </p:txBody>
      </p:sp>
      <p:sp>
        <p:nvSpPr>
          <p:cNvPr id="18437" name="Rectangle 5"/>
          <p:cNvSpPr>
            <a:spLocks noChangeArrowheads="1"/>
          </p:cNvSpPr>
          <p:nvPr/>
        </p:nvSpPr>
        <p:spPr bwMode="auto">
          <a:xfrm>
            <a:off x="508000" y="1257300"/>
            <a:ext cx="7950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742950" lvl="1" indent="-285750" algn="l" eaLnBrk="0" hangingPunct="0">
              <a:spcBef>
                <a:spcPct val="20000"/>
              </a:spcBef>
            </a:pPr>
            <a:endParaRPr lang="en-US">
              <a:latin typeface="Times New Roman" pitchFamily="18" charset="0"/>
            </a:endParaRPr>
          </a:p>
        </p:txBody>
      </p:sp>
      <p:pic>
        <p:nvPicPr>
          <p:cNvPr id="18438" name="Picture 7" descr="v model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300" y="1600200"/>
            <a:ext cx="7556500"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Text Box 8"/>
          <p:cNvSpPr txBox="1">
            <a:spLocks noChangeArrowheads="1"/>
          </p:cNvSpPr>
          <p:nvPr/>
        </p:nvSpPr>
        <p:spPr bwMode="auto">
          <a:xfrm>
            <a:off x="6553200" y="3048000"/>
            <a:ext cx="220345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spcBef>
                <a:spcPct val="50000"/>
              </a:spcBef>
            </a:pPr>
            <a:r>
              <a:rPr lang="en-US" sz="1200" i="1">
                <a:solidFill>
                  <a:srgbClr val="000000"/>
                </a:solidFill>
                <a:latin typeface="Verdana" pitchFamily="34" charset="0"/>
                <a:cs typeface="Times New Roman" pitchFamily="18" charset="0"/>
              </a:rPr>
              <a:t>Image from Information Processing Limited  (IPLBath.com)</a:t>
            </a:r>
          </a:p>
        </p:txBody>
      </p:sp>
      <p:sp>
        <p:nvSpPr>
          <p:cNvPr id="18440" name="Text Box 9"/>
          <p:cNvSpPr txBox="1">
            <a:spLocks noChangeArrowheads="1"/>
          </p:cNvSpPr>
          <p:nvPr/>
        </p:nvSpPr>
        <p:spPr bwMode="auto">
          <a:xfrm>
            <a:off x="609600" y="1041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a:solidFill>
                  <a:srgbClr val="000066"/>
                </a:solidFill>
              </a:rPr>
              <a:t>CHAPTER 1.4</a:t>
            </a:r>
          </a:p>
        </p:txBody>
      </p:sp>
      <p:pic>
        <p:nvPicPr>
          <p:cNvPr id="18441" name="Picture 6" descr="v-mod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657600"/>
            <a:ext cx="5257800"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9200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711200" y="6229350"/>
            <a:ext cx="1828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eaLnBrk="0" hangingPunct="0"/>
            <a:endParaRPr lang="en-US" sz="2400">
              <a:latin typeface="Times New Roman" pitchFamily="18" charset="0"/>
            </a:endParaRPr>
          </a:p>
        </p:txBody>
      </p:sp>
      <p:sp>
        <p:nvSpPr>
          <p:cNvPr id="19459" name="Rectangle 3"/>
          <p:cNvSpPr>
            <a:spLocks noChangeArrowheads="1"/>
          </p:cNvSpPr>
          <p:nvPr/>
        </p:nvSpPr>
        <p:spPr bwMode="auto">
          <a:xfrm>
            <a:off x="3149600" y="6229350"/>
            <a:ext cx="2844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eaLnBrk="0" hangingPunct="0"/>
            <a:endParaRPr lang="en-US" sz="2400">
              <a:latin typeface="Times New Roman" pitchFamily="18" charset="0"/>
            </a:endParaRPr>
          </a:p>
        </p:txBody>
      </p:sp>
      <p:sp>
        <p:nvSpPr>
          <p:cNvPr id="338948" name="Rectangle 4"/>
          <p:cNvSpPr>
            <a:spLocks noChangeArrowheads="1"/>
          </p:cNvSpPr>
          <p:nvPr/>
        </p:nvSpPr>
        <p:spPr bwMode="auto">
          <a:xfrm>
            <a:off x="914400" y="400050"/>
            <a:ext cx="7772400" cy="819150"/>
          </a:xfrm>
          <a:prstGeom prst="rect">
            <a:avLst/>
          </a:prstGeom>
          <a:noFill/>
          <a:ln w="9525">
            <a:noFill/>
            <a:miter lim="800000"/>
            <a:headEnd/>
            <a:tailEnd/>
          </a:ln>
        </p:spPr>
        <p:txBody>
          <a:bodyPr lIns="92075" tIns="46038" rIns="92075" bIns="46038" anchor="ctr"/>
          <a:lstStyle/>
          <a:p>
            <a:pPr algn="r" eaLnBrk="0" hangingPunct="0">
              <a:defRPr/>
            </a:pPr>
            <a:r>
              <a:rPr lang="en-US" sz="3400" b="1">
                <a:solidFill>
                  <a:srgbClr val="000099"/>
                </a:solidFill>
                <a:effectLst>
                  <a:outerShdw blurRad="38100" dist="38100" dir="2700000" algn="tl">
                    <a:srgbClr val="000000"/>
                  </a:outerShdw>
                </a:effectLst>
                <a:latin typeface="Verdana" pitchFamily="34" charset="0"/>
              </a:rPr>
              <a:t>Testing in V-Model</a:t>
            </a:r>
          </a:p>
        </p:txBody>
      </p:sp>
      <p:sp>
        <p:nvSpPr>
          <p:cNvPr id="19461" name="Rectangle 5"/>
          <p:cNvSpPr>
            <a:spLocks noChangeArrowheads="1"/>
          </p:cNvSpPr>
          <p:nvPr/>
        </p:nvSpPr>
        <p:spPr bwMode="auto">
          <a:xfrm>
            <a:off x="203200" y="1524000"/>
            <a:ext cx="8636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742950" lvl="1" indent="-285750" algn="l" eaLnBrk="0" hangingPunct="0">
              <a:spcBef>
                <a:spcPct val="20000"/>
              </a:spcBef>
              <a:buFontTx/>
              <a:buChar char="•"/>
            </a:pPr>
            <a:r>
              <a:rPr lang="en-US" sz="2000"/>
              <a:t>Verification: Checks that a deliverable is complete (Contains all requires information, follows standards; verify a procedure).</a:t>
            </a:r>
          </a:p>
          <a:p>
            <a:pPr marL="742950" lvl="1" indent="-285750" algn="l" eaLnBrk="0" hangingPunct="0">
              <a:spcBef>
                <a:spcPct val="20000"/>
              </a:spcBef>
              <a:buFontTx/>
              <a:buChar char="•"/>
            </a:pPr>
            <a:r>
              <a:rPr lang="en-US" sz="2000"/>
              <a:t>Validation: Checks that the deliverables satisfy requirements specified in the previous stage or an earlier stage, and that the business case is met (Validate a function or requirement).</a:t>
            </a:r>
          </a:p>
          <a:p>
            <a:pPr marL="742950" lvl="1" indent="-285750" algn="l" eaLnBrk="0" hangingPunct="0">
              <a:spcBef>
                <a:spcPct val="20000"/>
              </a:spcBef>
              <a:buFontTx/>
              <a:buChar char="•"/>
            </a:pPr>
            <a:r>
              <a:rPr lang="en-US" sz="2000"/>
              <a:t>Testing: Ensures that the specification is properly assembled and implemented (Test to see if it works).</a:t>
            </a:r>
          </a:p>
          <a:p>
            <a:pPr marL="742950" lvl="1" indent="-285750" algn="l" eaLnBrk="0" hangingPunct="0">
              <a:spcBef>
                <a:spcPct val="20000"/>
              </a:spcBef>
              <a:buFontTx/>
              <a:buChar char="•"/>
            </a:pPr>
            <a:r>
              <a:rPr lang="en-US" sz="2000"/>
              <a:t>In testing, these are important changes in software development from the V-model:</a:t>
            </a:r>
          </a:p>
          <a:p>
            <a:pPr marL="1143000" lvl="2" indent="-228600" algn="l" eaLnBrk="0" hangingPunct="0">
              <a:spcBef>
                <a:spcPct val="20000"/>
              </a:spcBef>
              <a:buFontTx/>
              <a:buChar char="•"/>
            </a:pPr>
            <a:r>
              <a:rPr lang="en-US" sz="2000"/>
              <a:t>Write the test cases at requirements review.</a:t>
            </a:r>
          </a:p>
          <a:p>
            <a:pPr marL="1143000" lvl="2" indent="-228600" algn="l" eaLnBrk="0" hangingPunct="0">
              <a:spcBef>
                <a:spcPct val="20000"/>
              </a:spcBef>
              <a:buFontTx/>
              <a:buChar char="•"/>
            </a:pPr>
            <a:r>
              <a:rPr lang="en-US" sz="2000"/>
              <a:t>Unit testing</a:t>
            </a:r>
          </a:p>
        </p:txBody>
      </p:sp>
      <p:sp>
        <p:nvSpPr>
          <p:cNvPr id="19462" name="Text Box 6"/>
          <p:cNvSpPr txBox="1">
            <a:spLocks noChangeArrowheads="1"/>
          </p:cNvSpPr>
          <p:nvPr/>
        </p:nvSpPr>
        <p:spPr bwMode="auto">
          <a:xfrm>
            <a:off x="609600" y="10414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a:solidFill>
                  <a:srgbClr val="000066"/>
                </a:solidFill>
              </a:rPr>
              <a:t>CHAPTER 1.4</a:t>
            </a:r>
          </a:p>
        </p:txBody>
      </p:sp>
    </p:spTree>
    <p:extLst>
      <p:ext uri="{BB962C8B-B14F-4D97-AF65-F5344CB8AC3E}">
        <p14:creationId xmlns:p14="http://schemas.microsoft.com/office/powerpoint/2010/main" val="18949394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noChangeArrowheads="1"/>
          </p:cNvSpPr>
          <p:nvPr>
            <p:ph type="title"/>
          </p:nvPr>
        </p:nvSpPr>
        <p:spPr bwMode="auto">
          <a:xfrm>
            <a:off x="457200" y="457200"/>
            <a:ext cx="8229600" cy="1143000"/>
          </a:xfrm>
          <a:ln>
            <a:miter lim="800000"/>
            <a:headEnd/>
            <a:tailEnd/>
          </a:ln>
        </p:spPr>
        <p:txBody>
          <a:bodyPr vert="horz" wrap="square" lIns="91440" tIns="45720" rIns="91440" bIns="45720" numCol="1" anchor="t" anchorCtr="0" compatLnSpc="1">
            <a:prstTxWarp prst="textNoShape">
              <a:avLst/>
            </a:prstTxWarp>
          </a:bodyPr>
          <a:lstStyle/>
          <a:p>
            <a:pPr algn="r" eaLnBrk="1" hangingPunct="1">
              <a:defRPr/>
            </a:pPr>
            <a:r>
              <a:rPr lang="en-US" sz="4000" b="1" smtClean="0">
                <a:solidFill>
                  <a:schemeClr val="folHlink"/>
                </a:solidFill>
                <a:effectLst>
                  <a:outerShdw blurRad="38100" dist="38100" dir="2700000" algn="tl">
                    <a:srgbClr val="000000"/>
                  </a:outerShdw>
                </a:effectLst>
                <a:latin typeface="Verdana" pitchFamily="34" charset="0"/>
              </a:rPr>
              <a:t>SDLC and Testing</a:t>
            </a:r>
          </a:p>
        </p:txBody>
      </p:sp>
      <p:sp>
        <p:nvSpPr>
          <p:cNvPr id="20483" name="Rectangle 3"/>
          <p:cNvSpPr>
            <a:spLocks noGrp="1" noChangeArrowheads="1"/>
          </p:cNvSpPr>
          <p:nvPr>
            <p:ph type="body" idx="1"/>
          </p:nvPr>
        </p:nvSpPr>
        <p:spPr bwMode="auto">
          <a:xfrm>
            <a:off x="685800" y="16764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US" sz="2400" smtClean="0"/>
              <a:t>1.1 SDLC and Testing</a:t>
            </a:r>
          </a:p>
          <a:p>
            <a:pPr eaLnBrk="1" hangingPunct="1">
              <a:lnSpc>
                <a:spcPct val="90000"/>
              </a:lnSpc>
              <a:buFontTx/>
              <a:buNone/>
            </a:pPr>
            <a:r>
              <a:rPr lang="en-US" sz="2400" smtClean="0"/>
              <a:t>1.2 Waterfall Model</a:t>
            </a:r>
          </a:p>
          <a:p>
            <a:pPr eaLnBrk="1" hangingPunct="1">
              <a:lnSpc>
                <a:spcPct val="90000"/>
              </a:lnSpc>
              <a:buFontTx/>
              <a:buNone/>
            </a:pPr>
            <a:r>
              <a:rPr lang="en-US" sz="2400" smtClean="0"/>
              <a:t>1.3 Spiral Model</a:t>
            </a:r>
          </a:p>
          <a:p>
            <a:pPr eaLnBrk="1" hangingPunct="1">
              <a:lnSpc>
                <a:spcPct val="90000"/>
              </a:lnSpc>
              <a:buFontTx/>
              <a:buNone/>
            </a:pPr>
            <a:r>
              <a:rPr lang="en-US" sz="2400" smtClean="0"/>
              <a:t>1.4 V-Model</a:t>
            </a:r>
          </a:p>
          <a:p>
            <a:pPr eaLnBrk="1" hangingPunct="1">
              <a:lnSpc>
                <a:spcPct val="90000"/>
              </a:lnSpc>
              <a:buFontTx/>
              <a:buNone/>
            </a:pPr>
            <a:r>
              <a:rPr lang="en-US" sz="2400" b="1" smtClean="0">
                <a:solidFill>
                  <a:srgbClr val="000099"/>
                </a:solidFill>
              </a:rPr>
              <a:t>1.5 Concurrent Model</a:t>
            </a:r>
          </a:p>
          <a:p>
            <a:pPr eaLnBrk="1" hangingPunct="1">
              <a:lnSpc>
                <a:spcPct val="90000"/>
              </a:lnSpc>
              <a:buFontTx/>
              <a:buNone/>
            </a:pPr>
            <a:r>
              <a:rPr lang="en-US" sz="2400" smtClean="0"/>
              <a:t>1.6 Agile Model</a:t>
            </a:r>
          </a:p>
          <a:p>
            <a:pPr eaLnBrk="1" hangingPunct="1">
              <a:lnSpc>
                <a:spcPct val="90000"/>
              </a:lnSpc>
              <a:buFontTx/>
              <a:buNone/>
            </a:pPr>
            <a:r>
              <a:rPr lang="en-US" sz="2400" smtClean="0"/>
              <a:t>1.7 Other SDLC Models</a:t>
            </a:r>
          </a:p>
          <a:p>
            <a:pPr eaLnBrk="1" hangingPunct="1">
              <a:lnSpc>
                <a:spcPct val="90000"/>
              </a:lnSpc>
              <a:buFontTx/>
              <a:buNone/>
            </a:pPr>
            <a:r>
              <a:rPr lang="en-US" sz="2400" smtClean="0"/>
              <a:t>1.8 Testing Phases and Milestones</a:t>
            </a:r>
          </a:p>
        </p:txBody>
      </p:sp>
      <p:sp>
        <p:nvSpPr>
          <p:cNvPr id="20484" name="Text Box 4"/>
          <p:cNvSpPr txBox="1">
            <a:spLocks noChangeArrowheads="1"/>
          </p:cNvSpPr>
          <p:nvPr/>
        </p:nvSpPr>
        <p:spPr bwMode="auto">
          <a:xfrm>
            <a:off x="609600" y="1041400"/>
            <a:ext cx="198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a:solidFill>
                  <a:srgbClr val="000066"/>
                </a:solidFill>
              </a:rPr>
              <a:t>CHAPTER 1.5</a:t>
            </a:r>
          </a:p>
        </p:txBody>
      </p:sp>
    </p:spTree>
    <p:extLst>
      <p:ext uri="{BB962C8B-B14F-4D97-AF65-F5344CB8AC3E}">
        <p14:creationId xmlns:p14="http://schemas.microsoft.com/office/powerpoint/2010/main" val="13714729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ChangeArrowheads="1"/>
          </p:cNvSpPr>
          <p:nvPr/>
        </p:nvSpPr>
        <p:spPr bwMode="auto">
          <a:xfrm>
            <a:off x="1600200" y="2133600"/>
            <a:ext cx="5778500" cy="3943350"/>
          </a:xfrm>
          <a:prstGeom prst="roundRect">
            <a:avLst>
              <a:gd name="adj" fmla="val 16667"/>
            </a:avLst>
          </a:prstGeom>
          <a:solidFill>
            <a:srgbClr val="99CCFF"/>
          </a:solidFill>
          <a:ln w="9525">
            <a:solidFill>
              <a:schemeClr val="tx1"/>
            </a:solidFill>
            <a:round/>
            <a:headEnd/>
            <a:tailEnd/>
          </a:ln>
        </p:spPr>
        <p:txBody>
          <a:bodyPr wrap="none" anchor="ctr"/>
          <a:lstStyle/>
          <a:p>
            <a:pPr eaLnBrk="0" hangingPunct="0"/>
            <a:endParaRPr lang="en-US" sz="3200">
              <a:solidFill>
                <a:schemeClr val="tx2"/>
              </a:solidFill>
            </a:endParaRPr>
          </a:p>
        </p:txBody>
      </p:sp>
      <p:sp>
        <p:nvSpPr>
          <p:cNvPr id="21507" name="AutoShape 3"/>
          <p:cNvSpPr>
            <a:spLocks noChangeArrowheads="1"/>
          </p:cNvSpPr>
          <p:nvPr/>
        </p:nvSpPr>
        <p:spPr bwMode="auto">
          <a:xfrm>
            <a:off x="1295400" y="1600200"/>
            <a:ext cx="1473200" cy="685800"/>
          </a:xfrm>
          <a:prstGeom prst="roundRect">
            <a:avLst>
              <a:gd name="adj" fmla="val 16667"/>
            </a:avLst>
          </a:prstGeom>
          <a:solidFill>
            <a:srgbClr val="FFFF99"/>
          </a:solidFill>
          <a:ln w="9525">
            <a:solidFill>
              <a:schemeClr val="tx1"/>
            </a:solidFill>
            <a:round/>
            <a:headEnd/>
            <a:tailEnd/>
          </a:ln>
        </p:spPr>
        <p:txBody>
          <a:bodyPr wrap="none" anchor="ctr"/>
          <a:lstStyle/>
          <a:p>
            <a:pPr eaLnBrk="0" hangingPunct="0"/>
            <a:r>
              <a:rPr lang="en-US" altLang="zh-TW" sz="2000" b="1">
                <a:latin typeface="Arial Narrow" pitchFamily="34" charset="0"/>
                <a:ea typeface="PMingLiU" pitchFamily="18" charset="-120"/>
              </a:rPr>
              <a:t>None</a:t>
            </a:r>
          </a:p>
        </p:txBody>
      </p:sp>
      <p:sp>
        <p:nvSpPr>
          <p:cNvPr id="21508" name="AutoShape 4"/>
          <p:cNvSpPr>
            <a:spLocks noChangeArrowheads="1"/>
          </p:cNvSpPr>
          <p:nvPr/>
        </p:nvSpPr>
        <p:spPr bwMode="auto">
          <a:xfrm>
            <a:off x="3556000" y="2330450"/>
            <a:ext cx="1473200" cy="685800"/>
          </a:xfrm>
          <a:prstGeom prst="roundRect">
            <a:avLst>
              <a:gd name="adj" fmla="val 16667"/>
            </a:avLst>
          </a:prstGeom>
          <a:solidFill>
            <a:srgbClr val="FFFF99"/>
          </a:solidFill>
          <a:ln w="9525">
            <a:solidFill>
              <a:schemeClr val="tx1"/>
            </a:solidFill>
            <a:round/>
            <a:headEnd/>
            <a:tailEnd/>
          </a:ln>
        </p:spPr>
        <p:txBody>
          <a:bodyPr wrap="none" anchor="ctr"/>
          <a:lstStyle/>
          <a:p>
            <a:pPr eaLnBrk="0" hangingPunct="0"/>
            <a:r>
              <a:rPr lang="en-US" altLang="zh-TW" sz="1600" b="1">
                <a:latin typeface="Arial Narrow" pitchFamily="34" charset="0"/>
                <a:ea typeface="PMingLiU" pitchFamily="18" charset="-120"/>
              </a:rPr>
              <a:t>Under</a:t>
            </a:r>
          </a:p>
          <a:p>
            <a:pPr eaLnBrk="0" hangingPunct="0"/>
            <a:r>
              <a:rPr lang="en-US" altLang="zh-TW" sz="1600" b="1">
                <a:latin typeface="Arial Narrow" pitchFamily="34" charset="0"/>
                <a:ea typeface="PMingLiU" pitchFamily="18" charset="-120"/>
              </a:rPr>
              <a:t>development</a:t>
            </a:r>
          </a:p>
        </p:txBody>
      </p:sp>
      <p:sp>
        <p:nvSpPr>
          <p:cNvPr id="21509" name="AutoShape 5"/>
          <p:cNvSpPr>
            <a:spLocks noChangeArrowheads="1"/>
          </p:cNvSpPr>
          <p:nvPr/>
        </p:nvSpPr>
        <p:spPr bwMode="auto">
          <a:xfrm>
            <a:off x="5486400" y="3130550"/>
            <a:ext cx="1473200" cy="685800"/>
          </a:xfrm>
          <a:prstGeom prst="roundRect">
            <a:avLst>
              <a:gd name="adj" fmla="val 16667"/>
            </a:avLst>
          </a:prstGeom>
          <a:solidFill>
            <a:srgbClr val="FFFF99"/>
          </a:solidFill>
          <a:ln w="9525">
            <a:solidFill>
              <a:schemeClr val="tx1"/>
            </a:solidFill>
            <a:round/>
            <a:headEnd/>
            <a:tailEnd/>
          </a:ln>
        </p:spPr>
        <p:txBody>
          <a:bodyPr wrap="none" anchor="ctr"/>
          <a:lstStyle/>
          <a:p>
            <a:pPr eaLnBrk="0" hangingPunct="0"/>
            <a:r>
              <a:rPr lang="en-US" altLang="zh-TW" sz="2000" b="1">
                <a:latin typeface="Arial Narrow" pitchFamily="34" charset="0"/>
                <a:ea typeface="PMingLiU" pitchFamily="18" charset="-120"/>
              </a:rPr>
              <a:t>Under</a:t>
            </a:r>
          </a:p>
          <a:p>
            <a:pPr eaLnBrk="0" hangingPunct="0"/>
            <a:r>
              <a:rPr lang="en-US" altLang="zh-TW" sz="2000" b="1">
                <a:latin typeface="Arial Narrow" pitchFamily="34" charset="0"/>
                <a:ea typeface="PMingLiU" pitchFamily="18" charset="-120"/>
              </a:rPr>
              <a:t>review</a:t>
            </a:r>
          </a:p>
        </p:txBody>
      </p:sp>
      <p:sp>
        <p:nvSpPr>
          <p:cNvPr id="21510" name="AutoShape 6"/>
          <p:cNvSpPr>
            <a:spLocks noChangeArrowheads="1"/>
          </p:cNvSpPr>
          <p:nvPr/>
        </p:nvSpPr>
        <p:spPr bwMode="auto">
          <a:xfrm>
            <a:off x="1968500" y="3130550"/>
            <a:ext cx="1473200" cy="685800"/>
          </a:xfrm>
          <a:prstGeom prst="roundRect">
            <a:avLst>
              <a:gd name="adj" fmla="val 16667"/>
            </a:avLst>
          </a:prstGeom>
          <a:solidFill>
            <a:srgbClr val="FFFF99"/>
          </a:solidFill>
          <a:ln w="9525">
            <a:solidFill>
              <a:schemeClr val="tx1"/>
            </a:solidFill>
            <a:round/>
            <a:headEnd/>
            <a:tailEnd/>
          </a:ln>
        </p:spPr>
        <p:txBody>
          <a:bodyPr wrap="none" anchor="ctr"/>
          <a:lstStyle/>
          <a:p>
            <a:pPr eaLnBrk="0" hangingPunct="0"/>
            <a:r>
              <a:rPr lang="en-US" altLang="zh-TW" sz="2000" b="1">
                <a:latin typeface="Arial Narrow" pitchFamily="34" charset="0"/>
                <a:ea typeface="PMingLiU" pitchFamily="18" charset="-120"/>
              </a:rPr>
              <a:t>Awaiting</a:t>
            </a:r>
          </a:p>
          <a:p>
            <a:pPr eaLnBrk="0" hangingPunct="0"/>
            <a:r>
              <a:rPr lang="en-US" altLang="zh-TW" sz="2000" b="1">
                <a:latin typeface="Arial Narrow" pitchFamily="34" charset="0"/>
                <a:ea typeface="PMingLiU" pitchFamily="18" charset="-120"/>
              </a:rPr>
              <a:t>changes</a:t>
            </a:r>
          </a:p>
        </p:txBody>
      </p:sp>
      <p:sp>
        <p:nvSpPr>
          <p:cNvPr id="21511" name="AutoShape 7"/>
          <p:cNvSpPr>
            <a:spLocks noChangeArrowheads="1"/>
          </p:cNvSpPr>
          <p:nvPr/>
        </p:nvSpPr>
        <p:spPr bwMode="auto">
          <a:xfrm>
            <a:off x="2933700" y="4133850"/>
            <a:ext cx="1473200" cy="685800"/>
          </a:xfrm>
          <a:prstGeom prst="roundRect">
            <a:avLst>
              <a:gd name="adj" fmla="val 16667"/>
            </a:avLst>
          </a:prstGeom>
          <a:solidFill>
            <a:srgbClr val="FFFF99"/>
          </a:solidFill>
          <a:ln w="9525">
            <a:solidFill>
              <a:schemeClr val="tx1"/>
            </a:solidFill>
            <a:round/>
            <a:headEnd/>
            <a:tailEnd/>
          </a:ln>
        </p:spPr>
        <p:txBody>
          <a:bodyPr wrap="none" anchor="ctr"/>
          <a:lstStyle/>
          <a:p>
            <a:pPr eaLnBrk="0" hangingPunct="0"/>
            <a:r>
              <a:rPr lang="en-US" altLang="zh-TW" sz="2000" b="1">
                <a:latin typeface="Arial Narrow" pitchFamily="34" charset="0"/>
                <a:ea typeface="PMingLiU" pitchFamily="18" charset="-120"/>
              </a:rPr>
              <a:t>Under</a:t>
            </a:r>
          </a:p>
          <a:p>
            <a:pPr eaLnBrk="0" hangingPunct="0"/>
            <a:r>
              <a:rPr lang="en-US" altLang="zh-TW" sz="2000" b="1">
                <a:latin typeface="Arial Narrow" pitchFamily="34" charset="0"/>
                <a:ea typeface="PMingLiU" pitchFamily="18" charset="-120"/>
              </a:rPr>
              <a:t>revision</a:t>
            </a:r>
          </a:p>
        </p:txBody>
      </p:sp>
      <p:sp>
        <p:nvSpPr>
          <p:cNvPr id="21512" name="AutoShape 8"/>
          <p:cNvSpPr>
            <a:spLocks noChangeArrowheads="1"/>
          </p:cNvSpPr>
          <p:nvPr/>
        </p:nvSpPr>
        <p:spPr bwMode="auto">
          <a:xfrm>
            <a:off x="4762500" y="4298950"/>
            <a:ext cx="1473200" cy="685800"/>
          </a:xfrm>
          <a:prstGeom prst="roundRect">
            <a:avLst>
              <a:gd name="adj" fmla="val 16667"/>
            </a:avLst>
          </a:prstGeom>
          <a:solidFill>
            <a:srgbClr val="FFFF99"/>
          </a:solidFill>
          <a:ln w="9525">
            <a:solidFill>
              <a:schemeClr val="tx1"/>
            </a:solidFill>
            <a:round/>
            <a:headEnd/>
            <a:tailEnd/>
          </a:ln>
        </p:spPr>
        <p:txBody>
          <a:bodyPr wrap="none" anchor="ctr"/>
          <a:lstStyle/>
          <a:p>
            <a:pPr eaLnBrk="0" hangingPunct="0"/>
            <a:r>
              <a:rPr lang="en-US" altLang="zh-TW" sz="2000" b="1">
                <a:latin typeface="Arial Narrow" pitchFamily="34" charset="0"/>
                <a:ea typeface="PMingLiU" pitchFamily="18" charset="-120"/>
              </a:rPr>
              <a:t>Baselined</a:t>
            </a:r>
          </a:p>
        </p:txBody>
      </p:sp>
      <p:sp>
        <p:nvSpPr>
          <p:cNvPr id="21513" name="AutoShape 9"/>
          <p:cNvSpPr>
            <a:spLocks noChangeArrowheads="1"/>
          </p:cNvSpPr>
          <p:nvPr/>
        </p:nvSpPr>
        <p:spPr bwMode="auto">
          <a:xfrm>
            <a:off x="3606800" y="5327650"/>
            <a:ext cx="1473200" cy="685800"/>
          </a:xfrm>
          <a:prstGeom prst="roundRect">
            <a:avLst>
              <a:gd name="adj" fmla="val 16667"/>
            </a:avLst>
          </a:prstGeom>
          <a:solidFill>
            <a:srgbClr val="FFFF99"/>
          </a:solidFill>
          <a:ln w="9525">
            <a:solidFill>
              <a:schemeClr val="tx1"/>
            </a:solidFill>
            <a:round/>
            <a:headEnd/>
            <a:tailEnd/>
          </a:ln>
        </p:spPr>
        <p:txBody>
          <a:bodyPr wrap="none" anchor="ctr"/>
          <a:lstStyle/>
          <a:p>
            <a:pPr eaLnBrk="0" hangingPunct="0"/>
            <a:r>
              <a:rPr lang="en-US" altLang="zh-TW" sz="2000" b="1">
                <a:latin typeface="Arial Narrow" pitchFamily="34" charset="0"/>
                <a:ea typeface="PMingLiU" pitchFamily="18" charset="-120"/>
              </a:rPr>
              <a:t>Done</a:t>
            </a:r>
          </a:p>
        </p:txBody>
      </p:sp>
      <p:sp>
        <p:nvSpPr>
          <p:cNvPr id="21514" name="Line 10"/>
          <p:cNvSpPr>
            <a:spLocks noChangeShapeType="1"/>
          </p:cNvSpPr>
          <p:nvPr/>
        </p:nvSpPr>
        <p:spPr bwMode="auto">
          <a:xfrm>
            <a:off x="2819400" y="1828800"/>
            <a:ext cx="106680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5" name="Line 11"/>
          <p:cNvSpPr>
            <a:spLocks noChangeShapeType="1"/>
          </p:cNvSpPr>
          <p:nvPr/>
        </p:nvSpPr>
        <p:spPr bwMode="auto">
          <a:xfrm>
            <a:off x="5016500" y="2673350"/>
            <a:ext cx="1193800" cy="4699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6" name="Line 12"/>
          <p:cNvSpPr>
            <a:spLocks noChangeShapeType="1"/>
          </p:cNvSpPr>
          <p:nvPr/>
        </p:nvSpPr>
        <p:spPr bwMode="auto">
          <a:xfrm flipV="1">
            <a:off x="4406900" y="3473450"/>
            <a:ext cx="1066800" cy="10287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7" name="Line 13"/>
          <p:cNvSpPr>
            <a:spLocks noChangeShapeType="1"/>
          </p:cNvSpPr>
          <p:nvPr/>
        </p:nvSpPr>
        <p:spPr bwMode="auto">
          <a:xfrm flipH="1">
            <a:off x="5486400" y="3816350"/>
            <a:ext cx="723900" cy="482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8" name="Line 14"/>
          <p:cNvSpPr>
            <a:spLocks noChangeShapeType="1"/>
          </p:cNvSpPr>
          <p:nvPr/>
        </p:nvSpPr>
        <p:spPr bwMode="auto">
          <a:xfrm>
            <a:off x="2628900" y="3829050"/>
            <a:ext cx="10160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9" name="Line 15"/>
          <p:cNvSpPr>
            <a:spLocks noChangeShapeType="1"/>
          </p:cNvSpPr>
          <p:nvPr/>
        </p:nvSpPr>
        <p:spPr bwMode="auto">
          <a:xfrm flipH="1">
            <a:off x="4381500" y="4984750"/>
            <a:ext cx="1092200" cy="330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0" name="Line 16"/>
          <p:cNvSpPr>
            <a:spLocks noChangeShapeType="1"/>
          </p:cNvSpPr>
          <p:nvPr/>
        </p:nvSpPr>
        <p:spPr bwMode="auto">
          <a:xfrm flipH="1">
            <a:off x="2514600" y="5657850"/>
            <a:ext cx="1092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1" name="Line 17"/>
          <p:cNvSpPr>
            <a:spLocks noChangeShapeType="1"/>
          </p:cNvSpPr>
          <p:nvPr/>
        </p:nvSpPr>
        <p:spPr bwMode="auto">
          <a:xfrm flipV="1">
            <a:off x="2489200" y="3803650"/>
            <a:ext cx="0" cy="187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2" name="Line 18"/>
          <p:cNvSpPr>
            <a:spLocks noChangeShapeType="1"/>
          </p:cNvSpPr>
          <p:nvPr/>
        </p:nvSpPr>
        <p:spPr bwMode="auto">
          <a:xfrm>
            <a:off x="6654800" y="3816350"/>
            <a:ext cx="0" cy="18161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3" name="Line 19"/>
          <p:cNvSpPr>
            <a:spLocks noChangeShapeType="1"/>
          </p:cNvSpPr>
          <p:nvPr/>
        </p:nvSpPr>
        <p:spPr bwMode="auto">
          <a:xfrm flipH="1">
            <a:off x="5080000" y="5607050"/>
            <a:ext cx="15621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4" name="Line 20"/>
          <p:cNvSpPr>
            <a:spLocks noChangeShapeType="1"/>
          </p:cNvSpPr>
          <p:nvPr/>
        </p:nvSpPr>
        <p:spPr bwMode="auto">
          <a:xfrm flipH="1">
            <a:off x="2628900" y="2660650"/>
            <a:ext cx="927100" cy="4699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5" name="Text Box 21"/>
          <p:cNvSpPr txBox="1">
            <a:spLocks noChangeArrowheads="1"/>
          </p:cNvSpPr>
          <p:nvPr/>
        </p:nvSpPr>
        <p:spPr bwMode="auto">
          <a:xfrm>
            <a:off x="5505450" y="1676400"/>
            <a:ext cx="24193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a:r>
              <a:rPr lang="en-US" altLang="zh-TW" sz="2000" b="1">
                <a:latin typeface="Arial Narrow" pitchFamily="34" charset="0"/>
                <a:ea typeface="PMingLiU" pitchFamily="18" charset="-120"/>
              </a:rPr>
              <a:t>Analysis activity</a:t>
            </a:r>
          </a:p>
        </p:txBody>
      </p:sp>
      <p:sp>
        <p:nvSpPr>
          <p:cNvPr id="134166" name="Text Box 22"/>
          <p:cNvSpPr txBox="1">
            <a:spLocks noChangeArrowheads="1"/>
          </p:cNvSpPr>
          <p:nvPr/>
        </p:nvSpPr>
        <p:spPr bwMode="auto">
          <a:xfrm>
            <a:off x="609600" y="6115050"/>
            <a:ext cx="8024813" cy="300038"/>
          </a:xfrm>
          <a:prstGeom prst="rect">
            <a:avLst/>
          </a:prstGeom>
          <a:noFill/>
          <a:ln w="9525">
            <a:noFill/>
            <a:miter lim="800000"/>
            <a:headEnd/>
            <a:tailEnd/>
          </a:ln>
        </p:spPr>
        <p:txBody>
          <a:bodyPr wrap="none">
            <a:spAutoFit/>
          </a:bodyPr>
          <a:lstStyle/>
          <a:p>
            <a:pPr algn="l" eaLnBrk="0" hangingPunct="0">
              <a:defRPr/>
            </a:pPr>
            <a:r>
              <a:rPr lang="en-US" altLang="zh-TW" sz="2000" dirty="0">
                <a:latin typeface="+mn-lt"/>
                <a:ea typeface="PMingLiU" pitchFamily="18" charset="-120"/>
              </a:rPr>
              <a:t>All activities concurrent but reside in different states</a:t>
            </a:r>
          </a:p>
        </p:txBody>
      </p:sp>
      <p:sp>
        <p:nvSpPr>
          <p:cNvPr id="21527" name="Text Box 23"/>
          <p:cNvSpPr txBox="1">
            <a:spLocks noChangeArrowheads="1"/>
          </p:cNvSpPr>
          <p:nvPr/>
        </p:nvSpPr>
        <p:spPr bwMode="auto">
          <a:xfrm>
            <a:off x="254000" y="454025"/>
            <a:ext cx="84328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a:lnSpc>
                <a:spcPct val="130000"/>
              </a:lnSpc>
              <a:buFont typeface="Wingdings" pitchFamily="2" charset="2"/>
              <a:buNone/>
            </a:pPr>
            <a:r>
              <a:rPr lang="en-US" altLang="zh-TW" sz="3400" b="1">
                <a:solidFill>
                  <a:srgbClr val="003399"/>
                </a:solidFill>
                <a:latin typeface="Verdana" pitchFamily="34" charset="0"/>
                <a:ea typeface="PMingLiU" pitchFamily="18" charset="-120"/>
              </a:rPr>
              <a:t>Concurrent Model</a:t>
            </a:r>
          </a:p>
        </p:txBody>
      </p:sp>
      <p:sp>
        <p:nvSpPr>
          <p:cNvPr id="21528" name="Text Box 24"/>
          <p:cNvSpPr txBox="1">
            <a:spLocks noChangeArrowheads="1"/>
          </p:cNvSpPr>
          <p:nvPr/>
        </p:nvSpPr>
        <p:spPr bwMode="auto">
          <a:xfrm>
            <a:off x="609600" y="10414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a:solidFill>
                  <a:srgbClr val="000066"/>
                </a:solidFill>
              </a:rPr>
              <a:t>CHAPTER 1.5</a:t>
            </a:r>
          </a:p>
        </p:txBody>
      </p:sp>
    </p:spTree>
    <p:extLst>
      <p:ext uri="{BB962C8B-B14F-4D97-AF65-F5344CB8AC3E}">
        <p14:creationId xmlns:p14="http://schemas.microsoft.com/office/powerpoint/2010/main" val="50038789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457200" y="381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eaLnBrk="1" hangingPunct="1"/>
            <a:r>
              <a:rPr lang="en-US" sz="3000" b="1" smtClean="0">
                <a:solidFill>
                  <a:srgbClr val="000099"/>
                </a:solidFill>
                <a:latin typeface="Verdana" pitchFamily="34" charset="0"/>
              </a:rPr>
              <a:t>Testing in </a:t>
            </a:r>
            <a:br>
              <a:rPr lang="en-US" sz="3000" b="1" smtClean="0">
                <a:solidFill>
                  <a:srgbClr val="000099"/>
                </a:solidFill>
                <a:latin typeface="Verdana" pitchFamily="34" charset="0"/>
              </a:rPr>
            </a:br>
            <a:r>
              <a:rPr lang="en-US" sz="3000" b="1" smtClean="0">
                <a:solidFill>
                  <a:srgbClr val="000099"/>
                </a:solidFill>
                <a:latin typeface="Verdana" pitchFamily="34" charset="0"/>
              </a:rPr>
              <a:t>Concurrent Model</a:t>
            </a:r>
          </a:p>
        </p:txBody>
      </p:sp>
      <p:sp>
        <p:nvSpPr>
          <p:cNvPr id="225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pPr>
            <a:r>
              <a:rPr lang="en-US" sz="2200" smtClean="0"/>
              <a:t>Planning is concurrent to design; design is concurrent to development—everything is happening at the same time.</a:t>
            </a:r>
          </a:p>
          <a:p>
            <a:pPr eaLnBrk="1" hangingPunct="1">
              <a:lnSpc>
                <a:spcPct val="80000"/>
              </a:lnSpc>
            </a:pPr>
            <a:r>
              <a:rPr lang="en-US" sz="2200" smtClean="0"/>
              <a:t>The whole project is not well planned or well structured.</a:t>
            </a:r>
          </a:p>
          <a:p>
            <a:pPr eaLnBrk="1" hangingPunct="1">
              <a:lnSpc>
                <a:spcPct val="80000"/>
              </a:lnSpc>
            </a:pPr>
            <a:r>
              <a:rPr lang="en-US" sz="2200" smtClean="0"/>
              <a:t>Planning, design and development are most dynamic. Product is in constant change. Very difficult to test; impossible to effectively plan testing project.</a:t>
            </a:r>
          </a:p>
          <a:p>
            <a:pPr eaLnBrk="1" hangingPunct="1">
              <a:lnSpc>
                <a:spcPct val="80000"/>
              </a:lnSpc>
            </a:pPr>
            <a:r>
              <a:rPr lang="en-US" sz="2200" smtClean="0"/>
              <a:t>Often no documentation to test against.</a:t>
            </a:r>
          </a:p>
          <a:p>
            <a:pPr eaLnBrk="1" hangingPunct="1">
              <a:lnSpc>
                <a:spcPct val="80000"/>
              </a:lnSpc>
            </a:pPr>
            <a:r>
              <a:rPr lang="en-US" sz="2200" smtClean="0"/>
              <a:t>Testing is ad hoc.</a:t>
            </a:r>
          </a:p>
          <a:p>
            <a:pPr eaLnBrk="1" hangingPunct="1">
              <a:lnSpc>
                <a:spcPct val="80000"/>
              </a:lnSpc>
            </a:pPr>
            <a:r>
              <a:rPr lang="en-US" sz="2200" smtClean="0"/>
              <a:t>Coverage usually cannot be measured. Structured regression testing is impossible.</a:t>
            </a:r>
          </a:p>
          <a:p>
            <a:pPr eaLnBrk="1" hangingPunct="1">
              <a:lnSpc>
                <a:spcPct val="80000"/>
              </a:lnSpc>
            </a:pPr>
            <a:r>
              <a:rPr lang="en-US" sz="2200" smtClean="0"/>
              <a:t>Bugs will be missed because of so much change and so little planning. </a:t>
            </a:r>
          </a:p>
          <a:p>
            <a:pPr eaLnBrk="1" hangingPunct="1">
              <a:lnSpc>
                <a:spcPct val="80000"/>
              </a:lnSpc>
            </a:pPr>
            <a:r>
              <a:rPr lang="en-US" sz="2200" smtClean="0"/>
              <a:t>Risk analysis and reporting is crucial.</a:t>
            </a:r>
          </a:p>
        </p:txBody>
      </p:sp>
      <p:sp>
        <p:nvSpPr>
          <p:cNvPr id="22532" name="Text Box 24"/>
          <p:cNvSpPr txBox="1">
            <a:spLocks noChangeArrowheads="1"/>
          </p:cNvSpPr>
          <p:nvPr/>
        </p:nvSpPr>
        <p:spPr bwMode="auto">
          <a:xfrm>
            <a:off x="609600" y="10414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a:solidFill>
                  <a:srgbClr val="000066"/>
                </a:solidFill>
              </a:rPr>
              <a:t>CHAPTER 1.5</a:t>
            </a:r>
          </a:p>
        </p:txBody>
      </p:sp>
    </p:spTree>
    <p:extLst>
      <p:ext uri="{BB962C8B-B14F-4D97-AF65-F5344CB8AC3E}">
        <p14:creationId xmlns:p14="http://schemas.microsoft.com/office/powerpoint/2010/main" val="1284673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Rectangle 2"/>
          <p:cNvSpPr>
            <a:spLocks noGrp="1" noChangeArrowheads="1"/>
          </p:cNvSpPr>
          <p:nvPr>
            <p:ph type="title"/>
          </p:nvPr>
        </p:nvSpPr>
        <p:spPr bwMode="auto">
          <a:xfrm>
            <a:off x="457200" y="457200"/>
            <a:ext cx="8229600" cy="1143000"/>
          </a:xfrm>
          <a:ln>
            <a:miter lim="800000"/>
            <a:headEnd/>
            <a:tailEnd/>
          </a:ln>
        </p:spPr>
        <p:txBody>
          <a:bodyPr vert="horz" wrap="square" lIns="91440" tIns="45720" rIns="91440" bIns="45720" numCol="1" anchor="t" anchorCtr="0" compatLnSpc="1">
            <a:prstTxWarp prst="textNoShape">
              <a:avLst/>
            </a:prstTxWarp>
          </a:bodyPr>
          <a:lstStyle/>
          <a:p>
            <a:pPr algn="r" eaLnBrk="1" hangingPunct="1">
              <a:defRPr/>
            </a:pPr>
            <a:r>
              <a:rPr lang="en-US" sz="4000" b="1" smtClean="0">
                <a:solidFill>
                  <a:schemeClr val="folHlink"/>
                </a:solidFill>
                <a:effectLst>
                  <a:outerShdw blurRad="38100" dist="38100" dir="2700000" algn="tl">
                    <a:srgbClr val="000000"/>
                  </a:outerShdw>
                </a:effectLst>
                <a:latin typeface="Verdana" pitchFamily="34" charset="0"/>
              </a:rPr>
              <a:t>SDLC and Testing</a:t>
            </a:r>
          </a:p>
        </p:txBody>
      </p:sp>
      <p:sp>
        <p:nvSpPr>
          <p:cNvPr id="23555" name="Rectangle 3"/>
          <p:cNvSpPr>
            <a:spLocks noGrp="1" noChangeArrowheads="1"/>
          </p:cNvSpPr>
          <p:nvPr>
            <p:ph type="body" idx="1"/>
          </p:nvPr>
        </p:nvSpPr>
        <p:spPr bwMode="auto">
          <a:xfrm>
            <a:off x="685800" y="16764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US" sz="2400" smtClean="0"/>
              <a:t>1.1 SDLC and Testing</a:t>
            </a:r>
          </a:p>
          <a:p>
            <a:pPr eaLnBrk="1" hangingPunct="1">
              <a:lnSpc>
                <a:spcPct val="90000"/>
              </a:lnSpc>
              <a:buFontTx/>
              <a:buNone/>
            </a:pPr>
            <a:r>
              <a:rPr lang="en-US" sz="2400" smtClean="0"/>
              <a:t>1.2 Waterfall Model</a:t>
            </a:r>
          </a:p>
          <a:p>
            <a:pPr eaLnBrk="1" hangingPunct="1">
              <a:lnSpc>
                <a:spcPct val="90000"/>
              </a:lnSpc>
              <a:buFontTx/>
              <a:buNone/>
            </a:pPr>
            <a:r>
              <a:rPr lang="en-US" sz="2400" smtClean="0"/>
              <a:t>1.3 Spiral Model</a:t>
            </a:r>
          </a:p>
          <a:p>
            <a:pPr eaLnBrk="1" hangingPunct="1">
              <a:lnSpc>
                <a:spcPct val="90000"/>
              </a:lnSpc>
              <a:buFontTx/>
              <a:buNone/>
            </a:pPr>
            <a:r>
              <a:rPr lang="en-US" sz="2400" smtClean="0"/>
              <a:t>1.4 V-Model</a:t>
            </a:r>
          </a:p>
          <a:p>
            <a:pPr eaLnBrk="1" hangingPunct="1">
              <a:lnSpc>
                <a:spcPct val="90000"/>
              </a:lnSpc>
              <a:buFontTx/>
              <a:buNone/>
            </a:pPr>
            <a:r>
              <a:rPr lang="en-US" sz="2400" smtClean="0"/>
              <a:t>1.5 Concurrent Model</a:t>
            </a:r>
          </a:p>
          <a:p>
            <a:pPr eaLnBrk="1" hangingPunct="1">
              <a:lnSpc>
                <a:spcPct val="90000"/>
              </a:lnSpc>
              <a:buFontTx/>
              <a:buNone/>
            </a:pPr>
            <a:r>
              <a:rPr lang="en-US" sz="2400" b="1" smtClean="0">
                <a:solidFill>
                  <a:srgbClr val="000099"/>
                </a:solidFill>
              </a:rPr>
              <a:t>1.6 Agile Model</a:t>
            </a:r>
          </a:p>
          <a:p>
            <a:pPr eaLnBrk="1" hangingPunct="1">
              <a:lnSpc>
                <a:spcPct val="90000"/>
              </a:lnSpc>
              <a:buFontTx/>
              <a:buNone/>
            </a:pPr>
            <a:r>
              <a:rPr lang="en-US" sz="2400" smtClean="0"/>
              <a:t>1.7 Other SDLC Models</a:t>
            </a:r>
          </a:p>
          <a:p>
            <a:pPr eaLnBrk="1" hangingPunct="1">
              <a:lnSpc>
                <a:spcPct val="90000"/>
              </a:lnSpc>
              <a:buFontTx/>
              <a:buNone/>
            </a:pPr>
            <a:r>
              <a:rPr lang="en-US" sz="2400" smtClean="0"/>
              <a:t>1.8 Testing Phases and Milestones</a:t>
            </a:r>
          </a:p>
          <a:p>
            <a:pPr eaLnBrk="1" hangingPunct="1">
              <a:lnSpc>
                <a:spcPct val="90000"/>
              </a:lnSpc>
            </a:pPr>
            <a:endParaRPr lang="en-US" sz="2400" smtClean="0"/>
          </a:p>
        </p:txBody>
      </p:sp>
      <p:sp>
        <p:nvSpPr>
          <p:cNvPr id="23556" name="Text Box 4"/>
          <p:cNvSpPr txBox="1">
            <a:spLocks noChangeArrowheads="1"/>
          </p:cNvSpPr>
          <p:nvPr/>
        </p:nvSpPr>
        <p:spPr bwMode="auto">
          <a:xfrm>
            <a:off x="609600" y="1041400"/>
            <a:ext cx="198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a:solidFill>
                  <a:srgbClr val="000066"/>
                </a:solidFill>
              </a:rPr>
              <a:t>CHAPTER 1.6</a:t>
            </a:r>
          </a:p>
        </p:txBody>
      </p:sp>
    </p:spTree>
    <p:extLst>
      <p:ext uri="{BB962C8B-B14F-4D97-AF65-F5344CB8AC3E}">
        <p14:creationId xmlns:p14="http://schemas.microsoft.com/office/powerpoint/2010/main" val="3500464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bwMode="auto">
          <a:xfrm>
            <a:off x="2438400" y="609600"/>
            <a:ext cx="6121400" cy="838200"/>
          </a:xfrm>
          <a:ln>
            <a:miter lim="800000"/>
            <a:headEnd/>
            <a:tailEnd/>
          </a:ln>
        </p:spPr>
        <p:txBody>
          <a:bodyPr vert="horz" wrap="square" lIns="91440" tIns="45720" rIns="91440" bIns="45720" numCol="1" anchor="t" anchorCtr="0" compatLnSpc="1">
            <a:prstTxWarp prst="textNoShape">
              <a:avLst/>
            </a:prstTxWarp>
          </a:bodyPr>
          <a:lstStyle/>
          <a:p>
            <a:pPr algn="r" eaLnBrk="1" hangingPunct="1">
              <a:defRPr/>
            </a:pPr>
            <a:r>
              <a:rPr lang="en-US" sz="4000" b="1" dirty="0" smtClean="0">
                <a:solidFill>
                  <a:srgbClr val="000099"/>
                </a:solidFill>
                <a:effectLst>
                  <a:outerShdw blurRad="38100" dist="38100" dir="2700000" algn="tl">
                    <a:srgbClr val="000000"/>
                  </a:outerShdw>
                </a:effectLst>
                <a:latin typeface="Verdana" pitchFamily="34" charset="0"/>
              </a:rPr>
              <a:t>OUTLINE</a:t>
            </a:r>
          </a:p>
        </p:txBody>
      </p:sp>
      <p:sp>
        <p:nvSpPr>
          <p:cNvPr id="6147" name="Rectangle 3"/>
          <p:cNvSpPr>
            <a:spLocks noGrp="1" noChangeArrowheads="1"/>
          </p:cNvSpPr>
          <p:nvPr>
            <p:ph type="body" idx="1"/>
          </p:nvPr>
        </p:nvSpPr>
        <p:spPr bwMode="auto">
          <a:xfrm>
            <a:off x="685800" y="1676400"/>
            <a:ext cx="7543800" cy="4238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2400" smtClean="0"/>
              <a:t>SDLC and Testing</a:t>
            </a:r>
          </a:p>
          <a:p>
            <a:pPr eaLnBrk="1" hangingPunct="1"/>
            <a:r>
              <a:rPr lang="en-US" sz="2400" smtClean="0"/>
              <a:t>Waterfall Model</a:t>
            </a:r>
          </a:p>
          <a:p>
            <a:pPr eaLnBrk="1" hangingPunct="1"/>
            <a:r>
              <a:rPr lang="en-US" sz="2400" smtClean="0"/>
              <a:t>Spiral Model</a:t>
            </a:r>
          </a:p>
          <a:p>
            <a:pPr eaLnBrk="1" hangingPunct="1"/>
            <a:r>
              <a:rPr lang="en-US" sz="2400" smtClean="0"/>
              <a:t>V-Model</a:t>
            </a:r>
          </a:p>
          <a:p>
            <a:pPr eaLnBrk="1" hangingPunct="1"/>
            <a:r>
              <a:rPr lang="en-US" sz="2400" smtClean="0"/>
              <a:t>Concurrent Model</a:t>
            </a:r>
          </a:p>
          <a:p>
            <a:pPr eaLnBrk="1" hangingPunct="1"/>
            <a:r>
              <a:rPr lang="en-US" sz="2400" smtClean="0"/>
              <a:t>Agile Model</a:t>
            </a:r>
          </a:p>
          <a:p>
            <a:pPr eaLnBrk="1" hangingPunct="1"/>
            <a:r>
              <a:rPr lang="en-US" sz="2400" smtClean="0"/>
              <a:t>Other SDLC Models</a:t>
            </a:r>
          </a:p>
          <a:p>
            <a:pPr eaLnBrk="1" hangingPunct="1"/>
            <a:r>
              <a:rPr lang="en-US" sz="2400" smtClean="0"/>
              <a:t>Testing Phases and Milestones</a:t>
            </a:r>
          </a:p>
          <a:p>
            <a:pPr eaLnBrk="1" hangingPunct="1"/>
            <a:endParaRPr lang="en-US" sz="2400" smtClean="0"/>
          </a:p>
        </p:txBody>
      </p:sp>
      <p:sp>
        <p:nvSpPr>
          <p:cNvPr id="6148" name="Text Box 5"/>
          <p:cNvSpPr txBox="1">
            <a:spLocks noChangeArrowheads="1"/>
          </p:cNvSpPr>
          <p:nvPr/>
        </p:nvSpPr>
        <p:spPr bwMode="auto">
          <a:xfrm>
            <a:off x="609600" y="1041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a:solidFill>
                  <a:srgbClr val="000066"/>
                </a:solidFill>
              </a:rPr>
              <a:t>CHAPTER 1</a:t>
            </a:r>
          </a:p>
        </p:txBody>
      </p:sp>
    </p:spTree>
    <p:extLst>
      <p:ext uri="{BB962C8B-B14F-4D97-AF65-F5344CB8AC3E}">
        <p14:creationId xmlns:p14="http://schemas.microsoft.com/office/powerpoint/2010/main" val="1670672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95325" y="6343650"/>
            <a:ext cx="18446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sz="3200">
              <a:solidFill>
                <a:schemeClr val="tx2"/>
              </a:solidFill>
            </a:endParaRPr>
          </a:p>
        </p:txBody>
      </p:sp>
      <p:sp>
        <p:nvSpPr>
          <p:cNvPr id="24579" name="Rectangle 3"/>
          <p:cNvSpPr>
            <a:spLocks noChangeArrowheads="1"/>
          </p:cNvSpPr>
          <p:nvPr/>
        </p:nvSpPr>
        <p:spPr bwMode="auto">
          <a:xfrm>
            <a:off x="3125788" y="6343650"/>
            <a:ext cx="2868612"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sz="3200">
              <a:solidFill>
                <a:schemeClr val="tx2"/>
              </a:solidFill>
            </a:endParaRPr>
          </a:p>
        </p:txBody>
      </p:sp>
      <p:sp>
        <p:nvSpPr>
          <p:cNvPr id="24580" name="Rectangle 4"/>
          <p:cNvSpPr>
            <a:spLocks noChangeArrowheads="1"/>
          </p:cNvSpPr>
          <p:nvPr/>
        </p:nvSpPr>
        <p:spPr bwMode="auto">
          <a:xfrm>
            <a:off x="609600" y="457200"/>
            <a:ext cx="80010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r" eaLnBrk="0" hangingPunct="0"/>
            <a:r>
              <a:rPr lang="en-US" sz="3400" b="1">
                <a:solidFill>
                  <a:srgbClr val="003399"/>
                </a:solidFill>
                <a:latin typeface="Verdana" pitchFamily="34" charset="0"/>
                <a:cs typeface="Times New Roman" pitchFamily="18" charset="0"/>
              </a:rPr>
              <a:t>Agile Model</a:t>
            </a:r>
          </a:p>
        </p:txBody>
      </p:sp>
      <p:sp>
        <p:nvSpPr>
          <p:cNvPr id="24581" name="Rectangle 5"/>
          <p:cNvSpPr>
            <a:spLocks noChangeArrowheads="1"/>
          </p:cNvSpPr>
          <p:nvPr/>
        </p:nvSpPr>
        <p:spPr bwMode="auto">
          <a:xfrm>
            <a:off x="441325" y="1524000"/>
            <a:ext cx="801687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47675" lvl="1" indent="-333375" algn="l" eaLnBrk="0" hangingPunct="0">
              <a:spcBef>
                <a:spcPct val="20000"/>
              </a:spcBef>
              <a:buClr>
                <a:schemeClr val="tx1"/>
              </a:buClr>
              <a:buSzPct val="85000"/>
            </a:pPr>
            <a:endParaRPr lang="en-US" sz="2800">
              <a:solidFill>
                <a:srgbClr val="000000"/>
              </a:solidFill>
              <a:latin typeface="Verdana" pitchFamily="34" charset="0"/>
              <a:ea typeface="Arial Unicode MS" pitchFamily="34" charset="-128"/>
              <a:cs typeface="Arial Unicode MS" pitchFamily="34" charset="-128"/>
            </a:endParaRPr>
          </a:p>
          <a:p>
            <a:pPr marL="447675" lvl="1" indent="-333375" algn="l" eaLnBrk="0" hangingPunct="0">
              <a:spcBef>
                <a:spcPct val="20000"/>
              </a:spcBef>
              <a:buClr>
                <a:schemeClr val="tx1"/>
              </a:buClr>
              <a:buSzPct val="85000"/>
            </a:pPr>
            <a:endParaRPr lang="en-US" sz="2800">
              <a:solidFill>
                <a:srgbClr val="000000"/>
              </a:solidFill>
              <a:latin typeface="Verdana" pitchFamily="34" charset="0"/>
              <a:ea typeface="Arial Unicode MS" pitchFamily="34" charset="-128"/>
              <a:cs typeface="Arial Unicode MS" pitchFamily="34" charset="-128"/>
            </a:endParaRPr>
          </a:p>
        </p:txBody>
      </p:sp>
      <p:pic>
        <p:nvPicPr>
          <p:cNvPr id="24582" name="Picture 6" descr="agile sdl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858963"/>
            <a:ext cx="7162800" cy="361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Text Box 7"/>
          <p:cNvSpPr txBox="1">
            <a:spLocks noChangeArrowheads="1"/>
          </p:cNvSpPr>
          <p:nvPr/>
        </p:nvSpPr>
        <p:spPr bwMode="auto">
          <a:xfrm>
            <a:off x="609600" y="10414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a:solidFill>
                  <a:srgbClr val="000066"/>
                </a:solidFill>
              </a:rPr>
              <a:t>CHAPTER 1.6</a:t>
            </a:r>
          </a:p>
        </p:txBody>
      </p:sp>
      <p:sp>
        <p:nvSpPr>
          <p:cNvPr id="31752" name="Rectangle 8"/>
          <p:cNvSpPr>
            <a:spLocks noChangeArrowheads="1"/>
          </p:cNvSpPr>
          <p:nvPr/>
        </p:nvSpPr>
        <p:spPr bwMode="auto">
          <a:xfrm>
            <a:off x="1219200" y="5630863"/>
            <a:ext cx="3657600" cy="846137"/>
          </a:xfrm>
          <a:prstGeom prst="rect">
            <a:avLst/>
          </a:prstGeom>
          <a:noFill/>
          <a:ln w="9525" cap="flat" cmpd="sng" algn="ctr">
            <a:noFill/>
            <a:prstDash val="solid"/>
            <a:miter lim="800000"/>
            <a:headEnd/>
            <a:tailEnd/>
          </a:ln>
          <a:effectLst/>
        </p:spPr>
        <p:txBody>
          <a:bodyPr lIns="0" rIns="0" anchor="ctr">
            <a:spAutoFit/>
          </a:bodyPr>
          <a:lstStyle/>
          <a:p>
            <a:pPr algn="l" eaLnBrk="0" hangingPunct="0">
              <a:defRPr/>
            </a:pPr>
            <a:r>
              <a:rPr lang="en-US" sz="1300" b="1" dirty="0">
                <a:latin typeface="+mj-lt"/>
                <a:ea typeface="Times New Roman" pitchFamily="18" charset="0"/>
                <a:cs typeface="Times New Roman" pitchFamily="18" charset="0"/>
                <a:hlinkClick r:id="rId4"/>
              </a:rPr>
              <a:t>Source: No Glory in “The Middle Way“</a:t>
            </a:r>
            <a:endParaRPr lang="en-US" sz="1300" b="1" dirty="0">
              <a:latin typeface="+mj-lt"/>
              <a:ea typeface="Calibri" pitchFamily="34" charset="0"/>
              <a:cs typeface="Times New Roman" pitchFamily="18" charset="0"/>
            </a:endParaRPr>
          </a:p>
          <a:p>
            <a:pPr algn="l" eaLnBrk="0" hangingPunct="0">
              <a:defRPr/>
            </a:pPr>
            <a:r>
              <a:rPr lang="en-US" sz="1200" b="1" dirty="0">
                <a:latin typeface="+mj-lt"/>
                <a:ea typeface="Calibri" pitchFamily="34" charset="0"/>
                <a:cs typeface="Times New Roman" pitchFamily="18" charset="0"/>
              </a:rPr>
              <a:t> (The “Balanced Blend” Manifesto takes Shape)</a:t>
            </a:r>
            <a:r>
              <a:rPr lang="en-US" sz="1200" dirty="0">
                <a:latin typeface="+mj-lt"/>
                <a:ea typeface="Calibri" pitchFamily="34" charset="0"/>
                <a:cs typeface="Times New Roman" pitchFamily="18" charset="0"/>
              </a:rPr>
              <a:t> </a:t>
            </a:r>
            <a:r>
              <a:rPr lang="en-US" sz="1200" b="1" dirty="0">
                <a:latin typeface="+mj-lt"/>
                <a:ea typeface="Times New Roman" pitchFamily="18" charset="0"/>
                <a:cs typeface="Times New Roman" pitchFamily="18" charset="0"/>
              </a:rPr>
              <a:t>March 21, 2008</a:t>
            </a:r>
            <a:endParaRPr lang="en-US" sz="1200" b="1" dirty="0">
              <a:latin typeface="+mj-lt"/>
              <a:ea typeface="Calibri" pitchFamily="34" charset="0"/>
              <a:cs typeface="Times New Roman" pitchFamily="18" charset="0"/>
            </a:endParaRPr>
          </a:p>
          <a:p>
            <a:pPr algn="l" eaLnBrk="0" hangingPunct="0">
              <a:defRPr/>
            </a:pPr>
            <a:r>
              <a:rPr lang="en-US" sz="1200" dirty="0">
                <a:latin typeface="Times New Roman" pitchFamily="18" charset="0"/>
                <a:ea typeface="Times New Roman" pitchFamily="18" charset="0"/>
                <a:cs typeface="Times New Roman" pitchFamily="18" charset="0"/>
              </a:rPr>
              <a:t>by Mike </a:t>
            </a:r>
            <a:r>
              <a:rPr lang="en-US" sz="1200" dirty="0" err="1">
                <a:latin typeface="Times New Roman" pitchFamily="18" charset="0"/>
                <a:ea typeface="Times New Roman" pitchFamily="18" charset="0"/>
                <a:cs typeface="Times New Roman" pitchFamily="18" charset="0"/>
              </a:rPr>
              <a:t>Cottmeyer</a:t>
            </a:r>
            <a:endParaRPr lang="en-US" dirty="0">
              <a:latin typeface="Arial" pitchFamily="34" charset="0"/>
            </a:endParaRPr>
          </a:p>
        </p:txBody>
      </p:sp>
    </p:spTree>
    <p:extLst>
      <p:ext uri="{BB962C8B-B14F-4D97-AF65-F5344CB8AC3E}">
        <p14:creationId xmlns:p14="http://schemas.microsoft.com/office/powerpoint/2010/main" val="28299074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457200" y="6096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eaLnBrk="1" hangingPunct="1"/>
            <a:r>
              <a:rPr lang="en-US" sz="3200" b="1" smtClean="0">
                <a:solidFill>
                  <a:srgbClr val="000099"/>
                </a:solidFill>
                <a:latin typeface="Verdana" pitchFamily="34" charset="0"/>
              </a:rPr>
              <a:t>Testing in Agile Model</a:t>
            </a:r>
          </a:p>
        </p:txBody>
      </p:sp>
      <p:sp>
        <p:nvSpPr>
          <p:cNvPr id="256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sz="2200" smtClean="0"/>
              <a:t>Delivery cycles are short. Development is very focused. Diagrams, use cases, user stories, index cards, or discussions of functionality serve as “documentation” to test against.</a:t>
            </a:r>
          </a:p>
          <a:p>
            <a:pPr eaLnBrk="1" hangingPunct="1">
              <a:lnSpc>
                <a:spcPct val="90000"/>
              </a:lnSpc>
            </a:pPr>
            <a:r>
              <a:rPr lang="en-US" sz="2200" smtClean="0"/>
              <a:t>Agile projects usually have more unit testing by developers.</a:t>
            </a:r>
          </a:p>
          <a:p>
            <a:pPr eaLnBrk="1" hangingPunct="1">
              <a:lnSpc>
                <a:spcPct val="90000"/>
              </a:lnSpc>
            </a:pPr>
            <a:r>
              <a:rPr lang="en-US" sz="2200" smtClean="0"/>
              <a:t>Dynamic nature of development needs structured regression testing.</a:t>
            </a:r>
          </a:p>
          <a:p>
            <a:pPr eaLnBrk="1" hangingPunct="1">
              <a:lnSpc>
                <a:spcPct val="90000"/>
              </a:lnSpc>
            </a:pPr>
            <a:r>
              <a:rPr lang="en-US" sz="2200" smtClean="0"/>
              <a:t>Testing is often ad hoc, but focused. </a:t>
            </a:r>
          </a:p>
          <a:p>
            <a:pPr eaLnBrk="1" hangingPunct="1">
              <a:lnSpc>
                <a:spcPct val="90000"/>
              </a:lnSpc>
            </a:pPr>
            <a:r>
              <a:rPr lang="en-US" sz="2200" smtClean="0"/>
              <a:t>Dynamic style or projects include much change but the change is discussed and side-effects noted.</a:t>
            </a:r>
          </a:p>
        </p:txBody>
      </p:sp>
      <p:sp>
        <p:nvSpPr>
          <p:cNvPr id="25604" name="Text Box 4"/>
          <p:cNvSpPr txBox="1">
            <a:spLocks noChangeArrowheads="1"/>
          </p:cNvSpPr>
          <p:nvPr/>
        </p:nvSpPr>
        <p:spPr bwMode="auto">
          <a:xfrm>
            <a:off x="609600" y="10414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a:solidFill>
                  <a:srgbClr val="000066"/>
                </a:solidFill>
              </a:rPr>
              <a:t>CHAPTER 1.6</a:t>
            </a:r>
          </a:p>
        </p:txBody>
      </p:sp>
    </p:spTree>
    <p:extLst>
      <p:ext uri="{BB962C8B-B14F-4D97-AF65-F5344CB8AC3E}">
        <p14:creationId xmlns:p14="http://schemas.microsoft.com/office/powerpoint/2010/main" val="7058636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bwMode="auto">
          <a:xfrm>
            <a:off x="381000" y="533400"/>
            <a:ext cx="8229600" cy="1143000"/>
          </a:xfrm>
          <a:ln>
            <a:miter lim="800000"/>
            <a:headEnd/>
            <a:tailEnd/>
          </a:ln>
        </p:spPr>
        <p:txBody>
          <a:bodyPr vert="horz" wrap="square" lIns="91440" tIns="45720" rIns="91440" bIns="45720" numCol="1" anchor="t" anchorCtr="0" compatLnSpc="1">
            <a:prstTxWarp prst="textNoShape">
              <a:avLst/>
            </a:prstTxWarp>
          </a:bodyPr>
          <a:lstStyle/>
          <a:p>
            <a:pPr algn="r" eaLnBrk="1" hangingPunct="1">
              <a:defRPr/>
            </a:pPr>
            <a:r>
              <a:rPr lang="en-US" sz="4000" b="1" smtClean="0">
                <a:solidFill>
                  <a:schemeClr val="folHlink"/>
                </a:solidFill>
                <a:effectLst>
                  <a:outerShdw blurRad="38100" dist="38100" dir="2700000" algn="tl">
                    <a:srgbClr val="000000"/>
                  </a:outerShdw>
                </a:effectLst>
                <a:latin typeface="Verdana" pitchFamily="34" charset="0"/>
              </a:rPr>
              <a:t>SDLC and Testing</a:t>
            </a:r>
          </a:p>
        </p:txBody>
      </p:sp>
      <p:sp>
        <p:nvSpPr>
          <p:cNvPr id="26627" name="Rectangle 3"/>
          <p:cNvSpPr>
            <a:spLocks noGrp="1" noChangeArrowheads="1"/>
          </p:cNvSpPr>
          <p:nvPr>
            <p:ph type="body" idx="1"/>
          </p:nvPr>
        </p:nvSpPr>
        <p:spPr bwMode="auto">
          <a:xfrm>
            <a:off x="685800" y="17224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US" sz="2400" smtClean="0"/>
              <a:t>1.1 SDLC and Testing</a:t>
            </a:r>
          </a:p>
          <a:p>
            <a:pPr eaLnBrk="1" hangingPunct="1">
              <a:lnSpc>
                <a:spcPct val="90000"/>
              </a:lnSpc>
              <a:buFontTx/>
              <a:buNone/>
            </a:pPr>
            <a:r>
              <a:rPr lang="en-US" sz="2400" smtClean="0"/>
              <a:t>1.2 Waterfall Model</a:t>
            </a:r>
          </a:p>
          <a:p>
            <a:pPr eaLnBrk="1" hangingPunct="1">
              <a:lnSpc>
                <a:spcPct val="90000"/>
              </a:lnSpc>
              <a:buFontTx/>
              <a:buNone/>
            </a:pPr>
            <a:r>
              <a:rPr lang="en-US" sz="2400" smtClean="0"/>
              <a:t>1.3 Spiral Model</a:t>
            </a:r>
          </a:p>
          <a:p>
            <a:pPr eaLnBrk="1" hangingPunct="1">
              <a:lnSpc>
                <a:spcPct val="90000"/>
              </a:lnSpc>
              <a:buFontTx/>
              <a:buNone/>
            </a:pPr>
            <a:r>
              <a:rPr lang="en-US" sz="2400" smtClean="0"/>
              <a:t>1.4 V-Model</a:t>
            </a:r>
          </a:p>
          <a:p>
            <a:pPr eaLnBrk="1" hangingPunct="1">
              <a:lnSpc>
                <a:spcPct val="90000"/>
              </a:lnSpc>
              <a:buFontTx/>
              <a:buNone/>
            </a:pPr>
            <a:r>
              <a:rPr lang="en-US" sz="2400" smtClean="0"/>
              <a:t>1.5 Concurrent Model</a:t>
            </a:r>
          </a:p>
          <a:p>
            <a:pPr eaLnBrk="1" hangingPunct="1">
              <a:lnSpc>
                <a:spcPct val="90000"/>
              </a:lnSpc>
              <a:buFontTx/>
              <a:buNone/>
            </a:pPr>
            <a:r>
              <a:rPr lang="en-US" sz="2400" smtClean="0"/>
              <a:t>1.6 Agile Model</a:t>
            </a:r>
          </a:p>
          <a:p>
            <a:pPr eaLnBrk="1" hangingPunct="1">
              <a:lnSpc>
                <a:spcPct val="90000"/>
              </a:lnSpc>
              <a:buFontTx/>
              <a:buNone/>
            </a:pPr>
            <a:r>
              <a:rPr lang="en-US" sz="2400" b="1" smtClean="0">
                <a:solidFill>
                  <a:srgbClr val="000099"/>
                </a:solidFill>
              </a:rPr>
              <a:t>1.7 Other SDLC Models</a:t>
            </a:r>
          </a:p>
          <a:p>
            <a:pPr eaLnBrk="1" hangingPunct="1">
              <a:lnSpc>
                <a:spcPct val="90000"/>
              </a:lnSpc>
              <a:buFontTx/>
              <a:buNone/>
            </a:pPr>
            <a:r>
              <a:rPr lang="en-US" sz="2400" smtClean="0"/>
              <a:t>1.8 Testing Phases and Milestones</a:t>
            </a:r>
          </a:p>
        </p:txBody>
      </p:sp>
      <p:sp>
        <p:nvSpPr>
          <p:cNvPr id="26628" name="Text Box 4"/>
          <p:cNvSpPr txBox="1">
            <a:spLocks noChangeArrowheads="1"/>
          </p:cNvSpPr>
          <p:nvPr/>
        </p:nvSpPr>
        <p:spPr bwMode="auto">
          <a:xfrm>
            <a:off x="609600" y="10414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a:solidFill>
                  <a:srgbClr val="000066"/>
                </a:solidFill>
              </a:rPr>
              <a:t>CHAPTER 1.7</a:t>
            </a:r>
          </a:p>
        </p:txBody>
      </p:sp>
    </p:spTree>
    <p:extLst>
      <p:ext uri="{BB962C8B-B14F-4D97-AF65-F5344CB8AC3E}">
        <p14:creationId xmlns:p14="http://schemas.microsoft.com/office/powerpoint/2010/main" val="27603407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457200" y="6096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eaLnBrk="1" hangingPunct="1"/>
            <a:r>
              <a:rPr lang="en-US" sz="3400" b="1" smtClean="0">
                <a:solidFill>
                  <a:srgbClr val="003399"/>
                </a:solidFill>
                <a:latin typeface="Verdana" pitchFamily="34" charset="0"/>
              </a:rPr>
              <a:t>Other SDLC Models</a:t>
            </a:r>
          </a:p>
        </p:txBody>
      </p:sp>
      <p:sp>
        <p:nvSpPr>
          <p:cNvPr id="27651" name="Rectangle 3"/>
          <p:cNvSpPr>
            <a:spLocks noGrp="1" noChangeArrowheads="1"/>
          </p:cNvSpPr>
          <p:nvPr>
            <p:ph type="body" idx="1"/>
          </p:nvPr>
        </p:nvSpPr>
        <p:spPr bwMode="auto">
          <a:xfrm>
            <a:off x="609600" y="16462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2400" smtClean="0"/>
              <a:t>Rapid Application Development (RAD) Model</a:t>
            </a:r>
          </a:p>
          <a:p>
            <a:pPr eaLnBrk="1" hangingPunct="1"/>
            <a:r>
              <a:rPr lang="en-US" sz="2400" smtClean="0"/>
              <a:t>Test First</a:t>
            </a:r>
          </a:p>
          <a:p>
            <a:pPr eaLnBrk="1" hangingPunct="1"/>
            <a:r>
              <a:rPr lang="en-US" sz="2400" smtClean="0"/>
              <a:t>Rational Unified Process (RUP)</a:t>
            </a:r>
          </a:p>
          <a:p>
            <a:pPr eaLnBrk="1" hangingPunct="1"/>
            <a:r>
              <a:rPr lang="en-US" sz="2400" smtClean="0"/>
              <a:t>eXtreme Programming (XP)</a:t>
            </a:r>
          </a:p>
          <a:p>
            <a:pPr eaLnBrk="1" hangingPunct="1"/>
            <a:r>
              <a:rPr lang="en-US" sz="2400" smtClean="0"/>
              <a:t>…the list goes on</a:t>
            </a:r>
          </a:p>
        </p:txBody>
      </p:sp>
      <p:sp>
        <p:nvSpPr>
          <p:cNvPr id="27652" name="Text Box 4"/>
          <p:cNvSpPr txBox="1">
            <a:spLocks noChangeArrowheads="1"/>
          </p:cNvSpPr>
          <p:nvPr/>
        </p:nvSpPr>
        <p:spPr bwMode="auto">
          <a:xfrm>
            <a:off x="609600" y="10414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a:solidFill>
                  <a:srgbClr val="000066"/>
                </a:solidFill>
              </a:rPr>
              <a:t>CHAPTER 1.7</a:t>
            </a:r>
          </a:p>
        </p:txBody>
      </p:sp>
    </p:spTree>
    <p:extLst>
      <p:ext uri="{BB962C8B-B14F-4D97-AF65-F5344CB8AC3E}">
        <p14:creationId xmlns:p14="http://schemas.microsoft.com/office/powerpoint/2010/main" val="15963586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bwMode="auto">
          <a:xfrm>
            <a:off x="381000" y="533400"/>
            <a:ext cx="8229600" cy="1143000"/>
          </a:xfrm>
          <a:ln>
            <a:miter lim="800000"/>
            <a:headEnd/>
            <a:tailEnd/>
          </a:ln>
        </p:spPr>
        <p:txBody>
          <a:bodyPr vert="horz" wrap="square" lIns="91440" tIns="45720" rIns="91440" bIns="45720" numCol="1" anchor="t" anchorCtr="0" compatLnSpc="1">
            <a:prstTxWarp prst="textNoShape">
              <a:avLst/>
            </a:prstTxWarp>
          </a:bodyPr>
          <a:lstStyle/>
          <a:p>
            <a:pPr algn="r" eaLnBrk="1" hangingPunct="1">
              <a:defRPr/>
            </a:pPr>
            <a:r>
              <a:rPr lang="en-US" sz="4000" b="1" dirty="0" smtClean="0">
                <a:solidFill>
                  <a:schemeClr val="folHlink"/>
                </a:solidFill>
                <a:effectLst>
                  <a:outerShdw blurRad="38100" dist="38100" dir="2700000" algn="tl">
                    <a:srgbClr val="000000"/>
                  </a:outerShdw>
                </a:effectLst>
                <a:latin typeface="Verdana" pitchFamily="34" charset="0"/>
              </a:rPr>
              <a:t>SDLC and Testing</a:t>
            </a:r>
          </a:p>
        </p:txBody>
      </p:sp>
      <p:sp>
        <p:nvSpPr>
          <p:cNvPr id="28675" name="Rectangle 3"/>
          <p:cNvSpPr>
            <a:spLocks noGrp="1" noChangeArrowheads="1"/>
          </p:cNvSpPr>
          <p:nvPr>
            <p:ph type="body" idx="1"/>
          </p:nvPr>
        </p:nvSpPr>
        <p:spPr bwMode="auto">
          <a:xfrm>
            <a:off x="685800" y="16764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US" sz="2400" smtClean="0"/>
              <a:t>1.1 SDLC and Testing</a:t>
            </a:r>
          </a:p>
          <a:p>
            <a:pPr eaLnBrk="1" hangingPunct="1">
              <a:lnSpc>
                <a:spcPct val="90000"/>
              </a:lnSpc>
              <a:buFontTx/>
              <a:buNone/>
            </a:pPr>
            <a:r>
              <a:rPr lang="en-US" sz="2400" smtClean="0"/>
              <a:t>1.2 Waterfall Model</a:t>
            </a:r>
          </a:p>
          <a:p>
            <a:pPr eaLnBrk="1" hangingPunct="1">
              <a:lnSpc>
                <a:spcPct val="90000"/>
              </a:lnSpc>
              <a:buFontTx/>
              <a:buNone/>
            </a:pPr>
            <a:r>
              <a:rPr lang="en-US" sz="2400" smtClean="0"/>
              <a:t>1.3 Spiral Model</a:t>
            </a:r>
          </a:p>
          <a:p>
            <a:pPr eaLnBrk="1" hangingPunct="1">
              <a:lnSpc>
                <a:spcPct val="90000"/>
              </a:lnSpc>
              <a:buFontTx/>
              <a:buNone/>
            </a:pPr>
            <a:r>
              <a:rPr lang="en-US" sz="2400" smtClean="0"/>
              <a:t>1.4 V-Model</a:t>
            </a:r>
          </a:p>
          <a:p>
            <a:pPr eaLnBrk="1" hangingPunct="1">
              <a:lnSpc>
                <a:spcPct val="90000"/>
              </a:lnSpc>
              <a:buFontTx/>
              <a:buNone/>
            </a:pPr>
            <a:r>
              <a:rPr lang="en-US" sz="2400" smtClean="0"/>
              <a:t>1.5 Concurrent Model</a:t>
            </a:r>
          </a:p>
          <a:p>
            <a:pPr eaLnBrk="1" hangingPunct="1">
              <a:lnSpc>
                <a:spcPct val="90000"/>
              </a:lnSpc>
              <a:buFontTx/>
              <a:buNone/>
            </a:pPr>
            <a:r>
              <a:rPr lang="en-US" sz="2400" smtClean="0"/>
              <a:t>1.6 Agile Model</a:t>
            </a:r>
          </a:p>
          <a:p>
            <a:pPr eaLnBrk="1" hangingPunct="1">
              <a:lnSpc>
                <a:spcPct val="90000"/>
              </a:lnSpc>
              <a:buFontTx/>
              <a:buNone/>
            </a:pPr>
            <a:r>
              <a:rPr lang="en-US" sz="2400" smtClean="0"/>
              <a:t>1.7 Other SDLC Models</a:t>
            </a:r>
          </a:p>
          <a:p>
            <a:pPr eaLnBrk="1" hangingPunct="1">
              <a:lnSpc>
                <a:spcPct val="90000"/>
              </a:lnSpc>
              <a:buFontTx/>
              <a:buNone/>
            </a:pPr>
            <a:r>
              <a:rPr lang="en-US" sz="2400" b="1" smtClean="0">
                <a:solidFill>
                  <a:srgbClr val="000099"/>
                </a:solidFill>
              </a:rPr>
              <a:t>1.8 Testing Phases and Milestones</a:t>
            </a:r>
          </a:p>
        </p:txBody>
      </p:sp>
      <p:sp>
        <p:nvSpPr>
          <p:cNvPr id="28676" name="Text Box 4"/>
          <p:cNvSpPr txBox="1">
            <a:spLocks noChangeArrowheads="1"/>
          </p:cNvSpPr>
          <p:nvPr/>
        </p:nvSpPr>
        <p:spPr bwMode="auto">
          <a:xfrm>
            <a:off x="609600" y="10414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a:solidFill>
                  <a:srgbClr val="000066"/>
                </a:solidFill>
              </a:rPr>
              <a:t>CHAPTER 1.8</a:t>
            </a:r>
          </a:p>
        </p:txBody>
      </p:sp>
    </p:spTree>
    <p:extLst>
      <p:ext uri="{BB962C8B-B14F-4D97-AF65-F5344CB8AC3E}">
        <p14:creationId xmlns:p14="http://schemas.microsoft.com/office/powerpoint/2010/main" val="10009516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sz="2200" smtClean="0"/>
              <a:t>Development Phase: A time block within SDLC. There are a number of activities that have to be done in this time block. </a:t>
            </a:r>
          </a:p>
          <a:p>
            <a:pPr eaLnBrk="1" hangingPunct="1">
              <a:lnSpc>
                <a:spcPct val="90000"/>
              </a:lnSpc>
            </a:pPr>
            <a:r>
              <a:rPr lang="en-US" sz="2200" smtClean="0"/>
              <a:t>Examples of some Test Phases: Unit Test, Integration Test, System Test, User Acceptance Test, Release Test and Maintenance Test.</a:t>
            </a:r>
          </a:p>
          <a:p>
            <a:pPr eaLnBrk="1" hangingPunct="1">
              <a:lnSpc>
                <a:spcPct val="90000"/>
              </a:lnSpc>
            </a:pPr>
            <a:r>
              <a:rPr lang="en-US" sz="2200" smtClean="0"/>
              <a:t>Development Milestone: A significant event in the software developing process in which, the software moves from one phase to another. The milestone let us know where the application is in SDLC</a:t>
            </a:r>
          </a:p>
          <a:p>
            <a:pPr eaLnBrk="1" hangingPunct="1">
              <a:lnSpc>
                <a:spcPct val="90000"/>
              </a:lnSpc>
            </a:pPr>
            <a:r>
              <a:rPr lang="en-US" sz="2200" smtClean="0"/>
              <a:t>Criteria: Built or created from the standard of the project.</a:t>
            </a:r>
          </a:p>
        </p:txBody>
      </p:sp>
      <p:sp>
        <p:nvSpPr>
          <p:cNvPr id="859140" name="Rectangle 4"/>
          <p:cNvSpPr>
            <a:spLocks noChangeArrowheads="1"/>
          </p:cNvSpPr>
          <p:nvPr/>
        </p:nvSpPr>
        <p:spPr bwMode="auto">
          <a:xfrm>
            <a:off x="2438400" y="438150"/>
            <a:ext cx="6197600" cy="933450"/>
          </a:xfrm>
          <a:prstGeom prst="rect">
            <a:avLst/>
          </a:prstGeom>
          <a:noFill/>
          <a:ln w="9525">
            <a:noFill/>
            <a:miter lim="800000"/>
            <a:headEnd/>
            <a:tailEnd/>
          </a:ln>
        </p:spPr>
        <p:txBody>
          <a:bodyPr lIns="92075" tIns="46038" rIns="92075" bIns="46038" anchor="ctr"/>
          <a:lstStyle/>
          <a:p>
            <a:pPr algn="r" eaLnBrk="0" hangingPunct="0">
              <a:defRPr/>
            </a:pPr>
            <a:r>
              <a:rPr lang="en-US" sz="3200" b="1">
                <a:solidFill>
                  <a:srgbClr val="000099"/>
                </a:solidFill>
                <a:effectLst>
                  <a:outerShdw blurRad="38100" dist="38100" dir="2700000" algn="tl">
                    <a:srgbClr val="000000"/>
                  </a:outerShdw>
                </a:effectLst>
                <a:latin typeface="Verdana" pitchFamily="34" charset="0"/>
              </a:rPr>
              <a:t>Phases &amp; Milestones</a:t>
            </a:r>
          </a:p>
        </p:txBody>
      </p:sp>
      <p:sp>
        <p:nvSpPr>
          <p:cNvPr id="29700" name="Text Box 5"/>
          <p:cNvSpPr txBox="1">
            <a:spLocks noChangeArrowheads="1"/>
          </p:cNvSpPr>
          <p:nvPr/>
        </p:nvSpPr>
        <p:spPr bwMode="auto">
          <a:xfrm>
            <a:off x="609600" y="10414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a:solidFill>
                  <a:srgbClr val="000066"/>
                </a:solidFill>
              </a:rPr>
              <a:t>CHAPTER 1.8</a:t>
            </a:r>
          </a:p>
        </p:txBody>
      </p:sp>
    </p:spTree>
    <p:extLst>
      <p:ext uri="{BB962C8B-B14F-4D97-AF65-F5344CB8AC3E}">
        <p14:creationId xmlns:p14="http://schemas.microsoft.com/office/powerpoint/2010/main" val="20775189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381000" y="381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eaLnBrk="1" hangingPunct="1"/>
            <a:r>
              <a:rPr lang="en-US" sz="3000" b="1" smtClean="0">
                <a:solidFill>
                  <a:srgbClr val="000099"/>
                </a:solidFill>
                <a:latin typeface="Verdana" pitchFamily="34" charset="0"/>
              </a:rPr>
              <a:t>Product Development </a:t>
            </a:r>
            <a:br>
              <a:rPr lang="en-US" sz="3000" b="1" smtClean="0">
                <a:solidFill>
                  <a:srgbClr val="000099"/>
                </a:solidFill>
                <a:latin typeface="Verdana" pitchFamily="34" charset="0"/>
              </a:rPr>
            </a:br>
            <a:r>
              <a:rPr lang="en-US" sz="3000" b="1" smtClean="0">
                <a:solidFill>
                  <a:srgbClr val="000099"/>
                </a:solidFill>
                <a:latin typeface="Verdana" pitchFamily="34" charset="0"/>
              </a:rPr>
              <a:t>Milestones</a:t>
            </a:r>
          </a:p>
        </p:txBody>
      </p:sp>
      <p:sp>
        <p:nvSpPr>
          <p:cNvPr id="30723" name="Rectangle 3"/>
          <p:cNvSpPr>
            <a:spLocks noGrp="1" noChangeArrowheads="1"/>
          </p:cNvSpPr>
          <p:nvPr>
            <p:ph type="body" idx="1"/>
          </p:nvPr>
        </p:nvSpPr>
        <p:spPr bwMode="auto">
          <a:xfrm>
            <a:off x="533400" y="16462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buFontTx/>
              <a:buNone/>
            </a:pPr>
            <a:r>
              <a:rPr lang="en-US" sz="2800" smtClean="0"/>
              <a:t>	Examples</a:t>
            </a:r>
          </a:p>
          <a:p>
            <a:pPr lvl="1" eaLnBrk="1" hangingPunct="1">
              <a:lnSpc>
                <a:spcPct val="80000"/>
              </a:lnSpc>
            </a:pPr>
            <a:r>
              <a:rPr lang="en-US" sz="2400" smtClean="0"/>
              <a:t>Product Design and Specification Complete</a:t>
            </a:r>
          </a:p>
          <a:p>
            <a:pPr lvl="1" eaLnBrk="1" hangingPunct="1">
              <a:lnSpc>
                <a:spcPct val="80000"/>
              </a:lnSpc>
            </a:pPr>
            <a:r>
              <a:rPr lang="en-US" sz="2400" smtClean="0"/>
              <a:t>First Functionality</a:t>
            </a:r>
          </a:p>
          <a:p>
            <a:pPr lvl="1" eaLnBrk="1" hangingPunct="1">
              <a:lnSpc>
                <a:spcPct val="80000"/>
              </a:lnSpc>
            </a:pPr>
            <a:r>
              <a:rPr lang="en-US" sz="2400" smtClean="0"/>
              <a:t>Pre-Alpha or Alpha Candidate</a:t>
            </a:r>
          </a:p>
          <a:p>
            <a:pPr lvl="1" eaLnBrk="1" hangingPunct="1">
              <a:lnSpc>
                <a:spcPct val="80000"/>
              </a:lnSpc>
            </a:pPr>
            <a:r>
              <a:rPr lang="en-US" sz="2400" smtClean="0"/>
              <a:t>Alpha</a:t>
            </a:r>
          </a:p>
          <a:p>
            <a:pPr lvl="1" eaLnBrk="1" hangingPunct="1">
              <a:lnSpc>
                <a:spcPct val="80000"/>
              </a:lnSpc>
            </a:pPr>
            <a:r>
              <a:rPr lang="en-US" sz="2400" smtClean="0"/>
              <a:t>Pre-Beta or Beta Candidate</a:t>
            </a:r>
          </a:p>
          <a:p>
            <a:pPr lvl="1" eaLnBrk="1" hangingPunct="1">
              <a:lnSpc>
                <a:spcPct val="80000"/>
              </a:lnSpc>
            </a:pPr>
            <a:r>
              <a:rPr lang="en-US" sz="2400" smtClean="0"/>
              <a:t>Beta</a:t>
            </a:r>
          </a:p>
          <a:p>
            <a:pPr lvl="1" eaLnBrk="1" hangingPunct="1">
              <a:lnSpc>
                <a:spcPct val="80000"/>
              </a:lnSpc>
            </a:pPr>
            <a:r>
              <a:rPr lang="en-US" sz="2400" smtClean="0"/>
              <a:t>User Interface Freeze</a:t>
            </a:r>
          </a:p>
          <a:p>
            <a:pPr lvl="1" eaLnBrk="1" hangingPunct="1">
              <a:lnSpc>
                <a:spcPct val="80000"/>
              </a:lnSpc>
            </a:pPr>
            <a:r>
              <a:rPr lang="en-US" sz="2400" smtClean="0"/>
              <a:t>Pre-Final or Golden Master Candidate (GMC)</a:t>
            </a:r>
          </a:p>
          <a:p>
            <a:pPr lvl="1" eaLnBrk="1" hangingPunct="1">
              <a:lnSpc>
                <a:spcPct val="80000"/>
              </a:lnSpc>
            </a:pPr>
            <a:r>
              <a:rPr lang="en-US" sz="2400" smtClean="0"/>
              <a:t>Final Test</a:t>
            </a:r>
          </a:p>
          <a:p>
            <a:pPr lvl="1" eaLnBrk="1" hangingPunct="1">
              <a:lnSpc>
                <a:spcPct val="80000"/>
              </a:lnSpc>
            </a:pPr>
            <a:r>
              <a:rPr lang="en-US" sz="2400" smtClean="0"/>
              <a:t>Release or Golden Master</a:t>
            </a:r>
          </a:p>
        </p:txBody>
      </p:sp>
      <p:sp>
        <p:nvSpPr>
          <p:cNvPr id="30724" name="Text Box 4"/>
          <p:cNvSpPr txBox="1">
            <a:spLocks noChangeArrowheads="1"/>
          </p:cNvSpPr>
          <p:nvPr/>
        </p:nvSpPr>
        <p:spPr bwMode="auto">
          <a:xfrm>
            <a:off x="609600" y="10414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a:solidFill>
                  <a:srgbClr val="000066"/>
                </a:solidFill>
              </a:rPr>
              <a:t>CHAPTER 1.8</a:t>
            </a:r>
          </a:p>
        </p:txBody>
      </p:sp>
    </p:spTree>
    <p:extLst>
      <p:ext uri="{BB962C8B-B14F-4D97-AF65-F5344CB8AC3E}">
        <p14:creationId xmlns:p14="http://schemas.microsoft.com/office/powerpoint/2010/main" val="30933024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032" name="Group 48"/>
          <p:cNvGraphicFramePr>
            <a:graphicFrameLocks noGrp="1"/>
          </p:cNvGraphicFramePr>
          <p:nvPr>
            <p:ph idx="1"/>
          </p:nvPr>
        </p:nvGraphicFramePr>
        <p:xfrm>
          <a:off x="571500" y="1538288"/>
          <a:ext cx="8001000" cy="4832349"/>
        </p:xfrm>
        <a:graphic>
          <a:graphicData uri="http://schemas.openxmlformats.org/drawingml/2006/table">
            <a:tbl>
              <a:tblPr/>
              <a:tblGrid>
                <a:gridCol w="1143000"/>
                <a:gridCol w="1376363"/>
                <a:gridCol w="2128837"/>
                <a:gridCol w="1649413"/>
                <a:gridCol w="1703387"/>
              </a:tblGrid>
              <a:tr h="430269">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charset="0"/>
                        </a:rPr>
                        <a:t>Test Phase</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rPr>
                        <a:t>Pre – Alpha</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rPr>
                        <a:t>Alpha</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rPr>
                        <a:t>Beta</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rPr>
                        <a:t>GM/Release</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822">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rPr>
                        <a:t>Unit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rPr>
                        <a:t>Integration</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rPr>
                        <a:t>System</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rPr>
                        <a:t>User Acceptance</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93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rPr>
                        <a:t>Performed by</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rPr>
                        <a:t>Developers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charset="0"/>
                        </a:rPr>
                        <a:t>Developers/(Technical) Testers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rPr>
                        <a:t>Testers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rPr>
                        <a:t>Users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25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rPr>
                        <a:t>Definition</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chemeClr val="tx1"/>
                        </a:solidFill>
                        <a:effectLst/>
                        <a:latin typeface="Arial"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rPr>
                        <a:t>Test one unit of code at a time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charset="0"/>
                        </a:rPr>
                        <a:t>Iteratively more complex system components integrated. Checking the units of code work together incrementally</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rPr>
                        <a:t>Big bang. The entire product as it is intended to be used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charset="0"/>
                        </a:rPr>
                        <a:t>Requirements-based testing by the project sponsor, testing the production system</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rPr>
                        <a:t>Outcome</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rPr>
                        <a:t>Fewer Bugs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rPr>
                        <a:t>Bug Finding</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rPr>
                        <a:t>Bug Finding/QC</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rPr>
                        <a:t>QC</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632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charset="0"/>
                        </a:rPr>
                        <a:t>Goals of Testing</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rPr>
                        <a:t>To validate each module in isolation</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rPr>
                        <a:t>To find bugs, to learn about the product, to validate the integration requirements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charset="0"/>
                        </a:rPr>
                        <a:t>To find bugs, to validate the system requirements, data flow, scenarios, load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charset="0"/>
                        </a:rPr>
                        <a:t>To validate user requirements</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smtClean="0">
                        <a:ln>
                          <a:noFill/>
                        </a:ln>
                        <a:solidFill>
                          <a:schemeClr val="tx1"/>
                        </a:solidFill>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4316" name="Rectangle 60"/>
          <p:cNvSpPr>
            <a:spLocks noGrp="1" noChangeArrowheads="1"/>
          </p:cNvSpPr>
          <p:nvPr>
            <p:ph type="title"/>
          </p:nvPr>
        </p:nvSpPr>
        <p:spPr bwMode="auto">
          <a:xfrm>
            <a:off x="457200" y="381000"/>
            <a:ext cx="8229600" cy="960438"/>
          </a:xfrm>
          <a:ln>
            <a:miter lim="800000"/>
            <a:headEnd/>
            <a:tailEnd/>
          </a:ln>
        </p:spPr>
        <p:txBody>
          <a:bodyPr vert="horz" wrap="square" lIns="91440" tIns="45720" rIns="91440" bIns="45720" numCol="1" anchor="t" anchorCtr="0" compatLnSpc="1">
            <a:prstTxWarp prst="textNoShape">
              <a:avLst/>
            </a:prstTxWarp>
          </a:bodyPr>
          <a:lstStyle/>
          <a:p>
            <a:pPr algn="r" eaLnBrk="1" hangingPunct="1">
              <a:defRPr/>
            </a:pPr>
            <a:r>
              <a:rPr lang="en-US" sz="3000" b="1" smtClean="0">
                <a:solidFill>
                  <a:srgbClr val="000099"/>
                </a:solidFill>
                <a:effectLst>
                  <a:outerShdw blurRad="38100" dist="38100" dir="2700000" algn="tl">
                    <a:srgbClr val="000000"/>
                  </a:outerShdw>
                </a:effectLst>
                <a:latin typeface="Verdana" pitchFamily="34" charset="0"/>
              </a:rPr>
              <a:t>Testing Phases and </a:t>
            </a:r>
            <a:br>
              <a:rPr lang="en-US" sz="3000" b="1" smtClean="0">
                <a:solidFill>
                  <a:srgbClr val="000099"/>
                </a:solidFill>
                <a:effectLst>
                  <a:outerShdw blurRad="38100" dist="38100" dir="2700000" algn="tl">
                    <a:srgbClr val="000000"/>
                  </a:outerShdw>
                </a:effectLst>
                <a:latin typeface="Verdana" pitchFamily="34" charset="0"/>
              </a:rPr>
            </a:br>
            <a:r>
              <a:rPr lang="en-US" sz="3000" b="1" smtClean="0">
                <a:solidFill>
                  <a:srgbClr val="000099"/>
                </a:solidFill>
                <a:effectLst>
                  <a:outerShdw blurRad="38100" dist="38100" dir="2700000" algn="tl">
                    <a:srgbClr val="000000"/>
                  </a:outerShdw>
                </a:effectLst>
                <a:latin typeface="Verdana" pitchFamily="34" charset="0"/>
              </a:rPr>
              <a:t>Milestones</a:t>
            </a:r>
          </a:p>
        </p:txBody>
      </p:sp>
      <p:sp>
        <p:nvSpPr>
          <p:cNvPr id="31790" name="Text Box 93"/>
          <p:cNvSpPr txBox="1">
            <a:spLocks noChangeArrowheads="1"/>
          </p:cNvSpPr>
          <p:nvPr/>
        </p:nvSpPr>
        <p:spPr bwMode="auto">
          <a:xfrm>
            <a:off x="609600" y="10414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a:solidFill>
                  <a:srgbClr val="000066"/>
                </a:solidFill>
              </a:rPr>
              <a:t>CHAPTER 1.8</a:t>
            </a:r>
          </a:p>
        </p:txBody>
      </p:sp>
    </p:spTree>
    <p:extLst>
      <p:ext uri="{BB962C8B-B14F-4D97-AF65-F5344CB8AC3E}">
        <p14:creationId xmlns:p14="http://schemas.microsoft.com/office/powerpoint/2010/main" val="20939199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xfrm>
            <a:off x="457200" y="2286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eaLnBrk="1" hangingPunct="1"/>
            <a:r>
              <a:rPr lang="en-US" sz="3400" b="1" smtClean="0">
                <a:solidFill>
                  <a:srgbClr val="000099"/>
                </a:solidFill>
                <a:latin typeface="Verdana" pitchFamily="34" charset="0"/>
              </a:rPr>
              <a:t>Example</a:t>
            </a:r>
            <a:r>
              <a:rPr lang="en-US" sz="4000" b="1" smtClean="0">
                <a:solidFill>
                  <a:srgbClr val="000099"/>
                </a:solidFill>
                <a:latin typeface="Verdana" pitchFamily="34" charset="0"/>
              </a:rPr>
              <a:t/>
            </a:r>
            <a:br>
              <a:rPr lang="en-US" sz="4000" b="1" smtClean="0">
                <a:solidFill>
                  <a:srgbClr val="000099"/>
                </a:solidFill>
                <a:latin typeface="Verdana" pitchFamily="34" charset="0"/>
              </a:rPr>
            </a:br>
            <a:r>
              <a:rPr lang="en-US" sz="4000" b="1" smtClean="0">
                <a:solidFill>
                  <a:srgbClr val="000099"/>
                </a:solidFill>
                <a:latin typeface="Verdana" pitchFamily="34" charset="0"/>
              </a:rPr>
              <a:t> </a:t>
            </a:r>
            <a:r>
              <a:rPr lang="en-US" sz="2800" b="1" smtClean="0">
                <a:solidFill>
                  <a:srgbClr val="000099"/>
                </a:solidFill>
                <a:latin typeface="Verdana" pitchFamily="34" charset="0"/>
              </a:rPr>
              <a:t>Entry/Exit Milestone Criteria</a:t>
            </a:r>
          </a:p>
        </p:txBody>
      </p:sp>
      <p:sp>
        <p:nvSpPr>
          <p:cNvPr id="32771" name="Rectangle 3"/>
          <p:cNvSpPr>
            <a:spLocks noGrp="1" noChangeArrowheads="1"/>
          </p:cNvSpPr>
          <p:nvPr>
            <p:ph type="body" idx="1"/>
          </p:nvPr>
        </p:nvSpPr>
        <p:spPr bwMode="auto">
          <a:xfrm>
            <a:off x="457200" y="17224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US" sz="2400" smtClean="0"/>
              <a:t>	Example Tasks and Activities for the Test Team:</a:t>
            </a:r>
          </a:p>
          <a:p>
            <a:pPr lvl="1" eaLnBrk="1" hangingPunct="1">
              <a:lnSpc>
                <a:spcPct val="90000"/>
              </a:lnSpc>
            </a:pPr>
            <a:r>
              <a:rPr lang="en-US" sz="2400" smtClean="0"/>
              <a:t>Test Plan reviewed</a:t>
            </a:r>
          </a:p>
          <a:p>
            <a:pPr lvl="1" eaLnBrk="1" hangingPunct="1">
              <a:lnSpc>
                <a:spcPct val="90000"/>
              </a:lnSpc>
            </a:pPr>
            <a:r>
              <a:rPr lang="en-US" sz="2400" smtClean="0"/>
              <a:t>Test Plan finalized</a:t>
            </a:r>
          </a:p>
          <a:p>
            <a:pPr lvl="1" eaLnBrk="1" hangingPunct="1">
              <a:lnSpc>
                <a:spcPct val="90000"/>
              </a:lnSpc>
            </a:pPr>
            <a:r>
              <a:rPr lang="en-US" sz="2400" smtClean="0"/>
              <a:t>Requirements reviewed and base-lined</a:t>
            </a:r>
          </a:p>
          <a:p>
            <a:pPr lvl="1" eaLnBrk="1" hangingPunct="1">
              <a:lnSpc>
                <a:spcPct val="90000"/>
              </a:lnSpc>
            </a:pPr>
            <a:r>
              <a:rPr lang="en-US" sz="2400" smtClean="0"/>
              <a:t>Test system approved and built</a:t>
            </a:r>
          </a:p>
          <a:p>
            <a:pPr lvl="1" eaLnBrk="1" hangingPunct="1">
              <a:lnSpc>
                <a:spcPct val="90000"/>
              </a:lnSpc>
            </a:pPr>
            <a:r>
              <a:rPr lang="en-US" sz="2400" smtClean="0"/>
              <a:t>Bug database opened and available for bug entry</a:t>
            </a:r>
          </a:p>
          <a:p>
            <a:pPr lvl="1" eaLnBrk="1" hangingPunct="1">
              <a:lnSpc>
                <a:spcPct val="90000"/>
              </a:lnSpc>
            </a:pPr>
            <a:r>
              <a:rPr lang="en-US" sz="2400" smtClean="0"/>
              <a:t>…</a:t>
            </a:r>
          </a:p>
        </p:txBody>
      </p:sp>
      <p:sp>
        <p:nvSpPr>
          <p:cNvPr id="32772" name="Text Box 4"/>
          <p:cNvSpPr txBox="1">
            <a:spLocks noChangeArrowheads="1"/>
          </p:cNvSpPr>
          <p:nvPr/>
        </p:nvSpPr>
        <p:spPr bwMode="auto">
          <a:xfrm>
            <a:off x="609600" y="10414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a:solidFill>
                  <a:srgbClr val="000066"/>
                </a:solidFill>
              </a:rPr>
              <a:t>CHAPTER 1.8</a:t>
            </a:r>
          </a:p>
        </p:txBody>
      </p:sp>
    </p:spTree>
    <p:extLst>
      <p:ext uri="{BB962C8B-B14F-4D97-AF65-F5344CB8AC3E}">
        <p14:creationId xmlns:p14="http://schemas.microsoft.com/office/powerpoint/2010/main" val="3316869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bwMode="auto">
          <a:xfrm>
            <a:off x="381000" y="304800"/>
            <a:ext cx="8229600" cy="715963"/>
          </a:xfrm>
          <a:ln>
            <a:miter lim="800000"/>
            <a:headEnd/>
            <a:tailEnd/>
          </a:ln>
        </p:spPr>
        <p:txBody>
          <a:bodyPr vert="horz" wrap="square" lIns="91440" tIns="45720" rIns="91440" bIns="45720" numCol="1" anchor="t" anchorCtr="0" compatLnSpc="1">
            <a:prstTxWarp prst="textNoShape">
              <a:avLst/>
            </a:prstTxWarp>
          </a:bodyPr>
          <a:lstStyle/>
          <a:p>
            <a:pPr algn="r" eaLnBrk="1" hangingPunct="1">
              <a:defRPr/>
            </a:pPr>
            <a:r>
              <a:rPr lang="en-US" sz="3400" b="1" smtClean="0">
                <a:solidFill>
                  <a:srgbClr val="000099"/>
                </a:solidFill>
                <a:effectLst>
                  <a:outerShdw blurRad="38100" dist="38100" dir="2700000" algn="tl">
                    <a:srgbClr val="000000"/>
                  </a:outerShdw>
                </a:effectLst>
                <a:latin typeface="Verdana" pitchFamily="34" charset="0"/>
              </a:rPr>
              <a:t>Example</a:t>
            </a:r>
            <a:br>
              <a:rPr lang="en-US" sz="3400" b="1" smtClean="0">
                <a:solidFill>
                  <a:srgbClr val="000099"/>
                </a:solidFill>
                <a:effectLst>
                  <a:outerShdw blurRad="38100" dist="38100" dir="2700000" algn="tl">
                    <a:srgbClr val="000000"/>
                  </a:outerShdw>
                </a:effectLst>
                <a:latin typeface="Verdana" pitchFamily="34" charset="0"/>
              </a:rPr>
            </a:br>
            <a:r>
              <a:rPr lang="en-US" sz="3000" b="1" smtClean="0">
                <a:solidFill>
                  <a:srgbClr val="000099"/>
                </a:solidFill>
                <a:effectLst>
                  <a:outerShdw blurRad="38100" dist="38100" dir="2700000" algn="tl">
                    <a:srgbClr val="000000"/>
                  </a:outerShdw>
                </a:effectLst>
                <a:latin typeface="Verdana" pitchFamily="34" charset="0"/>
              </a:rPr>
              <a:t> </a:t>
            </a:r>
            <a:r>
              <a:rPr lang="en-US" sz="2800" b="1" smtClean="0">
                <a:solidFill>
                  <a:srgbClr val="000099"/>
                </a:solidFill>
                <a:effectLst>
                  <a:outerShdw blurRad="38100" dist="38100" dir="2700000" algn="tl">
                    <a:srgbClr val="000000"/>
                  </a:outerShdw>
                </a:effectLst>
                <a:latin typeface="Verdana" pitchFamily="34" charset="0"/>
              </a:rPr>
              <a:t>Alpha Phase Entry</a:t>
            </a:r>
            <a:r>
              <a:rPr lang="en-US" sz="3000" b="1" smtClean="0">
                <a:solidFill>
                  <a:srgbClr val="000099"/>
                </a:solidFill>
                <a:effectLst>
                  <a:outerShdw blurRad="38100" dist="38100" dir="2700000" algn="tl">
                    <a:srgbClr val="000000"/>
                  </a:outerShdw>
                </a:effectLst>
                <a:latin typeface="Verdana" pitchFamily="34" charset="0"/>
              </a:rPr>
              <a:t> </a:t>
            </a:r>
          </a:p>
        </p:txBody>
      </p:sp>
      <p:sp>
        <p:nvSpPr>
          <p:cNvPr id="33795" name="Rectangle 3"/>
          <p:cNvSpPr>
            <a:spLocks noGrp="1" noChangeArrowheads="1"/>
          </p:cNvSpPr>
          <p:nvPr>
            <p:ph type="body" idx="1"/>
          </p:nvPr>
        </p:nvSpPr>
        <p:spPr bwMode="auto">
          <a:xfrm>
            <a:off x="457200" y="16462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pPr>
            <a:r>
              <a:rPr lang="en-US" sz="2200" smtClean="0"/>
              <a:t>The Test Plan covering all test phases:</a:t>
            </a:r>
          </a:p>
          <a:p>
            <a:pPr lvl="1" eaLnBrk="1" hangingPunct="1">
              <a:lnSpc>
                <a:spcPct val="80000"/>
              </a:lnSpc>
            </a:pPr>
            <a:r>
              <a:rPr lang="en-US" sz="2200" smtClean="0"/>
              <a:t>Source Level Testing, Application Testing, and Integration Testing are complete and approved.</a:t>
            </a:r>
          </a:p>
          <a:p>
            <a:pPr lvl="1" eaLnBrk="1" hangingPunct="1">
              <a:lnSpc>
                <a:spcPct val="80000"/>
              </a:lnSpc>
            </a:pPr>
            <a:r>
              <a:rPr lang="en-US" sz="2200" smtClean="0"/>
              <a:t>Developer’s testing sign-off document is complete</a:t>
            </a:r>
          </a:p>
          <a:p>
            <a:pPr lvl="1" eaLnBrk="1" hangingPunct="1">
              <a:lnSpc>
                <a:spcPct val="80000"/>
              </a:lnSpc>
            </a:pPr>
            <a:r>
              <a:rPr lang="en-US" sz="2200" smtClean="0"/>
              <a:t>Approved Unit Test Checklists are available for review</a:t>
            </a:r>
          </a:p>
          <a:p>
            <a:pPr lvl="1" eaLnBrk="1" hangingPunct="1">
              <a:lnSpc>
                <a:spcPct val="80000"/>
              </a:lnSpc>
            </a:pPr>
            <a:r>
              <a:rPr lang="en-US" sz="2200" smtClean="0"/>
              <a:t>Test Design/ Cases are complete and approved</a:t>
            </a:r>
          </a:p>
          <a:p>
            <a:pPr lvl="1" eaLnBrk="1" hangingPunct="1">
              <a:lnSpc>
                <a:spcPct val="80000"/>
              </a:lnSpc>
            </a:pPr>
            <a:r>
              <a:rPr lang="en-US" sz="2200" smtClean="0"/>
              <a:t>Build acceptance test is executed successfully</a:t>
            </a:r>
          </a:p>
          <a:p>
            <a:pPr lvl="1" eaLnBrk="1" hangingPunct="1">
              <a:lnSpc>
                <a:spcPct val="80000"/>
              </a:lnSpc>
            </a:pPr>
            <a:r>
              <a:rPr lang="en-US" sz="2200" smtClean="0"/>
              <a:t>Regression test has been defined</a:t>
            </a:r>
          </a:p>
          <a:p>
            <a:pPr lvl="1" eaLnBrk="1" hangingPunct="1">
              <a:lnSpc>
                <a:spcPct val="80000"/>
              </a:lnSpc>
            </a:pPr>
            <a:r>
              <a:rPr lang="en-US" sz="2200" smtClean="0"/>
              <a:t>Automation test has been defined (if applicable)</a:t>
            </a:r>
          </a:p>
          <a:p>
            <a:pPr lvl="1" eaLnBrk="1" hangingPunct="1">
              <a:lnSpc>
                <a:spcPct val="80000"/>
              </a:lnSpc>
            </a:pPr>
            <a:r>
              <a:rPr lang="en-US" sz="2200" smtClean="0"/>
              <a:t>The hardware and software necessary for the tests, as identified in the Test Plan, are available and ready</a:t>
            </a:r>
          </a:p>
        </p:txBody>
      </p:sp>
      <p:sp>
        <p:nvSpPr>
          <p:cNvPr id="33796" name="Text Box 4"/>
          <p:cNvSpPr txBox="1">
            <a:spLocks noChangeArrowheads="1"/>
          </p:cNvSpPr>
          <p:nvPr/>
        </p:nvSpPr>
        <p:spPr bwMode="auto">
          <a:xfrm>
            <a:off x="609600" y="10414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a:solidFill>
                  <a:srgbClr val="000066"/>
                </a:solidFill>
              </a:rPr>
              <a:t>CHAPTER 1.8</a:t>
            </a:r>
          </a:p>
        </p:txBody>
      </p:sp>
    </p:spTree>
    <p:extLst>
      <p:ext uri="{BB962C8B-B14F-4D97-AF65-F5344CB8AC3E}">
        <p14:creationId xmlns:p14="http://schemas.microsoft.com/office/powerpoint/2010/main" val="2629263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bwMode="auto">
          <a:xfrm>
            <a:off x="381000" y="609600"/>
            <a:ext cx="8229600" cy="808038"/>
          </a:xfrm>
          <a:ln>
            <a:miter lim="800000"/>
            <a:headEnd/>
            <a:tailEnd/>
          </a:ln>
        </p:spPr>
        <p:txBody>
          <a:bodyPr vert="horz" wrap="square" lIns="91440" tIns="45720" rIns="91440" bIns="45720" numCol="1" anchor="t" anchorCtr="0" compatLnSpc="1">
            <a:prstTxWarp prst="textNoShape">
              <a:avLst/>
            </a:prstTxWarp>
          </a:bodyPr>
          <a:lstStyle/>
          <a:p>
            <a:pPr algn="r" eaLnBrk="1" hangingPunct="1">
              <a:defRPr/>
            </a:pPr>
            <a:r>
              <a:rPr lang="en-US" sz="4000" b="1" dirty="0" smtClean="0">
                <a:solidFill>
                  <a:srgbClr val="000099"/>
                </a:solidFill>
                <a:effectLst>
                  <a:outerShdw blurRad="38100" dist="38100" dir="2700000" algn="tl">
                    <a:srgbClr val="000000"/>
                  </a:outerShdw>
                </a:effectLst>
                <a:latin typeface="Verdana" pitchFamily="34" charset="0"/>
              </a:rPr>
              <a:t>OBJECTIVES</a:t>
            </a:r>
          </a:p>
        </p:txBody>
      </p:sp>
      <p:sp>
        <p:nvSpPr>
          <p:cNvPr id="7171" name="Rectangle 3"/>
          <p:cNvSpPr>
            <a:spLocks noGrp="1" noChangeArrowheads="1"/>
          </p:cNvSpPr>
          <p:nvPr>
            <p:ph type="body" idx="1"/>
          </p:nvPr>
        </p:nvSpPr>
        <p:spPr bwMode="auto">
          <a:xfrm>
            <a:off x="457200" y="16462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sz="2200" smtClean="0"/>
              <a:t>An introduction to Common Software Development Life Cycle (SDLC) practices and how software testing fits in those contexts. </a:t>
            </a:r>
          </a:p>
          <a:p>
            <a:pPr eaLnBrk="1" hangingPunct="1">
              <a:lnSpc>
                <a:spcPct val="90000"/>
              </a:lnSpc>
            </a:pPr>
            <a:r>
              <a:rPr lang="en-US" sz="2200" smtClean="0"/>
              <a:t>Understanding </a:t>
            </a:r>
            <a:r>
              <a:rPr lang="en-US" sz="2400" smtClean="0"/>
              <a:t>testing phases,</a:t>
            </a:r>
            <a:r>
              <a:rPr lang="en-US" sz="2200" smtClean="0"/>
              <a:t> </a:t>
            </a:r>
            <a:r>
              <a:rPr lang="en-US" sz="2400" smtClean="0"/>
              <a:t>milestones,</a:t>
            </a:r>
            <a:r>
              <a:rPr lang="en-US" sz="2200" smtClean="0"/>
              <a:t> </a:t>
            </a:r>
            <a:r>
              <a:rPr lang="en-US" sz="2400" smtClean="0"/>
              <a:t>checkpoints</a:t>
            </a:r>
            <a:r>
              <a:rPr lang="en-US" sz="2200" smtClean="0"/>
              <a:t> in a SDLC and their purposes</a:t>
            </a:r>
          </a:p>
          <a:p>
            <a:pPr eaLnBrk="1" hangingPunct="1">
              <a:lnSpc>
                <a:spcPct val="90000"/>
              </a:lnSpc>
            </a:pPr>
            <a:r>
              <a:rPr lang="en-US" sz="2200" smtClean="0"/>
              <a:t>Learn about how each SDLC choice affects software testing and its implementation</a:t>
            </a:r>
          </a:p>
          <a:p>
            <a:pPr eaLnBrk="1" hangingPunct="1">
              <a:lnSpc>
                <a:spcPct val="90000"/>
              </a:lnSpc>
            </a:pPr>
            <a:endParaRPr lang="en-US" sz="2200" smtClean="0"/>
          </a:p>
        </p:txBody>
      </p:sp>
      <p:sp>
        <p:nvSpPr>
          <p:cNvPr id="7172" name="Text Box 4"/>
          <p:cNvSpPr txBox="1">
            <a:spLocks noChangeArrowheads="1"/>
          </p:cNvSpPr>
          <p:nvPr/>
        </p:nvSpPr>
        <p:spPr bwMode="auto">
          <a:xfrm>
            <a:off x="609600" y="1041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a:solidFill>
                  <a:srgbClr val="000066"/>
                </a:solidFill>
              </a:rPr>
              <a:t>CHAPTER 1</a:t>
            </a:r>
          </a:p>
        </p:txBody>
      </p:sp>
    </p:spTree>
    <p:extLst>
      <p:ext uri="{BB962C8B-B14F-4D97-AF65-F5344CB8AC3E}">
        <p14:creationId xmlns:p14="http://schemas.microsoft.com/office/powerpoint/2010/main" val="11323449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381000" y="274638"/>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eaLnBrk="1" hangingPunct="1"/>
            <a:r>
              <a:rPr lang="en-US" sz="3400" b="1" smtClean="0">
                <a:solidFill>
                  <a:srgbClr val="000099"/>
                </a:solidFill>
                <a:latin typeface="Verdana" pitchFamily="34" charset="0"/>
              </a:rPr>
              <a:t>Example</a:t>
            </a:r>
            <a:br>
              <a:rPr lang="en-US" sz="3400" b="1" smtClean="0">
                <a:solidFill>
                  <a:srgbClr val="000099"/>
                </a:solidFill>
                <a:latin typeface="Verdana" pitchFamily="34" charset="0"/>
              </a:rPr>
            </a:br>
            <a:r>
              <a:rPr lang="en-US" sz="3000" b="1" smtClean="0">
                <a:solidFill>
                  <a:srgbClr val="000099"/>
                </a:solidFill>
                <a:latin typeface="Verdana" pitchFamily="34" charset="0"/>
              </a:rPr>
              <a:t> </a:t>
            </a:r>
            <a:r>
              <a:rPr lang="en-US" sz="2800" b="1" smtClean="0">
                <a:solidFill>
                  <a:srgbClr val="000099"/>
                </a:solidFill>
                <a:latin typeface="Verdana" pitchFamily="34" charset="0"/>
              </a:rPr>
              <a:t>Alpha Phase Exit</a:t>
            </a:r>
            <a:r>
              <a:rPr lang="en-US" sz="3600" b="1" smtClean="0">
                <a:solidFill>
                  <a:srgbClr val="000099"/>
                </a:solidFill>
                <a:latin typeface="Verdana" pitchFamily="34" charset="0"/>
              </a:rPr>
              <a:t> </a:t>
            </a:r>
          </a:p>
        </p:txBody>
      </p:sp>
      <p:sp>
        <p:nvSpPr>
          <p:cNvPr id="34819" name="Rectangle 3"/>
          <p:cNvSpPr>
            <a:spLocks noGrp="1" noChangeArrowheads="1"/>
          </p:cNvSpPr>
          <p:nvPr>
            <p:ph type="body" idx="1"/>
          </p:nvPr>
        </p:nvSpPr>
        <p:spPr bwMode="auto">
          <a:xfrm>
            <a:off x="533400" y="18748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sz="2200" smtClean="0"/>
              <a:t>All test results have been documented</a:t>
            </a:r>
          </a:p>
          <a:p>
            <a:pPr eaLnBrk="1" hangingPunct="1">
              <a:lnSpc>
                <a:spcPct val="90000"/>
              </a:lnSpc>
            </a:pPr>
            <a:r>
              <a:rPr lang="en-US" sz="2200" smtClean="0"/>
              <a:t>All identified application testing has been executed</a:t>
            </a:r>
          </a:p>
          <a:p>
            <a:pPr eaLnBrk="1" hangingPunct="1">
              <a:lnSpc>
                <a:spcPct val="90000"/>
              </a:lnSpc>
            </a:pPr>
            <a:r>
              <a:rPr lang="en-US" sz="2200" smtClean="0"/>
              <a:t>Regression test has been executed</a:t>
            </a:r>
          </a:p>
          <a:p>
            <a:pPr eaLnBrk="1" hangingPunct="1">
              <a:lnSpc>
                <a:spcPct val="90000"/>
              </a:lnSpc>
            </a:pPr>
            <a:r>
              <a:rPr lang="en-US" sz="2200" smtClean="0"/>
              <a:t>Automation test has been executed (if applicable)</a:t>
            </a:r>
          </a:p>
          <a:p>
            <a:pPr eaLnBrk="1" hangingPunct="1">
              <a:lnSpc>
                <a:spcPct val="90000"/>
              </a:lnSpc>
            </a:pPr>
            <a:r>
              <a:rPr lang="en-US" sz="2200" smtClean="0"/>
              <a:t>All software fixes identified for resolution in this test phase are fixed, retested and closed</a:t>
            </a:r>
          </a:p>
          <a:p>
            <a:pPr eaLnBrk="1" hangingPunct="1">
              <a:lnSpc>
                <a:spcPct val="90000"/>
              </a:lnSpc>
            </a:pPr>
            <a:r>
              <a:rPr lang="en-US" sz="2200" smtClean="0"/>
              <a:t>Software is baselined</a:t>
            </a:r>
          </a:p>
          <a:p>
            <a:pPr eaLnBrk="1" hangingPunct="1">
              <a:lnSpc>
                <a:spcPct val="90000"/>
              </a:lnSpc>
            </a:pPr>
            <a:r>
              <a:rPr lang="en-US" sz="2200" smtClean="0"/>
              <a:t>Test report is completed</a:t>
            </a:r>
          </a:p>
          <a:p>
            <a:pPr eaLnBrk="1" hangingPunct="1">
              <a:lnSpc>
                <a:spcPct val="90000"/>
              </a:lnSpc>
            </a:pPr>
            <a:r>
              <a:rPr lang="en-US" sz="2200" smtClean="0"/>
              <a:t>All P1&amp;P2 defects have been resolved and closed</a:t>
            </a:r>
          </a:p>
        </p:txBody>
      </p:sp>
      <p:sp>
        <p:nvSpPr>
          <p:cNvPr id="34820" name="Text Box 4"/>
          <p:cNvSpPr txBox="1">
            <a:spLocks noChangeArrowheads="1"/>
          </p:cNvSpPr>
          <p:nvPr/>
        </p:nvSpPr>
        <p:spPr bwMode="auto">
          <a:xfrm>
            <a:off x="609600" y="10414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a:solidFill>
                  <a:srgbClr val="000066"/>
                </a:solidFill>
              </a:rPr>
              <a:t>CHAPTER 1.8</a:t>
            </a:r>
          </a:p>
        </p:txBody>
      </p:sp>
    </p:spTree>
    <p:extLst>
      <p:ext uri="{BB962C8B-B14F-4D97-AF65-F5344CB8AC3E}">
        <p14:creationId xmlns:p14="http://schemas.microsoft.com/office/powerpoint/2010/main" val="35664185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bwMode="auto">
          <a:xfrm>
            <a:off x="457200" y="533400"/>
            <a:ext cx="8229600" cy="884238"/>
          </a:xfrm>
          <a:ln>
            <a:miter lim="800000"/>
            <a:headEnd/>
            <a:tailEnd/>
          </a:ln>
        </p:spPr>
        <p:txBody>
          <a:bodyPr vert="horz" wrap="square" lIns="91440" tIns="45720" rIns="91440" bIns="45720" numCol="1" anchor="t" anchorCtr="0" compatLnSpc="1">
            <a:prstTxWarp prst="textNoShape">
              <a:avLst/>
            </a:prstTxWarp>
          </a:bodyPr>
          <a:lstStyle/>
          <a:p>
            <a:pPr algn="r" eaLnBrk="1" hangingPunct="1">
              <a:defRPr/>
            </a:pPr>
            <a:r>
              <a:rPr lang="en-US" sz="4000" b="1" smtClean="0">
                <a:solidFill>
                  <a:srgbClr val="000099"/>
                </a:solidFill>
                <a:effectLst>
                  <a:outerShdw blurRad="38100" dist="38100" dir="2700000" algn="tl">
                    <a:srgbClr val="000000"/>
                  </a:outerShdw>
                </a:effectLst>
                <a:latin typeface="Verdana" pitchFamily="34" charset="0"/>
              </a:rPr>
              <a:t>SUMMARY</a:t>
            </a:r>
          </a:p>
        </p:txBody>
      </p:sp>
      <p:sp>
        <p:nvSpPr>
          <p:cNvPr id="358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spcBef>
                <a:spcPct val="10000"/>
              </a:spcBef>
              <a:spcAft>
                <a:spcPct val="10000"/>
              </a:spcAft>
            </a:pPr>
            <a:r>
              <a:rPr lang="en-GB" sz="2400" smtClean="0"/>
              <a:t>Depending on the type of application to be built and or customer’s requirement, we choose a suitable SDLC model.</a:t>
            </a:r>
          </a:p>
          <a:p>
            <a:pPr eaLnBrk="1" hangingPunct="1">
              <a:lnSpc>
                <a:spcPct val="80000"/>
              </a:lnSpc>
              <a:spcBef>
                <a:spcPct val="10000"/>
              </a:spcBef>
              <a:spcAft>
                <a:spcPct val="10000"/>
              </a:spcAft>
            </a:pPr>
            <a:r>
              <a:rPr lang="en-GB" sz="2400" smtClean="0"/>
              <a:t>There are several phases in the SDLC. In each phase, there are milestones and criteria for each milestone. The criteria, milestones and phases of the project help the product to be developed correctly, timely and effectively.</a:t>
            </a:r>
            <a:endParaRPr lang="en-US" sz="2400" smtClean="0"/>
          </a:p>
          <a:p>
            <a:pPr eaLnBrk="1" hangingPunct="1">
              <a:lnSpc>
                <a:spcPct val="80000"/>
              </a:lnSpc>
              <a:spcBef>
                <a:spcPct val="10000"/>
              </a:spcBef>
              <a:spcAft>
                <a:spcPct val="10000"/>
              </a:spcAft>
            </a:pPr>
            <a:r>
              <a:rPr lang="en-US" sz="2400" smtClean="0"/>
              <a:t>Depending on the SDLC, the testing and its implementation is affected, usually in time, knowledge about the application, documentation and amount of regression test done. </a:t>
            </a:r>
          </a:p>
          <a:p>
            <a:pPr eaLnBrk="1" hangingPunct="1">
              <a:lnSpc>
                <a:spcPct val="80000"/>
              </a:lnSpc>
              <a:spcBef>
                <a:spcPct val="10000"/>
              </a:spcBef>
              <a:spcAft>
                <a:spcPct val="10000"/>
              </a:spcAft>
            </a:pPr>
            <a:endParaRPr lang="en-US" sz="2400" smtClean="0"/>
          </a:p>
          <a:p>
            <a:pPr eaLnBrk="1" hangingPunct="1">
              <a:lnSpc>
                <a:spcPct val="80000"/>
              </a:lnSpc>
            </a:pPr>
            <a:endParaRPr lang="en-US" sz="2400" smtClean="0"/>
          </a:p>
        </p:txBody>
      </p:sp>
      <p:sp>
        <p:nvSpPr>
          <p:cNvPr id="35844" name="Text Box 4"/>
          <p:cNvSpPr txBox="1">
            <a:spLocks noChangeArrowheads="1"/>
          </p:cNvSpPr>
          <p:nvPr/>
        </p:nvSpPr>
        <p:spPr bwMode="auto">
          <a:xfrm>
            <a:off x="609600" y="1041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a:solidFill>
                  <a:srgbClr val="000066"/>
                </a:solidFill>
              </a:rPr>
              <a:t>CHAPTER 1</a:t>
            </a:r>
          </a:p>
        </p:txBody>
      </p:sp>
    </p:spTree>
    <p:extLst>
      <p:ext uri="{BB962C8B-B14F-4D97-AF65-F5344CB8AC3E}">
        <p14:creationId xmlns:p14="http://schemas.microsoft.com/office/powerpoint/2010/main" val="2112469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bwMode="auto">
          <a:xfrm>
            <a:off x="457200" y="457200"/>
            <a:ext cx="8229600" cy="1143000"/>
          </a:xfrm>
          <a:ln>
            <a:miter lim="800000"/>
            <a:headEnd/>
            <a:tailEnd/>
          </a:ln>
        </p:spPr>
        <p:txBody>
          <a:bodyPr vert="horz" wrap="square" lIns="91440" tIns="45720" rIns="91440" bIns="45720" numCol="1" anchor="t" anchorCtr="0" compatLnSpc="1">
            <a:prstTxWarp prst="textNoShape">
              <a:avLst/>
            </a:prstTxWarp>
          </a:bodyPr>
          <a:lstStyle/>
          <a:p>
            <a:pPr algn="r" eaLnBrk="1" hangingPunct="1">
              <a:defRPr/>
            </a:pPr>
            <a:r>
              <a:rPr lang="en-US" sz="4000" b="1" dirty="0" smtClean="0">
                <a:solidFill>
                  <a:schemeClr val="folHlink"/>
                </a:solidFill>
                <a:effectLst>
                  <a:outerShdw blurRad="38100" dist="38100" dir="2700000" algn="tl">
                    <a:srgbClr val="000000"/>
                  </a:outerShdw>
                </a:effectLst>
                <a:latin typeface="Verdana" pitchFamily="34" charset="0"/>
              </a:rPr>
              <a:t>SDLC and Testing</a:t>
            </a:r>
          </a:p>
        </p:txBody>
      </p:sp>
      <p:sp>
        <p:nvSpPr>
          <p:cNvPr id="8195" name="Rectangle 3"/>
          <p:cNvSpPr>
            <a:spLocks noGrp="1" noChangeArrowheads="1"/>
          </p:cNvSpPr>
          <p:nvPr>
            <p:ph type="body" idx="1"/>
          </p:nvPr>
        </p:nvSpPr>
        <p:spPr bwMode="auto">
          <a:xfrm>
            <a:off x="609600" y="17224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US" sz="2600" b="1" smtClean="0">
                <a:solidFill>
                  <a:srgbClr val="000099"/>
                </a:solidFill>
              </a:rPr>
              <a:t>1.1 SDLC and Testing</a:t>
            </a:r>
          </a:p>
          <a:p>
            <a:pPr eaLnBrk="1" hangingPunct="1">
              <a:lnSpc>
                <a:spcPct val="90000"/>
              </a:lnSpc>
              <a:buFontTx/>
              <a:buNone/>
            </a:pPr>
            <a:r>
              <a:rPr lang="en-US" sz="2600" smtClean="0"/>
              <a:t>1.2 Waterfall Model</a:t>
            </a:r>
          </a:p>
          <a:p>
            <a:pPr eaLnBrk="1" hangingPunct="1">
              <a:lnSpc>
                <a:spcPct val="90000"/>
              </a:lnSpc>
              <a:buFontTx/>
              <a:buNone/>
            </a:pPr>
            <a:r>
              <a:rPr lang="en-US" sz="2600" smtClean="0"/>
              <a:t>1.3 Spiral Model</a:t>
            </a:r>
          </a:p>
          <a:p>
            <a:pPr eaLnBrk="1" hangingPunct="1">
              <a:lnSpc>
                <a:spcPct val="90000"/>
              </a:lnSpc>
              <a:buFontTx/>
              <a:buNone/>
            </a:pPr>
            <a:r>
              <a:rPr lang="en-US" sz="2600" smtClean="0"/>
              <a:t>1.4 V-Model</a:t>
            </a:r>
          </a:p>
          <a:p>
            <a:pPr eaLnBrk="1" hangingPunct="1">
              <a:lnSpc>
                <a:spcPct val="90000"/>
              </a:lnSpc>
              <a:buFontTx/>
              <a:buNone/>
            </a:pPr>
            <a:r>
              <a:rPr lang="en-US" sz="2600" smtClean="0"/>
              <a:t>1.5 Concurrent Model</a:t>
            </a:r>
          </a:p>
          <a:p>
            <a:pPr eaLnBrk="1" hangingPunct="1">
              <a:lnSpc>
                <a:spcPct val="90000"/>
              </a:lnSpc>
              <a:buFontTx/>
              <a:buNone/>
            </a:pPr>
            <a:r>
              <a:rPr lang="en-US" sz="2600" smtClean="0"/>
              <a:t>1.6 Agile Model</a:t>
            </a:r>
          </a:p>
          <a:p>
            <a:pPr eaLnBrk="1" hangingPunct="1">
              <a:lnSpc>
                <a:spcPct val="90000"/>
              </a:lnSpc>
              <a:buFontTx/>
              <a:buNone/>
            </a:pPr>
            <a:r>
              <a:rPr lang="en-US" sz="2600" smtClean="0"/>
              <a:t>1.7 Other SDLC Models</a:t>
            </a:r>
          </a:p>
          <a:p>
            <a:pPr eaLnBrk="1" hangingPunct="1">
              <a:lnSpc>
                <a:spcPct val="90000"/>
              </a:lnSpc>
              <a:buFontTx/>
              <a:buNone/>
            </a:pPr>
            <a:r>
              <a:rPr lang="en-US" sz="2600" smtClean="0"/>
              <a:t>1.8 Testing Phases and Milestones</a:t>
            </a:r>
          </a:p>
          <a:p>
            <a:pPr eaLnBrk="1" hangingPunct="1">
              <a:lnSpc>
                <a:spcPct val="90000"/>
              </a:lnSpc>
            </a:pPr>
            <a:endParaRPr lang="en-US" sz="2600" smtClean="0"/>
          </a:p>
        </p:txBody>
      </p:sp>
      <p:sp>
        <p:nvSpPr>
          <p:cNvPr id="8196" name="Text Box 4"/>
          <p:cNvSpPr txBox="1">
            <a:spLocks noChangeArrowheads="1"/>
          </p:cNvSpPr>
          <p:nvPr/>
        </p:nvSpPr>
        <p:spPr bwMode="auto">
          <a:xfrm>
            <a:off x="609600" y="1041400"/>
            <a:ext cx="2057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a:solidFill>
                  <a:srgbClr val="000066"/>
                </a:solidFill>
              </a:rPr>
              <a:t>CHAPTER 1.1</a:t>
            </a:r>
          </a:p>
        </p:txBody>
      </p:sp>
    </p:spTree>
    <p:extLst>
      <p:ext uri="{BB962C8B-B14F-4D97-AF65-F5344CB8AC3E}">
        <p14:creationId xmlns:p14="http://schemas.microsoft.com/office/powerpoint/2010/main" val="495149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711200" y="6229350"/>
            <a:ext cx="1828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eaLnBrk="0" hangingPunct="0"/>
            <a:endParaRPr lang="en-US" sz="2400">
              <a:latin typeface="Times New Roman" pitchFamily="18" charset="0"/>
            </a:endParaRPr>
          </a:p>
        </p:txBody>
      </p:sp>
      <p:sp>
        <p:nvSpPr>
          <p:cNvPr id="9219" name="Rectangle 3"/>
          <p:cNvSpPr>
            <a:spLocks noChangeArrowheads="1"/>
          </p:cNvSpPr>
          <p:nvPr/>
        </p:nvSpPr>
        <p:spPr bwMode="auto">
          <a:xfrm>
            <a:off x="3149600" y="6229350"/>
            <a:ext cx="2844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eaLnBrk="0" hangingPunct="0"/>
            <a:endParaRPr lang="en-US" sz="2400">
              <a:latin typeface="Times New Roman" pitchFamily="18" charset="0"/>
            </a:endParaRPr>
          </a:p>
        </p:txBody>
      </p:sp>
      <p:sp>
        <p:nvSpPr>
          <p:cNvPr id="973828" name="Rectangle 4"/>
          <p:cNvSpPr>
            <a:spLocks noChangeArrowheads="1"/>
          </p:cNvSpPr>
          <p:nvPr/>
        </p:nvSpPr>
        <p:spPr bwMode="auto">
          <a:xfrm>
            <a:off x="787400" y="381000"/>
            <a:ext cx="7772400" cy="819150"/>
          </a:xfrm>
          <a:prstGeom prst="rect">
            <a:avLst/>
          </a:prstGeom>
          <a:noFill/>
          <a:ln w="9525">
            <a:noFill/>
            <a:miter lim="800000"/>
            <a:headEnd/>
            <a:tailEnd/>
          </a:ln>
        </p:spPr>
        <p:txBody>
          <a:bodyPr lIns="92075" tIns="46038" rIns="92075" bIns="46038" anchor="ctr"/>
          <a:lstStyle/>
          <a:p>
            <a:pPr algn="r" eaLnBrk="0" hangingPunct="0">
              <a:defRPr/>
            </a:pPr>
            <a:r>
              <a:rPr lang="en-US" sz="3400" b="1">
                <a:solidFill>
                  <a:srgbClr val="000099"/>
                </a:solidFill>
                <a:effectLst>
                  <a:outerShdw blurRad="38100" dist="38100" dir="2700000" algn="tl">
                    <a:srgbClr val="000000"/>
                  </a:outerShdw>
                </a:effectLst>
                <a:latin typeface="Verdana" pitchFamily="34" charset="0"/>
              </a:rPr>
              <a:t>SDLC and Testing</a:t>
            </a:r>
          </a:p>
        </p:txBody>
      </p:sp>
      <p:sp>
        <p:nvSpPr>
          <p:cNvPr id="9221" name="Rectangle 5"/>
          <p:cNvSpPr>
            <a:spLocks noChangeArrowheads="1"/>
          </p:cNvSpPr>
          <p:nvPr/>
        </p:nvSpPr>
        <p:spPr bwMode="auto">
          <a:xfrm>
            <a:off x="50800" y="1428750"/>
            <a:ext cx="8636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742950" lvl="1" indent="-285750" algn="l" eaLnBrk="0" hangingPunct="0">
              <a:spcBef>
                <a:spcPct val="20000"/>
              </a:spcBef>
            </a:pPr>
            <a:endParaRPr lang="en-US" sz="2400"/>
          </a:p>
          <a:p>
            <a:pPr marL="742950" lvl="1" indent="-285750" algn="l" eaLnBrk="0" hangingPunct="0">
              <a:spcBef>
                <a:spcPct val="20000"/>
              </a:spcBef>
            </a:pPr>
            <a:r>
              <a:rPr lang="en-US" sz="2400" b="1"/>
              <a:t>How testing is directly affected by the SDLC choice:</a:t>
            </a:r>
          </a:p>
          <a:p>
            <a:pPr marL="1143000" lvl="2" indent="-228600" algn="l" eaLnBrk="0" hangingPunct="0">
              <a:spcBef>
                <a:spcPct val="20000"/>
              </a:spcBef>
              <a:buFontTx/>
              <a:buChar char="•"/>
            </a:pPr>
            <a:r>
              <a:rPr lang="en-US" sz="2400"/>
              <a:t>Documentation availability to test against</a:t>
            </a:r>
          </a:p>
          <a:p>
            <a:pPr marL="1143000" lvl="2" indent="-228600" algn="l" eaLnBrk="0" hangingPunct="0">
              <a:spcBef>
                <a:spcPct val="20000"/>
              </a:spcBef>
              <a:buFontTx/>
              <a:buChar char="•"/>
            </a:pPr>
            <a:r>
              <a:rPr lang="en-US" sz="2400"/>
              <a:t>Time to test</a:t>
            </a:r>
          </a:p>
          <a:p>
            <a:pPr marL="1143000" lvl="2" indent="-228600" algn="l" eaLnBrk="0" hangingPunct="0">
              <a:spcBef>
                <a:spcPct val="20000"/>
              </a:spcBef>
              <a:buFontTx/>
              <a:buChar char="•"/>
            </a:pPr>
            <a:r>
              <a:rPr lang="en-US" sz="2400"/>
              <a:t>Time to automate or produce effective automation</a:t>
            </a:r>
          </a:p>
          <a:p>
            <a:pPr marL="1143000" lvl="2" indent="-228600" algn="l" eaLnBrk="0" hangingPunct="0">
              <a:spcBef>
                <a:spcPct val="20000"/>
              </a:spcBef>
              <a:buFontTx/>
              <a:buChar char="•"/>
            </a:pPr>
            <a:r>
              <a:rPr lang="en-US" sz="2400"/>
              <a:t>Knowledge and understanding of the application as we plan our tests</a:t>
            </a:r>
          </a:p>
          <a:p>
            <a:pPr marL="1143000" lvl="2" indent="-228600" algn="l" eaLnBrk="0" hangingPunct="0">
              <a:spcBef>
                <a:spcPct val="20000"/>
              </a:spcBef>
              <a:buFontTx/>
              <a:buChar char="•"/>
            </a:pPr>
            <a:r>
              <a:rPr lang="en-US" sz="2400"/>
              <a:t>Amount of regression testing</a:t>
            </a:r>
          </a:p>
          <a:p>
            <a:pPr marL="742950" lvl="1" indent="-285750" algn="l" eaLnBrk="0" hangingPunct="0">
              <a:spcBef>
                <a:spcPct val="20000"/>
              </a:spcBef>
            </a:pPr>
            <a:endParaRPr lang="en-US" sz="2400"/>
          </a:p>
        </p:txBody>
      </p:sp>
      <p:sp>
        <p:nvSpPr>
          <p:cNvPr id="9222" name="Text Box 6"/>
          <p:cNvSpPr txBox="1">
            <a:spLocks noChangeArrowheads="1"/>
          </p:cNvSpPr>
          <p:nvPr/>
        </p:nvSpPr>
        <p:spPr bwMode="auto">
          <a:xfrm>
            <a:off x="609600" y="1041400"/>
            <a:ext cx="1905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a:solidFill>
                  <a:srgbClr val="000066"/>
                </a:solidFill>
              </a:rPr>
              <a:t>CHAPTER 1.1</a:t>
            </a:r>
          </a:p>
          <a:p>
            <a:pPr algn="l" eaLnBrk="1" hangingPunct="1"/>
            <a:endParaRPr lang="en-US" sz="2000" b="1">
              <a:solidFill>
                <a:srgbClr val="000066"/>
              </a:solidFill>
            </a:endParaRPr>
          </a:p>
        </p:txBody>
      </p:sp>
    </p:spTree>
    <p:extLst>
      <p:ext uri="{BB962C8B-B14F-4D97-AF65-F5344CB8AC3E}">
        <p14:creationId xmlns:p14="http://schemas.microsoft.com/office/powerpoint/2010/main" val="2219255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p:cNvSpPr>
            <a:spLocks noGrp="1" noChangeArrowheads="1"/>
          </p:cNvSpPr>
          <p:nvPr>
            <p:ph type="title"/>
          </p:nvPr>
        </p:nvSpPr>
        <p:spPr bwMode="auto">
          <a:xfrm>
            <a:off x="457200" y="457200"/>
            <a:ext cx="8229600" cy="1143000"/>
          </a:xfrm>
          <a:ln>
            <a:miter lim="800000"/>
            <a:headEnd/>
            <a:tailEnd/>
          </a:ln>
        </p:spPr>
        <p:txBody>
          <a:bodyPr vert="horz" wrap="square" lIns="91440" tIns="45720" rIns="91440" bIns="45720" numCol="1" anchor="t" anchorCtr="0" compatLnSpc="1">
            <a:prstTxWarp prst="textNoShape">
              <a:avLst/>
            </a:prstTxWarp>
          </a:bodyPr>
          <a:lstStyle/>
          <a:p>
            <a:pPr algn="r" eaLnBrk="1" hangingPunct="1">
              <a:defRPr/>
            </a:pPr>
            <a:r>
              <a:rPr lang="en-US" sz="4000" b="1" smtClean="0">
                <a:solidFill>
                  <a:schemeClr val="folHlink"/>
                </a:solidFill>
                <a:effectLst>
                  <a:outerShdw blurRad="38100" dist="38100" dir="2700000" algn="tl">
                    <a:srgbClr val="000000"/>
                  </a:outerShdw>
                </a:effectLst>
                <a:latin typeface="Verdana" pitchFamily="34" charset="0"/>
              </a:rPr>
              <a:t>SDLC and Testing</a:t>
            </a:r>
          </a:p>
        </p:txBody>
      </p:sp>
      <p:sp>
        <p:nvSpPr>
          <p:cNvPr id="10243" name="Rectangle 3"/>
          <p:cNvSpPr>
            <a:spLocks noGrp="1" noChangeArrowheads="1"/>
          </p:cNvSpPr>
          <p:nvPr>
            <p:ph type="body" idx="1"/>
          </p:nvPr>
        </p:nvSpPr>
        <p:spPr bwMode="auto">
          <a:xfrm>
            <a:off x="609600" y="17224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US" sz="2400" smtClean="0"/>
              <a:t>1.1 SDLC and Testing</a:t>
            </a:r>
            <a:endParaRPr lang="en-US" sz="2400" b="1" smtClean="0">
              <a:solidFill>
                <a:srgbClr val="000099"/>
              </a:solidFill>
            </a:endParaRPr>
          </a:p>
          <a:p>
            <a:pPr eaLnBrk="1" hangingPunct="1">
              <a:lnSpc>
                <a:spcPct val="90000"/>
              </a:lnSpc>
              <a:buFontTx/>
              <a:buNone/>
            </a:pPr>
            <a:r>
              <a:rPr lang="en-US" sz="2400" b="1" smtClean="0">
                <a:solidFill>
                  <a:srgbClr val="000099"/>
                </a:solidFill>
              </a:rPr>
              <a:t>1.2 Waterfall Model</a:t>
            </a:r>
          </a:p>
          <a:p>
            <a:pPr eaLnBrk="1" hangingPunct="1">
              <a:lnSpc>
                <a:spcPct val="90000"/>
              </a:lnSpc>
              <a:buFontTx/>
              <a:buNone/>
            </a:pPr>
            <a:r>
              <a:rPr lang="en-US" sz="2400" smtClean="0"/>
              <a:t>1.3 Spiral Model</a:t>
            </a:r>
          </a:p>
          <a:p>
            <a:pPr eaLnBrk="1" hangingPunct="1">
              <a:lnSpc>
                <a:spcPct val="90000"/>
              </a:lnSpc>
              <a:buFontTx/>
              <a:buNone/>
            </a:pPr>
            <a:r>
              <a:rPr lang="en-US" sz="2400" smtClean="0"/>
              <a:t>1.4 V-Model</a:t>
            </a:r>
          </a:p>
          <a:p>
            <a:pPr eaLnBrk="1" hangingPunct="1">
              <a:lnSpc>
                <a:spcPct val="90000"/>
              </a:lnSpc>
              <a:buFontTx/>
              <a:buNone/>
            </a:pPr>
            <a:r>
              <a:rPr lang="en-US" sz="2400" smtClean="0"/>
              <a:t>1.5 Concurrent Model</a:t>
            </a:r>
          </a:p>
          <a:p>
            <a:pPr eaLnBrk="1" hangingPunct="1">
              <a:lnSpc>
                <a:spcPct val="90000"/>
              </a:lnSpc>
              <a:buFontTx/>
              <a:buNone/>
            </a:pPr>
            <a:r>
              <a:rPr lang="en-US" sz="2400" smtClean="0"/>
              <a:t>1.6 Agile Model</a:t>
            </a:r>
          </a:p>
          <a:p>
            <a:pPr eaLnBrk="1" hangingPunct="1">
              <a:lnSpc>
                <a:spcPct val="90000"/>
              </a:lnSpc>
              <a:buFontTx/>
              <a:buNone/>
            </a:pPr>
            <a:r>
              <a:rPr lang="en-US" sz="2400" smtClean="0"/>
              <a:t>1.7 Other SDLC Models</a:t>
            </a:r>
          </a:p>
          <a:p>
            <a:pPr eaLnBrk="1" hangingPunct="1">
              <a:lnSpc>
                <a:spcPct val="90000"/>
              </a:lnSpc>
              <a:buFontTx/>
              <a:buNone/>
            </a:pPr>
            <a:r>
              <a:rPr lang="en-US" sz="2400" smtClean="0"/>
              <a:t>1.8 Testing Phases and Milestones</a:t>
            </a:r>
          </a:p>
          <a:p>
            <a:pPr eaLnBrk="1" hangingPunct="1">
              <a:lnSpc>
                <a:spcPct val="90000"/>
              </a:lnSpc>
            </a:pPr>
            <a:endParaRPr lang="en-US" sz="2400" smtClean="0"/>
          </a:p>
        </p:txBody>
      </p:sp>
      <p:sp>
        <p:nvSpPr>
          <p:cNvPr id="10244" name="Text Box 4"/>
          <p:cNvSpPr txBox="1">
            <a:spLocks noChangeArrowheads="1"/>
          </p:cNvSpPr>
          <p:nvPr/>
        </p:nvSpPr>
        <p:spPr bwMode="auto">
          <a:xfrm>
            <a:off x="609600" y="1041400"/>
            <a:ext cx="1905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a:solidFill>
                  <a:srgbClr val="000066"/>
                </a:solidFill>
              </a:rPr>
              <a:t>CHAPTER 1.2</a:t>
            </a:r>
          </a:p>
        </p:txBody>
      </p:sp>
    </p:spTree>
    <p:extLst>
      <p:ext uri="{BB962C8B-B14F-4D97-AF65-F5344CB8AC3E}">
        <p14:creationId xmlns:p14="http://schemas.microsoft.com/office/powerpoint/2010/main" val="3081697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381000" y="563563"/>
            <a:ext cx="8229600" cy="960437"/>
          </a:xfrm>
          <a:ln>
            <a:miter lim="800000"/>
            <a:headEnd/>
            <a:tailEnd/>
          </a:ln>
        </p:spPr>
        <p:txBody>
          <a:bodyPr vert="horz" wrap="square" lIns="91440" tIns="45720" rIns="91440" bIns="45720" numCol="1" anchor="t" anchorCtr="0" compatLnSpc="1">
            <a:prstTxWarp prst="textNoShape">
              <a:avLst/>
            </a:prstTxWarp>
          </a:bodyPr>
          <a:lstStyle/>
          <a:p>
            <a:pPr algn="r" eaLnBrk="1" hangingPunct="1">
              <a:defRPr/>
            </a:pPr>
            <a:r>
              <a:rPr lang="en-US" sz="3400" b="1" dirty="0" smtClean="0">
                <a:solidFill>
                  <a:srgbClr val="000099"/>
                </a:solidFill>
                <a:effectLst>
                  <a:outerShdw blurRad="38100" dist="38100" dir="2700000" algn="tl">
                    <a:srgbClr val="000000"/>
                  </a:outerShdw>
                </a:effectLst>
                <a:latin typeface="Verdana" pitchFamily="34" charset="0"/>
              </a:rPr>
              <a:t>Waterfall Model</a:t>
            </a:r>
          </a:p>
        </p:txBody>
      </p:sp>
      <p:sp>
        <p:nvSpPr>
          <p:cNvPr id="11267" name="Text Box 38"/>
          <p:cNvSpPr txBox="1">
            <a:spLocks noChangeArrowheads="1"/>
          </p:cNvSpPr>
          <p:nvPr/>
        </p:nvSpPr>
        <p:spPr bwMode="auto">
          <a:xfrm>
            <a:off x="609600" y="4670425"/>
            <a:ext cx="3657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buFont typeface="Arial" charset="0"/>
              <a:buChar char="•"/>
            </a:pPr>
            <a:r>
              <a:rPr lang="en-US" sz="1600"/>
              <a:t>The Waterfall model is a sequential software development model.</a:t>
            </a:r>
          </a:p>
          <a:p>
            <a:pPr algn="l" eaLnBrk="1" hangingPunct="1">
              <a:buFont typeface="Arial" charset="0"/>
              <a:buChar char="•"/>
            </a:pPr>
            <a:r>
              <a:rPr lang="en-US" sz="1600"/>
              <a:t>Transition between phases is done by a formal review.</a:t>
            </a:r>
          </a:p>
          <a:p>
            <a:pPr algn="l" eaLnBrk="1" hangingPunct="1">
              <a:buFont typeface="Arial" charset="0"/>
              <a:buChar char="•"/>
            </a:pPr>
            <a:r>
              <a:rPr lang="en-US" sz="1600"/>
              <a:t>The review is a checkpoint to see that you are on the right track.</a:t>
            </a:r>
          </a:p>
        </p:txBody>
      </p:sp>
      <p:sp>
        <p:nvSpPr>
          <p:cNvPr id="11268" name="Rectangle 4"/>
          <p:cNvSpPr>
            <a:spLocks noChangeArrowheads="1"/>
          </p:cNvSpPr>
          <p:nvPr/>
        </p:nvSpPr>
        <p:spPr bwMode="auto">
          <a:xfrm>
            <a:off x="785813" y="1865313"/>
            <a:ext cx="1576387" cy="496887"/>
          </a:xfrm>
          <a:prstGeom prst="rect">
            <a:avLst/>
          </a:prstGeom>
          <a:solidFill>
            <a:srgbClr val="FF99CC"/>
          </a:solidFill>
          <a:ln w="9525">
            <a:solidFill>
              <a:schemeClr val="tx1"/>
            </a:solidFill>
            <a:miter lim="800000"/>
            <a:headEnd/>
            <a:tailEnd/>
          </a:ln>
        </p:spPr>
        <p:txBody>
          <a:bodyPr anchor="ctr"/>
          <a:lstStyle/>
          <a:p>
            <a:pPr eaLnBrk="0" hangingPunct="0"/>
            <a:r>
              <a:rPr lang="en-IE" sz="1600" b="1">
                <a:latin typeface="Times New Roman" pitchFamily="18" charset="0"/>
              </a:rPr>
              <a:t>Requirements Definition</a:t>
            </a:r>
            <a:endParaRPr lang="en-US" sz="1600" b="1">
              <a:latin typeface="Times New Roman" pitchFamily="18" charset="0"/>
            </a:endParaRPr>
          </a:p>
        </p:txBody>
      </p:sp>
      <p:sp>
        <p:nvSpPr>
          <p:cNvPr id="11269" name="Rectangle 5"/>
          <p:cNvSpPr>
            <a:spLocks noChangeArrowheads="1"/>
          </p:cNvSpPr>
          <p:nvPr/>
        </p:nvSpPr>
        <p:spPr bwMode="auto">
          <a:xfrm>
            <a:off x="1981200" y="2514600"/>
            <a:ext cx="1600200" cy="533400"/>
          </a:xfrm>
          <a:prstGeom prst="rect">
            <a:avLst/>
          </a:prstGeom>
          <a:solidFill>
            <a:srgbClr val="FFCC99"/>
          </a:solidFill>
          <a:ln w="9525">
            <a:solidFill>
              <a:schemeClr val="tx1"/>
            </a:solidFill>
            <a:miter lim="800000"/>
            <a:headEnd/>
            <a:tailEnd/>
          </a:ln>
        </p:spPr>
        <p:txBody>
          <a:bodyPr anchor="ctr"/>
          <a:lstStyle/>
          <a:p>
            <a:pPr eaLnBrk="0" hangingPunct="0"/>
            <a:r>
              <a:rPr lang="en-IE" sz="1600" b="1">
                <a:latin typeface="Times New Roman" pitchFamily="18" charset="0"/>
              </a:rPr>
              <a:t>Functional Design</a:t>
            </a:r>
            <a:endParaRPr lang="en-US" sz="1600" b="1">
              <a:latin typeface="Times New Roman" pitchFamily="18" charset="0"/>
            </a:endParaRPr>
          </a:p>
        </p:txBody>
      </p:sp>
      <p:sp>
        <p:nvSpPr>
          <p:cNvPr id="11270" name="Rectangle 6"/>
          <p:cNvSpPr>
            <a:spLocks noChangeArrowheads="1"/>
          </p:cNvSpPr>
          <p:nvPr/>
        </p:nvSpPr>
        <p:spPr bwMode="auto">
          <a:xfrm>
            <a:off x="3200400" y="3200400"/>
            <a:ext cx="1600200" cy="533400"/>
          </a:xfrm>
          <a:prstGeom prst="rect">
            <a:avLst/>
          </a:prstGeom>
          <a:solidFill>
            <a:srgbClr val="FFFF99"/>
          </a:solidFill>
          <a:ln w="9525">
            <a:solidFill>
              <a:schemeClr val="tx1"/>
            </a:solidFill>
            <a:miter lim="800000"/>
            <a:headEnd/>
            <a:tailEnd/>
          </a:ln>
        </p:spPr>
        <p:txBody>
          <a:bodyPr anchor="ctr"/>
          <a:lstStyle/>
          <a:p>
            <a:pPr eaLnBrk="0" hangingPunct="0"/>
            <a:r>
              <a:rPr lang="en-IE" sz="1600" b="1">
                <a:latin typeface="Times New Roman" pitchFamily="18" charset="0"/>
              </a:rPr>
              <a:t>Technical Design</a:t>
            </a:r>
            <a:endParaRPr lang="en-US" sz="1600" b="1">
              <a:latin typeface="Times New Roman" pitchFamily="18" charset="0"/>
            </a:endParaRPr>
          </a:p>
        </p:txBody>
      </p:sp>
      <p:sp>
        <p:nvSpPr>
          <p:cNvPr id="11271" name="Rectangle 7"/>
          <p:cNvSpPr>
            <a:spLocks noChangeArrowheads="1"/>
          </p:cNvSpPr>
          <p:nvPr/>
        </p:nvSpPr>
        <p:spPr bwMode="auto">
          <a:xfrm>
            <a:off x="4419600" y="3886200"/>
            <a:ext cx="1600200" cy="533400"/>
          </a:xfrm>
          <a:prstGeom prst="rect">
            <a:avLst/>
          </a:prstGeom>
          <a:solidFill>
            <a:srgbClr val="CCFFCC"/>
          </a:solidFill>
          <a:ln w="9525">
            <a:solidFill>
              <a:schemeClr val="tx1"/>
            </a:solidFill>
            <a:miter lim="800000"/>
            <a:headEnd/>
            <a:tailEnd/>
          </a:ln>
        </p:spPr>
        <p:txBody>
          <a:bodyPr anchor="ctr"/>
          <a:lstStyle/>
          <a:p>
            <a:pPr eaLnBrk="0" hangingPunct="0"/>
            <a:r>
              <a:rPr lang="en-IE" sz="1600" b="1">
                <a:latin typeface="Times New Roman" pitchFamily="18" charset="0"/>
              </a:rPr>
              <a:t>Coding</a:t>
            </a:r>
            <a:endParaRPr lang="en-US" sz="1600" b="1">
              <a:latin typeface="Times New Roman" pitchFamily="18" charset="0"/>
            </a:endParaRPr>
          </a:p>
        </p:txBody>
      </p:sp>
      <p:sp>
        <p:nvSpPr>
          <p:cNvPr id="11272" name="Rectangle 8"/>
          <p:cNvSpPr>
            <a:spLocks noChangeArrowheads="1"/>
          </p:cNvSpPr>
          <p:nvPr/>
        </p:nvSpPr>
        <p:spPr bwMode="auto">
          <a:xfrm>
            <a:off x="5638800" y="4572000"/>
            <a:ext cx="1600200" cy="533400"/>
          </a:xfrm>
          <a:prstGeom prst="rect">
            <a:avLst/>
          </a:prstGeom>
          <a:solidFill>
            <a:srgbClr val="CCFFFF"/>
          </a:solidFill>
          <a:ln w="9525">
            <a:solidFill>
              <a:schemeClr val="tx1"/>
            </a:solidFill>
            <a:miter lim="800000"/>
            <a:headEnd/>
            <a:tailEnd/>
          </a:ln>
        </p:spPr>
        <p:txBody>
          <a:bodyPr anchor="ctr"/>
          <a:lstStyle/>
          <a:p>
            <a:pPr eaLnBrk="0" hangingPunct="0"/>
            <a:r>
              <a:rPr lang="en-IE" sz="1600" b="1">
                <a:latin typeface="Times New Roman" pitchFamily="18" charset="0"/>
              </a:rPr>
              <a:t>Testing</a:t>
            </a:r>
            <a:endParaRPr lang="en-US" sz="1600" b="1">
              <a:latin typeface="Times New Roman" pitchFamily="18" charset="0"/>
            </a:endParaRPr>
          </a:p>
        </p:txBody>
      </p:sp>
      <p:sp>
        <p:nvSpPr>
          <p:cNvPr id="11273" name="Rectangle 9"/>
          <p:cNvSpPr>
            <a:spLocks noChangeArrowheads="1"/>
          </p:cNvSpPr>
          <p:nvPr/>
        </p:nvSpPr>
        <p:spPr bwMode="auto">
          <a:xfrm>
            <a:off x="6881813" y="5264150"/>
            <a:ext cx="1576387" cy="496888"/>
          </a:xfrm>
          <a:prstGeom prst="rect">
            <a:avLst/>
          </a:prstGeom>
          <a:solidFill>
            <a:srgbClr val="CC99FF"/>
          </a:solidFill>
          <a:ln w="9525">
            <a:solidFill>
              <a:schemeClr val="tx1"/>
            </a:solidFill>
            <a:miter lim="800000"/>
            <a:headEnd/>
            <a:tailEnd/>
          </a:ln>
        </p:spPr>
        <p:txBody>
          <a:bodyPr anchor="ctr"/>
          <a:lstStyle/>
          <a:p>
            <a:pPr eaLnBrk="0" hangingPunct="0"/>
            <a:r>
              <a:rPr lang="en-IE" sz="1600" b="1">
                <a:latin typeface="Times New Roman" pitchFamily="18" charset="0"/>
              </a:rPr>
              <a:t>Deployment</a:t>
            </a:r>
            <a:endParaRPr lang="en-US" sz="1600" b="1">
              <a:latin typeface="Times New Roman" pitchFamily="18" charset="0"/>
            </a:endParaRPr>
          </a:p>
        </p:txBody>
      </p:sp>
      <p:sp>
        <p:nvSpPr>
          <p:cNvPr id="11274" name="Freeform 32"/>
          <p:cNvSpPr>
            <a:spLocks/>
          </p:cNvSpPr>
          <p:nvPr/>
        </p:nvSpPr>
        <p:spPr bwMode="auto">
          <a:xfrm rot="10800000">
            <a:off x="1524000" y="2362200"/>
            <a:ext cx="457200" cy="457200"/>
          </a:xfrm>
          <a:custGeom>
            <a:avLst/>
            <a:gdLst>
              <a:gd name="T0" fmla="*/ 0 w 432"/>
              <a:gd name="T1" fmla="*/ 0 h 288"/>
              <a:gd name="T2" fmla="*/ 2147483647 w 432"/>
              <a:gd name="T3" fmla="*/ 2147483647 h 288"/>
              <a:gd name="T4" fmla="*/ 2147483647 w 432"/>
              <a:gd name="T5" fmla="*/ 2147483647 h 288"/>
              <a:gd name="T6" fmla="*/ 2147483647 w 432"/>
              <a:gd name="T7" fmla="*/ 2147483647 h 288"/>
              <a:gd name="T8" fmla="*/ 0 60000 65536"/>
              <a:gd name="T9" fmla="*/ 0 60000 65536"/>
              <a:gd name="T10" fmla="*/ 0 60000 65536"/>
              <a:gd name="T11" fmla="*/ 0 60000 65536"/>
              <a:gd name="T12" fmla="*/ 0 w 432"/>
              <a:gd name="T13" fmla="*/ 0 h 288"/>
              <a:gd name="T14" fmla="*/ 432 w 432"/>
              <a:gd name="T15" fmla="*/ 288 h 288"/>
            </a:gdLst>
            <a:ahLst/>
            <a:cxnLst>
              <a:cxn ang="T8">
                <a:pos x="T0" y="T1"/>
              </a:cxn>
              <a:cxn ang="T9">
                <a:pos x="T2" y="T3"/>
              </a:cxn>
              <a:cxn ang="T10">
                <a:pos x="T4" y="T5"/>
              </a:cxn>
              <a:cxn ang="T11">
                <a:pos x="T6" y="T7"/>
              </a:cxn>
            </a:cxnLst>
            <a:rect l="T12" t="T13" r="T14" b="T15"/>
            <a:pathLst>
              <a:path w="432" h="288">
                <a:moveTo>
                  <a:pt x="0" y="0"/>
                </a:moveTo>
                <a:cubicBezTo>
                  <a:pt x="68" y="12"/>
                  <a:pt x="136" y="24"/>
                  <a:pt x="192" y="48"/>
                </a:cubicBezTo>
                <a:cubicBezTo>
                  <a:pt x="248" y="72"/>
                  <a:pt x="296" y="104"/>
                  <a:pt x="336" y="144"/>
                </a:cubicBezTo>
                <a:cubicBezTo>
                  <a:pt x="376" y="184"/>
                  <a:pt x="404" y="236"/>
                  <a:pt x="432" y="288"/>
                </a:cubicBez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5" name="Freeform 33"/>
          <p:cNvSpPr>
            <a:spLocks/>
          </p:cNvSpPr>
          <p:nvPr/>
        </p:nvSpPr>
        <p:spPr bwMode="auto">
          <a:xfrm rot="10800000">
            <a:off x="2743200" y="3048000"/>
            <a:ext cx="457200" cy="457200"/>
          </a:xfrm>
          <a:custGeom>
            <a:avLst/>
            <a:gdLst>
              <a:gd name="T0" fmla="*/ 0 w 432"/>
              <a:gd name="T1" fmla="*/ 0 h 288"/>
              <a:gd name="T2" fmla="*/ 2147483647 w 432"/>
              <a:gd name="T3" fmla="*/ 2147483647 h 288"/>
              <a:gd name="T4" fmla="*/ 2147483647 w 432"/>
              <a:gd name="T5" fmla="*/ 2147483647 h 288"/>
              <a:gd name="T6" fmla="*/ 2147483647 w 432"/>
              <a:gd name="T7" fmla="*/ 2147483647 h 288"/>
              <a:gd name="T8" fmla="*/ 0 60000 65536"/>
              <a:gd name="T9" fmla="*/ 0 60000 65536"/>
              <a:gd name="T10" fmla="*/ 0 60000 65536"/>
              <a:gd name="T11" fmla="*/ 0 60000 65536"/>
              <a:gd name="T12" fmla="*/ 0 w 432"/>
              <a:gd name="T13" fmla="*/ 0 h 288"/>
              <a:gd name="T14" fmla="*/ 432 w 432"/>
              <a:gd name="T15" fmla="*/ 288 h 288"/>
            </a:gdLst>
            <a:ahLst/>
            <a:cxnLst>
              <a:cxn ang="T8">
                <a:pos x="T0" y="T1"/>
              </a:cxn>
              <a:cxn ang="T9">
                <a:pos x="T2" y="T3"/>
              </a:cxn>
              <a:cxn ang="T10">
                <a:pos x="T4" y="T5"/>
              </a:cxn>
              <a:cxn ang="T11">
                <a:pos x="T6" y="T7"/>
              </a:cxn>
            </a:cxnLst>
            <a:rect l="T12" t="T13" r="T14" b="T15"/>
            <a:pathLst>
              <a:path w="432" h="288">
                <a:moveTo>
                  <a:pt x="0" y="0"/>
                </a:moveTo>
                <a:cubicBezTo>
                  <a:pt x="68" y="12"/>
                  <a:pt x="136" y="24"/>
                  <a:pt x="192" y="48"/>
                </a:cubicBezTo>
                <a:cubicBezTo>
                  <a:pt x="248" y="72"/>
                  <a:pt x="296" y="104"/>
                  <a:pt x="336" y="144"/>
                </a:cubicBezTo>
                <a:cubicBezTo>
                  <a:pt x="376" y="184"/>
                  <a:pt x="404" y="236"/>
                  <a:pt x="432" y="288"/>
                </a:cubicBez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6" name="Freeform 34"/>
          <p:cNvSpPr>
            <a:spLocks/>
          </p:cNvSpPr>
          <p:nvPr/>
        </p:nvSpPr>
        <p:spPr bwMode="auto">
          <a:xfrm rot="10800000">
            <a:off x="3962400" y="3733800"/>
            <a:ext cx="457200" cy="457200"/>
          </a:xfrm>
          <a:custGeom>
            <a:avLst/>
            <a:gdLst>
              <a:gd name="T0" fmla="*/ 0 w 432"/>
              <a:gd name="T1" fmla="*/ 0 h 288"/>
              <a:gd name="T2" fmla="*/ 2147483647 w 432"/>
              <a:gd name="T3" fmla="*/ 2147483647 h 288"/>
              <a:gd name="T4" fmla="*/ 2147483647 w 432"/>
              <a:gd name="T5" fmla="*/ 2147483647 h 288"/>
              <a:gd name="T6" fmla="*/ 2147483647 w 432"/>
              <a:gd name="T7" fmla="*/ 2147483647 h 288"/>
              <a:gd name="T8" fmla="*/ 0 60000 65536"/>
              <a:gd name="T9" fmla="*/ 0 60000 65536"/>
              <a:gd name="T10" fmla="*/ 0 60000 65536"/>
              <a:gd name="T11" fmla="*/ 0 60000 65536"/>
              <a:gd name="T12" fmla="*/ 0 w 432"/>
              <a:gd name="T13" fmla="*/ 0 h 288"/>
              <a:gd name="T14" fmla="*/ 432 w 432"/>
              <a:gd name="T15" fmla="*/ 288 h 288"/>
            </a:gdLst>
            <a:ahLst/>
            <a:cxnLst>
              <a:cxn ang="T8">
                <a:pos x="T0" y="T1"/>
              </a:cxn>
              <a:cxn ang="T9">
                <a:pos x="T2" y="T3"/>
              </a:cxn>
              <a:cxn ang="T10">
                <a:pos x="T4" y="T5"/>
              </a:cxn>
              <a:cxn ang="T11">
                <a:pos x="T6" y="T7"/>
              </a:cxn>
            </a:cxnLst>
            <a:rect l="T12" t="T13" r="T14" b="T15"/>
            <a:pathLst>
              <a:path w="432" h="288">
                <a:moveTo>
                  <a:pt x="0" y="0"/>
                </a:moveTo>
                <a:cubicBezTo>
                  <a:pt x="68" y="12"/>
                  <a:pt x="136" y="24"/>
                  <a:pt x="192" y="48"/>
                </a:cubicBezTo>
                <a:cubicBezTo>
                  <a:pt x="248" y="72"/>
                  <a:pt x="296" y="104"/>
                  <a:pt x="336" y="144"/>
                </a:cubicBezTo>
                <a:cubicBezTo>
                  <a:pt x="376" y="184"/>
                  <a:pt x="404" y="236"/>
                  <a:pt x="432" y="288"/>
                </a:cubicBez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7" name="Freeform 35"/>
          <p:cNvSpPr>
            <a:spLocks/>
          </p:cNvSpPr>
          <p:nvPr/>
        </p:nvSpPr>
        <p:spPr bwMode="auto">
          <a:xfrm rot="10800000">
            <a:off x="5181600" y="4419600"/>
            <a:ext cx="457200" cy="457200"/>
          </a:xfrm>
          <a:custGeom>
            <a:avLst/>
            <a:gdLst>
              <a:gd name="T0" fmla="*/ 0 w 432"/>
              <a:gd name="T1" fmla="*/ 0 h 288"/>
              <a:gd name="T2" fmla="*/ 2147483647 w 432"/>
              <a:gd name="T3" fmla="*/ 2147483647 h 288"/>
              <a:gd name="T4" fmla="*/ 2147483647 w 432"/>
              <a:gd name="T5" fmla="*/ 2147483647 h 288"/>
              <a:gd name="T6" fmla="*/ 2147483647 w 432"/>
              <a:gd name="T7" fmla="*/ 2147483647 h 288"/>
              <a:gd name="T8" fmla="*/ 0 60000 65536"/>
              <a:gd name="T9" fmla="*/ 0 60000 65536"/>
              <a:gd name="T10" fmla="*/ 0 60000 65536"/>
              <a:gd name="T11" fmla="*/ 0 60000 65536"/>
              <a:gd name="T12" fmla="*/ 0 w 432"/>
              <a:gd name="T13" fmla="*/ 0 h 288"/>
              <a:gd name="T14" fmla="*/ 432 w 432"/>
              <a:gd name="T15" fmla="*/ 288 h 288"/>
            </a:gdLst>
            <a:ahLst/>
            <a:cxnLst>
              <a:cxn ang="T8">
                <a:pos x="T0" y="T1"/>
              </a:cxn>
              <a:cxn ang="T9">
                <a:pos x="T2" y="T3"/>
              </a:cxn>
              <a:cxn ang="T10">
                <a:pos x="T4" y="T5"/>
              </a:cxn>
              <a:cxn ang="T11">
                <a:pos x="T6" y="T7"/>
              </a:cxn>
            </a:cxnLst>
            <a:rect l="T12" t="T13" r="T14" b="T15"/>
            <a:pathLst>
              <a:path w="432" h="288">
                <a:moveTo>
                  <a:pt x="0" y="0"/>
                </a:moveTo>
                <a:cubicBezTo>
                  <a:pt x="68" y="12"/>
                  <a:pt x="136" y="24"/>
                  <a:pt x="192" y="48"/>
                </a:cubicBezTo>
                <a:cubicBezTo>
                  <a:pt x="248" y="72"/>
                  <a:pt x="296" y="104"/>
                  <a:pt x="336" y="144"/>
                </a:cubicBezTo>
                <a:cubicBezTo>
                  <a:pt x="376" y="184"/>
                  <a:pt x="404" y="236"/>
                  <a:pt x="432" y="288"/>
                </a:cubicBez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8" name="Freeform 36"/>
          <p:cNvSpPr>
            <a:spLocks/>
          </p:cNvSpPr>
          <p:nvPr/>
        </p:nvSpPr>
        <p:spPr bwMode="auto">
          <a:xfrm rot="10800000">
            <a:off x="6400800" y="5105400"/>
            <a:ext cx="457200" cy="457200"/>
          </a:xfrm>
          <a:custGeom>
            <a:avLst/>
            <a:gdLst>
              <a:gd name="T0" fmla="*/ 0 w 432"/>
              <a:gd name="T1" fmla="*/ 0 h 288"/>
              <a:gd name="T2" fmla="*/ 2147483647 w 432"/>
              <a:gd name="T3" fmla="*/ 2147483647 h 288"/>
              <a:gd name="T4" fmla="*/ 2147483647 w 432"/>
              <a:gd name="T5" fmla="*/ 2147483647 h 288"/>
              <a:gd name="T6" fmla="*/ 2147483647 w 432"/>
              <a:gd name="T7" fmla="*/ 2147483647 h 288"/>
              <a:gd name="T8" fmla="*/ 0 60000 65536"/>
              <a:gd name="T9" fmla="*/ 0 60000 65536"/>
              <a:gd name="T10" fmla="*/ 0 60000 65536"/>
              <a:gd name="T11" fmla="*/ 0 60000 65536"/>
              <a:gd name="T12" fmla="*/ 0 w 432"/>
              <a:gd name="T13" fmla="*/ 0 h 288"/>
              <a:gd name="T14" fmla="*/ 432 w 432"/>
              <a:gd name="T15" fmla="*/ 288 h 288"/>
            </a:gdLst>
            <a:ahLst/>
            <a:cxnLst>
              <a:cxn ang="T8">
                <a:pos x="T0" y="T1"/>
              </a:cxn>
              <a:cxn ang="T9">
                <a:pos x="T2" y="T3"/>
              </a:cxn>
              <a:cxn ang="T10">
                <a:pos x="T4" y="T5"/>
              </a:cxn>
              <a:cxn ang="T11">
                <a:pos x="T6" y="T7"/>
              </a:cxn>
            </a:cxnLst>
            <a:rect l="T12" t="T13" r="T14" b="T15"/>
            <a:pathLst>
              <a:path w="432" h="288">
                <a:moveTo>
                  <a:pt x="0" y="0"/>
                </a:moveTo>
                <a:cubicBezTo>
                  <a:pt x="68" y="12"/>
                  <a:pt x="136" y="24"/>
                  <a:pt x="192" y="48"/>
                </a:cubicBezTo>
                <a:cubicBezTo>
                  <a:pt x="248" y="72"/>
                  <a:pt x="296" y="104"/>
                  <a:pt x="336" y="144"/>
                </a:cubicBezTo>
                <a:cubicBezTo>
                  <a:pt x="376" y="184"/>
                  <a:pt x="404" y="236"/>
                  <a:pt x="432" y="288"/>
                </a:cubicBez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9" name="Text Box 39"/>
          <p:cNvSpPr txBox="1">
            <a:spLocks noChangeArrowheads="1"/>
          </p:cNvSpPr>
          <p:nvPr/>
        </p:nvSpPr>
        <p:spPr bwMode="auto">
          <a:xfrm>
            <a:off x="1027113" y="2559050"/>
            <a:ext cx="727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600" b="1" i="1"/>
              <a:t>verify</a:t>
            </a:r>
          </a:p>
        </p:txBody>
      </p:sp>
      <p:sp>
        <p:nvSpPr>
          <p:cNvPr id="11280" name="AutoShape 41"/>
          <p:cNvSpPr>
            <a:spLocks noChangeArrowheads="1"/>
          </p:cNvSpPr>
          <p:nvPr/>
        </p:nvSpPr>
        <p:spPr bwMode="auto">
          <a:xfrm rot="5400000">
            <a:off x="2400300" y="2019300"/>
            <a:ext cx="457200" cy="5334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0066FF"/>
              </a:gs>
              <a:gs pos="100000">
                <a:srgbClr val="99CCFF"/>
              </a:gs>
            </a:gsLst>
            <a:lin ang="5400000" scaled="1"/>
          </a:gradFill>
          <a:ln w="9525" algn="ctr">
            <a:solidFill>
              <a:schemeClr val="tx1"/>
            </a:solidFill>
            <a:miter lim="800000"/>
            <a:headEnd/>
            <a:tailEnd/>
          </a:ln>
        </p:spPr>
        <p:txBody>
          <a:bodyPr wrap="none" anchor="ctr"/>
          <a:lstStyle/>
          <a:p>
            <a:endParaRPr lang="en-US"/>
          </a:p>
        </p:txBody>
      </p:sp>
      <p:sp>
        <p:nvSpPr>
          <p:cNvPr id="11281" name="AutoShape 42"/>
          <p:cNvSpPr>
            <a:spLocks noChangeArrowheads="1"/>
          </p:cNvSpPr>
          <p:nvPr/>
        </p:nvSpPr>
        <p:spPr bwMode="auto">
          <a:xfrm rot="5400000">
            <a:off x="3619500" y="2705100"/>
            <a:ext cx="457200" cy="5334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0066FF"/>
              </a:gs>
              <a:gs pos="100000">
                <a:srgbClr val="99CCFF"/>
              </a:gs>
            </a:gsLst>
            <a:lin ang="5400000" scaled="1"/>
          </a:gradFill>
          <a:ln w="9525" algn="ctr">
            <a:solidFill>
              <a:schemeClr val="tx1"/>
            </a:solidFill>
            <a:miter lim="800000"/>
            <a:headEnd/>
            <a:tailEnd/>
          </a:ln>
        </p:spPr>
        <p:txBody>
          <a:bodyPr wrap="none" anchor="ctr"/>
          <a:lstStyle/>
          <a:p>
            <a:endParaRPr lang="en-US"/>
          </a:p>
        </p:txBody>
      </p:sp>
      <p:sp>
        <p:nvSpPr>
          <p:cNvPr id="11282" name="AutoShape 43"/>
          <p:cNvSpPr>
            <a:spLocks noChangeArrowheads="1"/>
          </p:cNvSpPr>
          <p:nvPr/>
        </p:nvSpPr>
        <p:spPr bwMode="auto">
          <a:xfrm rot="5400000">
            <a:off x="4838700" y="3390900"/>
            <a:ext cx="457200" cy="5334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0066FF"/>
              </a:gs>
              <a:gs pos="100000">
                <a:srgbClr val="99CCFF"/>
              </a:gs>
            </a:gsLst>
            <a:lin ang="5400000" scaled="1"/>
          </a:gradFill>
          <a:ln w="9525" algn="ctr">
            <a:solidFill>
              <a:schemeClr val="tx1"/>
            </a:solidFill>
            <a:miter lim="800000"/>
            <a:headEnd/>
            <a:tailEnd/>
          </a:ln>
        </p:spPr>
        <p:txBody>
          <a:bodyPr wrap="none" anchor="ctr"/>
          <a:lstStyle/>
          <a:p>
            <a:endParaRPr lang="en-US"/>
          </a:p>
        </p:txBody>
      </p:sp>
      <p:sp>
        <p:nvSpPr>
          <p:cNvPr id="11283" name="AutoShape 44"/>
          <p:cNvSpPr>
            <a:spLocks noChangeArrowheads="1"/>
          </p:cNvSpPr>
          <p:nvPr/>
        </p:nvSpPr>
        <p:spPr bwMode="auto">
          <a:xfrm rot="5400000">
            <a:off x="6057900" y="4076700"/>
            <a:ext cx="457200" cy="5334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0066FF"/>
              </a:gs>
              <a:gs pos="100000">
                <a:srgbClr val="99CCFF"/>
              </a:gs>
            </a:gsLst>
            <a:lin ang="5400000" scaled="1"/>
          </a:gradFill>
          <a:ln w="9525" algn="ctr">
            <a:solidFill>
              <a:schemeClr val="tx1"/>
            </a:solidFill>
            <a:miter lim="800000"/>
            <a:headEnd/>
            <a:tailEnd/>
          </a:ln>
        </p:spPr>
        <p:txBody>
          <a:bodyPr wrap="none" anchor="ctr"/>
          <a:lstStyle/>
          <a:p>
            <a:endParaRPr lang="en-US"/>
          </a:p>
        </p:txBody>
      </p:sp>
      <p:sp>
        <p:nvSpPr>
          <p:cNvPr id="11284" name="AutoShape 45"/>
          <p:cNvSpPr>
            <a:spLocks noChangeArrowheads="1"/>
          </p:cNvSpPr>
          <p:nvPr/>
        </p:nvSpPr>
        <p:spPr bwMode="auto">
          <a:xfrm rot="5400000">
            <a:off x="7277100" y="4762500"/>
            <a:ext cx="457200" cy="5334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0066FF"/>
              </a:gs>
              <a:gs pos="100000">
                <a:srgbClr val="99CCFF"/>
              </a:gs>
            </a:gsLst>
            <a:lin ang="5400000" scaled="1"/>
          </a:gradFill>
          <a:ln w="9525" algn="ctr">
            <a:solidFill>
              <a:schemeClr val="tx1"/>
            </a:solidFill>
            <a:miter lim="800000"/>
            <a:headEnd/>
            <a:tailEnd/>
          </a:ln>
        </p:spPr>
        <p:txBody>
          <a:bodyPr wrap="none" anchor="ctr"/>
          <a:lstStyle/>
          <a:p>
            <a:endParaRPr lang="en-US"/>
          </a:p>
        </p:txBody>
      </p:sp>
      <p:sp>
        <p:nvSpPr>
          <p:cNvPr id="11285" name="Text Box 46"/>
          <p:cNvSpPr txBox="1">
            <a:spLocks noChangeArrowheads="1"/>
          </p:cNvSpPr>
          <p:nvPr/>
        </p:nvSpPr>
        <p:spPr bwMode="auto">
          <a:xfrm>
            <a:off x="2246313" y="3244850"/>
            <a:ext cx="727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600" b="1" i="1"/>
              <a:t>verify</a:t>
            </a:r>
          </a:p>
        </p:txBody>
      </p:sp>
      <p:sp>
        <p:nvSpPr>
          <p:cNvPr id="11286" name="Text Box 47"/>
          <p:cNvSpPr txBox="1">
            <a:spLocks noChangeArrowheads="1"/>
          </p:cNvSpPr>
          <p:nvPr/>
        </p:nvSpPr>
        <p:spPr bwMode="auto">
          <a:xfrm>
            <a:off x="3389313" y="3930650"/>
            <a:ext cx="727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600" b="1" i="1"/>
              <a:t>verify</a:t>
            </a:r>
          </a:p>
        </p:txBody>
      </p:sp>
      <p:sp>
        <p:nvSpPr>
          <p:cNvPr id="11287" name="Text Box 48"/>
          <p:cNvSpPr txBox="1">
            <a:spLocks noChangeArrowheads="1"/>
          </p:cNvSpPr>
          <p:nvPr/>
        </p:nvSpPr>
        <p:spPr bwMode="auto">
          <a:xfrm>
            <a:off x="4608513" y="4616450"/>
            <a:ext cx="727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600" b="1" i="1"/>
              <a:t>verify</a:t>
            </a:r>
          </a:p>
        </p:txBody>
      </p:sp>
      <p:sp>
        <p:nvSpPr>
          <p:cNvPr id="11288" name="Text Box 49"/>
          <p:cNvSpPr txBox="1">
            <a:spLocks noChangeArrowheads="1"/>
          </p:cNvSpPr>
          <p:nvPr/>
        </p:nvSpPr>
        <p:spPr bwMode="auto">
          <a:xfrm>
            <a:off x="5867400" y="5334000"/>
            <a:ext cx="727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600" b="1" i="1"/>
              <a:t>verify</a:t>
            </a:r>
          </a:p>
        </p:txBody>
      </p:sp>
      <p:sp>
        <p:nvSpPr>
          <p:cNvPr id="11289" name="Text Box 4"/>
          <p:cNvSpPr txBox="1">
            <a:spLocks noChangeArrowheads="1"/>
          </p:cNvSpPr>
          <p:nvPr/>
        </p:nvSpPr>
        <p:spPr bwMode="auto">
          <a:xfrm>
            <a:off x="609600" y="1143000"/>
            <a:ext cx="1905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a:solidFill>
                  <a:srgbClr val="000066"/>
                </a:solidFill>
              </a:rPr>
              <a:t>CHAPTER 1.2</a:t>
            </a:r>
          </a:p>
        </p:txBody>
      </p:sp>
    </p:spTree>
    <p:extLst>
      <p:ext uri="{BB962C8B-B14F-4D97-AF65-F5344CB8AC3E}">
        <p14:creationId xmlns:p14="http://schemas.microsoft.com/office/powerpoint/2010/main" val="1937780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533400" y="639763"/>
            <a:ext cx="8229600" cy="960437"/>
          </a:xfrm>
          <a:ln>
            <a:miter lim="800000"/>
            <a:headEnd/>
            <a:tailEnd/>
          </a:ln>
        </p:spPr>
        <p:txBody>
          <a:bodyPr vert="horz" wrap="square" lIns="91440" tIns="45720" rIns="91440" bIns="45720" numCol="1" anchor="t" anchorCtr="0" compatLnSpc="1">
            <a:prstTxWarp prst="textNoShape">
              <a:avLst/>
            </a:prstTxWarp>
          </a:bodyPr>
          <a:lstStyle/>
          <a:p>
            <a:pPr algn="r" eaLnBrk="1" hangingPunct="1">
              <a:defRPr/>
            </a:pPr>
            <a:r>
              <a:rPr lang="en-US" sz="3200" b="1" smtClean="0">
                <a:solidFill>
                  <a:srgbClr val="000099"/>
                </a:solidFill>
                <a:effectLst>
                  <a:outerShdw blurRad="38100" dist="38100" dir="2700000" algn="tl">
                    <a:srgbClr val="000000"/>
                  </a:outerShdw>
                </a:effectLst>
                <a:latin typeface="Verdana" pitchFamily="34" charset="0"/>
              </a:rPr>
              <a:t>Testing in Waterfall Model</a:t>
            </a:r>
          </a:p>
        </p:txBody>
      </p:sp>
      <p:sp>
        <p:nvSpPr>
          <p:cNvPr id="12291" name="Rectangle 3"/>
          <p:cNvSpPr>
            <a:spLocks noGrp="1" noChangeArrowheads="1"/>
          </p:cNvSpPr>
          <p:nvPr>
            <p:ph type="body" idx="1"/>
          </p:nvPr>
        </p:nvSpPr>
        <p:spPr bwMode="auto">
          <a:xfrm>
            <a:off x="457200" y="1493838"/>
            <a:ext cx="8229600" cy="4144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ct val="10000"/>
              </a:spcBef>
              <a:spcAft>
                <a:spcPct val="10000"/>
              </a:spcAft>
              <a:buFontTx/>
              <a:buNone/>
            </a:pPr>
            <a:endParaRPr lang="en-US" sz="2200" b="1" smtClean="0"/>
          </a:p>
          <a:p>
            <a:pPr eaLnBrk="1" hangingPunct="1">
              <a:spcBef>
                <a:spcPct val="10000"/>
              </a:spcBef>
              <a:spcAft>
                <a:spcPct val="10000"/>
              </a:spcAft>
            </a:pPr>
            <a:r>
              <a:rPr lang="en-GB" sz="2200" smtClean="0"/>
              <a:t>Testing is not inherent to every phase of the Waterfall model.</a:t>
            </a:r>
            <a:endParaRPr lang="en-US" sz="2200" smtClean="0"/>
          </a:p>
          <a:p>
            <a:pPr eaLnBrk="1" hangingPunct="1">
              <a:spcBef>
                <a:spcPct val="10000"/>
              </a:spcBef>
              <a:spcAft>
                <a:spcPct val="10000"/>
              </a:spcAft>
            </a:pPr>
            <a:r>
              <a:rPr lang="en-US" sz="2200" smtClean="0"/>
              <a:t>Constant testing from the design, implementation and verification phases is required to validate the phases preceding them.</a:t>
            </a:r>
          </a:p>
          <a:p>
            <a:pPr eaLnBrk="1" hangingPunct="1">
              <a:spcBef>
                <a:spcPct val="10000"/>
              </a:spcBef>
              <a:spcAft>
                <a:spcPct val="10000"/>
              </a:spcAft>
            </a:pPr>
            <a:r>
              <a:rPr lang="en-US" sz="2200" b="1" smtClean="0"/>
              <a:t>Testing phase</a:t>
            </a:r>
            <a:r>
              <a:rPr lang="en-US" sz="2200" smtClean="0"/>
              <a:t>: Only after coding phase, software testing begins. Different testing methods are available to detect the bugs that were committed during the previous phases. A number of testing tools and methods are already available for testing purposes. </a:t>
            </a:r>
          </a:p>
        </p:txBody>
      </p:sp>
      <p:sp>
        <p:nvSpPr>
          <p:cNvPr id="12292" name="Text Box 4"/>
          <p:cNvSpPr txBox="1">
            <a:spLocks noChangeArrowheads="1"/>
          </p:cNvSpPr>
          <p:nvPr/>
        </p:nvSpPr>
        <p:spPr bwMode="auto">
          <a:xfrm>
            <a:off x="609600" y="1041400"/>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a:solidFill>
                  <a:srgbClr val="000066"/>
                </a:solidFill>
              </a:rPr>
              <a:t>CHAPTER 1.2</a:t>
            </a:r>
          </a:p>
        </p:txBody>
      </p:sp>
    </p:spTree>
    <p:extLst>
      <p:ext uri="{BB962C8B-B14F-4D97-AF65-F5344CB8AC3E}">
        <p14:creationId xmlns:p14="http://schemas.microsoft.com/office/powerpoint/2010/main" val="4003904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bwMode="auto">
          <a:xfrm>
            <a:off x="381000" y="381000"/>
            <a:ext cx="8229600" cy="914400"/>
          </a:xfrm>
          <a:ln>
            <a:miter lim="800000"/>
            <a:headEnd/>
            <a:tailEnd/>
          </a:ln>
        </p:spPr>
        <p:txBody>
          <a:bodyPr vert="horz" wrap="square" lIns="91440" tIns="45720" rIns="91440" bIns="45720" numCol="1" anchor="t" anchorCtr="0" compatLnSpc="1">
            <a:prstTxWarp prst="textNoShape">
              <a:avLst/>
            </a:prstTxWarp>
          </a:bodyPr>
          <a:lstStyle/>
          <a:p>
            <a:pPr algn="r" eaLnBrk="1" hangingPunct="1">
              <a:defRPr/>
            </a:pPr>
            <a:r>
              <a:rPr lang="en-US" sz="3000" b="1" smtClean="0">
                <a:solidFill>
                  <a:srgbClr val="000099"/>
                </a:solidFill>
                <a:effectLst>
                  <a:outerShdw blurRad="38100" dist="38100" dir="2700000" algn="tl">
                    <a:srgbClr val="000000"/>
                  </a:outerShdw>
                </a:effectLst>
                <a:latin typeface="Verdana" pitchFamily="34" charset="0"/>
              </a:rPr>
              <a:t>Roles of Testing Team </a:t>
            </a:r>
            <a:br>
              <a:rPr lang="en-US" sz="3000" b="1" smtClean="0">
                <a:solidFill>
                  <a:srgbClr val="000099"/>
                </a:solidFill>
                <a:effectLst>
                  <a:outerShdw blurRad="38100" dist="38100" dir="2700000" algn="tl">
                    <a:srgbClr val="000000"/>
                  </a:outerShdw>
                </a:effectLst>
                <a:latin typeface="Verdana" pitchFamily="34" charset="0"/>
              </a:rPr>
            </a:br>
            <a:r>
              <a:rPr lang="en-US" sz="3000" b="1" smtClean="0">
                <a:solidFill>
                  <a:srgbClr val="000099"/>
                </a:solidFill>
                <a:effectLst>
                  <a:outerShdw blurRad="38100" dist="38100" dir="2700000" algn="tl">
                    <a:srgbClr val="000000"/>
                  </a:outerShdw>
                </a:effectLst>
                <a:latin typeface="Verdana" pitchFamily="34" charset="0"/>
              </a:rPr>
              <a:t>in Waterfall Model</a:t>
            </a:r>
          </a:p>
        </p:txBody>
      </p:sp>
      <p:sp>
        <p:nvSpPr>
          <p:cNvPr id="667651" name="Rectangle 3"/>
          <p:cNvSpPr>
            <a:spLocks noChangeArrowheads="1"/>
          </p:cNvSpPr>
          <p:nvPr/>
        </p:nvSpPr>
        <p:spPr bwMode="auto">
          <a:xfrm>
            <a:off x="785813" y="1895475"/>
            <a:ext cx="1576387" cy="496888"/>
          </a:xfrm>
          <a:prstGeom prst="rect">
            <a:avLst/>
          </a:prstGeom>
          <a:solidFill>
            <a:srgbClr val="FF99CC"/>
          </a:solidFill>
          <a:ln w="9525">
            <a:solidFill>
              <a:schemeClr val="tx1"/>
            </a:solidFill>
            <a:miter lim="800000"/>
            <a:headEnd/>
            <a:tailEnd/>
          </a:ln>
        </p:spPr>
        <p:txBody>
          <a:bodyPr anchor="ctr"/>
          <a:lstStyle/>
          <a:p>
            <a:pPr eaLnBrk="0" hangingPunct="0"/>
            <a:r>
              <a:rPr lang="en-IE" sz="1600" b="1">
                <a:latin typeface="Times New Roman" pitchFamily="18" charset="0"/>
              </a:rPr>
              <a:t>Requirements Definition</a:t>
            </a:r>
            <a:endParaRPr lang="en-US" sz="1600" b="1">
              <a:latin typeface="Times New Roman" pitchFamily="18" charset="0"/>
            </a:endParaRPr>
          </a:p>
        </p:txBody>
      </p:sp>
      <p:sp>
        <p:nvSpPr>
          <p:cNvPr id="667652" name="Rectangle 4"/>
          <p:cNvSpPr>
            <a:spLocks noChangeArrowheads="1"/>
          </p:cNvSpPr>
          <p:nvPr/>
        </p:nvSpPr>
        <p:spPr bwMode="auto">
          <a:xfrm>
            <a:off x="1981200" y="2544763"/>
            <a:ext cx="1600200" cy="533400"/>
          </a:xfrm>
          <a:prstGeom prst="rect">
            <a:avLst/>
          </a:prstGeom>
          <a:solidFill>
            <a:srgbClr val="FFCC99"/>
          </a:solidFill>
          <a:ln w="9525">
            <a:solidFill>
              <a:schemeClr val="tx1"/>
            </a:solidFill>
            <a:miter lim="800000"/>
            <a:headEnd/>
            <a:tailEnd/>
          </a:ln>
        </p:spPr>
        <p:txBody>
          <a:bodyPr anchor="ctr"/>
          <a:lstStyle/>
          <a:p>
            <a:pPr eaLnBrk="0" hangingPunct="0"/>
            <a:r>
              <a:rPr lang="en-IE" sz="1600" b="1">
                <a:latin typeface="Times New Roman" pitchFamily="18" charset="0"/>
              </a:rPr>
              <a:t>Functional Design</a:t>
            </a:r>
            <a:endParaRPr lang="en-US" sz="1600" b="1">
              <a:latin typeface="Times New Roman" pitchFamily="18" charset="0"/>
            </a:endParaRPr>
          </a:p>
        </p:txBody>
      </p:sp>
      <p:sp>
        <p:nvSpPr>
          <p:cNvPr id="667653" name="Rectangle 5"/>
          <p:cNvSpPr>
            <a:spLocks noChangeArrowheads="1"/>
          </p:cNvSpPr>
          <p:nvPr/>
        </p:nvSpPr>
        <p:spPr bwMode="auto">
          <a:xfrm>
            <a:off x="3200400" y="3230563"/>
            <a:ext cx="1600200" cy="533400"/>
          </a:xfrm>
          <a:prstGeom prst="rect">
            <a:avLst/>
          </a:prstGeom>
          <a:solidFill>
            <a:srgbClr val="FFFF99"/>
          </a:solidFill>
          <a:ln w="9525">
            <a:solidFill>
              <a:schemeClr val="tx1"/>
            </a:solidFill>
            <a:miter lim="800000"/>
            <a:headEnd/>
            <a:tailEnd/>
          </a:ln>
        </p:spPr>
        <p:txBody>
          <a:bodyPr anchor="ctr"/>
          <a:lstStyle/>
          <a:p>
            <a:pPr eaLnBrk="0" hangingPunct="0"/>
            <a:r>
              <a:rPr lang="en-IE" sz="1600" b="1">
                <a:latin typeface="Times New Roman" pitchFamily="18" charset="0"/>
              </a:rPr>
              <a:t>Technical Design</a:t>
            </a:r>
            <a:endParaRPr lang="en-US" sz="1600" b="1">
              <a:latin typeface="Times New Roman" pitchFamily="18" charset="0"/>
            </a:endParaRPr>
          </a:p>
        </p:txBody>
      </p:sp>
      <p:sp>
        <p:nvSpPr>
          <p:cNvPr id="667654" name="Freeform 6"/>
          <p:cNvSpPr>
            <a:spLocks/>
          </p:cNvSpPr>
          <p:nvPr/>
        </p:nvSpPr>
        <p:spPr bwMode="auto">
          <a:xfrm rot="10800000">
            <a:off x="1524000" y="2392363"/>
            <a:ext cx="457200" cy="457200"/>
          </a:xfrm>
          <a:custGeom>
            <a:avLst/>
            <a:gdLst>
              <a:gd name="T0" fmla="*/ 0 w 432"/>
              <a:gd name="T1" fmla="*/ 0 h 288"/>
              <a:gd name="T2" fmla="*/ 2147483647 w 432"/>
              <a:gd name="T3" fmla="*/ 2147483647 h 288"/>
              <a:gd name="T4" fmla="*/ 2147483647 w 432"/>
              <a:gd name="T5" fmla="*/ 2147483647 h 288"/>
              <a:gd name="T6" fmla="*/ 2147483647 w 432"/>
              <a:gd name="T7" fmla="*/ 2147483647 h 288"/>
              <a:gd name="T8" fmla="*/ 0 60000 65536"/>
              <a:gd name="T9" fmla="*/ 0 60000 65536"/>
              <a:gd name="T10" fmla="*/ 0 60000 65536"/>
              <a:gd name="T11" fmla="*/ 0 60000 65536"/>
              <a:gd name="T12" fmla="*/ 0 w 432"/>
              <a:gd name="T13" fmla="*/ 0 h 288"/>
              <a:gd name="T14" fmla="*/ 432 w 432"/>
              <a:gd name="T15" fmla="*/ 288 h 288"/>
            </a:gdLst>
            <a:ahLst/>
            <a:cxnLst>
              <a:cxn ang="T8">
                <a:pos x="T0" y="T1"/>
              </a:cxn>
              <a:cxn ang="T9">
                <a:pos x="T2" y="T3"/>
              </a:cxn>
              <a:cxn ang="T10">
                <a:pos x="T4" y="T5"/>
              </a:cxn>
              <a:cxn ang="T11">
                <a:pos x="T6" y="T7"/>
              </a:cxn>
            </a:cxnLst>
            <a:rect l="T12" t="T13" r="T14" b="T15"/>
            <a:pathLst>
              <a:path w="432" h="288">
                <a:moveTo>
                  <a:pt x="0" y="0"/>
                </a:moveTo>
                <a:cubicBezTo>
                  <a:pt x="68" y="12"/>
                  <a:pt x="136" y="24"/>
                  <a:pt x="192" y="48"/>
                </a:cubicBezTo>
                <a:cubicBezTo>
                  <a:pt x="248" y="72"/>
                  <a:pt x="296" y="104"/>
                  <a:pt x="336" y="144"/>
                </a:cubicBezTo>
                <a:cubicBezTo>
                  <a:pt x="376" y="184"/>
                  <a:pt x="404" y="236"/>
                  <a:pt x="432" y="288"/>
                </a:cubicBez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67655" name="Freeform 7"/>
          <p:cNvSpPr>
            <a:spLocks/>
          </p:cNvSpPr>
          <p:nvPr/>
        </p:nvSpPr>
        <p:spPr bwMode="auto">
          <a:xfrm rot="10800000">
            <a:off x="2743200" y="3078163"/>
            <a:ext cx="457200" cy="457200"/>
          </a:xfrm>
          <a:custGeom>
            <a:avLst/>
            <a:gdLst>
              <a:gd name="T0" fmla="*/ 0 w 432"/>
              <a:gd name="T1" fmla="*/ 0 h 288"/>
              <a:gd name="T2" fmla="*/ 2147483647 w 432"/>
              <a:gd name="T3" fmla="*/ 2147483647 h 288"/>
              <a:gd name="T4" fmla="*/ 2147483647 w 432"/>
              <a:gd name="T5" fmla="*/ 2147483647 h 288"/>
              <a:gd name="T6" fmla="*/ 2147483647 w 432"/>
              <a:gd name="T7" fmla="*/ 2147483647 h 288"/>
              <a:gd name="T8" fmla="*/ 0 60000 65536"/>
              <a:gd name="T9" fmla="*/ 0 60000 65536"/>
              <a:gd name="T10" fmla="*/ 0 60000 65536"/>
              <a:gd name="T11" fmla="*/ 0 60000 65536"/>
              <a:gd name="T12" fmla="*/ 0 w 432"/>
              <a:gd name="T13" fmla="*/ 0 h 288"/>
              <a:gd name="T14" fmla="*/ 432 w 432"/>
              <a:gd name="T15" fmla="*/ 288 h 288"/>
            </a:gdLst>
            <a:ahLst/>
            <a:cxnLst>
              <a:cxn ang="T8">
                <a:pos x="T0" y="T1"/>
              </a:cxn>
              <a:cxn ang="T9">
                <a:pos x="T2" y="T3"/>
              </a:cxn>
              <a:cxn ang="T10">
                <a:pos x="T4" y="T5"/>
              </a:cxn>
              <a:cxn ang="T11">
                <a:pos x="T6" y="T7"/>
              </a:cxn>
            </a:cxnLst>
            <a:rect l="T12" t="T13" r="T14" b="T15"/>
            <a:pathLst>
              <a:path w="432" h="288">
                <a:moveTo>
                  <a:pt x="0" y="0"/>
                </a:moveTo>
                <a:cubicBezTo>
                  <a:pt x="68" y="12"/>
                  <a:pt x="136" y="24"/>
                  <a:pt x="192" y="48"/>
                </a:cubicBezTo>
                <a:cubicBezTo>
                  <a:pt x="248" y="72"/>
                  <a:pt x="296" y="104"/>
                  <a:pt x="336" y="144"/>
                </a:cubicBezTo>
                <a:cubicBezTo>
                  <a:pt x="376" y="184"/>
                  <a:pt x="404" y="236"/>
                  <a:pt x="432" y="288"/>
                </a:cubicBez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67656" name="Freeform 8"/>
          <p:cNvSpPr>
            <a:spLocks/>
          </p:cNvSpPr>
          <p:nvPr/>
        </p:nvSpPr>
        <p:spPr bwMode="auto">
          <a:xfrm rot="10800000">
            <a:off x="3962400" y="3763963"/>
            <a:ext cx="457200" cy="457200"/>
          </a:xfrm>
          <a:custGeom>
            <a:avLst/>
            <a:gdLst>
              <a:gd name="T0" fmla="*/ 0 w 432"/>
              <a:gd name="T1" fmla="*/ 0 h 288"/>
              <a:gd name="T2" fmla="*/ 2147483647 w 432"/>
              <a:gd name="T3" fmla="*/ 2147483647 h 288"/>
              <a:gd name="T4" fmla="*/ 2147483647 w 432"/>
              <a:gd name="T5" fmla="*/ 2147483647 h 288"/>
              <a:gd name="T6" fmla="*/ 2147483647 w 432"/>
              <a:gd name="T7" fmla="*/ 2147483647 h 288"/>
              <a:gd name="T8" fmla="*/ 0 60000 65536"/>
              <a:gd name="T9" fmla="*/ 0 60000 65536"/>
              <a:gd name="T10" fmla="*/ 0 60000 65536"/>
              <a:gd name="T11" fmla="*/ 0 60000 65536"/>
              <a:gd name="T12" fmla="*/ 0 w 432"/>
              <a:gd name="T13" fmla="*/ 0 h 288"/>
              <a:gd name="T14" fmla="*/ 432 w 432"/>
              <a:gd name="T15" fmla="*/ 288 h 288"/>
            </a:gdLst>
            <a:ahLst/>
            <a:cxnLst>
              <a:cxn ang="T8">
                <a:pos x="T0" y="T1"/>
              </a:cxn>
              <a:cxn ang="T9">
                <a:pos x="T2" y="T3"/>
              </a:cxn>
              <a:cxn ang="T10">
                <a:pos x="T4" y="T5"/>
              </a:cxn>
              <a:cxn ang="T11">
                <a:pos x="T6" y="T7"/>
              </a:cxn>
            </a:cxnLst>
            <a:rect l="T12" t="T13" r="T14" b="T15"/>
            <a:pathLst>
              <a:path w="432" h="288">
                <a:moveTo>
                  <a:pt x="0" y="0"/>
                </a:moveTo>
                <a:cubicBezTo>
                  <a:pt x="68" y="12"/>
                  <a:pt x="136" y="24"/>
                  <a:pt x="192" y="48"/>
                </a:cubicBezTo>
                <a:cubicBezTo>
                  <a:pt x="248" y="72"/>
                  <a:pt x="296" y="104"/>
                  <a:pt x="336" y="144"/>
                </a:cubicBezTo>
                <a:cubicBezTo>
                  <a:pt x="376" y="184"/>
                  <a:pt x="404" y="236"/>
                  <a:pt x="432" y="288"/>
                </a:cubicBez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67657" name="Text Box 9"/>
          <p:cNvSpPr txBox="1">
            <a:spLocks noChangeArrowheads="1"/>
          </p:cNvSpPr>
          <p:nvPr/>
        </p:nvSpPr>
        <p:spPr bwMode="auto">
          <a:xfrm>
            <a:off x="1027113" y="2589213"/>
            <a:ext cx="727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600" b="1" i="1"/>
              <a:t>verify</a:t>
            </a:r>
          </a:p>
        </p:txBody>
      </p:sp>
      <p:sp>
        <p:nvSpPr>
          <p:cNvPr id="667658" name="AutoShape 10"/>
          <p:cNvSpPr>
            <a:spLocks noChangeArrowheads="1"/>
          </p:cNvSpPr>
          <p:nvPr/>
        </p:nvSpPr>
        <p:spPr bwMode="auto">
          <a:xfrm rot="5400000">
            <a:off x="2400300" y="2049463"/>
            <a:ext cx="457200" cy="5334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0066FF"/>
              </a:gs>
              <a:gs pos="100000">
                <a:srgbClr val="99CCFF"/>
              </a:gs>
            </a:gsLst>
            <a:lin ang="5400000" scaled="1"/>
          </a:gradFill>
          <a:ln w="9525" algn="ctr">
            <a:solidFill>
              <a:schemeClr val="tx1"/>
            </a:solidFill>
            <a:miter lim="800000"/>
            <a:headEnd/>
            <a:tailEnd/>
          </a:ln>
        </p:spPr>
        <p:txBody>
          <a:bodyPr wrap="none" anchor="ctr"/>
          <a:lstStyle/>
          <a:p>
            <a:endParaRPr lang="en-US"/>
          </a:p>
        </p:txBody>
      </p:sp>
      <p:sp>
        <p:nvSpPr>
          <p:cNvPr id="667659" name="AutoShape 11"/>
          <p:cNvSpPr>
            <a:spLocks noChangeArrowheads="1"/>
          </p:cNvSpPr>
          <p:nvPr/>
        </p:nvSpPr>
        <p:spPr bwMode="auto">
          <a:xfrm rot="5400000">
            <a:off x="3619500" y="2705100"/>
            <a:ext cx="457200" cy="5334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0066FF"/>
              </a:gs>
              <a:gs pos="100000">
                <a:srgbClr val="99CCFF"/>
              </a:gs>
            </a:gsLst>
            <a:lin ang="5400000" scaled="1"/>
          </a:gradFill>
          <a:ln w="9525" algn="ctr">
            <a:solidFill>
              <a:schemeClr val="tx1"/>
            </a:solidFill>
            <a:miter lim="800000"/>
            <a:headEnd/>
            <a:tailEnd/>
          </a:ln>
        </p:spPr>
        <p:txBody>
          <a:bodyPr wrap="none" anchor="ctr"/>
          <a:lstStyle/>
          <a:p>
            <a:endParaRPr lang="en-US"/>
          </a:p>
        </p:txBody>
      </p:sp>
      <p:sp>
        <p:nvSpPr>
          <p:cNvPr id="667660" name="AutoShape 12"/>
          <p:cNvSpPr>
            <a:spLocks noChangeArrowheads="1"/>
          </p:cNvSpPr>
          <p:nvPr/>
        </p:nvSpPr>
        <p:spPr bwMode="auto">
          <a:xfrm rot="5400000">
            <a:off x="4838700" y="3421063"/>
            <a:ext cx="457200" cy="5334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0066FF"/>
              </a:gs>
              <a:gs pos="100000">
                <a:srgbClr val="99CCFF"/>
              </a:gs>
            </a:gsLst>
            <a:lin ang="5400000" scaled="1"/>
          </a:gradFill>
          <a:ln w="9525" algn="ctr">
            <a:solidFill>
              <a:schemeClr val="tx1"/>
            </a:solidFill>
            <a:miter lim="800000"/>
            <a:headEnd/>
            <a:tailEnd/>
          </a:ln>
        </p:spPr>
        <p:txBody>
          <a:bodyPr wrap="none" anchor="ctr"/>
          <a:lstStyle/>
          <a:p>
            <a:endParaRPr lang="en-US"/>
          </a:p>
        </p:txBody>
      </p:sp>
      <p:sp>
        <p:nvSpPr>
          <p:cNvPr id="667661" name="Text Box 13"/>
          <p:cNvSpPr txBox="1">
            <a:spLocks noChangeArrowheads="1"/>
          </p:cNvSpPr>
          <p:nvPr/>
        </p:nvSpPr>
        <p:spPr bwMode="auto">
          <a:xfrm>
            <a:off x="2246313" y="3275013"/>
            <a:ext cx="727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600" b="1" i="1"/>
              <a:t>verify</a:t>
            </a:r>
          </a:p>
        </p:txBody>
      </p:sp>
      <p:sp>
        <p:nvSpPr>
          <p:cNvPr id="667662" name="Text Box 14"/>
          <p:cNvSpPr txBox="1">
            <a:spLocks noChangeArrowheads="1"/>
          </p:cNvSpPr>
          <p:nvPr/>
        </p:nvSpPr>
        <p:spPr bwMode="auto">
          <a:xfrm>
            <a:off x="3389313" y="3960813"/>
            <a:ext cx="727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600" b="1" i="1"/>
              <a:t>verify</a:t>
            </a:r>
          </a:p>
        </p:txBody>
      </p:sp>
      <p:grpSp>
        <p:nvGrpSpPr>
          <p:cNvPr id="2" name="Group 15"/>
          <p:cNvGrpSpPr>
            <a:grpSpLocks/>
          </p:cNvGrpSpPr>
          <p:nvPr/>
        </p:nvGrpSpPr>
        <p:grpSpPr bwMode="auto">
          <a:xfrm>
            <a:off x="4419600" y="3916363"/>
            <a:ext cx="4038600" cy="1874837"/>
            <a:chOff x="2784" y="2467"/>
            <a:chExt cx="2544" cy="1181"/>
          </a:xfrm>
        </p:grpSpPr>
        <p:sp>
          <p:nvSpPr>
            <p:cNvPr id="13330" name="Rectangle 16"/>
            <p:cNvSpPr>
              <a:spLocks noChangeArrowheads="1"/>
            </p:cNvSpPr>
            <p:nvPr/>
          </p:nvSpPr>
          <p:spPr bwMode="auto">
            <a:xfrm>
              <a:off x="2784" y="2467"/>
              <a:ext cx="1008" cy="336"/>
            </a:xfrm>
            <a:prstGeom prst="rect">
              <a:avLst/>
            </a:prstGeom>
            <a:solidFill>
              <a:srgbClr val="CCFFCC"/>
            </a:solidFill>
            <a:ln w="9525">
              <a:solidFill>
                <a:schemeClr val="tx1"/>
              </a:solidFill>
              <a:miter lim="800000"/>
              <a:headEnd/>
              <a:tailEnd/>
            </a:ln>
          </p:spPr>
          <p:txBody>
            <a:bodyPr anchor="ctr"/>
            <a:lstStyle/>
            <a:p>
              <a:pPr eaLnBrk="0" hangingPunct="0"/>
              <a:r>
                <a:rPr lang="en-IE" sz="1600" b="1">
                  <a:latin typeface="Times New Roman" pitchFamily="18" charset="0"/>
                </a:rPr>
                <a:t>Coding</a:t>
              </a:r>
              <a:endParaRPr lang="en-US" sz="1600" b="1">
                <a:latin typeface="Times New Roman" pitchFamily="18" charset="0"/>
              </a:endParaRPr>
            </a:p>
          </p:txBody>
        </p:sp>
        <p:sp>
          <p:nvSpPr>
            <p:cNvPr id="13331" name="Rectangle 17"/>
            <p:cNvSpPr>
              <a:spLocks noChangeArrowheads="1"/>
            </p:cNvSpPr>
            <p:nvPr/>
          </p:nvSpPr>
          <p:spPr bwMode="auto">
            <a:xfrm>
              <a:off x="3552" y="2899"/>
              <a:ext cx="1008" cy="336"/>
            </a:xfrm>
            <a:prstGeom prst="rect">
              <a:avLst/>
            </a:prstGeom>
            <a:solidFill>
              <a:srgbClr val="CCFFFF"/>
            </a:solidFill>
            <a:ln w="9525">
              <a:solidFill>
                <a:schemeClr val="tx1"/>
              </a:solidFill>
              <a:miter lim="800000"/>
              <a:headEnd/>
              <a:tailEnd/>
            </a:ln>
          </p:spPr>
          <p:txBody>
            <a:bodyPr anchor="ctr"/>
            <a:lstStyle/>
            <a:p>
              <a:pPr eaLnBrk="0" hangingPunct="0"/>
              <a:r>
                <a:rPr lang="en-IE" sz="1600" b="1">
                  <a:latin typeface="Times New Roman" pitchFamily="18" charset="0"/>
                </a:rPr>
                <a:t>Testing</a:t>
              </a:r>
              <a:endParaRPr lang="en-US" sz="1600" b="1">
                <a:latin typeface="Times New Roman" pitchFamily="18" charset="0"/>
              </a:endParaRPr>
            </a:p>
          </p:txBody>
        </p:sp>
        <p:sp>
          <p:nvSpPr>
            <p:cNvPr id="13332" name="Rectangle 18"/>
            <p:cNvSpPr>
              <a:spLocks noChangeArrowheads="1"/>
            </p:cNvSpPr>
            <p:nvPr/>
          </p:nvSpPr>
          <p:spPr bwMode="auto">
            <a:xfrm>
              <a:off x="4335" y="3335"/>
              <a:ext cx="993" cy="313"/>
            </a:xfrm>
            <a:prstGeom prst="rect">
              <a:avLst/>
            </a:prstGeom>
            <a:solidFill>
              <a:srgbClr val="CC99FF"/>
            </a:solidFill>
            <a:ln w="9525">
              <a:solidFill>
                <a:schemeClr val="tx1"/>
              </a:solidFill>
              <a:miter lim="800000"/>
              <a:headEnd/>
              <a:tailEnd/>
            </a:ln>
          </p:spPr>
          <p:txBody>
            <a:bodyPr anchor="ctr"/>
            <a:lstStyle/>
            <a:p>
              <a:pPr eaLnBrk="0" hangingPunct="0"/>
              <a:r>
                <a:rPr lang="en-IE" sz="1600" b="1">
                  <a:latin typeface="Times New Roman" pitchFamily="18" charset="0"/>
                </a:rPr>
                <a:t>Deployment</a:t>
              </a:r>
              <a:endParaRPr lang="en-US" sz="1600" b="1">
                <a:latin typeface="Times New Roman" pitchFamily="18" charset="0"/>
              </a:endParaRPr>
            </a:p>
          </p:txBody>
        </p:sp>
        <p:sp>
          <p:nvSpPr>
            <p:cNvPr id="13333" name="Freeform 19"/>
            <p:cNvSpPr>
              <a:spLocks/>
            </p:cNvSpPr>
            <p:nvPr/>
          </p:nvSpPr>
          <p:spPr bwMode="auto">
            <a:xfrm rot="10800000">
              <a:off x="3264" y="2803"/>
              <a:ext cx="288" cy="288"/>
            </a:xfrm>
            <a:custGeom>
              <a:avLst/>
              <a:gdLst>
                <a:gd name="T0" fmla="*/ 0 w 432"/>
                <a:gd name="T1" fmla="*/ 0 h 288"/>
                <a:gd name="T2" fmla="*/ 1 w 432"/>
                <a:gd name="T3" fmla="*/ 48 h 288"/>
                <a:gd name="T4" fmla="*/ 1 w 432"/>
                <a:gd name="T5" fmla="*/ 144 h 288"/>
                <a:gd name="T6" fmla="*/ 1 w 432"/>
                <a:gd name="T7" fmla="*/ 288 h 288"/>
                <a:gd name="T8" fmla="*/ 0 60000 65536"/>
                <a:gd name="T9" fmla="*/ 0 60000 65536"/>
                <a:gd name="T10" fmla="*/ 0 60000 65536"/>
                <a:gd name="T11" fmla="*/ 0 60000 65536"/>
                <a:gd name="T12" fmla="*/ 0 w 432"/>
                <a:gd name="T13" fmla="*/ 0 h 288"/>
                <a:gd name="T14" fmla="*/ 432 w 432"/>
                <a:gd name="T15" fmla="*/ 288 h 288"/>
              </a:gdLst>
              <a:ahLst/>
              <a:cxnLst>
                <a:cxn ang="T8">
                  <a:pos x="T0" y="T1"/>
                </a:cxn>
                <a:cxn ang="T9">
                  <a:pos x="T2" y="T3"/>
                </a:cxn>
                <a:cxn ang="T10">
                  <a:pos x="T4" y="T5"/>
                </a:cxn>
                <a:cxn ang="T11">
                  <a:pos x="T6" y="T7"/>
                </a:cxn>
              </a:cxnLst>
              <a:rect l="T12" t="T13" r="T14" b="T15"/>
              <a:pathLst>
                <a:path w="432" h="288">
                  <a:moveTo>
                    <a:pt x="0" y="0"/>
                  </a:moveTo>
                  <a:cubicBezTo>
                    <a:pt x="68" y="12"/>
                    <a:pt x="136" y="24"/>
                    <a:pt x="192" y="48"/>
                  </a:cubicBezTo>
                  <a:cubicBezTo>
                    <a:pt x="248" y="72"/>
                    <a:pt x="296" y="104"/>
                    <a:pt x="336" y="144"/>
                  </a:cubicBezTo>
                  <a:cubicBezTo>
                    <a:pt x="376" y="184"/>
                    <a:pt x="404" y="236"/>
                    <a:pt x="432" y="288"/>
                  </a:cubicBez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34" name="Freeform 20"/>
            <p:cNvSpPr>
              <a:spLocks/>
            </p:cNvSpPr>
            <p:nvPr/>
          </p:nvSpPr>
          <p:spPr bwMode="auto">
            <a:xfrm rot="10800000">
              <a:off x="4032" y="3235"/>
              <a:ext cx="288" cy="288"/>
            </a:xfrm>
            <a:custGeom>
              <a:avLst/>
              <a:gdLst>
                <a:gd name="T0" fmla="*/ 0 w 432"/>
                <a:gd name="T1" fmla="*/ 0 h 288"/>
                <a:gd name="T2" fmla="*/ 1 w 432"/>
                <a:gd name="T3" fmla="*/ 48 h 288"/>
                <a:gd name="T4" fmla="*/ 1 w 432"/>
                <a:gd name="T5" fmla="*/ 144 h 288"/>
                <a:gd name="T6" fmla="*/ 1 w 432"/>
                <a:gd name="T7" fmla="*/ 288 h 288"/>
                <a:gd name="T8" fmla="*/ 0 60000 65536"/>
                <a:gd name="T9" fmla="*/ 0 60000 65536"/>
                <a:gd name="T10" fmla="*/ 0 60000 65536"/>
                <a:gd name="T11" fmla="*/ 0 60000 65536"/>
                <a:gd name="T12" fmla="*/ 0 w 432"/>
                <a:gd name="T13" fmla="*/ 0 h 288"/>
                <a:gd name="T14" fmla="*/ 432 w 432"/>
                <a:gd name="T15" fmla="*/ 288 h 288"/>
              </a:gdLst>
              <a:ahLst/>
              <a:cxnLst>
                <a:cxn ang="T8">
                  <a:pos x="T0" y="T1"/>
                </a:cxn>
                <a:cxn ang="T9">
                  <a:pos x="T2" y="T3"/>
                </a:cxn>
                <a:cxn ang="T10">
                  <a:pos x="T4" y="T5"/>
                </a:cxn>
                <a:cxn ang="T11">
                  <a:pos x="T6" y="T7"/>
                </a:cxn>
              </a:cxnLst>
              <a:rect l="T12" t="T13" r="T14" b="T15"/>
              <a:pathLst>
                <a:path w="432" h="288">
                  <a:moveTo>
                    <a:pt x="0" y="0"/>
                  </a:moveTo>
                  <a:cubicBezTo>
                    <a:pt x="68" y="12"/>
                    <a:pt x="136" y="24"/>
                    <a:pt x="192" y="48"/>
                  </a:cubicBezTo>
                  <a:cubicBezTo>
                    <a:pt x="248" y="72"/>
                    <a:pt x="296" y="104"/>
                    <a:pt x="336" y="144"/>
                  </a:cubicBezTo>
                  <a:cubicBezTo>
                    <a:pt x="376" y="184"/>
                    <a:pt x="404" y="236"/>
                    <a:pt x="432" y="288"/>
                  </a:cubicBez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35" name="AutoShape 21"/>
            <p:cNvSpPr>
              <a:spLocks noChangeArrowheads="1"/>
            </p:cNvSpPr>
            <p:nvPr/>
          </p:nvSpPr>
          <p:spPr bwMode="auto">
            <a:xfrm rot="5400000">
              <a:off x="3816" y="2587"/>
              <a:ext cx="288" cy="3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50 w 21600"/>
                <a:gd name="T13" fmla="*/ 2893 h 21600"/>
                <a:gd name="T14" fmla="*/ 18225 w 21600"/>
                <a:gd name="T15" fmla="*/ 9257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0066FF"/>
                </a:gs>
                <a:gs pos="100000">
                  <a:srgbClr val="99CCFF"/>
                </a:gs>
              </a:gsLst>
              <a:lin ang="5400000" scaled="1"/>
            </a:gradFill>
            <a:ln w="9525" algn="ctr">
              <a:solidFill>
                <a:schemeClr val="tx1"/>
              </a:solidFill>
              <a:miter lim="800000"/>
              <a:headEnd/>
              <a:tailEnd/>
            </a:ln>
          </p:spPr>
          <p:txBody>
            <a:bodyPr wrap="none" anchor="ctr"/>
            <a:lstStyle/>
            <a:p>
              <a:endParaRPr lang="en-US"/>
            </a:p>
          </p:txBody>
        </p:sp>
        <p:sp>
          <p:nvSpPr>
            <p:cNvPr id="13336" name="AutoShape 22"/>
            <p:cNvSpPr>
              <a:spLocks noChangeArrowheads="1"/>
            </p:cNvSpPr>
            <p:nvPr/>
          </p:nvSpPr>
          <p:spPr bwMode="auto">
            <a:xfrm rot="5400000">
              <a:off x="4584" y="3019"/>
              <a:ext cx="288" cy="3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50 w 21600"/>
                <a:gd name="T13" fmla="*/ 2893 h 21600"/>
                <a:gd name="T14" fmla="*/ 18225 w 21600"/>
                <a:gd name="T15" fmla="*/ 9257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0066FF"/>
                </a:gs>
                <a:gs pos="100000">
                  <a:srgbClr val="99CCFF"/>
                </a:gs>
              </a:gsLst>
              <a:lin ang="5400000" scaled="1"/>
            </a:gradFill>
            <a:ln w="9525" algn="ctr">
              <a:solidFill>
                <a:schemeClr val="tx1"/>
              </a:solidFill>
              <a:miter lim="800000"/>
              <a:headEnd/>
              <a:tailEnd/>
            </a:ln>
          </p:spPr>
          <p:txBody>
            <a:bodyPr wrap="none" anchor="ctr"/>
            <a:lstStyle/>
            <a:p>
              <a:endParaRPr lang="en-US"/>
            </a:p>
          </p:txBody>
        </p:sp>
        <p:sp>
          <p:nvSpPr>
            <p:cNvPr id="13337" name="Text Box 23"/>
            <p:cNvSpPr txBox="1">
              <a:spLocks noChangeArrowheads="1"/>
            </p:cNvSpPr>
            <p:nvPr/>
          </p:nvSpPr>
          <p:spPr bwMode="auto">
            <a:xfrm>
              <a:off x="2903" y="2927"/>
              <a:ext cx="4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600" b="1" i="1"/>
                <a:t>verify</a:t>
              </a:r>
            </a:p>
          </p:txBody>
        </p:sp>
        <p:sp>
          <p:nvSpPr>
            <p:cNvPr id="13338" name="Text Box 24"/>
            <p:cNvSpPr txBox="1">
              <a:spLocks noChangeArrowheads="1"/>
            </p:cNvSpPr>
            <p:nvPr/>
          </p:nvSpPr>
          <p:spPr bwMode="auto">
            <a:xfrm>
              <a:off x="3696" y="3379"/>
              <a:ext cx="4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600" b="1" i="1"/>
                <a:t>verify</a:t>
              </a:r>
            </a:p>
          </p:txBody>
        </p:sp>
      </p:grpSp>
      <p:sp>
        <p:nvSpPr>
          <p:cNvPr id="13328" name="Text Box 25"/>
          <p:cNvSpPr txBox="1">
            <a:spLocks noChangeArrowheads="1"/>
          </p:cNvSpPr>
          <p:nvPr/>
        </p:nvSpPr>
        <p:spPr bwMode="auto">
          <a:xfrm>
            <a:off x="609600" y="1041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a:solidFill>
                  <a:srgbClr val="000066"/>
                </a:solidFill>
              </a:rPr>
              <a:t>CHAPTER1.2</a:t>
            </a:r>
          </a:p>
        </p:txBody>
      </p:sp>
      <p:sp>
        <p:nvSpPr>
          <p:cNvPr id="13329" name="Rectangle 27"/>
          <p:cNvSpPr>
            <a:spLocks noChangeArrowheads="1"/>
          </p:cNvSpPr>
          <p:nvPr/>
        </p:nvSpPr>
        <p:spPr bwMode="auto">
          <a:xfrm>
            <a:off x="6172200" y="1828800"/>
            <a:ext cx="220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r>
              <a:rPr lang="en-US" sz="2000"/>
              <a:t>Testing or QA Team</a:t>
            </a:r>
          </a:p>
        </p:txBody>
      </p:sp>
    </p:spTree>
    <p:extLst>
      <p:ext uri="{BB962C8B-B14F-4D97-AF65-F5344CB8AC3E}">
        <p14:creationId xmlns:p14="http://schemas.microsoft.com/office/powerpoint/2010/main" val="1956308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667651"/>
                                        </p:tgtEl>
                                      </p:cBhvr>
                                    </p:animEffect>
                                    <p:set>
                                      <p:cBhvr>
                                        <p:cTn id="7" dur="1" fill="hold">
                                          <p:stCondLst>
                                            <p:cond delay="499"/>
                                          </p:stCondLst>
                                        </p:cTn>
                                        <p:tgtEl>
                                          <p:spTgt spid="667651"/>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667658"/>
                                        </p:tgtEl>
                                      </p:cBhvr>
                                    </p:animEffect>
                                    <p:set>
                                      <p:cBhvr>
                                        <p:cTn id="10" dur="1" fill="hold">
                                          <p:stCondLst>
                                            <p:cond delay="499"/>
                                          </p:stCondLst>
                                        </p:cTn>
                                        <p:tgtEl>
                                          <p:spTgt spid="667658"/>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667652"/>
                                        </p:tgtEl>
                                      </p:cBhvr>
                                    </p:animEffect>
                                    <p:set>
                                      <p:cBhvr>
                                        <p:cTn id="13" dur="1" fill="hold">
                                          <p:stCondLst>
                                            <p:cond delay="499"/>
                                          </p:stCondLst>
                                        </p:cTn>
                                        <p:tgtEl>
                                          <p:spTgt spid="667652"/>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667657"/>
                                        </p:tgtEl>
                                      </p:cBhvr>
                                    </p:animEffect>
                                    <p:set>
                                      <p:cBhvr>
                                        <p:cTn id="16" dur="1" fill="hold">
                                          <p:stCondLst>
                                            <p:cond delay="499"/>
                                          </p:stCondLst>
                                        </p:cTn>
                                        <p:tgtEl>
                                          <p:spTgt spid="667657"/>
                                        </p:tgtEl>
                                        <p:attrNameLst>
                                          <p:attrName>style.visibility</p:attrName>
                                        </p:attrNameLst>
                                      </p:cBhvr>
                                      <p:to>
                                        <p:strVal val="hidden"/>
                                      </p:to>
                                    </p:set>
                                  </p:childTnLst>
                                </p:cTn>
                              </p:par>
                              <p:par>
                                <p:cTn id="17" presetID="3" presetClass="exit" presetSubtype="10" fill="hold" grpId="0" nodeType="withEffect">
                                  <p:stCondLst>
                                    <p:cond delay="0"/>
                                  </p:stCondLst>
                                  <p:childTnLst>
                                    <p:animEffect transition="out" filter="blinds(horizontal)">
                                      <p:cBhvr>
                                        <p:cTn id="18" dur="500"/>
                                        <p:tgtEl>
                                          <p:spTgt spid="667654"/>
                                        </p:tgtEl>
                                      </p:cBhvr>
                                    </p:animEffect>
                                    <p:set>
                                      <p:cBhvr>
                                        <p:cTn id="19" dur="1" fill="hold">
                                          <p:stCondLst>
                                            <p:cond delay="499"/>
                                          </p:stCondLst>
                                        </p:cTn>
                                        <p:tgtEl>
                                          <p:spTgt spid="667654"/>
                                        </p:tgtEl>
                                        <p:attrNameLst>
                                          <p:attrName>style.visibility</p:attrName>
                                        </p:attrNameLst>
                                      </p:cBhvr>
                                      <p:to>
                                        <p:strVal val="hidden"/>
                                      </p:to>
                                    </p:set>
                                  </p:childTnLst>
                                </p:cTn>
                              </p:par>
                              <p:par>
                                <p:cTn id="20" presetID="3" presetClass="exit" presetSubtype="10" fill="hold" grpId="0" nodeType="withEffect">
                                  <p:stCondLst>
                                    <p:cond delay="0"/>
                                  </p:stCondLst>
                                  <p:childTnLst>
                                    <p:animEffect transition="out" filter="blinds(horizontal)">
                                      <p:cBhvr>
                                        <p:cTn id="21" dur="500"/>
                                        <p:tgtEl>
                                          <p:spTgt spid="667661"/>
                                        </p:tgtEl>
                                      </p:cBhvr>
                                    </p:animEffect>
                                    <p:set>
                                      <p:cBhvr>
                                        <p:cTn id="22" dur="1" fill="hold">
                                          <p:stCondLst>
                                            <p:cond delay="499"/>
                                          </p:stCondLst>
                                        </p:cTn>
                                        <p:tgtEl>
                                          <p:spTgt spid="667661"/>
                                        </p:tgtEl>
                                        <p:attrNameLst>
                                          <p:attrName>style.visibility</p:attrName>
                                        </p:attrNameLst>
                                      </p:cBhvr>
                                      <p:to>
                                        <p:strVal val="hidden"/>
                                      </p:to>
                                    </p:set>
                                  </p:childTnLst>
                                </p:cTn>
                              </p:par>
                              <p:par>
                                <p:cTn id="23" presetID="3" presetClass="exit" presetSubtype="10" fill="hold" grpId="0" nodeType="withEffect">
                                  <p:stCondLst>
                                    <p:cond delay="0"/>
                                  </p:stCondLst>
                                  <p:childTnLst>
                                    <p:animEffect transition="out" filter="blinds(horizontal)">
                                      <p:cBhvr>
                                        <p:cTn id="24" dur="500"/>
                                        <p:tgtEl>
                                          <p:spTgt spid="667655"/>
                                        </p:tgtEl>
                                      </p:cBhvr>
                                    </p:animEffect>
                                    <p:set>
                                      <p:cBhvr>
                                        <p:cTn id="25" dur="1" fill="hold">
                                          <p:stCondLst>
                                            <p:cond delay="499"/>
                                          </p:stCondLst>
                                        </p:cTn>
                                        <p:tgtEl>
                                          <p:spTgt spid="667655"/>
                                        </p:tgtEl>
                                        <p:attrNameLst>
                                          <p:attrName>style.visibility</p:attrName>
                                        </p:attrNameLst>
                                      </p:cBhvr>
                                      <p:to>
                                        <p:strVal val="hidden"/>
                                      </p:to>
                                    </p:set>
                                  </p:childTnLst>
                                </p:cTn>
                              </p:par>
                              <p:par>
                                <p:cTn id="26" presetID="3" presetClass="exit" presetSubtype="10" fill="hold" grpId="0" nodeType="withEffect">
                                  <p:stCondLst>
                                    <p:cond delay="0"/>
                                  </p:stCondLst>
                                  <p:childTnLst>
                                    <p:animEffect transition="out" filter="blinds(horizontal)">
                                      <p:cBhvr>
                                        <p:cTn id="27" dur="500"/>
                                        <p:tgtEl>
                                          <p:spTgt spid="667653"/>
                                        </p:tgtEl>
                                      </p:cBhvr>
                                    </p:animEffect>
                                    <p:set>
                                      <p:cBhvr>
                                        <p:cTn id="28" dur="1" fill="hold">
                                          <p:stCondLst>
                                            <p:cond delay="499"/>
                                          </p:stCondLst>
                                        </p:cTn>
                                        <p:tgtEl>
                                          <p:spTgt spid="667653"/>
                                        </p:tgtEl>
                                        <p:attrNameLst>
                                          <p:attrName>style.visibility</p:attrName>
                                        </p:attrNameLst>
                                      </p:cBhvr>
                                      <p:to>
                                        <p:strVal val="hidden"/>
                                      </p:to>
                                    </p:set>
                                  </p:childTnLst>
                                </p:cTn>
                              </p:par>
                              <p:par>
                                <p:cTn id="29" presetID="3" presetClass="exit" presetSubtype="10" fill="hold" grpId="0" nodeType="withEffect">
                                  <p:stCondLst>
                                    <p:cond delay="0"/>
                                  </p:stCondLst>
                                  <p:childTnLst>
                                    <p:animEffect transition="out" filter="blinds(horizontal)">
                                      <p:cBhvr>
                                        <p:cTn id="30" dur="500"/>
                                        <p:tgtEl>
                                          <p:spTgt spid="667659"/>
                                        </p:tgtEl>
                                      </p:cBhvr>
                                    </p:animEffect>
                                    <p:set>
                                      <p:cBhvr>
                                        <p:cTn id="31" dur="1" fill="hold">
                                          <p:stCondLst>
                                            <p:cond delay="499"/>
                                          </p:stCondLst>
                                        </p:cTn>
                                        <p:tgtEl>
                                          <p:spTgt spid="667659"/>
                                        </p:tgtEl>
                                        <p:attrNameLst>
                                          <p:attrName>style.visibility</p:attrName>
                                        </p:attrNameLst>
                                      </p:cBhvr>
                                      <p:to>
                                        <p:strVal val="hidden"/>
                                      </p:to>
                                    </p:set>
                                  </p:childTnLst>
                                </p:cTn>
                              </p:par>
                              <p:par>
                                <p:cTn id="32" presetID="3" presetClass="exit" presetSubtype="10" fill="hold" grpId="0" nodeType="withEffect">
                                  <p:stCondLst>
                                    <p:cond delay="0"/>
                                  </p:stCondLst>
                                  <p:childTnLst>
                                    <p:animEffect transition="out" filter="blinds(horizontal)">
                                      <p:cBhvr>
                                        <p:cTn id="33" dur="500"/>
                                        <p:tgtEl>
                                          <p:spTgt spid="667660"/>
                                        </p:tgtEl>
                                      </p:cBhvr>
                                    </p:animEffect>
                                    <p:set>
                                      <p:cBhvr>
                                        <p:cTn id="34" dur="1" fill="hold">
                                          <p:stCondLst>
                                            <p:cond delay="499"/>
                                          </p:stCondLst>
                                        </p:cTn>
                                        <p:tgtEl>
                                          <p:spTgt spid="667660"/>
                                        </p:tgtEl>
                                        <p:attrNameLst>
                                          <p:attrName>style.visibility</p:attrName>
                                        </p:attrNameLst>
                                      </p:cBhvr>
                                      <p:to>
                                        <p:strVal val="hidden"/>
                                      </p:to>
                                    </p:set>
                                  </p:childTnLst>
                                </p:cTn>
                              </p:par>
                              <p:par>
                                <p:cTn id="35" presetID="3" presetClass="exit" presetSubtype="10" fill="hold" grpId="0" nodeType="withEffect">
                                  <p:stCondLst>
                                    <p:cond delay="0"/>
                                  </p:stCondLst>
                                  <p:childTnLst>
                                    <p:animEffect transition="out" filter="blinds(horizontal)">
                                      <p:cBhvr>
                                        <p:cTn id="36" dur="500"/>
                                        <p:tgtEl>
                                          <p:spTgt spid="667662"/>
                                        </p:tgtEl>
                                      </p:cBhvr>
                                    </p:animEffect>
                                    <p:set>
                                      <p:cBhvr>
                                        <p:cTn id="37" dur="1" fill="hold">
                                          <p:stCondLst>
                                            <p:cond delay="499"/>
                                          </p:stCondLst>
                                        </p:cTn>
                                        <p:tgtEl>
                                          <p:spTgt spid="667662"/>
                                        </p:tgtEl>
                                        <p:attrNameLst>
                                          <p:attrName>style.visibility</p:attrName>
                                        </p:attrNameLst>
                                      </p:cBhvr>
                                      <p:to>
                                        <p:strVal val="hidden"/>
                                      </p:to>
                                    </p:set>
                                  </p:childTnLst>
                                </p:cTn>
                              </p:par>
                              <p:par>
                                <p:cTn id="38" presetID="3" presetClass="exit" presetSubtype="10" fill="hold" grpId="0" nodeType="withEffect">
                                  <p:stCondLst>
                                    <p:cond delay="0"/>
                                  </p:stCondLst>
                                  <p:childTnLst>
                                    <p:animEffect transition="out" filter="blinds(horizontal)">
                                      <p:cBhvr>
                                        <p:cTn id="39" dur="500"/>
                                        <p:tgtEl>
                                          <p:spTgt spid="667656"/>
                                        </p:tgtEl>
                                      </p:cBhvr>
                                    </p:animEffect>
                                    <p:set>
                                      <p:cBhvr>
                                        <p:cTn id="40" dur="1" fill="hold">
                                          <p:stCondLst>
                                            <p:cond delay="499"/>
                                          </p:stCondLst>
                                        </p:cTn>
                                        <p:tgtEl>
                                          <p:spTgt spid="667656"/>
                                        </p:tgtEl>
                                        <p:attrNameLst>
                                          <p:attrName>style.visibility</p:attrName>
                                        </p:attrNameLst>
                                      </p:cBhvr>
                                      <p:to>
                                        <p:strVal val="hidden"/>
                                      </p:to>
                                    </p:set>
                                  </p:childTnLst>
                                </p:cTn>
                              </p:par>
                              <p:par>
                                <p:cTn id="41" presetID="6" presetClass="emph" presetSubtype="0" fill="hold" nodeType="withEffect">
                                  <p:stCondLst>
                                    <p:cond delay="0"/>
                                  </p:stCondLst>
                                  <p:childTnLst>
                                    <p:animScale>
                                      <p:cBhvr>
                                        <p:cTn id="42" dur="2000" fill="hold"/>
                                        <p:tgtEl>
                                          <p:spTgt spid="2"/>
                                        </p:tgtEl>
                                      </p:cBhvr>
                                      <p:by x="130000" y="130000"/>
                                    </p:animScale>
                                  </p:childTnLst>
                                </p:cTn>
                              </p:par>
                              <p:par>
                                <p:cTn id="43" presetID="35" presetClass="path" presetSubtype="0" accel="50000" decel="50000" fill="hold" nodeType="withEffect">
                                  <p:stCondLst>
                                    <p:cond delay="0"/>
                                  </p:stCondLst>
                                  <p:childTnLst>
                                    <p:animMotion origin="layout" path="M 0 0  L -0.25 0  E" pathEditMode="relative" ptsTypes="">
                                      <p:cBhvr>
                                        <p:cTn id="44" dur="5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51" grpId="0" animBg="1"/>
      <p:bldP spid="667652" grpId="0" animBg="1"/>
      <p:bldP spid="667653" grpId="0" animBg="1"/>
      <p:bldP spid="667654" grpId="0" animBg="1"/>
      <p:bldP spid="667655" grpId="0" animBg="1"/>
      <p:bldP spid="667656" grpId="0" animBg="1"/>
      <p:bldP spid="667657" grpId="0"/>
      <p:bldP spid="667658" grpId="0" animBg="1"/>
      <p:bldP spid="667659" grpId="0" animBg="1"/>
      <p:bldP spid="667660" grpId="0" animBg="1"/>
      <p:bldP spid="667661" grpId="0"/>
      <p:bldP spid="66766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5479</Words>
  <Application>Microsoft Office PowerPoint</Application>
  <PresentationFormat>On-screen Show (4:3)</PresentationFormat>
  <Paragraphs>520</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                               CHAPTER 1   Software Development Lifecycles (SDLC) and Testing</vt:lpstr>
      <vt:lpstr>OUTLINE</vt:lpstr>
      <vt:lpstr>OBJECTIVES</vt:lpstr>
      <vt:lpstr>SDLC and Testing</vt:lpstr>
      <vt:lpstr>PowerPoint Presentation</vt:lpstr>
      <vt:lpstr>SDLC and Testing</vt:lpstr>
      <vt:lpstr>Waterfall Model</vt:lpstr>
      <vt:lpstr>Testing in Waterfall Model</vt:lpstr>
      <vt:lpstr>Roles of Testing Team  in Waterfall Model</vt:lpstr>
      <vt:lpstr>SDLC and Testing</vt:lpstr>
      <vt:lpstr>Spiral Model</vt:lpstr>
      <vt:lpstr>Testing in Spiral Model</vt:lpstr>
      <vt:lpstr>SDLC and Testing</vt:lpstr>
      <vt:lpstr>PowerPoint Presentation</vt:lpstr>
      <vt:lpstr>PowerPoint Presentation</vt:lpstr>
      <vt:lpstr>SDLC and Testing</vt:lpstr>
      <vt:lpstr>PowerPoint Presentation</vt:lpstr>
      <vt:lpstr>Testing in  Concurrent Model</vt:lpstr>
      <vt:lpstr>SDLC and Testing</vt:lpstr>
      <vt:lpstr>PowerPoint Presentation</vt:lpstr>
      <vt:lpstr>Testing in Agile Model</vt:lpstr>
      <vt:lpstr>SDLC and Testing</vt:lpstr>
      <vt:lpstr>Other SDLC Models</vt:lpstr>
      <vt:lpstr>SDLC and Testing</vt:lpstr>
      <vt:lpstr>PowerPoint Presentation</vt:lpstr>
      <vt:lpstr>Product Development  Milestones</vt:lpstr>
      <vt:lpstr>Testing Phases and  Milestones</vt:lpstr>
      <vt:lpstr>Example  Entry/Exit Milestone Criteria</vt:lpstr>
      <vt:lpstr>Example  Alpha Phase Entry </vt:lpstr>
      <vt:lpstr>Example  Alpha Phase Exit </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CHAPTER 1   Software Development Lifecycles (SDLC) and Testing</dc:title>
  <dc:creator>DuocHuynh</dc:creator>
  <cp:lastModifiedBy>DuocHuynh</cp:lastModifiedBy>
  <cp:revision>1</cp:revision>
  <dcterms:created xsi:type="dcterms:W3CDTF">2011-09-13T03:21:56Z</dcterms:created>
  <dcterms:modified xsi:type="dcterms:W3CDTF">2011-09-13T06:40:03Z</dcterms:modified>
</cp:coreProperties>
</file>