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8" r:id="rId3"/>
    <p:sldId id="260" r:id="rId4"/>
    <p:sldId id="264" r:id="rId5"/>
    <p:sldId id="257" r:id="rId6"/>
    <p:sldId id="259" r:id="rId7"/>
    <p:sldId id="266" r:id="rId8"/>
    <p:sldId id="269" r:id="rId9"/>
    <p:sldId id="270" r:id="rId10"/>
    <p:sldId id="298" r:id="rId11"/>
    <p:sldId id="272" r:id="rId12"/>
    <p:sldId id="305" r:id="rId13"/>
    <p:sldId id="306" r:id="rId14"/>
    <p:sldId id="274" r:id="rId15"/>
    <p:sldId id="307" r:id="rId16"/>
    <p:sldId id="308" r:id="rId17"/>
    <p:sldId id="313" r:id="rId18"/>
    <p:sldId id="309" r:id="rId19"/>
    <p:sldId id="314" r:id="rId20"/>
    <p:sldId id="312" r:id="rId21"/>
  </p:sldIdLst>
  <p:sldSz cx="9144000" cy="5143500" type="screen16x9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Oswald ExtraLight" panose="00000300000000000000" pitchFamily="2" charset="0"/>
      <p:regular r:id="rId29"/>
      <p:bold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F1CAC-F97F-436D-9E40-96693C2014D7}">
  <a:tblStyle styleId="{73EF1CAC-F97F-436D-9E40-96693C201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44" autoAdjust="0"/>
  </p:normalViewPr>
  <p:slideViewPr>
    <p:cSldViewPr snapToGrid="0">
      <p:cViewPr varScale="1">
        <p:scale>
          <a:sx n="100" d="100"/>
          <a:sy n="100" d="100"/>
        </p:scale>
        <p:origin x="1266" y="84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0e91f73e27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0e91f73e27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48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0e91f73e27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0e91f73e27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0e91f73e27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0e91f73e27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7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0e91f73e27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0e91f73e27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8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8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7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22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63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0e91f73e27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0e91f73e27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1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0e91f73e27_0_1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10e91f73e27_0_1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0e91f73e27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0e91f73e27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2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 rot="-5399868" flipH="1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64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C9E38-410F-34A1-2212-7D357E142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8" y="347753"/>
            <a:ext cx="8304330" cy="4447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4165775" y="1505250"/>
            <a:ext cx="4158600" cy="28233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885700" y="0"/>
            <a:ext cx="471874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Một số biểu đồ trình tự theo chức năng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224" name="Google Shape;2224;p44"/>
          <p:cNvGraphicFramePr/>
          <p:nvPr/>
        </p:nvGraphicFramePr>
        <p:xfrm>
          <a:off x="4165775" y="1505230"/>
          <a:ext cx="4158600" cy="2823230"/>
        </p:xfrm>
        <a:graphic>
          <a:graphicData uri="http://schemas.openxmlformats.org/drawingml/2006/table">
            <a:tbl>
              <a:tblPr>
                <a:noFill/>
                <a:tableStyleId>{73EF1CAC-F97F-436D-9E40-96693C2014D7}</a:tableStyleId>
              </a:tblPr>
              <a:tblGrid>
                <a:gridCol w="13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sz="2200">
                        <a:solidFill>
                          <a:schemeClr val="accent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VENUS</a:t>
                      </a:r>
                      <a:endParaRPr sz="2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MARS</a:t>
                      </a:r>
                      <a:endParaRPr sz="2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2010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$0.30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$31.90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2012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$3.90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$15.40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2015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$157.30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$492.80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2016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$3,368.20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$13,929.80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25" name="Google Shape;2225;p44"/>
          <p:cNvCxnSpPr/>
          <p:nvPr/>
        </p:nvCxnSpPr>
        <p:spPr>
          <a:xfrm rot="10800000">
            <a:off x="5551975" y="1501825"/>
            <a:ext cx="0" cy="282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6" name="Google Shape;2226;p44"/>
          <p:cNvCxnSpPr/>
          <p:nvPr/>
        </p:nvCxnSpPr>
        <p:spPr>
          <a:xfrm rot="10800000">
            <a:off x="6938175" y="1501825"/>
            <a:ext cx="0" cy="282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7" name="Google Shape;2227;p44"/>
          <p:cNvCxnSpPr/>
          <p:nvPr/>
        </p:nvCxnSpPr>
        <p:spPr>
          <a:xfrm>
            <a:off x="4165775" y="2023350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8" name="Google Shape;2228;p44"/>
          <p:cNvCxnSpPr/>
          <p:nvPr/>
        </p:nvCxnSpPr>
        <p:spPr>
          <a:xfrm>
            <a:off x="4165775" y="2599625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9" name="Google Shape;2229;p44"/>
          <p:cNvCxnSpPr/>
          <p:nvPr/>
        </p:nvCxnSpPr>
        <p:spPr>
          <a:xfrm>
            <a:off x="4165775" y="3175900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30" name="Google Shape;2230;p44"/>
          <p:cNvCxnSpPr/>
          <p:nvPr/>
        </p:nvCxnSpPr>
        <p:spPr>
          <a:xfrm>
            <a:off x="4165775" y="3752175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pic>
        <p:nvPicPr>
          <p:cNvPr id="2231" name="Google Shape;2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277525"/>
            <a:ext cx="3860975" cy="34362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ACD14-DE52-B037-5891-52B8060FD566}"/>
              </a:ext>
            </a:extLst>
          </p:cNvPr>
          <p:cNvSpPr txBox="1"/>
          <p:nvPr/>
        </p:nvSpPr>
        <p:spPr>
          <a:xfrm>
            <a:off x="2416006" y="4621676"/>
            <a:ext cx="6271936" cy="3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179705" algn="l"/>
                <a:tab pos="228600" algn="l"/>
                <a:tab pos="179705" algn="l"/>
              </a:tabLst>
            </a:pPr>
            <a: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 đồ trình tự chức năng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thêm bác sĩ</a:t>
            </a:r>
            <a:endParaRPr lang="en-US" sz="1400" i="1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0D0AE-28EF-C089-C0E6-33A6494B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55" y="1008744"/>
            <a:ext cx="5579745" cy="35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6"/>
          <p:cNvSpPr txBox="1">
            <a:spLocks noGrp="1"/>
          </p:cNvSpPr>
          <p:nvPr>
            <p:ph type="subTitle" idx="1"/>
          </p:nvPr>
        </p:nvSpPr>
        <p:spPr>
          <a:xfrm>
            <a:off x="88488" y="181745"/>
            <a:ext cx="3060291" cy="72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 panose="00000500000000000000" pitchFamily="2" charset="0"/>
              </a:rPr>
              <a:t>Một số biểu đồ hoạt thộng</a:t>
            </a:r>
            <a:endParaRPr sz="2400">
              <a:latin typeface="Oswald" panose="00000500000000000000" pitchFamily="2" charset="0"/>
            </a:endParaRPr>
          </a:p>
        </p:txBody>
      </p:sp>
      <p:cxnSp>
        <p:nvCxnSpPr>
          <p:cNvPr id="2284" name="Google Shape;2284;p46"/>
          <p:cNvCxnSpPr/>
          <p:nvPr/>
        </p:nvCxnSpPr>
        <p:spPr>
          <a:xfrm rot="10800000">
            <a:off x="6534475" y="4152975"/>
            <a:ext cx="189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689F05-4C01-C40C-3BBA-38DC9D9B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33" y="1180977"/>
            <a:ext cx="5579745" cy="3221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3599A-A572-B48E-06F9-08ACD70E8403}"/>
              </a:ext>
            </a:extLst>
          </p:cNvPr>
          <p:cNvSpPr txBox="1"/>
          <p:nvPr/>
        </p:nvSpPr>
        <p:spPr>
          <a:xfrm>
            <a:off x="1700335" y="4518905"/>
            <a:ext cx="4774790" cy="62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179705" algn="l"/>
                <a:tab pos="228600" algn="l"/>
                <a:tab pos="179705" algn="l"/>
              </a:tabLst>
            </a:pPr>
            <a: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 đồ hoạt động chức năng xem thông tin chuyên khoa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6"/>
          <p:cNvSpPr txBox="1">
            <a:spLocks noGrp="1"/>
          </p:cNvSpPr>
          <p:nvPr>
            <p:ph type="subTitle" idx="1"/>
          </p:nvPr>
        </p:nvSpPr>
        <p:spPr>
          <a:xfrm>
            <a:off x="88488" y="181745"/>
            <a:ext cx="3060291" cy="72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 panose="00000500000000000000" pitchFamily="2" charset="0"/>
              </a:rPr>
              <a:t>Một số biểu đồ hoạt thộng</a:t>
            </a:r>
            <a:endParaRPr sz="2400">
              <a:latin typeface="Oswald" panose="00000500000000000000" pitchFamily="2" charset="0"/>
            </a:endParaRPr>
          </a:p>
        </p:txBody>
      </p:sp>
      <p:cxnSp>
        <p:nvCxnSpPr>
          <p:cNvPr id="2284" name="Google Shape;2284;p46"/>
          <p:cNvCxnSpPr/>
          <p:nvPr/>
        </p:nvCxnSpPr>
        <p:spPr>
          <a:xfrm rot="10800000">
            <a:off x="6534475" y="4152975"/>
            <a:ext cx="189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3599A-A572-B48E-06F9-08ACD70E8403}"/>
              </a:ext>
            </a:extLst>
          </p:cNvPr>
          <p:cNvSpPr txBox="1"/>
          <p:nvPr/>
        </p:nvSpPr>
        <p:spPr>
          <a:xfrm>
            <a:off x="1272632" y="4586580"/>
            <a:ext cx="4965936" cy="3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179705" algn="l"/>
                <a:tab pos="228600" algn="l"/>
                <a:tab pos="179705" algn="l"/>
              </a:tabLst>
            </a:pPr>
            <a: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 đồ hoạt động chức năng đặt phòng khám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5FEF6-EE71-95B8-5F06-216237DC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1" y="981204"/>
            <a:ext cx="7978877" cy="35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6"/>
          <p:cNvSpPr txBox="1">
            <a:spLocks noGrp="1"/>
          </p:cNvSpPr>
          <p:nvPr>
            <p:ph type="subTitle" idx="1"/>
          </p:nvPr>
        </p:nvSpPr>
        <p:spPr>
          <a:xfrm>
            <a:off x="88488" y="181745"/>
            <a:ext cx="3060291" cy="72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 panose="00000500000000000000" pitchFamily="2" charset="0"/>
              </a:rPr>
              <a:t>Một số biểu đồ hoạt thộng</a:t>
            </a:r>
            <a:endParaRPr sz="2400">
              <a:latin typeface="Oswald" panose="00000500000000000000" pitchFamily="2" charset="0"/>
            </a:endParaRPr>
          </a:p>
        </p:txBody>
      </p:sp>
      <p:cxnSp>
        <p:nvCxnSpPr>
          <p:cNvPr id="2284" name="Google Shape;2284;p46"/>
          <p:cNvCxnSpPr/>
          <p:nvPr/>
        </p:nvCxnSpPr>
        <p:spPr>
          <a:xfrm rot="10800000">
            <a:off x="6534475" y="4152975"/>
            <a:ext cx="189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3599A-A572-B48E-06F9-08ACD70E8403}"/>
              </a:ext>
            </a:extLst>
          </p:cNvPr>
          <p:cNvSpPr txBox="1"/>
          <p:nvPr/>
        </p:nvSpPr>
        <p:spPr>
          <a:xfrm>
            <a:off x="1700335" y="4518905"/>
            <a:ext cx="4774790" cy="3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179705" algn="l"/>
                <a:tab pos="228600" algn="l"/>
                <a:tab pos="179705" algn="l"/>
              </a:tabLst>
            </a:pPr>
            <a: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 đồ hoạt động chức năng thêm bác sĩ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9B698E-2B69-2304-C3AE-B3563633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1" y="902335"/>
            <a:ext cx="7619614" cy="36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Cài đặt và triển khai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4129DB-D2C6-F29E-FBD2-10F79281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5" y="2401033"/>
            <a:ext cx="166710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Bảng cơ sở dữ liệu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209C083-8907-A404-A041-D951CE0B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69" y="1367648"/>
            <a:ext cx="7955521" cy="29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Màn hình đăng nhập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10D4E2-FC39-9A3D-D494-86DE3CCE7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6" y="1185627"/>
            <a:ext cx="6865823" cy="37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Màn hình thông tin bác sĩ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B462E7-C727-FA95-BA67-F3606F308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0" y="1077413"/>
            <a:ext cx="4517579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Màn hình form đặt phòng khám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4496E6-0448-EB33-882E-60CAFE87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78" y="1369173"/>
            <a:ext cx="4043971" cy="35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381274" y="2248375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Màn hình quản trị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3" name="Google Shape;231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19" y="1623372"/>
            <a:ext cx="3449266" cy="194021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14" name="Google Shape;2314;p48"/>
          <p:cNvGrpSpPr/>
          <p:nvPr/>
        </p:nvGrpSpPr>
        <p:grpSpPr>
          <a:xfrm>
            <a:off x="5551571" y="2418697"/>
            <a:ext cx="347894" cy="347858"/>
            <a:chOff x="3164525" y="1522116"/>
            <a:chExt cx="368492" cy="368455"/>
          </a:xfrm>
        </p:grpSpPr>
        <p:sp>
          <p:nvSpPr>
            <p:cNvPr id="2315" name="Google Shape;2315;p48"/>
            <p:cNvSpPr/>
            <p:nvPr/>
          </p:nvSpPr>
          <p:spPr>
            <a:xfrm>
              <a:off x="3290706" y="1587191"/>
              <a:ext cx="116165" cy="43395"/>
            </a:xfrm>
            <a:custGeom>
              <a:avLst/>
              <a:gdLst/>
              <a:ahLst/>
              <a:cxnLst/>
              <a:rect l="l" t="t" r="r" b="b"/>
              <a:pathLst>
                <a:path w="3306" h="1235" extrusionOk="0">
                  <a:moveTo>
                    <a:pt x="1653" y="1"/>
                  </a:moveTo>
                  <a:cubicBezTo>
                    <a:pt x="1062" y="1"/>
                    <a:pt x="471" y="212"/>
                    <a:pt x="1" y="637"/>
                  </a:cubicBezTo>
                  <a:lnTo>
                    <a:pt x="600" y="1235"/>
                  </a:lnTo>
                  <a:lnTo>
                    <a:pt x="2705" y="1235"/>
                  </a:lnTo>
                  <a:lnTo>
                    <a:pt x="3305" y="638"/>
                  </a:lnTo>
                  <a:cubicBezTo>
                    <a:pt x="2836" y="213"/>
                    <a:pt x="2244" y="1"/>
                    <a:pt x="1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243726" y="1522116"/>
              <a:ext cx="210052" cy="72945"/>
            </a:xfrm>
            <a:custGeom>
              <a:avLst/>
              <a:gdLst/>
              <a:ahLst/>
              <a:cxnLst/>
              <a:rect l="l" t="t" r="r" b="b"/>
              <a:pathLst>
                <a:path w="5978" h="2076" extrusionOk="0">
                  <a:moveTo>
                    <a:pt x="2990" y="1"/>
                  </a:moveTo>
                  <a:cubicBezTo>
                    <a:pt x="1913" y="1"/>
                    <a:pt x="837" y="401"/>
                    <a:pt x="1" y="1202"/>
                  </a:cubicBezTo>
                  <a:lnTo>
                    <a:pt x="874" y="2075"/>
                  </a:lnTo>
                  <a:cubicBezTo>
                    <a:pt x="1467" y="1515"/>
                    <a:pt x="2228" y="1234"/>
                    <a:pt x="2989" y="1234"/>
                  </a:cubicBezTo>
                  <a:cubicBezTo>
                    <a:pt x="3750" y="1234"/>
                    <a:pt x="4510" y="1514"/>
                    <a:pt x="5105" y="2075"/>
                  </a:cubicBezTo>
                  <a:lnTo>
                    <a:pt x="5978" y="1202"/>
                  </a:lnTo>
                  <a:cubicBezTo>
                    <a:pt x="5143" y="401"/>
                    <a:pt x="4067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164525" y="1684278"/>
              <a:ext cx="231310" cy="206292"/>
            </a:xfrm>
            <a:custGeom>
              <a:avLst/>
              <a:gdLst/>
              <a:ahLst/>
              <a:cxnLst/>
              <a:rect l="l" t="t" r="r" b="b"/>
              <a:pathLst>
                <a:path w="6583" h="5871" extrusionOk="0">
                  <a:moveTo>
                    <a:pt x="1599" y="0"/>
                  </a:moveTo>
                  <a:cubicBezTo>
                    <a:pt x="1134" y="0"/>
                    <a:pt x="830" y="54"/>
                    <a:pt x="470" y="159"/>
                  </a:cubicBezTo>
                  <a:cubicBezTo>
                    <a:pt x="191" y="241"/>
                    <a:pt x="0" y="497"/>
                    <a:pt x="0" y="786"/>
                  </a:cubicBezTo>
                  <a:lnTo>
                    <a:pt x="0" y="2157"/>
                  </a:lnTo>
                  <a:lnTo>
                    <a:pt x="930" y="2157"/>
                  </a:lnTo>
                  <a:lnTo>
                    <a:pt x="930" y="2786"/>
                  </a:lnTo>
                  <a:lnTo>
                    <a:pt x="0" y="2786"/>
                  </a:lnTo>
                  <a:lnTo>
                    <a:pt x="0" y="3699"/>
                  </a:lnTo>
                  <a:cubicBezTo>
                    <a:pt x="0" y="3882"/>
                    <a:pt x="119" y="4044"/>
                    <a:pt x="295" y="4100"/>
                  </a:cubicBezTo>
                  <a:cubicBezTo>
                    <a:pt x="627" y="4207"/>
                    <a:pt x="891" y="4274"/>
                    <a:pt x="1230" y="4301"/>
                  </a:cubicBezTo>
                  <a:lnTo>
                    <a:pt x="1230" y="5074"/>
                  </a:lnTo>
                  <a:cubicBezTo>
                    <a:pt x="1230" y="5515"/>
                    <a:pt x="1586" y="5870"/>
                    <a:pt x="2026" y="5870"/>
                  </a:cubicBezTo>
                  <a:lnTo>
                    <a:pt x="5683" y="5870"/>
                  </a:lnTo>
                  <a:cubicBezTo>
                    <a:pt x="5838" y="5870"/>
                    <a:pt x="5985" y="5802"/>
                    <a:pt x="6080" y="5678"/>
                  </a:cubicBezTo>
                  <a:cubicBezTo>
                    <a:pt x="6583" y="5033"/>
                    <a:pt x="6139" y="4315"/>
                    <a:pt x="5530" y="4315"/>
                  </a:cubicBezTo>
                  <a:lnTo>
                    <a:pt x="4936" y="4315"/>
                  </a:lnTo>
                  <a:cubicBezTo>
                    <a:pt x="4447" y="4315"/>
                    <a:pt x="4081" y="4762"/>
                    <a:pt x="4178" y="5242"/>
                  </a:cubicBezTo>
                  <a:lnTo>
                    <a:pt x="2475" y="5242"/>
                  </a:lnTo>
                  <a:cubicBezTo>
                    <a:pt x="2135" y="5242"/>
                    <a:pt x="1858" y="4966"/>
                    <a:pt x="1858" y="4625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250894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1" y="1"/>
                  </a:moveTo>
                  <a:lnTo>
                    <a:pt x="1" y="4290"/>
                  </a:lnTo>
                  <a:cubicBezTo>
                    <a:pt x="367" y="4160"/>
                    <a:pt x="628" y="3811"/>
                    <a:pt x="628" y="3400"/>
                  </a:cubicBezTo>
                  <a:lnTo>
                    <a:pt x="628" y="888"/>
                  </a:lnTo>
                  <a:cubicBezTo>
                    <a:pt x="628" y="479"/>
                    <a:pt x="367" y="13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467696" y="1684278"/>
              <a:ext cx="65321" cy="151618"/>
            </a:xfrm>
            <a:custGeom>
              <a:avLst/>
              <a:gdLst/>
              <a:ahLst/>
              <a:cxnLst/>
              <a:rect l="l" t="t" r="r" b="b"/>
              <a:pathLst>
                <a:path w="1859" h="4315" extrusionOk="0">
                  <a:moveTo>
                    <a:pt x="1" y="0"/>
                  </a:moveTo>
                  <a:lnTo>
                    <a:pt x="1" y="4315"/>
                  </a:lnTo>
                  <a:lnTo>
                    <a:pt x="261" y="4315"/>
                  </a:lnTo>
                  <a:cubicBezTo>
                    <a:pt x="725" y="4315"/>
                    <a:pt x="1029" y="4261"/>
                    <a:pt x="1388" y="4155"/>
                  </a:cubicBezTo>
                  <a:cubicBezTo>
                    <a:pt x="1668" y="4074"/>
                    <a:pt x="1858" y="3818"/>
                    <a:pt x="1858" y="3529"/>
                  </a:cubicBezTo>
                  <a:lnTo>
                    <a:pt x="1858" y="2786"/>
                  </a:lnTo>
                  <a:lnTo>
                    <a:pt x="930" y="2786"/>
                  </a:lnTo>
                  <a:lnTo>
                    <a:pt x="930" y="2157"/>
                  </a:lnTo>
                  <a:lnTo>
                    <a:pt x="1858" y="2157"/>
                  </a:lnTo>
                  <a:lnTo>
                    <a:pt x="1858" y="786"/>
                  </a:lnTo>
                  <a:cubicBezTo>
                    <a:pt x="1858" y="496"/>
                    <a:pt x="1668" y="240"/>
                    <a:pt x="1388" y="159"/>
                  </a:cubicBezTo>
                  <a:cubicBezTo>
                    <a:pt x="1029" y="54"/>
                    <a:pt x="725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424547" y="1685156"/>
              <a:ext cx="22101" cy="150740"/>
            </a:xfrm>
            <a:custGeom>
              <a:avLst/>
              <a:gdLst/>
              <a:ahLst/>
              <a:cxnLst/>
              <a:rect l="l" t="t" r="r" b="b"/>
              <a:pathLst>
                <a:path w="629" h="4290" extrusionOk="0">
                  <a:moveTo>
                    <a:pt x="628" y="1"/>
                  </a:moveTo>
                  <a:cubicBezTo>
                    <a:pt x="262" y="130"/>
                    <a:pt x="1" y="479"/>
                    <a:pt x="1" y="888"/>
                  </a:cubicBezTo>
                  <a:lnTo>
                    <a:pt x="1" y="3400"/>
                  </a:lnTo>
                  <a:cubicBezTo>
                    <a:pt x="1" y="3811"/>
                    <a:pt x="262" y="4160"/>
                    <a:pt x="628" y="429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197449" y="1580585"/>
              <a:ext cx="62791" cy="82608"/>
            </a:xfrm>
            <a:custGeom>
              <a:avLst/>
              <a:gdLst/>
              <a:ahLst/>
              <a:cxnLst/>
              <a:rect l="l" t="t" r="r" b="b"/>
              <a:pathLst>
                <a:path w="1787" h="2351" extrusionOk="0">
                  <a:moveTo>
                    <a:pt x="905" y="1"/>
                  </a:moveTo>
                  <a:cubicBezTo>
                    <a:pt x="390" y="658"/>
                    <a:pt x="63" y="1467"/>
                    <a:pt x="0" y="2350"/>
                  </a:cubicBezTo>
                  <a:lnTo>
                    <a:pt x="1238" y="2350"/>
                  </a:lnTo>
                  <a:cubicBezTo>
                    <a:pt x="1293" y="1808"/>
                    <a:pt x="1488" y="1305"/>
                    <a:pt x="1786" y="883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437337" y="1580585"/>
              <a:ext cx="62756" cy="82608"/>
            </a:xfrm>
            <a:custGeom>
              <a:avLst/>
              <a:gdLst/>
              <a:ahLst/>
              <a:cxnLst/>
              <a:rect l="l" t="t" r="r" b="b"/>
              <a:pathLst>
                <a:path w="1786" h="2351" extrusionOk="0">
                  <a:moveTo>
                    <a:pt x="881" y="1"/>
                  </a:moveTo>
                  <a:lnTo>
                    <a:pt x="1" y="883"/>
                  </a:lnTo>
                  <a:cubicBezTo>
                    <a:pt x="300" y="1305"/>
                    <a:pt x="495" y="1808"/>
                    <a:pt x="548" y="2350"/>
                  </a:cubicBezTo>
                  <a:lnTo>
                    <a:pt x="1785" y="2350"/>
                  </a:lnTo>
                  <a:cubicBezTo>
                    <a:pt x="1723" y="1467"/>
                    <a:pt x="1396" y="658"/>
                    <a:pt x="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DD873F-B457-A8EC-64C2-2EE2629A1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225884"/>
            <a:ext cx="5579745" cy="3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Cơ sở lý thuyết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076937" y="1826806"/>
            <a:ext cx="204846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tích thiết kế hệ thống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4025650" y="3717746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Cài đặt và triển khai hệ thống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2854423" y="3582871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</a:t>
            </a:r>
            <a:r>
              <a:rPr lang="en" dirty="0">
                <a:solidFill>
                  <a:schemeClr val="accent1"/>
                </a:solidFill>
              </a:rPr>
              <a:t>CHÍNH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3770140" y="355821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5" grpId="0"/>
      <p:bldP spid="2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1" name="Google Shape;2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277525"/>
            <a:ext cx="3860975" cy="34362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8F5F0-B76D-6E21-0CAC-1DE58C9BF912}"/>
              </a:ext>
            </a:extLst>
          </p:cNvPr>
          <p:cNvSpPr txBox="1"/>
          <p:nvPr/>
        </p:nvSpPr>
        <p:spPr>
          <a:xfrm>
            <a:off x="3381376" y="1795330"/>
            <a:ext cx="533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Oswald" panose="00000500000000000000" pitchFamily="2" charset="0"/>
              </a:rPr>
              <a:t>Cảm ơn thầy cô và các bạn đã lắng nghe!</a:t>
            </a:r>
            <a:endParaRPr lang="en-US" sz="3600" b="1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232202" y="970087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590984" y="981096"/>
            <a:ext cx="4163837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Cơ sở lý thuyết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226234" y="1919770"/>
            <a:ext cx="4921322" cy="19209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Mô hình MVC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Javascript (ngôn ngữ lập trình)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Node.js thư viện Express (backend)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React.js (fontend)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UML (thiết kế hệ thống)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MySQL (có sở dữ liệu)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Oswald" panose="020B0604020202020204" charset="0"/>
              </a:rPr>
              <a:t>Docker (đóng gói)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713900" y="1769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Phần tích thiết kế hệ thông</a:t>
            </a:r>
            <a:endParaRPr sz="3600" dirty="0"/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Giới thiệu đề tài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340800"/>
            <a:ext cx="7523248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600">
                <a:latin typeface="Oswald" panose="00000500000000000000" pitchFamily="2" charset="0"/>
              </a:rPr>
              <a:t>Tại phòng khám nhi hoàng gia, hàng ngày tiếp nhận từ 15 đến 25 bệnh nhân. </a:t>
            </a:r>
            <a:endParaRPr lang="en-US" sz="1600">
              <a:latin typeface="Oswald" panose="00000500000000000000" pitchFamily="2" charset="0"/>
            </a:endParaRPr>
          </a:p>
          <a:p>
            <a:pPr marL="3238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1600">
              <a:latin typeface="Oswald" panose="00000500000000000000" pitchFamily="2" charset="0"/>
            </a:endParaRPr>
          </a:p>
          <a:p>
            <a:pPr marL="3238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600">
                <a:latin typeface="Oswald" panose="00000500000000000000" pitchFamily="2" charset="0"/>
              </a:rPr>
              <a:t>Đặt lịch trước là quan trọng để tránh tình trạng chờ đợi dài và bất tiện cho mọi người.</a:t>
            </a:r>
            <a:endParaRPr lang="en-US" sz="1600">
              <a:latin typeface="Oswald" panose="00000500000000000000" pitchFamily="2" charset="0"/>
            </a:endParaRPr>
          </a:p>
          <a:p>
            <a:pPr marL="3238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sz="1600">
              <a:latin typeface="Oswald" panose="00000500000000000000" pitchFamily="2" charset="0"/>
            </a:endParaRPr>
          </a:p>
          <a:p>
            <a:pPr marL="3238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>
                <a:latin typeface="Oswald" panose="00000500000000000000" pitchFamily="2" charset="0"/>
              </a:rPr>
              <a:t>T</a:t>
            </a:r>
            <a:r>
              <a:rPr lang="vi-VN" sz="1600">
                <a:latin typeface="Oswald" panose="00000500000000000000" pitchFamily="2" charset="0"/>
              </a:rPr>
              <a:t>ính năng đặt lịch trực tuyến giúp bệnh nhân lựa chọn thời gian khám thoải mái mà không cần phải đến trực tiếp hoặc gọi điện.</a:t>
            </a:r>
            <a:endParaRPr sz="1600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1946185" y="1714478"/>
            <a:ext cx="5636239" cy="1567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 panose="00000500000000000000" pitchFamily="2" charset="0"/>
              </a:rPr>
              <a:t>Các chức năng chính: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Đặt phòng khám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Quản lý phòng khám bao gồm quản lý chuyên khoa, cơ sở ý tế và quản lý bác sĩ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Hỏi đáp của bệnh nhân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Các yêu cầu của hệ thống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4572000" y="1219697"/>
            <a:ext cx="3324208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hệ thống</a:t>
            </a:r>
            <a:endParaRPr/>
          </a:p>
        </p:txBody>
      </p:sp>
      <p:sp>
        <p:nvSpPr>
          <p:cNvPr id="551" name="Google Shape;551;p40"/>
          <p:cNvSpPr txBox="1">
            <a:spLocks noGrp="1"/>
          </p:cNvSpPr>
          <p:nvPr>
            <p:ph type="subTitle" idx="1"/>
          </p:nvPr>
        </p:nvSpPr>
        <p:spPr>
          <a:xfrm>
            <a:off x="4572000" y="2024839"/>
            <a:ext cx="3465727" cy="1980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Biểu đồ usecase tổng quát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Oswald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Biểu đồ trình tự của các chức năng chính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Oswald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Biểu đồ hoạt dộng của chức  các năng chính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Oswald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Oswald" panose="00000500000000000000" pitchFamily="2" charset="0"/>
              </a:rPr>
              <a:t>Biều đồ lớp của hệ thống</a:t>
            </a:r>
            <a:endParaRPr>
              <a:latin typeface="Oswald" panose="00000500000000000000" pitchFamily="2" charset="0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l="23948" r="23427"/>
          <a:stretch/>
        </p:blipFill>
        <p:spPr>
          <a:xfrm>
            <a:off x="848425" y="673350"/>
            <a:ext cx="3552000" cy="3796800"/>
          </a:xfrm>
          <a:prstGeom prst="roundRect">
            <a:avLst>
              <a:gd name="adj" fmla="val 10435"/>
            </a:avLst>
          </a:prstGeom>
          <a:noFill/>
          <a:ln w="19050" cap="flat" cmpd="sng">
            <a:solidFill>
              <a:srgbClr val="98FAFC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dir="5400000" algn="bl" rotWithShape="0">
              <a:srgbClr val="98FAFC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43"/>
          <p:cNvSpPr/>
          <p:nvPr/>
        </p:nvSpPr>
        <p:spPr>
          <a:xfrm>
            <a:off x="1240650" y="3944354"/>
            <a:ext cx="1431600" cy="41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Ceres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5" name="Google Shape;2185;p43"/>
          <p:cNvSpPr/>
          <p:nvPr/>
        </p:nvSpPr>
        <p:spPr>
          <a:xfrm>
            <a:off x="2931150" y="3944354"/>
            <a:ext cx="1431600" cy="41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Saturn</a:t>
            </a:r>
            <a:endParaRPr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6" name="Google Shape;2186;p43"/>
          <p:cNvSpPr/>
          <p:nvPr/>
        </p:nvSpPr>
        <p:spPr>
          <a:xfrm>
            <a:off x="4781250" y="3944354"/>
            <a:ext cx="1431600" cy="41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Moon</a:t>
            </a:r>
            <a:endParaRPr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7" name="Google Shape;2187;p43"/>
          <p:cNvSpPr/>
          <p:nvPr/>
        </p:nvSpPr>
        <p:spPr>
          <a:xfrm>
            <a:off x="6471750" y="3944354"/>
            <a:ext cx="1431600" cy="41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Mercury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8" name="Google Shape;2188;p43"/>
          <p:cNvSpPr/>
          <p:nvPr/>
        </p:nvSpPr>
        <p:spPr>
          <a:xfrm>
            <a:off x="3856200" y="1444204"/>
            <a:ext cx="1431600" cy="41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Mars</a:t>
            </a:r>
            <a:endParaRPr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89" name="Google Shape;2189;p43"/>
          <p:cNvGrpSpPr/>
          <p:nvPr/>
        </p:nvGrpSpPr>
        <p:grpSpPr>
          <a:xfrm rot="5400000">
            <a:off x="7052268" y="-589646"/>
            <a:ext cx="1646736" cy="3557306"/>
            <a:chOff x="7350442" y="2608992"/>
            <a:chExt cx="777239" cy="1673160"/>
          </a:xfrm>
        </p:grpSpPr>
        <p:sp>
          <p:nvSpPr>
            <p:cNvPr id="2190" name="Google Shape;2190;p4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8" name="Google Shape;2198;p43"/>
          <p:cNvGrpSpPr/>
          <p:nvPr/>
        </p:nvGrpSpPr>
        <p:grpSpPr>
          <a:xfrm rot="-5400000" flipH="1">
            <a:off x="330693" y="-589646"/>
            <a:ext cx="1646736" cy="3557306"/>
            <a:chOff x="7350442" y="2608992"/>
            <a:chExt cx="777239" cy="1673160"/>
          </a:xfrm>
        </p:grpSpPr>
        <p:sp>
          <p:nvSpPr>
            <p:cNvPr id="2199" name="Google Shape;2199;p4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tổng quát</a:t>
            </a:r>
            <a:endParaRPr/>
          </a:p>
        </p:txBody>
      </p:sp>
      <p:cxnSp>
        <p:nvCxnSpPr>
          <p:cNvPr id="2208" name="Google Shape;2208;p43"/>
          <p:cNvCxnSpPr>
            <a:stCxn id="2188" idx="2"/>
            <a:endCxn id="2209" idx="0"/>
          </p:cNvCxnSpPr>
          <p:nvPr/>
        </p:nvCxnSpPr>
        <p:spPr>
          <a:xfrm rot="-5400000" flipH="1">
            <a:off x="5051550" y="1376854"/>
            <a:ext cx="814800" cy="1773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dot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210" name="Google Shape;2210;p43"/>
          <p:cNvCxnSpPr>
            <a:stCxn id="2211" idx="0"/>
            <a:endCxn id="2188" idx="2"/>
          </p:cNvCxnSpPr>
          <p:nvPr/>
        </p:nvCxnSpPr>
        <p:spPr>
          <a:xfrm rot="-5400000">
            <a:off x="3279450" y="1378729"/>
            <a:ext cx="814800" cy="17703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12" name="Google Shape;2212;p43"/>
          <p:cNvCxnSpPr>
            <a:stCxn id="2211" idx="2"/>
            <a:endCxn id="2185" idx="0"/>
          </p:cNvCxnSpPr>
          <p:nvPr/>
        </p:nvCxnSpPr>
        <p:spPr>
          <a:xfrm rot="-5400000" flipH="1">
            <a:off x="2793900" y="3091279"/>
            <a:ext cx="861000" cy="845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13" name="Google Shape;2213;p43"/>
          <p:cNvCxnSpPr>
            <a:stCxn id="2184" idx="0"/>
            <a:endCxn id="2211" idx="2"/>
          </p:cNvCxnSpPr>
          <p:nvPr/>
        </p:nvCxnSpPr>
        <p:spPr>
          <a:xfrm rot="-5400000">
            <a:off x="1948650" y="3091154"/>
            <a:ext cx="861000" cy="845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accent1"/>
            </a:solidFill>
            <a:prstDash val="dot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214" name="Google Shape;2214;p43"/>
          <p:cNvCxnSpPr>
            <a:stCxn id="2209" idx="2"/>
            <a:endCxn id="2215" idx="0"/>
          </p:cNvCxnSpPr>
          <p:nvPr/>
        </p:nvCxnSpPr>
        <p:spPr>
          <a:xfrm rot="-5400000" flipH="1">
            <a:off x="6344050" y="3085279"/>
            <a:ext cx="845400" cy="841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216" name="Google Shape;2216;p43"/>
          <p:cNvCxnSpPr>
            <a:stCxn id="2186" idx="0"/>
            <a:endCxn id="2209" idx="2"/>
          </p:cNvCxnSpPr>
          <p:nvPr/>
        </p:nvCxnSpPr>
        <p:spPr>
          <a:xfrm rot="-5400000">
            <a:off x="5490900" y="3089504"/>
            <a:ext cx="861000" cy="8487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sp>
        <p:nvSpPr>
          <p:cNvPr id="2217" name="Google Shape;2217;p43"/>
          <p:cNvSpPr/>
          <p:nvPr/>
        </p:nvSpPr>
        <p:spPr>
          <a:xfrm>
            <a:off x="10025900" y="2057700"/>
            <a:ext cx="1431600" cy="41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Venus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9" name="Google Shape;2209;p43"/>
          <p:cNvSpPr/>
          <p:nvPr/>
        </p:nvSpPr>
        <p:spPr>
          <a:xfrm>
            <a:off x="5630050" y="2671279"/>
            <a:ext cx="1431600" cy="41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Venus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1" name="Google Shape;2211;p43"/>
          <p:cNvSpPr/>
          <p:nvPr/>
        </p:nvSpPr>
        <p:spPr>
          <a:xfrm>
            <a:off x="2085900" y="2671279"/>
            <a:ext cx="1431600" cy="41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71450" dist="19050" dir="540000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Jupiter</a:t>
            </a:r>
            <a:endParaRPr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8FECD-BE52-07DF-9463-4B4E989E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0" y="1139767"/>
            <a:ext cx="8222043" cy="385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4"/>
          <p:cNvSpPr/>
          <p:nvPr/>
        </p:nvSpPr>
        <p:spPr>
          <a:xfrm>
            <a:off x="4165775" y="1505250"/>
            <a:ext cx="4158600" cy="28233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 txBox="1">
            <a:spLocks noGrp="1"/>
          </p:cNvSpPr>
          <p:nvPr>
            <p:ph type="title"/>
          </p:nvPr>
        </p:nvSpPr>
        <p:spPr>
          <a:xfrm>
            <a:off x="3885700" y="54553"/>
            <a:ext cx="471874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Một số biểu đồ trình tự theo chức năng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224" name="Google Shape;2224;p44"/>
          <p:cNvGraphicFramePr/>
          <p:nvPr/>
        </p:nvGraphicFramePr>
        <p:xfrm>
          <a:off x="4165775" y="1505230"/>
          <a:ext cx="4158600" cy="2823230"/>
        </p:xfrm>
        <a:graphic>
          <a:graphicData uri="http://schemas.openxmlformats.org/drawingml/2006/table">
            <a:tbl>
              <a:tblPr>
                <a:noFill/>
                <a:tableStyleId>{73EF1CAC-F97F-436D-9E40-96693C2014D7}</a:tableStyleId>
              </a:tblPr>
              <a:tblGrid>
                <a:gridCol w="13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sz="2200">
                        <a:solidFill>
                          <a:schemeClr val="accent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VENUS</a:t>
                      </a:r>
                      <a:endParaRPr sz="2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MARS</a:t>
                      </a:r>
                      <a:endParaRPr sz="2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2010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$0.30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$31.90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2012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$3.90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$15.40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2015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$157.30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$492.80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2016</a:t>
                      </a:r>
                      <a:endParaRPr b="1">
                        <a:solidFill>
                          <a:schemeClr val="accent6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$3,368.20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$13,929.80</a:t>
                      </a:r>
                      <a:endParaRPr>
                        <a:solidFill>
                          <a:schemeClr val="accen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6114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611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25" name="Google Shape;2225;p44"/>
          <p:cNvCxnSpPr/>
          <p:nvPr/>
        </p:nvCxnSpPr>
        <p:spPr>
          <a:xfrm rot="10800000">
            <a:off x="5551975" y="1501825"/>
            <a:ext cx="0" cy="282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6" name="Google Shape;2226;p44"/>
          <p:cNvCxnSpPr/>
          <p:nvPr/>
        </p:nvCxnSpPr>
        <p:spPr>
          <a:xfrm rot="10800000">
            <a:off x="6938175" y="1501825"/>
            <a:ext cx="0" cy="282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7" name="Google Shape;2227;p44"/>
          <p:cNvCxnSpPr/>
          <p:nvPr/>
        </p:nvCxnSpPr>
        <p:spPr>
          <a:xfrm>
            <a:off x="4165775" y="2023350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8" name="Google Shape;2228;p44"/>
          <p:cNvCxnSpPr/>
          <p:nvPr/>
        </p:nvCxnSpPr>
        <p:spPr>
          <a:xfrm>
            <a:off x="4165775" y="2599625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29" name="Google Shape;2229;p44"/>
          <p:cNvCxnSpPr/>
          <p:nvPr/>
        </p:nvCxnSpPr>
        <p:spPr>
          <a:xfrm>
            <a:off x="4165775" y="3175900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cxnSp>
        <p:nvCxnSpPr>
          <p:cNvPr id="2230" name="Google Shape;2230;p44"/>
          <p:cNvCxnSpPr/>
          <p:nvPr/>
        </p:nvCxnSpPr>
        <p:spPr>
          <a:xfrm>
            <a:off x="4165775" y="3752175"/>
            <a:ext cx="415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</p:cxnSp>
      <p:pic>
        <p:nvPicPr>
          <p:cNvPr id="2231" name="Google Shape;2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277525"/>
            <a:ext cx="3860975" cy="34362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ACD14-DE52-B037-5891-52B8060FD566}"/>
              </a:ext>
            </a:extLst>
          </p:cNvPr>
          <p:cNvSpPr txBox="1"/>
          <p:nvPr/>
        </p:nvSpPr>
        <p:spPr>
          <a:xfrm>
            <a:off x="2643301" y="4673239"/>
            <a:ext cx="6271936" cy="34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179705" algn="l"/>
                <a:tab pos="228600" algn="l"/>
                <a:tab pos="179705" algn="l"/>
              </a:tabLst>
            </a:pPr>
            <a: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 đồ trình tự chức năng đặt phòng khám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759F-28D9-25F3-249A-AF4C6CEE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55" y="1090942"/>
            <a:ext cx="5579745" cy="3582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401</Words>
  <Application>Microsoft Office PowerPoint</Application>
  <PresentationFormat>On-screen Show (16:9)</PresentationFormat>
  <Paragraphs>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DM Sans</vt:lpstr>
      <vt:lpstr>Arial</vt:lpstr>
      <vt:lpstr>Roboto Condensed Light</vt:lpstr>
      <vt:lpstr>Oswald</vt:lpstr>
      <vt:lpstr>Times New Roman</vt:lpstr>
      <vt:lpstr>Oswald ExtraLight</vt:lpstr>
      <vt:lpstr>Technology Project Proposal Minitheme by Slidesgo</vt:lpstr>
      <vt:lpstr>PowerPoint Presentation</vt:lpstr>
      <vt:lpstr>Cơ sở lý thuyết</vt:lpstr>
      <vt:lpstr>Cơ sở lý thuyết</vt:lpstr>
      <vt:lpstr>Phần tích thiết kế hệ thông</vt:lpstr>
      <vt:lpstr>Giới thiệu đề tài</vt:lpstr>
      <vt:lpstr>Các yêu cầu của hệ thống</vt:lpstr>
      <vt:lpstr>Thiết kế hệ thống</vt:lpstr>
      <vt:lpstr>Use case tổng quát</vt:lpstr>
      <vt:lpstr>Một số biểu đồ trình tự theo chức năng</vt:lpstr>
      <vt:lpstr>Một số biểu đồ trình tự theo chức năng</vt:lpstr>
      <vt:lpstr>PowerPoint Presentation</vt:lpstr>
      <vt:lpstr>PowerPoint Presentation</vt:lpstr>
      <vt:lpstr>PowerPoint Presentation</vt:lpstr>
      <vt:lpstr>Cài đặt và triển khai</vt:lpstr>
      <vt:lpstr>Bảng cơ sở dữ liệu</vt:lpstr>
      <vt:lpstr>Màn hình đăng nhập</vt:lpstr>
      <vt:lpstr>Màn hình thông tin bác sĩ</vt:lpstr>
      <vt:lpstr>Màn hình form đặt phòng khám</vt:lpstr>
      <vt:lpstr>Màn hình quản trị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MVP PROJECT PROPOSAL MINITHEME</dc:title>
  <cp:lastModifiedBy>Administrator</cp:lastModifiedBy>
  <cp:revision>29</cp:revision>
  <dcterms:modified xsi:type="dcterms:W3CDTF">2024-05-20T14:01:23Z</dcterms:modified>
</cp:coreProperties>
</file>