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Condensed SemiBold"/>
      <p:regular r:id="rId33"/>
      <p:bold r:id="rId34"/>
      <p:italic r:id="rId35"/>
      <p:boldItalic r:id="rId36"/>
    </p:embeddedFont>
    <p:embeddedFont>
      <p:font typeface="Montserrat"/>
      <p:regular r:id="rId37"/>
      <p:bold r:id="rId38"/>
      <p:italic r:id="rId39"/>
      <p:boldItalic r:id="rId40"/>
    </p:embeddedFont>
    <p:embeddedFont>
      <p:font typeface="Barlow Condensed"/>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6C8pg/f+STZxsv4VzVsWlbjjT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0E7E01-18A5-46DD-AF08-A63092D047D5}">
  <a:tblStyle styleId="{670E7E01-18A5-46DD-AF08-A63092D047D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AD5C0F4-A3B5-4370-89E0-8754F2E672E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BarlowCondensed-bold.fntdata"/><Relationship Id="rId41" Type="http://schemas.openxmlformats.org/officeDocument/2006/relationships/font" Target="fonts/BarlowCondensed-regular.fntdata"/><Relationship Id="rId44" Type="http://schemas.openxmlformats.org/officeDocument/2006/relationships/font" Target="fonts/BarlowCondensed-boldItalic.fntdata"/><Relationship Id="rId43" Type="http://schemas.openxmlformats.org/officeDocument/2006/relationships/font" Target="fonts/BarlowCondensed-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Italic.fntdata"/><Relationship Id="rId47" Type="http://schemas.openxmlformats.org/officeDocument/2006/relationships/font" Target="fonts/Barlow-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BarlowCondensedSemiBold-regular.fntdata"/><Relationship Id="rId32" Type="http://schemas.openxmlformats.org/officeDocument/2006/relationships/slide" Target="slides/slide27.xml"/><Relationship Id="rId35" Type="http://schemas.openxmlformats.org/officeDocument/2006/relationships/font" Target="fonts/BarlowCondensedSemiBold-italic.fntdata"/><Relationship Id="rId34" Type="http://schemas.openxmlformats.org/officeDocument/2006/relationships/font" Target="fonts/BarlowCondensedSemiBold-bold.fntdata"/><Relationship Id="rId37" Type="http://schemas.openxmlformats.org/officeDocument/2006/relationships/font" Target="fonts/Montserrat-regular.fntdata"/><Relationship Id="rId36" Type="http://schemas.openxmlformats.org/officeDocument/2006/relationships/font" Target="fonts/BarlowCondensedSemiBold-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9"/>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9"/>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rot="-7199942">
            <a:off x="1013094" y="4239091"/>
            <a:ext cx="1492189" cy="1554017"/>
            <a:chOff x="4445625" y="1829838"/>
            <a:chExt cx="739125" cy="769750"/>
          </a:xfrm>
        </p:grpSpPr>
        <p:sp>
          <p:nvSpPr>
            <p:cNvPr id="12" name="Google Shape;12;p2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9"/>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9"/>
          <p:cNvGrpSpPr/>
          <p:nvPr/>
        </p:nvGrpSpPr>
        <p:grpSpPr>
          <a:xfrm>
            <a:off x="8250213" y="4120884"/>
            <a:ext cx="361129" cy="3106418"/>
            <a:chOff x="6317900" y="1197313"/>
            <a:chExt cx="180700" cy="1554375"/>
          </a:xfrm>
        </p:grpSpPr>
        <p:sp>
          <p:nvSpPr>
            <p:cNvPr id="22" name="Google Shape;22;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9"/>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9"/>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9"/>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9"/>
          <p:cNvGrpSpPr/>
          <p:nvPr/>
        </p:nvGrpSpPr>
        <p:grpSpPr>
          <a:xfrm>
            <a:off x="265900" y="3852516"/>
            <a:ext cx="194400" cy="112209"/>
            <a:chOff x="265900" y="3852516"/>
            <a:chExt cx="194400" cy="112209"/>
          </a:xfrm>
        </p:grpSpPr>
        <p:sp>
          <p:nvSpPr>
            <p:cNvPr id="34" name="Google Shape;34;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9"/>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9"/>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8"/>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8"/>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8"/>
          <p:cNvGrpSpPr/>
          <p:nvPr/>
        </p:nvGrpSpPr>
        <p:grpSpPr>
          <a:xfrm>
            <a:off x="247775" y="4241825"/>
            <a:ext cx="315575" cy="366750"/>
            <a:chOff x="8558925" y="4522650"/>
            <a:chExt cx="315575" cy="366750"/>
          </a:xfrm>
        </p:grpSpPr>
        <p:grpSp>
          <p:nvGrpSpPr>
            <p:cNvPr id="412" name="Google Shape;412;p38"/>
            <p:cNvGrpSpPr/>
            <p:nvPr/>
          </p:nvGrpSpPr>
          <p:grpSpPr>
            <a:xfrm>
              <a:off x="8558925" y="4629825"/>
              <a:ext cx="107200" cy="107175"/>
              <a:chOff x="4125350" y="1946513"/>
              <a:chExt cx="107200" cy="107175"/>
            </a:xfrm>
          </p:grpSpPr>
          <p:sp>
            <p:nvSpPr>
              <p:cNvPr id="413" name="Google Shape;413;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8"/>
            <p:cNvGrpSpPr/>
            <p:nvPr/>
          </p:nvGrpSpPr>
          <p:grpSpPr>
            <a:xfrm>
              <a:off x="8711325" y="4782225"/>
              <a:ext cx="107200" cy="107175"/>
              <a:chOff x="4125350" y="1946513"/>
              <a:chExt cx="107200" cy="107175"/>
            </a:xfrm>
          </p:grpSpPr>
          <p:sp>
            <p:nvSpPr>
              <p:cNvPr id="416" name="Google Shape;416;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8"/>
            <p:cNvGrpSpPr/>
            <p:nvPr/>
          </p:nvGrpSpPr>
          <p:grpSpPr>
            <a:xfrm>
              <a:off x="8767300" y="4522650"/>
              <a:ext cx="107200" cy="107175"/>
              <a:chOff x="4125350" y="1946513"/>
              <a:chExt cx="107200" cy="107175"/>
            </a:xfrm>
          </p:grpSpPr>
          <p:sp>
            <p:nvSpPr>
              <p:cNvPr id="419" name="Google Shape;419;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8"/>
          <p:cNvGrpSpPr/>
          <p:nvPr/>
        </p:nvGrpSpPr>
        <p:grpSpPr>
          <a:xfrm flipH="1">
            <a:off x="8729625" y="951866"/>
            <a:ext cx="194400" cy="112209"/>
            <a:chOff x="265900" y="3852516"/>
            <a:chExt cx="194400" cy="112209"/>
          </a:xfrm>
        </p:grpSpPr>
        <p:sp>
          <p:nvSpPr>
            <p:cNvPr id="422" name="Google Shape;422;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8"/>
          <p:cNvGrpSpPr/>
          <p:nvPr/>
        </p:nvGrpSpPr>
        <p:grpSpPr>
          <a:xfrm>
            <a:off x="-763675" y="-500525"/>
            <a:ext cx="1476900" cy="1476900"/>
            <a:chOff x="8632950" y="-311150"/>
            <a:chExt cx="1476900" cy="1476900"/>
          </a:xfrm>
        </p:grpSpPr>
        <p:sp>
          <p:nvSpPr>
            <p:cNvPr id="425" name="Google Shape;425;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8"/>
          <p:cNvGrpSpPr/>
          <p:nvPr/>
        </p:nvGrpSpPr>
        <p:grpSpPr>
          <a:xfrm>
            <a:off x="8430775" y="4167100"/>
            <a:ext cx="1476900" cy="1476900"/>
            <a:chOff x="8632950" y="-311150"/>
            <a:chExt cx="1476900" cy="1476900"/>
          </a:xfrm>
        </p:grpSpPr>
        <p:sp>
          <p:nvSpPr>
            <p:cNvPr id="428" name="Google Shape;428;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8"/>
          <p:cNvGrpSpPr/>
          <p:nvPr/>
        </p:nvGrpSpPr>
        <p:grpSpPr>
          <a:xfrm>
            <a:off x="3529283" y="4464921"/>
            <a:ext cx="1540760" cy="1387652"/>
            <a:chOff x="3632834" y="4464921"/>
            <a:chExt cx="1540760" cy="1387652"/>
          </a:xfrm>
        </p:grpSpPr>
        <p:sp>
          <p:nvSpPr>
            <p:cNvPr id="431" name="Google Shape;431;p38"/>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8"/>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9"/>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9"/>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9"/>
          <p:cNvGrpSpPr/>
          <p:nvPr/>
        </p:nvGrpSpPr>
        <p:grpSpPr>
          <a:xfrm>
            <a:off x="-827467" y="4151471"/>
            <a:ext cx="1540760" cy="1387652"/>
            <a:chOff x="3632834" y="4464921"/>
            <a:chExt cx="1540760" cy="1387652"/>
          </a:xfrm>
        </p:grpSpPr>
        <p:sp>
          <p:nvSpPr>
            <p:cNvPr id="437" name="Google Shape;437;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9"/>
          <p:cNvGrpSpPr/>
          <p:nvPr/>
        </p:nvGrpSpPr>
        <p:grpSpPr>
          <a:xfrm>
            <a:off x="7893908" y="4151471"/>
            <a:ext cx="1540760" cy="1387652"/>
            <a:chOff x="3632834" y="4464921"/>
            <a:chExt cx="1540760" cy="1387652"/>
          </a:xfrm>
        </p:grpSpPr>
        <p:sp>
          <p:nvSpPr>
            <p:cNvPr id="440" name="Google Shape;440;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9"/>
          <p:cNvGrpSpPr/>
          <p:nvPr/>
        </p:nvGrpSpPr>
        <p:grpSpPr>
          <a:xfrm flipH="1" rot="10800000">
            <a:off x="8625038" y="-1089991"/>
            <a:ext cx="361129" cy="3106418"/>
            <a:chOff x="6317900" y="1197313"/>
            <a:chExt cx="180700" cy="1554375"/>
          </a:xfrm>
        </p:grpSpPr>
        <p:sp>
          <p:nvSpPr>
            <p:cNvPr id="443" name="Google Shape;443;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9"/>
          <p:cNvGrpSpPr/>
          <p:nvPr/>
        </p:nvGrpSpPr>
        <p:grpSpPr>
          <a:xfrm rot="10800000">
            <a:off x="157813" y="-1894141"/>
            <a:ext cx="361129" cy="3106418"/>
            <a:chOff x="6317900" y="1197313"/>
            <a:chExt cx="180700" cy="1554375"/>
          </a:xfrm>
        </p:grpSpPr>
        <p:sp>
          <p:nvSpPr>
            <p:cNvPr id="450" name="Google Shape;450;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9"/>
          <p:cNvGrpSpPr/>
          <p:nvPr/>
        </p:nvGrpSpPr>
        <p:grpSpPr>
          <a:xfrm rot="-5400000">
            <a:off x="8647825" y="2989950"/>
            <a:ext cx="315575" cy="366750"/>
            <a:chOff x="8558925" y="4522650"/>
            <a:chExt cx="315575" cy="366750"/>
          </a:xfrm>
        </p:grpSpPr>
        <p:grpSp>
          <p:nvGrpSpPr>
            <p:cNvPr id="457" name="Google Shape;457;p39"/>
            <p:cNvGrpSpPr/>
            <p:nvPr/>
          </p:nvGrpSpPr>
          <p:grpSpPr>
            <a:xfrm>
              <a:off x="8558925" y="4629825"/>
              <a:ext cx="107200" cy="107175"/>
              <a:chOff x="4125350" y="1946513"/>
              <a:chExt cx="107200" cy="107175"/>
            </a:xfrm>
          </p:grpSpPr>
          <p:sp>
            <p:nvSpPr>
              <p:cNvPr id="458" name="Google Shape;458;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9"/>
            <p:cNvGrpSpPr/>
            <p:nvPr/>
          </p:nvGrpSpPr>
          <p:grpSpPr>
            <a:xfrm>
              <a:off x="8711325" y="4782225"/>
              <a:ext cx="107200" cy="107175"/>
              <a:chOff x="4125350" y="1946513"/>
              <a:chExt cx="107200" cy="107175"/>
            </a:xfrm>
          </p:grpSpPr>
          <p:sp>
            <p:nvSpPr>
              <p:cNvPr id="461" name="Google Shape;461;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9"/>
            <p:cNvGrpSpPr/>
            <p:nvPr/>
          </p:nvGrpSpPr>
          <p:grpSpPr>
            <a:xfrm>
              <a:off x="8767300" y="4522650"/>
              <a:ext cx="107200" cy="107175"/>
              <a:chOff x="4125350" y="1946513"/>
              <a:chExt cx="107200" cy="107175"/>
            </a:xfrm>
          </p:grpSpPr>
          <p:sp>
            <p:nvSpPr>
              <p:cNvPr id="464" name="Google Shape;464;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9"/>
          <p:cNvGrpSpPr/>
          <p:nvPr/>
        </p:nvGrpSpPr>
        <p:grpSpPr>
          <a:xfrm flipH="1" rot="10800000">
            <a:off x="208200" y="3117216"/>
            <a:ext cx="194400" cy="112209"/>
            <a:chOff x="265900" y="3852516"/>
            <a:chExt cx="194400" cy="112209"/>
          </a:xfrm>
        </p:grpSpPr>
        <p:sp>
          <p:nvSpPr>
            <p:cNvPr id="467" name="Google Shape;467;p3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30"/>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30"/>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30"/>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30"/>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30"/>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30"/>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30"/>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30"/>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30"/>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30"/>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30"/>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30"/>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30"/>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0"/>
          <p:cNvGrpSpPr/>
          <p:nvPr/>
        </p:nvGrpSpPr>
        <p:grpSpPr>
          <a:xfrm>
            <a:off x="3833550" y="4634650"/>
            <a:ext cx="1476900" cy="1476900"/>
            <a:chOff x="-802775" y="4608575"/>
            <a:chExt cx="1476900" cy="1476900"/>
          </a:xfrm>
        </p:grpSpPr>
        <p:sp>
          <p:nvSpPr>
            <p:cNvPr id="54" name="Google Shape;54;p30"/>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0"/>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0"/>
          <p:cNvGrpSpPr/>
          <p:nvPr/>
        </p:nvGrpSpPr>
        <p:grpSpPr>
          <a:xfrm>
            <a:off x="296900" y="356125"/>
            <a:ext cx="315575" cy="366750"/>
            <a:chOff x="8558925" y="4522650"/>
            <a:chExt cx="315575" cy="366750"/>
          </a:xfrm>
        </p:grpSpPr>
        <p:grpSp>
          <p:nvGrpSpPr>
            <p:cNvPr id="58" name="Google Shape;58;p30"/>
            <p:cNvGrpSpPr/>
            <p:nvPr/>
          </p:nvGrpSpPr>
          <p:grpSpPr>
            <a:xfrm>
              <a:off x="8558925" y="4629825"/>
              <a:ext cx="107200" cy="107175"/>
              <a:chOff x="4125350" y="1946513"/>
              <a:chExt cx="107200" cy="107175"/>
            </a:xfrm>
          </p:grpSpPr>
          <p:sp>
            <p:nvSpPr>
              <p:cNvPr id="59" name="Google Shape;5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0"/>
            <p:cNvGrpSpPr/>
            <p:nvPr/>
          </p:nvGrpSpPr>
          <p:grpSpPr>
            <a:xfrm>
              <a:off x="8711325" y="4782225"/>
              <a:ext cx="107200" cy="107175"/>
              <a:chOff x="4125350" y="1946513"/>
              <a:chExt cx="107200" cy="107175"/>
            </a:xfrm>
          </p:grpSpPr>
          <p:sp>
            <p:nvSpPr>
              <p:cNvPr id="62" name="Google Shape;6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30"/>
            <p:cNvGrpSpPr/>
            <p:nvPr/>
          </p:nvGrpSpPr>
          <p:grpSpPr>
            <a:xfrm>
              <a:off x="8767300" y="4522650"/>
              <a:ext cx="107200" cy="107175"/>
              <a:chOff x="4125350" y="1946513"/>
              <a:chExt cx="107200" cy="107175"/>
            </a:xfrm>
          </p:grpSpPr>
          <p:sp>
            <p:nvSpPr>
              <p:cNvPr id="65" name="Google Shape;6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30"/>
          <p:cNvGrpSpPr/>
          <p:nvPr/>
        </p:nvGrpSpPr>
        <p:grpSpPr>
          <a:xfrm flipH="1" rot="10800000">
            <a:off x="232050" y="2876766"/>
            <a:ext cx="194400" cy="112209"/>
            <a:chOff x="265900" y="3852516"/>
            <a:chExt cx="194400" cy="112209"/>
          </a:xfrm>
        </p:grpSpPr>
        <p:sp>
          <p:nvSpPr>
            <p:cNvPr id="68" name="Google Shape;68;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30"/>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0"/>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30"/>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30"/>
          <p:cNvGrpSpPr/>
          <p:nvPr/>
        </p:nvGrpSpPr>
        <p:grpSpPr>
          <a:xfrm flipH="1">
            <a:off x="8617149" y="344931"/>
            <a:ext cx="438754" cy="772904"/>
            <a:chOff x="4950175" y="2998438"/>
            <a:chExt cx="88725" cy="156300"/>
          </a:xfrm>
        </p:grpSpPr>
        <p:sp>
          <p:nvSpPr>
            <p:cNvPr id="74" name="Google Shape;74;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0"/>
          <p:cNvGrpSpPr/>
          <p:nvPr/>
        </p:nvGrpSpPr>
        <p:grpSpPr>
          <a:xfrm>
            <a:off x="-671216" y="4477896"/>
            <a:ext cx="1391222" cy="1387652"/>
            <a:chOff x="4010510" y="4522646"/>
            <a:chExt cx="1391222" cy="1387652"/>
          </a:xfrm>
        </p:grpSpPr>
        <p:sp>
          <p:nvSpPr>
            <p:cNvPr id="111" name="Google Shape;111;p3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30"/>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31"/>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31"/>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31"/>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31"/>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31"/>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1"/>
          <p:cNvGrpSpPr/>
          <p:nvPr/>
        </p:nvGrpSpPr>
        <p:grpSpPr>
          <a:xfrm>
            <a:off x="-827467" y="4151471"/>
            <a:ext cx="1540760" cy="1387652"/>
            <a:chOff x="3632834" y="4464921"/>
            <a:chExt cx="1540760" cy="1387652"/>
          </a:xfrm>
        </p:grpSpPr>
        <p:sp>
          <p:nvSpPr>
            <p:cNvPr id="122" name="Google Shape;122;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31"/>
          <p:cNvGrpSpPr/>
          <p:nvPr/>
        </p:nvGrpSpPr>
        <p:grpSpPr>
          <a:xfrm>
            <a:off x="7893908" y="4151471"/>
            <a:ext cx="1540760" cy="1387652"/>
            <a:chOff x="3632834" y="4464921"/>
            <a:chExt cx="1540760" cy="1387652"/>
          </a:xfrm>
        </p:grpSpPr>
        <p:sp>
          <p:nvSpPr>
            <p:cNvPr id="125" name="Google Shape;125;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31"/>
          <p:cNvGrpSpPr/>
          <p:nvPr/>
        </p:nvGrpSpPr>
        <p:grpSpPr>
          <a:xfrm flipH="1" rot="10800000">
            <a:off x="8625038" y="-1089991"/>
            <a:ext cx="361129" cy="3106418"/>
            <a:chOff x="6317900" y="1197313"/>
            <a:chExt cx="180700" cy="1554375"/>
          </a:xfrm>
        </p:grpSpPr>
        <p:sp>
          <p:nvSpPr>
            <p:cNvPr id="128" name="Google Shape;128;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1"/>
          <p:cNvGrpSpPr/>
          <p:nvPr/>
        </p:nvGrpSpPr>
        <p:grpSpPr>
          <a:xfrm rot="10800000">
            <a:off x="157813" y="-1894141"/>
            <a:ext cx="361129" cy="3106418"/>
            <a:chOff x="6317900" y="1197313"/>
            <a:chExt cx="180700" cy="1554375"/>
          </a:xfrm>
        </p:grpSpPr>
        <p:sp>
          <p:nvSpPr>
            <p:cNvPr id="135" name="Google Shape;135;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31"/>
          <p:cNvGrpSpPr/>
          <p:nvPr/>
        </p:nvGrpSpPr>
        <p:grpSpPr>
          <a:xfrm rot="-5400000">
            <a:off x="8647825" y="2989950"/>
            <a:ext cx="315575" cy="366750"/>
            <a:chOff x="8558925" y="4522650"/>
            <a:chExt cx="315575" cy="366750"/>
          </a:xfrm>
        </p:grpSpPr>
        <p:grpSp>
          <p:nvGrpSpPr>
            <p:cNvPr id="142" name="Google Shape;142;p31"/>
            <p:cNvGrpSpPr/>
            <p:nvPr/>
          </p:nvGrpSpPr>
          <p:grpSpPr>
            <a:xfrm>
              <a:off x="8558925" y="4629825"/>
              <a:ext cx="107200" cy="107175"/>
              <a:chOff x="4125350" y="1946513"/>
              <a:chExt cx="107200" cy="107175"/>
            </a:xfrm>
          </p:grpSpPr>
          <p:sp>
            <p:nvSpPr>
              <p:cNvPr id="143" name="Google Shape;14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31"/>
            <p:cNvGrpSpPr/>
            <p:nvPr/>
          </p:nvGrpSpPr>
          <p:grpSpPr>
            <a:xfrm>
              <a:off x="8711325" y="4782225"/>
              <a:ext cx="107200" cy="107175"/>
              <a:chOff x="4125350" y="1946513"/>
              <a:chExt cx="107200" cy="107175"/>
            </a:xfrm>
          </p:grpSpPr>
          <p:sp>
            <p:nvSpPr>
              <p:cNvPr id="146" name="Google Shape;14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1"/>
            <p:cNvGrpSpPr/>
            <p:nvPr/>
          </p:nvGrpSpPr>
          <p:grpSpPr>
            <a:xfrm>
              <a:off x="8767300" y="4522650"/>
              <a:ext cx="107200" cy="107175"/>
              <a:chOff x="4125350" y="1946513"/>
              <a:chExt cx="107200" cy="107175"/>
            </a:xfrm>
          </p:grpSpPr>
          <p:sp>
            <p:nvSpPr>
              <p:cNvPr id="149" name="Google Shape;14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31"/>
          <p:cNvGrpSpPr/>
          <p:nvPr/>
        </p:nvGrpSpPr>
        <p:grpSpPr>
          <a:xfrm flipH="1" rot="10800000">
            <a:off x="208200" y="3117216"/>
            <a:ext cx="194400" cy="112209"/>
            <a:chOff x="265900" y="3852516"/>
            <a:chExt cx="194400" cy="112209"/>
          </a:xfrm>
        </p:grpSpPr>
        <p:sp>
          <p:nvSpPr>
            <p:cNvPr id="152" name="Google Shape;15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2"/>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32"/>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32"/>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32"/>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2"/>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32"/>
          <p:cNvGrpSpPr/>
          <p:nvPr/>
        </p:nvGrpSpPr>
        <p:grpSpPr>
          <a:xfrm flipH="1" rot="10800000">
            <a:off x="-827467" y="-741531"/>
            <a:ext cx="1540760" cy="1387652"/>
            <a:chOff x="3632834" y="4464921"/>
            <a:chExt cx="1540760" cy="1387652"/>
          </a:xfrm>
        </p:grpSpPr>
        <p:sp>
          <p:nvSpPr>
            <p:cNvPr id="161" name="Google Shape;161;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32"/>
          <p:cNvGrpSpPr/>
          <p:nvPr/>
        </p:nvGrpSpPr>
        <p:grpSpPr>
          <a:xfrm flipH="1" rot="10800000">
            <a:off x="7893908" y="-741531"/>
            <a:ext cx="1540760" cy="1387652"/>
            <a:chOff x="3632834" y="4464921"/>
            <a:chExt cx="1540760" cy="1387652"/>
          </a:xfrm>
        </p:grpSpPr>
        <p:sp>
          <p:nvSpPr>
            <p:cNvPr id="164" name="Google Shape;164;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32"/>
          <p:cNvGrpSpPr/>
          <p:nvPr/>
        </p:nvGrpSpPr>
        <p:grpSpPr>
          <a:xfrm>
            <a:off x="8625038" y="2781167"/>
            <a:ext cx="361129" cy="3106418"/>
            <a:chOff x="6317900" y="1197313"/>
            <a:chExt cx="180700" cy="1554375"/>
          </a:xfrm>
        </p:grpSpPr>
        <p:sp>
          <p:nvSpPr>
            <p:cNvPr id="167" name="Google Shape;167;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2"/>
          <p:cNvGrpSpPr/>
          <p:nvPr/>
        </p:nvGrpSpPr>
        <p:grpSpPr>
          <a:xfrm flipH="1">
            <a:off x="157813" y="3585317"/>
            <a:ext cx="361129" cy="3106418"/>
            <a:chOff x="6317900" y="1197313"/>
            <a:chExt cx="180700" cy="1554375"/>
          </a:xfrm>
        </p:grpSpPr>
        <p:sp>
          <p:nvSpPr>
            <p:cNvPr id="174" name="Google Shape;174;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2"/>
          <p:cNvGrpSpPr/>
          <p:nvPr/>
        </p:nvGrpSpPr>
        <p:grpSpPr>
          <a:xfrm flipH="1" rot="-5400000">
            <a:off x="8647825" y="1440894"/>
            <a:ext cx="315575" cy="366750"/>
            <a:chOff x="8558925" y="4522650"/>
            <a:chExt cx="315575" cy="366750"/>
          </a:xfrm>
        </p:grpSpPr>
        <p:grpSp>
          <p:nvGrpSpPr>
            <p:cNvPr id="181" name="Google Shape;181;p32"/>
            <p:cNvGrpSpPr/>
            <p:nvPr/>
          </p:nvGrpSpPr>
          <p:grpSpPr>
            <a:xfrm>
              <a:off x="8558925" y="4629825"/>
              <a:ext cx="107200" cy="107175"/>
              <a:chOff x="4125350" y="1946513"/>
              <a:chExt cx="107200" cy="107175"/>
            </a:xfrm>
          </p:grpSpPr>
          <p:sp>
            <p:nvSpPr>
              <p:cNvPr id="182" name="Google Shape;182;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2"/>
            <p:cNvGrpSpPr/>
            <p:nvPr/>
          </p:nvGrpSpPr>
          <p:grpSpPr>
            <a:xfrm>
              <a:off x="8711325" y="4782225"/>
              <a:ext cx="107200" cy="107175"/>
              <a:chOff x="4125350" y="1946513"/>
              <a:chExt cx="107200" cy="107175"/>
            </a:xfrm>
          </p:grpSpPr>
          <p:sp>
            <p:nvSpPr>
              <p:cNvPr id="185" name="Google Shape;185;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32"/>
            <p:cNvGrpSpPr/>
            <p:nvPr/>
          </p:nvGrpSpPr>
          <p:grpSpPr>
            <a:xfrm>
              <a:off x="8767300" y="4522650"/>
              <a:ext cx="107200" cy="107175"/>
              <a:chOff x="4125350" y="1946513"/>
              <a:chExt cx="107200" cy="107175"/>
            </a:xfrm>
          </p:grpSpPr>
          <p:sp>
            <p:nvSpPr>
              <p:cNvPr id="188" name="Google Shape;18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32"/>
          <p:cNvGrpSpPr/>
          <p:nvPr/>
        </p:nvGrpSpPr>
        <p:grpSpPr>
          <a:xfrm>
            <a:off x="208200" y="1568169"/>
            <a:ext cx="194400" cy="112209"/>
            <a:chOff x="265900" y="3852516"/>
            <a:chExt cx="194400" cy="112209"/>
          </a:xfrm>
        </p:grpSpPr>
        <p:sp>
          <p:nvSpPr>
            <p:cNvPr id="191" name="Google Shape;191;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3"/>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3"/>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3"/>
          <p:cNvGrpSpPr/>
          <p:nvPr/>
        </p:nvGrpSpPr>
        <p:grpSpPr>
          <a:xfrm rot="5400000">
            <a:off x="4483925" y="4608575"/>
            <a:ext cx="315575" cy="366750"/>
            <a:chOff x="8558925" y="4522650"/>
            <a:chExt cx="315575" cy="366750"/>
          </a:xfrm>
        </p:grpSpPr>
        <p:grpSp>
          <p:nvGrpSpPr>
            <p:cNvPr id="198" name="Google Shape;198;p33"/>
            <p:cNvGrpSpPr/>
            <p:nvPr/>
          </p:nvGrpSpPr>
          <p:grpSpPr>
            <a:xfrm>
              <a:off x="8558925" y="4629825"/>
              <a:ext cx="107200" cy="107175"/>
              <a:chOff x="4125350" y="1946513"/>
              <a:chExt cx="107200" cy="107175"/>
            </a:xfrm>
          </p:grpSpPr>
          <p:sp>
            <p:nvSpPr>
              <p:cNvPr id="199" name="Google Shape;199;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3"/>
            <p:cNvGrpSpPr/>
            <p:nvPr/>
          </p:nvGrpSpPr>
          <p:grpSpPr>
            <a:xfrm>
              <a:off x="8711325" y="4782225"/>
              <a:ext cx="107200" cy="107175"/>
              <a:chOff x="4125350" y="1946513"/>
              <a:chExt cx="107200" cy="107175"/>
            </a:xfrm>
          </p:grpSpPr>
          <p:sp>
            <p:nvSpPr>
              <p:cNvPr id="202" name="Google Shape;202;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3"/>
            <p:cNvGrpSpPr/>
            <p:nvPr/>
          </p:nvGrpSpPr>
          <p:grpSpPr>
            <a:xfrm>
              <a:off x="8767300" y="4522650"/>
              <a:ext cx="107200" cy="107175"/>
              <a:chOff x="4125350" y="1946513"/>
              <a:chExt cx="107200" cy="107175"/>
            </a:xfrm>
          </p:grpSpPr>
          <p:sp>
            <p:nvSpPr>
              <p:cNvPr id="205" name="Google Shape;205;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3"/>
          <p:cNvGrpSpPr/>
          <p:nvPr/>
        </p:nvGrpSpPr>
        <p:grpSpPr>
          <a:xfrm flipH="1" rot="10800000">
            <a:off x="208200" y="783266"/>
            <a:ext cx="194400" cy="112209"/>
            <a:chOff x="265900" y="3852516"/>
            <a:chExt cx="194400" cy="112209"/>
          </a:xfrm>
        </p:grpSpPr>
        <p:sp>
          <p:nvSpPr>
            <p:cNvPr id="208" name="Google Shape;208;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3"/>
          <p:cNvGrpSpPr/>
          <p:nvPr/>
        </p:nvGrpSpPr>
        <p:grpSpPr>
          <a:xfrm flipH="1">
            <a:off x="208198" y="4114456"/>
            <a:ext cx="438754" cy="772904"/>
            <a:chOff x="4950175" y="2998438"/>
            <a:chExt cx="88725" cy="156300"/>
          </a:xfrm>
        </p:grpSpPr>
        <p:sp>
          <p:nvSpPr>
            <p:cNvPr id="211" name="Google Shape;211;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3"/>
          <p:cNvGrpSpPr/>
          <p:nvPr/>
        </p:nvGrpSpPr>
        <p:grpSpPr>
          <a:xfrm>
            <a:off x="8027788" y="-937400"/>
            <a:ext cx="1476900" cy="1476900"/>
            <a:chOff x="8632950" y="-311150"/>
            <a:chExt cx="1476900" cy="1476900"/>
          </a:xfrm>
        </p:grpSpPr>
        <p:sp>
          <p:nvSpPr>
            <p:cNvPr id="248" name="Google Shape;248;p3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3"/>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3"/>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3"/>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4"/>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4"/>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4"/>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4"/>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4"/>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4"/>
          <p:cNvGrpSpPr/>
          <p:nvPr/>
        </p:nvGrpSpPr>
        <p:grpSpPr>
          <a:xfrm flipH="1" rot="-5400000">
            <a:off x="4412459" y="4932825"/>
            <a:ext cx="315575" cy="366750"/>
            <a:chOff x="8558925" y="4522650"/>
            <a:chExt cx="315575" cy="366750"/>
          </a:xfrm>
        </p:grpSpPr>
        <p:grpSp>
          <p:nvGrpSpPr>
            <p:cNvPr id="260" name="Google Shape;260;p34"/>
            <p:cNvGrpSpPr/>
            <p:nvPr/>
          </p:nvGrpSpPr>
          <p:grpSpPr>
            <a:xfrm>
              <a:off x="8558925" y="4629825"/>
              <a:ext cx="107200" cy="107175"/>
              <a:chOff x="4125350" y="1946513"/>
              <a:chExt cx="107200" cy="107175"/>
            </a:xfrm>
          </p:grpSpPr>
          <p:sp>
            <p:nvSpPr>
              <p:cNvPr id="261" name="Google Shape;261;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4"/>
            <p:cNvGrpSpPr/>
            <p:nvPr/>
          </p:nvGrpSpPr>
          <p:grpSpPr>
            <a:xfrm>
              <a:off x="8711325" y="4782225"/>
              <a:ext cx="107200" cy="107175"/>
              <a:chOff x="4125350" y="1946513"/>
              <a:chExt cx="107200" cy="107175"/>
            </a:xfrm>
          </p:grpSpPr>
          <p:sp>
            <p:nvSpPr>
              <p:cNvPr id="264" name="Google Shape;264;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4"/>
            <p:cNvGrpSpPr/>
            <p:nvPr/>
          </p:nvGrpSpPr>
          <p:grpSpPr>
            <a:xfrm>
              <a:off x="8767300" y="4522650"/>
              <a:ext cx="107200" cy="107175"/>
              <a:chOff x="4125350" y="1946513"/>
              <a:chExt cx="107200" cy="107175"/>
            </a:xfrm>
          </p:grpSpPr>
          <p:sp>
            <p:nvSpPr>
              <p:cNvPr id="267" name="Google Shape;267;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4"/>
          <p:cNvGrpSpPr/>
          <p:nvPr/>
        </p:nvGrpSpPr>
        <p:grpSpPr>
          <a:xfrm rot="10800000">
            <a:off x="8809359" y="1107516"/>
            <a:ext cx="194400" cy="112209"/>
            <a:chOff x="265900" y="3852516"/>
            <a:chExt cx="194400" cy="112209"/>
          </a:xfrm>
        </p:grpSpPr>
        <p:sp>
          <p:nvSpPr>
            <p:cNvPr id="270" name="Google Shape;270;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4"/>
          <p:cNvGrpSpPr/>
          <p:nvPr/>
        </p:nvGrpSpPr>
        <p:grpSpPr>
          <a:xfrm>
            <a:off x="8565007" y="4438706"/>
            <a:ext cx="438754" cy="772904"/>
            <a:chOff x="4950175" y="2998438"/>
            <a:chExt cx="88725" cy="156300"/>
          </a:xfrm>
        </p:grpSpPr>
        <p:sp>
          <p:nvSpPr>
            <p:cNvPr id="273" name="Google Shape;273;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4"/>
          <p:cNvGrpSpPr/>
          <p:nvPr/>
        </p:nvGrpSpPr>
        <p:grpSpPr>
          <a:xfrm flipH="1">
            <a:off x="-292729" y="-613150"/>
            <a:ext cx="1476900" cy="1476900"/>
            <a:chOff x="8632950" y="-311150"/>
            <a:chExt cx="1476900" cy="1476900"/>
          </a:xfrm>
        </p:grpSpPr>
        <p:sp>
          <p:nvSpPr>
            <p:cNvPr id="310" name="Google Shape;310;p3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4"/>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4"/>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4"/>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5"/>
          <p:cNvGrpSpPr/>
          <p:nvPr/>
        </p:nvGrpSpPr>
        <p:grpSpPr>
          <a:xfrm>
            <a:off x="-1229162" y="1461657"/>
            <a:ext cx="1942494" cy="2022980"/>
            <a:chOff x="4445625" y="1829838"/>
            <a:chExt cx="739125" cy="769750"/>
          </a:xfrm>
        </p:grpSpPr>
        <p:sp>
          <p:nvSpPr>
            <p:cNvPr id="317" name="Google Shape;317;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5"/>
          <p:cNvGrpSpPr/>
          <p:nvPr/>
        </p:nvGrpSpPr>
        <p:grpSpPr>
          <a:xfrm rot="-5400000">
            <a:off x="8470913" y="1461657"/>
            <a:ext cx="1942494" cy="2022980"/>
            <a:chOff x="4445625" y="1829838"/>
            <a:chExt cx="739125" cy="769750"/>
          </a:xfrm>
        </p:grpSpPr>
        <p:sp>
          <p:nvSpPr>
            <p:cNvPr id="326" name="Google Shape;326;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5"/>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5"/>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5"/>
          <p:cNvGrpSpPr/>
          <p:nvPr/>
        </p:nvGrpSpPr>
        <p:grpSpPr>
          <a:xfrm flipH="1">
            <a:off x="4391436" y="4291309"/>
            <a:ext cx="361129" cy="3106418"/>
            <a:chOff x="6317900" y="1197313"/>
            <a:chExt cx="180700" cy="1554375"/>
          </a:xfrm>
        </p:grpSpPr>
        <p:sp>
          <p:nvSpPr>
            <p:cNvPr id="338" name="Google Shape;338;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5"/>
          <p:cNvGrpSpPr/>
          <p:nvPr/>
        </p:nvGrpSpPr>
        <p:grpSpPr>
          <a:xfrm flipH="1">
            <a:off x="4352623" y="278531"/>
            <a:ext cx="438754" cy="772904"/>
            <a:chOff x="4950175" y="2998438"/>
            <a:chExt cx="88725" cy="156300"/>
          </a:xfrm>
        </p:grpSpPr>
        <p:sp>
          <p:nvSpPr>
            <p:cNvPr id="345" name="Google Shape;345;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36"/>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6"/>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36"/>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36"/>
          <p:cNvGrpSpPr/>
          <p:nvPr/>
        </p:nvGrpSpPr>
        <p:grpSpPr>
          <a:xfrm rot="5400000">
            <a:off x="4483925" y="4608575"/>
            <a:ext cx="315575" cy="366750"/>
            <a:chOff x="8558925" y="4522650"/>
            <a:chExt cx="315575" cy="366750"/>
          </a:xfrm>
        </p:grpSpPr>
        <p:grpSp>
          <p:nvGrpSpPr>
            <p:cNvPr id="386" name="Google Shape;386;p36"/>
            <p:cNvGrpSpPr/>
            <p:nvPr/>
          </p:nvGrpSpPr>
          <p:grpSpPr>
            <a:xfrm>
              <a:off x="8558925" y="4629825"/>
              <a:ext cx="107200" cy="107175"/>
              <a:chOff x="4125350" y="1946513"/>
              <a:chExt cx="107200" cy="107175"/>
            </a:xfrm>
          </p:grpSpPr>
          <p:sp>
            <p:nvSpPr>
              <p:cNvPr id="387" name="Google Shape;387;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36"/>
            <p:cNvGrpSpPr/>
            <p:nvPr/>
          </p:nvGrpSpPr>
          <p:grpSpPr>
            <a:xfrm>
              <a:off x="8711325" y="4782225"/>
              <a:ext cx="107200" cy="107175"/>
              <a:chOff x="4125350" y="1946513"/>
              <a:chExt cx="107200" cy="107175"/>
            </a:xfrm>
          </p:grpSpPr>
          <p:sp>
            <p:nvSpPr>
              <p:cNvPr id="390" name="Google Shape;390;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6"/>
            <p:cNvGrpSpPr/>
            <p:nvPr/>
          </p:nvGrpSpPr>
          <p:grpSpPr>
            <a:xfrm>
              <a:off x="8767300" y="4522650"/>
              <a:ext cx="107200" cy="107175"/>
              <a:chOff x="4125350" y="1946513"/>
              <a:chExt cx="107200" cy="107175"/>
            </a:xfrm>
          </p:grpSpPr>
          <p:sp>
            <p:nvSpPr>
              <p:cNvPr id="393" name="Google Shape;393;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36"/>
          <p:cNvGrpSpPr/>
          <p:nvPr/>
        </p:nvGrpSpPr>
        <p:grpSpPr>
          <a:xfrm flipH="1" rot="10800000">
            <a:off x="208200" y="3354166"/>
            <a:ext cx="194400" cy="112209"/>
            <a:chOff x="265900" y="3852516"/>
            <a:chExt cx="194400" cy="112209"/>
          </a:xfrm>
        </p:grpSpPr>
        <p:sp>
          <p:nvSpPr>
            <p:cNvPr id="396" name="Google Shape;396;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36"/>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6"/>
          <p:cNvGrpSpPr/>
          <p:nvPr/>
        </p:nvGrpSpPr>
        <p:grpSpPr>
          <a:xfrm>
            <a:off x="-988628" y="1266621"/>
            <a:ext cx="1391284" cy="1387652"/>
            <a:chOff x="4010510" y="4522646"/>
            <a:chExt cx="1391284" cy="1387652"/>
          </a:xfrm>
        </p:grpSpPr>
        <p:sp>
          <p:nvSpPr>
            <p:cNvPr id="400" name="Google Shape;400;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36"/>
          <p:cNvGrpSpPr/>
          <p:nvPr/>
        </p:nvGrpSpPr>
        <p:grpSpPr>
          <a:xfrm rot="10800000">
            <a:off x="8625260" y="2848194"/>
            <a:ext cx="1391284" cy="1387652"/>
            <a:chOff x="4010510" y="4522646"/>
            <a:chExt cx="1391284" cy="1387652"/>
          </a:xfrm>
        </p:grpSpPr>
        <p:sp>
          <p:nvSpPr>
            <p:cNvPr id="403" name="Google Shape;403;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36"/>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6"/>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05278"/>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02: Học HTML, HTML5 (Tiết 2)</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audio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audio sẽ chỉ hiển thị khi trình duyệt không hỗ trợ thẻ audio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audio. Nếu muốn tự động phát được audio thì phải thêm thuộc tính muted.</a:t>
            </a:r>
            <a:endParaRPr/>
          </a:p>
        </p:txBody>
      </p:sp>
      <p:sp>
        <p:nvSpPr>
          <p:cNvPr id="592" name="Google Shape;59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2"/>
          <p:cNvSpPr txBox="1"/>
          <p:nvPr>
            <p:ph idx="3" type="subTitle"/>
          </p:nvPr>
        </p:nvSpPr>
        <p:spPr>
          <a:xfrm>
            <a:off x="720000" y="1079579"/>
            <a:ext cx="7399353" cy="406392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&lt;table&gt;&lt;/table&gt;</a:t>
            </a:r>
            <a:r>
              <a:rPr lang="en-US">
                <a:solidFill>
                  <a:schemeClr val="dk1"/>
                </a:solidFill>
              </a:rPr>
              <a:t>: Xác định một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&lt;thead&gt;&lt;/thead&gt;</a:t>
            </a:r>
            <a:r>
              <a:rPr lang="en-US">
                <a:solidFill>
                  <a:schemeClr val="lt1"/>
                </a:solidFill>
              </a:rPr>
              <a:t>: </a:t>
            </a:r>
            <a:r>
              <a:rPr lang="en-US">
                <a:solidFill>
                  <a:schemeClr val="dk1"/>
                </a:solidFill>
              </a:rPr>
              <a:t>Phần đầu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&lt;tbody&gt;&lt;/tbody&gt;</a:t>
            </a:r>
            <a:r>
              <a:rPr lang="en-US">
                <a:solidFill>
                  <a:schemeClr val="lt1"/>
                </a:solidFill>
              </a:rPr>
              <a:t>: </a:t>
            </a:r>
            <a:r>
              <a:rPr lang="en-US">
                <a:solidFill>
                  <a:schemeClr val="dk1"/>
                </a:solidFill>
              </a:rPr>
              <a:t>Phần thân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&lt;tr&gt;&lt;/tr&gt; </a:t>
            </a:r>
            <a:r>
              <a:rPr lang="en-US">
                <a:solidFill>
                  <a:schemeClr val="dk1"/>
                </a:solidFill>
              </a:rPr>
              <a:t>(table row):  Xác định một hàng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&lt;th&gt;&lt;/th&gt; </a:t>
            </a:r>
            <a:r>
              <a:rPr lang="en-US">
                <a:solidFill>
                  <a:schemeClr val="dk1"/>
                </a:solidFill>
              </a:rPr>
              <a:t>(table header): Xác định tiêu đề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&lt;td&gt;&lt;/td&gt;</a:t>
            </a:r>
            <a:r>
              <a:rPr lang="en-US">
                <a:solidFill>
                  <a:schemeClr val="lt1"/>
                </a:solidFill>
              </a:rPr>
              <a:t> </a:t>
            </a:r>
            <a:r>
              <a:rPr lang="en-US">
                <a:solidFill>
                  <a:schemeClr val="dk1"/>
                </a:solidFill>
              </a:rPr>
              <a:t>(table data): Xác định dữ liệu ô của bảng</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Thuộc tính:</a:t>
            </a:r>
            <a:endParaRPr/>
          </a:p>
          <a:p>
            <a:pPr indent="-317500" lvl="1" marL="914400" rtl="0" algn="l">
              <a:lnSpc>
                <a:spcPct val="150000"/>
              </a:lnSpc>
              <a:spcBef>
                <a:spcPts val="0"/>
              </a:spcBef>
              <a:spcAft>
                <a:spcPts val="0"/>
              </a:spcAft>
              <a:buSzPts val="1400"/>
              <a:buChar char="●"/>
            </a:pPr>
            <a:r>
              <a:rPr b="1" lang="en-US">
                <a:solidFill>
                  <a:schemeClr val="lt1"/>
                </a:solidFill>
              </a:rPr>
              <a:t>colspan</a:t>
            </a:r>
            <a:r>
              <a:rPr lang="en-US">
                <a:solidFill>
                  <a:schemeClr val="dk1"/>
                </a:solidFill>
              </a:rPr>
              <a:t>: tạo ô mở rộng trên nhiều cột</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rowspan</a:t>
            </a:r>
            <a:r>
              <a:rPr lang="en-US">
                <a:solidFill>
                  <a:schemeClr val="dk1"/>
                </a:solidFill>
              </a:rPr>
              <a:t>: tạo ô kéo dài trên nhiều hàng</a:t>
            </a:r>
            <a:endParaRPr>
              <a:solidFill>
                <a:schemeClr val="dk1"/>
              </a:solidFill>
            </a:endParaRPr>
          </a:p>
        </p:txBody>
      </p:sp>
      <p:sp>
        <p:nvSpPr>
          <p:cNvPr id="598" name="Google Shape;598;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1"/>
          <p:cNvSpPr txBox="1"/>
          <p:nvPr>
            <p:ph idx="3" type="subTitle"/>
          </p:nvPr>
        </p:nvSpPr>
        <p:spPr>
          <a:xfrm>
            <a:off x="720000" y="1079580"/>
            <a:ext cx="7399353" cy="80758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&lt;table&gt;&lt;/table&gt; </a:t>
            </a:r>
            <a:r>
              <a:rPr lang="en-US"/>
              <a:t>dùng để tạo bảng trong HTML.</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604" name="Google Shape;604;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
        <p:nvSpPr>
          <p:cNvPr id="605" name="Google Shape;605;p11"/>
          <p:cNvSpPr txBox="1"/>
          <p:nvPr/>
        </p:nvSpPr>
        <p:spPr>
          <a:xfrm>
            <a:off x="2088205" y="1585982"/>
            <a:ext cx="6031148" cy="3485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STT</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Họ tên</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Số điện thoại</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Le Van A</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0123456789</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2</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Nguyen Thi B</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0987654321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p:txBody>
      </p:sp>
      <p:pic>
        <p:nvPicPr>
          <p:cNvPr id="606" name="Google Shape;606;p11"/>
          <p:cNvPicPr preferRelativeResize="0"/>
          <p:nvPr/>
        </p:nvPicPr>
        <p:blipFill rotWithShape="1">
          <a:blip r:embed="rId3">
            <a:alphaModFix/>
          </a:blip>
          <a:srcRect b="0" l="0" r="0" t="0"/>
          <a:stretch/>
        </p:blipFill>
        <p:spPr>
          <a:xfrm>
            <a:off x="4953739" y="2241111"/>
            <a:ext cx="4028839" cy="18972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3"/>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1:</a:t>
            </a:r>
            <a:endParaRPr>
              <a:solidFill>
                <a:schemeClr val="dk1"/>
              </a:solidFill>
            </a:endParaRPr>
          </a:p>
        </p:txBody>
      </p:sp>
      <p:sp>
        <p:nvSpPr>
          <p:cNvPr id="612" name="Google Shape;612;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13" name="Google Shape;613;p13"/>
          <p:cNvPicPr preferRelativeResize="0"/>
          <p:nvPr/>
        </p:nvPicPr>
        <p:blipFill rotWithShape="1">
          <a:blip r:embed="rId3">
            <a:alphaModFix/>
          </a:blip>
          <a:srcRect b="17667" l="1594" r="576" t="18366"/>
          <a:stretch/>
        </p:blipFill>
        <p:spPr>
          <a:xfrm>
            <a:off x="1032653" y="1463834"/>
            <a:ext cx="7260236" cy="2215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4"/>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2:</a:t>
            </a:r>
            <a:endParaRPr>
              <a:solidFill>
                <a:schemeClr val="dk1"/>
              </a:solidFill>
            </a:endParaRPr>
          </a:p>
        </p:txBody>
      </p:sp>
      <p:sp>
        <p:nvSpPr>
          <p:cNvPr id="619" name="Google Shape;61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20" name="Google Shape;620;p14"/>
          <p:cNvPicPr preferRelativeResize="0"/>
          <p:nvPr/>
        </p:nvPicPr>
        <p:blipFill rotWithShape="1">
          <a:blip r:embed="rId3">
            <a:alphaModFix/>
          </a:blip>
          <a:srcRect b="5216" l="346" r="6006" t="733"/>
          <a:stretch/>
        </p:blipFill>
        <p:spPr>
          <a:xfrm>
            <a:off x="2157145" y="1245141"/>
            <a:ext cx="4829709" cy="38031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5"/>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&lt;ul&gt;&lt;/ul&gt; </a:t>
            </a:r>
            <a:r>
              <a:rPr lang="en-US"/>
              <a:t>(Unordered List - Không sắp xếp): Các mục con của nó sẽ không được đánh số, mà chỉ được đánh dấu bằng hình tròn.</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&lt;ul&gt;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&lt;/ul&gt;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không được đánh số.</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26" name="Google Shape;62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27" name="Google Shape;627;p1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ul: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6"/>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&lt;ol&gt;&lt;/ol&gt; </a:t>
            </a:r>
            <a:r>
              <a:rPr lang="en-US"/>
              <a:t>(Ordered List - Sắp xếp): Các mục con của nó được sắp xếp theo thứ tự bằng số hoặc chữ cái.</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&lt;ol&gt;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&lt;/ol&gt;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được đánh số hoặc chữ cái.</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33" name="Google Shape;633;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34" name="Google Shape;634;p1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7"/>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dành riêng cho thẻ &lt;ol&gt;&lt;/ol&gt;:</a:t>
            </a:r>
            <a:endParaRPr/>
          </a:p>
          <a:p>
            <a:pPr indent="-317500" lvl="1" marL="914400" rtl="0" algn="l">
              <a:lnSpc>
                <a:spcPct val="150000"/>
              </a:lnSpc>
              <a:spcBef>
                <a:spcPts val="0"/>
              </a:spcBef>
              <a:spcAft>
                <a:spcPts val="0"/>
              </a:spcAft>
              <a:buSzPts val="1400"/>
              <a:buChar char="●"/>
            </a:pPr>
            <a:r>
              <a:rPr b="1" lang="en-US">
                <a:solidFill>
                  <a:schemeClr val="lt1"/>
                </a:solidFill>
              </a:rPr>
              <a:t>type="1"</a:t>
            </a:r>
            <a:r>
              <a:rPr lang="en-US">
                <a:solidFill>
                  <a:schemeClr val="dk1"/>
                </a:solidFill>
              </a:rPr>
              <a:t>: Mặc định. Các mục trong danh sách sẽ được đánh dưới dạng số</a:t>
            </a:r>
            <a:endParaRPr/>
          </a:p>
          <a:p>
            <a:pPr indent="-317500" lvl="1" marL="914400" rtl="0" algn="l">
              <a:lnSpc>
                <a:spcPct val="150000"/>
              </a:lnSpc>
              <a:spcBef>
                <a:spcPts val="0"/>
              </a:spcBef>
              <a:spcAft>
                <a:spcPts val="0"/>
              </a:spcAft>
              <a:buSzPts val="1400"/>
              <a:buChar char="●"/>
            </a:pPr>
            <a:r>
              <a:rPr b="1" lang="en-US">
                <a:solidFill>
                  <a:schemeClr val="lt1"/>
                </a:solidFill>
              </a:rPr>
              <a:t>type= "A"</a:t>
            </a:r>
            <a:r>
              <a:rPr lang="en-US">
                <a:solidFill>
                  <a:schemeClr val="dk1"/>
                </a:solidFill>
              </a:rPr>
              <a:t>: Các mục trong danh sách sẽ được đánh dưới dạng chữ hoa</a:t>
            </a:r>
            <a:endParaRPr/>
          </a:p>
          <a:p>
            <a:pPr indent="-317500" lvl="1" marL="914400" rtl="0" algn="l">
              <a:lnSpc>
                <a:spcPct val="150000"/>
              </a:lnSpc>
              <a:spcBef>
                <a:spcPts val="0"/>
              </a:spcBef>
              <a:spcAft>
                <a:spcPts val="0"/>
              </a:spcAft>
              <a:buSzPts val="1400"/>
              <a:buChar char="●"/>
            </a:pPr>
            <a:r>
              <a:rPr b="1" lang="en-US">
                <a:solidFill>
                  <a:schemeClr val="lt1"/>
                </a:solidFill>
              </a:rPr>
              <a:t>type="a"</a:t>
            </a:r>
            <a:r>
              <a:rPr lang="en-US">
                <a:solidFill>
                  <a:schemeClr val="dk1"/>
                </a:solidFill>
              </a:rPr>
              <a:t>: Các mục trong danh sách sẽ được đánh dưới dạng chữ thường</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hoa</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thường</a:t>
            </a:r>
            <a:endParaRPr>
              <a:solidFill>
                <a:schemeClr val="dk1"/>
              </a:solidFill>
            </a:endParaRPr>
          </a:p>
        </p:txBody>
      </p:sp>
      <p:sp>
        <p:nvSpPr>
          <p:cNvPr id="640" name="Google Shape;64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1" name="Google Shape;641;p1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7" name="Google Shape;647;p1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48" name="Google Shape;648;p18"/>
          <p:cNvPicPr preferRelativeResize="0"/>
          <p:nvPr/>
        </p:nvPicPr>
        <p:blipFill rotWithShape="1">
          <a:blip r:embed="rId3">
            <a:alphaModFix/>
          </a:blip>
          <a:srcRect b="8650" l="0" r="0" t="15256"/>
          <a:stretch/>
        </p:blipFill>
        <p:spPr>
          <a:xfrm>
            <a:off x="2559050" y="1134894"/>
            <a:ext cx="4025900" cy="39137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9"/>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Luôn luôn </a:t>
            </a:r>
            <a:r>
              <a:rPr b="1" lang="en-US">
                <a:solidFill>
                  <a:schemeClr val="lt1"/>
                </a:solidFill>
              </a:rPr>
              <a:t>bắt đầu trên một dòng mới</a:t>
            </a:r>
            <a:r>
              <a:rPr lang="en-US"/>
              <a:t>, và trình duyệt sẽ tự động thêm khoảng trống trước và sau element.</a:t>
            </a:r>
            <a:endParaRPr/>
          </a:p>
          <a:p>
            <a:pPr indent="-317500" lvl="0" marL="457200" rtl="0" algn="l">
              <a:lnSpc>
                <a:spcPct val="150000"/>
              </a:lnSpc>
              <a:spcBef>
                <a:spcPts val="0"/>
              </a:spcBef>
              <a:spcAft>
                <a:spcPts val="0"/>
              </a:spcAft>
              <a:buSzPts val="1400"/>
              <a:buChar char="●"/>
            </a:pPr>
            <a:r>
              <a:rPr lang="en-US"/>
              <a:t>Luôn luôn </a:t>
            </a:r>
            <a:r>
              <a:rPr b="1" lang="en-US">
                <a:solidFill>
                  <a:schemeClr val="lt1"/>
                </a:solidFill>
              </a:rPr>
              <a:t>chiếm toàn bộ chiều rộng</a:t>
            </a:r>
            <a:r>
              <a:rPr lang="en-US"/>
              <a:t> có sẵn.</a:t>
            </a:r>
            <a:endParaRPr/>
          </a:p>
          <a:p>
            <a:pPr indent="-317500" lvl="0" marL="457200" rtl="0" algn="l">
              <a:lnSpc>
                <a:spcPct val="150000"/>
              </a:lnSpc>
              <a:spcBef>
                <a:spcPts val="0"/>
              </a:spcBef>
              <a:spcAft>
                <a:spcPts val="0"/>
              </a:spcAft>
              <a:buSzPts val="1400"/>
              <a:buChar char="●"/>
            </a:pPr>
            <a:r>
              <a:rPr lang="en-US"/>
              <a:t>Một số thẻ dạng block:</a:t>
            </a:r>
            <a:endParaRPr/>
          </a:p>
          <a:p>
            <a:pPr indent="0" lvl="0" marL="139700" rtl="0" algn="l">
              <a:lnSpc>
                <a:spcPct val="150000"/>
              </a:lnSpc>
              <a:spcBef>
                <a:spcPts val="0"/>
              </a:spcBef>
              <a:spcAft>
                <a:spcPts val="0"/>
              </a:spcAft>
              <a:buSzPts val="1400"/>
              <a:buNone/>
            </a:pPr>
            <a:r>
              <a:rPr lang="en-US"/>
              <a:t>&lt;address&gt;, &lt;article&gt;, &lt;aside&gt;, &lt;blockquote&gt;, &lt;canvas&gt;, &lt;dd&gt;, </a:t>
            </a:r>
            <a:r>
              <a:rPr b="1" lang="en-US">
                <a:solidFill>
                  <a:schemeClr val="lt1"/>
                </a:solidFill>
              </a:rPr>
              <a:t>&lt;div&gt;</a:t>
            </a:r>
            <a:r>
              <a:rPr lang="en-US"/>
              <a:t>, &lt;dl&gt;, &lt;dt&gt;, &lt;fieldset&gt;, &lt;figcaption&gt;, &lt;figure&gt;, </a:t>
            </a:r>
            <a:r>
              <a:rPr b="1" lang="en-US">
                <a:solidFill>
                  <a:schemeClr val="lt1"/>
                </a:solidFill>
              </a:rPr>
              <a:t>&lt;footer&gt;</a:t>
            </a:r>
            <a:r>
              <a:rPr lang="en-US"/>
              <a:t>, </a:t>
            </a:r>
            <a:r>
              <a:rPr b="1" lang="en-US">
                <a:solidFill>
                  <a:schemeClr val="lt1"/>
                </a:solidFill>
              </a:rPr>
              <a:t>&lt;form&gt;</a:t>
            </a:r>
            <a:r>
              <a:rPr lang="en-US"/>
              <a:t>, </a:t>
            </a:r>
            <a:r>
              <a:rPr b="1" lang="en-US">
                <a:solidFill>
                  <a:schemeClr val="lt1"/>
                </a:solidFill>
              </a:rPr>
              <a:t>&lt;h1&gt; - &lt;h6&gt;</a:t>
            </a:r>
            <a:r>
              <a:rPr lang="en-US"/>
              <a:t>, </a:t>
            </a:r>
            <a:r>
              <a:rPr b="1" lang="en-US">
                <a:solidFill>
                  <a:schemeClr val="lt1"/>
                </a:solidFill>
              </a:rPr>
              <a:t>&lt;header&gt;</a:t>
            </a:r>
            <a:r>
              <a:rPr lang="en-US"/>
              <a:t>, </a:t>
            </a:r>
            <a:r>
              <a:rPr b="1" lang="en-US">
                <a:solidFill>
                  <a:schemeClr val="lt1"/>
                </a:solidFill>
              </a:rPr>
              <a:t>&lt;hr&gt;</a:t>
            </a:r>
            <a:r>
              <a:rPr lang="en-US"/>
              <a:t>, </a:t>
            </a:r>
            <a:r>
              <a:rPr b="1" lang="en-US">
                <a:solidFill>
                  <a:schemeClr val="lt1"/>
                </a:solidFill>
              </a:rPr>
              <a:t>&lt;li&gt;</a:t>
            </a:r>
            <a:r>
              <a:rPr lang="en-US"/>
              <a:t>, </a:t>
            </a:r>
            <a:r>
              <a:rPr b="1" lang="en-US">
                <a:solidFill>
                  <a:schemeClr val="lt1"/>
                </a:solidFill>
              </a:rPr>
              <a:t>&lt;main&gt;</a:t>
            </a:r>
            <a:r>
              <a:rPr lang="en-US"/>
              <a:t>, </a:t>
            </a:r>
            <a:r>
              <a:rPr b="1" lang="en-US">
                <a:solidFill>
                  <a:schemeClr val="lt1"/>
                </a:solidFill>
              </a:rPr>
              <a:t>&lt;nav&gt;</a:t>
            </a:r>
            <a:r>
              <a:rPr lang="en-US"/>
              <a:t>, &lt;noscript&gt;, </a:t>
            </a:r>
            <a:r>
              <a:rPr b="1" lang="en-US">
                <a:solidFill>
                  <a:schemeClr val="lt1"/>
                </a:solidFill>
              </a:rPr>
              <a:t>&lt;ol&gt;</a:t>
            </a:r>
            <a:r>
              <a:rPr lang="en-US"/>
              <a:t>, </a:t>
            </a:r>
            <a:r>
              <a:rPr b="1" lang="en-US">
                <a:solidFill>
                  <a:schemeClr val="lt1"/>
                </a:solidFill>
              </a:rPr>
              <a:t>&lt;p&gt;</a:t>
            </a:r>
            <a:r>
              <a:rPr lang="en-US"/>
              <a:t>, &lt;pre&gt;, </a:t>
            </a:r>
            <a:r>
              <a:rPr b="1" lang="en-US">
                <a:solidFill>
                  <a:schemeClr val="lt1"/>
                </a:solidFill>
              </a:rPr>
              <a:t>&lt;section&gt;</a:t>
            </a:r>
            <a:r>
              <a:rPr lang="en-US"/>
              <a:t>, </a:t>
            </a:r>
            <a:r>
              <a:rPr b="1" lang="en-US">
                <a:solidFill>
                  <a:schemeClr val="lt1"/>
                </a:solidFill>
              </a:rPr>
              <a:t>&lt;table&gt;</a:t>
            </a:r>
            <a:r>
              <a:rPr lang="en-US"/>
              <a:t>, &lt;tfoot&gt;, </a:t>
            </a:r>
            <a:r>
              <a:rPr b="1" lang="en-US">
                <a:solidFill>
                  <a:schemeClr val="lt1"/>
                </a:solidFill>
              </a:rPr>
              <a:t>&lt;ul&gt;</a:t>
            </a:r>
            <a:r>
              <a:rPr lang="en-US"/>
              <a:t>.</a:t>
            </a:r>
            <a:endParaRPr>
              <a:solidFill>
                <a:schemeClr val="dk1"/>
              </a:solidFill>
            </a:endParaRPr>
          </a:p>
        </p:txBody>
      </p:sp>
      <p:sp>
        <p:nvSpPr>
          <p:cNvPr id="654" name="Google Shape;654;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55" name="Google Shape;655;p1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block (khối):</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&lt;a&gt;  (Chèn link)</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Thẻ </a:t>
            </a:r>
            <a:r>
              <a:rPr lang="en-US"/>
              <a:t>&lt;img&gt; (</a:t>
            </a:r>
            <a:r>
              <a:rPr lang="en-US" sz="1800"/>
              <a:t>Chèn ảnh)</a:t>
            </a:r>
            <a:endParaRPr/>
          </a:p>
        </p:txBody>
      </p:sp>
      <p:sp>
        <p:nvSpPr>
          <p:cNvPr id="528" name="Google Shape;528;p2"/>
          <p:cNvSpPr txBox="1"/>
          <p:nvPr>
            <p:ph idx="3" type="subTitle"/>
          </p:nvPr>
        </p:nvSpPr>
        <p:spPr>
          <a:xfrm>
            <a:off x="1701987" y="1751012"/>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File Paths (Đường dẫn)</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&lt;video&gt; (Chèn video)</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&lt;audio&gt; (Chèn audio)</a:t>
            </a:r>
            <a:endParaRPr sz="1600"/>
          </a:p>
        </p:txBody>
      </p:sp>
      <p:sp>
        <p:nvSpPr>
          <p:cNvPr id="531" name="Google Shape;531;p2"/>
          <p:cNvSpPr txBox="1"/>
          <p:nvPr>
            <p:ph idx="6" type="subTitle"/>
          </p:nvPr>
        </p:nvSpPr>
        <p:spPr>
          <a:xfrm>
            <a:off x="5511275" y="2530361"/>
            <a:ext cx="2907900" cy="696602"/>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&lt;table&gt; (Chèn bảng)</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06</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388237"/>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Thẻ &lt;ul&gt;, &lt;ol&gt; (Chèn danh sách)</a:t>
            </a:r>
            <a:endParaRPr b="0" i="0" sz="1400" u="none" cap="none" strike="noStrike">
              <a:solidFill>
                <a:srgbClr val="000000"/>
              </a:solidFill>
              <a:latin typeface="Arial"/>
              <a:ea typeface="Arial"/>
              <a:cs typeface="Arial"/>
              <a:sym typeface="Arial"/>
            </a:endParaRPr>
          </a:p>
        </p:txBody>
      </p:sp>
      <p:sp>
        <p:nvSpPr>
          <p:cNvPr id="540" name="Google Shape;540;p2"/>
          <p:cNvSpPr txBox="1"/>
          <p:nvPr/>
        </p:nvSpPr>
        <p:spPr>
          <a:xfrm>
            <a:off x="5511274" y="352188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Phân biệt kiểu hiển thị của element: block và inline</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08</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07</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163289"/>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Class và Id</a:t>
            </a:r>
            <a:endParaRPr b="0" i="0" sz="1400" u="none" cap="none" strike="noStrike">
              <a:solidFill>
                <a:srgbClr val="000000"/>
              </a:solidFill>
              <a:latin typeface="Arial"/>
              <a:ea typeface="Arial"/>
              <a:cs typeface="Arial"/>
              <a:sym typeface="Arial"/>
            </a:endParaRPr>
          </a:p>
        </p:txBody>
      </p:sp>
      <p:sp>
        <p:nvSpPr>
          <p:cNvPr id="544" name="Google Shape;544;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09</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0"/>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Không bắt đầu trên một dòng mới</a:t>
            </a:r>
            <a:r>
              <a:rPr lang="en-US"/>
              <a:t>, chiều rộng bằng với chiều rộng của element đó.</a:t>
            </a:r>
            <a:endParaRPr/>
          </a:p>
          <a:p>
            <a:pPr indent="-317500" lvl="0" marL="457200" rtl="0" algn="l">
              <a:lnSpc>
                <a:spcPct val="150000"/>
              </a:lnSpc>
              <a:spcBef>
                <a:spcPts val="0"/>
              </a:spcBef>
              <a:spcAft>
                <a:spcPts val="0"/>
              </a:spcAft>
              <a:buSzPts val="1400"/>
              <a:buChar char="●"/>
            </a:pPr>
            <a:r>
              <a:rPr lang="en-US"/>
              <a:t>Một số thẻ dạng inline:</a:t>
            </a:r>
            <a:endParaRPr/>
          </a:p>
          <a:p>
            <a:pPr indent="0" lvl="0" marL="139700" rtl="0" algn="l">
              <a:lnSpc>
                <a:spcPct val="150000"/>
              </a:lnSpc>
              <a:spcBef>
                <a:spcPts val="0"/>
              </a:spcBef>
              <a:spcAft>
                <a:spcPts val="0"/>
              </a:spcAft>
              <a:buSzPts val="1400"/>
              <a:buNone/>
            </a:pPr>
            <a:r>
              <a:rPr b="1" lang="en-US">
                <a:solidFill>
                  <a:schemeClr val="lt1"/>
                </a:solidFill>
              </a:rPr>
              <a:t>&lt;a&gt;</a:t>
            </a:r>
            <a:r>
              <a:rPr lang="en-US"/>
              <a:t>, &lt;abbr&gt;, &lt;acronym&gt;, </a:t>
            </a:r>
            <a:r>
              <a:rPr b="1" lang="en-US">
                <a:solidFill>
                  <a:schemeClr val="lt1"/>
                </a:solidFill>
              </a:rPr>
              <a:t>&lt;b&gt;</a:t>
            </a:r>
            <a:r>
              <a:rPr lang="en-US"/>
              <a:t>, &lt;bdo&gt;, &lt;big&gt;, </a:t>
            </a:r>
            <a:r>
              <a:rPr b="1" lang="en-US">
                <a:solidFill>
                  <a:schemeClr val="lt1"/>
                </a:solidFill>
              </a:rPr>
              <a:t>&lt;br&gt;</a:t>
            </a:r>
            <a:r>
              <a:rPr lang="en-US"/>
              <a:t>, </a:t>
            </a:r>
            <a:r>
              <a:rPr b="1" lang="en-US">
                <a:solidFill>
                  <a:schemeClr val="lt1"/>
                </a:solidFill>
              </a:rPr>
              <a:t>&lt;button&gt;</a:t>
            </a:r>
            <a:r>
              <a:rPr lang="en-US"/>
              <a:t>, &lt;cite&gt;, &lt;code&gt;, </a:t>
            </a:r>
            <a:r>
              <a:rPr b="1" lang="en-US">
                <a:solidFill>
                  <a:schemeClr val="lt1"/>
                </a:solidFill>
              </a:rPr>
              <a:t>&lt;em&gt;</a:t>
            </a:r>
            <a:r>
              <a:rPr lang="en-US"/>
              <a:t>, </a:t>
            </a:r>
            <a:r>
              <a:rPr b="1" lang="en-US">
                <a:solidFill>
                  <a:schemeClr val="lt1"/>
                </a:solidFill>
              </a:rPr>
              <a:t>&lt;i&gt;</a:t>
            </a:r>
            <a:r>
              <a:rPr lang="en-US"/>
              <a:t>, </a:t>
            </a:r>
            <a:r>
              <a:rPr b="1" lang="en-US">
                <a:solidFill>
                  <a:schemeClr val="lt1"/>
                </a:solidFill>
              </a:rPr>
              <a:t>&lt;img&gt;</a:t>
            </a:r>
            <a:r>
              <a:rPr lang="en-US"/>
              <a:t>, </a:t>
            </a:r>
            <a:r>
              <a:rPr b="1" lang="en-US">
                <a:solidFill>
                  <a:schemeClr val="lt1"/>
                </a:solidFill>
              </a:rPr>
              <a:t>&lt;input&gt;</a:t>
            </a:r>
            <a:r>
              <a:rPr lang="en-US"/>
              <a:t>, &lt;kbd&gt;, </a:t>
            </a:r>
            <a:r>
              <a:rPr b="1" lang="en-US">
                <a:solidFill>
                  <a:schemeClr val="lt1"/>
                </a:solidFill>
              </a:rPr>
              <a:t>&lt;label&gt;</a:t>
            </a:r>
            <a:r>
              <a:rPr lang="en-US"/>
              <a:t>, &lt;map&gt;, &lt;object&gt;, &lt;output&gt;, &lt;q&gt;, &lt;samp&gt;, &lt;script&gt;, </a:t>
            </a:r>
            <a:r>
              <a:rPr b="1" lang="en-US">
                <a:solidFill>
                  <a:schemeClr val="lt1"/>
                </a:solidFill>
              </a:rPr>
              <a:t>&lt;select&gt;</a:t>
            </a:r>
            <a:r>
              <a:rPr lang="en-US"/>
              <a:t>, &lt;small&gt;, </a:t>
            </a:r>
            <a:r>
              <a:rPr b="1" lang="en-US">
                <a:solidFill>
                  <a:schemeClr val="lt1"/>
                </a:solidFill>
              </a:rPr>
              <a:t>&lt;span&gt;</a:t>
            </a:r>
            <a:r>
              <a:rPr lang="en-US"/>
              <a:t>, </a:t>
            </a:r>
            <a:r>
              <a:rPr b="1" lang="en-US">
                <a:solidFill>
                  <a:schemeClr val="lt1"/>
                </a:solidFill>
              </a:rPr>
              <a:t>&lt;strong&gt;</a:t>
            </a:r>
            <a:r>
              <a:rPr lang="en-US"/>
              <a:t>, &lt;sub&gt;, &lt;sup&gt;, </a:t>
            </a:r>
            <a:r>
              <a:rPr b="1" lang="en-US">
                <a:solidFill>
                  <a:schemeClr val="lt1"/>
                </a:solidFill>
              </a:rPr>
              <a:t>&lt;textarea&gt;</a:t>
            </a:r>
            <a:r>
              <a:rPr lang="en-US"/>
              <a:t>, &lt;time&gt;, &lt;tt&gt;, &lt;var&gt;.</a:t>
            </a:r>
            <a:endParaRPr>
              <a:solidFill>
                <a:schemeClr val="dk1"/>
              </a:solidFill>
            </a:endParaRPr>
          </a:p>
        </p:txBody>
      </p:sp>
      <p:sp>
        <p:nvSpPr>
          <p:cNvPr id="661" name="Google Shape;661;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2" name="Google Shape;662;p2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inline (nội tuyến - trong hàng):</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1"/>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Khi sử dụng cần nhớ quy tắc đảm bảo mô hình nội dung của HTML:</a:t>
            </a:r>
            <a:endParaRPr/>
          </a:p>
          <a:p>
            <a:pPr indent="-317500" lvl="1" marL="914400" rtl="0" algn="l">
              <a:lnSpc>
                <a:spcPct val="150000"/>
              </a:lnSpc>
              <a:spcBef>
                <a:spcPts val="0"/>
              </a:spcBef>
              <a:spcAft>
                <a:spcPts val="0"/>
              </a:spcAft>
              <a:buSzPts val="1400"/>
              <a:buChar char="●"/>
            </a:pPr>
            <a:r>
              <a:rPr lang="en-US"/>
              <a:t>Phần tử cấp độ </a:t>
            </a:r>
            <a:r>
              <a:rPr b="1" lang="en-US">
                <a:solidFill>
                  <a:schemeClr val="lt1"/>
                </a:solidFill>
              </a:rPr>
              <a:t>inline</a:t>
            </a:r>
            <a:r>
              <a:rPr lang="en-US"/>
              <a:t> </a:t>
            </a:r>
            <a:r>
              <a:rPr b="1" lang="en-US">
                <a:solidFill>
                  <a:schemeClr val="lt1"/>
                </a:solidFill>
              </a:rPr>
              <a:t>không được chứa </a:t>
            </a:r>
            <a:r>
              <a:rPr lang="en-US"/>
              <a:t>phần tử cấp độ </a:t>
            </a:r>
            <a:r>
              <a:rPr b="1" lang="en-US">
                <a:solidFill>
                  <a:schemeClr val="lt1"/>
                </a:solidFill>
              </a:rPr>
              <a:t>block</a:t>
            </a:r>
            <a:endParaRPr b="1">
              <a:solidFill>
                <a:schemeClr val="lt1"/>
              </a:solidFill>
            </a:endParaRPr>
          </a:p>
          <a:p>
            <a:pPr indent="-317500" lvl="1" marL="914400" rtl="0" algn="l">
              <a:lnSpc>
                <a:spcPct val="150000"/>
              </a:lnSpc>
              <a:spcBef>
                <a:spcPts val="0"/>
              </a:spcBef>
              <a:spcAft>
                <a:spcPts val="0"/>
              </a:spcAft>
              <a:buSzPts val="1400"/>
              <a:buChar char="●"/>
            </a:pPr>
            <a:r>
              <a:rPr lang="en-US">
                <a:solidFill>
                  <a:schemeClr val="dk1"/>
                </a:solidFill>
              </a:rPr>
              <a:t>I</a:t>
            </a:r>
            <a:r>
              <a:rPr lang="en-US"/>
              <a:t>nline chỉ chứa dữ liệu hoặc các phần tử inline khác.</a:t>
            </a:r>
            <a:endParaRPr/>
          </a:p>
          <a:p>
            <a:pPr indent="-317500" lvl="1" marL="914400" rtl="0" algn="l">
              <a:lnSpc>
                <a:spcPct val="150000"/>
              </a:lnSpc>
              <a:spcBef>
                <a:spcPts val="0"/>
              </a:spcBef>
              <a:spcAft>
                <a:spcPts val="0"/>
              </a:spcAft>
              <a:buSzPts val="1400"/>
              <a:buChar char="●"/>
            </a:pPr>
            <a:r>
              <a:rPr lang="en-US"/>
              <a:t>Phần tử block thì được chứa các phần tử block, inline, dữ liệu.</a:t>
            </a:r>
            <a:endParaRPr/>
          </a:p>
          <a:p>
            <a:pPr indent="-317500" lvl="1" marL="914400" rtl="0" algn="l">
              <a:lnSpc>
                <a:spcPct val="150000"/>
              </a:lnSpc>
              <a:spcBef>
                <a:spcPts val="0"/>
              </a:spcBef>
              <a:spcAft>
                <a:spcPts val="0"/>
              </a:spcAft>
              <a:buSzPts val="1400"/>
              <a:buChar char="●"/>
            </a:pPr>
            <a:r>
              <a:rPr lang="en-US"/>
              <a:t>Có trường hợp </a:t>
            </a:r>
            <a:r>
              <a:rPr b="1" lang="en-US">
                <a:solidFill>
                  <a:schemeClr val="lt1"/>
                </a:solidFill>
              </a:rPr>
              <a:t>ngoại lệ </a:t>
            </a:r>
            <a:r>
              <a:rPr lang="en-US"/>
              <a:t>là thẻ &lt;a&gt; (kiểu inline) nhưng có thể chứa phần tử kiểu block.</a:t>
            </a:r>
            <a:endParaRPr>
              <a:solidFill>
                <a:schemeClr val="dk1"/>
              </a:solidFill>
            </a:endParaRPr>
          </a:p>
        </p:txBody>
      </p:sp>
      <p:sp>
        <p:nvSpPr>
          <p:cNvPr id="668" name="Google Shape;668;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9" name="Google Shape;669;p21"/>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Lưu ý:</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2"/>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class dùng để xác định một hoặc nhiều tên lớp cho phần tử HTML. Tên lớp có thể dùng trong CSS hoặc JavaScript để thực hiện một số tác vụ nhất định cho phần tử có tên lớp đó.</a:t>
            </a:r>
            <a:endParaRPr/>
          </a:p>
          <a:p>
            <a:pPr indent="-317500" lvl="1" marL="914400" rtl="0" algn="l">
              <a:lnSpc>
                <a:spcPct val="150000"/>
              </a:lnSpc>
              <a:spcBef>
                <a:spcPts val="0"/>
              </a:spcBef>
              <a:spcAft>
                <a:spcPts val="0"/>
              </a:spcAft>
              <a:buSzPts val="1400"/>
              <a:buChar char="●"/>
            </a:pPr>
            <a:r>
              <a:rPr lang="en-US">
                <a:solidFill>
                  <a:schemeClr val="dk1"/>
                </a:solidFill>
              </a:rPr>
              <a:t>Một class có thể áp dụng cho được nhiều element, và các element này không nhất thiết phải cùng loại thẻ.</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Một element có thể thêm được nhiều class.</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Thuộc tính class có thể được sử dụng trên bất kỳ phần tử HTML nào.</a:t>
            </a:r>
            <a:endParaRPr/>
          </a:p>
          <a:p>
            <a:pPr indent="-317500" lvl="1" marL="914400" rtl="0" algn="l">
              <a:lnSpc>
                <a:spcPct val="150000"/>
              </a:lnSpc>
              <a:spcBef>
                <a:spcPts val="0"/>
              </a:spcBef>
              <a:spcAft>
                <a:spcPts val="0"/>
              </a:spcAft>
              <a:buSzPts val="1400"/>
              <a:buChar char="●"/>
            </a:pPr>
            <a:r>
              <a:rPr lang="en-US">
                <a:solidFill>
                  <a:schemeClr val="dk1"/>
                </a:solidFill>
              </a:rPr>
              <a:t>Tên lớp có phân biệt chữ hoa chữ thường.</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75" name="Google Shape;675;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76" name="Google Shape;676;p22"/>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3"/>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id dùng để xác định một id duy nhất cho một element.</a:t>
            </a:r>
            <a:endParaRPr/>
          </a:p>
          <a:p>
            <a:pPr indent="-317500" lvl="1" marL="914400" rtl="0" algn="l">
              <a:lnSpc>
                <a:spcPct val="150000"/>
              </a:lnSpc>
              <a:spcBef>
                <a:spcPts val="0"/>
              </a:spcBef>
              <a:spcAft>
                <a:spcPts val="0"/>
              </a:spcAft>
              <a:buSzPts val="1400"/>
              <a:buChar char="●"/>
            </a:pPr>
            <a:r>
              <a:rPr lang="en-US">
                <a:solidFill>
                  <a:schemeClr val="dk1"/>
                </a:solidFill>
              </a:rPr>
              <a:t>Trong một trang các element không được phép trùng tên của id.</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Tên id có thể dùng trong CSS hoặc JavaScript để thực hiện một số tác vụ nhất định cho phần tử có tên id đó.</a:t>
            </a:r>
            <a:endParaRPr/>
          </a:p>
          <a:p>
            <a:pPr indent="-317500" lvl="1" marL="914400" rtl="0" algn="l">
              <a:lnSpc>
                <a:spcPct val="150000"/>
              </a:lnSpc>
              <a:spcBef>
                <a:spcPts val="0"/>
              </a:spcBef>
              <a:spcAft>
                <a:spcPts val="0"/>
              </a:spcAft>
              <a:buSzPts val="1400"/>
              <a:buChar char="●"/>
            </a:pPr>
            <a:r>
              <a:rPr lang="en-US">
                <a:solidFill>
                  <a:schemeClr val="dk1"/>
                </a:solidFill>
              </a:rPr>
              <a:t>Tên id có phân biệt chữ hoa chữ thường.</a:t>
            </a:r>
            <a:endParaRPr/>
          </a:p>
          <a:p>
            <a:pPr indent="-317500" lvl="1" marL="914400" rtl="0" algn="l">
              <a:lnSpc>
                <a:spcPct val="150000"/>
              </a:lnSpc>
              <a:spcBef>
                <a:spcPts val="0"/>
              </a:spcBef>
              <a:spcAft>
                <a:spcPts val="0"/>
              </a:spcAft>
              <a:buSzPts val="1400"/>
              <a:buChar char="●"/>
            </a:pPr>
            <a:r>
              <a:rPr lang="en-US">
                <a:solidFill>
                  <a:schemeClr val="dk1"/>
                </a:solidFill>
              </a:rPr>
              <a:t>Lưu ý: Tên id phải chứa ít nhất một ký tự, không được bắt đầu bằng số và không được chứa khoảng trắng (dấu cách, tab,...).</a:t>
            </a:r>
            <a:endParaRPr/>
          </a:p>
        </p:txBody>
      </p:sp>
      <p:sp>
        <p:nvSpPr>
          <p:cNvPr id="682" name="Google Shape;682;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83" name="Google Shape;683;p23"/>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Id:</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4"/>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Các ký tự là chữ cái viết thường: </a:t>
            </a:r>
            <a:r>
              <a:rPr b="1" lang="en-US">
                <a:solidFill>
                  <a:schemeClr val="lt1"/>
                </a:solidFill>
              </a:rPr>
              <a:t>từ a →z</a:t>
            </a:r>
            <a:endParaRPr/>
          </a:p>
          <a:p>
            <a:pPr indent="-317500" lvl="0" marL="457200" rtl="0" algn="l">
              <a:lnSpc>
                <a:spcPct val="150000"/>
              </a:lnSpc>
              <a:spcBef>
                <a:spcPts val="0"/>
              </a:spcBef>
              <a:spcAft>
                <a:spcPts val="0"/>
              </a:spcAft>
              <a:buSzPts val="1400"/>
              <a:buChar char="●"/>
            </a:pPr>
            <a:r>
              <a:rPr lang="en-US"/>
              <a:t>Các ký tự là chữ cái viết hoa: </a:t>
            </a:r>
            <a:r>
              <a:rPr b="1" lang="en-US">
                <a:solidFill>
                  <a:schemeClr val="lt1"/>
                </a:solidFill>
              </a:rPr>
              <a:t>từ A → Z</a:t>
            </a:r>
            <a:endParaRPr/>
          </a:p>
          <a:p>
            <a:pPr indent="-317500" lvl="0" marL="457200" rtl="0" algn="l">
              <a:lnSpc>
                <a:spcPct val="150000"/>
              </a:lnSpc>
              <a:spcBef>
                <a:spcPts val="0"/>
              </a:spcBef>
              <a:spcAft>
                <a:spcPts val="0"/>
              </a:spcAft>
              <a:buSzPts val="1400"/>
              <a:buChar char="●"/>
            </a:pPr>
            <a:r>
              <a:rPr lang="en-US"/>
              <a:t>Các ký tự là chữ số: </a:t>
            </a:r>
            <a:r>
              <a:rPr b="1" lang="en-US">
                <a:solidFill>
                  <a:schemeClr val="lt1"/>
                </a:solidFill>
              </a:rPr>
              <a:t>từ 0 → 9</a:t>
            </a:r>
            <a:endParaRPr/>
          </a:p>
          <a:p>
            <a:pPr indent="-317500" lvl="0" marL="457200" rtl="0" algn="l">
              <a:lnSpc>
                <a:spcPct val="150000"/>
              </a:lnSpc>
              <a:spcBef>
                <a:spcPts val="0"/>
              </a:spcBef>
              <a:spcAft>
                <a:spcPts val="0"/>
              </a:spcAft>
              <a:buSzPts val="1400"/>
              <a:buChar char="●"/>
            </a:pPr>
            <a:r>
              <a:rPr lang="en-US"/>
              <a:t>Dấu gạch dưới: </a:t>
            </a:r>
            <a:r>
              <a:rPr b="1" lang="en-US">
                <a:solidFill>
                  <a:schemeClr val="lt1"/>
                </a:solidFill>
              </a:rPr>
              <a:t>_</a:t>
            </a:r>
            <a:endParaRPr/>
          </a:p>
          <a:p>
            <a:pPr indent="-317500" lvl="0" marL="457200" rtl="0" algn="l">
              <a:lnSpc>
                <a:spcPct val="150000"/>
              </a:lnSpc>
              <a:spcBef>
                <a:spcPts val="0"/>
              </a:spcBef>
              <a:spcAft>
                <a:spcPts val="0"/>
              </a:spcAft>
              <a:buSzPts val="1400"/>
              <a:buChar char="●"/>
            </a:pPr>
            <a:r>
              <a:rPr lang="en-US"/>
              <a:t>Dấu gạch nối:</a:t>
            </a:r>
            <a:r>
              <a:rPr b="1" lang="en-US">
                <a:solidFill>
                  <a:schemeClr val="lt1"/>
                </a:solidFill>
              </a:rPr>
              <a:t> -</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t>: Tên id và tên class tuyệt đối:</a:t>
            </a:r>
            <a:endParaRPr/>
          </a:p>
          <a:p>
            <a:pPr indent="-317500" lvl="1" marL="914400" rtl="0" algn="l">
              <a:lnSpc>
                <a:spcPct val="150000"/>
              </a:lnSpc>
              <a:spcBef>
                <a:spcPts val="0"/>
              </a:spcBef>
              <a:spcAft>
                <a:spcPts val="0"/>
              </a:spcAft>
              <a:buSzPts val="1400"/>
              <a:buChar char="●"/>
            </a:pPr>
            <a:r>
              <a:rPr b="1" lang="en-US">
                <a:solidFill>
                  <a:schemeClr val="lt1"/>
                </a:solidFill>
              </a:rPr>
              <a:t>Không</a:t>
            </a:r>
            <a:r>
              <a:rPr lang="en-US"/>
              <a:t> </a:t>
            </a:r>
            <a:r>
              <a:rPr b="1" lang="en-US">
                <a:solidFill>
                  <a:schemeClr val="lt1"/>
                </a:solidFill>
              </a:rPr>
              <a:t>chứa các ký tự đặc biệt </a:t>
            </a:r>
            <a:r>
              <a:rPr lang="en-US"/>
              <a:t>(ví dụ như ! @ # $ % ^ &amp;)</a:t>
            </a:r>
            <a:endParaRPr/>
          </a:p>
          <a:p>
            <a:pPr indent="-317500" lvl="1" marL="914400" rtl="0" algn="l">
              <a:lnSpc>
                <a:spcPct val="150000"/>
              </a:lnSpc>
              <a:spcBef>
                <a:spcPts val="0"/>
              </a:spcBef>
              <a:spcAft>
                <a:spcPts val="0"/>
              </a:spcAft>
              <a:buSzPts val="1400"/>
              <a:buChar char="●"/>
            </a:pPr>
            <a:r>
              <a:rPr b="1" lang="en-US">
                <a:solidFill>
                  <a:schemeClr val="lt1"/>
                </a:solidFill>
              </a:rPr>
              <a:t>Không bắt đầu là một số từ 0 → 9</a:t>
            </a:r>
            <a:endParaRPr b="1"/>
          </a:p>
        </p:txBody>
      </p:sp>
      <p:sp>
        <p:nvSpPr>
          <p:cNvPr id="689" name="Google Shape;689;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0" name="Google Shape;690;p24"/>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Quy tắc đặt tên class và id (giống nhau):</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6" name="Google Shape;696;p2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 về việc đặt tên id và tên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graphicFrame>
        <p:nvGraphicFramePr>
          <p:cNvPr id="697" name="Google Shape;697;p25"/>
          <p:cNvGraphicFramePr/>
          <p:nvPr/>
        </p:nvGraphicFramePr>
        <p:xfrm>
          <a:off x="821277" y="1552616"/>
          <a:ext cx="3000000" cy="3000000"/>
        </p:xfrm>
        <a:graphic>
          <a:graphicData uri="http://schemas.openxmlformats.org/drawingml/2006/table">
            <a:tbl>
              <a:tblPr>
                <a:noFill/>
                <a:tableStyleId>{670E7E01-18A5-46DD-AF08-A63092D047D5}</a:tableStyleId>
              </a:tblPr>
              <a:tblGrid>
                <a:gridCol w="971550"/>
                <a:gridCol w="4752975"/>
              </a:tblGrid>
              <a:tr h="180975">
                <a:tc rowSpan="7">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Barlow"/>
                          <a:ea typeface="Barlow"/>
                          <a:cs typeface="Barlow"/>
                          <a:sym typeface="Barlow"/>
                        </a:rPr>
                        <a:t>ĐÚNG</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we9co3an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_webc_oban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250">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rowSpan="2">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Barlow"/>
                          <a:ea typeface="Barlow"/>
                          <a:cs typeface="Barlow"/>
                          <a:sym typeface="Barlow"/>
                        </a:rPr>
                        <a:t>SAI</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9webcoban (sai vì bắt đầu bằng chữ số)</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7800">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 (sai vì có chứa các ký tự đặc biệt)</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698" name="Google Shape;698;p25"/>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704" name="Google Shape;704;p2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Điểm khác nhau giữa "thuộc tính id" &amp; "thuộc tính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05" name="Google Shape;705;p26"/>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706" name="Google Shape;706;p26"/>
          <p:cNvGraphicFramePr/>
          <p:nvPr/>
        </p:nvGraphicFramePr>
        <p:xfrm>
          <a:off x="817123" y="1599242"/>
          <a:ext cx="3000000" cy="3000000"/>
        </p:xfrm>
        <a:graphic>
          <a:graphicData uri="http://schemas.openxmlformats.org/drawingml/2006/table">
            <a:tbl>
              <a:tblPr bandRow="1" firstRow="1">
                <a:noFill/>
                <a:tableStyleId>{5AD5C0F4-A3B5-4370-89E0-8754F2E672E7}</a:tableStyleId>
              </a:tblPr>
              <a:tblGrid>
                <a:gridCol w="1530475"/>
                <a:gridCol w="6219225"/>
              </a:tblGrid>
              <a:tr h="370850">
                <a:tc>
                  <a:txBody>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Thuộc tính id</a:t>
                      </a:r>
                      <a:endParaRPr sz="1400" u="none" cap="none" strike="noStrike">
                        <a:solidFill>
                          <a:schemeClr val="dk1"/>
                        </a:solidFill>
                      </a:endParaRPr>
                    </a:p>
                  </a:txBody>
                  <a:tcPr marT="45725" marB="45725" marR="91450" marL="91450"/>
                </a:tc>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phần tử chỉ nhận một id.</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tên id chỉ có thể dùng để đặt cho một phần tử duy nhất.</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Khi muốn chọn một phần tử dựa theo id thì ta dùng cú pháp #ten-id</a:t>
                      </a:r>
                      <a:endParaRPr sz="1400" u="none" cap="none" strike="noStrike"/>
                    </a:p>
                  </a:txBody>
                  <a:tcPr marT="45725" marB="45725" marR="91450" marL="91450"/>
                </a:tc>
              </a:tr>
              <a:tr h="370850">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Thuộc tính class</a:t>
                      </a:r>
                      <a:endParaRPr sz="1400" u="none" cap="none" strike="noStrike"/>
                    </a:p>
                  </a:txBody>
                  <a:tcPr marT="45725" marB="45725" marR="91450" marL="91450"/>
                </a:tc>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phần tử có thể nhận một hoặc nhiều class.</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tên class có thể dùng để đặt cho nhiều phần tử khác nhau.</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Khi muốn chọn một phần tử dựa theo class thì ta dùng cú pháp .ten-class</a:t>
                      </a:r>
                      <a:endParaRPr sz="1400" u="none" cap="none" strike="noStrike"/>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712" name="Google Shape;712;p27"/>
          <p:cNvSpPr txBox="1"/>
          <p:nvPr>
            <p:ph idx="1" type="subTitle"/>
          </p:nvPr>
        </p:nvSpPr>
        <p:spPr>
          <a:xfrm>
            <a:off x="839227" y="1093827"/>
            <a:ext cx="6713400" cy="117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https://frontend.daca.vn/lessons/lesson-2/index.html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&lt;a&gt;&lt;/a&gt; </a:t>
            </a:r>
            <a:r>
              <a:rPr lang="en-US"/>
              <a:t>(anchor - mỏ neo) là thẻ để khi click vào thẻ đó sẽ chuyển hướng đến trang khác.</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&lt;a href="url"&gt;Text&lt;/a&gt;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href</a:t>
            </a:r>
            <a:r>
              <a:rPr lang="en-US">
                <a:solidFill>
                  <a:schemeClr val="dk1"/>
                </a:solidFill>
              </a:rPr>
              <a:t>  (Hypertext Reference - tài liệu tham khảo dạng siêu văn bản): thuộc tính xác định địa chỉ liên kết.</a:t>
            </a:r>
            <a:endParaRPr/>
          </a:p>
          <a:p>
            <a:pPr indent="-317500" lvl="1" marL="914400" rtl="0" algn="l">
              <a:lnSpc>
                <a:spcPct val="150000"/>
              </a:lnSpc>
              <a:spcBef>
                <a:spcPts val="0"/>
              </a:spcBef>
              <a:spcAft>
                <a:spcPts val="0"/>
              </a:spcAft>
              <a:buSzPts val="1400"/>
              <a:buChar char="●"/>
            </a:pPr>
            <a:r>
              <a:rPr b="1" lang="en-US">
                <a:solidFill>
                  <a:schemeClr val="lt1"/>
                </a:solidFill>
              </a:rPr>
              <a:t>target</a:t>
            </a:r>
            <a:r>
              <a:rPr lang="en-US">
                <a:solidFill>
                  <a:schemeClr val="dk1"/>
                </a:solidFill>
              </a:rPr>
              <a:t>: thuộc tính xác định nơi mà tài liệu được mở.</a:t>
            </a:r>
            <a:endParaRPr/>
          </a:p>
          <a:p>
            <a:pPr indent="-317500" lvl="2" marL="1371600" rtl="0" algn="l">
              <a:lnSpc>
                <a:spcPct val="150000"/>
              </a:lnSpc>
              <a:spcBef>
                <a:spcPts val="0"/>
              </a:spcBef>
              <a:spcAft>
                <a:spcPts val="0"/>
              </a:spcAft>
              <a:buSzPts val="1400"/>
              <a:buChar char="●"/>
            </a:pPr>
            <a:r>
              <a:rPr b="1" lang="en-US">
                <a:solidFill>
                  <a:schemeClr val="dk1"/>
                </a:solidFill>
              </a:rPr>
              <a:t>_</a:t>
            </a:r>
            <a:r>
              <a:rPr b="1" lang="en-US">
                <a:solidFill>
                  <a:schemeClr val="lt1"/>
                </a:solidFill>
              </a:rPr>
              <a:t>self</a:t>
            </a:r>
            <a:r>
              <a:rPr lang="en-US">
                <a:solidFill>
                  <a:schemeClr val="dk1"/>
                </a:solidFill>
              </a:rPr>
              <a:t>: Mặc định. Mở tài liệu ở tab hiện tại.</a:t>
            </a:r>
            <a:endParaRPr/>
          </a:p>
          <a:p>
            <a:pPr indent="-317500" lvl="2" marL="1371600" rtl="0" algn="l">
              <a:lnSpc>
                <a:spcPct val="150000"/>
              </a:lnSpc>
              <a:spcBef>
                <a:spcPts val="0"/>
              </a:spcBef>
              <a:spcAft>
                <a:spcPts val="0"/>
              </a:spcAft>
              <a:buSzPts val="1400"/>
              <a:buChar char="●"/>
            </a:pPr>
            <a:r>
              <a:rPr b="1" lang="en-US">
                <a:solidFill>
                  <a:schemeClr val="lt1"/>
                </a:solidFill>
              </a:rPr>
              <a:t>_blank</a:t>
            </a:r>
            <a:r>
              <a:rPr lang="en-US">
                <a:solidFill>
                  <a:schemeClr val="dk1"/>
                </a:solidFill>
              </a:rPr>
              <a:t>: Mở tài liệu trong tab mới.</a:t>
            </a:r>
            <a:endParaRPr/>
          </a:p>
          <a:p>
            <a:pPr indent="-317500" lvl="1" marL="914400" rtl="0" algn="l">
              <a:lnSpc>
                <a:spcPct val="150000"/>
              </a:lnSpc>
              <a:spcBef>
                <a:spcPts val="0"/>
              </a:spcBef>
              <a:spcAft>
                <a:spcPts val="0"/>
              </a:spcAft>
              <a:buSzPts val="1400"/>
              <a:buChar char="●"/>
            </a:pPr>
            <a:r>
              <a:rPr b="1" lang="en-US">
                <a:solidFill>
                  <a:schemeClr val="lt1"/>
                </a:solidFill>
              </a:rPr>
              <a:t>title</a:t>
            </a:r>
            <a:r>
              <a:rPr lang="en-US">
                <a:solidFill>
                  <a:schemeClr val="dk1"/>
                </a:solidFill>
              </a:rPr>
              <a:t>: Thông tin bổ sung về một element.</a:t>
            </a:r>
            <a:endParaRPr/>
          </a:p>
        </p:txBody>
      </p:sp>
      <p:sp>
        <p:nvSpPr>
          <p:cNvPr id="550" name="Google Shape;55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Thẻ &lt;a&gt;  (Chèn link)</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&lt;img /&gt; </a:t>
            </a:r>
            <a:r>
              <a:rPr lang="en-US"/>
              <a:t>là thẻ để nhúng ảnh vào trang web, thẻ img là thẻ trống, chỉ chứa các thuộc tính và không có thẻ đóng.</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&lt;img src=“duong-dan-hinh-anh.jpg" alt=“Mô tả hình ảnh"&gt;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src </a:t>
            </a:r>
            <a:r>
              <a:rPr lang="en-US">
                <a:solidFill>
                  <a:schemeClr val="dk1"/>
                </a:solidFill>
              </a:rPr>
              <a:t>(source - nguồn): Chèn đường dẫn ảnh</a:t>
            </a:r>
            <a:endParaRPr/>
          </a:p>
          <a:p>
            <a:pPr indent="-317500" lvl="1" marL="914400" rtl="0" algn="l">
              <a:lnSpc>
                <a:spcPct val="150000"/>
              </a:lnSpc>
              <a:spcBef>
                <a:spcPts val="0"/>
              </a:spcBef>
              <a:spcAft>
                <a:spcPts val="0"/>
              </a:spcAft>
              <a:buSzPts val="1400"/>
              <a:buChar char="●"/>
            </a:pPr>
            <a:r>
              <a:rPr b="1" lang="en-US">
                <a:solidFill>
                  <a:schemeClr val="lt1"/>
                </a:solidFill>
              </a:rPr>
              <a:t>alt</a:t>
            </a:r>
            <a:r>
              <a:rPr lang="en-US">
                <a:solidFill>
                  <a:schemeClr val="dk1"/>
                </a:solidFill>
              </a:rPr>
              <a:t> (alternate - thay thế): Văn bản thay thế cho hình ảnh, hiển thị khi đường dẫn ảnh bị lỗi.</a:t>
            </a:r>
            <a:endParaRPr/>
          </a:p>
        </p:txBody>
      </p:sp>
      <p:sp>
        <p:nvSpPr>
          <p:cNvPr id="556" name="Google Shape;55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Thẻ &lt;img&gt; (Chèn ảnh)</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
          <p:cNvSpPr txBox="1"/>
          <p:nvPr>
            <p:ph idx="3" type="subTitle"/>
          </p:nvPr>
        </p:nvSpPr>
        <p:spPr>
          <a:xfrm>
            <a:off x="408638" y="1092550"/>
            <a:ext cx="832672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t>Absolute File Paths </a:t>
            </a:r>
            <a:r>
              <a:rPr lang="en-US"/>
              <a:t>(Đường dẫn tệp tuyệt đối): Đường dẫn tệp tuyệt đối là URL đầy đủ của tệp.</a:t>
            </a:r>
            <a:endParaRPr/>
          </a:p>
          <a:p>
            <a:pPr indent="0" lvl="1" marL="596900" rtl="0" algn="l">
              <a:lnSpc>
                <a:spcPct val="150000"/>
              </a:lnSpc>
              <a:spcBef>
                <a:spcPts val="0"/>
              </a:spcBef>
              <a:spcAft>
                <a:spcPts val="0"/>
              </a:spcAft>
              <a:buSzPts val="1400"/>
              <a:buNone/>
            </a:pPr>
            <a:r>
              <a:rPr lang="en-US"/>
              <a:t>&lt;img src="</a:t>
            </a:r>
            <a:r>
              <a:rPr b="1" lang="en-US"/>
              <a:t>https://28tech.com.vn/assets/img/logo.png</a:t>
            </a:r>
            <a:r>
              <a:rPr lang="en-US"/>
              <a:t>" alt=“Logo 28tech"&gt;</a:t>
            </a:r>
            <a:endParaRPr/>
          </a:p>
          <a:p>
            <a:pPr indent="-228600" lvl="0" marL="457200" rtl="0" algn="l">
              <a:lnSpc>
                <a:spcPct val="150000"/>
              </a:lnSpc>
              <a:spcBef>
                <a:spcPts val="0"/>
              </a:spcBef>
              <a:spcAft>
                <a:spcPts val="0"/>
              </a:spcAft>
              <a:buSzPts val="1400"/>
              <a:buNone/>
            </a:pPr>
            <a:r>
              <a:t/>
            </a:r>
            <a:endParaRPr b="1">
              <a:solidFill>
                <a:schemeClr val="dk1"/>
              </a:solidFill>
            </a:endParaRPr>
          </a:p>
          <a:p>
            <a:pPr indent="-317500" lvl="0" marL="457200" rtl="0" algn="l">
              <a:lnSpc>
                <a:spcPct val="150000"/>
              </a:lnSpc>
              <a:spcBef>
                <a:spcPts val="0"/>
              </a:spcBef>
              <a:spcAft>
                <a:spcPts val="0"/>
              </a:spcAft>
              <a:buSzPts val="1400"/>
              <a:buChar char="●"/>
            </a:pPr>
            <a:r>
              <a:rPr b="1" lang="en-US">
                <a:solidFill>
                  <a:schemeClr val="dk1"/>
                </a:solidFill>
              </a:rPr>
              <a:t>Relative File Paths </a:t>
            </a:r>
            <a:r>
              <a:rPr lang="en-US">
                <a:solidFill>
                  <a:schemeClr val="dk1"/>
                </a:solidFill>
              </a:rPr>
              <a:t>(Đường dẫn tệp tương đối): Đường dẫn tệp tương đối trỏ đến một tệp liên quan đến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 alt="Logo"&gt;: File "logo.png" nằm cùng thư mục với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trong thư mục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ở thư mục gốc của trang web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"&gt;: File " logo.png" nằm trong thư mục tăng một cấp so với thư mục hiện tại.</a:t>
            </a:r>
            <a:endParaRPr>
              <a:solidFill>
                <a:schemeClr val="dk1"/>
              </a:solidFill>
            </a:endParaRPr>
          </a:p>
        </p:txBody>
      </p:sp>
      <p:sp>
        <p:nvSpPr>
          <p:cNvPr id="562" name="Google Shape;562;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
          <p:cNvSpPr txBox="1"/>
          <p:nvPr>
            <p:ph idx="3" type="subTitle"/>
          </p:nvPr>
        </p:nvSpPr>
        <p:spPr>
          <a:xfrm>
            <a:off x="720000" y="1079580"/>
            <a:ext cx="7619847"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Kết hợp thẻ &lt;a&gt;&lt;/a&gt; và thẻ &lt;img&gt;</a:t>
            </a:r>
            <a:endParaRPr/>
          </a:p>
          <a:p>
            <a:pPr indent="0" lvl="1" marL="596900" rtl="0" algn="l">
              <a:lnSpc>
                <a:spcPct val="150000"/>
              </a:lnSpc>
              <a:spcBef>
                <a:spcPts val="0"/>
              </a:spcBef>
              <a:spcAft>
                <a:spcPts val="0"/>
              </a:spcAft>
              <a:buSzPts val="1400"/>
              <a:buNone/>
            </a:pPr>
            <a:r>
              <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&lt;a href="https://28tech.com.vn/"&gt;</a:t>
            </a:r>
            <a:endParaRPr/>
          </a:p>
          <a:p>
            <a:pPr indent="0" lvl="2" marL="1054100" rtl="0" algn="l">
              <a:lnSpc>
                <a:spcPct val="150000"/>
              </a:lnSpc>
              <a:spcBef>
                <a:spcPts val="0"/>
              </a:spcBef>
              <a:spcAft>
                <a:spcPts val="0"/>
              </a:spcAft>
              <a:buSzPts val="1400"/>
              <a:buNone/>
            </a:pPr>
            <a:r>
              <a:rPr lang="en-US">
                <a:solidFill>
                  <a:schemeClr val="dk1"/>
                </a:solidFill>
              </a:rPr>
              <a:t>&lt;img src="https://28tech.com.vn/assets/img/logo.png" alt="Logo 28tech"&gt;</a:t>
            </a:r>
            <a:endParaRPr/>
          </a:p>
          <a:p>
            <a:pPr indent="0" lvl="1" marL="596900" rtl="0" algn="l">
              <a:lnSpc>
                <a:spcPct val="150000"/>
              </a:lnSpc>
              <a:spcBef>
                <a:spcPts val="0"/>
              </a:spcBef>
              <a:spcAft>
                <a:spcPts val="0"/>
              </a:spcAft>
              <a:buSzPts val="1400"/>
              <a:buNone/>
            </a:pPr>
            <a:r>
              <a:rPr lang="en-US">
                <a:solidFill>
                  <a:schemeClr val="dk1"/>
                </a:solidFill>
              </a:rPr>
              <a:t>&lt;/a&gt;</a:t>
            </a:r>
            <a:endParaRPr>
              <a:solidFill>
                <a:schemeClr val="dk1"/>
              </a:solidFill>
            </a:endParaRPr>
          </a:p>
        </p:txBody>
      </p:sp>
      <p:sp>
        <p:nvSpPr>
          <p:cNvPr id="568" name="Google Shape;568;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&lt;video&gt;&lt;/video&gt; </a:t>
            </a:r>
            <a:r>
              <a:rPr lang="en-US"/>
              <a:t>là thẻ để nhúng video vào trang web. Trong thẻ video có thẻ &lt;source&gt; để chứa đường dẫn file video và kiểu video.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&lt;video width="320" height="240" controls&gt;</a:t>
            </a:r>
            <a:endParaRPr/>
          </a:p>
          <a:p>
            <a:pPr indent="0" lvl="1" marL="596900" rtl="0" algn="l">
              <a:lnSpc>
                <a:spcPct val="150000"/>
              </a:lnSpc>
              <a:spcBef>
                <a:spcPts val="0"/>
              </a:spcBef>
              <a:spcAft>
                <a:spcPts val="0"/>
              </a:spcAft>
              <a:buSzPts val="1400"/>
              <a:buNone/>
            </a:pPr>
            <a:r>
              <a:rPr b="1" lang="en-US">
                <a:solidFill>
                  <a:schemeClr val="lt1"/>
                </a:solidFill>
              </a:rPr>
              <a:t>	&lt;source src=“link-video.mp4" type="video/mp4"&gt;</a:t>
            </a:r>
            <a:endParaRPr b="1">
              <a:solidFill>
                <a:schemeClr val="lt1"/>
              </a:solidFill>
            </a:endParaRPr>
          </a:p>
          <a:p>
            <a:pPr indent="0" lvl="1" marL="596900" rtl="0" algn="l">
              <a:lnSpc>
                <a:spcPct val="150000"/>
              </a:lnSpc>
              <a:spcBef>
                <a:spcPts val="0"/>
              </a:spcBef>
              <a:spcAft>
                <a:spcPts val="0"/>
              </a:spcAft>
              <a:buSzPts val="1400"/>
              <a:buNone/>
            </a:pPr>
            <a:r>
              <a:rPr b="1" lang="en-US">
                <a:solidFill>
                  <a:schemeClr val="lt1"/>
                </a:solidFill>
              </a:rPr>
              <a:t>&lt;/video&gt;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width/height</a:t>
            </a:r>
            <a:r>
              <a:rPr lang="en-US">
                <a:solidFill>
                  <a:schemeClr val="dk1"/>
                </a:solidFill>
              </a:rPr>
              <a:t>: Chiều rộng và chiều cao của video. Nếu không để width/height thì web có thể bị nhấp nháy trong khi tải video.</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video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video</a:t>
            </a:r>
            <a:endParaRPr/>
          </a:p>
        </p:txBody>
      </p:sp>
      <p:sp>
        <p:nvSpPr>
          <p:cNvPr id="574" name="Google Shape;57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(mp4, ogg, webm)</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video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video sẽ chỉ hiển thị khi trình duyệt không hỗ trợ thẻ video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video. Nếu muốn tự động phát được video thì phải thêm thuộc tính muted.</a:t>
            </a:r>
            <a:endParaRPr/>
          </a:p>
        </p:txBody>
      </p:sp>
      <p:sp>
        <p:nvSpPr>
          <p:cNvPr id="580" name="Google Shape;580;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&lt;audio&gt;&lt;/audio&gt; </a:t>
            </a:r>
            <a:r>
              <a:rPr lang="en-US"/>
              <a:t>là thẻ dùng để nhúng audio vào trang web. Trong thẻ audio có thẻ &lt;source&gt; để chứa đường dẫn file audio và kiểu audio.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&lt;audio controls&gt;</a:t>
            </a:r>
            <a:endParaRPr/>
          </a:p>
          <a:p>
            <a:pPr indent="0" lvl="1" marL="596900" rtl="0" algn="l">
              <a:lnSpc>
                <a:spcPct val="150000"/>
              </a:lnSpc>
              <a:spcBef>
                <a:spcPts val="0"/>
              </a:spcBef>
              <a:spcAft>
                <a:spcPts val="0"/>
              </a:spcAft>
              <a:buSzPts val="1400"/>
              <a:buNone/>
            </a:pPr>
            <a:r>
              <a:rPr b="1" lang="en-US">
                <a:solidFill>
                  <a:schemeClr val="lt1"/>
                </a:solidFill>
              </a:rPr>
              <a:t>	&lt;source src=“link-audio.mp3" type="audio/mpeg"&gt;</a:t>
            </a:r>
            <a:endParaRPr/>
          </a:p>
          <a:p>
            <a:pPr indent="0" lvl="1" marL="596900" rtl="0" algn="l">
              <a:lnSpc>
                <a:spcPct val="150000"/>
              </a:lnSpc>
              <a:spcBef>
                <a:spcPts val="0"/>
              </a:spcBef>
              <a:spcAft>
                <a:spcPts val="0"/>
              </a:spcAft>
              <a:buSzPts val="1400"/>
              <a:buNone/>
            </a:pPr>
            <a:r>
              <a:rPr b="1" lang="en-US">
                <a:solidFill>
                  <a:schemeClr val="lt1"/>
                </a:solidFill>
              </a:rPr>
              <a:t>&lt;/audio&gt;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audio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audio</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(Ví dụ: mpeg - là mp3, ogg, webm, wav)</a:t>
            </a:r>
            <a:endParaRPr/>
          </a:p>
        </p:txBody>
      </p:sp>
      <p:sp>
        <p:nvSpPr>
          <p:cNvPr id="586" name="Google Shape;586;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