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2" r:id="rId3"/>
    <p:sldId id="271" r:id="rId4"/>
    <p:sldId id="257" r:id="rId5"/>
    <p:sldId id="266" r:id="rId6"/>
    <p:sldId id="292" r:id="rId7"/>
    <p:sldId id="267" r:id="rId8"/>
    <p:sldId id="269" r:id="rId9"/>
    <p:sldId id="296" r:id="rId10"/>
    <p:sldId id="299" r:id="rId11"/>
    <p:sldId id="270" r:id="rId12"/>
    <p:sldId id="297" r:id="rId13"/>
    <p:sldId id="273" r:id="rId14"/>
    <p:sldId id="274" r:id="rId15"/>
    <p:sldId id="298" r:id="rId16"/>
    <p:sldId id="275" r:id="rId17"/>
    <p:sldId id="293" r:id="rId18"/>
    <p:sldId id="260" r:id="rId19"/>
    <p:sldId id="300" r:id="rId20"/>
    <p:sldId id="301" r:id="rId21"/>
    <p:sldId id="302" r:id="rId22"/>
    <p:sldId id="259" r:id="rId23"/>
    <p:sldId id="290" r:id="rId24"/>
    <p:sldId id="312" r:id="rId25"/>
    <p:sldId id="311" r:id="rId26"/>
    <p:sldId id="304" r:id="rId27"/>
    <p:sldId id="313" r:id="rId28"/>
    <p:sldId id="305" r:id="rId29"/>
    <p:sldId id="306" r:id="rId30"/>
    <p:sldId id="307" r:id="rId31"/>
    <p:sldId id="314" r:id="rId32"/>
    <p:sldId id="315" r:id="rId33"/>
    <p:sldId id="316" r:id="rId34"/>
    <p:sldId id="308" r:id="rId35"/>
    <p:sldId id="309" r:id="rId36"/>
    <p:sldId id="310" r:id="rId37"/>
    <p:sldId id="317" r:id="rId38"/>
    <p:sldId id="318" r:id="rId39"/>
    <p:sldId id="319" r:id="rId40"/>
    <p:sldId id="262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Optical Networks" id="{1229CEF9-CA47-4212-94ED-147C477A9FB2}">
          <p14:sldIdLst>
            <p14:sldId id="271"/>
            <p14:sldId id="257"/>
            <p14:sldId id="266"/>
            <p14:sldId id="292"/>
            <p14:sldId id="267"/>
            <p14:sldId id="269"/>
            <p14:sldId id="296"/>
            <p14:sldId id="299"/>
            <p14:sldId id="270"/>
            <p14:sldId id="297"/>
            <p14:sldId id="273"/>
            <p14:sldId id="274"/>
            <p14:sldId id="298"/>
            <p14:sldId id="275"/>
            <p14:sldId id="293"/>
          </p14:sldIdLst>
        </p14:section>
        <p14:section name="Define problem" id="{F4A0958D-C652-43DF-970B-F0412B6E3FEF}">
          <p14:sldIdLst>
            <p14:sldId id="260"/>
            <p14:sldId id="300"/>
            <p14:sldId id="301"/>
            <p14:sldId id="302"/>
          </p14:sldIdLst>
        </p14:section>
        <p14:section name="Related works" id="{8CAA8C8A-587F-4C0F-8E64-4E2E2F58E2FF}">
          <p14:sldIdLst>
            <p14:sldId id="259"/>
          </p14:sldIdLst>
        </p14:section>
        <p14:section name="Proposed Solution" id="{49114AC0-4743-413A-88A1-3C7BAE596F09}">
          <p14:sldIdLst>
            <p14:sldId id="290"/>
            <p14:sldId id="312"/>
            <p14:sldId id="311"/>
            <p14:sldId id="304"/>
            <p14:sldId id="313"/>
            <p14:sldId id="305"/>
            <p14:sldId id="306"/>
            <p14:sldId id="307"/>
            <p14:sldId id="314"/>
            <p14:sldId id="315"/>
            <p14:sldId id="316"/>
            <p14:sldId id="308"/>
            <p14:sldId id="309"/>
            <p14:sldId id="310"/>
          </p14:sldIdLst>
        </p14:section>
        <p14:section name="Dataset" id="{60805521-E855-4A36-B6B2-B758C4B7B050}">
          <p14:sldIdLst>
            <p14:sldId id="317"/>
            <p14:sldId id="318"/>
            <p14:sldId id="31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6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3/31/2012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3/31/2012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3/31/2012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3/31/2012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ÁP DỤNG GIẢI THUẬT DI TRUYỀN GIẢI BÀI TOÁN THIẾT KẾ MẠNG CHỊU LỖI MÔ HÌNH ĐA TẦNG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4958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3/31/2012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. PHYSICAL AND LOGICAL TOPOLOGY, LIGHTPATHS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sp>
        <p:nvSpPr>
          <p:cNvPr id="9" name="Oval 8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Oval 13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9" idx="6"/>
            <a:endCxn id="10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11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4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4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3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2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4"/>
            <a:endCxn id="24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4"/>
            <a:endCxn id="25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6"/>
            <a:endCxn id="24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  <a:endCxn id="25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1"/>
          <p:cNvSpPr/>
          <p:nvPr/>
        </p:nvSpPr>
        <p:spPr>
          <a:xfrm>
            <a:off x="26762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 descr="1"/>
          <p:cNvSpPr/>
          <p:nvPr/>
        </p:nvSpPr>
        <p:spPr>
          <a:xfrm>
            <a:off x="41240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 descr="1"/>
          <p:cNvSpPr/>
          <p:nvPr/>
        </p:nvSpPr>
        <p:spPr>
          <a:xfrm>
            <a:off x="5447154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 descr="1"/>
          <p:cNvSpPr/>
          <p:nvPr/>
        </p:nvSpPr>
        <p:spPr>
          <a:xfrm>
            <a:off x="41240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 descr="1"/>
          <p:cNvSpPr/>
          <p:nvPr/>
        </p:nvSpPr>
        <p:spPr>
          <a:xfrm>
            <a:off x="26762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 descr="1"/>
          <p:cNvSpPr/>
          <p:nvPr/>
        </p:nvSpPr>
        <p:spPr>
          <a:xfrm>
            <a:off x="5447154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Straight Connector 36"/>
          <p:cNvCxnSpPr>
            <a:stCxn id="31" idx="6"/>
            <a:endCxn id="32" idx="2"/>
          </p:cNvCxnSpPr>
          <p:nvPr/>
        </p:nvCxnSpPr>
        <p:spPr>
          <a:xfrm>
            <a:off x="3133445" y="468747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6"/>
            <a:endCxn id="33" idx="2"/>
          </p:cNvCxnSpPr>
          <p:nvPr/>
        </p:nvCxnSpPr>
        <p:spPr>
          <a:xfrm>
            <a:off x="4581245" y="468747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4"/>
            <a:endCxn id="36" idx="0"/>
          </p:cNvCxnSpPr>
          <p:nvPr/>
        </p:nvCxnSpPr>
        <p:spPr>
          <a:xfrm>
            <a:off x="5675754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6"/>
            <a:endCxn id="36" idx="2"/>
          </p:cNvCxnSpPr>
          <p:nvPr/>
        </p:nvCxnSpPr>
        <p:spPr>
          <a:xfrm>
            <a:off x="4581245" y="601058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5" idx="0"/>
          </p:cNvCxnSpPr>
          <p:nvPr/>
        </p:nvCxnSpPr>
        <p:spPr>
          <a:xfrm>
            <a:off x="29048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6"/>
            <a:endCxn id="34" idx="2"/>
          </p:cNvCxnSpPr>
          <p:nvPr/>
        </p:nvCxnSpPr>
        <p:spPr>
          <a:xfrm>
            <a:off x="3133445" y="601058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4"/>
            <a:endCxn id="34" idx="0"/>
          </p:cNvCxnSpPr>
          <p:nvPr/>
        </p:nvCxnSpPr>
        <p:spPr>
          <a:xfrm>
            <a:off x="43526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3"/>
            <a:endCxn id="34" idx="1"/>
          </p:cNvCxnSpPr>
          <p:nvPr/>
        </p:nvCxnSpPr>
        <p:spPr>
          <a:xfrm>
            <a:off x="41910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1"/>
            <a:endCxn id="35" idx="7"/>
          </p:cNvCxnSpPr>
          <p:nvPr/>
        </p:nvCxnSpPr>
        <p:spPr>
          <a:xfrm flipH="1">
            <a:off x="3066490" y="584893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5"/>
            <a:endCxn id="34" idx="3"/>
          </p:cNvCxnSpPr>
          <p:nvPr/>
        </p:nvCxnSpPr>
        <p:spPr>
          <a:xfrm>
            <a:off x="3066490" y="617222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5"/>
            <a:endCxn id="36" idx="3"/>
          </p:cNvCxnSpPr>
          <p:nvPr/>
        </p:nvCxnSpPr>
        <p:spPr>
          <a:xfrm>
            <a:off x="4514290" y="617222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95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28745" y="6333845"/>
            <a:ext cx="15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link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9" idx="7"/>
            <a:endCxn id="51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5"/>
            <a:endCxn id="34" idx="7"/>
          </p:cNvCxnSpPr>
          <p:nvPr/>
        </p:nvCxnSpPr>
        <p:spPr>
          <a:xfrm>
            <a:off x="4514290" y="4849117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7"/>
            <a:endCxn id="36" idx="1"/>
          </p:cNvCxnSpPr>
          <p:nvPr/>
        </p:nvCxnSpPr>
        <p:spPr>
          <a:xfrm>
            <a:off x="4514290" y="5848936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7"/>
            <a:endCxn id="32" idx="1"/>
          </p:cNvCxnSpPr>
          <p:nvPr/>
        </p:nvCxnSpPr>
        <p:spPr>
          <a:xfrm>
            <a:off x="3066490" y="452582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1" idx="3"/>
            <a:endCxn id="35" idx="1"/>
          </p:cNvCxnSpPr>
          <p:nvPr/>
        </p:nvCxnSpPr>
        <p:spPr>
          <a:xfrm>
            <a:off x="27432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28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23945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299315" y="5073383"/>
            <a:ext cx="6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3813411" y="5143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3945" y="55930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80989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4291523" y="51031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74063" y="5573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PHYSICAL AND LOGICAL TOPOLOGY, LIGHTPATHS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PHYSICAL AND LOGICAL TOPOLOGY, LIGHTPATHS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lightpath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Logical topology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physical link </a:t>
            </a:r>
            <a:r>
              <a:rPr lang="en-US" dirty="0" err="1" smtClean="0"/>
              <a:t>trên</a:t>
            </a:r>
            <a:r>
              <a:rPr lang="en-US" dirty="0" smtClean="0"/>
              <a:t> Physical topology.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physical link =&gt;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logical topology </a:t>
            </a:r>
            <a:r>
              <a:rPr lang="en-US" dirty="0" err="1" smtClean="0"/>
              <a:t>vào</a:t>
            </a:r>
            <a:r>
              <a:rPr lang="en-US" dirty="0" smtClean="0"/>
              <a:t> physical topology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4. SURVIVABLE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hay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trặc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endParaRPr lang="en-US" dirty="0" smtClean="0"/>
          </a:p>
          <a:p>
            <a:pPr lvl="1"/>
            <a:r>
              <a:rPr lang="en-US" dirty="0" err="1" smtClean="0"/>
              <a:t>Thiên</a:t>
            </a:r>
            <a:r>
              <a:rPr lang="en-US" dirty="0" smtClean="0"/>
              <a:t> tai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mòn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smtClean="0"/>
              <a:t>…..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1+1: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.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1:1 :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 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.(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p)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sánh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bảo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54000"/>
            <a:ext cx="6811837" cy="41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4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</a:t>
            </a:r>
            <a:r>
              <a:rPr lang="en-US" sz="2800" dirty="0" smtClean="0"/>
              <a:t>BIỂU BÀI TOÁN	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 </a:t>
                </a:r>
              </a:p>
              <a:p>
                <a:pPr lvl="2"/>
                <a:r>
                  <a:rPr lang="en-US" dirty="0" smtClean="0"/>
                  <a:t>C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/>
                  <a:t> e</a:t>
                </a:r>
                <a:r>
                  <a:rPr lang="en-US" dirty="0" smtClean="0"/>
                  <a:t>∈E</a:t>
                </a:r>
                <a:r>
                  <a:rPr lang="en-US" sz="2800" baseline="-25000" dirty="0"/>
                  <a:t>2</a:t>
                </a:r>
              </a:p>
              <a:p>
                <a:pPr lvl="2"/>
                <a:r>
                  <a:rPr lang="en-US" dirty="0" smtClean="0"/>
                  <a:t>G</a:t>
                </a:r>
                <a:r>
                  <a:rPr lang="en-US" sz="2800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endParaRPr lang="en-US" dirty="0" smtClean="0"/>
              </a:p>
              <a:p>
                <a:pPr lvl="1"/>
                <a:r>
                  <a:rPr lang="en-US" dirty="0"/>
                  <a:t>K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t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)∈K: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d</a:t>
                </a:r>
                <a:r>
                  <a:rPr lang="en-US" sz="2800" baseline="-25000" dirty="0"/>
                  <a:t>i</a:t>
                </a:r>
                <a:r>
                  <a:rPr lang="en-US" dirty="0" smtClean="0"/>
                  <a:t>. (</a:t>
                </a:r>
                <a:r>
                  <a:rPr lang="en-US" dirty="0" err="1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/>
                  <a:t>, d</a:t>
                </a:r>
                <a:r>
                  <a:rPr lang="en-US" sz="2800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∈ E</a:t>
                </a:r>
                <a:r>
                  <a:rPr lang="en-US" sz="2800" baseline="-25000" dirty="0"/>
                  <a:t>1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t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tuyến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sz="2800" baseline="-25000" dirty="0"/>
                  <a:t>1</a:t>
                </a:r>
              </a:p>
              <a:p>
                <a:r>
                  <a:rPr lang="en-US" b="1" dirty="0" smtClean="0"/>
                  <a:t>Output: </a:t>
                </a:r>
                <a:endParaRPr lang="en-US" b="1" dirty="0" smtClean="0"/>
              </a:p>
              <a:p>
                <a:pPr lvl="1"/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,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truyền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tuyến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𝐿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1481" t="-2424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</a:t>
            </a:r>
            <a:r>
              <a:rPr lang="en-US" sz="2800" dirty="0" smtClean="0"/>
              <a:t>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9050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</a:t>
            </a:r>
            <a:r>
              <a:rPr lang="en-US" sz="2800" dirty="0" smtClean="0"/>
              <a:t>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6" y="1828800"/>
            <a:ext cx="67627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</a:t>
            </a:r>
            <a:r>
              <a:rPr lang="en-US" sz="2800" dirty="0" smtClean="0"/>
              <a:t>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xét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C. CÁC </a:t>
            </a:r>
            <a:r>
              <a:rPr lang="en-US" dirty="0" smtClean="0"/>
              <a:t>NGHIÊN CỨU LIÊN QUAN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</a:t>
            </a:r>
            <a:r>
              <a:rPr lang="en-US" dirty="0" err="1" smtClean="0"/>
              <a:t>TungDT</a:t>
            </a:r>
            <a:endParaRPr lang="en-US" dirty="0" smtClean="0"/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. MÔ HÌNH ĐỀ XUẤT : GIẢI THUẬT DI TRUYỀN</a:t>
            </a:r>
            <a:endParaRPr lang="en-US" sz="28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  <p:sp>
        <p:nvSpPr>
          <p:cNvPr id="8" name="Circular Arrow 7"/>
          <p:cNvSpPr/>
          <p:nvPr/>
        </p:nvSpPr>
        <p:spPr>
          <a:xfrm rot="10800000">
            <a:off x="1371600" y="1600200"/>
            <a:ext cx="6172200" cy="4267200"/>
          </a:xfrm>
          <a:prstGeom prst="circularArrow">
            <a:avLst>
              <a:gd name="adj1" fmla="val 12500"/>
              <a:gd name="adj2" fmla="val 1098417"/>
              <a:gd name="adj3" fmla="val 20457681"/>
              <a:gd name="adj4" fmla="val 10760730"/>
              <a:gd name="adj5" fmla="val 1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7030" y="3121729"/>
            <a:ext cx="1536352" cy="614541"/>
            <a:chOff x="412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5" name="Chevron 24"/>
            <p:cNvSpPr/>
            <p:nvPr/>
          </p:nvSpPr>
          <p:spPr>
            <a:xfrm>
              <a:off x="412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31140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Khởi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tạo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endParaRPr lang="en-US" sz="11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9748" y="3121729"/>
            <a:ext cx="1536352" cy="614541"/>
            <a:chOff x="138684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3" name="Chevron 22"/>
            <p:cNvSpPr/>
            <p:nvPr/>
          </p:nvSpPr>
          <p:spPr>
            <a:xfrm>
              <a:off x="138684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1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169411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Đánh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giá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độ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thích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nghi</a:t>
              </a:r>
              <a:endParaRPr lang="en-US" sz="11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2465" y="3121729"/>
            <a:ext cx="1536352" cy="614541"/>
            <a:chOff x="2769564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1" name="Chevron 20"/>
            <p:cNvSpPr/>
            <p:nvPr/>
          </p:nvSpPr>
          <p:spPr>
            <a:xfrm>
              <a:off x="2769564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1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Chevron 8"/>
            <p:cNvSpPr/>
            <p:nvPr/>
          </p:nvSpPr>
          <p:spPr>
            <a:xfrm>
              <a:off x="3076835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Sinh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183" y="3121729"/>
            <a:ext cx="1536352" cy="614541"/>
            <a:chOff x="4152282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9" name="Chevron 18"/>
            <p:cNvSpPr/>
            <p:nvPr/>
          </p:nvSpPr>
          <p:spPr>
            <a:xfrm>
              <a:off x="4152282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808911"/>
                <a:satOff val="-3503"/>
                <a:lumOff val="824"/>
                <a:alphaOff val="0"/>
              </a:schemeClr>
            </a:fillRef>
            <a:effectRef idx="1">
              <a:schemeClr val="accent2">
                <a:hueOff val="2808911"/>
                <a:satOff val="-3503"/>
                <a:lumOff val="8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Chevron 10"/>
            <p:cNvSpPr/>
            <p:nvPr/>
          </p:nvSpPr>
          <p:spPr>
            <a:xfrm>
              <a:off x="4459553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Thay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thế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cũ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bằng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77900" y="3121729"/>
            <a:ext cx="1536352" cy="614541"/>
            <a:chOff x="553499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7" name="Chevron 16"/>
            <p:cNvSpPr/>
            <p:nvPr/>
          </p:nvSpPr>
          <p:spPr>
            <a:xfrm>
              <a:off x="553499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745215"/>
                <a:satOff val="-4671"/>
                <a:lumOff val="1098"/>
                <a:alphaOff val="0"/>
              </a:schemeClr>
            </a:fillRef>
            <a:effectRef idx="1">
              <a:schemeClr val="accent2">
                <a:hueOff val="3745215"/>
                <a:satOff val="-4671"/>
                <a:lumOff val="109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584227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Kiểm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tra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điều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kiện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dừng</a:t>
              </a:r>
              <a:endParaRPr lang="en-US" sz="11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618" y="3121729"/>
            <a:ext cx="1536352" cy="614541"/>
            <a:chOff x="691771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5" name="Chevron 14"/>
            <p:cNvSpPr/>
            <p:nvPr/>
          </p:nvSpPr>
          <p:spPr>
            <a:xfrm>
              <a:off x="691771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Chevron 14"/>
            <p:cNvSpPr/>
            <p:nvPr/>
          </p:nvSpPr>
          <p:spPr>
            <a:xfrm>
              <a:off x="722498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smtClean="0"/>
                <a:t>Kết thúc</a:t>
              </a:r>
              <a:endParaRPr lang="en-US" sz="11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01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105400" y="8001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Yêu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r>
              <a:rPr lang="en-US" dirty="0" smtClean="0">
                <a:solidFill>
                  <a:schemeClr val="tx1"/>
                </a:solidFill>
              </a:rPr>
              <a:t> (o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,d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31242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5001"/>
              </p:ext>
            </p:extLst>
          </p:nvPr>
        </p:nvGraphicFramePr>
        <p:xfrm>
          <a:off x="3581400" y="4500093"/>
          <a:ext cx="51816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9"/>
                <a:gridCol w="740229"/>
                <a:gridCol w="740229"/>
                <a:gridCol w="740229"/>
                <a:gridCol w="740229"/>
                <a:gridCol w="740229"/>
                <a:gridCol w="740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4290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82000" y="4876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4900" y="4876800"/>
            <a:ext cx="190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2628363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455554" y="5334000"/>
            <a:ext cx="1945246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91400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16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26" idx="1"/>
          </p:cNvCxnSpPr>
          <p:nvPr/>
        </p:nvCxnSpPr>
        <p:spPr>
          <a:xfrm>
            <a:off x="2819400" y="4680466"/>
            <a:ext cx="762000" cy="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820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5830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: C = c(N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+ c(N</a:t>
            </a:r>
            <a:r>
              <a:rPr lang="en-US" sz="1600" baseline="-25000" dirty="0"/>
              <a:t>1</a:t>
            </a:r>
            <a:r>
              <a:rPr lang="en-US" sz="1600" dirty="0" smtClean="0"/>
              <a:t>,N</a:t>
            </a:r>
            <a:r>
              <a:rPr lang="en-US" sz="1600" baseline="-25000" dirty="0"/>
              <a:t>5</a:t>
            </a:r>
            <a:r>
              <a:rPr lang="en-US" sz="1600" dirty="0" smtClean="0"/>
              <a:t>) + c(N</a:t>
            </a:r>
            <a:r>
              <a:rPr lang="en-US" sz="1600" baseline="-25000" dirty="0"/>
              <a:t>5</a:t>
            </a:r>
            <a:r>
              <a:rPr lang="en-US" sz="1600" dirty="0" smtClean="0"/>
              <a:t>,N</a:t>
            </a:r>
            <a:r>
              <a:rPr lang="en-US" sz="1600" baseline="-25000" dirty="0"/>
              <a:t>6</a:t>
            </a:r>
            <a:r>
              <a:rPr lang="en-US" sz="1600" dirty="0" smtClean="0"/>
              <a:t>) + c(N</a:t>
            </a:r>
            <a:r>
              <a:rPr lang="en-US" sz="1600" baseline="-25000" dirty="0"/>
              <a:t>6</a:t>
            </a:r>
            <a:r>
              <a:rPr lang="en-US" sz="1600" dirty="0" smtClean="0"/>
              <a:t>,N</a:t>
            </a:r>
            <a:r>
              <a:rPr lang="en-US" sz="1600" baseline="-25000" dirty="0"/>
              <a:t>9</a:t>
            </a:r>
            <a:r>
              <a:rPr lang="en-US" sz="1600" dirty="0" smtClean="0"/>
              <a:t>) + c(N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17</a:t>
            </a:r>
            <a:r>
              <a:rPr lang="en-US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Thứ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: {</a:t>
            </a:r>
            <a:r>
              <a:rPr lang="en-US" sz="1600" dirty="0"/>
              <a:t>N</a:t>
            </a:r>
            <a:r>
              <a:rPr lang="en-US" sz="1600" baseline="-25000" dirty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,</a:t>
            </a:r>
            <a:r>
              <a:rPr lang="en-US" sz="1600" dirty="0"/>
              <a:t> N</a:t>
            </a:r>
            <a:r>
              <a:rPr lang="en-US" sz="1600" baseline="-25000" dirty="0"/>
              <a:t>17</a:t>
            </a: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router paths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L1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L2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backup.</a:t>
            </a:r>
          </a:p>
          <a:p>
            <a:r>
              <a:rPr lang="en-US" dirty="0" smtClean="0"/>
              <a:t>L1, L2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 : M1, M2 </a:t>
            </a:r>
            <a:r>
              <a:rPr lang="en-US" dirty="0" err="1" smtClean="0"/>
              <a:t>với</a:t>
            </a:r>
            <a:r>
              <a:rPr lang="en-US" dirty="0" smtClean="0"/>
              <a:t> M1, M2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M1, M2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logical link. ID = 0;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logical link 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 ID = 1;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(50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(0,1)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7326"/>
              </p:ext>
            </p:extLst>
          </p:nvPr>
        </p:nvGraphicFramePr>
        <p:xfrm>
          <a:off x="957866" y="2687857"/>
          <a:ext cx="1284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Backup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>
            <a:off x="3078951" y="2209800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47245" y="2209799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 smtClean="0">
                <a:solidFill>
                  <a:srgbClr val="FF0000"/>
                </a:solidFill>
              </a:rPr>
              <a:t>(L1)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(L1)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2990946" y="3200400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9728" y="3200400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L2)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" idx="1"/>
          </p:cNvCxnSpPr>
          <p:nvPr/>
        </p:nvCxnSpPr>
        <p:spPr>
          <a:xfrm flipV="1">
            <a:off x="2057400" y="2532966"/>
            <a:ext cx="1021551" cy="32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1905000" y="3200400"/>
            <a:ext cx="1085946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257367"/>
              </p:ext>
            </p:extLst>
          </p:nvPr>
        </p:nvGraphicFramePr>
        <p:xfrm>
          <a:off x="533400" y="4419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3.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4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blipFill rotWithShape="1">
                <a:blip r:embed="rId2"/>
                <a:stretch>
                  <a:fillRect l="-11735" t="-12057" b="-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683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A. CÁC KHÁI NIỆM CƠ BẢN	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transmission in Optical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Multilayer network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Physical and Logical topology, </a:t>
            </a:r>
            <a:r>
              <a:rPr lang="en-US" dirty="0" err="1" smtClean="0"/>
              <a:t>Lightpaths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Survivable network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NST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cặp</a:t>
            </a:r>
            <a:r>
              <a:rPr lang="en-US" dirty="0" smtClean="0"/>
              <a:t> (cha, </a:t>
            </a:r>
            <a:r>
              <a:rPr lang="en-US" dirty="0" err="1" smtClean="0"/>
              <a:t>mẹ</a:t>
            </a:r>
            <a:r>
              <a:rPr lang="en-US" dirty="0" smtClean="0"/>
              <a:t>) -&gt; 2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8365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5477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1933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5289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+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6209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37419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2465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5562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</a:p>
          <a:p>
            <a:pPr lvl="1"/>
            <a:r>
              <a:rPr lang="en-US" dirty="0" smtClean="0"/>
              <a:t>Working AND Working =&gt; Working</a:t>
            </a:r>
          </a:p>
          <a:p>
            <a:pPr lvl="1"/>
            <a:r>
              <a:rPr lang="en-US" dirty="0" smtClean="0"/>
              <a:t>Backup AND Backup =&gt;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smtClean="0"/>
              <a:t>1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0919"/>
              </p:ext>
            </p:extLst>
          </p:nvPr>
        </p:nvGraphicFramePr>
        <p:xfrm>
          <a:off x="2606902" y="261112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5329"/>
              </p:ext>
            </p:extLst>
          </p:nvPr>
        </p:nvGraphicFramePr>
        <p:xfrm>
          <a:off x="2667000" y="3886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734"/>
              </p:ext>
            </p:extLst>
          </p:nvPr>
        </p:nvGraphicFramePr>
        <p:xfrm>
          <a:off x="2743200" y="5410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7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4953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bit: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0992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TSPLib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file: </a:t>
            </a:r>
            <a:r>
              <a:rPr lang="en-US" b="1" dirty="0" smtClean="0"/>
              <a:t>a6_4_2.txt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sommetsG2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sommetsG1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dem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SOMMETS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  N0  C  288  149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N1  C  288  129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N2  T  270  133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N3  C  256  141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N4  C  256  157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N5  </a:t>
            </a:r>
            <a:r>
              <a:rPr lang="en-US" dirty="0">
                <a:solidFill>
                  <a:srgbClr val="FF0000"/>
                </a:solidFill>
              </a:rPr>
              <a:t>T  246  157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DEMANDES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 ( 4 1 ) ( 4 3 1 )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4 ( 3 4 ) ( 3 0 4 )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EOF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0.75 N2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: N1: N2 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25%:50%:70%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2 router paths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paths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 G1(</a:t>
            </a:r>
            <a:r>
              <a:rPr lang="en-US" dirty="0" err="1" smtClean="0"/>
              <a:t>trừ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-&gt;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router paths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-&gt; </a:t>
            </a:r>
            <a:r>
              <a:rPr lang="en-US" dirty="0" err="1" smtClean="0"/>
              <a:t>đường</a:t>
            </a:r>
            <a:r>
              <a:rPr lang="en-US" dirty="0" smtClean="0"/>
              <a:t> router 2.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24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N2 : most populated cities (Physical layer)</a:t>
            </a:r>
          </a:p>
          <a:p>
            <a:pPr lvl="1"/>
            <a:r>
              <a:rPr lang="en-US" dirty="0" smtClean="0"/>
              <a:t>N1: most populated in N2 (Logical layer)</a:t>
            </a:r>
          </a:p>
          <a:p>
            <a:pPr lvl="1"/>
            <a:r>
              <a:rPr lang="en-US" dirty="0" smtClean="0"/>
              <a:t>D: Most important demands</a:t>
            </a:r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-&gt;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lvl="1"/>
            <a:r>
              <a:rPr lang="en-US" dirty="0" smtClean="0"/>
              <a:t>2 router paths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shortest paths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DATA TRANSMISSION IN OPTICAL NETWORK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3/31/2012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1. DATA TRANSMISSION IN OPTICAL NETWORK</a:t>
            </a:r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/>
              <a:t>1. DATA TRANSMISSION IN OPTICAL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WDM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</a:t>
            </a:r>
            <a:r>
              <a:rPr lang="en-US" sz="2800" dirty="0" smtClean="0"/>
              <a:t>MULTILAYER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trúc</a:t>
            </a:r>
            <a:r>
              <a:rPr lang="en-US" dirty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́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3/31/2012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1" y="2362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 </a:t>
            </a:r>
            <a:r>
              <a:rPr lang="en-US" sz="2400" dirty="0" smtClean="0"/>
              <a:t>PHYSICAL AND LOGICAL TOPOLOGY, LIGHTPATHS</a:t>
            </a:r>
            <a:endParaRPr lang="en-US" sz="2400" dirty="0"/>
          </a:p>
        </p:txBody>
      </p:sp>
      <p:sp>
        <p:nvSpPr>
          <p:cNvPr id="71" name="Text Placeholder 2"/>
          <p:cNvSpPr txBox="1">
            <a:spLocks/>
          </p:cNvSpPr>
          <p:nvPr/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rgbClr val="2DA2BF"/>
          </a:solidFill>
          <a:ln w="9652">
            <a:solidFill>
              <a:srgbClr val="2DA2BF"/>
            </a:solidFill>
            <a:miter lim="800000"/>
          </a:ln>
        </p:spPr>
        <p:txBody>
          <a:bodyPr vert="horz" lIns="182880" anchor="ctr">
            <a:normAutofit/>
          </a:bodyPr>
          <a:lstStyle>
            <a:lvl1pPr mar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Physical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2" name="Text Placeholder 4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rgbClr val="2DA2BF"/>
          </a:solidFill>
          <a:ln w="9652">
            <a:solidFill>
              <a:srgbClr val="2DA2BF"/>
            </a:solidFill>
            <a:miter lim="800000"/>
          </a:ln>
        </p:spPr>
        <p:txBody>
          <a:bodyPr vert="horz" lIns="182880" anchor="ctr">
            <a:normAutofit/>
          </a:bodyPr>
          <a:lstStyle>
            <a:lvl1pPr mar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Logical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3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Mạng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WDM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OXC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là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Các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nối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với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nhau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bởi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link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có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thể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không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xuất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hiện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trong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logical topology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Mạng</a:t>
            </a:r>
            <a:r>
              <a:rPr lang="en-US" sz="2800" kern="0" dirty="0">
                <a:solidFill>
                  <a:sysClr val="windowText" lastClr="000000"/>
                </a:solidFill>
              </a:rPr>
              <a:t> IP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>
                <a:solidFill>
                  <a:sysClr val="windowText" lastClr="000000"/>
                </a:solidFill>
              </a:rPr>
              <a:t>IP router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là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Các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nối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với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nhau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bởi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link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endParaRPr lang="en-US" sz="2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luôn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luôn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là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một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trong</a:t>
            </a:r>
            <a:r>
              <a:rPr lang="en-US" sz="2800" kern="0" dirty="0">
                <a:solidFill>
                  <a:sysClr val="windowText" lastClr="000000"/>
                </a:solidFill>
              </a:rPr>
              <a:t> physical</a:t>
            </a:r>
            <a:endParaRPr lang="en-US" sz="2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. PHYSICAL AND LOGICAL TOPOLOGY, LIGHTPATHS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2673</Words>
  <Application>Microsoft Office PowerPoint</Application>
  <PresentationFormat>On-screen Show (4:3)</PresentationFormat>
  <Paragraphs>582</Paragraphs>
  <Slides>41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ÁP DỤNG GIẢI THUẬT DI TRUYỀN GIẢI BÀI TOÁN THIẾT KẾ MẠNG CHỊU LỖI MÔ HÌNH ĐA TẦNG</vt:lpstr>
      <vt:lpstr>NỘI DUNG </vt:lpstr>
      <vt:lpstr>A. CÁC KHÁI NIỆM CƠ BẢN </vt:lpstr>
      <vt:lpstr>1. DATA TRANSMISSION IN OPTICAL NETWORK</vt:lpstr>
      <vt:lpstr>1. DATA TRANSMISSION IN OPTICAL NETWORK</vt:lpstr>
      <vt:lpstr>1. DATA TRANSMISSION IN OPTICAL NETWORK</vt:lpstr>
      <vt:lpstr>2. MULTILAYER NETWORK</vt:lpstr>
      <vt:lpstr>3. PHYSICAL AND LOGICAL TOPOLOGY, LIGHTPATHS</vt:lpstr>
      <vt:lpstr>3. PHYSICAL AND LOGICAL TOPOLOGY, LIGHTPATHS</vt:lpstr>
      <vt:lpstr>3. PHYSICAL AND LOGICAL TOPOLOGY, LIGHTPATHS</vt:lpstr>
      <vt:lpstr>3. PHYSICAL AND LOGICAL TOPOLOGY, LIGHTPATHS</vt:lpstr>
      <vt:lpstr>3. PHYSICAL AND LOGICAL TOPOLOGY, LIGHTPATHS</vt:lpstr>
      <vt:lpstr>4. SURVIVABLE NETWORK</vt:lpstr>
      <vt:lpstr>4. SURVIVABLE NETWORK</vt:lpstr>
      <vt:lpstr>4. SURVIVABLE NETWORK</vt:lpstr>
      <vt:lpstr>4. SURVIVABLE NETWORK</vt:lpstr>
      <vt:lpstr>4. SURVIVABLE NETWORK</vt:lpstr>
      <vt:lpstr>B. PHÁT BIỂU BÀI TOÁN </vt:lpstr>
      <vt:lpstr>B. PHÁT BIỂU BÀI TOÁN </vt:lpstr>
      <vt:lpstr>B. PHÁT BIỂU BÀI TOÁN </vt:lpstr>
      <vt:lpstr>B. PHÁT BIỂU BÀI TOÁN </vt:lpstr>
      <vt:lpstr>C. CÁC NGHIÊN CỨU LIÊN QUAN</vt:lpstr>
      <vt:lpstr>D. MÔ HÌNH ĐỀ XUẤT : GIẢI THUẬT DI TRUYỀN</vt:lpstr>
      <vt:lpstr>1. MÃ HÓA</vt:lpstr>
      <vt:lpstr>1. MÃ HÓA</vt:lpstr>
      <vt:lpstr>2. KHỞI TẠO QUẦN THỂ</vt:lpstr>
      <vt:lpstr>2. KHỞI TẠO QUẦN THỂ</vt:lpstr>
      <vt:lpstr>3. HÀM THÍCH NGHI</vt:lpstr>
      <vt:lpstr>4. LỰA CHỌN CHA MẸ</vt:lpstr>
      <vt:lpstr>5. LAI GHÉP</vt:lpstr>
      <vt:lpstr>5. LAI GHÉP</vt:lpstr>
      <vt:lpstr>5. LAI GHÉP</vt:lpstr>
      <vt:lpstr>5. LAI GHÉP</vt:lpstr>
      <vt:lpstr>6. ĐỘT BIẾN</vt:lpstr>
      <vt:lpstr>6. ĐẤU TRANH SINH TỒN</vt:lpstr>
      <vt:lpstr>7. ĐIỀU KIỆN DỪNG</vt:lpstr>
      <vt:lpstr>E. DATASET</vt:lpstr>
      <vt:lpstr>E. DATASET</vt:lpstr>
      <vt:lpstr>E. DATASET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330</cp:revision>
  <dcterms:created xsi:type="dcterms:W3CDTF">2012-03-08T19:22:38Z</dcterms:created>
  <dcterms:modified xsi:type="dcterms:W3CDTF">2012-03-30T22:50:19Z</dcterms:modified>
</cp:coreProperties>
</file>