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2" r:id="rId3"/>
    <p:sldId id="321" r:id="rId4"/>
    <p:sldId id="322" r:id="rId5"/>
    <p:sldId id="257" r:id="rId6"/>
    <p:sldId id="266" r:id="rId7"/>
    <p:sldId id="292" r:id="rId8"/>
    <p:sldId id="267" r:id="rId9"/>
    <p:sldId id="296" r:id="rId10"/>
    <p:sldId id="320" r:id="rId11"/>
    <p:sldId id="298" r:id="rId12"/>
    <p:sldId id="260" r:id="rId13"/>
    <p:sldId id="300" r:id="rId14"/>
    <p:sldId id="323" r:id="rId15"/>
    <p:sldId id="259" r:id="rId16"/>
    <p:sldId id="302" r:id="rId17"/>
    <p:sldId id="324" r:id="rId18"/>
    <p:sldId id="290" r:id="rId19"/>
    <p:sldId id="312" r:id="rId20"/>
    <p:sldId id="311" r:id="rId21"/>
    <p:sldId id="304" r:id="rId22"/>
    <p:sldId id="313" r:id="rId23"/>
    <p:sldId id="305" r:id="rId24"/>
    <p:sldId id="306" r:id="rId25"/>
    <p:sldId id="307" r:id="rId26"/>
    <p:sldId id="314" r:id="rId27"/>
    <p:sldId id="315" r:id="rId28"/>
    <p:sldId id="316" r:id="rId29"/>
    <p:sldId id="308" r:id="rId30"/>
    <p:sldId id="309" r:id="rId31"/>
    <p:sldId id="310" r:id="rId32"/>
    <p:sldId id="317" r:id="rId33"/>
    <p:sldId id="318" r:id="rId34"/>
    <p:sldId id="319" r:id="rId35"/>
    <p:sldId id="262" r:id="rId36"/>
    <p:sldId id="26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C212A7E2-45C6-49A0-844E-93BA990C1580}">
          <p14:sldIdLst>
            <p14:sldId id="256"/>
            <p14:sldId id="272"/>
          </p14:sldIdLst>
        </p14:section>
        <p14:section name="Phat bieu bai toan" id="{1229CEF9-CA47-4212-94ED-147C477A9FB2}">
          <p14:sldIdLst>
            <p14:sldId id="321"/>
            <p14:sldId id="322"/>
            <p14:sldId id="257"/>
            <p14:sldId id="266"/>
            <p14:sldId id="292"/>
            <p14:sldId id="267"/>
            <p14:sldId id="296"/>
            <p14:sldId id="320"/>
            <p14:sldId id="298"/>
            <p14:sldId id="260"/>
            <p14:sldId id="300"/>
          </p14:sldIdLst>
        </p14:section>
        <p14:section name="Related works" id="{8CAA8C8A-587F-4C0F-8E64-4E2E2F58E2FF}">
          <p14:sldIdLst>
            <p14:sldId id="323"/>
            <p14:sldId id="259"/>
            <p14:sldId id="302"/>
          </p14:sldIdLst>
        </p14:section>
        <p14:section name="Proposed Solution" id="{49114AC0-4743-413A-88A1-3C7BAE596F09}">
          <p14:sldIdLst>
            <p14:sldId id="324"/>
            <p14:sldId id="290"/>
            <p14:sldId id="312"/>
            <p14:sldId id="311"/>
            <p14:sldId id="304"/>
            <p14:sldId id="313"/>
            <p14:sldId id="305"/>
            <p14:sldId id="306"/>
            <p14:sldId id="307"/>
            <p14:sldId id="314"/>
            <p14:sldId id="315"/>
            <p14:sldId id="316"/>
            <p14:sldId id="308"/>
            <p14:sldId id="309"/>
            <p14:sldId id="310"/>
          </p14:sldIdLst>
        </p14:section>
        <p14:section name="Dataset" id="{60805521-E855-4A36-B6B2-B758C4B7B050}">
          <p14:sldIdLst>
            <p14:sldId id="317"/>
            <p14:sldId id="318"/>
            <p14:sldId id="319"/>
          </p14:sldIdLst>
        </p14:section>
        <p14:section name="Conclude" id="{571CEC57-ED48-4FBC-8055-4565DACFEC75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1A227-23B6-4C19-942A-F47326EC29E8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CF06-F4B2-4CDE-9B5A-16880662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2FE1-3B5B-4810-A49E-9809327C23B0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B24B-3736-46F1-A6CF-41C799FC1BF8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6933-6F8D-476F-B929-CFD95D14D3FE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8882-06AD-4971-A70B-932A9A310951}" type="datetime1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A9CF-AA6A-4460-BD3C-E233BABB6924}" type="datetime1">
              <a:rPr lang="en-US" smtClean="0"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DB8E-050F-425D-9DE1-477C1D76FE38}" type="datetime1">
              <a:rPr lang="en-US" smtClean="0"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48D-9A0F-45A7-AC2A-0F9D66411295}" type="datetime1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D891-95FB-4F5F-ADE7-5BBBBA77FC22}" type="datetime1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76B0-53FF-4CEF-B324-E68B4BDDBC71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88619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ÁP DỤNG GIẢI THUẬT DI TRUYỀN GIẢI BÀI TOÁN THIẾT KẾ MẠNG </a:t>
            </a:r>
            <a:br>
              <a:rPr lang="en-US" sz="3600" b="1" dirty="0" smtClean="0"/>
            </a:br>
            <a:r>
              <a:rPr lang="en-US" sz="3600" b="1" dirty="0" smtClean="0"/>
              <a:t>QUANG CHỊU LỖI ĐA TẦNG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800" b="1" dirty="0" smtClean="0"/>
              <a:t>(Application of Genetic Algorithms to solve multilayer survivable optical network design problem)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105400"/>
            <a:ext cx="3962400" cy="990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Presenter: Nguyễn Văn </a:t>
            </a:r>
            <a:r>
              <a:rPr lang="en-US" sz="2400" dirty="0" err="1" smtClean="0"/>
              <a:t>Lương</a:t>
            </a:r>
            <a:endParaRPr lang="en-US" sz="2400" dirty="0" smtClean="0"/>
          </a:p>
          <a:p>
            <a:pPr algn="l"/>
            <a:r>
              <a:rPr lang="en-US" sz="2400" dirty="0" err="1" smtClean="0"/>
              <a:t>Khoa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– K52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CD9-90AD-4FB7-A953-0FB9DCCFDF2E}" type="datetime1">
              <a:rPr lang="en-US" smtClean="0"/>
              <a:t>4/3/2012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" y="1905000"/>
            <a:ext cx="861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8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chịu</a:t>
            </a:r>
            <a:r>
              <a:rPr lang="en-US" sz="2800" dirty="0" smtClean="0"/>
              <a:t> </a:t>
            </a:r>
            <a:r>
              <a:rPr lang="en-US" sz="2800" dirty="0" err="1" smtClean="0"/>
              <a:t>lỗi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676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Ảnh chỉ có tính minh họ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0996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/>
                  <a:t>Input: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,c) </a:t>
                </a:r>
              </a:p>
              <a:p>
                <a:pPr lvl="2"/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i </a:t>
                </a:r>
                <a:r>
                  <a:rPr lang="en-US" dirty="0"/>
                  <a:t>∈ 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.</a:t>
                </a:r>
                <a:endParaRPr lang="en-US" sz="2800" baseline="-25000" dirty="0"/>
              </a:p>
              <a:p>
                <a:pPr lvl="2"/>
                <a:r>
                  <a:rPr lang="en-US" dirty="0" smtClean="0"/>
                  <a:t>G</a:t>
                </a:r>
                <a:r>
                  <a:rPr lang="en-US" sz="2800" baseline="-25000" dirty="0"/>
                  <a:t>2</a:t>
                </a:r>
                <a:r>
                  <a:rPr lang="en-US" dirty="0" smtClean="0"/>
                  <a:t> 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đầy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đủ</a:t>
                </a:r>
                <a:endParaRPr lang="en-US" dirty="0" smtClean="0"/>
              </a:p>
              <a:p>
                <a:pPr lvl="2"/>
                <a:r>
                  <a:rPr lang="en-US" dirty="0" err="1"/>
                  <a:t>K</a:t>
                </a:r>
                <a:r>
                  <a:rPr lang="en-US" dirty="0" err="1" smtClean="0"/>
                  <a:t>hả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 qua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thuộc</a:t>
                </a:r>
                <a:r>
                  <a:rPr lang="en-US" dirty="0"/>
                  <a:t> 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hạn</a:t>
                </a:r>
                <a:endParaRPr lang="en-US" dirty="0" smtClean="0"/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 </a:t>
                </a:r>
                <a:r>
                  <a:rPr lang="en-US" dirty="0" smtClean="0"/>
                  <a:t>–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(request)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t</a:t>
                </a:r>
                <a:r>
                  <a:rPr lang="en-US" sz="2800" baseline="-25000" dirty="0" err="1" smtClean="0"/>
                  <a:t>i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 smtClean="0"/>
                  <a:t>i</a:t>
                </a:r>
                <a:r>
                  <a:rPr lang="en-US" dirty="0" err="1" smtClean="0"/>
                  <a:t>,d</a:t>
                </a:r>
                <a:r>
                  <a:rPr lang="en-US" sz="2800" baseline="-25000" dirty="0" err="1" smtClean="0"/>
                  <a:t>i</a:t>
                </a:r>
                <a:r>
                  <a:rPr lang="en-US" sz="2800" dirty="0" smtClean="0"/>
                  <a:t>,</a:t>
                </a:r>
                <a:r>
                  <a:rPr lang="el-GR" sz="2800" dirty="0" smtClean="0"/>
                  <a:t>λ</a:t>
                </a:r>
                <a:r>
                  <a:rPr lang="en-US" dirty="0" smtClean="0"/>
                  <a:t>)∈T: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</a:t>
                </a:r>
                <a:r>
                  <a:rPr lang="en-US" dirty="0" smtClean="0"/>
                  <a:t>d</a:t>
                </a:r>
                <a:r>
                  <a:rPr lang="en-US" sz="2800" baseline="-25000" dirty="0" smtClean="0"/>
                  <a:t>i</a:t>
                </a:r>
                <a:r>
                  <a:rPr lang="en-US" dirty="0"/>
                  <a:t> </a:t>
                </a:r>
                <a:r>
                  <a:rPr lang="en-US" dirty="0" err="1" smtClean="0"/>
                  <a:t>v</a:t>
                </a:r>
                <a:r>
                  <a:rPr lang="en-US" dirty="0" err="1" smtClean="0"/>
                  <a:t>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bước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sóng</a:t>
                </a:r>
                <a:r>
                  <a:rPr lang="en-US" dirty="0" smtClean="0"/>
                  <a:t> </a:t>
                </a:r>
                <a:r>
                  <a:rPr lang="el-GR" dirty="0"/>
                  <a:t>λ</a:t>
                </a:r>
                <a:r>
                  <a:rPr lang="en-US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dirty="0" err="1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/>
                  <a:t>, d</a:t>
                </a:r>
                <a:r>
                  <a:rPr lang="en-US" sz="2800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∈ E</a:t>
                </a:r>
                <a:r>
                  <a:rPr lang="en-US" sz="2800" baseline="-25000" dirty="0"/>
                  <a:t>1</a:t>
                </a:r>
                <a:r>
                  <a:rPr lang="en-US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: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biệt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G1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i</a:t>
                </a:r>
                <a:endParaRPr lang="en-US" sz="2800" baseline="-25000" dirty="0"/>
              </a:p>
              <a:p>
                <a:r>
                  <a:rPr lang="en-US" b="1" dirty="0" smtClean="0"/>
                  <a:t>Output: </a:t>
                </a:r>
              </a:p>
              <a:p>
                <a:pPr lvl="1"/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biệt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G2</a:t>
                </a:r>
              </a:p>
              <a:p>
                <a:pPr lvl="1"/>
                <a:r>
                  <a:rPr lang="en-US" dirty="0" err="1" smtClean="0"/>
                  <a:t>Tổng</a:t>
                </a:r>
                <a:r>
                  <a:rPr lang="en-US" dirty="0" smtClean="0"/>
                  <a:t> 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T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endParaRPr lang="en-US" dirty="0" smtClean="0"/>
              </a:p>
              <a:p>
                <a:pPr lvl="1"/>
                <a:r>
                  <a:rPr lang="en-US" sz="3200" dirty="0" err="1" smtClean="0"/>
                  <a:t>Các</a:t>
                </a:r>
                <a:r>
                  <a:rPr lang="en-US" sz="3200" dirty="0" smtClean="0"/>
                  <a:t> request </a:t>
                </a:r>
                <a:r>
                  <a:rPr lang="en-US" sz="3200" dirty="0" err="1" smtClean="0"/>
                  <a:t>cùng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bước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sóng</a:t>
                </a:r>
                <a:r>
                  <a:rPr lang="en-US" sz="3200" dirty="0"/>
                  <a:t> </a:t>
                </a:r>
                <a:r>
                  <a:rPr lang="en-US" sz="3200" dirty="0" err="1" smtClean="0"/>
                  <a:t>không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có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chung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nút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trên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đường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truyền</a:t>
                </a:r>
                <a:r>
                  <a:rPr lang="en-US" sz="3200" dirty="0" smtClean="0"/>
                  <a:t>.</a:t>
                </a:r>
                <a:endParaRPr lang="en-US" sz="3200" dirty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2"/>
                <a:stretch>
                  <a:fillRect l="-1037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69" y="1447800"/>
            <a:ext cx="65913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7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74712" y="3048000"/>
            <a:ext cx="8269288" cy="1362075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C. CÁC NGHIÊN CỨU LIÊN QUAN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SMART: </a:t>
            </a:r>
            <a:r>
              <a:rPr lang="en-US" dirty="0" err="1" smtClean="0"/>
              <a:t>TungDT</a:t>
            </a:r>
            <a:endParaRPr lang="en-US" dirty="0" smtClean="0"/>
          </a:p>
          <a:p>
            <a:r>
              <a:rPr lang="en-US" dirty="0"/>
              <a:t>Design of survivable IP-over-optical </a:t>
            </a:r>
            <a:r>
              <a:rPr lang="en-US" dirty="0" smtClean="0"/>
              <a:t>networks</a:t>
            </a:r>
          </a:p>
          <a:p>
            <a:r>
              <a:rPr lang="en-US" dirty="0"/>
              <a:t>Multilayer Survivable Optical Network </a:t>
            </a:r>
            <a:r>
              <a:rPr lang="en-US" dirty="0" smtClean="0"/>
              <a:t>Design</a:t>
            </a:r>
          </a:p>
          <a:p>
            <a:r>
              <a:rPr lang="en-US" dirty="0"/>
              <a:t>The Multilayer Capacitated Survivable IP Network Design Problem valid inequalities and </a:t>
            </a:r>
            <a:r>
              <a:rPr lang="en-US" dirty="0" smtClean="0"/>
              <a:t>Branch-and-Cut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topo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PSO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PHÁT BIỂU BÀI TOÁN	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Nhận</a:t>
            </a:r>
            <a:r>
              <a:rPr lang="en-US" b="1" dirty="0" smtClean="0"/>
              <a:t> </a:t>
            </a:r>
            <a:r>
              <a:rPr lang="en-US" b="1" dirty="0" err="1" smtClean="0"/>
              <a:t>xét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 (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NP-</a:t>
            </a:r>
            <a:r>
              <a:rPr lang="en-US" dirty="0" err="1" smtClean="0"/>
              <a:t>khó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trừ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 (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heuristic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r>
              <a:rPr lang="en-US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1362075"/>
          </a:xfrm>
        </p:spPr>
        <p:txBody>
          <a:bodyPr/>
          <a:lstStyle/>
          <a:p>
            <a:pPr algn="r"/>
            <a:r>
              <a:rPr lang="en-US" dirty="0" smtClean="0"/>
              <a:t>3.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D</a:t>
            </a:r>
            <a:r>
              <a:rPr lang="en-US" sz="2800" b="0" dirty="0" smtClean="0"/>
              <a:t>. MÔ HÌNH ĐỀ XUẤT : GIẢI THUẬT DI TRUYỀN</a:t>
            </a:r>
            <a:endParaRPr lang="en-US" sz="2800" b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18</a:t>
            </a:fld>
            <a:endParaRPr lang="en-US"/>
          </a:p>
        </p:txBody>
      </p:sp>
      <p:sp>
        <p:nvSpPr>
          <p:cNvPr id="8" name="Circular Arrow 7"/>
          <p:cNvSpPr/>
          <p:nvPr/>
        </p:nvSpPr>
        <p:spPr>
          <a:xfrm rot="10800000">
            <a:off x="1371600" y="1600200"/>
            <a:ext cx="6172200" cy="4267200"/>
          </a:xfrm>
          <a:prstGeom prst="circularArrow">
            <a:avLst>
              <a:gd name="adj1" fmla="val 12500"/>
              <a:gd name="adj2" fmla="val 1098417"/>
              <a:gd name="adj3" fmla="val 20457681"/>
              <a:gd name="adj4" fmla="val 10760730"/>
              <a:gd name="adj5" fmla="val 16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7030" y="3121729"/>
            <a:ext cx="1536352" cy="614541"/>
            <a:chOff x="4129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5" name="Chevron 24"/>
            <p:cNvSpPr/>
            <p:nvPr/>
          </p:nvSpPr>
          <p:spPr>
            <a:xfrm>
              <a:off x="4129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Chevron 4"/>
            <p:cNvSpPr/>
            <p:nvPr/>
          </p:nvSpPr>
          <p:spPr>
            <a:xfrm>
              <a:off x="311400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Khởi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tạo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endParaRPr lang="en-US" sz="1100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29748" y="3121729"/>
            <a:ext cx="1536352" cy="614541"/>
            <a:chOff x="1386847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3" name="Chevron 22"/>
            <p:cNvSpPr/>
            <p:nvPr/>
          </p:nvSpPr>
          <p:spPr>
            <a:xfrm>
              <a:off x="1386847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936304"/>
                <a:satOff val="-1168"/>
                <a:lumOff val="275"/>
                <a:alphaOff val="0"/>
              </a:schemeClr>
            </a:fillRef>
            <a:effectRef idx="1">
              <a:schemeClr val="accent2">
                <a:hueOff val="936304"/>
                <a:satOff val="-1168"/>
                <a:lumOff val="27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Chevron 6"/>
            <p:cNvSpPr/>
            <p:nvPr/>
          </p:nvSpPr>
          <p:spPr>
            <a:xfrm>
              <a:off x="1694118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Đánh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giá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độ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thích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nghi</a:t>
              </a:r>
              <a:endParaRPr lang="en-US" sz="11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2465" y="3121729"/>
            <a:ext cx="1536352" cy="614541"/>
            <a:chOff x="2769564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1" name="Chevron 20"/>
            <p:cNvSpPr/>
            <p:nvPr/>
          </p:nvSpPr>
          <p:spPr>
            <a:xfrm>
              <a:off x="2769564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1872608"/>
                <a:satOff val="-2336"/>
                <a:lumOff val="549"/>
                <a:alphaOff val="0"/>
              </a:schemeClr>
            </a:fillRef>
            <a:effectRef idx="1">
              <a:schemeClr val="accent2">
                <a:hueOff val="1872608"/>
                <a:satOff val="-2336"/>
                <a:lumOff val="549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Chevron 8"/>
            <p:cNvSpPr/>
            <p:nvPr/>
          </p:nvSpPr>
          <p:spPr>
            <a:xfrm>
              <a:off x="3076835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Sinh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mới</a:t>
              </a:r>
              <a:endParaRPr lang="en-US" sz="1100" b="1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95183" y="3121729"/>
            <a:ext cx="1536352" cy="614541"/>
            <a:chOff x="4152282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9" name="Chevron 18"/>
            <p:cNvSpPr/>
            <p:nvPr/>
          </p:nvSpPr>
          <p:spPr>
            <a:xfrm>
              <a:off x="4152282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2808911"/>
                <a:satOff val="-3503"/>
                <a:lumOff val="824"/>
                <a:alphaOff val="0"/>
              </a:schemeClr>
            </a:fillRef>
            <a:effectRef idx="1">
              <a:schemeClr val="accent2">
                <a:hueOff val="2808911"/>
                <a:satOff val="-3503"/>
                <a:lumOff val="8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Chevron 10"/>
            <p:cNvSpPr/>
            <p:nvPr/>
          </p:nvSpPr>
          <p:spPr>
            <a:xfrm>
              <a:off x="4459553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Thay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thế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cũ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bằng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mới</a:t>
              </a:r>
              <a:endParaRPr lang="en-US" sz="1100" b="1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77900" y="3121729"/>
            <a:ext cx="1536352" cy="614541"/>
            <a:chOff x="5534999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7" name="Chevron 16"/>
            <p:cNvSpPr/>
            <p:nvPr/>
          </p:nvSpPr>
          <p:spPr>
            <a:xfrm>
              <a:off x="5534999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3745215"/>
                <a:satOff val="-4671"/>
                <a:lumOff val="1098"/>
                <a:alphaOff val="0"/>
              </a:schemeClr>
            </a:fillRef>
            <a:effectRef idx="1">
              <a:schemeClr val="accent2">
                <a:hueOff val="3745215"/>
                <a:satOff val="-4671"/>
                <a:lumOff val="1098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Chevron 12"/>
            <p:cNvSpPr/>
            <p:nvPr/>
          </p:nvSpPr>
          <p:spPr>
            <a:xfrm>
              <a:off x="5842270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Kiểm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tra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điều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kiện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dừng</a:t>
              </a:r>
              <a:endParaRPr lang="en-US" sz="11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60618" y="3121729"/>
            <a:ext cx="1536352" cy="614541"/>
            <a:chOff x="6917717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5" name="Chevron 14"/>
            <p:cNvSpPr/>
            <p:nvPr/>
          </p:nvSpPr>
          <p:spPr>
            <a:xfrm>
              <a:off x="6917717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1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Chevron 14"/>
            <p:cNvSpPr/>
            <p:nvPr/>
          </p:nvSpPr>
          <p:spPr>
            <a:xfrm>
              <a:off x="7224988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smtClean="0"/>
                <a:t>Kết thúc</a:t>
              </a:r>
              <a:endParaRPr lang="en-US" sz="11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20111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19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16002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2590800" y="1143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working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28800" y="31242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2438400" y="36195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backup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724400" y="11430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5105400" y="8001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Yêu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r>
              <a:rPr lang="en-US" dirty="0" smtClean="0">
                <a:solidFill>
                  <a:schemeClr val="tx1"/>
                </a:solidFill>
              </a:rPr>
              <a:t> (o</a:t>
            </a:r>
            <a:r>
              <a:rPr lang="en-US" baseline="-25000" dirty="0" smtClean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,d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24400" y="3124200"/>
            <a:ext cx="685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55001"/>
              </p:ext>
            </p:extLst>
          </p:nvPr>
        </p:nvGraphicFramePr>
        <p:xfrm>
          <a:off x="3581400" y="4500093"/>
          <a:ext cx="51816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29"/>
                <a:gridCol w="740229"/>
                <a:gridCol w="740229"/>
                <a:gridCol w="740229"/>
                <a:gridCol w="740229"/>
                <a:gridCol w="740229"/>
                <a:gridCol w="740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3429000" y="4876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382000" y="48768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14900" y="4876800"/>
            <a:ext cx="1905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2628363" y="5334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4455554" y="5334000"/>
            <a:ext cx="1945246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truyền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7391400" y="5334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71600" y="449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link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26" idx="1"/>
          </p:cNvCxnSpPr>
          <p:nvPr/>
        </p:nvCxnSpPr>
        <p:spPr>
          <a:xfrm>
            <a:off x="2819400" y="4680466"/>
            <a:ext cx="762000" cy="5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toán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cứu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27877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20</a:t>
            </a:fld>
            <a:endParaRPr lang="en-US"/>
          </a:p>
        </p:txBody>
      </p:sp>
      <p:cxnSp>
        <p:nvCxnSpPr>
          <p:cNvPr id="22" name="Straight Arrow Connector 21"/>
          <p:cNvCxnSpPr>
            <a:endCxn id="10" idx="3"/>
          </p:cNvCxnSpPr>
          <p:nvPr/>
        </p:nvCxnSpPr>
        <p:spPr>
          <a:xfrm flipH="1">
            <a:off x="2209800" y="3124200"/>
            <a:ext cx="2438400" cy="1533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4473193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14600" y="4191000"/>
            <a:ext cx="231648" cy="820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95600" y="4150027"/>
            <a:ext cx="563487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ID  = 1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Chi </a:t>
            </a:r>
            <a:r>
              <a:rPr lang="en-US" sz="1600" dirty="0" err="1" smtClean="0"/>
              <a:t>phí</a:t>
            </a:r>
            <a:r>
              <a:rPr lang="en-US" sz="1600" dirty="0" smtClean="0"/>
              <a:t>: C = c(N</a:t>
            </a:r>
            <a:r>
              <a:rPr lang="en-US" sz="1600" baseline="-25000" dirty="0" smtClean="0"/>
              <a:t>7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 + c(N</a:t>
            </a:r>
            <a:r>
              <a:rPr lang="en-US" sz="1600" baseline="-25000" dirty="0"/>
              <a:t>1</a:t>
            </a:r>
            <a:r>
              <a:rPr lang="en-US" sz="1600" dirty="0" smtClean="0"/>
              <a:t>,N</a:t>
            </a:r>
            <a:r>
              <a:rPr lang="en-US" sz="1600" baseline="-25000" dirty="0"/>
              <a:t>5</a:t>
            </a:r>
            <a:r>
              <a:rPr lang="en-US" sz="1600" dirty="0" smtClean="0"/>
              <a:t>) + c(N</a:t>
            </a:r>
            <a:r>
              <a:rPr lang="en-US" sz="1600" baseline="-25000" dirty="0"/>
              <a:t>5</a:t>
            </a:r>
            <a:r>
              <a:rPr lang="en-US" sz="1600" dirty="0" smtClean="0"/>
              <a:t>,N</a:t>
            </a:r>
            <a:r>
              <a:rPr lang="en-US" sz="1600" baseline="-25000" dirty="0"/>
              <a:t>6</a:t>
            </a:r>
            <a:r>
              <a:rPr lang="en-US" sz="1600" dirty="0" smtClean="0"/>
              <a:t>) + c(N</a:t>
            </a:r>
            <a:r>
              <a:rPr lang="en-US" sz="1600" baseline="-25000" dirty="0"/>
              <a:t>6</a:t>
            </a:r>
            <a:r>
              <a:rPr lang="en-US" sz="1600" dirty="0" smtClean="0"/>
              <a:t>,N</a:t>
            </a:r>
            <a:r>
              <a:rPr lang="en-US" sz="1600" baseline="-25000" dirty="0"/>
              <a:t>9</a:t>
            </a:r>
            <a:r>
              <a:rPr lang="en-US" sz="1600" dirty="0" smtClean="0"/>
              <a:t>) + c(N</a:t>
            </a:r>
            <a:r>
              <a:rPr lang="en-US" sz="1600" baseline="-25000" dirty="0" smtClean="0"/>
              <a:t>9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17</a:t>
            </a:r>
            <a:r>
              <a:rPr lang="en-US" sz="1600" dirty="0" smtClean="0"/>
              <a:t>)</a:t>
            </a:r>
          </a:p>
          <a:p>
            <a:r>
              <a:rPr lang="en-US" sz="1600" i="1" dirty="0" smtClean="0"/>
              <a:t>(</a:t>
            </a:r>
            <a:r>
              <a:rPr lang="en-US" sz="1600" i="1" dirty="0" err="1" smtClean="0"/>
              <a:t>Khi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có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từ</a:t>
            </a:r>
            <a:r>
              <a:rPr lang="en-US" sz="1600" i="1" dirty="0" smtClean="0"/>
              <a:t> 2 request </a:t>
            </a:r>
            <a:r>
              <a:rPr lang="en-US" sz="1600" i="1" dirty="0" err="1" smtClean="0"/>
              <a:t>trở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lên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cùng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sử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dụng</a:t>
            </a:r>
            <a:r>
              <a:rPr lang="en-US" sz="1600" i="1" dirty="0" smtClean="0"/>
              <a:t> 1 link </a:t>
            </a:r>
            <a:r>
              <a:rPr lang="en-US" sz="1600" i="1" dirty="0" err="1" smtClean="0"/>
              <a:t>vật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lý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thì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chỉ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tính</a:t>
            </a:r>
            <a:r>
              <a:rPr lang="en-US" sz="1600" i="1" dirty="0" smtClean="0"/>
              <a:t> </a:t>
            </a:r>
          </a:p>
          <a:p>
            <a:r>
              <a:rPr lang="en-US" sz="1600" i="1" dirty="0" smtClean="0"/>
              <a:t>chi </a:t>
            </a:r>
            <a:r>
              <a:rPr lang="en-US" sz="1600" i="1" dirty="0" err="1" smtClean="0"/>
              <a:t>phí</a:t>
            </a:r>
            <a:r>
              <a:rPr lang="en-US" sz="1600" i="1" dirty="0" smtClean="0"/>
              <a:t> 1 </a:t>
            </a:r>
            <a:r>
              <a:rPr lang="en-US" sz="1600" i="1" dirty="0" err="1" smtClean="0"/>
              <a:t>lần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trên</a:t>
            </a:r>
            <a:r>
              <a:rPr lang="en-US" sz="1600" i="1" dirty="0" smtClean="0"/>
              <a:t> link </a:t>
            </a:r>
            <a:r>
              <a:rPr lang="en-US" sz="1600" i="1" dirty="0" err="1" smtClean="0"/>
              <a:t>đó</a:t>
            </a:r>
            <a:r>
              <a:rPr lang="en-US" sz="1600" i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Thứ</a:t>
            </a:r>
            <a:r>
              <a:rPr lang="en-US" sz="1600" dirty="0" smtClean="0"/>
              <a:t> </a:t>
            </a:r>
            <a:r>
              <a:rPr lang="en-US" sz="1600" dirty="0" err="1" smtClean="0"/>
              <a:t>tự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nối</a:t>
            </a:r>
            <a:r>
              <a:rPr lang="en-US" sz="1600" dirty="0" smtClean="0"/>
              <a:t>: {</a:t>
            </a:r>
            <a:r>
              <a:rPr lang="en-US" sz="1600" dirty="0"/>
              <a:t>N</a:t>
            </a:r>
            <a:r>
              <a:rPr lang="en-US" sz="1600" baseline="-25000" dirty="0"/>
              <a:t>7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6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9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,</a:t>
            </a:r>
            <a:r>
              <a:rPr lang="en-US" sz="1600" dirty="0"/>
              <a:t> N</a:t>
            </a:r>
            <a:r>
              <a:rPr lang="en-US" sz="1600" baseline="-25000" dirty="0"/>
              <a:t>17</a:t>
            </a:r>
            <a:r>
              <a:rPr lang="en-US" sz="1600" dirty="0" smtClean="0"/>
              <a:t>}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Bước</a:t>
            </a:r>
            <a:r>
              <a:rPr lang="en-US" sz="1600" dirty="0" smtClean="0"/>
              <a:t> </a:t>
            </a:r>
            <a:r>
              <a:rPr lang="en-US" sz="1600" dirty="0" err="1" smtClean="0"/>
              <a:t>sóng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90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router paths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physical link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L1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working, L2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backup.</a:t>
            </a:r>
          </a:p>
          <a:p>
            <a:r>
              <a:rPr lang="en-US" dirty="0" smtClean="0"/>
              <a:t>L1, L2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physical link : M1, M2 </a:t>
            </a:r>
            <a:r>
              <a:rPr lang="en-US" dirty="0" err="1" smtClean="0"/>
              <a:t>với</a:t>
            </a:r>
            <a:r>
              <a:rPr lang="en-US" dirty="0" smtClean="0"/>
              <a:t> M1, M2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M1, M2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logical link. ID = 0;</a:t>
            </a:r>
          </a:p>
          <a:p>
            <a:pPr lvl="1"/>
            <a:r>
              <a:rPr lang="en-US" b="1" dirty="0" smtClean="0"/>
              <a:t>1 </a:t>
            </a:r>
            <a:r>
              <a:rPr lang="en-US" b="1" dirty="0" err="1" smtClean="0"/>
              <a:t>đường</a:t>
            </a:r>
            <a:r>
              <a:rPr lang="en-US" b="1" dirty="0" smtClean="0"/>
              <a:t> </a:t>
            </a:r>
            <a:r>
              <a:rPr lang="en-US" b="1" dirty="0" err="1" smtClean="0"/>
              <a:t>nữa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đường</a:t>
            </a:r>
            <a:r>
              <a:rPr lang="en-US" b="1" dirty="0" smtClean="0"/>
              <a:t> logical link + 1 </a:t>
            </a:r>
            <a:r>
              <a:rPr lang="en-US" b="1" dirty="0" err="1" smtClean="0"/>
              <a:t>điểm</a:t>
            </a:r>
            <a:r>
              <a:rPr lang="en-US" b="1" dirty="0" smtClean="0"/>
              <a:t> </a:t>
            </a:r>
            <a:r>
              <a:rPr lang="en-US" b="1" dirty="0" err="1" smtClean="0"/>
              <a:t>ngẫu</a:t>
            </a:r>
            <a:r>
              <a:rPr lang="en-US" b="1" dirty="0" smtClean="0"/>
              <a:t> </a:t>
            </a:r>
            <a:r>
              <a:rPr lang="en-US" b="1" dirty="0" err="1" smtClean="0"/>
              <a:t>nhiên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điểm</a:t>
            </a:r>
            <a:r>
              <a:rPr lang="en-US" b="1" dirty="0" smtClean="0"/>
              <a:t> </a:t>
            </a:r>
            <a:r>
              <a:rPr lang="en-US" b="1" dirty="0" err="1" smtClean="0"/>
              <a:t>còn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. ID = 1</a:t>
            </a:r>
            <a:r>
              <a:rPr lang="en-US" b="1" dirty="0" smtClean="0"/>
              <a:t>;</a:t>
            </a:r>
          </a:p>
          <a:p>
            <a:pPr lvl="1"/>
            <a:r>
              <a:rPr lang="en-US" b="1" dirty="0" smtClean="0"/>
              <a:t>Shortest paths </a:t>
            </a:r>
            <a:r>
              <a:rPr lang="en-US" b="1" dirty="0" err="1" smtClean="0"/>
              <a:t>cho</a:t>
            </a:r>
            <a:r>
              <a:rPr lang="en-US" b="1" dirty="0" smtClean="0"/>
              <a:t> </a:t>
            </a:r>
            <a:r>
              <a:rPr lang="en-US" b="1" dirty="0" err="1" smtClean="0"/>
              <a:t>từng</a:t>
            </a:r>
            <a:r>
              <a:rPr lang="en-US" b="1" dirty="0" smtClean="0"/>
              <a:t> </a:t>
            </a:r>
            <a:r>
              <a:rPr lang="en-US" b="1" dirty="0" err="1" smtClean="0"/>
              <a:t>cặp</a:t>
            </a:r>
            <a:r>
              <a:rPr lang="en-US" b="1" dirty="0" smtClean="0"/>
              <a:t> </a:t>
            </a:r>
            <a:r>
              <a:rPr lang="en-US" b="1" dirty="0" err="1" smtClean="0"/>
              <a:t>đỉnh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logical link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yếu</a:t>
            </a:r>
            <a:r>
              <a:rPr lang="en-US" b="1" dirty="0" smtClean="0"/>
              <a:t> </a:t>
            </a:r>
            <a:r>
              <a:rPr lang="en-US" b="1" dirty="0" err="1" smtClean="0"/>
              <a:t>tố</a:t>
            </a:r>
            <a:r>
              <a:rPr lang="en-US" b="1" dirty="0" smtClean="0"/>
              <a:t> </a:t>
            </a:r>
            <a:r>
              <a:rPr lang="en-US" b="1" dirty="0" err="1" smtClean="0"/>
              <a:t>ngẫu</a:t>
            </a:r>
            <a:r>
              <a:rPr lang="en-US" b="1" dirty="0" smtClean="0"/>
              <a:t> </a:t>
            </a:r>
            <a:r>
              <a:rPr lang="en-US" b="1" dirty="0" err="1" smtClean="0"/>
              <a:t>nhiên</a:t>
            </a:r>
            <a:r>
              <a:rPr lang="en-US" b="1" dirty="0" smtClean="0"/>
              <a:t>, </a:t>
            </a:r>
            <a:r>
              <a:rPr lang="en-US" b="1" dirty="0" err="1" smtClean="0"/>
              <a:t>ưu</a:t>
            </a:r>
            <a:r>
              <a:rPr lang="en-US" b="1" dirty="0" smtClean="0"/>
              <a:t> </a:t>
            </a:r>
            <a:r>
              <a:rPr lang="en-US" b="1" dirty="0" err="1" smtClean="0"/>
              <a:t>tiên</a:t>
            </a:r>
            <a:r>
              <a:rPr lang="en-US" b="1" dirty="0" smtClean="0"/>
              <a:t> </a:t>
            </a:r>
            <a:r>
              <a:rPr lang="en-US" b="1" dirty="0" err="1" smtClean="0"/>
              <a:t>lấy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đỉnh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cạnh</a:t>
            </a:r>
            <a:r>
              <a:rPr lang="en-US" b="1" dirty="0" smtClean="0"/>
              <a:t> </a:t>
            </a:r>
            <a:r>
              <a:rPr lang="en-US" b="1" dirty="0" err="1" smtClean="0"/>
              <a:t>đã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,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r>
              <a:rPr lang="en-US" b="1" dirty="0" smtClean="0"/>
              <a:t> validate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bước</a:t>
            </a:r>
            <a:r>
              <a:rPr lang="en-US" b="1" dirty="0" smtClean="0"/>
              <a:t> </a:t>
            </a:r>
            <a:r>
              <a:rPr lang="en-US" b="1" dirty="0" err="1" smtClean="0"/>
              <a:t>sóng</a:t>
            </a:r>
            <a:r>
              <a:rPr lang="en-US" b="1" smtClean="0"/>
              <a:t>.</a:t>
            </a:r>
            <a:endParaRPr lang="en-US" b="1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8579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cá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quần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: </a:t>
            </a: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(50 </a:t>
            </a:r>
            <a:r>
              <a:rPr lang="en-US" sz="2400" dirty="0" err="1" smtClean="0"/>
              <a:t>chẳng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request 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ngẫu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(0,1)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working </a:t>
            </a:r>
            <a:r>
              <a:rPr lang="en-US" sz="2400" dirty="0" err="1" smtClean="0"/>
              <a:t>và</a:t>
            </a:r>
            <a:r>
              <a:rPr lang="en-US" sz="2400" dirty="0" smtClean="0"/>
              <a:t>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backup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97326"/>
              </p:ext>
            </p:extLst>
          </p:nvPr>
        </p:nvGraphicFramePr>
        <p:xfrm>
          <a:off x="957866" y="2687857"/>
          <a:ext cx="12846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6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ID: Working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ID: Backup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Left Brace 12"/>
          <p:cNvSpPr/>
          <p:nvPr/>
        </p:nvSpPr>
        <p:spPr>
          <a:xfrm>
            <a:off x="3078951" y="2209800"/>
            <a:ext cx="318580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47245" y="2209799"/>
            <a:ext cx="570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0: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logical link </a:t>
            </a:r>
            <a:r>
              <a:rPr lang="en-US" b="1" dirty="0" smtClean="0">
                <a:solidFill>
                  <a:srgbClr val="FF0000"/>
                </a:solidFill>
              </a:rPr>
              <a:t>(L1)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(L1)  </a:t>
            </a:r>
            <a:r>
              <a:rPr lang="en-US" dirty="0" smtClean="0"/>
              <a:t>+ 1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2990946" y="3200400"/>
            <a:ext cx="318580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9728" y="3200400"/>
            <a:ext cx="570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0: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(L2)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(L2)  </a:t>
            </a:r>
            <a:r>
              <a:rPr lang="en-US" dirty="0" smtClean="0"/>
              <a:t>+ 1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3" idx="1"/>
          </p:cNvCxnSpPr>
          <p:nvPr/>
        </p:nvCxnSpPr>
        <p:spPr>
          <a:xfrm flipV="1">
            <a:off x="2057400" y="2532966"/>
            <a:ext cx="1021551" cy="323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1905000" y="3200400"/>
            <a:ext cx="1085946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257367"/>
              </p:ext>
            </p:extLst>
          </p:nvPr>
        </p:nvGraphicFramePr>
        <p:xfrm>
          <a:off x="533400" y="4419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120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3. HÀM THÍCH NGHI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2438400"/>
                <a:ext cx="2392771" cy="858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F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8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48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48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4800" b="0" i="1" baseline="-25000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438400"/>
                <a:ext cx="2392771" cy="858633"/>
              </a:xfrm>
              <a:prstGeom prst="rect">
                <a:avLst/>
              </a:prstGeom>
              <a:blipFill rotWithShape="1">
                <a:blip r:embed="rId2"/>
                <a:stretch>
                  <a:fillRect l="-11735" t="-12057" b="-37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3400" y="34290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ib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working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backup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4683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4</a:t>
            </a:r>
            <a:r>
              <a:rPr lang="en-US" b="0" dirty="0" smtClean="0"/>
              <a:t>. LỰA CHỌN CHA MẸ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10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NST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cặp</a:t>
            </a:r>
            <a:r>
              <a:rPr lang="en-US" dirty="0" smtClean="0"/>
              <a:t> (cha, </a:t>
            </a:r>
            <a:r>
              <a:rPr lang="en-US" dirty="0" err="1" smtClean="0"/>
              <a:t>mẹ</a:t>
            </a:r>
            <a:r>
              <a:rPr lang="en-US" dirty="0" smtClean="0"/>
              <a:t>) -&gt; 2 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18365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35477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51933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85289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267202" y="3962400"/>
            <a:ext cx="16002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67202" y="3962400"/>
            <a:ext cx="16002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38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endParaRPr lang="en-US" dirty="0" smtClean="0"/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2 </a:t>
            </a:r>
            <a:r>
              <a:rPr lang="en-US" dirty="0" smtClean="0"/>
              <a:t>con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59077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86986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89232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60857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+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2 </a:t>
            </a:r>
            <a:r>
              <a:rPr lang="en-US" dirty="0" smtClean="0"/>
              <a:t>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16209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37419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02465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25562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2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0667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AND. </a:t>
            </a:r>
          </a:p>
          <a:p>
            <a:pPr lvl="1"/>
            <a:r>
              <a:rPr lang="en-US" dirty="0" smtClean="0"/>
              <a:t>Working AND Working =&gt; Working</a:t>
            </a:r>
          </a:p>
          <a:p>
            <a:pPr lvl="1"/>
            <a:r>
              <a:rPr lang="en-US" dirty="0" smtClean="0"/>
              <a:t>Backup AND Backup =&gt; Backup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</a:t>
            </a:r>
            <a:r>
              <a:rPr lang="en-US" dirty="0" smtClean="0"/>
              <a:t>1 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40919"/>
              </p:ext>
            </p:extLst>
          </p:nvPr>
        </p:nvGraphicFramePr>
        <p:xfrm>
          <a:off x="2606902" y="261112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75329"/>
              </p:ext>
            </p:extLst>
          </p:nvPr>
        </p:nvGraphicFramePr>
        <p:xfrm>
          <a:off x="2667000" y="38862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734"/>
              </p:ext>
            </p:extLst>
          </p:nvPr>
        </p:nvGraphicFramePr>
        <p:xfrm>
          <a:off x="2743200" y="54102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47800" y="2667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429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541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05000" y="4953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32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ĐỘT BIẾN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bit: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gen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568945"/>
              </p:ext>
            </p:extLst>
          </p:nvPr>
        </p:nvGraphicFramePr>
        <p:xfrm>
          <a:off x="228600" y="24384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830992"/>
              </p:ext>
            </p:extLst>
          </p:nvPr>
        </p:nvGraphicFramePr>
        <p:xfrm>
          <a:off x="304800" y="4648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3581400" y="3810000"/>
            <a:ext cx="1524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90800" y="3048000"/>
            <a:ext cx="762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4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3048000"/>
            <a:ext cx="7772400" cy="1362075"/>
          </a:xfrm>
        </p:spPr>
        <p:txBody>
          <a:bodyPr/>
          <a:lstStyle/>
          <a:p>
            <a:pPr algn="r"/>
            <a:r>
              <a:rPr lang="en-US" dirty="0" smtClean="0"/>
              <a:t>1.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1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ĐẤU TRANH SINH TỒN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Phương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1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7. ĐIỀU KIỆN DỪNG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5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. </a:t>
            </a:r>
            <a:r>
              <a:rPr lang="en-US" dirty="0" err="1" smtClean="0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TSPLib</a:t>
            </a:r>
            <a:r>
              <a:rPr lang="en-US" dirty="0" smtClean="0"/>
              <a:t>,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7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file: </a:t>
            </a:r>
            <a:r>
              <a:rPr lang="en-US" b="1" dirty="0" smtClean="0"/>
              <a:t>a6_4_2.txt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DIMENSIONS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6 sommetsG2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sommetsG1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</a:t>
            </a:r>
            <a:r>
              <a:rPr lang="en-US" dirty="0" err="1">
                <a:solidFill>
                  <a:srgbClr val="FF0000"/>
                </a:solidFill>
              </a:rPr>
              <a:t>dem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SOMMETS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  N0  C  288  149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  N1  C  288  129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 N2  T  270  133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 N3  C  256  141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 N4  C  256  157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5  N5  </a:t>
            </a:r>
            <a:r>
              <a:rPr lang="en-US" dirty="0">
                <a:solidFill>
                  <a:srgbClr val="FF0000"/>
                </a:solidFill>
              </a:rPr>
              <a:t>T  246  157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DEMANDES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1 ( 4 1 ) ( 4 3 1 )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4 ( 3 4 ) ( 3 0 4 )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EOF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22860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N1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0.75 N2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demandes</a:t>
            </a:r>
            <a:r>
              <a:rPr lang="en-US" dirty="0" smtClean="0"/>
              <a:t> : N1: N2 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25%:50%:70%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2 router paths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demandes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router paths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 G1(</a:t>
            </a:r>
            <a:r>
              <a:rPr lang="en-US" dirty="0" err="1" smtClean="0"/>
              <a:t>trừ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)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-&gt;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router paths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-&gt; </a:t>
            </a:r>
            <a:r>
              <a:rPr lang="en-US" dirty="0" err="1" smtClean="0"/>
              <a:t>đường</a:t>
            </a:r>
            <a:r>
              <a:rPr lang="en-US" dirty="0" smtClean="0"/>
              <a:t> router 2.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8245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N2 : most populated cities (Physical layer)</a:t>
            </a:r>
          </a:p>
          <a:p>
            <a:pPr lvl="1"/>
            <a:r>
              <a:rPr lang="en-US" dirty="0" smtClean="0"/>
              <a:t>N1: most populated in N2 (Logical layer)</a:t>
            </a:r>
          </a:p>
          <a:p>
            <a:pPr lvl="1"/>
            <a:r>
              <a:rPr lang="en-US" dirty="0" smtClean="0"/>
              <a:t>D: Most important demands</a:t>
            </a:r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-&gt;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en-US" dirty="0" smtClean="0"/>
          </a:p>
          <a:p>
            <a:pPr lvl="1"/>
            <a:r>
              <a:rPr lang="en-US" dirty="0" smtClean="0"/>
              <a:t>2 router paths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shortest paths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Design of Survivable Optical Networks by Mathematical Optimization; </a:t>
            </a:r>
            <a:r>
              <a:rPr lang="en-US" i="1" dirty="0" err="1" smtClean="0"/>
              <a:t>Diplom</a:t>
            </a:r>
            <a:r>
              <a:rPr lang="en-US" i="1" dirty="0" smtClean="0"/>
              <a:t> , Adrian </a:t>
            </a:r>
            <a:r>
              <a:rPr lang="en-US" i="1" dirty="0" err="1" smtClean="0"/>
              <a:t>Zymolka</a:t>
            </a:r>
            <a:r>
              <a:rPr lang="en-US" dirty="0" smtClean="0"/>
              <a:t>, Berlin 2007, pp7-39.</a:t>
            </a:r>
          </a:p>
          <a:p>
            <a:r>
              <a:rPr lang="en-US" dirty="0" smtClean="0"/>
              <a:t>Multilayer Survivable Optical Network Design; </a:t>
            </a:r>
            <a:r>
              <a:rPr lang="en-US" i="1" dirty="0" smtClean="0"/>
              <a:t>Sylvie Borne, </a:t>
            </a:r>
            <a:r>
              <a:rPr lang="en-US" i="1" dirty="0" err="1" smtClean="0"/>
              <a:t>Virginie</a:t>
            </a:r>
            <a:r>
              <a:rPr lang="en-US" i="1" dirty="0" smtClean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and </a:t>
            </a:r>
            <a:r>
              <a:rPr lang="en-US" i="1" dirty="0" err="1" smtClean="0"/>
              <a:t>Raouia</a:t>
            </a:r>
            <a:r>
              <a:rPr lang="en-US" i="1" dirty="0" smtClean="0"/>
              <a:t> </a:t>
            </a:r>
            <a:r>
              <a:rPr lang="en-US" i="1" dirty="0" err="1" smtClean="0"/>
              <a:t>Taktak</a:t>
            </a:r>
            <a:r>
              <a:rPr lang="en-US" i="1" dirty="0" smtClean="0"/>
              <a:t>, </a:t>
            </a:r>
            <a:r>
              <a:rPr lang="en-US" dirty="0" smtClean="0"/>
              <a:t>Springer-</a:t>
            </a:r>
            <a:r>
              <a:rPr lang="en-US" dirty="0" err="1" smtClean="0"/>
              <a:t>Verlag</a:t>
            </a:r>
            <a:r>
              <a:rPr lang="en-US" dirty="0" smtClean="0"/>
              <a:t> Berlin Heidelberg 2011</a:t>
            </a:r>
          </a:p>
          <a:p>
            <a:r>
              <a:rPr lang="en-US" dirty="0" smtClean="0"/>
              <a:t>Design of survivable IP-over-optical networks; </a:t>
            </a:r>
            <a:r>
              <a:rPr lang="en-US" i="1" dirty="0" smtClean="0"/>
              <a:t>Sylvie Borne , Eric </a:t>
            </a:r>
            <a:r>
              <a:rPr lang="en-US" i="1" dirty="0" err="1" smtClean="0"/>
              <a:t>Gourdin</a:t>
            </a:r>
            <a:r>
              <a:rPr lang="en-US" i="1" dirty="0" smtClean="0"/>
              <a:t> ,Bernard </a:t>
            </a:r>
            <a:r>
              <a:rPr lang="en-US" i="1" dirty="0" err="1" smtClean="0"/>
              <a:t>Liau</a:t>
            </a:r>
            <a:r>
              <a:rPr lang="en-US" i="1" dirty="0" smtClean="0"/>
              <a:t> , A.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 , </a:t>
            </a:r>
            <a:r>
              <a:rPr lang="en-US" dirty="0" smtClean="0"/>
              <a:t>Springer Science + Business Media, LLC 2006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 ?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PHÁT BIỂU BÀI TOÁN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quang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" y="1698803"/>
            <a:ext cx="7467599" cy="233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038600"/>
            <a:ext cx="858882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005637" cy="42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Dải</a:t>
            </a:r>
            <a:r>
              <a:rPr lang="en-US" sz="2800" dirty="0" smtClean="0"/>
              <a:t>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1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28953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Kỹ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ghép</a:t>
            </a:r>
            <a:r>
              <a:rPr lang="en-US" sz="2800" dirty="0" smtClean="0"/>
              <a:t> </a:t>
            </a:r>
            <a:r>
              <a:rPr lang="en-US" sz="2800" dirty="0" err="1" smtClean="0"/>
              <a:t>kênh</a:t>
            </a:r>
            <a:r>
              <a:rPr lang="en-US" sz="2800" dirty="0" smtClean="0"/>
              <a:t> </a:t>
            </a:r>
            <a:r>
              <a:rPr lang="en-US" sz="2800" dirty="0" err="1" smtClean="0"/>
              <a:t>quang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85" y="1905000"/>
            <a:ext cx="7467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8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Multilayer networks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41" y="1600200"/>
            <a:ext cx="58293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1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490" y="21711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Logical topology, Physical topology, </a:t>
            </a:r>
            <a:r>
              <a:rPr lang="en-US" dirty="0" err="1"/>
              <a:t>L</a:t>
            </a:r>
            <a:r>
              <a:rPr lang="en-US" dirty="0" err="1" smtClean="0"/>
              <a:t>ightpath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8770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8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1991</Words>
  <Application>Microsoft Office PowerPoint</Application>
  <PresentationFormat>On-screen Show (4:3)</PresentationFormat>
  <Paragraphs>475</Paragraphs>
  <Slides>36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ÁP DỤNG GIẢI THUẬT DI TRUYỀN GIẢI BÀI TOÁN THIẾT KẾ MẠNG  QUANG CHỊU LỖI ĐA TẦNG  (Application of Genetic Algorithms to solve multilayer survivable optical network design problem) </vt:lpstr>
      <vt:lpstr>NỘI DUNG </vt:lpstr>
      <vt:lpstr>1. Phát biểu bài toán</vt:lpstr>
      <vt:lpstr>1. PHÁT BIỂU BÀI TOÁN </vt:lpstr>
      <vt:lpstr>Sự truyền dữ liệu trong mạng quang</vt:lpstr>
      <vt:lpstr>Dải bước sóng sử dụng để truyền dữ liệu</vt:lpstr>
      <vt:lpstr>Kỹ thuật ghép kênh quang</vt:lpstr>
      <vt:lpstr>Multilayer networks</vt:lpstr>
      <vt:lpstr>Logical topology, Physical topology, Lightpath</vt:lpstr>
      <vt:lpstr>Mapping</vt:lpstr>
      <vt:lpstr>Tính chịu lỗi của mạng</vt:lpstr>
      <vt:lpstr>Phát biểu bài toán</vt:lpstr>
      <vt:lpstr>Ví dụ</vt:lpstr>
      <vt:lpstr>2. Các nghiên cứu liên quan</vt:lpstr>
      <vt:lpstr>C. CÁC NGHIÊN CỨU LIÊN QUAN</vt:lpstr>
      <vt:lpstr>B. PHÁT BIỂU BÀI TOÁN </vt:lpstr>
      <vt:lpstr>3. Giải thuật đề xuất</vt:lpstr>
      <vt:lpstr>D. MÔ HÌNH ĐỀ XUẤT : GIẢI THUẬT DI TRUYỀN</vt:lpstr>
      <vt:lpstr>1. MÃ HÓA</vt:lpstr>
      <vt:lpstr>1. MÃ HÓA</vt:lpstr>
      <vt:lpstr>2. KHỞI TẠO QUẦN THỂ</vt:lpstr>
      <vt:lpstr>2. KHỞI TẠO QUẦN THỂ</vt:lpstr>
      <vt:lpstr>3. HÀM THÍCH NGHI</vt:lpstr>
      <vt:lpstr>4. LỰA CHỌN CHA MẸ</vt:lpstr>
      <vt:lpstr>5. LAI GHÉP</vt:lpstr>
      <vt:lpstr>5. LAI GHÉP</vt:lpstr>
      <vt:lpstr>5. LAI GHÉP</vt:lpstr>
      <vt:lpstr>5. LAI GHÉP</vt:lpstr>
      <vt:lpstr>6. ĐỘT BIẾN</vt:lpstr>
      <vt:lpstr>6. ĐẤU TRANH SINH TỒN</vt:lpstr>
      <vt:lpstr>7. ĐIỀU KIỆN DỪNG</vt:lpstr>
      <vt:lpstr>E. DATASET</vt:lpstr>
      <vt:lpstr>E. DATASET</vt:lpstr>
      <vt:lpstr>E. DATASET</vt:lpstr>
      <vt:lpstr>TÀI LIỆU THAM KHẢO</vt:lpstr>
      <vt:lpstr>Question ?</vt:lpstr>
    </vt:vector>
  </TitlesOfParts>
  <Company>konal89@gmail.com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Luong</dc:creator>
  <cp:lastModifiedBy>Nguyen Van Luong</cp:lastModifiedBy>
  <cp:revision>385</cp:revision>
  <dcterms:created xsi:type="dcterms:W3CDTF">2012-03-08T19:22:38Z</dcterms:created>
  <dcterms:modified xsi:type="dcterms:W3CDTF">2012-04-03T18:10:20Z</dcterms:modified>
</cp:coreProperties>
</file>