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endParaRPr>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0E285F-71FC-4A4E-A998-5FF19071722F}" type="datetimeFigureOut">
              <a:rPr lang="en-US" smtClean="0"/>
              <a:t>3/27/2012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E1BCF-810C-4E31-A26C-0674015047E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0E285F-71FC-4A4E-A998-5FF19071722F}" type="datetimeFigureOut">
              <a:rPr lang="en-US" smtClean="0"/>
              <a:t>3/27/2012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E1BCF-810C-4E31-A26C-0674015047E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endParaRPr>
          </a:p>
        </p:txBody>
      </p:sp>
      <p:sp>
        <p:nvSpPr>
          <p:cNvPr id="4" name="Date Placeholder 3"/>
          <p:cNvSpPr>
            <a:spLocks noGrp="1"/>
          </p:cNvSpPr>
          <p:nvPr>
            <p:ph type="dt" sz="half" idx="10"/>
          </p:nvPr>
        </p:nvSpPr>
        <p:spPr/>
        <p:txBody>
          <a:bodyPr/>
          <a:lstStyle/>
          <a:p>
            <a:fld id="{B90E285F-71FC-4A4E-A998-5FF19071722F}" type="datetimeFigureOut">
              <a:rPr lang="en-US" smtClean="0"/>
              <a:t>3/27/2012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E1BCF-810C-4E31-A26C-0674015047E2}"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0E285F-71FC-4A4E-A998-5FF19071722F}" type="datetimeFigureOut">
              <a:rPr lang="en-US" smtClean="0"/>
              <a:t>3/27/2012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E1BCF-810C-4E31-A26C-0674015047E2}"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endParaRPr>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0E285F-71FC-4A4E-A998-5FF19071722F}" type="datetimeFigureOut">
              <a:rPr lang="en-US" smtClean="0"/>
              <a:t>3/27/2012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E1BCF-810C-4E31-A26C-0674015047E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90E285F-71FC-4A4E-A998-5FF19071722F}" type="datetimeFigureOut">
              <a:rPr lang="en-US" smtClean="0"/>
              <a:t>3/27/2012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E1BCF-810C-4E31-A26C-0674015047E2}"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0E285F-71FC-4A4E-A998-5FF19071722F}" type="datetimeFigureOut">
              <a:rPr lang="en-US" smtClean="0"/>
              <a:t>3/27/2012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E1BCF-810C-4E31-A26C-0674015047E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0E285F-71FC-4A4E-A998-5FF19071722F}" type="datetimeFigureOut">
              <a:rPr lang="en-US" smtClean="0"/>
              <a:t>3/27/2012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E1BCF-810C-4E31-A26C-0674015047E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endParaRPr>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grpSp>
      <p:sp>
        <p:nvSpPr>
          <p:cNvPr id="2" name="Date Placeholder 1"/>
          <p:cNvSpPr>
            <a:spLocks noGrp="1"/>
          </p:cNvSpPr>
          <p:nvPr>
            <p:ph type="dt" sz="half" idx="10"/>
          </p:nvPr>
        </p:nvSpPr>
        <p:spPr/>
        <p:txBody>
          <a:bodyPr/>
          <a:lstStyle/>
          <a:p>
            <a:fld id="{B90E285F-71FC-4A4E-A998-5FF19071722F}" type="datetimeFigureOut">
              <a:rPr lang="en-US" smtClean="0"/>
              <a:t>3/27/2012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1E1BCF-810C-4E31-A26C-0674015047E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endParaRPr>
          </a:p>
        </p:txBody>
      </p:sp>
      <p:sp>
        <p:nvSpPr>
          <p:cNvPr id="5" name="Date Placeholder 4"/>
          <p:cNvSpPr>
            <a:spLocks noGrp="1"/>
          </p:cNvSpPr>
          <p:nvPr>
            <p:ph type="dt" sz="half" idx="10"/>
          </p:nvPr>
        </p:nvSpPr>
        <p:spPr/>
        <p:txBody>
          <a:bodyPr/>
          <a:lstStyle/>
          <a:p>
            <a:fld id="{B90E285F-71FC-4A4E-A998-5FF19071722F}" type="datetimeFigureOut">
              <a:rPr lang="en-US" smtClean="0"/>
              <a:t>3/27/2012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E1BCF-810C-4E31-A26C-0674015047E2}"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endParaRPr>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0E285F-71FC-4A4E-A998-5FF19071722F}" type="datetimeFigureOut">
              <a:rPr lang="en-US" smtClean="0"/>
              <a:t>3/27/2012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E1BCF-810C-4E31-A26C-0674015047E2}"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endParaRPr>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latin typeface="Times New Roman" pitchFamily="18" charset="0"/>
              </a:defRPr>
            </a:lvl1pPr>
          </a:lstStyle>
          <a:p>
            <a:fld id="{B90E285F-71FC-4A4E-A998-5FF19071722F}" type="datetimeFigureOut">
              <a:rPr lang="en-US" smtClean="0"/>
              <a:pPr/>
              <a:t>3/27/2012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latin typeface="Times New Roman" pitchFamily="18" charset="0"/>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latin typeface="Times New Roman" pitchFamily="18" charset="0"/>
              </a:defRPr>
            </a:lvl1pPr>
          </a:lstStyle>
          <a:p>
            <a:fld id="{E21E1BCF-810C-4E31-A26C-0674015047E2}"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Times New Roman" pitchFamily="18"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Times New Roman" pitchFamily="18" charset="0"/>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Times New Roman" pitchFamily="18" charset="0"/>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Times New Roman" pitchFamily="18" charset="0"/>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Times New Roman" pitchFamily="18" charset="0"/>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Times New Roman" pitchFamily="18" charset="0"/>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Bài toán tìm chu trình trên đồ thị vô hướng bằng DFS</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34155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1200"/>
            <a:ext cx="7408333" cy="4144963"/>
          </a:xfrm>
        </p:spPr>
        <p:txBody>
          <a:bodyPr>
            <a:normAutofit/>
          </a:bodyPr>
          <a:lstStyle/>
          <a:p>
            <a:r>
              <a:rPr lang="en-US" smtClean="0"/>
              <a:t>Cấu trúc nút – kề:</a:t>
            </a:r>
          </a:p>
          <a:p>
            <a:pPr lvl="1"/>
            <a:r>
              <a:rPr lang="en-US"/>
              <a:t>1: 2	      4: 3, 5, 6</a:t>
            </a:r>
          </a:p>
          <a:p>
            <a:pPr lvl="1"/>
            <a:r>
              <a:rPr lang="en-US"/>
              <a:t>2: 1, 3, 6	      5: 4, 6</a:t>
            </a:r>
          </a:p>
          <a:p>
            <a:pPr lvl="1"/>
            <a:r>
              <a:rPr lang="en-US"/>
              <a:t>3: 2, 4, 6	      6: 2, 3, 4, 5</a:t>
            </a:r>
          </a:p>
          <a:p>
            <a:r>
              <a:rPr lang="en-US" smtClean="0"/>
              <a:t>DFS thực hiện như sau:</a:t>
            </a:r>
          </a:p>
          <a:p>
            <a:pPr marL="0" indent="0">
              <a:buNone/>
            </a:pPr>
            <a:r>
              <a:rPr lang="en-US" smtClean="0"/>
              <a:t>	1: (1,2) tree		5: (5,6) tree</a:t>
            </a:r>
          </a:p>
          <a:p>
            <a:pPr marL="0" indent="0">
              <a:buNone/>
            </a:pPr>
            <a:r>
              <a:rPr lang="en-US"/>
              <a:t>	</a:t>
            </a:r>
            <a:r>
              <a:rPr lang="en-US" smtClean="0"/>
              <a:t>2: (2,3) tree		6: (6,2) back</a:t>
            </a:r>
          </a:p>
          <a:p>
            <a:pPr marL="0" indent="0">
              <a:buNone/>
            </a:pPr>
            <a:r>
              <a:rPr lang="en-US" smtClean="0"/>
              <a:t>	3: (3,4) tree		6: (6,3) back</a:t>
            </a:r>
          </a:p>
          <a:p>
            <a:pPr marL="0" indent="0">
              <a:buNone/>
            </a:pPr>
            <a:r>
              <a:rPr lang="en-US"/>
              <a:t>	</a:t>
            </a:r>
            <a:r>
              <a:rPr lang="en-US" smtClean="0"/>
              <a:t>4: (4,5) tree		6: (6,4) back</a:t>
            </a:r>
          </a:p>
          <a:p>
            <a:endParaRPr lang="en-US" smtClean="0"/>
          </a:p>
          <a:p>
            <a:pPr lvl="1"/>
            <a:endParaRPr lang="en-US" smtClean="0"/>
          </a:p>
        </p:txBody>
      </p:sp>
      <p:sp>
        <p:nvSpPr>
          <p:cNvPr id="3" name="Title 2"/>
          <p:cNvSpPr>
            <a:spLocks noGrp="1"/>
          </p:cNvSpPr>
          <p:nvPr>
            <p:ph type="title"/>
          </p:nvPr>
        </p:nvSpPr>
        <p:spPr/>
        <p:txBody>
          <a:bodyPr>
            <a:normAutofit fontScale="90000"/>
          </a:bodyPr>
          <a:lstStyle/>
          <a:p>
            <a:r>
              <a:rPr lang="en-US"/>
              <a:t>II. Tìm chu trình trong đồ thị bằng DFS</a:t>
            </a:r>
          </a:p>
        </p:txBody>
      </p:sp>
      <p:grpSp>
        <p:nvGrpSpPr>
          <p:cNvPr id="33" name="Group 32"/>
          <p:cNvGrpSpPr/>
          <p:nvPr/>
        </p:nvGrpSpPr>
        <p:grpSpPr>
          <a:xfrm>
            <a:off x="4648200" y="1066800"/>
            <a:ext cx="3352800" cy="2791691"/>
            <a:chOff x="4648200" y="1066800"/>
            <a:chExt cx="3352800" cy="2791691"/>
          </a:xfrm>
        </p:grpSpPr>
        <p:sp>
          <p:nvSpPr>
            <p:cNvPr id="4" name="Oval 3"/>
            <p:cNvSpPr/>
            <p:nvPr/>
          </p:nvSpPr>
          <p:spPr>
            <a:xfrm>
              <a:off x="6199909" y="10668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smtClean="0"/>
                <a:t>1</a:t>
              </a:r>
              <a:endParaRPr lang="en-US"/>
            </a:p>
          </p:txBody>
        </p:sp>
        <p:sp>
          <p:nvSpPr>
            <p:cNvPr id="5" name="Oval 4"/>
            <p:cNvSpPr/>
            <p:nvPr/>
          </p:nvSpPr>
          <p:spPr>
            <a:xfrm>
              <a:off x="7543800" y="19812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t>2</a:t>
              </a:r>
              <a:endParaRPr lang="en-US"/>
            </a:p>
          </p:txBody>
        </p:sp>
        <p:sp>
          <p:nvSpPr>
            <p:cNvPr id="6" name="Oval 5"/>
            <p:cNvSpPr/>
            <p:nvPr/>
          </p:nvSpPr>
          <p:spPr>
            <a:xfrm>
              <a:off x="7086600" y="31242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smtClean="0"/>
                <a:t>3</a:t>
              </a:r>
              <a:endParaRPr lang="en-US"/>
            </a:p>
          </p:txBody>
        </p:sp>
        <p:sp>
          <p:nvSpPr>
            <p:cNvPr id="7" name="Oval 6"/>
            <p:cNvSpPr/>
            <p:nvPr/>
          </p:nvSpPr>
          <p:spPr>
            <a:xfrm>
              <a:off x="5770418" y="3401291"/>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4</a:t>
              </a:r>
            </a:p>
          </p:txBody>
        </p:sp>
        <p:sp>
          <p:nvSpPr>
            <p:cNvPr id="8" name="Oval 7"/>
            <p:cNvSpPr/>
            <p:nvPr/>
          </p:nvSpPr>
          <p:spPr>
            <a:xfrm>
              <a:off x="4648200" y="2667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5</a:t>
              </a:r>
            </a:p>
          </p:txBody>
        </p:sp>
        <p:sp>
          <p:nvSpPr>
            <p:cNvPr id="9" name="Oval 8"/>
            <p:cNvSpPr/>
            <p:nvPr/>
          </p:nvSpPr>
          <p:spPr>
            <a:xfrm>
              <a:off x="5105400" y="1898073"/>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t>6</a:t>
              </a:r>
              <a:endParaRPr lang="en-US"/>
            </a:p>
          </p:txBody>
        </p:sp>
        <p:cxnSp>
          <p:nvCxnSpPr>
            <p:cNvPr id="11" name="Straight Connector 10"/>
            <p:cNvCxnSpPr>
              <a:stCxn id="4" idx="5"/>
              <a:endCxn id="5" idx="1"/>
            </p:cNvCxnSpPr>
            <p:nvPr/>
          </p:nvCxnSpPr>
          <p:spPr>
            <a:xfrm>
              <a:off x="6590154" y="1457045"/>
              <a:ext cx="1020601" cy="59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4"/>
              <a:endCxn id="6" idx="7"/>
            </p:cNvCxnSpPr>
            <p:nvPr/>
          </p:nvCxnSpPr>
          <p:spPr>
            <a:xfrm flipH="1">
              <a:off x="7476845" y="2438400"/>
              <a:ext cx="295555" cy="752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9" idx="6"/>
            </p:cNvCxnSpPr>
            <p:nvPr/>
          </p:nvCxnSpPr>
          <p:spPr>
            <a:xfrm flipH="1" flipV="1">
              <a:off x="5562600" y="2126673"/>
              <a:ext cx="1981200" cy="83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2"/>
              <a:endCxn id="7" idx="6"/>
            </p:cNvCxnSpPr>
            <p:nvPr/>
          </p:nvCxnSpPr>
          <p:spPr>
            <a:xfrm flipH="1">
              <a:off x="6227618" y="3352800"/>
              <a:ext cx="858982" cy="277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 idx="2"/>
              <a:endCxn id="8" idx="5"/>
            </p:cNvCxnSpPr>
            <p:nvPr/>
          </p:nvCxnSpPr>
          <p:spPr>
            <a:xfrm flipH="1" flipV="1">
              <a:off x="5038445" y="3057245"/>
              <a:ext cx="731973" cy="572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1"/>
              <a:endCxn id="9" idx="4"/>
            </p:cNvCxnSpPr>
            <p:nvPr/>
          </p:nvCxnSpPr>
          <p:spPr>
            <a:xfrm flipH="1" flipV="1">
              <a:off x="5334000" y="2355273"/>
              <a:ext cx="503373" cy="1112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 idx="1"/>
              <a:endCxn id="9" idx="5"/>
            </p:cNvCxnSpPr>
            <p:nvPr/>
          </p:nvCxnSpPr>
          <p:spPr>
            <a:xfrm flipH="1" flipV="1">
              <a:off x="5495645" y="2288318"/>
              <a:ext cx="1657910" cy="902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7"/>
              <a:endCxn id="9" idx="3"/>
            </p:cNvCxnSpPr>
            <p:nvPr/>
          </p:nvCxnSpPr>
          <p:spPr>
            <a:xfrm flipV="1">
              <a:off x="5038445" y="2288318"/>
              <a:ext cx="133910" cy="44563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31103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05000"/>
            <a:ext cx="7408333" cy="4221163"/>
          </a:xfrm>
        </p:spPr>
        <p:txBody>
          <a:bodyPr/>
          <a:lstStyle/>
          <a:p>
            <a:r>
              <a:rPr lang="en-US" smtClean="0"/>
              <a:t>Một chu trình bao gồm cạnh quay lại (i,j) và các cạnh cây duy nhất định đường đi từ j đến i.</a:t>
            </a:r>
          </a:p>
          <a:p>
            <a:r>
              <a:rPr lang="en-US" smtClean="0"/>
              <a:t>Khi đó, các chu trình có thể xác định được là:</a:t>
            </a:r>
          </a:p>
          <a:p>
            <a:pPr lvl="1"/>
            <a:r>
              <a:rPr lang="en-US"/>
              <a:t>2 – 3 – 4 – 5 – 6 – 2</a:t>
            </a:r>
          </a:p>
          <a:p>
            <a:pPr lvl="1"/>
            <a:r>
              <a:rPr lang="en-US"/>
              <a:t>3 – 4 – 5 – 6 – 3</a:t>
            </a:r>
          </a:p>
          <a:p>
            <a:pPr lvl="1"/>
            <a:r>
              <a:rPr lang="en-US"/>
              <a:t>4 – 5 – 6 – 4</a:t>
            </a:r>
          </a:p>
          <a:p>
            <a:r>
              <a:rPr lang="en-US" smtClean="0"/>
              <a:t>Rõ ràng là còn một số chu trình bị bỏ sót như:</a:t>
            </a:r>
          </a:p>
          <a:p>
            <a:pPr lvl="1"/>
            <a:r>
              <a:rPr lang="en-US" smtClean="0"/>
              <a:t>2 – 3 – 6 – 2</a:t>
            </a:r>
          </a:p>
          <a:p>
            <a:pPr lvl="1"/>
            <a:r>
              <a:rPr lang="en-US" smtClean="0"/>
              <a:t>2 – 3 – 4 – 6 -2</a:t>
            </a:r>
          </a:p>
          <a:p>
            <a:pPr lvl="1"/>
            <a:r>
              <a:rPr lang="en-US" smtClean="0"/>
              <a:t>3 – 4 – 6 - 3</a:t>
            </a:r>
          </a:p>
          <a:p>
            <a:pPr lvl="1"/>
            <a:endParaRPr lang="en-US"/>
          </a:p>
        </p:txBody>
      </p:sp>
      <p:sp>
        <p:nvSpPr>
          <p:cNvPr id="3" name="Title 2"/>
          <p:cNvSpPr>
            <a:spLocks noGrp="1"/>
          </p:cNvSpPr>
          <p:nvPr>
            <p:ph type="title"/>
          </p:nvPr>
        </p:nvSpPr>
        <p:spPr/>
        <p:txBody>
          <a:bodyPr>
            <a:normAutofit fontScale="90000"/>
          </a:bodyPr>
          <a:lstStyle/>
          <a:p>
            <a:r>
              <a:rPr lang="en-US"/>
              <a:t>II. Tìm chu trình trong đồ thị bằng DFS</a:t>
            </a:r>
          </a:p>
        </p:txBody>
      </p:sp>
      <p:grpSp>
        <p:nvGrpSpPr>
          <p:cNvPr id="4" name="Group 3"/>
          <p:cNvGrpSpPr/>
          <p:nvPr/>
        </p:nvGrpSpPr>
        <p:grpSpPr>
          <a:xfrm>
            <a:off x="5495645" y="4087091"/>
            <a:ext cx="3352800" cy="2791691"/>
            <a:chOff x="4648200" y="1066800"/>
            <a:chExt cx="3352800" cy="2791691"/>
          </a:xfrm>
        </p:grpSpPr>
        <p:sp>
          <p:nvSpPr>
            <p:cNvPr id="5" name="Oval 4"/>
            <p:cNvSpPr/>
            <p:nvPr/>
          </p:nvSpPr>
          <p:spPr>
            <a:xfrm>
              <a:off x="6199909" y="10668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smtClean="0"/>
                <a:t>1</a:t>
              </a:r>
              <a:endParaRPr lang="en-US"/>
            </a:p>
          </p:txBody>
        </p:sp>
        <p:sp>
          <p:nvSpPr>
            <p:cNvPr id="6" name="Oval 5"/>
            <p:cNvSpPr/>
            <p:nvPr/>
          </p:nvSpPr>
          <p:spPr>
            <a:xfrm>
              <a:off x="7543800" y="19812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t>2</a:t>
              </a:r>
              <a:endParaRPr lang="en-US"/>
            </a:p>
          </p:txBody>
        </p:sp>
        <p:sp>
          <p:nvSpPr>
            <p:cNvPr id="7" name="Oval 6"/>
            <p:cNvSpPr/>
            <p:nvPr/>
          </p:nvSpPr>
          <p:spPr>
            <a:xfrm>
              <a:off x="7086600" y="31242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smtClean="0"/>
                <a:t>3</a:t>
              </a:r>
              <a:endParaRPr lang="en-US"/>
            </a:p>
          </p:txBody>
        </p:sp>
        <p:sp>
          <p:nvSpPr>
            <p:cNvPr id="8" name="Oval 7"/>
            <p:cNvSpPr/>
            <p:nvPr/>
          </p:nvSpPr>
          <p:spPr>
            <a:xfrm>
              <a:off x="5770418" y="3401291"/>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4</a:t>
              </a:r>
            </a:p>
          </p:txBody>
        </p:sp>
        <p:sp>
          <p:nvSpPr>
            <p:cNvPr id="9" name="Oval 8"/>
            <p:cNvSpPr/>
            <p:nvPr/>
          </p:nvSpPr>
          <p:spPr>
            <a:xfrm>
              <a:off x="4648200" y="2667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5</a:t>
              </a:r>
            </a:p>
          </p:txBody>
        </p:sp>
        <p:sp>
          <p:nvSpPr>
            <p:cNvPr id="10" name="Oval 9"/>
            <p:cNvSpPr/>
            <p:nvPr/>
          </p:nvSpPr>
          <p:spPr>
            <a:xfrm>
              <a:off x="5105400" y="1898073"/>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t>6</a:t>
              </a:r>
              <a:endParaRPr lang="en-US"/>
            </a:p>
          </p:txBody>
        </p:sp>
        <p:cxnSp>
          <p:nvCxnSpPr>
            <p:cNvPr id="11" name="Straight Connector 10"/>
            <p:cNvCxnSpPr>
              <a:stCxn id="5" idx="5"/>
              <a:endCxn id="6" idx="1"/>
            </p:cNvCxnSpPr>
            <p:nvPr/>
          </p:nvCxnSpPr>
          <p:spPr>
            <a:xfrm>
              <a:off x="6590154" y="1457045"/>
              <a:ext cx="1020601" cy="59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7" idx="7"/>
            </p:cNvCxnSpPr>
            <p:nvPr/>
          </p:nvCxnSpPr>
          <p:spPr>
            <a:xfrm flipH="1">
              <a:off x="7476845" y="2438400"/>
              <a:ext cx="295555" cy="752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2"/>
              <a:endCxn id="10" idx="6"/>
            </p:cNvCxnSpPr>
            <p:nvPr/>
          </p:nvCxnSpPr>
          <p:spPr>
            <a:xfrm flipH="1" flipV="1">
              <a:off x="5562600" y="2126673"/>
              <a:ext cx="1981200" cy="83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2"/>
              <a:endCxn id="8" idx="6"/>
            </p:cNvCxnSpPr>
            <p:nvPr/>
          </p:nvCxnSpPr>
          <p:spPr>
            <a:xfrm flipH="1">
              <a:off x="6227618" y="3352800"/>
              <a:ext cx="858982" cy="277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2"/>
              <a:endCxn id="9" idx="5"/>
            </p:cNvCxnSpPr>
            <p:nvPr/>
          </p:nvCxnSpPr>
          <p:spPr>
            <a:xfrm flipH="1" flipV="1">
              <a:off x="5038445" y="3057245"/>
              <a:ext cx="731973" cy="572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1"/>
              <a:endCxn id="10" idx="4"/>
            </p:cNvCxnSpPr>
            <p:nvPr/>
          </p:nvCxnSpPr>
          <p:spPr>
            <a:xfrm flipH="1" flipV="1">
              <a:off x="5334000" y="2355273"/>
              <a:ext cx="503373" cy="1112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1"/>
              <a:endCxn id="10" idx="5"/>
            </p:cNvCxnSpPr>
            <p:nvPr/>
          </p:nvCxnSpPr>
          <p:spPr>
            <a:xfrm flipH="1" flipV="1">
              <a:off x="5495645" y="2288318"/>
              <a:ext cx="1657910" cy="902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7"/>
              <a:endCxn id="10" idx="3"/>
            </p:cNvCxnSpPr>
            <p:nvPr/>
          </p:nvCxnSpPr>
          <p:spPr>
            <a:xfrm flipV="1">
              <a:off x="5038445" y="2288318"/>
              <a:ext cx="133910" cy="44563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99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057400"/>
            <a:ext cx="8377390" cy="4419600"/>
          </a:xfrm>
        </p:spPr>
        <p:txBody>
          <a:bodyPr/>
          <a:lstStyle/>
          <a:p>
            <a:r>
              <a:rPr lang="en-US" smtClean="0"/>
              <a:t>Giả sử các cạnh của đồ thị là các vecto: </a:t>
            </a:r>
          </a:p>
          <a:p>
            <a:r>
              <a:rPr lang="en-US" smtClean="0"/>
              <a:t>Với cấu </a:t>
            </a:r>
            <a:r>
              <a:rPr lang="en-US"/>
              <a:t>trúc nút – kề:</a:t>
            </a:r>
          </a:p>
          <a:p>
            <a:pPr lvl="1"/>
            <a:r>
              <a:rPr lang="en-US"/>
              <a:t>1: 2	      4: 3, 5, 6</a:t>
            </a:r>
          </a:p>
          <a:p>
            <a:pPr lvl="1"/>
            <a:r>
              <a:rPr lang="en-US"/>
              <a:t>2: 1, 3, 6	      5: 4, 6</a:t>
            </a:r>
          </a:p>
          <a:p>
            <a:pPr lvl="1"/>
            <a:r>
              <a:rPr lang="en-US"/>
              <a:t>3: 2, 4, 6	      6: 2, 3, 4, 5</a:t>
            </a:r>
          </a:p>
          <a:p>
            <a:pPr>
              <a:buFont typeface="Wingdings" pitchFamily="2" charset="2"/>
              <a:buChar char="à"/>
            </a:pPr>
            <a:r>
              <a:rPr lang="en-US" smtClean="0">
                <a:sym typeface="Wingdings" pitchFamily="2" charset="2"/>
              </a:rPr>
              <a:t>Các vecto của đồ thị: </a:t>
            </a:r>
          </a:p>
          <a:p>
            <a:pPr marL="0" indent="0">
              <a:buNone/>
            </a:pPr>
            <a:r>
              <a:rPr lang="en-US">
                <a:sym typeface="Wingdings" pitchFamily="2" charset="2"/>
              </a:rPr>
              <a:t>	</a:t>
            </a:r>
            <a:r>
              <a:rPr lang="en-US" smtClean="0">
                <a:sym typeface="Wingdings" pitchFamily="2" charset="2"/>
              </a:rPr>
              <a:t>(1, 2), (2, 3), (2, 6), (3, 4), (3, 6), (4, 5), (4, 6), (5, 6)</a:t>
            </a:r>
          </a:p>
          <a:p>
            <a:pPr>
              <a:buFont typeface="Wingdings" pitchFamily="2" charset="2"/>
              <a:buChar char="à"/>
            </a:pPr>
            <a:r>
              <a:rPr lang="en-US" smtClean="0">
                <a:sym typeface="Wingdings" pitchFamily="2" charset="2"/>
              </a:rPr>
              <a:t>Khi đó, chu trình (2,3,4,5,6,2) được biểu diễn : </a:t>
            </a:r>
            <a:r>
              <a:rPr lang="en-US" smtClean="0"/>
              <a:t>01110101</a:t>
            </a:r>
          </a:p>
          <a:p>
            <a:pPr marL="0" indent="0">
              <a:buNone/>
            </a:pPr>
            <a:r>
              <a:rPr lang="en-US" smtClean="0"/>
              <a:t>   chu trình (3,4,5,6,3): 00011101</a:t>
            </a:r>
          </a:p>
          <a:p>
            <a:pPr marL="0" indent="0">
              <a:buNone/>
            </a:pPr>
            <a:endParaRPr lang="en-US"/>
          </a:p>
        </p:txBody>
      </p:sp>
      <p:sp>
        <p:nvSpPr>
          <p:cNvPr id="3" name="Title 2"/>
          <p:cNvSpPr>
            <a:spLocks noGrp="1"/>
          </p:cNvSpPr>
          <p:nvPr>
            <p:ph type="title"/>
          </p:nvPr>
        </p:nvSpPr>
        <p:spPr/>
        <p:txBody>
          <a:bodyPr>
            <a:normAutofit fontScale="90000"/>
          </a:bodyPr>
          <a:lstStyle/>
          <a:p>
            <a:r>
              <a:rPr lang="en-US"/>
              <a:t>II. Tìm chu trình trong đồ thị bằng DFS</a:t>
            </a:r>
          </a:p>
        </p:txBody>
      </p:sp>
      <p:grpSp>
        <p:nvGrpSpPr>
          <p:cNvPr id="37" name="Group 36"/>
          <p:cNvGrpSpPr/>
          <p:nvPr/>
        </p:nvGrpSpPr>
        <p:grpSpPr>
          <a:xfrm>
            <a:off x="5481791" y="1609445"/>
            <a:ext cx="3352800" cy="2791691"/>
            <a:chOff x="5481791" y="1609445"/>
            <a:chExt cx="3352800" cy="2791691"/>
          </a:xfrm>
        </p:grpSpPr>
        <p:grpSp>
          <p:nvGrpSpPr>
            <p:cNvPr id="4" name="Group 3"/>
            <p:cNvGrpSpPr/>
            <p:nvPr/>
          </p:nvGrpSpPr>
          <p:grpSpPr>
            <a:xfrm>
              <a:off x="5481791" y="1609445"/>
              <a:ext cx="3352800" cy="2791691"/>
              <a:chOff x="4648200" y="1066800"/>
              <a:chExt cx="3352800" cy="2791691"/>
            </a:xfrm>
          </p:grpSpPr>
          <p:sp>
            <p:nvSpPr>
              <p:cNvPr id="5" name="Oval 4"/>
              <p:cNvSpPr/>
              <p:nvPr/>
            </p:nvSpPr>
            <p:spPr>
              <a:xfrm>
                <a:off x="6199909" y="10668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smtClean="0"/>
                  <a:t>1</a:t>
                </a:r>
                <a:endParaRPr lang="en-US"/>
              </a:p>
            </p:txBody>
          </p:sp>
          <p:sp>
            <p:nvSpPr>
              <p:cNvPr id="6" name="Oval 5"/>
              <p:cNvSpPr/>
              <p:nvPr/>
            </p:nvSpPr>
            <p:spPr>
              <a:xfrm>
                <a:off x="7543800" y="19812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t>2</a:t>
                </a:r>
                <a:endParaRPr lang="en-US"/>
              </a:p>
            </p:txBody>
          </p:sp>
          <p:sp>
            <p:nvSpPr>
              <p:cNvPr id="7" name="Oval 6"/>
              <p:cNvSpPr/>
              <p:nvPr/>
            </p:nvSpPr>
            <p:spPr>
              <a:xfrm>
                <a:off x="7086600" y="31242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smtClean="0"/>
                  <a:t>3</a:t>
                </a:r>
                <a:endParaRPr lang="en-US"/>
              </a:p>
            </p:txBody>
          </p:sp>
          <p:sp>
            <p:nvSpPr>
              <p:cNvPr id="8" name="Oval 7"/>
              <p:cNvSpPr/>
              <p:nvPr/>
            </p:nvSpPr>
            <p:spPr>
              <a:xfrm>
                <a:off x="5770418" y="3401291"/>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4</a:t>
                </a:r>
              </a:p>
            </p:txBody>
          </p:sp>
          <p:sp>
            <p:nvSpPr>
              <p:cNvPr id="9" name="Oval 8"/>
              <p:cNvSpPr/>
              <p:nvPr/>
            </p:nvSpPr>
            <p:spPr>
              <a:xfrm>
                <a:off x="4648200" y="2667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5</a:t>
                </a:r>
              </a:p>
            </p:txBody>
          </p:sp>
          <p:sp>
            <p:nvSpPr>
              <p:cNvPr id="10" name="Oval 9"/>
              <p:cNvSpPr/>
              <p:nvPr/>
            </p:nvSpPr>
            <p:spPr>
              <a:xfrm>
                <a:off x="5105400" y="1898073"/>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t>6</a:t>
                </a:r>
                <a:endParaRPr lang="en-US"/>
              </a:p>
            </p:txBody>
          </p:sp>
          <p:cxnSp>
            <p:nvCxnSpPr>
              <p:cNvPr id="11" name="Straight Connector 10"/>
              <p:cNvCxnSpPr>
                <a:stCxn id="5" idx="5"/>
                <a:endCxn id="6" idx="1"/>
              </p:cNvCxnSpPr>
              <p:nvPr/>
            </p:nvCxnSpPr>
            <p:spPr>
              <a:xfrm>
                <a:off x="6590154" y="1457045"/>
                <a:ext cx="1020601" cy="59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7" idx="7"/>
              </p:cNvCxnSpPr>
              <p:nvPr/>
            </p:nvCxnSpPr>
            <p:spPr>
              <a:xfrm flipH="1">
                <a:off x="7476845" y="2438400"/>
                <a:ext cx="295555" cy="752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2"/>
                <a:endCxn id="10" idx="6"/>
              </p:cNvCxnSpPr>
              <p:nvPr/>
            </p:nvCxnSpPr>
            <p:spPr>
              <a:xfrm flipH="1" flipV="1">
                <a:off x="5562600" y="2126673"/>
                <a:ext cx="1981200" cy="83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2"/>
                <a:endCxn id="8" idx="6"/>
              </p:cNvCxnSpPr>
              <p:nvPr/>
            </p:nvCxnSpPr>
            <p:spPr>
              <a:xfrm flipH="1">
                <a:off x="6227618" y="3352800"/>
                <a:ext cx="858982" cy="277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2"/>
                <a:endCxn id="9" idx="5"/>
              </p:cNvCxnSpPr>
              <p:nvPr/>
            </p:nvCxnSpPr>
            <p:spPr>
              <a:xfrm flipH="1" flipV="1">
                <a:off x="5038445" y="3057245"/>
                <a:ext cx="731973" cy="572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1"/>
                <a:endCxn id="10" idx="4"/>
              </p:cNvCxnSpPr>
              <p:nvPr/>
            </p:nvCxnSpPr>
            <p:spPr>
              <a:xfrm flipH="1" flipV="1">
                <a:off x="5334000" y="2355273"/>
                <a:ext cx="503373" cy="1112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1"/>
                <a:endCxn id="10" idx="5"/>
              </p:cNvCxnSpPr>
              <p:nvPr/>
            </p:nvCxnSpPr>
            <p:spPr>
              <a:xfrm flipH="1" flipV="1">
                <a:off x="5495645" y="2288318"/>
                <a:ext cx="1657910" cy="902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7"/>
                <a:endCxn id="10" idx="3"/>
              </p:cNvCxnSpPr>
              <p:nvPr/>
            </p:nvCxnSpPr>
            <p:spPr>
              <a:xfrm flipV="1">
                <a:off x="5038445" y="2288318"/>
                <a:ext cx="133910" cy="44563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0" name="Straight Arrow Connector 19"/>
            <p:cNvCxnSpPr>
              <a:stCxn id="5" idx="5"/>
              <a:endCxn id="6" idx="1"/>
            </p:cNvCxnSpPr>
            <p:nvPr/>
          </p:nvCxnSpPr>
          <p:spPr>
            <a:xfrm>
              <a:off x="7423745" y="1999690"/>
              <a:ext cx="1020601" cy="591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4"/>
              <a:endCxn id="7" idx="7"/>
            </p:cNvCxnSpPr>
            <p:nvPr/>
          </p:nvCxnSpPr>
          <p:spPr>
            <a:xfrm flipH="1">
              <a:off x="8310436" y="2981045"/>
              <a:ext cx="295555" cy="752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0" idx="6"/>
            </p:cNvCxnSpPr>
            <p:nvPr/>
          </p:nvCxnSpPr>
          <p:spPr>
            <a:xfrm flipH="1" flipV="1">
              <a:off x="6396191" y="2669318"/>
              <a:ext cx="1981200" cy="831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2"/>
            </p:cNvCxnSpPr>
            <p:nvPr/>
          </p:nvCxnSpPr>
          <p:spPr>
            <a:xfrm flipH="1">
              <a:off x="7061209" y="3895445"/>
              <a:ext cx="858982" cy="2770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1"/>
              <a:endCxn id="10" idx="5"/>
            </p:cNvCxnSpPr>
            <p:nvPr/>
          </p:nvCxnSpPr>
          <p:spPr>
            <a:xfrm flipH="1" flipV="1">
              <a:off x="6329236" y="2830963"/>
              <a:ext cx="1657910" cy="902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 idx="2"/>
              <a:endCxn id="9" idx="5"/>
            </p:cNvCxnSpPr>
            <p:nvPr/>
          </p:nvCxnSpPr>
          <p:spPr>
            <a:xfrm flipH="1" flipV="1">
              <a:off x="5872036" y="3599890"/>
              <a:ext cx="731973" cy="572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1"/>
            </p:cNvCxnSpPr>
            <p:nvPr/>
          </p:nvCxnSpPr>
          <p:spPr>
            <a:xfrm flipH="1" flipV="1">
              <a:off x="6167591" y="2897918"/>
              <a:ext cx="503373" cy="1112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7"/>
              <a:endCxn id="10" idx="3"/>
            </p:cNvCxnSpPr>
            <p:nvPr/>
          </p:nvCxnSpPr>
          <p:spPr>
            <a:xfrm flipV="1">
              <a:off x="5872036" y="2830963"/>
              <a:ext cx="133910" cy="445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7164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99690"/>
            <a:ext cx="7408333" cy="4126473"/>
          </a:xfrm>
        </p:spPr>
        <p:txBody>
          <a:bodyPr/>
          <a:lstStyle/>
          <a:p>
            <a:r>
              <a:rPr lang="en-US" smtClean="0"/>
              <a:t>Thực hiện toán tử OR với hai chuỗi nhị phân trên:</a:t>
            </a:r>
          </a:p>
          <a:p>
            <a:pPr marL="0" indent="0">
              <a:buNone/>
            </a:pPr>
            <a:r>
              <a:rPr lang="en-US"/>
              <a:t> </a:t>
            </a:r>
            <a:r>
              <a:rPr lang="en-US" smtClean="0"/>
              <a:t>	01110101</a:t>
            </a:r>
          </a:p>
          <a:p>
            <a:pPr marL="0" indent="0">
              <a:buNone/>
            </a:pPr>
            <a:r>
              <a:rPr lang="en-US" smtClean="0"/>
              <a:t>OR</a:t>
            </a:r>
            <a:r>
              <a:rPr lang="en-US"/>
              <a:t>	</a:t>
            </a:r>
            <a:r>
              <a:rPr lang="en-US"/>
              <a:t>00011101</a:t>
            </a:r>
          </a:p>
          <a:p>
            <a:pPr marL="0" indent="0">
              <a:buNone/>
            </a:pPr>
            <a:r>
              <a:rPr lang="en-US" smtClean="0"/>
              <a:t>	01101000</a:t>
            </a:r>
            <a:endParaRPr lang="en-US"/>
          </a:p>
          <a:p>
            <a:pPr>
              <a:buFont typeface="Wingdings" pitchFamily="2" charset="2"/>
              <a:buChar char="à"/>
            </a:pPr>
            <a:r>
              <a:rPr lang="en-US" smtClean="0">
                <a:sym typeface="Wingdings" pitchFamily="2" charset="2"/>
              </a:rPr>
              <a:t>Chu trình mới là: (2,3), (2,6), (3, 6)</a:t>
            </a:r>
          </a:p>
          <a:p>
            <a:pPr marL="0" indent="0">
              <a:buNone/>
            </a:pPr>
            <a:r>
              <a:rPr lang="en-US">
                <a:sym typeface="Wingdings" pitchFamily="2" charset="2"/>
              </a:rPr>
              <a:t> </a:t>
            </a:r>
            <a:r>
              <a:rPr lang="en-US" smtClean="0">
                <a:sym typeface="Wingdings" pitchFamily="2" charset="2"/>
              </a:rPr>
              <a:t>hay là chu trình (2, 3, 6, 2)</a:t>
            </a:r>
            <a:endParaRPr lang="en-US" smtClean="0"/>
          </a:p>
        </p:txBody>
      </p:sp>
      <p:sp>
        <p:nvSpPr>
          <p:cNvPr id="3" name="Title 2"/>
          <p:cNvSpPr>
            <a:spLocks noGrp="1"/>
          </p:cNvSpPr>
          <p:nvPr>
            <p:ph type="title"/>
          </p:nvPr>
        </p:nvSpPr>
        <p:spPr/>
        <p:txBody>
          <a:bodyPr>
            <a:normAutofit fontScale="90000"/>
          </a:bodyPr>
          <a:lstStyle/>
          <a:p>
            <a:r>
              <a:rPr lang="en-US"/>
              <a:t>II. Tìm chu trình trong đồ thị bằng DFS</a:t>
            </a:r>
          </a:p>
        </p:txBody>
      </p:sp>
      <p:grpSp>
        <p:nvGrpSpPr>
          <p:cNvPr id="4" name="Group 3"/>
          <p:cNvGrpSpPr/>
          <p:nvPr/>
        </p:nvGrpSpPr>
        <p:grpSpPr>
          <a:xfrm>
            <a:off x="5481791" y="1609445"/>
            <a:ext cx="3352800" cy="2791691"/>
            <a:chOff x="5481791" y="1609445"/>
            <a:chExt cx="3352800" cy="2791691"/>
          </a:xfrm>
        </p:grpSpPr>
        <p:grpSp>
          <p:nvGrpSpPr>
            <p:cNvPr id="5" name="Group 4"/>
            <p:cNvGrpSpPr/>
            <p:nvPr/>
          </p:nvGrpSpPr>
          <p:grpSpPr>
            <a:xfrm>
              <a:off x="5481791" y="1609445"/>
              <a:ext cx="3352800" cy="2791691"/>
              <a:chOff x="4648200" y="1066800"/>
              <a:chExt cx="3352800" cy="2791691"/>
            </a:xfrm>
          </p:grpSpPr>
          <p:sp>
            <p:nvSpPr>
              <p:cNvPr id="14" name="Oval 13"/>
              <p:cNvSpPr/>
              <p:nvPr/>
            </p:nvSpPr>
            <p:spPr>
              <a:xfrm>
                <a:off x="6199909" y="10668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smtClean="0"/>
                  <a:t>1</a:t>
                </a:r>
                <a:endParaRPr lang="en-US"/>
              </a:p>
            </p:txBody>
          </p:sp>
          <p:sp>
            <p:nvSpPr>
              <p:cNvPr id="15" name="Oval 14"/>
              <p:cNvSpPr/>
              <p:nvPr/>
            </p:nvSpPr>
            <p:spPr>
              <a:xfrm>
                <a:off x="7543800" y="19812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t>2</a:t>
                </a:r>
                <a:endParaRPr lang="en-US"/>
              </a:p>
            </p:txBody>
          </p:sp>
          <p:sp>
            <p:nvSpPr>
              <p:cNvPr id="16" name="Oval 15"/>
              <p:cNvSpPr/>
              <p:nvPr/>
            </p:nvSpPr>
            <p:spPr>
              <a:xfrm>
                <a:off x="7086600" y="31242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smtClean="0"/>
                  <a:t>3</a:t>
                </a:r>
                <a:endParaRPr lang="en-US"/>
              </a:p>
            </p:txBody>
          </p:sp>
          <p:sp>
            <p:nvSpPr>
              <p:cNvPr id="17" name="Oval 16"/>
              <p:cNvSpPr/>
              <p:nvPr/>
            </p:nvSpPr>
            <p:spPr>
              <a:xfrm>
                <a:off x="5770418" y="3401291"/>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4</a:t>
                </a:r>
              </a:p>
            </p:txBody>
          </p:sp>
          <p:sp>
            <p:nvSpPr>
              <p:cNvPr id="18" name="Oval 17"/>
              <p:cNvSpPr/>
              <p:nvPr/>
            </p:nvSpPr>
            <p:spPr>
              <a:xfrm>
                <a:off x="4648200" y="2667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5</a:t>
                </a:r>
              </a:p>
            </p:txBody>
          </p:sp>
          <p:sp>
            <p:nvSpPr>
              <p:cNvPr id="19" name="Oval 18"/>
              <p:cNvSpPr/>
              <p:nvPr/>
            </p:nvSpPr>
            <p:spPr>
              <a:xfrm>
                <a:off x="5105400" y="1898073"/>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t>6</a:t>
                </a:r>
                <a:endParaRPr lang="en-US"/>
              </a:p>
            </p:txBody>
          </p:sp>
          <p:cxnSp>
            <p:nvCxnSpPr>
              <p:cNvPr id="20" name="Straight Connector 19"/>
              <p:cNvCxnSpPr>
                <a:stCxn id="14" idx="5"/>
                <a:endCxn id="15" idx="1"/>
              </p:cNvCxnSpPr>
              <p:nvPr/>
            </p:nvCxnSpPr>
            <p:spPr>
              <a:xfrm>
                <a:off x="6590154" y="1457045"/>
                <a:ext cx="1020601" cy="59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5" idx="4"/>
                <a:endCxn id="16" idx="7"/>
              </p:cNvCxnSpPr>
              <p:nvPr/>
            </p:nvCxnSpPr>
            <p:spPr>
              <a:xfrm flipH="1">
                <a:off x="7476845" y="2438400"/>
                <a:ext cx="295555" cy="752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5" idx="2"/>
                <a:endCxn id="19" idx="6"/>
              </p:cNvCxnSpPr>
              <p:nvPr/>
            </p:nvCxnSpPr>
            <p:spPr>
              <a:xfrm flipH="1" flipV="1">
                <a:off x="5562600" y="2126673"/>
                <a:ext cx="1981200" cy="83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2"/>
                <a:endCxn id="17" idx="6"/>
              </p:cNvCxnSpPr>
              <p:nvPr/>
            </p:nvCxnSpPr>
            <p:spPr>
              <a:xfrm flipH="1">
                <a:off x="6227618" y="3352800"/>
                <a:ext cx="858982" cy="277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7" idx="2"/>
                <a:endCxn id="18" idx="5"/>
              </p:cNvCxnSpPr>
              <p:nvPr/>
            </p:nvCxnSpPr>
            <p:spPr>
              <a:xfrm flipH="1" flipV="1">
                <a:off x="5038445" y="3057245"/>
                <a:ext cx="731973" cy="572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7" idx="1"/>
                <a:endCxn id="19" idx="4"/>
              </p:cNvCxnSpPr>
              <p:nvPr/>
            </p:nvCxnSpPr>
            <p:spPr>
              <a:xfrm flipH="1" flipV="1">
                <a:off x="5334000" y="2355273"/>
                <a:ext cx="503373" cy="1112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6" idx="1"/>
                <a:endCxn id="19" idx="5"/>
              </p:cNvCxnSpPr>
              <p:nvPr/>
            </p:nvCxnSpPr>
            <p:spPr>
              <a:xfrm flipH="1" flipV="1">
                <a:off x="5495645" y="2288318"/>
                <a:ext cx="1657910" cy="902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8" idx="7"/>
                <a:endCxn id="19" idx="3"/>
              </p:cNvCxnSpPr>
              <p:nvPr/>
            </p:nvCxnSpPr>
            <p:spPr>
              <a:xfrm flipV="1">
                <a:off x="5038445" y="2288318"/>
                <a:ext cx="133910" cy="44563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 name="Straight Arrow Connector 5"/>
            <p:cNvCxnSpPr>
              <a:stCxn id="14" idx="5"/>
              <a:endCxn id="15" idx="1"/>
            </p:cNvCxnSpPr>
            <p:nvPr/>
          </p:nvCxnSpPr>
          <p:spPr>
            <a:xfrm>
              <a:off x="7423745" y="1999690"/>
              <a:ext cx="1020601" cy="591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5" idx="4"/>
              <a:endCxn id="16" idx="7"/>
            </p:cNvCxnSpPr>
            <p:nvPr/>
          </p:nvCxnSpPr>
          <p:spPr>
            <a:xfrm flipH="1">
              <a:off x="8310436" y="2981045"/>
              <a:ext cx="295555" cy="752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19" idx="6"/>
            </p:cNvCxnSpPr>
            <p:nvPr/>
          </p:nvCxnSpPr>
          <p:spPr>
            <a:xfrm flipH="1" flipV="1">
              <a:off x="6396191" y="2669318"/>
              <a:ext cx="1981200" cy="831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6" idx="2"/>
            </p:cNvCxnSpPr>
            <p:nvPr/>
          </p:nvCxnSpPr>
          <p:spPr>
            <a:xfrm flipH="1">
              <a:off x="7061209" y="3895445"/>
              <a:ext cx="858982" cy="2770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6" idx="1"/>
              <a:endCxn id="19" idx="5"/>
            </p:cNvCxnSpPr>
            <p:nvPr/>
          </p:nvCxnSpPr>
          <p:spPr>
            <a:xfrm flipH="1" flipV="1">
              <a:off x="6329236" y="2830963"/>
              <a:ext cx="1657910" cy="902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7" idx="2"/>
              <a:endCxn id="18" idx="5"/>
            </p:cNvCxnSpPr>
            <p:nvPr/>
          </p:nvCxnSpPr>
          <p:spPr>
            <a:xfrm flipH="1" flipV="1">
              <a:off x="5872036" y="3599890"/>
              <a:ext cx="731973" cy="572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7" idx="1"/>
            </p:cNvCxnSpPr>
            <p:nvPr/>
          </p:nvCxnSpPr>
          <p:spPr>
            <a:xfrm flipH="1" flipV="1">
              <a:off x="6167591" y="2897918"/>
              <a:ext cx="503373" cy="1112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8" idx="7"/>
              <a:endCxn id="19" idx="3"/>
            </p:cNvCxnSpPr>
            <p:nvPr/>
          </p:nvCxnSpPr>
          <p:spPr>
            <a:xfrm flipV="1">
              <a:off x="5872036" y="2830963"/>
              <a:ext cx="133910" cy="445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9" name="Straight Connector 28"/>
          <p:cNvCxnSpPr/>
          <p:nvPr/>
        </p:nvCxnSpPr>
        <p:spPr>
          <a:xfrm>
            <a:off x="1752600" y="3282381"/>
            <a:ext cx="152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26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676400"/>
            <a:ext cx="7408333" cy="4449763"/>
          </a:xfrm>
        </p:spPr>
        <p:txBody>
          <a:bodyPr/>
          <a:lstStyle/>
          <a:p>
            <a:r>
              <a:rPr lang="en-US" smtClean="0"/>
              <a:t>Cho 1 đồ thị vô hướng G = (V, E) với |V| = n, |E| = m</a:t>
            </a:r>
          </a:p>
          <a:p>
            <a:r>
              <a:rPr lang="en-US" smtClean="0"/>
              <a:t>Thuật toán DFS ( depth-first search) dựng 1 cây có hướng từ gốc (nút đầu tiên trong tập đỉnh V).</a:t>
            </a:r>
          </a:p>
          <a:p>
            <a:r>
              <a:rPr lang="en-US" smtClean="0"/>
              <a:t>Nếu tồn tại đường đi có hướng từ v đến w, thì v được gọi là tổ tiên của w, còn w được gọi là hậu duệ của v.</a:t>
            </a:r>
          </a:p>
          <a:p>
            <a:r>
              <a:rPr lang="en-US" smtClean="0"/>
              <a:t>Cấu trúc nút kề nút (node-node adjacency) là một ma trận nxn. Phần tử a</a:t>
            </a:r>
            <a:r>
              <a:rPr lang="en-US" baseline="-25000" smtClean="0"/>
              <a:t>ij</a:t>
            </a:r>
            <a:r>
              <a:rPr lang="en-US" smtClean="0"/>
              <a:t> = 1 nếu nút i kề với nút j và bằng 0 nếu ngược lại.</a:t>
            </a:r>
          </a:p>
          <a:p>
            <a:r>
              <a:rPr lang="en-US" smtClean="0"/>
              <a:t>Cấu trúc nút kề cạnh (node-edge adjacency) là danh sách tất cả các nút, với mỗi nút lại liệt kê tất cả các nút kề với nó.</a:t>
            </a:r>
          </a:p>
        </p:txBody>
      </p:sp>
      <p:sp>
        <p:nvSpPr>
          <p:cNvPr id="3" name="Title 2"/>
          <p:cNvSpPr>
            <a:spLocks noGrp="1"/>
          </p:cNvSpPr>
          <p:nvPr>
            <p:ph type="title"/>
          </p:nvPr>
        </p:nvSpPr>
        <p:spPr/>
        <p:txBody>
          <a:bodyPr/>
          <a:lstStyle/>
          <a:p>
            <a:r>
              <a:rPr lang="en-US" smtClean="0"/>
              <a:t>I. Một số khái niệm cơ bản</a:t>
            </a:r>
            <a:endParaRPr lang="en-US"/>
          </a:p>
        </p:txBody>
      </p:sp>
    </p:spTree>
    <p:extLst>
      <p:ext uri="{BB962C8B-B14F-4D97-AF65-F5344CB8AC3E}">
        <p14:creationId xmlns:p14="http://schemas.microsoft.com/office/powerpoint/2010/main" val="546656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4373563"/>
          </a:xfrm>
        </p:spPr>
        <p:txBody>
          <a:bodyPr>
            <a:normAutofit/>
          </a:bodyPr>
          <a:lstStyle/>
          <a:p>
            <a:r>
              <a:rPr lang="en-US" smtClean="0"/>
              <a:t>Cấu trúc nút kề nút:</a:t>
            </a:r>
          </a:p>
          <a:p>
            <a:pPr marL="0" indent="0">
              <a:buNone/>
            </a:pPr>
            <a:r>
              <a:rPr lang="en-US"/>
              <a:t> </a:t>
            </a:r>
            <a:r>
              <a:rPr lang="en-US" smtClean="0"/>
              <a:t>	1   2   3   4</a:t>
            </a:r>
          </a:p>
          <a:p>
            <a:pPr marL="0" indent="0">
              <a:buNone/>
            </a:pPr>
            <a:r>
              <a:rPr lang="en-US" smtClean="0"/>
              <a:t>    1      0   1   1   0</a:t>
            </a:r>
          </a:p>
          <a:p>
            <a:pPr marL="0" indent="0">
              <a:buNone/>
            </a:pPr>
            <a:r>
              <a:rPr lang="en-US"/>
              <a:t> </a:t>
            </a:r>
            <a:r>
              <a:rPr lang="en-US" smtClean="0"/>
              <a:t>   2      1   0   1   0</a:t>
            </a:r>
          </a:p>
          <a:p>
            <a:pPr marL="0" indent="0">
              <a:buNone/>
            </a:pPr>
            <a:r>
              <a:rPr lang="en-US"/>
              <a:t> </a:t>
            </a:r>
            <a:r>
              <a:rPr lang="en-US" smtClean="0"/>
              <a:t>   3      1   1   0   1</a:t>
            </a:r>
          </a:p>
          <a:p>
            <a:pPr marL="0" indent="0">
              <a:buNone/>
            </a:pPr>
            <a:r>
              <a:rPr lang="en-US"/>
              <a:t> </a:t>
            </a:r>
            <a:r>
              <a:rPr lang="en-US" smtClean="0"/>
              <a:t>   4      0   0   1   0</a:t>
            </a:r>
          </a:p>
          <a:p>
            <a:r>
              <a:rPr lang="en-US" smtClean="0"/>
              <a:t>Cấu trúc nút kề cạnh:</a:t>
            </a:r>
          </a:p>
          <a:p>
            <a:pPr marL="0" indent="0">
              <a:buNone/>
            </a:pPr>
            <a:r>
              <a:rPr lang="en-US" smtClean="0"/>
              <a:t>1: 2, 3				3: 1, 2, 4</a:t>
            </a:r>
          </a:p>
          <a:p>
            <a:pPr marL="0" indent="0">
              <a:buNone/>
            </a:pPr>
            <a:r>
              <a:rPr lang="en-US" smtClean="0"/>
              <a:t>2: 1, 3				4: 3</a:t>
            </a:r>
          </a:p>
          <a:p>
            <a:pPr marL="0" indent="0">
              <a:buNone/>
            </a:pPr>
            <a:endParaRPr lang="en-US"/>
          </a:p>
        </p:txBody>
      </p:sp>
      <p:sp>
        <p:nvSpPr>
          <p:cNvPr id="3" name="Title 2"/>
          <p:cNvSpPr>
            <a:spLocks noGrp="1"/>
          </p:cNvSpPr>
          <p:nvPr>
            <p:ph type="title"/>
          </p:nvPr>
        </p:nvSpPr>
        <p:spPr/>
        <p:txBody>
          <a:bodyPr/>
          <a:lstStyle/>
          <a:p>
            <a:r>
              <a:rPr lang="en-US"/>
              <a:t>I. Một số khái niệm cơ bản</a:t>
            </a:r>
          </a:p>
        </p:txBody>
      </p:sp>
      <p:grpSp>
        <p:nvGrpSpPr>
          <p:cNvPr id="20" name="Group 19"/>
          <p:cNvGrpSpPr/>
          <p:nvPr/>
        </p:nvGrpSpPr>
        <p:grpSpPr>
          <a:xfrm>
            <a:off x="5486400" y="1600200"/>
            <a:ext cx="2618509" cy="2286000"/>
            <a:chOff x="5486400" y="1600200"/>
            <a:chExt cx="2618509" cy="2286000"/>
          </a:xfrm>
        </p:grpSpPr>
        <p:sp>
          <p:nvSpPr>
            <p:cNvPr id="4" name="Oval 3"/>
            <p:cNvSpPr/>
            <p:nvPr/>
          </p:nvSpPr>
          <p:spPr>
            <a:xfrm>
              <a:off x="5486400" y="2466109"/>
              <a:ext cx="5334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smtClean="0"/>
                <a:t>1</a:t>
              </a:r>
              <a:endParaRPr lang="en-US"/>
            </a:p>
          </p:txBody>
        </p:sp>
        <p:sp>
          <p:nvSpPr>
            <p:cNvPr id="5" name="Oval 4"/>
            <p:cNvSpPr/>
            <p:nvPr/>
          </p:nvSpPr>
          <p:spPr>
            <a:xfrm>
              <a:off x="6532418" y="1600200"/>
              <a:ext cx="5334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smtClean="0"/>
                <a:t>2</a:t>
              </a:r>
              <a:endParaRPr lang="en-US"/>
            </a:p>
          </p:txBody>
        </p:sp>
        <p:sp>
          <p:nvSpPr>
            <p:cNvPr id="6" name="Oval 5"/>
            <p:cNvSpPr/>
            <p:nvPr/>
          </p:nvSpPr>
          <p:spPr>
            <a:xfrm>
              <a:off x="7571509" y="2549236"/>
              <a:ext cx="5334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t>3</a:t>
              </a:r>
              <a:endParaRPr lang="en-US"/>
            </a:p>
          </p:txBody>
        </p:sp>
        <p:sp>
          <p:nvSpPr>
            <p:cNvPr id="7" name="Oval 6"/>
            <p:cNvSpPr/>
            <p:nvPr/>
          </p:nvSpPr>
          <p:spPr>
            <a:xfrm>
              <a:off x="6400800" y="3429000"/>
              <a:ext cx="5334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t>4</a:t>
              </a:r>
              <a:endParaRPr lang="en-US"/>
            </a:p>
          </p:txBody>
        </p:sp>
        <p:cxnSp>
          <p:nvCxnSpPr>
            <p:cNvPr id="9" name="Straight Connector 8"/>
            <p:cNvCxnSpPr>
              <a:stCxn id="4" idx="7"/>
              <a:endCxn id="5" idx="3"/>
            </p:cNvCxnSpPr>
            <p:nvPr/>
          </p:nvCxnSpPr>
          <p:spPr>
            <a:xfrm flipV="1">
              <a:off x="5941685" y="1990445"/>
              <a:ext cx="668848" cy="542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5"/>
              <a:endCxn id="6" idx="1"/>
            </p:cNvCxnSpPr>
            <p:nvPr/>
          </p:nvCxnSpPr>
          <p:spPr>
            <a:xfrm>
              <a:off x="6987703" y="1990445"/>
              <a:ext cx="661921" cy="625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6"/>
              <a:endCxn id="6" idx="2"/>
            </p:cNvCxnSpPr>
            <p:nvPr/>
          </p:nvCxnSpPr>
          <p:spPr>
            <a:xfrm>
              <a:off x="6019800" y="2694709"/>
              <a:ext cx="1551709" cy="83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3"/>
              <a:endCxn id="7" idx="7"/>
            </p:cNvCxnSpPr>
            <p:nvPr/>
          </p:nvCxnSpPr>
          <p:spPr>
            <a:xfrm flipH="1">
              <a:off x="6856085" y="2939481"/>
              <a:ext cx="793539" cy="55647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p:nvCxnSpPr>
        <p:spPr>
          <a:xfrm>
            <a:off x="3352800" y="2684318"/>
            <a:ext cx="0" cy="1489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76400" y="2736272"/>
            <a:ext cx="0" cy="14893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88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514600"/>
            <a:ext cx="7408333" cy="3611563"/>
          </a:xfrm>
        </p:spPr>
        <p:txBody>
          <a:bodyPr/>
          <a:lstStyle/>
          <a:p>
            <a:r>
              <a:rPr lang="en-US" smtClean="0"/>
              <a:t>Có thể tìm chu trình trong đồ thị vô hướng bằng thuật toán DFS và thường sử dụng cấu trúc dữ liệu nút kề cạnh</a:t>
            </a:r>
          </a:p>
          <a:p>
            <a:r>
              <a:rPr lang="en-US" smtClean="0"/>
              <a:t>Trong đó, các nút được đánh số từ 1 đến n.</a:t>
            </a:r>
          </a:p>
          <a:p>
            <a:r>
              <a:rPr lang="en-US" smtClean="0"/>
              <a:t>Bản ghi nút i liệt kê các nút kề với nút i</a:t>
            </a:r>
          </a:p>
          <a:p>
            <a:r>
              <a:rPr lang="en-US" smtClean="0"/>
              <a:t>Thuật toán DFS bắt đầu bằng việc xác lập nút 1 là nút hiện thời.</a:t>
            </a:r>
            <a:endParaRPr lang="en-US"/>
          </a:p>
        </p:txBody>
      </p:sp>
      <p:sp>
        <p:nvSpPr>
          <p:cNvPr id="3" name="Title 2"/>
          <p:cNvSpPr>
            <a:spLocks noGrp="1"/>
          </p:cNvSpPr>
          <p:nvPr>
            <p:ph type="title"/>
          </p:nvPr>
        </p:nvSpPr>
        <p:spPr/>
        <p:txBody>
          <a:bodyPr>
            <a:normAutofit fontScale="90000"/>
          </a:bodyPr>
          <a:lstStyle/>
          <a:p>
            <a:r>
              <a:rPr lang="en-US" smtClean="0"/>
              <a:t>II. Tìm chu trình trong đồ thị bằng DFS</a:t>
            </a:r>
            <a:endParaRPr lang="en-US"/>
          </a:p>
        </p:txBody>
      </p:sp>
    </p:spTree>
    <p:extLst>
      <p:ext uri="{BB962C8B-B14F-4D97-AF65-F5344CB8AC3E}">
        <p14:creationId xmlns:p14="http://schemas.microsoft.com/office/powerpoint/2010/main" val="935552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05000"/>
            <a:ext cx="7408333" cy="4221163"/>
          </a:xfrm>
        </p:spPr>
        <p:txBody>
          <a:bodyPr>
            <a:normAutofit lnSpcReduction="10000"/>
          </a:bodyPr>
          <a:lstStyle/>
          <a:p>
            <a:pPr marL="0" indent="0">
              <a:buNone/>
            </a:pPr>
            <a:r>
              <a:rPr lang="en-US" smtClean="0"/>
              <a:t>	Lặp lại thuật toán DFS ( với i là nút hiện thời)</a:t>
            </a:r>
          </a:p>
          <a:p>
            <a:r>
              <a:rPr lang="en-US" smtClean="0"/>
              <a:t>Nếu có ít nhất 1 nút trong bản ghi của nút i vẫn chưa được đến thăm từ i và giả sử j là nút đầu tiên chưa được đến thăm.</a:t>
            </a:r>
          </a:p>
          <a:p>
            <a:r>
              <a:rPr lang="en-US" smtClean="0"/>
              <a:t>Nếu j đã được đến thăm bởi các nút khác rồi, thì ta đánh dấu cạnh (i, j) là cạnh quay lại, còn không thì đánh dấu (i, j) là cạnh của cây và i là cha của j.</a:t>
            </a:r>
          </a:p>
          <a:p>
            <a:r>
              <a:rPr lang="en-US" smtClean="0"/>
              <a:t>Đánh dấu j là nút đã được đến thăm trong bản ghi của nút i và xác lập i là nút hiện thời.</a:t>
            </a:r>
          </a:p>
          <a:p>
            <a:r>
              <a:rPr lang="en-US" smtClean="0"/>
              <a:t>Nếu tất cả các nút của bản ghi của nút i đã được đến thăm, thì ta xác lập nút k (cha của nút i) là nút hiện thời.</a:t>
            </a:r>
            <a:endParaRPr lang="en-US"/>
          </a:p>
        </p:txBody>
      </p:sp>
      <p:sp>
        <p:nvSpPr>
          <p:cNvPr id="3" name="Title 2"/>
          <p:cNvSpPr>
            <a:spLocks noGrp="1"/>
          </p:cNvSpPr>
          <p:nvPr>
            <p:ph type="title"/>
          </p:nvPr>
        </p:nvSpPr>
        <p:spPr/>
        <p:txBody>
          <a:bodyPr>
            <a:normAutofit fontScale="90000"/>
          </a:bodyPr>
          <a:lstStyle/>
          <a:p>
            <a:r>
              <a:rPr lang="en-US"/>
              <a:t>II. Tìm chu trình trong đồ thị bằng DFS</a:t>
            </a:r>
          </a:p>
        </p:txBody>
      </p:sp>
    </p:spTree>
    <p:extLst>
      <p:ext uri="{BB962C8B-B14F-4D97-AF65-F5344CB8AC3E}">
        <p14:creationId xmlns:p14="http://schemas.microsoft.com/office/powerpoint/2010/main" val="2770869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mtClean="0"/>
              <a:t>Thuật toán sẽ dừng lại khi nút 1 là nút hiện thời (tức là thuật toán quay trở lại nút 1).</a:t>
            </a:r>
          </a:p>
          <a:p>
            <a:r>
              <a:rPr lang="en-US" smtClean="0"/>
              <a:t>Khi đó, mỗi một cạnh quay lại (i, j) xác định 1 chu trình. </a:t>
            </a:r>
          </a:p>
          <a:p>
            <a:r>
              <a:rPr lang="en-US" smtClean="0"/>
              <a:t>Một chu trình bao gồm cạnh quay lại (i, j) và các cạnh trên cây định đường đi từ j đến i.</a:t>
            </a:r>
          </a:p>
          <a:p>
            <a:r>
              <a:rPr lang="en-US" smtClean="0"/>
              <a:t>Như vậy, có thể xác định 1 chu trình bởi các cạnh quay lại như là chu trình cơ sở của đồ thị. Khi đó, mỗi chu trình của đồ thị là tập hợp hai hay nhiều chu trình từ các chu trình cơ sở.</a:t>
            </a:r>
            <a:endParaRPr lang="en-US"/>
          </a:p>
        </p:txBody>
      </p:sp>
      <p:sp>
        <p:nvSpPr>
          <p:cNvPr id="3" name="Title 2"/>
          <p:cNvSpPr>
            <a:spLocks noGrp="1"/>
          </p:cNvSpPr>
          <p:nvPr>
            <p:ph type="title"/>
          </p:nvPr>
        </p:nvSpPr>
        <p:spPr/>
        <p:txBody>
          <a:bodyPr>
            <a:normAutofit fontScale="90000"/>
          </a:bodyPr>
          <a:lstStyle/>
          <a:p>
            <a:r>
              <a:rPr lang="en-US"/>
              <a:t>II. Tìm chu trình trong đồ thị bằng DFS</a:t>
            </a:r>
          </a:p>
        </p:txBody>
      </p:sp>
    </p:spTree>
    <p:extLst>
      <p:ext uri="{BB962C8B-B14F-4D97-AF65-F5344CB8AC3E}">
        <p14:creationId xmlns:p14="http://schemas.microsoft.com/office/powerpoint/2010/main" val="104765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4475" y="2008909"/>
            <a:ext cx="8434725" cy="4184209"/>
          </a:xfrm>
        </p:spPr>
        <p:txBody>
          <a:bodyPr>
            <a:normAutofit/>
          </a:bodyPr>
          <a:lstStyle/>
          <a:p>
            <a:r>
              <a:rPr lang="en-US" smtClean="0"/>
              <a:t>Cấu trúc nút kề cạnh:</a:t>
            </a:r>
          </a:p>
          <a:p>
            <a:pPr marL="0" indent="0">
              <a:buNone/>
            </a:pPr>
            <a:r>
              <a:rPr lang="en-US"/>
              <a:t>	</a:t>
            </a:r>
            <a:r>
              <a:rPr lang="en-US" smtClean="0"/>
              <a:t>1: 2, 3		</a:t>
            </a:r>
            <a:r>
              <a:rPr lang="en-US"/>
              <a:t>3: 1, 2, 4</a:t>
            </a:r>
          </a:p>
          <a:p>
            <a:pPr marL="0" indent="0">
              <a:buNone/>
            </a:pPr>
            <a:r>
              <a:rPr lang="en-US"/>
              <a:t>	</a:t>
            </a:r>
            <a:r>
              <a:rPr lang="en-US" smtClean="0"/>
              <a:t>2: 1, 3		4: 3</a:t>
            </a:r>
          </a:p>
          <a:p>
            <a:r>
              <a:rPr lang="en-US" smtClean="0"/>
              <a:t>DFS thực hiện như sau:</a:t>
            </a:r>
          </a:p>
          <a:p>
            <a:pPr marL="0" indent="0">
              <a:buNone/>
            </a:pPr>
            <a:r>
              <a:rPr lang="en-US" smtClean="0"/>
              <a:t>nút hiện thời  	      cạnh	 nút hiện thời		cạnh</a:t>
            </a:r>
          </a:p>
          <a:p>
            <a:pPr marL="0" indent="0">
              <a:buNone/>
            </a:pPr>
            <a:r>
              <a:rPr lang="en-US"/>
              <a:t> </a:t>
            </a:r>
            <a:r>
              <a:rPr lang="en-US" smtClean="0"/>
              <a:t>       1	             (1, 2) tree                 3		      (3, 1) back</a:t>
            </a:r>
          </a:p>
          <a:p>
            <a:pPr marL="0" indent="0">
              <a:buNone/>
            </a:pPr>
            <a:r>
              <a:rPr lang="en-US" smtClean="0"/>
              <a:t>        2		 (2, 3) tree                 3	                       none  </a:t>
            </a:r>
          </a:p>
          <a:p>
            <a:pPr marL="0" indent="0">
              <a:buNone/>
            </a:pPr>
            <a:r>
              <a:rPr lang="en-US" smtClean="0"/>
              <a:t>        3		 (3, 4) tree	         2                        none</a:t>
            </a:r>
          </a:p>
          <a:p>
            <a:pPr marL="0" indent="0">
              <a:buNone/>
            </a:pPr>
            <a:r>
              <a:rPr lang="en-US" smtClean="0"/>
              <a:t>        4 		      none</a:t>
            </a:r>
            <a:r>
              <a:rPr lang="en-US"/>
              <a:t>	</a:t>
            </a:r>
            <a:r>
              <a:rPr lang="en-US" smtClean="0"/>
              <a:t>         1                        END</a:t>
            </a:r>
            <a:endParaRPr lang="en-US"/>
          </a:p>
        </p:txBody>
      </p:sp>
      <p:sp>
        <p:nvSpPr>
          <p:cNvPr id="3" name="Title 2"/>
          <p:cNvSpPr>
            <a:spLocks noGrp="1"/>
          </p:cNvSpPr>
          <p:nvPr>
            <p:ph type="title"/>
          </p:nvPr>
        </p:nvSpPr>
        <p:spPr/>
        <p:txBody>
          <a:bodyPr>
            <a:normAutofit fontScale="90000"/>
          </a:bodyPr>
          <a:lstStyle/>
          <a:p>
            <a:r>
              <a:rPr lang="en-US"/>
              <a:t>II. Tìm chu trình trong đồ thị bằng DFS</a:t>
            </a:r>
          </a:p>
        </p:txBody>
      </p:sp>
      <p:grpSp>
        <p:nvGrpSpPr>
          <p:cNvPr id="4" name="Group 3"/>
          <p:cNvGrpSpPr/>
          <p:nvPr/>
        </p:nvGrpSpPr>
        <p:grpSpPr>
          <a:xfrm>
            <a:off x="5943599" y="1551709"/>
            <a:ext cx="2618509" cy="2286000"/>
            <a:chOff x="5486400" y="1600200"/>
            <a:chExt cx="2618509" cy="2286000"/>
          </a:xfrm>
        </p:grpSpPr>
        <p:sp>
          <p:nvSpPr>
            <p:cNvPr id="5" name="Oval 4"/>
            <p:cNvSpPr/>
            <p:nvPr/>
          </p:nvSpPr>
          <p:spPr>
            <a:xfrm>
              <a:off x="5486400" y="2466109"/>
              <a:ext cx="5334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smtClean="0"/>
                <a:t>1</a:t>
              </a:r>
              <a:endParaRPr lang="en-US"/>
            </a:p>
          </p:txBody>
        </p:sp>
        <p:sp>
          <p:nvSpPr>
            <p:cNvPr id="6" name="Oval 5"/>
            <p:cNvSpPr/>
            <p:nvPr/>
          </p:nvSpPr>
          <p:spPr>
            <a:xfrm>
              <a:off x="6532418" y="1600200"/>
              <a:ext cx="5334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smtClean="0"/>
                <a:t>2</a:t>
              </a:r>
              <a:endParaRPr lang="en-US"/>
            </a:p>
          </p:txBody>
        </p:sp>
        <p:sp>
          <p:nvSpPr>
            <p:cNvPr id="7" name="Oval 6"/>
            <p:cNvSpPr/>
            <p:nvPr/>
          </p:nvSpPr>
          <p:spPr>
            <a:xfrm>
              <a:off x="7571509" y="2549236"/>
              <a:ext cx="5334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t>3</a:t>
              </a:r>
              <a:endParaRPr lang="en-US"/>
            </a:p>
          </p:txBody>
        </p:sp>
        <p:sp>
          <p:nvSpPr>
            <p:cNvPr id="8" name="Oval 7"/>
            <p:cNvSpPr/>
            <p:nvPr/>
          </p:nvSpPr>
          <p:spPr>
            <a:xfrm>
              <a:off x="6400800" y="3429000"/>
              <a:ext cx="533400" cy="457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t>4</a:t>
              </a:r>
              <a:endParaRPr lang="en-US"/>
            </a:p>
          </p:txBody>
        </p:sp>
        <p:cxnSp>
          <p:nvCxnSpPr>
            <p:cNvPr id="9" name="Straight Connector 8"/>
            <p:cNvCxnSpPr>
              <a:stCxn id="5" idx="7"/>
              <a:endCxn id="6" idx="3"/>
            </p:cNvCxnSpPr>
            <p:nvPr/>
          </p:nvCxnSpPr>
          <p:spPr>
            <a:xfrm flipV="1">
              <a:off x="5941685" y="1990445"/>
              <a:ext cx="668848" cy="542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5"/>
              <a:endCxn id="7" idx="1"/>
            </p:cNvCxnSpPr>
            <p:nvPr/>
          </p:nvCxnSpPr>
          <p:spPr>
            <a:xfrm>
              <a:off x="6987703" y="1990445"/>
              <a:ext cx="661921" cy="625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6"/>
              <a:endCxn id="7" idx="2"/>
            </p:cNvCxnSpPr>
            <p:nvPr/>
          </p:nvCxnSpPr>
          <p:spPr>
            <a:xfrm>
              <a:off x="6019800" y="2694709"/>
              <a:ext cx="1551709" cy="83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3"/>
              <a:endCxn id="8" idx="7"/>
            </p:cNvCxnSpPr>
            <p:nvPr/>
          </p:nvCxnSpPr>
          <p:spPr>
            <a:xfrm flipH="1">
              <a:off x="6856085" y="2939481"/>
              <a:ext cx="793539" cy="55647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5933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28800"/>
            <a:ext cx="7408333" cy="4297363"/>
          </a:xfrm>
        </p:spPr>
        <p:txBody>
          <a:bodyPr/>
          <a:lstStyle/>
          <a:p>
            <a:r>
              <a:rPr lang="en-US" smtClean="0"/>
              <a:t>Một cơ sở chu trình là một tập m – (n-1) các chu trình độc lập với nhau theo nghĩa chúng ta không thể dựng lại một chu trình trong tập này bằng cách tổ hợp hai hay nhiều chu trình khác ở trong tập. </a:t>
            </a:r>
          </a:p>
          <a:p>
            <a:r>
              <a:rPr lang="en-US" smtClean="0"/>
              <a:t>Tập m – (n – 1) cạnh quay lại xác định một cơ sở chu trình. Đây không phải là cơ sở chu trình duy nhất.</a:t>
            </a:r>
          </a:p>
          <a:p>
            <a:r>
              <a:rPr lang="en-US" smtClean="0"/>
              <a:t>Phương pháp để xác định không có chu trình nào tồn tại là không có bất cứ cạnh chồng nào giữa hai chu trình trong tập cơ sở.</a:t>
            </a:r>
          </a:p>
        </p:txBody>
      </p:sp>
      <p:sp>
        <p:nvSpPr>
          <p:cNvPr id="3" name="Title 2"/>
          <p:cNvSpPr>
            <a:spLocks noGrp="1"/>
          </p:cNvSpPr>
          <p:nvPr>
            <p:ph type="title"/>
          </p:nvPr>
        </p:nvSpPr>
        <p:spPr/>
        <p:txBody>
          <a:bodyPr>
            <a:normAutofit fontScale="90000"/>
          </a:bodyPr>
          <a:lstStyle/>
          <a:p>
            <a:r>
              <a:rPr lang="en-US"/>
              <a:t>II. Tìm chu trình trong đồ thị bằng DFS</a:t>
            </a:r>
          </a:p>
        </p:txBody>
      </p:sp>
    </p:spTree>
    <p:extLst>
      <p:ext uri="{BB962C8B-B14F-4D97-AF65-F5344CB8AC3E}">
        <p14:creationId xmlns:p14="http://schemas.microsoft.com/office/powerpoint/2010/main" val="3233385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Bất kì một chu trình nào khác của đồ thị có thể tìm được bằng cách tổ hợp hai hay nhiều chu trình trong tập chu trình cơ sở.</a:t>
            </a:r>
          </a:p>
          <a:p>
            <a:r>
              <a:rPr lang="en-US" smtClean="0"/>
              <a:t>Tổ hợp bằng cách sử dụng toán tử OR</a:t>
            </a:r>
            <a:endParaRPr lang="en-US"/>
          </a:p>
        </p:txBody>
      </p:sp>
      <p:sp>
        <p:nvSpPr>
          <p:cNvPr id="3" name="Title 2"/>
          <p:cNvSpPr>
            <a:spLocks noGrp="1"/>
          </p:cNvSpPr>
          <p:nvPr>
            <p:ph type="title"/>
          </p:nvPr>
        </p:nvSpPr>
        <p:spPr/>
        <p:txBody>
          <a:bodyPr>
            <a:normAutofit fontScale="90000"/>
          </a:bodyPr>
          <a:lstStyle/>
          <a:p>
            <a:r>
              <a:rPr lang="en-US"/>
              <a:t>II. Tìm chu trình trong đồ thị bằng DFS</a:t>
            </a:r>
          </a:p>
        </p:txBody>
      </p:sp>
    </p:spTree>
    <p:extLst>
      <p:ext uri="{BB962C8B-B14F-4D97-AF65-F5344CB8AC3E}">
        <p14:creationId xmlns:p14="http://schemas.microsoft.com/office/powerpoint/2010/main" val="40836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676</TotalTime>
  <Words>791</Words>
  <Application>Microsoft Office PowerPoint</Application>
  <PresentationFormat>On-screen Show (4:3)</PresentationFormat>
  <Paragraphs>119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Waveform</vt:lpstr>
      <vt:lpstr>Bài toán tìm chu trình trên đồ thị vô hướng bằng DFS</vt:lpstr>
      <vt:lpstr>I. Một số khái niệm cơ bản</vt:lpstr>
      <vt:lpstr>I. Một số khái niệm cơ bản</vt:lpstr>
      <vt:lpstr>II. Tìm chu trình trong đồ thị bằng DFS</vt:lpstr>
      <vt:lpstr>II. Tìm chu trình trong đồ thị bằng DFS</vt:lpstr>
      <vt:lpstr>II. Tìm chu trình trong đồ thị bằng DFS</vt:lpstr>
      <vt:lpstr>II. Tìm chu trình trong đồ thị bằng DFS</vt:lpstr>
      <vt:lpstr>II. Tìm chu trình trong đồ thị bằng DFS</vt:lpstr>
      <vt:lpstr>II. Tìm chu trình trong đồ thị bằng DFS</vt:lpstr>
      <vt:lpstr>II. Tìm chu trình trong đồ thị bằng DFS</vt:lpstr>
      <vt:lpstr>II. Tìm chu trình trong đồ thị bằng DFS</vt:lpstr>
      <vt:lpstr>II. Tìm chu trình trong đồ thị bằng DFS</vt:lpstr>
      <vt:lpstr>II. Tìm chu trình trong đồ thị bằng DFS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toán tìm chu trình trên đồ thị vô hướng</dc:title>
  <dc:creator>greeny</dc:creator>
  <cp:lastModifiedBy>greeny</cp:lastModifiedBy>
  <cp:revision>15</cp:revision>
  <dcterms:created xsi:type="dcterms:W3CDTF">2012-03-26T17:06:45Z</dcterms:created>
  <dcterms:modified xsi:type="dcterms:W3CDTF">2012-03-27T04:23:33Z</dcterms:modified>
</cp:coreProperties>
</file>