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321" r:id="rId4"/>
    <p:sldId id="257" r:id="rId5"/>
    <p:sldId id="266" r:id="rId6"/>
    <p:sldId id="292" r:id="rId7"/>
    <p:sldId id="267" r:id="rId8"/>
    <p:sldId id="296" r:id="rId9"/>
    <p:sldId id="320" r:id="rId10"/>
    <p:sldId id="298" r:id="rId11"/>
    <p:sldId id="260" r:id="rId12"/>
    <p:sldId id="300" r:id="rId13"/>
    <p:sldId id="327" r:id="rId14"/>
    <p:sldId id="323" r:id="rId15"/>
    <p:sldId id="259" r:id="rId16"/>
    <p:sldId id="324" r:id="rId17"/>
    <p:sldId id="290" r:id="rId18"/>
    <p:sldId id="312" r:id="rId19"/>
    <p:sldId id="311" r:id="rId20"/>
    <p:sldId id="326" r:id="rId21"/>
    <p:sldId id="304" r:id="rId22"/>
    <p:sldId id="313" r:id="rId23"/>
    <p:sldId id="306" r:id="rId24"/>
    <p:sldId id="314" r:id="rId25"/>
    <p:sldId id="308" r:id="rId26"/>
    <p:sldId id="309" r:id="rId27"/>
    <p:sldId id="310" r:id="rId28"/>
    <p:sldId id="262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Phat bieu bai toan" id="{1229CEF9-CA47-4212-94ED-147C477A9FB2}">
          <p14:sldIdLst>
            <p14:sldId id="321"/>
            <p14:sldId id="257"/>
            <p14:sldId id="266"/>
            <p14:sldId id="292"/>
            <p14:sldId id="267"/>
            <p14:sldId id="296"/>
            <p14:sldId id="320"/>
            <p14:sldId id="298"/>
            <p14:sldId id="260"/>
            <p14:sldId id="300"/>
            <p14:sldId id="327"/>
          </p14:sldIdLst>
        </p14:section>
        <p14:section name="Related works" id="{8CAA8C8A-587F-4C0F-8E64-4E2E2F58E2FF}">
          <p14:sldIdLst>
            <p14:sldId id="323"/>
            <p14:sldId id="259"/>
          </p14:sldIdLst>
        </p14:section>
        <p14:section name="Proposed Solution" id="{49114AC0-4743-413A-88A1-3C7BAE596F09}">
          <p14:sldIdLst>
            <p14:sldId id="324"/>
            <p14:sldId id="290"/>
            <p14:sldId id="312"/>
            <p14:sldId id="311"/>
            <p14:sldId id="326"/>
            <p14:sldId id="304"/>
            <p14:sldId id="313"/>
            <p14:sldId id="306"/>
            <p14:sldId id="314"/>
            <p14:sldId id="308"/>
            <p14:sldId id="309"/>
            <p14:sldId id="310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1910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4638"/>
            <a:ext cx="8153400" cy="639762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8861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GIẢI THUẬT DI TRUYỀN GIẢI BÀI TOÁN THIẾT KẾ MẠNG </a:t>
            </a:r>
            <a:br>
              <a:rPr lang="en-US" sz="3600" b="1" dirty="0" smtClean="0"/>
            </a:br>
            <a:r>
              <a:rPr lang="en-US" sz="3600" b="1" dirty="0" smtClean="0"/>
              <a:t>QUANG CHỊU LỖI ĐA TẦNG</a:t>
            </a:r>
            <a:br>
              <a:rPr lang="en-US" sz="3600" b="1" dirty="0" smtClean="0"/>
            </a:br>
            <a:r>
              <a:rPr lang="en-US" sz="3600" b="1" dirty="0" smtClean="0"/>
              <a:t>  </a:t>
            </a:r>
            <a:br>
              <a:rPr lang="en-US" sz="3600" b="1" dirty="0" smtClean="0"/>
            </a:br>
            <a:r>
              <a:rPr lang="en-US" sz="2800" b="1" dirty="0" smtClean="0"/>
              <a:t>(Genetic Algorithms for solving multilayer survivable optical network design problem)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4/10/2012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chịu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67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Ảnh chỉ có tính minh họ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99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c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(request)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US" dirty="0" err="1" smtClean="0"/>
                  <a:t>t</a:t>
                </a:r>
                <a:r>
                  <a:rPr lang="en-US" sz="2800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)</a:t>
                </a:r>
                <a:r>
                  <a:rPr lang="en-US" dirty="0" smtClean="0"/>
                  <a:t>∈T: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d</a:t>
                </a:r>
                <a:r>
                  <a:rPr lang="en-US" sz="2800" baseline="-25000" dirty="0" smtClean="0"/>
                  <a:t>i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tới</a:t>
                </a:r>
                <a:r>
                  <a:rPr lang="en-US" dirty="0" smtClean="0"/>
                  <a:t> 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1</a:t>
                </a:r>
                <a:endParaRPr lang="en-US" sz="2800" baseline="-25000" dirty="0"/>
              </a:p>
              <a:p>
                <a:r>
                  <a:rPr lang="en-US" b="1" dirty="0" smtClean="0"/>
                  <a:t>Output: 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request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phân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biệt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nút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o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G2</a:t>
                </a:r>
              </a:p>
              <a:p>
                <a:pPr lvl="1"/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963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4478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 </a:t>
            </a:r>
            <a:r>
              <a:rPr lang="en-US" dirty="0"/>
              <a:t>(Multilayer Survivable Optical Network Design, </a:t>
            </a:r>
            <a:r>
              <a:rPr lang="en-US" i="1" dirty="0"/>
              <a:t>Sylvie </a:t>
            </a:r>
            <a:r>
              <a:rPr lang="en-US" i="1" dirty="0" smtClean="0"/>
              <a:t>Borne, </a:t>
            </a:r>
            <a:r>
              <a:rPr lang="en-US" i="1" dirty="0" err="1"/>
              <a:t>Virginie</a:t>
            </a:r>
            <a:r>
              <a:rPr lang="en-US" i="1" dirty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/>
              <a:t>Ridha</a:t>
            </a:r>
            <a:r>
              <a:rPr lang="en-US" i="1" dirty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</a:t>
            </a:r>
            <a:r>
              <a:rPr lang="en-US" i="1" dirty="0"/>
              <a:t>and Raouia </a:t>
            </a:r>
            <a:r>
              <a:rPr lang="en-US" i="1" dirty="0" smtClean="0"/>
              <a:t>Taktak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</a:t>
            </a:r>
            <a:r>
              <a:rPr lang="en-US" dirty="0"/>
              <a:t>(Multilayer Survivable Optical Network Design, </a:t>
            </a:r>
            <a:r>
              <a:rPr lang="en-US" i="1" dirty="0"/>
              <a:t>Sylvie Borne, </a:t>
            </a:r>
            <a:r>
              <a:rPr lang="en-US" i="1" dirty="0" err="1"/>
              <a:t>Virginie</a:t>
            </a:r>
            <a:r>
              <a:rPr lang="en-US" i="1" dirty="0"/>
              <a:t> </a:t>
            </a:r>
            <a:r>
              <a:rPr lang="en-US" i="1" dirty="0" err="1"/>
              <a:t>Gabrel</a:t>
            </a:r>
            <a:r>
              <a:rPr lang="en-US" i="1" dirty="0"/>
              <a:t>, </a:t>
            </a:r>
            <a:r>
              <a:rPr lang="en-US" i="1" dirty="0" err="1"/>
              <a:t>Ridha</a:t>
            </a:r>
            <a:r>
              <a:rPr lang="en-US" i="1" dirty="0"/>
              <a:t> </a:t>
            </a:r>
            <a:r>
              <a:rPr lang="en-US" i="1" dirty="0" err="1"/>
              <a:t>Mahjoub</a:t>
            </a:r>
            <a:r>
              <a:rPr lang="en-US" i="1" dirty="0"/>
              <a:t>, and Raouia Taktak</a:t>
            </a:r>
            <a:r>
              <a:rPr lang="en-US" dirty="0" smtClean="0"/>
              <a:t>)</a:t>
            </a:r>
          </a:p>
          <a:p>
            <a:pPr marL="5715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4712" y="3048000"/>
            <a:ext cx="8269288" cy="136207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CÁC NGHIÊN CỨU LIÊN QUAN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99318"/>
              </p:ext>
            </p:extLst>
          </p:nvPr>
        </p:nvGraphicFramePr>
        <p:xfrm>
          <a:off x="533400" y="1397000"/>
          <a:ext cx="8153400" cy="46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7704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toán</a:t>
                      </a:r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3.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3</a:t>
            </a:r>
            <a:r>
              <a:rPr lang="en-US" sz="2800" b="0" dirty="0" smtClean="0"/>
              <a:t>. </a:t>
            </a:r>
            <a:r>
              <a:rPr lang="en-US" sz="2800" b="0" dirty="0" smtClean="0"/>
              <a:t>GIẢI THUẬT </a:t>
            </a:r>
            <a:r>
              <a:rPr lang="en-US" sz="2800" b="0" dirty="0" smtClean="0"/>
              <a:t>DI TRUYỀN </a:t>
            </a:r>
            <a:endParaRPr lang="en-US" sz="2800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3899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67300" y="800100"/>
            <a:ext cx="1600200" cy="3429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</a:t>
            </a:r>
            <a:r>
              <a:rPr lang="en-US" dirty="0" err="1" smtClean="0">
                <a:solidFill>
                  <a:schemeClr val="tx1"/>
                </a:solidFill>
              </a:rPr>
              <a:t>thứ</a:t>
            </a:r>
            <a:r>
              <a:rPr lang="en-US" dirty="0" smtClean="0">
                <a:solidFill>
                  <a:schemeClr val="tx1"/>
                </a:solidFill>
              </a:rPr>
              <a:t>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466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28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6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cạnh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gen</a:t>
            </a:r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0811" y="1295400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429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055061" y="2286000"/>
                <a:ext cx="1540550" cy="880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𝐹</m:t>
                      </m:r>
                      <m:r>
                        <a:rPr lang="en-US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1</m:t>
                          </m:r>
                        </m:sub>
                        <m:sup>
                          <m:r>
                            <a:rPr lang="en-US" i="1"/>
                            <m:t>𝑘</m:t>
                          </m:r>
                        </m:sup>
                        <m:e>
                          <m:r>
                            <a:rPr lang="en-US" i="1"/>
                            <m:t>𝑤</m:t>
                          </m:r>
                          <m:r>
                            <a:rPr lang="en-US" i="1"/>
                            <m:t>(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r>
                            <a:rPr lang="en-US" i="1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61" y="2286000"/>
                <a:ext cx="1540550" cy="8806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676400" y="3465328"/>
                <a:ext cx="6096000" cy="847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𝑤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r>
                                <a:rPr lang="en-US" i="1"/>
                                <m:t>𝑒</m:t>
                              </m:r>
                              <m:r>
                                <a:rPr lang="en-US" i="1"/>
                                <m:t>∈</m:t>
                              </m:r>
                              <m:r>
                                <a:rPr lang="en-US" i="1"/>
                                <m:t>𝑤𝑜𝑟𝑘𝑖𝑛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𝑔</m:t>
                                  </m:r>
                                </m:e>
                                <m:sub>
                                  <m:r>
                                    <a:rPr lang="en-US" i="1"/>
                                    <m:t>𝑝𝑎𝑡h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i="1"/>
                            <m:t>𝑤𝑒𝑖𝑔h𝑡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𝑒</m:t>
                              </m:r>
                            </m:e>
                          </m:d>
                          <m:r>
                            <a:rPr lang="en-US" i="1"/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/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/>
                                  </m:ctrlPr>
                                </m:eqArrPr>
                                <m:e>
                                  <m:r>
                                    <a:rPr lang="en-US" i="1"/>
                                    <m:t>𝑒</m:t>
                                  </m:r>
                                  <m:r>
                                    <a:rPr lang="en-US" i="1"/>
                                    <m:t>∈</m:t>
                                  </m:r>
                                  <m:r>
                                    <a:rPr lang="en-US" i="1"/>
                                    <m:t>𝑏𝑎𝑐𝑘𝑢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𝑝𝑎𝑡h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r>
                                <a:rPr lang="en-US" i="1"/>
                                <m:t>𝑤𝑒𝑖𝑔h𝑡</m:t>
                              </m:r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𝑒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65328"/>
                <a:ext cx="6096000" cy="8479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684986" y="4724400"/>
                <a:ext cx="6629400" cy="629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𝑤𝑒𝑖𝑔h𝑡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𝑒</m:t>
                          </m:r>
                        </m:e>
                      </m:d>
                      <m:r>
                        <a:rPr lang="en-US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r>
                                <a:rPr lang="en-US" i="1"/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𝑎</m:t>
                                  </m:r>
                                  <m:r>
                                    <a:rPr lang="en-US" i="1"/>
                                    <m:t>,</m:t>
                                  </m:r>
                                  <m:r>
                                    <a:rPr lang="en-US" i="1"/>
                                    <m:t>𝑏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/>
                                <m:t>0   :</m:t>
                              </m:r>
                              <m:r>
                                <a:rPr lang="en-US" i="1"/>
                                <m:t>𝑒</m:t>
                              </m:r>
                              <m:r>
                                <a:rPr lang="en-US" i="1"/>
                                <m:t> đã đượ</m:t>
                              </m:r>
                              <m:r>
                                <a:rPr lang="en-US" i="1"/>
                                <m:t>𝑐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𝑠</m:t>
                              </m:r>
                              <m:r>
                                <a:rPr lang="en-US" i="1"/>
                                <m:t>ử </m:t>
                              </m:r>
                              <m:r>
                                <a:rPr lang="en-US" i="1"/>
                                <m:t>𝑑</m:t>
                              </m:r>
                              <m:r>
                                <a:rPr lang="en-US" i="1"/>
                                <m:t>ụ</m:t>
                              </m:r>
                              <m:r>
                                <a:rPr lang="en-US" i="1"/>
                                <m:t>𝑛𝑔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𝑡𝑟𝑜𝑛𝑔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𝑟𝑒𝑞𝑢𝑒𝑠𝑡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𝑡𝑟</m:t>
                              </m:r>
                              <m:r>
                                <a:rPr lang="en-US" i="1"/>
                                <m:t>ướ</m:t>
                              </m:r>
                              <m:r>
                                <a:rPr lang="en-US" i="1"/>
                                <m:t>𝑐</m:t>
                              </m:r>
                              <m:r>
                                <a:rPr lang="en-US" i="1"/>
                                <m:t> đó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86" y="4724400"/>
                <a:ext cx="6629400" cy="629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645"/>
              </p:ext>
            </p:extLst>
          </p:nvPr>
        </p:nvGraphicFramePr>
        <p:xfrm>
          <a:off x="1485900" y="3429000"/>
          <a:ext cx="53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4160"/>
              </p:ext>
            </p:extLst>
          </p:nvPr>
        </p:nvGraphicFramePr>
        <p:xfrm>
          <a:off x="3733800" y="1905000"/>
          <a:ext cx="685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752600" y="2930525"/>
            <a:ext cx="1981200" cy="74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2743200"/>
            <a:ext cx="4572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1295400"/>
            <a:ext cx="4572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53754"/>
              </p:ext>
            </p:extLst>
          </p:nvPr>
        </p:nvGraphicFramePr>
        <p:xfrm>
          <a:off x="3733800" y="4038600"/>
          <a:ext cx="685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1752600" y="4800600"/>
            <a:ext cx="1981200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90909"/>
              </p:ext>
            </p:extLst>
          </p:nvPr>
        </p:nvGraphicFramePr>
        <p:xfrm>
          <a:off x="6248400" y="3429000"/>
          <a:ext cx="1905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24600" y="29246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40825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79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smtClean="0"/>
              <a:t>100</a:t>
            </a:r>
            <a:endParaRPr lang="en-US" sz="2400" dirty="0" smtClean="0"/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</a:t>
            </a:r>
            <a:r>
              <a:rPr lang="en-US" sz="2400" dirty="0" smtClean="0"/>
              <a:t>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94227"/>
              </p:ext>
            </p:extLst>
          </p:nvPr>
        </p:nvGraphicFramePr>
        <p:xfrm>
          <a:off x="381000" y="3124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191308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2362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1.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0" y="3810000"/>
            <a:ext cx="3810000" cy="814387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khái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niệm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cơ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bản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Phát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biểu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bài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toán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Dải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ghép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5" y="1905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Multilayer networks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41" y="1600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Logical topology, Physical topology, </a:t>
            </a:r>
            <a:r>
              <a:rPr lang="en-US" dirty="0" err="1"/>
              <a:t>L</a:t>
            </a:r>
            <a:r>
              <a:rPr lang="en-US" dirty="0" err="1" smtClean="0"/>
              <a:t>ightpath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1231</Words>
  <Application>Microsoft Office PowerPoint</Application>
  <PresentationFormat>On-screen Show (4:3)</PresentationFormat>
  <Paragraphs>342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GIẢI THUẬT DI TRUYỀN GIẢI BÀI TOÁN THIẾT KẾ MẠNG  QUANG CHỊU LỖI ĐA TẦNG    (Genetic Algorithms for solving multilayer survivable optical network design problem) </vt:lpstr>
      <vt:lpstr>NỘI DUNG </vt:lpstr>
      <vt:lpstr>1. Phát biểu bài toán</vt:lpstr>
      <vt:lpstr>Sự truyền dữ liệu trong mạng quang</vt:lpstr>
      <vt:lpstr>Dải bước sóng sử dụng để truyền dữ liệu</vt:lpstr>
      <vt:lpstr>Kỹ thuật ghép kênh quang</vt:lpstr>
      <vt:lpstr>Multilayer networks</vt:lpstr>
      <vt:lpstr>Logical topology, Physical topology, Lightpath</vt:lpstr>
      <vt:lpstr>Mapping</vt:lpstr>
      <vt:lpstr>Tính chịu lỗi của mạng</vt:lpstr>
      <vt:lpstr>Phát biểu bài toán</vt:lpstr>
      <vt:lpstr>Ví dụ</vt:lpstr>
      <vt:lpstr>Nhận xét</vt:lpstr>
      <vt:lpstr>2. Các nghiên cứu liên quan</vt:lpstr>
      <vt:lpstr>2. CÁC NGHIÊN CỨU LIÊN QUAN</vt:lpstr>
      <vt:lpstr>3. Giải thuật đề xuất</vt:lpstr>
      <vt:lpstr>3. GIẢI THUẬT DI TRUYỀN </vt:lpstr>
      <vt:lpstr>1. MÃ HÓA</vt:lpstr>
      <vt:lpstr>1. MÃ HÓA</vt:lpstr>
      <vt:lpstr>2. HÀM THÍCH NGHI</vt:lpstr>
      <vt:lpstr>3. KHỞI TẠO QUẦN THỂ</vt:lpstr>
      <vt:lpstr>3. KHỞI TẠO QUẦN THỂ</vt:lpstr>
      <vt:lpstr>4. LỰA CHỌN CHA MẸ</vt:lpstr>
      <vt:lpstr>5. LAI GHÉP</vt:lpstr>
      <vt:lpstr>6. ĐỘT BIẾN</vt:lpstr>
      <vt:lpstr>6. ĐẤU TRANH SINH TỒN</vt:lpstr>
      <vt:lpstr>7. ĐIỀU KIỆN DỪNG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453</cp:revision>
  <dcterms:created xsi:type="dcterms:W3CDTF">2012-03-08T19:22:38Z</dcterms:created>
  <dcterms:modified xsi:type="dcterms:W3CDTF">2012-04-10T12:48:32Z</dcterms:modified>
</cp:coreProperties>
</file>