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272" r:id="rId3"/>
    <p:sldId id="321" r:id="rId4"/>
    <p:sldId id="322" r:id="rId5"/>
    <p:sldId id="257" r:id="rId6"/>
    <p:sldId id="266" r:id="rId7"/>
    <p:sldId id="292" r:id="rId8"/>
    <p:sldId id="267" r:id="rId9"/>
    <p:sldId id="296" r:id="rId10"/>
    <p:sldId id="320" r:id="rId11"/>
    <p:sldId id="298" r:id="rId12"/>
    <p:sldId id="260" r:id="rId13"/>
    <p:sldId id="300" r:id="rId14"/>
    <p:sldId id="323" r:id="rId15"/>
    <p:sldId id="259" r:id="rId16"/>
    <p:sldId id="302" r:id="rId17"/>
    <p:sldId id="324" r:id="rId18"/>
    <p:sldId id="290" r:id="rId19"/>
    <p:sldId id="312" r:id="rId20"/>
    <p:sldId id="311" r:id="rId21"/>
    <p:sldId id="326" r:id="rId22"/>
    <p:sldId id="304" r:id="rId23"/>
    <p:sldId id="325" r:id="rId24"/>
    <p:sldId id="313" r:id="rId25"/>
    <p:sldId id="306" r:id="rId26"/>
    <p:sldId id="307" r:id="rId27"/>
    <p:sldId id="314" r:id="rId28"/>
    <p:sldId id="315" r:id="rId29"/>
    <p:sldId id="316" r:id="rId30"/>
    <p:sldId id="308" r:id="rId31"/>
    <p:sldId id="309" r:id="rId32"/>
    <p:sldId id="310" r:id="rId33"/>
    <p:sldId id="317" r:id="rId34"/>
    <p:sldId id="318" r:id="rId35"/>
    <p:sldId id="319" r:id="rId36"/>
    <p:sldId id="262" r:id="rId37"/>
    <p:sldId id="263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s" id="{C212A7E2-45C6-49A0-844E-93BA990C1580}">
          <p14:sldIdLst>
            <p14:sldId id="256"/>
            <p14:sldId id="272"/>
          </p14:sldIdLst>
        </p14:section>
        <p14:section name="Phat bieu bai toan" id="{1229CEF9-CA47-4212-94ED-147C477A9FB2}">
          <p14:sldIdLst>
            <p14:sldId id="321"/>
            <p14:sldId id="322"/>
            <p14:sldId id="257"/>
            <p14:sldId id="266"/>
            <p14:sldId id="292"/>
            <p14:sldId id="267"/>
            <p14:sldId id="296"/>
            <p14:sldId id="320"/>
            <p14:sldId id="298"/>
            <p14:sldId id="260"/>
            <p14:sldId id="300"/>
          </p14:sldIdLst>
        </p14:section>
        <p14:section name="Related works" id="{8CAA8C8A-587F-4C0F-8E64-4E2E2F58E2FF}">
          <p14:sldIdLst>
            <p14:sldId id="323"/>
            <p14:sldId id="259"/>
            <p14:sldId id="302"/>
          </p14:sldIdLst>
        </p14:section>
        <p14:section name="Proposed Solution" id="{49114AC0-4743-413A-88A1-3C7BAE596F09}">
          <p14:sldIdLst>
            <p14:sldId id="324"/>
            <p14:sldId id="290"/>
            <p14:sldId id="312"/>
            <p14:sldId id="311"/>
            <p14:sldId id="326"/>
            <p14:sldId id="304"/>
            <p14:sldId id="325"/>
            <p14:sldId id="313"/>
            <p14:sldId id="306"/>
            <p14:sldId id="307"/>
            <p14:sldId id="314"/>
            <p14:sldId id="315"/>
            <p14:sldId id="316"/>
            <p14:sldId id="308"/>
            <p14:sldId id="309"/>
            <p14:sldId id="310"/>
          </p14:sldIdLst>
        </p14:section>
        <p14:section name="Dataset" id="{60805521-E855-4A36-B6B2-B758C4B7B050}">
          <p14:sldIdLst>
            <p14:sldId id="317"/>
            <p14:sldId id="318"/>
            <p14:sldId id="319"/>
          </p14:sldIdLst>
        </p14:section>
        <p14:section name="Conclude" id="{571CEC57-ED48-4FBC-8055-4565DACFEC75}">
          <p14:sldIdLst>
            <p14:sldId id="262"/>
            <p14:sldId id="26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3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3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F1A227-23B6-4C19-942A-F47326EC29E8}" type="datetimeFigureOut">
              <a:rPr lang="en-US" smtClean="0"/>
              <a:t>4/10/2012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E7CF06-F4B2-4CDE-9B5A-168806623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718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E7CF06-F4B2-4CDE-9B5A-168806623D5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063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thu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tín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ban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tín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quang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kênh</a:t>
            </a:r>
            <a:r>
              <a:rPr lang="en-US" dirty="0" smtClean="0"/>
              <a:t> </a:t>
            </a:r>
            <a:r>
              <a:rPr lang="en-US" dirty="0" err="1" smtClean="0"/>
              <a:t>quang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endParaRPr lang="en-US" smtClean="0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E7CF06-F4B2-4CDE-9B5A-168806623D5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4032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thu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tín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ban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tín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quang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kênh</a:t>
            </a:r>
            <a:r>
              <a:rPr lang="en-US" dirty="0" smtClean="0"/>
              <a:t> </a:t>
            </a:r>
            <a:r>
              <a:rPr lang="en-US" dirty="0" err="1" smtClean="0"/>
              <a:t>quang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endParaRPr lang="en-US" smtClean="0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E7CF06-F4B2-4CDE-9B5A-168806623D5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4032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thu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tín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ban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tín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quang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kênh</a:t>
            </a:r>
            <a:r>
              <a:rPr lang="en-US" dirty="0" smtClean="0"/>
              <a:t> </a:t>
            </a:r>
            <a:r>
              <a:rPr lang="en-US" dirty="0" err="1" smtClean="0"/>
              <a:t>quang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endParaRPr lang="en-US" smtClean="0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E7CF06-F4B2-4CDE-9B5A-168806623D5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4032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thu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tín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ban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tín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quang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kênh</a:t>
            </a:r>
            <a:r>
              <a:rPr lang="en-US" dirty="0" smtClean="0"/>
              <a:t> </a:t>
            </a:r>
            <a:r>
              <a:rPr lang="en-US" dirty="0" err="1" smtClean="0"/>
              <a:t>quang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endParaRPr lang="en-US" smtClean="0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E7CF06-F4B2-4CDE-9B5A-168806623D5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4032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thu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tín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ban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tín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quang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kênh</a:t>
            </a:r>
            <a:r>
              <a:rPr lang="en-US" dirty="0" smtClean="0"/>
              <a:t> </a:t>
            </a:r>
            <a:r>
              <a:rPr lang="en-US" dirty="0" err="1" smtClean="0"/>
              <a:t>quang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endParaRPr lang="en-US" smtClean="0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E7CF06-F4B2-4CDE-9B5A-168806623D5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4032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thu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tín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ban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tín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quang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kênh</a:t>
            </a:r>
            <a:r>
              <a:rPr lang="en-US" dirty="0" smtClean="0"/>
              <a:t> </a:t>
            </a:r>
            <a:r>
              <a:rPr lang="en-US" dirty="0" err="1" smtClean="0"/>
              <a:t>quang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endParaRPr lang="en-US" smtClean="0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E7CF06-F4B2-4CDE-9B5A-168806623D5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4032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895600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67200" y="5029200"/>
            <a:ext cx="4191000" cy="838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52FE1-3B5B-4810-A49E-9809327C23B0}" type="datetime1">
              <a:rPr lang="en-US" smtClean="0"/>
              <a:t>4/10/2012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446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8B24B-3736-46F1-A6CF-41C799FC1BF8}" type="datetime1">
              <a:rPr lang="en-US" smtClean="0"/>
              <a:t>4/10/2012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502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D6933-6F8D-476F-B929-CFD95D14D3FE}" type="datetime1">
              <a:rPr lang="en-US" smtClean="0"/>
              <a:t>4/10/2012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130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3400" y="274638"/>
            <a:ext cx="8153400" cy="639762"/>
          </a:xfrm>
        </p:spPr>
        <p:txBody>
          <a:bodyPr>
            <a:normAutofit/>
          </a:bodyPr>
          <a:lstStyle>
            <a:lvl1pPr algn="l">
              <a:defRPr sz="24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90600"/>
            <a:ext cx="8153400" cy="5135563"/>
          </a:xfrm>
        </p:spPr>
        <p:txBody>
          <a:bodyPr/>
          <a:lstStyle>
            <a:lvl1pPr marL="342900" indent="-342900">
              <a:buFont typeface="Wingdings" pitchFamily="2" charset="2"/>
              <a:buChar char="Ø"/>
              <a:defRPr/>
            </a:lvl1pPr>
            <a:lvl2pPr marL="742950" indent="-285750">
              <a:buFont typeface="Arial" pitchFamily="34" charset="0"/>
              <a:buChar char="•"/>
              <a:defRPr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306C-E34F-4492-8C03-BFD178B0B86F}" type="datetime1">
              <a:rPr lang="en-US" smtClean="0"/>
              <a:t>4/10/2012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/>
            </a:lvl1pPr>
          </a:lstStyle>
          <a:p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r>
              <a:rPr lang="en-US" dirty="0" smtClean="0"/>
              <a:t> </a:t>
            </a:r>
            <a:r>
              <a:rPr lang="en-US" dirty="0" err="1" smtClean="0"/>
              <a:t>chịu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013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CE621-976D-490D-93D6-82BE04FEF33C}" type="datetime1">
              <a:rPr lang="en-US" smtClean="0"/>
              <a:t>4/10/2012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415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18882-06AD-4971-A70B-932A9A310951}" type="datetime1">
              <a:rPr lang="en-US" smtClean="0"/>
              <a:t>4/10/2012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271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A9CF-AA6A-4460-BD3C-E233BABB6924}" type="datetime1">
              <a:rPr lang="en-US" smtClean="0"/>
              <a:t>4/10/2012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895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502B8-AD58-4FD1-B793-29B56CAC21BC}" type="datetime1">
              <a:rPr lang="en-US" smtClean="0"/>
              <a:t>4/10/2012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728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BDB8E-050F-425D-9DE1-477C1D76FE38}" type="datetime1">
              <a:rPr lang="en-US" smtClean="0"/>
              <a:t>4/10/2012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362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F948D-9A0F-45A7-AC2A-0F9D66411295}" type="datetime1">
              <a:rPr lang="en-US" smtClean="0"/>
              <a:t>4/10/2012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78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1D891-95FB-4F5F-ADE7-5BBBBA77FC22}" type="datetime1">
              <a:rPr lang="en-US" smtClean="0"/>
              <a:t>4/10/2012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644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F776B0-53FF-4CEF-B324-E68B4BDDBC71}" type="datetime1">
              <a:rPr lang="en-US" smtClean="0"/>
              <a:t>4/10/2012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Thiết kế mạng chịu lỗi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147098-D884-47A8-A2F8-2A4EFCDC3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566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2400" kern="1200">
          <a:solidFill>
            <a:schemeClr val="tx1"/>
          </a:solidFill>
          <a:latin typeface="Times New Roman" pitchFamily="18" charset="0"/>
          <a:ea typeface="+mj-ea"/>
          <a:cs typeface="Times New Roman" pitchFamily="18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4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66800"/>
            <a:ext cx="7772400" cy="3886199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GIẢI THUẬT DI TRUYỀN GIẢI BÀI TOÁN THIẾT KẾ MẠNG </a:t>
            </a:r>
            <a:br>
              <a:rPr lang="en-US" sz="3600" b="1" dirty="0" smtClean="0"/>
            </a:br>
            <a:r>
              <a:rPr lang="en-US" sz="3600" b="1" dirty="0" smtClean="0"/>
              <a:t>QUANG CHỊU LỖI ĐA TẦNG</a:t>
            </a:r>
            <a:br>
              <a:rPr lang="en-US" sz="3600" b="1" dirty="0" smtClean="0"/>
            </a:br>
            <a:r>
              <a:rPr lang="en-US" sz="3600" b="1" dirty="0" smtClean="0"/>
              <a:t>  </a:t>
            </a:r>
            <a:br>
              <a:rPr lang="en-US" sz="3600" b="1" dirty="0" smtClean="0"/>
            </a:br>
            <a:r>
              <a:rPr lang="en-US" sz="2800" b="1" dirty="0" smtClean="0"/>
              <a:t>(Genetic Algorithms for solving multilayer survivable optical network design problem)</a:t>
            </a:r>
            <a:r>
              <a:rPr lang="en-US" sz="3600" b="1" dirty="0" smtClean="0"/>
              <a:t/>
            </a:r>
            <a:br>
              <a:rPr lang="en-US" sz="3600" b="1" dirty="0" smtClean="0"/>
            </a:br>
            <a:endParaRPr lang="en-US" sz="36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5105400"/>
            <a:ext cx="3962400" cy="990600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/>
              <a:t>Presenter: Nguyễn Văn </a:t>
            </a:r>
            <a:r>
              <a:rPr lang="en-US" sz="2400" dirty="0" err="1" smtClean="0"/>
              <a:t>Lương</a:t>
            </a:r>
            <a:endParaRPr lang="en-US" sz="2400" dirty="0" smtClean="0"/>
          </a:p>
          <a:p>
            <a:pPr algn="l"/>
            <a:r>
              <a:rPr lang="en-US" sz="2400" dirty="0" err="1" smtClean="0"/>
              <a:t>Khoa</a:t>
            </a:r>
            <a:r>
              <a:rPr lang="en-US" sz="2400" dirty="0" smtClean="0"/>
              <a:t> </a:t>
            </a:r>
            <a:r>
              <a:rPr lang="en-US" sz="2400" dirty="0" err="1" smtClean="0"/>
              <a:t>học</a:t>
            </a:r>
            <a:r>
              <a:rPr lang="en-US" sz="2400" dirty="0" smtClean="0"/>
              <a:t> </a:t>
            </a:r>
            <a:r>
              <a:rPr lang="en-US" sz="2400" dirty="0" err="1" smtClean="0"/>
              <a:t>máy</a:t>
            </a:r>
            <a:r>
              <a:rPr lang="en-US" sz="2400" dirty="0" smtClean="0"/>
              <a:t> </a:t>
            </a:r>
            <a:r>
              <a:rPr lang="en-US" sz="2400" dirty="0" err="1" smtClean="0"/>
              <a:t>tính</a:t>
            </a:r>
            <a:r>
              <a:rPr lang="en-US" sz="2400" dirty="0" smtClean="0"/>
              <a:t> – K52</a:t>
            </a:r>
            <a:endParaRPr lang="en-US" sz="2400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01CD9-90AD-4FB7-A953-0FB9DCCFDF2E}" type="datetime1">
              <a:rPr lang="en-US" smtClean="0"/>
              <a:t>4/10/2012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763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Mapping</a:t>
            </a:r>
            <a:endParaRPr lang="en-US" sz="2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502B8-AD58-4FD1-B793-29B56CAC21BC}" type="datetime1">
              <a:rPr lang="en-US" smtClean="0"/>
              <a:t>4/10/2012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10</a:t>
            </a:fld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651" y="1905000"/>
            <a:ext cx="8610600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43844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/>
              <a:t>Tính</a:t>
            </a:r>
            <a:r>
              <a:rPr lang="en-US" sz="2800" dirty="0" smtClean="0"/>
              <a:t> </a:t>
            </a:r>
            <a:r>
              <a:rPr lang="en-US" sz="2800" dirty="0" err="1" smtClean="0"/>
              <a:t>chịu</a:t>
            </a:r>
            <a:r>
              <a:rPr lang="en-US" sz="2800" dirty="0" smtClean="0"/>
              <a:t> </a:t>
            </a:r>
            <a:r>
              <a:rPr lang="en-US" sz="2800" dirty="0" err="1" smtClean="0"/>
              <a:t>lỗi</a:t>
            </a:r>
            <a:r>
              <a:rPr lang="en-US" sz="2800" dirty="0" smtClean="0"/>
              <a:t> </a:t>
            </a:r>
            <a:r>
              <a:rPr lang="en-US" sz="2800" dirty="0" err="1" smtClean="0"/>
              <a:t>của</a:t>
            </a:r>
            <a:r>
              <a:rPr lang="en-US" sz="2800" dirty="0" smtClean="0"/>
              <a:t> </a:t>
            </a:r>
            <a:r>
              <a:rPr lang="en-US" sz="2800" dirty="0" err="1" smtClean="0"/>
              <a:t>mạng</a:t>
            </a:r>
            <a:endParaRPr lang="en-US" sz="28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1"/>
            <a:ext cx="8153400" cy="1676400"/>
          </a:xfrm>
        </p:spPr>
        <p:txBody>
          <a:bodyPr>
            <a:normAutofit/>
          </a:bodyPr>
          <a:lstStyle/>
          <a:p>
            <a:pPr marL="57150" indent="0">
              <a:buNone/>
            </a:pPr>
            <a:r>
              <a:rPr lang="en-US" dirty="0" err="1" smtClean="0"/>
              <a:t>Mạng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khả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đáp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xảy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cố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502B8-AD58-4FD1-B793-29B56CAC21BC}" type="datetime1">
              <a:rPr lang="en-US" smtClean="0"/>
              <a:t>4/10/2012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11</a:t>
            </a:fld>
            <a:endParaRPr lang="en-US"/>
          </a:p>
        </p:txBody>
      </p:sp>
      <p:pic>
        <p:nvPicPr>
          <p:cNvPr id="1026" name="Picture 2" descr="Ảnh chỉ có tính minh họa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3509962"/>
            <a:ext cx="285750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7832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2800" dirty="0" err="1" smtClean="0"/>
              <a:t>Phát</a:t>
            </a:r>
            <a:r>
              <a:rPr lang="en-US" sz="2800" dirty="0" smtClean="0"/>
              <a:t> </a:t>
            </a:r>
            <a:r>
              <a:rPr lang="en-US" sz="2800" dirty="0" err="1" smtClean="0"/>
              <a:t>biểu</a:t>
            </a:r>
            <a:r>
              <a:rPr lang="en-US" sz="2800" dirty="0" smtClean="0"/>
              <a:t> </a:t>
            </a:r>
            <a:r>
              <a:rPr lang="en-US" sz="2800" dirty="0" err="1" smtClean="0"/>
              <a:t>bài</a:t>
            </a:r>
            <a:r>
              <a:rPr lang="en-US" sz="2800" dirty="0" smtClean="0"/>
              <a:t> </a:t>
            </a:r>
            <a:r>
              <a:rPr lang="en-US" sz="2800" dirty="0" err="1" smtClean="0"/>
              <a:t>toán</a:t>
            </a:r>
            <a:endParaRPr 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229600" cy="5029200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 smtClean="0"/>
                  <a:t>Input:</a:t>
                </a:r>
              </a:p>
              <a:p>
                <a:pPr lvl="1"/>
                <a:r>
                  <a:rPr lang="en-US" dirty="0" smtClean="0"/>
                  <a:t>G</a:t>
                </a:r>
                <a:r>
                  <a:rPr lang="en-US" baseline="-25000" dirty="0"/>
                  <a:t>1</a:t>
                </a:r>
                <a:r>
                  <a:rPr lang="en-US" dirty="0" smtClean="0"/>
                  <a:t>(V</a:t>
                </a:r>
                <a:r>
                  <a:rPr lang="en-US" baseline="-25000" dirty="0"/>
                  <a:t>1</a:t>
                </a:r>
                <a:r>
                  <a:rPr lang="en-US" dirty="0" smtClean="0"/>
                  <a:t>,E</a:t>
                </a:r>
                <a:r>
                  <a:rPr lang="en-US" baseline="-25000" dirty="0"/>
                  <a:t>1</a:t>
                </a:r>
                <a:r>
                  <a:rPr lang="en-US" dirty="0" smtClean="0"/>
                  <a:t>), </a:t>
                </a:r>
                <a:r>
                  <a:rPr lang="en-US" dirty="0" err="1" smtClean="0"/>
                  <a:t>vô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hướng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G</a:t>
                </a:r>
                <a:r>
                  <a:rPr lang="en-US" baseline="-25000" dirty="0"/>
                  <a:t>2</a:t>
                </a:r>
                <a:r>
                  <a:rPr lang="en-US" dirty="0" smtClean="0"/>
                  <a:t>(V</a:t>
                </a:r>
                <a:r>
                  <a:rPr lang="en-US" baseline="-25000" dirty="0"/>
                  <a:t>2</a:t>
                </a:r>
                <a:r>
                  <a:rPr lang="en-US" dirty="0" smtClean="0"/>
                  <a:t>,E</a:t>
                </a:r>
                <a:r>
                  <a:rPr lang="en-US" baseline="-25000" dirty="0"/>
                  <a:t>2</a:t>
                </a:r>
                <a:r>
                  <a:rPr lang="en-US" dirty="0" smtClean="0"/>
                  <a:t>,c), </a:t>
                </a:r>
                <a:r>
                  <a:rPr lang="en-US" dirty="0" err="1" smtClean="0"/>
                  <a:t>vô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hướng</a:t>
                </a:r>
                <a:r>
                  <a:rPr lang="en-US" dirty="0" smtClean="0"/>
                  <a:t>, </a:t>
                </a:r>
                <a:r>
                  <a:rPr lang="en-US" dirty="0" err="1" smtClean="0"/>
                  <a:t>đầy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đủ</a:t>
                </a:r>
                <a:r>
                  <a:rPr lang="en-US" dirty="0" smtClean="0"/>
                  <a:t>, c </a:t>
                </a:r>
                <a:r>
                  <a:rPr lang="en-US" dirty="0" err="1" smtClean="0"/>
                  <a:t>là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trọng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số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cạnh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T – </a:t>
                </a:r>
                <a:r>
                  <a:rPr lang="en-US" dirty="0" err="1" smtClean="0"/>
                  <a:t>tập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yêu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cầu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kết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nối</a:t>
                </a:r>
                <a:r>
                  <a:rPr lang="en-US" dirty="0" smtClean="0"/>
                  <a:t> (request)</a:t>
                </a:r>
              </a:p>
              <a:p>
                <a:pPr lvl="2">
                  <a:buFont typeface="Courier New" pitchFamily="49" charset="0"/>
                  <a:buChar char="o"/>
                </a:pPr>
                <a:r>
                  <a:rPr lang="en-US" dirty="0" err="1" smtClean="0"/>
                  <a:t>t</a:t>
                </a:r>
                <a:r>
                  <a:rPr lang="en-US" sz="2800" baseline="-25000" dirty="0" err="1" smtClean="0"/>
                  <a:t>i</a:t>
                </a:r>
                <a:r>
                  <a:rPr lang="en-US" dirty="0" smtClean="0"/>
                  <a:t>(</a:t>
                </a:r>
                <a:r>
                  <a:rPr lang="en-US" dirty="0" err="1" smtClean="0"/>
                  <a:t>o</a:t>
                </a:r>
                <a:r>
                  <a:rPr lang="en-US" sz="2800" baseline="-25000" dirty="0" err="1" smtClean="0"/>
                  <a:t>i</a:t>
                </a:r>
                <a:r>
                  <a:rPr lang="en-US" dirty="0" err="1" smtClean="0"/>
                  <a:t>,d</a:t>
                </a:r>
                <a:r>
                  <a:rPr lang="en-US" sz="2800" baseline="-25000" dirty="0" err="1" smtClean="0"/>
                  <a:t>i</a:t>
                </a:r>
                <a:r>
                  <a:rPr lang="en-US" sz="2800" dirty="0" smtClean="0"/>
                  <a:t>)</a:t>
                </a:r>
                <a:r>
                  <a:rPr lang="en-US" dirty="0" smtClean="0"/>
                  <a:t>∈T: </a:t>
                </a:r>
                <a:r>
                  <a:rPr lang="en-US" dirty="0" err="1" smtClean="0"/>
                  <a:t>Yêu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cầu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kết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nối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từ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o</a:t>
                </a:r>
                <a:r>
                  <a:rPr lang="en-US" sz="2800" baseline="-25000" dirty="0" err="1"/>
                  <a:t>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đến</a:t>
                </a:r>
                <a:r>
                  <a:rPr lang="en-US" dirty="0" smtClean="0"/>
                  <a:t> d</a:t>
                </a:r>
                <a:r>
                  <a:rPr lang="en-US" sz="2800" baseline="-25000" dirty="0" smtClean="0"/>
                  <a:t>i</a:t>
                </a:r>
                <a:endParaRPr lang="en-US" b="1" dirty="0" smtClean="0">
                  <a:solidFill>
                    <a:srgbClr val="FF0000"/>
                  </a:solidFill>
                </a:endParaRPr>
              </a:p>
              <a:p>
                <a:pPr lvl="2">
                  <a:buFont typeface="Courier New" pitchFamily="49" charset="0"/>
                  <a:buChar char="o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và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 smtClean="0"/>
                  <a:t> : 2 </a:t>
                </a:r>
                <a:r>
                  <a:rPr lang="en-US" dirty="0" err="1" smtClean="0"/>
                  <a:t>đường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phân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biệt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nút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kết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nối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từ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o</a:t>
                </a:r>
                <a:r>
                  <a:rPr lang="en-US" baseline="-25000" dirty="0" err="1" smtClean="0"/>
                  <a:t>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tới</a:t>
                </a:r>
                <a:r>
                  <a:rPr lang="en-US" dirty="0" smtClean="0"/>
                  <a:t> </a:t>
                </a:r>
                <a:r>
                  <a:rPr lang="en-US" dirty="0" smtClean="0"/>
                  <a:t>d</a:t>
                </a:r>
                <a:r>
                  <a:rPr lang="en-US" baseline="-25000" dirty="0" smtClean="0"/>
                  <a:t>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nút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trên</a:t>
                </a:r>
                <a:r>
                  <a:rPr lang="en-US" dirty="0" smtClean="0"/>
                  <a:t> G</a:t>
                </a:r>
                <a:r>
                  <a:rPr lang="en-US" baseline="-25000" dirty="0" smtClean="0"/>
                  <a:t>1</a:t>
                </a:r>
                <a:endParaRPr lang="en-US" sz="2800" baseline="-25000" dirty="0"/>
              </a:p>
              <a:p>
                <a:r>
                  <a:rPr lang="en-US" b="1" dirty="0" smtClean="0"/>
                  <a:t>Output: </a:t>
                </a:r>
              </a:p>
              <a:p>
                <a:pPr lvl="1"/>
                <a:r>
                  <a:rPr lang="en-US" dirty="0" err="1" smtClean="0"/>
                  <a:t>Mỗi</a:t>
                </a:r>
                <a:r>
                  <a:rPr lang="en-US" dirty="0" smtClean="0"/>
                  <a:t> request </a:t>
                </a:r>
                <a:r>
                  <a:rPr lang="en-US" dirty="0" err="1" smtClean="0"/>
                  <a:t>t</a:t>
                </a:r>
                <a:r>
                  <a:rPr lang="en-US" baseline="-25000" dirty="0" err="1" smtClean="0"/>
                  <a:t>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có</a:t>
                </a:r>
                <a:r>
                  <a:rPr lang="en-US" dirty="0" smtClean="0"/>
                  <a:t> 2 </a:t>
                </a:r>
                <a:r>
                  <a:rPr lang="en-US" dirty="0" err="1" smtClean="0"/>
                  <a:t>đường</a:t>
                </a:r>
                <a:r>
                  <a:rPr lang="en-US" dirty="0" smtClean="0"/>
                  <a:t> </a:t>
                </a:r>
                <a:r>
                  <a:rPr lang="en-US" b="1" dirty="0" err="1" smtClean="0">
                    <a:solidFill>
                      <a:srgbClr val="FF0000"/>
                    </a:solidFill>
                  </a:rPr>
                  <a:t>phân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b="1" dirty="0" err="1" smtClean="0">
                    <a:solidFill>
                      <a:srgbClr val="FF0000"/>
                    </a:solidFill>
                  </a:rPr>
                  <a:t>biệt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b="1" dirty="0" err="1" smtClean="0">
                    <a:solidFill>
                      <a:srgbClr val="FF0000"/>
                    </a:solidFill>
                  </a:rPr>
                  <a:t>nút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dirty="0" err="1" smtClean="0"/>
                  <a:t>kết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nối</a:t>
                </a:r>
                <a:r>
                  <a:rPr lang="en-US" dirty="0"/>
                  <a:t> </a:t>
                </a:r>
                <a:r>
                  <a:rPr lang="en-US" dirty="0" err="1"/>
                  <a:t>từ</a:t>
                </a:r>
                <a:r>
                  <a:rPr lang="en-US" dirty="0"/>
                  <a:t> </a:t>
                </a:r>
                <a:r>
                  <a:rPr lang="en-US" dirty="0" err="1"/>
                  <a:t>o</a:t>
                </a:r>
                <a:r>
                  <a:rPr lang="en-US" baseline="-25000" dirty="0" err="1"/>
                  <a:t>i</a:t>
                </a:r>
                <a:r>
                  <a:rPr lang="en-US" dirty="0"/>
                  <a:t> </a:t>
                </a:r>
                <a:r>
                  <a:rPr lang="en-US" dirty="0" err="1"/>
                  <a:t>tới</a:t>
                </a:r>
                <a:r>
                  <a:rPr lang="en-US" dirty="0"/>
                  <a:t> </a:t>
                </a:r>
                <a:r>
                  <a:rPr lang="en-US" dirty="0"/>
                  <a:t>d</a:t>
                </a:r>
                <a:r>
                  <a:rPr lang="en-US" baseline="-25000" dirty="0" smtClean="0"/>
                  <a:t>i</a:t>
                </a:r>
                <a:r>
                  <a:rPr lang="en-US" dirty="0" smtClean="0"/>
                  <a:t>  </a:t>
                </a:r>
                <a:r>
                  <a:rPr lang="en-US" dirty="0" err="1" smtClean="0"/>
                  <a:t>trên</a:t>
                </a:r>
                <a:r>
                  <a:rPr lang="en-US" dirty="0" smtClean="0"/>
                  <a:t> G2</a:t>
                </a:r>
              </a:p>
              <a:p>
                <a:pPr lvl="1"/>
                <a:r>
                  <a:rPr lang="en-US" dirty="0" err="1" smtClean="0"/>
                  <a:t>Tổng</a:t>
                </a:r>
                <a:r>
                  <a:rPr lang="en-US" dirty="0" smtClean="0"/>
                  <a:t> chi </a:t>
                </a:r>
                <a:r>
                  <a:rPr lang="en-US" dirty="0" err="1" smtClean="0"/>
                  <a:t>phí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cho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tất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cả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các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kết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nối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là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nhỏ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nhất</a:t>
                </a:r>
                <a:endParaRPr lang="en-US" dirty="0" smtClean="0"/>
              </a:p>
            </p:txBody>
          </p:sp>
        </mc:Choice>
        <mc:Fallback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229600" cy="5029200"/>
              </a:xfrm>
              <a:blipFill rotWithShape="1">
                <a:blip r:embed="rId2"/>
                <a:stretch>
                  <a:fillRect l="-963" t="-9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502B8-AD58-4FD1-B793-29B56CAC21BC}" type="datetime1">
              <a:rPr lang="en-US" smtClean="0"/>
              <a:t>4/10/2012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04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2800" dirty="0" err="1" smtClean="0"/>
              <a:t>Ví</a:t>
            </a:r>
            <a:r>
              <a:rPr lang="en-US" sz="2800" dirty="0" smtClean="0"/>
              <a:t> </a:t>
            </a:r>
            <a:r>
              <a:rPr lang="en-US" sz="2800" dirty="0" err="1" smtClean="0"/>
              <a:t>dụ</a:t>
            </a:r>
            <a:endParaRPr lang="en-US" sz="28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502B8-AD58-4FD1-B793-29B56CAC21BC}" type="datetime1">
              <a:rPr lang="en-US" smtClean="0"/>
              <a:t>4/10/2012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13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669" y="1447800"/>
            <a:ext cx="6591300" cy="455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70747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874712" y="3048000"/>
            <a:ext cx="8269288" cy="1362075"/>
          </a:xfrm>
        </p:spPr>
        <p:txBody>
          <a:bodyPr/>
          <a:lstStyle/>
          <a:p>
            <a:r>
              <a:rPr lang="en-US" dirty="0" smtClean="0"/>
              <a:t>2.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nghiên</a:t>
            </a:r>
            <a:r>
              <a:rPr lang="en-US" dirty="0" smtClean="0"/>
              <a:t> </a:t>
            </a:r>
            <a:r>
              <a:rPr lang="en-US" dirty="0" err="1" smtClean="0"/>
              <a:t>cứu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306C-E34F-4492-8C03-BFD178B0B86F}" type="datetime1">
              <a:rPr lang="en-US" smtClean="0"/>
              <a:t>4/10/2012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0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C. CÁC NGHIÊN CỨU LIÊN QUAN</a:t>
            </a:r>
            <a:endParaRPr lang="en-US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502B8-AD58-4FD1-B793-29B56CAC21BC}" type="datetime1">
              <a:rPr lang="en-US" smtClean="0"/>
              <a:t>4/10/2012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15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5799318"/>
              </p:ext>
            </p:extLst>
          </p:nvPr>
        </p:nvGraphicFramePr>
        <p:xfrm>
          <a:off x="533400" y="1397000"/>
          <a:ext cx="8153400" cy="46228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7800"/>
                <a:gridCol w="2717800"/>
                <a:gridCol w="2717800"/>
              </a:tblGrid>
              <a:tr h="770467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Tên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tác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giả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Tên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Giải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thuật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sử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dụng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Kích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thước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bài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smtClean="0"/>
                        <a:t>toán</a:t>
                      </a:r>
                      <a:endParaRPr lang="en-US"/>
                    </a:p>
                  </a:txBody>
                  <a:tcPr/>
                </a:tc>
              </a:tr>
              <a:tr h="77046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7046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7046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7046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7046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4856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B. PHÁT BIỂU BÀI TOÁN	</a:t>
            </a:r>
            <a:endParaRPr lang="en-US" sz="28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876800"/>
          </a:xfrm>
        </p:spPr>
        <p:txBody>
          <a:bodyPr>
            <a:normAutofit/>
          </a:bodyPr>
          <a:lstStyle/>
          <a:p>
            <a:r>
              <a:rPr lang="en-US" b="1" dirty="0" err="1" smtClean="0"/>
              <a:t>Nhận</a:t>
            </a:r>
            <a:r>
              <a:rPr lang="en-US" b="1" dirty="0" smtClean="0"/>
              <a:t> </a:t>
            </a:r>
            <a:r>
              <a:rPr lang="en-US" b="1" dirty="0" err="1" smtClean="0"/>
              <a:t>xét</a:t>
            </a:r>
            <a:r>
              <a:rPr lang="en-US" b="1" dirty="0" smtClean="0"/>
              <a:t>:</a:t>
            </a:r>
          </a:p>
          <a:p>
            <a:pPr lvl="1"/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chặt</a:t>
            </a:r>
            <a:r>
              <a:rPr lang="en-US" dirty="0" smtClean="0"/>
              <a:t> </a:t>
            </a:r>
            <a:r>
              <a:rPr lang="en-US" dirty="0" err="1" smtClean="0"/>
              <a:t>chẽ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vài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cổ</a:t>
            </a:r>
            <a:r>
              <a:rPr lang="en-US" dirty="0" smtClean="0"/>
              <a:t> </a:t>
            </a:r>
            <a:r>
              <a:rPr lang="en-US" dirty="0" err="1" smtClean="0"/>
              <a:t>điển</a:t>
            </a:r>
            <a:r>
              <a:rPr lang="en-US" dirty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du </a:t>
            </a:r>
            <a:r>
              <a:rPr lang="en-US" dirty="0" err="1" smtClean="0"/>
              <a:t>lịch</a:t>
            </a:r>
            <a:r>
              <a:rPr lang="en-US" dirty="0" smtClean="0"/>
              <a:t>. </a:t>
            </a:r>
            <a:r>
              <a:rPr lang="en-US" dirty="0"/>
              <a:t>(Multilayer Survivable Optical Network Design, </a:t>
            </a:r>
            <a:r>
              <a:rPr lang="en-US" i="1" dirty="0"/>
              <a:t>Sylvie </a:t>
            </a:r>
            <a:r>
              <a:rPr lang="en-US" i="1" dirty="0" smtClean="0"/>
              <a:t>Borne, </a:t>
            </a:r>
            <a:r>
              <a:rPr lang="en-US" i="1" dirty="0" err="1"/>
              <a:t>Virginie</a:t>
            </a:r>
            <a:r>
              <a:rPr lang="en-US" i="1" dirty="0"/>
              <a:t> </a:t>
            </a:r>
            <a:r>
              <a:rPr lang="en-US" i="1" dirty="0" err="1" smtClean="0"/>
              <a:t>Gabrel</a:t>
            </a:r>
            <a:r>
              <a:rPr lang="en-US" i="1" dirty="0" smtClean="0"/>
              <a:t>, </a:t>
            </a:r>
            <a:r>
              <a:rPr lang="en-US" i="1" dirty="0" err="1"/>
              <a:t>Ridha</a:t>
            </a:r>
            <a:r>
              <a:rPr lang="en-US" i="1" dirty="0"/>
              <a:t> </a:t>
            </a:r>
            <a:r>
              <a:rPr lang="en-US" i="1" dirty="0" err="1" smtClean="0"/>
              <a:t>Mahjoub</a:t>
            </a:r>
            <a:r>
              <a:rPr lang="en-US" i="1" dirty="0" smtClean="0"/>
              <a:t>, </a:t>
            </a:r>
            <a:r>
              <a:rPr lang="en-US" i="1" dirty="0"/>
              <a:t>and Raouia </a:t>
            </a:r>
            <a:r>
              <a:rPr lang="en-US" i="1" dirty="0" smtClean="0"/>
              <a:t>Taktak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1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,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NP-</a:t>
            </a:r>
            <a:r>
              <a:rPr lang="en-US" dirty="0" err="1" smtClean="0"/>
              <a:t>khó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trừ</a:t>
            </a:r>
            <a:r>
              <a:rPr lang="en-US" dirty="0" smtClean="0"/>
              <a:t> 1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) </a:t>
            </a:r>
            <a:r>
              <a:rPr lang="en-US" dirty="0"/>
              <a:t>(Multilayer Survivable Optical Network Design, </a:t>
            </a:r>
            <a:r>
              <a:rPr lang="en-US" i="1" dirty="0"/>
              <a:t>Sylvie Borne, </a:t>
            </a:r>
            <a:r>
              <a:rPr lang="en-US" i="1" dirty="0" err="1"/>
              <a:t>Virginie</a:t>
            </a:r>
            <a:r>
              <a:rPr lang="en-US" i="1" dirty="0"/>
              <a:t> </a:t>
            </a:r>
            <a:r>
              <a:rPr lang="en-US" i="1" dirty="0" err="1"/>
              <a:t>Gabrel</a:t>
            </a:r>
            <a:r>
              <a:rPr lang="en-US" i="1" dirty="0"/>
              <a:t>, </a:t>
            </a:r>
            <a:r>
              <a:rPr lang="en-US" i="1" dirty="0" err="1"/>
              <a:t>Ridha</a:t>
            </a:r>
            <a:r>
              <a:rPr lang="en-US" i="1" dirty="0"/>
              <a:t> </a:t>
            </a:r>
            <a:r>
              <a:rPr lang="en-US" i="1" dirty="0" err="1"/>
              <a:t>Mahjoub</a:t>
            </a:r>
            <a:r>
              <a:rPr lang="en-US" i="1" dirty="0"/>
              <a:t>, and Raouia Taktak</a:t>
            </a:r>
            <a:r>
              <a:rPr lang="en-US" dirty="0" smtClean="0"/>
              <a:t>)</a:t>
            </a:r>
          </a:p>
          <a:p>
            <a:pPr marL="457200" lvl="1" indent="0">
              <a:buNone/>
            </a:pPr>
            <a:r>
              <a:rPr lang="en-US" dirty="0" smtClean="0"/>
              <a:t>=&gt;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di </a:t>
            </a:r>
            <a:r>
              <a:rPr lang="en-US" dirty="0" err="1" smtClean="0"/>
              <a:t>truyền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502B8-AD58-4FD1-B793-29B56CAC21BC}" type="datetime1">
              <a:rPr lang="en-US" smtClean="0"/>
              <a:t>4/10/2012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975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85800" y="2743200"/>
            <a:ext cx="7772400" cy="1362075"/>
          </a:xfrm>
        </p:spPr>
        <p:txBody>
          <a:bodyPr/>
          <a:lstStyle/>
          <a:p>
            <a:pPr algn="r"/>
            <a:r>
              <a:rPr lang="en-US" dirty="0" smtClean="0"/>
              <a:t>3.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306C-E34F-4492-8C03-BFD178B0B86F}" type="datetime1">
              <a:rPr lang="en-US" smtClean="0"/>
              <a:t>4/10/2012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124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0" dirty="0"/>
              <a:t>D</a:t>
            </a:r>
            <a:r>
              <a:rPr lang="en-US" sz="2800" b="0" dirty="0" smtClean="0"/>
              <a:t>. GIẢI THUẬT ĐỀ XUẤT</a:t>
            </a:r>
            <a:endParaRPr lang="en-US" sz="2800" b="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endParaRPr lang="en-US" dirty="0" smtClean="0"/>
          </a:p>
          <a:p>
            <a:r>
              <a:rPr lang="en-US" dirty="0" err="1" smtClean="0"/>
              <a:t>Đánh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thích</a:t>
            </a:r>
            <a:r>
              <a:rPr lang="en-US" dirty="0" smtClean="0"/>
              <a:t> </a:t>
            </a:r>
            <a:r>
              <a:rPr lang="en-US" dirty="0" err="1" smtClean="0"/>
              <a:t>nghi</a:t>
            </a:r>
            <a:endParaRPr lang="en-US" dirty="0" smtClean="0"/>
          </a:p>
          <a:p>
            <a:r>
              <a:rPr lang="en-US" dirty="0" err="1" smtClean="0"/>
              <a:t>Khởi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quần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endParaRPr lang="en-US" dirty="0" smtClean="0"/>
          </a:p>
          <a:p>
            <a:r>
              <a:rPr lang="en-US" dirty="0" err="1" smtClean="0"/>
              <a:t>Chọn</a:t>
            </a:r>
            <a:r>
              <a:rPr lang="en-US" dirty="0" smtClean="0"/>
              <a:t> cha </a:t>
            </a:r>
            <a:r>
              <a:rPr lang="en-US" dirty="0" err="1" smtClean="0"/>
              <a:t>mẹ</a:t>
            </a:r>
            <a:r>
              <a:rPr lang="en-US" dirty="0" smtClean="0"/>
              <a:t> </a:t>
            </a:r>
            <a:r>
              <a:rPr lang="en-US" dirty="0" err="1" smtClean="0"/>
              <a:t>lai</a:t>
            </a:r>
            <a:r>
              <a:rPr lang="en-US" dirty="0" smtClean="0"/>
              <a:t> </a:t>
            </a:r>
            <a:r>
              <a:rPr lang="en-US" dirty="0" err="1" smtClean="0"/>
              <a:t>ghép</a:t>
            </a:r>
            <a:r>
              <a:rPr lang="en-US" dirty="0" smtClean="0"/>
              <a:t> </a:t>
            </a:r>
          </a:p>
          <a:p>
            <a:r>
              <a:rPr lang="en-US" dirty="0" smtClean="0"/>
              <a:t>Lai </a:t>
            </a:r>
            <a:r>
              <a:rPr lang="en-US" dirty="0" err="1" smtClean="0"/>
              <a:t>ghép</a:t>
            </a:r>
            <a:endParaRPr lang="en-US" dirty="0" smtClean="0"/>
          </a:p>
          <a:p>
            <a:r>
              <a:rPr lang="en-US" dirty="0" err="1" smtClean="0"/>
              <a:t>Đột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endParaRPr lang="en-US" dirty="0" smtClean="0"/>
          </a:p>
          <a:p>
            <a:r>
              <a:rPr lang="en-US" dirty="0" err="1" smtClean="0"/>
              <a:t>Đấu</a:t>
            </a:r>
            <a:r>
              <a:rPr lang="en-US" dirty="0" smtClean="0"/>
              <a:t> </a:t>
            </a:r>
            <a:r>
              <a:rPr lang="en-US" dirty="0" err="1" smtClean="0"/>
              <a:t>tranh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tồn</a:t>
            </a:r>
            <a:endParaRPr lang="en-US" dirty="0" smtClean="0"/>
          </a:p>
          <a:p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</a:t>
            </a:r>
            <a:r>
              <a:rPr lang="en-US" dirty="0" err="1" smtClean="0"/>
              <a:t>dừng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502B8-AD58-4FD1-B793-29B56CAC21BC}" type="datetime1">
              <a:rPr lang="en-US" smtClean="0"/>
              <a:t>4/10/2012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626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1. MÃ HÓA</a:t>
            </a:r>
            <a:endParaRPr lang="en-US" b="0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6389911"/>
              </p:ext>
            </p:extLst>
          </p:nvPr>
        </p:nvGraphicFramePr>
        <p:xfrm>
          <a:off x="533400" y="2133600"/>
          <a:ext cx="82296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872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3017520"/>
                <a:gridCol w="82296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09728" marR="109728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lang="en-US" sz="16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6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lang="en-US" sz="16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16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dirty="0" smtClean="0"/>
                        <a:t>t</a:t>
                      </a:r>
                      <a:r>
                        <a:rPr lang="en-US" sz="16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US" sz="16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r>
                        <a:rPr lang="en-US" sz="16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US" sz="16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lang="en-US" sz="16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en-US" sz="16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dirty="0" smtClean="0"/>
                        <a:t>t</a:t>
                      </a:r>
                      <a:r>
                        <a:rPr lang="en-US" sz="16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en-US" sz="16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r>
                        <a:rPr lang="en-US" sz="16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en-US" sz="16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…..</a:t>
                      </a:r>
                      <a:endParaRPr lang="en-US" dirty="0"/>
                    </a:p>
                  </a:txBody>
                  <a:tcPr marL="109728" marR="1097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</a:t>
                      </a:r>
                      <a:r>
                        <a:rPr lang="en-US" sz="1600" kern="1200" baseline="-250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</a:t>
                      </a:r>
                      <a:endParaRPr lang="en-US" sz="16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Working</a:t>
                      </a:r>
                      <a:endParaRPr lang="en-US" dirty="0"/>
                    </a:p>
                  </a:txBody>
                  <a:tcPr marL="109728" marR="109728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Backup</a:t>
                      </a:r>
                      <a:endParaRPr lang="en-US" dirty="0"/>
                    </a:p>
                  </a:txBody>
                  <a:tcPr marL="109728" marR="109728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marL="109728" marR="10972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marL="109728" marR="10972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109728" marR="10972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09728" marR="10972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marL="109728" marR="10972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marL="109728" marR="10972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09728" marR="10972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 marL="109728" marR="10972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306C-E34F-4492-8C03-BFD178B0B86F}" type="datetime1">
              <a:rPr lang="en-US" smtClean="0"/>
              <a:t>4/10/2012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19</a:t>
            </a:fld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1828800" y="1600200"/>
            <a:ext cx="762000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ular Callout 12"/>
          <p:cNvSpPr/>
          <p:nvPr/>
        </p:nvSpPr>
        <p:spPr>
          <a:xfrm>
            <a:off x="2590800" y="1143000"/>
            <a:ext cx="1447800" cy="685800"/>
          </a:xfrm>
          <a:prstGeom prst="wedgeRectCallou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Id: </a:t>
            </a:r>
            <a:r>
              <a:rPr lang="en-US" dirty="0" err="1" smtClean="0">
                <a:solidFill>
                  <a:schemeClr val="tx1"/>
                </a:solidFill>
              </a:rPr>
              <a:t>đường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đi</a:t>
            </a:r>
            <a:r>
              <a:rPr lang="en-US" dirty="0" smtClean="0">
                <a:solidFill>
                  <a:schemeClr val="tx1"/>
                </a:solidFill>
              </a:rPr>
              <a:t> working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1828800" y="3124200"/>
            <a:ext cx="6096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ular Callout 15"/>
          <p:cNvSpPr/>
          <p:nvPr/>
        </p:nvSpPr>
        <p:spPr>
          <a:xfrm>
            <a:off x="2438400" y="3619500"/>
            <a:ext cx="1447800" cy="685800"/>
          </a:xfrm>
          <a:prstGeom prst="wedgeRectCallou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Id: </a:t>
            </a:r>
            <a:r>
              <a:rPr lang="en-US" dirty="0" err="1" smtClean="0">
                <a:solidFill>
                  <a:schemeClr val="tx1"/>
                </a:solidFill>
              </a:rPr>
              <a:t>đường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đi</a:t>
            </a:r>
            <a:r>
              <a:rPr lang="en-US" dirty="0" smtClean="0">
                <a:solidFill>
                  <a:schemeClr val="tx1"/>
                </a:solidFill>
              </a:rPr>
              <a:t> backup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4724400" y="1143000"/>
            <a:ext cx="38100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ular Callout 19"/>
          <p:cNvSpPr/>
          <p:nvPr/>
        </p:nvSpPr>
        <p:spPr>
          <a:xfrm>
            <a:off x="5067300" y="800100"/>
            <a:ext cx="1600200" cy="342900"/>
          </a:xfrm>
          <a:prstGeom prst="wedgeRectCallou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Request </a:t>
            </a:r>
            <a:r>
              <a:rPr lang="en-US" dirty="0" err="1" smtClean="0">
                <a:solidFill>
                  <a:schemeClr val="tx1"/>
                </a:solidFill>
              </a:rPr>
              <a:t>thứ</a:t>
            </a:r>
            <a:r>
              <a:rPr lang="en-US" dirty="0" smtClean="0">
                <a:solidFill>
                  <a:schemeClr val="tx1"/>
                </a:solidFill>
              </a:rPr>
              <a:t> 7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0804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NỘI DUNG	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Phát</a:t>
            </a:r>
            <a:r>
              <a:rPr lang="en-US" dirty="0" smtClean="0"/>
              <a:t> </a:t>
            </a:r>
            <a:r>
              <a:rPr lang="en-US" dirty="0" err="1" smtClean="0"/>
              <a:t>biểu</a:t>
            </a:r>
            <a:r>
              <a:rPr lang="en-US" dirty="0" smtClean="0"/>
              <a:t> </a:t>
            </a:r>
            <a:r>
              <a:rPr lang="en-US" dirty="0" err="1" smtClean="0"/>
              <a:t>bài</a:t>
            </a:r>
            <a:r>
              <a:rPr lang="en-US" dirty="0" smtClean="0"/>
              <a:t> </a:t>
            </a:r>
            <a:r>
              <a:rPr lang="en-US" dirty="0" err="1" smtClean="0"/>
              <a:t>toán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Các</a:t>
            </a:r>
            <a:r>
              <a:rPr lang="en-US" dirty="0" smtClean="0"/>
              <a:t> </a:t>
            </a:r>
            <a:r>
              <a:rPr lang="en-US" dirty="0" err="1" smtClean="0"/>
              <a:t>nghiên</a:t>
            </a:r>
            <a:r>
              <a:rPr lang="en-US" dirty="0" smtClean="0"/>
              <a:t> </a:t>
            </a:r>
            <a:r>
              <a:rPr lang="en-US" dirty="0" err="1" smtClean="0"/>
              <a:t>cứu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nghiệm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luận</a:t>
            </a:r>
            <a:endParaRPr lang="en-US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502B8-AD58-4FD1-B793-29B56CAC21BC}" type="datetime1">
              <a:rPr lang="en-US" smtClean="0"/>
              <a:t>4/10/2012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59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1. MÃ HÓA</a:t>
            </a:r>
            <a:endParaRPr lang="en-US" b="0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727877"/>
              </p:ext>
            </p:extLst>
          </p:nvPr>
        </p:nvGraphicFramePr>
        <p:xfrm>
          <a:off x="533400" y="2133600"/>
          <a:ext cx="82296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872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3017520"/>
                <a:gridCol w="82296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09728" marR="109728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lang="en-US" sz="16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6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r>
                        <a:rPr lang="en-US" sz="16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16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dirty="0" smtClean="0"/>
                        <a:t>t</a:t>
                      </a:r>
                      <a:r>
                        <a:rPr lang="en-US" sz="16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US" sz="16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r>
                        <a:rPr lang="en-US" sz="16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US" sz="16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r>
                        <a:rPr lang="en-US" sz="16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en-US" sz="16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dirty="0" smtClean="0"/>
                        <a:t>t</a:t>
                      </a:r>
                      <a:r>
                        <a:rPr lang="en-US" sz="16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en-US" sz="16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r>
                        <a:rPr lang="en-US" sz="16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en-US" sz="16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…..</a:t>
                      </a:r>
                      <a:endParaRPr lang="en-US" dirty="0"/>
                    </a:p>
                  </a:txBody>
                  <a:tcPr marL="109728" marR="1097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</a:t>
                      </a:r>
                      <a:r>
                        <a:rPr lang="en-US" sz="1600" kern="1200" baseline="-250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</a:t>
                      </a:r>
                      <a:endParaRPr lang="en-US" sz="16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Working</a:t>
                      </a:r>
                      <a:endParaRPr lang="en-US" dirty="0"/>
                    </a:p>
                  </a:txBody>
                  <a:tcPr marL="109728" marR="109728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Backup</a:t>
                      </a:r>
                      <a:endParaRPr lang="en-US" dirty="0"/>
                    </a:p>
                  </a:txBody>
                  <a:tcPr marL="109728" marR="109728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marL="109728" marR="10972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marL="109728" marR="10972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109728" marR="10972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09728" marR="10972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marL="109728" marR="10972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marL="109728" marR="10972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09728" marR="10972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 marL="109728" marR="10972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306C-E34F-4492-8C03-BFD178B0B86F}" type="datetime1">
              <a:rPr lang="en-US" smtClean="0"/>
              <a:t>4/10/2012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20</a:t>
            </a:fld>
            <a:endParaRPr lang="en-US"/>
          </a:p>
        </p:txBody>
      </p:sp>
      <p:cxnSp>
        <p:nvCxnSpPr>
          <p:cNvPr id="22" name="Straight Arrow Connector 21"/>
          <p:cNvCxnSpPr>
            <a:endCxn id="10" idx="3"/>
          </p:cNvCxnSpPr>
          <p:nvPr/>
        </p:nvCxnSpPr>
        <p:spPr>
          <a:xfrm flipH="1">
            <a:off x="2209800" y="3124200"/>
            <a:ext cx="2438400" cy="15336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752600" y="4473193"/>
            <a:ext cx="457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9" name="Left Brace 18"/>
          <p:cNvSpPr/>
          <p:nvPr/>
        </p:nvSpPr>
        <p:spPr>
          <a:xfrm>
            <a:off x="2514600" y="4191000"/>
            <a:ext cx="231648" cy="46685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2895600" y="4150027"/>
            <a:ext cx="2836161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ID  = 6</a:t>
            </a:r>
          </a:p>
          <a:p>
            <a:pPr marL="285750" indent="-285750">
              <a:buFontTx/>
              <a:buChar char="-"/>
            </a:pPr>
            <a:r>
              <a:rPr lang="en-US" sz="1600" dirty="0" err="1" smtClean="0"/>
              <a:t>Danh</a:t>
            </a:r>
            <a:r>
              <a:rPr lang="en-US" sz="1600" dirty="0" smtClean="0"/>
              <a:t> </a:t>
            </a:r>
            <a:r>
              <a:rPr lang="en-US" sz="1600" dirty="0" err="1" smtClean="0"/>
              <a:t>sách</a:t>
            </a:r>
            <a:r>
              <a:rPr lang="en-US" sz="1600" dirty="0" smtClean="0"/>
              <a:t> </a:t>
            </a:r>
            <a:r>
              <a:rPr lang="en-US" sz="1600" dirty="0" err="1" smtClean="0"/>
              <a:t>các</a:t>
            </a:r>
            <a:r>
              <a:rPr lang="en-US" sz="1600" dirty="0" smtClean="0"/>
              <a:t> </a:t>
            </a:r>
            <a:r>
              <a:rPr lang="en-US" sz="1600" dirty="0" err="1" smtClean="0"/>
              <a:t>cạnh</a:t>
            </a:r>
            <a:r>
              <a:rPr lang="en-US" sz="1600" dirty="0" smtClean="0"/>
              <a:t> </a:t>
            </a:r>
            <a:r>
              <a:rPr lang="en-US" sz="1600" dirty="0" err="1" smtClean="0"/>
              <a:t>trên</a:t>
            </a:r>
            <a:r>
              <a:rPr lang="en-US" sz="1600" dirty="0" smtClean="0"/>
              <a:t> gen</a:t>
            </a:r>
          </a:p>
        </p:txBody>
      </p:sp>
    </p:spTree>
    <p:extLst>
      <p:ext uri="{BB962C8B-B14F-4D97-AF65-F5344CB8AC3E}">
        <p14:creationId xmlns:p14="http://schemas.microsoft.com/office/powerpoint/2010/main" val="4019064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2</a:t>
            </a:r>
            <a:r>
              <a:rPr lang="en-US" b="0" dirty="0" smtClean="0"/>
              <a:t>. HÀM THÍCH NGHI</a:t>
            </a:r>
            <a:endParaRPr lang="en-US" b="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38200"/>
          </a:xfrm>
        </p:spPr>
        <p:txBody>
          <a:bodyPr/>
          <a:lstStyle/>
          <a:p>
            <a:r>
              <a:rPr lang="en-US" dirty="0" err="1" smtClean="0"/>
              <a:t>Tổng</a:t>
            </a:r>
            <a:r>
              <a:rPr lang="en-US" dirty="0" smtClean="0"/>
              <a:t> chi </a:t>
            </a:r>
            <a:r>
              <a:rPr lang="en-US" dirty="0" err="1" smtClean="0"/>
              <a:t>phí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306C-E34F-4492-8C03-BFD178B0B86F}" type="datetime1">
              <a:rPr lang="en-US" smtClean="0"/>
              <a:t>4/10/2012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21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667000" y="2438400"/>
                <a:ext cx="2392771" cy="8586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800" dirty="0" smtClean="0"/>
                  <a:t>F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480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4800" b="0" i="1" smtClean="0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n-US" sz="4800" b="0" i="1" smtClean="0">
                            <a:latin typeface="Cambria Math"/>
                          </a:rPr>
                          <m:t>𝑘</m:t>
                        </m:r>
                      </m:sup>
                      <m:e>
                        <m:r>
                          <a:rPr lang="en-US" sz="4800" b="0" i="1" smtClean="0">
                            <a:latin typeface="Cambria Math"/>
                          </a:rPr>
                          <m:t>𝐶</m:t>
                        </m:r>
                        <m:r>
                          <a:rPr lang="en-US" sz="4800" b="0" i="1" baseline="-25000" smtClean="0">
                            <a:latin typeface="Cambria Math"/>
                          </a:rPr>
                          <m:t>𝑖</m:t>
                        </m:r>
                      </m:e>
                    </m:nary>
                  </m:oMath>
                </a14:m>
                <a:endParaRPr lang="en-US" sz="48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0" y="2438400"/>
                <a:ext cx="2392771" cy="858633"/>
              </a:xfrm>
              <a:prstGeom prst="rect">
                <a:avLst/>
              </a:prstGeom>
              <a:blipFill rotWithShape="1">
                <a:blip r:embed="rId2"/>
                <a:stretch>
                  <a:fillRect l="-11735" t="-12057" b="-375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533400" y="3429000"/>
            <a:ext cx="8610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400" baseline="-25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: chi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phí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nối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ti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400" baseline="-25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400" baseline="-25000" dirty="0" err="1">
                <a:latin typeface="Times New Roman" pitchFamily="18" charset="0"/>
                <a:cs typeface="Times New Roman" pitchFamily="18" charset="0"/>
              </a:rPr>
              <a:t>iw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400" baseline="-25000" dirty="0" err="1">
                <a:latin typeface="Times New Roman" pitchFamily="18" charset="0"/>
                <a:cs typeface="Times New Roman" pitchFamily="18" charset="0"/>
              </a:rPr>
              <a:t>ib</a:t>
            </a:r>
            <a:endParaRPr lang="en-US" sz="2400" baseline="-25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400" baseline="-25000" dirty="0" err="1">
                <a:latin typeface="Times New Roman" pitchFamily="18" charset="0"/>
                <a:cs typeface="Times New Roman" pitchFamily="18" charset="0"/>
              </a:rPr>
              <a:t>iw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: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Tổng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chi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phí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đường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đi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working (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Lấy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id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đường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đi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400" baseline="-25000" dirty="0" err="1">
                <a:latin typeface="Times New Roman" pitchFamily="18" charset="0"/>
                <a:cs typeface="Times New Roman" pitchFamily="18" charset="0"/>
              </a:rPr>
              <a:t>ib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Tổng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chi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phí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đường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đi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backup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Lấy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id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đường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đi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45441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3</a:t>
            </a:r>
            <a:r>
              <a:rPr lang="en-US" b="0" dirty="0" smtClean="0"/>
              <a:t>. KHỞI TẠO QUẦN THỂ</a:t>
            </a:r>
            <a:endParaRPr lang="en-US" b="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600201"/>
            <a:ext cx="3352800" cy="3809999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/>
              <a:t>Mỗi</a:t>
            </a:r>
            <a:r>
              <a:rPr lang="en-US" dirty="0" smtClean="0"/>
              <a:t> router paths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1 </a:t>
            </a:r>
            <a:r>
              <a:rPr lang="en-US" dirty="0" err="1" smtClean="0"/>
              <a:t>tập</a:t>
            </a:r>
            <a:r>
              <a:rPr lang="en-US" dirty="0" smtClean="0"/>
              <a:t> physical link</a:t>
            </a:r>
          </a:p>
          <a:p>
            <a:r>
              <a:rPr lang="en-US" dirty="0" err="1" smtClean="0"/>
              <a:t>Chọn</a:t>
            </a:r>
            <a:r>
              <a:rPr lang="en-US" dirty="0" smtClean="0"/>
              <a:t> L1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đi</a:t>
            </a:r>
            <a:r>
              <a:rPr lang="en-US" dirty="0" smtClean="0"/>
              <a:t> working, L2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đi</a:t>
            </a:r>
            <a:r>
              <a:rPr lang="en-US" dirty="0" smtClean="0"/>
              <a:t> backup.</a:t>
            </a:r>
          </a:p>
          <a:p>
            <a:r>
              <a:rPr lang="en-US" dirty="0" smtClean="0"/>
              <a:t>L1, L2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1 </a:t>
            </a:r>
            <a:r>
              <a:rPr lang="en-US" dirty="0" err="1" smtClean="0"/>
              <a:t>tập</a:t>
            </a:r>
            <a:r>
              <a:rPr lang="en-US" dirty="0" smtClean="0"/>
              <a:t> physical link : M1, M2 </a:t>
            </a:r>
            <a:r>
              <a:rPr lang="en-US" dirty="0" err="1" smtClean="0"/>
              <a:t>với</a:t>
            </a:r>
            <a:r>
              <a:rPr lang="en-US" dirty="0" smtClean="0"/>
              <a:t> M1, M2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chung</a:t>
            </a:r>
            <a:r>
              <a:rPr lang="en-US" dirty="0" smtClean="0"/>
              <a:t> 2 </a:t>
            </a:r>
            <a:r>
              <a:rPr lang="en-US" dirty="0" err="1" smtClean="0"/>
              <a:t>đỉnh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cuối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.</a:t>
            </a:r>
          </a:p>
          <a:p>
            <a:pPr lvl="1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306C-E34F-4492-8C03-BFD178B0B86F}" type="datetime1">
              <a:rPr lang="en-US" smtClean="0"/>
              <a:t>4/10/2012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22</a:t>
            </a:fld>
            <a:endParaRPr lang="en-US"/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381000"/>
            <a:ext cx="4343400" cy="36726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2931673" y="4800600"/>
            <a:ext cx="56789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L1: (V2, V4) =&gt; M1= {(</a:t>
            </a:r>
            <a:r>
              <a:rPr lang="en-US" b="1" dirty="0" smtClean="0"/>
              <a:t>w2</a:t>
            </a:r>
            <a:r>
              <a:rPr lang="en-US" dirty="0" smtClean="0"/>
              <a:t>,w6,</a:t>
            </a:r>
            <a:r>
              <a:rPr lang="en-US" b="1" dirty="0" smtClean="0"/>
              <a:t>w4</a:t>
            </a:r>
            <a:r>
              <a:rPr lang="en-US" dirty="0" smtClean="0"/>
              <a:t>), (w2,w6,w3,w4)}</a:t>
            </a:r>
          </a:p>
          <a:p>
            <a:r>
              <a:rPr lang="en-US" dirty="0" smtClean="0"/>
              <a:t>L2: (V2,V1,V4) =&gt; M2={(</a:t>
            </a:r>
            <a:r>
              <a:rPr lang="en-US" b="1" dirty="0" smtClean="0"/>
              <a:t>w2</a:t>
            </a:r>
            <a:r>
              <a:rPr lang="en-US" dirty="0" smtClean="0"/>
              <a:t>,</a:t>
            </a:r>
            <a:r>
              <a:rPr lang="en-US" b="1" dirty="0" smtClean="0"/>
              <a:t>w1</a:t>
            </a:r>
            <a:r>
              <a:rPr lang="en-US" dirty="0" smtClean="0"/>
              <a:t>,w5,</a:t>
            </a:r>
            <a:r>
              <a:rPr lang="en-US" b="1" dirty="0" smtClean="0"/>
              <a:t>w4</a:t>
            </a:r>
            <a:r>
              <a:rPr lang="en-US" dirty="0" smtClean="0"/>
              <a:t>),(</a:t>
            </a:r>
            <a:r>
              <a:rPr lang="en-US" b="1" dirty="0" smtClean="0"/>
              <a:t>w2</a:t>
            </a:r>
            <a:r>
              <a:rPr lang="en-US" dirty="0" smtClean="0"/>
              <a:t>,</a:t>
            </a:r>
            <a:r>
              <a:rPr lang="en-US" b="1" dirty="0" smtClean="0"/>
              <a:t>w1</a:t>
            </a:r>
            <a:r>
              <a:rPr lang="en-US" dirty="0" smtClean="0"/>
              <a:t>,w7,w3,</a:t>
            </a:r>
            <a:r>
              <a:rPr lang="en-US" b="1" dirty="0" smtClean="0"/>
              <a:t>w4</a:t>
            </a:r>
            <a:r>
              <a:rPr lang="en-US" dirty="0" smtClean="0"/>
              <a:t>)}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959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3</a:t>
            </a:r>
            <a:r>
              <a:rPr lang="en-US" b="0" dirty="0" smtClean="0"/>
              <a:t>. KHỞI TẠO QUẦN THỂ</a:t>
            </a:r>
            <a:endParaRPr lang="en-US" b="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306C-E34F-4492-8C03-BFD178B0B86F}" type="datetime1">
              <a:rPr lang="en-US" smtClean="0"/>
              <a:t>4/10/2012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116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3</a:t>
            </a:r>
            <a:r>
              <a:rPr lang="en-US" b="0" dirty="0" smtClean="0"/>
              <a:t>. KHỞI TẠO QUẦN THỂ</a:t>
            </a:r>
            <a:endParaRPr lang="en-US" b="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381000" y="1371600"/>
            <a:ext cx="8229600" cy="685799"/>
          </a:xfrm>
        </p:spPr>
        <p:txBody>
          <a:bodyPr>
            <a:normAutofit fontScale="77500" lnSpcReduction="20000"/>
          </a:bodyPr>
          <a:lstStyle/>
          <a:p>
            <a:r>
              <a:rPr lang="en-US" sz="2400" dirty="0" err="1" smtClean="0"/>
              <a:t>Số</a:t>
            </a:r>
            <a:r>
              <a:rPr lang="en-US" sz="2400" dirty="0" smtClean="0"/>
              <a:t> </a:t>
            </a:r>
            <a:r>
              <a:rPr lang="en-US" sz="2400" dirty="0" err="1" smtClean="0"/>
              <a:t>lượng</a:t>
            </a:r>
            <a:r>
              <a:rPr lang="en-US" sz="2400" dirty="0" smtClean="0"/>
              <a:t> </a:t>
            </a:r>
            <a:r>
              <a:rPr lang="en-US" sz="2400" dirty="0" err="1" smtClean="0"/>
              <a:t>cá</a:t>
            </a:r>
            <a:r>
              <a:rPr lang="en-US" sz="2400" dirty="0" smtClean="0"/>
              <a:t> </a:t>
            </a:r>
            <a:r>
              <a:rPr lang="en-US" sz="2400" dirty="0" err="1" smtClean="0"/>
              <a:t>thể</a:t>
            </a:r>
            <a:r>
              <a:rPr lang="en-US" sz="2400" dirty="0" smtClean="0"/>
              <a:t> </a:t>
            </a:r>
            <a:r>
              <a:rPr lang="en-US" sz="2400" dirty="0" err="1" smtClean="0"/>
              <a:t>trong</a:t>
            </a:r>
            <a:r>
              <a:rPr lang="en-US" sz="2400" dirty="0" smtClean="0"/>
              <a:t> </a:t>
            </a:r>
            <a:r>
              <a:rPr lang="en-US" sz="2400" dirty="0" err="1" smtClean="0"/>
              <a:t>quần</a:t>
            </a:r>
            <a:r>
              <a:rPr lang="en-US" sz="2400" dirty="0" smtClean="0"/>
              <a:t> </a:t>
            </a:r>
            <a:r>
              <a:rPr lang="en-US" sz="2400" dirty="0" err="1" smtClean="0"/>
              <a:t>thể</a:t>
            </a:r>
            <a:r>
              <a:rPr lang="en-US" sz="2400" dirty="0" smtClean="0"/>
              <a:t>: </a:t>
            </a:r>
            <a:r>
              <a:rPr lang="en-US" sz="2400" dirty="0" err="1" smtClean="0"/>
              <a:t>Tùy</a:t>
            </a:r>
            <a:r>
              <a:rPr lang="en-US" sz="2400" dirty="0" smtClean="0"/>
              <a:t> </a:t>
            </a:r>
            <a:r>
              <a:rPr lang="en-US" sz="2400" dirty="0" err="1" smtClean="0"/>
              <a:t>chọn</a:t>
            </a:r>
            <a:r>
              <a:rPr lang="en-US" sz="2400" dirty="0" smtClean="0"/>
              <a:t> (50 </a:t>
            </a:r>
            <a:r>
              <a:rPr lang="en-US" sz="2400" dirty="0" err="1" smtClean="0"/>
              <a:t>chẳng</a:t>
            </a:r>
            <a:r>
              <a:rPr lang="en-US" sz="2400" dirty="0" smtClean="0"/>
              <a:t> </a:t>
            </a:r>
            <a:r>
              <a:rPr lang="en-US" sz="2400" dirty="0" err="1" smtClean="0"/>
              <a:t>hạn</a:t>
            </a:r>
            <a:r>
              <a:rPr lang="en-US" sz="2400" dirty="0" smtClean="0"/>
              <a:t>)</a:t>
            </a:r>
          </a:p>
          <a:p>
            <a:r>
              <a:rPr lang="en-US" sz="2400" dirty="0" err="1" smtClean="0"/>
              <a:t>Với</a:t>
            </a:r>
            <a:r>
              <a:rPr lang="en-US" sz="2400" dirty="0" smtClean="0"/>
              <a:t> </a:t>
            </a:r>
            <a:r>
              <a:rPr lang="en-US" sz="2400" dirty="0" err="1" smtClean="0"/>
              <a:t>mỗi</a:t>
            </a:r>
            <a:r>
              <a:rPr lang="en-US" sz="2400" dirty="0" smtClean="0"/>
              <a:t> request , </a:t>
            </a:r>
            <a:r>
              <a:rPr lang="en-US" sz="2400" dirty="0" err="1" smtClean="0"/>
              <a:t>chọn</a:t>
            </a:r>
            <a:r>
              <a:rPr lang="en-US" sz="2400" dirty="0" smtClean="0"/>
              <a:t> </a:t>
            </a:r>
            <a:r>
              <a:rPr lang="en-US" sz="2400" dirty="0" err="1" smtClean="0"/>
              <a:t>ngẫu</a:t>
            </a:r>
            <a:r>
              <a:rPr lang="en-US" sz="2400" dirty="0" smtClean="0"/>
              <a:t> </a:t>
            </a:r>
            <a:r>
              <a:rPr lang="en-US" sz="2400" dirty="0" err="1" smtClean="0"/>
              <a:t>nhiên</a:t>
            </a:r>
            <a:r>
              <a:rPr lang="en-US" sz="2400" dirty="0" smtClean="0"/>
              <a:t> (0,1) 1 </a:t>
            </a:r>
            <a:r>
              <a:rPr lang="en-US" sz="2400" dirty="0" err="1" smtClean="0"/>
              <a:t>đường</a:t>
            </a:r>
            <a:r>
              <a:rPr lang="en-US" sz="2400" dirty="0" smtClean="0"/>
              <a:t> working </a:t>
            </a:r>
            <a:r>
              <a:rPr lang="en-US" sz="2400" dirty="0" err="1" smtClean="0"/>
              <a:t>và</a:t>
            </a:r>
            <a:r>
              <a:rPr lang="en-US" sz="2400" dirty="0" smtClean="0"/>
              <a:t> 1 </a:t>
            </a:r>
            <a:r>
              <a:rPr lang="en-US" sz="2400" dirty="0" err="1" smtClean="0"/>
              <a:t>đường</a:t>
            </a:r>
            <a:r>
              <a:rPr lang="en-US" sz="2400" dirty="0" smtClean="0"/>
              <a:t> backup</a:t>
            </a:r>
          </a:p>
          <a:p>
            <a:pPr marL="457200" lvl="1" indent="0">
              <a:buNone/>
            </a:pPr>
            <a:endParaRPr lang="en-US" sz="20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306C-E34F-4492-8C03-BFD178B0B86F}" type="datetime1">
              <a:rPr lang="en-US" smtClean="0"/>
              <a:t>4/10/2012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24</a:t>
            </a:fld>
            <a:endParaRPr lang="en-US"/>
          </a:p>
        </p:txBody>
      </p:sp>
      <p:graphicFrame>
        <p:nvGraphicFramePr>
          <p:cNvPr id="23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03194227"/>
              </p:ext>
            </p:extLst>
          </p:nvPr>
        </p:nvGraphicFramePr>
        <p:xfrm>
          <a:off x="381000" y="3124200"/>
          <a:ext cx="82296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872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3017520"/>
                <a:gridCol w="82296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09728" marR="109728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lang="en-US" sz="16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6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r>
                        <a:rPr lang="en-US" sz="16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16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dirty="0" smtClean="0"/>
                        <a:t>t</a:t>
                      </a:r>
                      <a:r>
                        <a:rPr lang="en-US" sz="16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US" sz="16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r>
                        <a:rPr lang="en-US" sz="16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US" sz="16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r>
                        <a:rPr lang="en-US" sz="16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en-US" sz="16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dirty="0" smtClean="0"/>
                        <a:t>t</a:t>
                      </a:r>
                      <a:r>
                        <a:rPr lang="en-US" sz="16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en-US" sz="16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r>
                        <a:rPr lang="en-US" sz="16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en-US" sz="16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…..</a:t>
                      </a:r>
                      <a:endParaRPr lang="en-US" dirty="0"/>
                    </a:p>
                  </a:txBody>
                  <a:tcPr marL="109728" marR="1097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</a:t>
                      </a:r>
                      <a:r>
                        <a:rPr lang="en-US" sz="1600" kern="1200" baseline="-250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</a:t>
                      </a:r>
                      <a:endParaRPr lang="en-US" sz="16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Working</a:t>
                      </a:r>
                      <a:endParaRPr lang="en-US" dirty="0"/>
                    </a:p>
                  </a:txBody>
                  <a:tcPr marL="109728" marR="109728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Backup</a:t>
                      </a:r>
                      <a:endParaRPr lang="en-US" dirty="0"/>
                    </a:p>
                  </a:txBody>
                  <a:tcPr marL="109728" marR="109728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marL="109728" marR="10972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marL="109728" marR="10972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109728" marR="10972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09728" marR="10972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marL="109728" marR="10972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marL="109728" marR="10972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09728" marR="10972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 marL="109728" marR="10972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6120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4</a:t>
            </a:r>
            <a:r>
              <a:rPr lang="en-US" b="0" dirty="0" smtClean="0"/>
              <a:t>. LỰA CHỌN CHA MẸ</a:t>
            </a:r>
            <a:endParaRPr lang="en-US" b="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lọc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xếp</a:t>
            </a:r>
            <a:r>
              <a:rPr lang="en-US" dirty="0" smtClean="0"/>
              <a:t> </a:t>
            </a:r>
            <a:r>
              <a:rPr lang="en-US" dirty="0" err="1" smtClean="0"/>
              <a:t>hạng</a:t>
            </a:r>
            <a:endParaRPr lang="en-US" dirty="0" smtClean="0"/>
          </a:p>
          <a:p>
            <a:r>
              <a:rPr lang="en-US" dirty="0" err="1" smtClean="0"/>
              <a:t>Chọn</a:t>
            </a:r>
            <a:r>
              <a:rPr lang="en-US" dirty="0" smtClean="0"/>
              <a:t> 10 </a:t>
            </a:r>
            <a:r>
              <a:rPr lang="en-US" dirty="0" err="1" smtClean="0"/>
              <a:t>cá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xếp</a:t>
            </a:r>
            <a:r>
              <a:rPr lang="en-US" dirty="0" smtClean="0"/>
              <a:t> </a:t>
            </a:r>
            <a:r>
              <a:rPr lang="en-US" dirty="0" err="1" smtClean="0"/>
              <a:t>hạng</a:t>
            </a:r>
            <a:r>
              <a:rPr lang="en-US" dirty="0" smtClean="0"/>
              <a:t> </a:t>
            </a:r>
            <a:r>
              <a:rPr lang="en-US" dirty="0" err="1" smtClean="0"/>
              <a:t>cao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306C-E34F-4492-8C03-BFD178B0B86F}" type="datetime1">
              <a:rPr lang="en-US" smtClean="0"/>
              <a:t>4/10/2012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85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5. LAI GHÉP</a:t>
            </a:r>
            <a:endParaRPr lang="en-US" b="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7620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Lai </a:t>
            </a:r>
            <a:r>
              <a:rPr lang="en-US" dirty="0" err="1" smtClean="0"/>
              <a:t>ghép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chéo</a:t>
            </a:r>
            <a:r>
              <a:rPr lang="en-US" dirty="0" smtClean="0"/>
              <a:t> NST</a:t>
            </a:r>
          </a:p>
          <a:p>
            <a:r>
              <a:rPr lang="en-US" dirty="0" smtClean="0"/>
              <a:t>1 </a:t>
            </a:r>
            <a:r>
              <a:rPr lang="en-US" dirty="0" err="1" smtClean="0"/>
              <a:t>cặp</a:t>
            </a:r>
            <a:r>
              <a:rPr lang="en-US" dirty="0" smtClean="0"/>
              <a:t> (cha, </a:t>
            </a:r>
            <a:r>
              <a:rPr lang="en-US" dirty="0" err="1" smtClean="0"/>
              <a:t>mẹ</a:t>
            </a:r>
            <a:r>
              <a:rPr lang="en-US" dirty="0" smtClean="0"/>
              <a:t>) -&gt; 2 con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306C-E34F-4492-8C03-BFD178B0B86F}" type="datetime1">
              <a:rPr lang="en-US" smtClean="0"/>
              <a:t>4/10/2012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26</a:t>
            </a:fld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2218365"/>
              </p:ext>
            </p:extLst>
          </p:nvPr>
        </p:nvGraphicFramePr>
        <p:xfrm>
          <a:off x="1600203" y="3352800"/>
          <a:ext cx="281939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771"/>
                <a:gridCol w="402771"/>
                <a:gridCol w="402771"/>
                <a:gridCol w="402771"/>
                <a:gridCol w="402771"/>
                <a:gridCol w="402771"/>
                <a:gridCol w="402771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2035477"/>
              </p:ext>
            </p:extLst>
          </p:nvPr>
        </p:nvGraphicFramePr>
        <p:xfrm>
          <a:off x="1600202" y="4876800"/>
          <a:ext cx="281939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771"/>
                <a:gridCol w="402771"/>
                <a:gridCol w="402771"/>
                <a:gridCol w="402771"/>
                <a:gridCol w="402771"/>
                <a:gridCol w="402771"/>
                <a:gridCol w="402771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3151933"/>
              </p:ext>
            </p:extLst>
          </p:nvPr>
        </p:nvGraphicFramePr>
        <p:xfrm>
          <a:off x="5791202" y="3352800"/>
          <a:ext cx="281939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771"/>
                <a:gridCol w="402771"/>
                <a:gridCol w="402771"/>
                <a:gridCol w="402771"/>
                <a:gridCol w="402771"/>
                <a:gridCol w="402771"/>
                <a:gridCol w="402771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2485289"/>
              </p:ext>
            </p:extLst>
          </p:nvPr>
        </p:nvGraphicFramePr>
        <p:xfrm>
          <a:off x="5860963" y="4800600"/>
          <a:ext cx="281939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771"/>
                <a:gridCol w="402771"/>
                <a:gridCol w="402771"/>
                <a:gridCol w="402771"/>
                <a:gridCol w="402771"/>
                <a:gridCol w="402771"/>
                <a:gridCol w="402771"/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6" name="Straight Arrow Connector 15"/>
          <p:cNvCxnSpPr/>
          <p:nvPr/>
        </p:nvCxnSpPr>
        <p:spPr>
          <a:xfrm>
            <a:off x="4267202" y="3962400"/>
            <a:ext cx="1600200" cy="14478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4267202" y="3962400"/>
            <a:ext cx="1600200" cy="14478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04800" y="33528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Cha 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04800" y="504086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138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5. LAI GHÉP</a:t>
            </a:r>
            <a:endParaRPr lang="en-US" b="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7620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Lai </a:t>
            </a:r>
            <a:r>
              <a:rPr lang="en-US" dirty="0" err="1" smtClean="0"/>
              <a:t>ghép</a:t>
            </a:r>
            <a:r>
              <a:rPr lang="en-US" dirty="0" smtClean="0"/>
              <a:t> 1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cắt</a:t>
            </a:r>
            <a:endParaRPr lang="en-US" dirty="0" smtClean="0"/>
          </a:p>
          <a:p>
            <a:r>
              <a:rPr lang="en-US" dirty="0"/>
              <a:t>1 </a:t>
            </a:r>
            <a:r>
              <a:rPr lang="en-US" dirty="0" err="1"/>
              <a:t>cặp</a:t>
            </a:r>
            <a:r>
              <a:rPr lang="en-US" dirty="0"/>
              <a:t> (cha, </a:t>
            </a:r>
            <a:r>
              <a:rPr lang="en-US" dirty="0" err="1"/>
              <a:t>mẹ</a:t>
            </a:r>
            <a:r>
              <a:rPr lang="en-US" dirty="0"/>
              <a:t>) -&gt; 2 </a:t>
            </a:r>
            <a:r>
              <a:rPr lang="en-US" dirty="0" smtClean="0"/>
              <a:t>con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306C-E34F-4492-8C03-BFD178B0B86F}" type="datetime1">
              <a:rPr lang="en-US" smtClean="0"/>
              <a:t>4/10/2012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27</a:t>
            </a:fld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0159077"/>
              </p:ext>
            </p:extLst>
          </p:nvPr>
        </p:nvGraphicFramePr>
        <p:xfrm>
          <a:off x="1600203" y="3352800"/>
          <a:ext cx="281939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771"/>
                <a:gridCol w="402771"/>
                <a:gridCol w="402771"/>
                <a:gridCol w="402771"/>
                <a:gridCol w="402771"/>
                <a:gridCol w="402771"/>
                <a:gridCol w="402771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8886986"/>
              </p:ext>
            </p:extLst>
          </p:nvPr>
        </p:nvGraphicFramePr>
        <p:xfrm>
          <a:off x="1600202" y="4876800"/>
          <a:ext cx="281939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771"/>
                <a:gridCol w="402771"/>
                <a:gridCol w="402771"/>
                <a:gridCol w="402771"/>
                <a:gridCol w="402771"/>
                <a:gridCol w="402771"/>
                <a:gridCol w="402771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7789232"/>
              </p:ext>
            </p:extLst>
          </p:nvPr>
        </p:nvGraphicFramePr>
        <p:xfrm>
          <a:off x="5791202" y="3352800"/>
          <a:ext cx="281939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771"/>
                <a:gridCol w="402771"/>
                <a:gridCol w="402771"/>
                <a:gridCol w="402771"/>
                <a:gridCol w="402771"/>
                <a:gridCol w="402771"/>
                <a:gridCol w="402771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9460857"/>
              </p:ext>
            </p:extLst>
          </p:nvPr>
        </p:nvGraphicFramePr>
        <p:xfrm>
          <a:off x="5860963" y="4800600"/>
          <a:ext cx="281939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771"/>
                <a:gridCol w="402771"/>
                <a:gridCol w="402771"/>
                <a:gridCol w="402771"/>
                <a:gridCol w="402771"/>
                <a:gridCol w="402771"/>
                <a:gridCol w="402771"/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304800" y="33528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Cha 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04800" y="504086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Mẹ</a:t>
            </a:r>
            <a:endParaRPr lang="en-US" dirty="0"/>
          </a:p>
        </p:txBody>
      </p:sp>
      <p:sp>
        <p:nvSpPr>
          <p:cNvPr id="3" name="Right Arrow 2"/>
          <p:cNvSpPr/>
          <p:nvPr/>
        </p:nvSpPr>
        <p:spPr>
          <a:xfrm>
            <a:off x="4740499" y="3886200"/>
            <a:ext cx="685800" cy="10345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999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5. LAI GHÉP</a:t>
            </a:r>
            <a:endParaRPr lang="en-US" b="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7620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Lai </a:t>
            </a:r>
            <a:r>
              <a:rPr lang="en-US" dirty="0" err="1" smtClean="0"/>
              <a:t>ghép</a:t>
            </a:r>
            <a:r>
              <a:rPr lang="en-US" dirty="0" smtClean="0"/>
              <a:t> 1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cắt</a:t>
            </a:r>
            <a:r>
              <a:rPr lang="en-US" dirty="0" smtClean="0"/>
              <a:t> +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chéo</a:t>
            </a:r>
            <a:r>
              <a:rPr lang="en-US" dirty="0" smtClean="0"/>
              <a:t> </a:t>
            </a:r>
            <a:r>
              <a:rPr lang="en-US" dirty="0" err="1" smtClean="0"/>
              <a:t>cặp</a:t>
            </a:r>
            <a:r>
              <a:rPr lang="en-US" dirty="0" smtClean="0"/>
              <a:t> NST</a:t>
            </a:r>
          </a:p>
          <a:p>
            <a:r>
              <a:rPr lang="en-US" dirty="0"/>
              <a:t>1 </a:t>
            </a:r>
            <a:r>
              <a:rPr lang="en-US" dirty="0" err="1"/>
              <a:t>cặp</a:t>
            </a:r>
            <a:r>
              <a:rPr lang="en-US" dirty="0"/>
              <a:t> (cha, </a:t>
            </a:r>
            <a:r>
              <a:rPr lang="en-US" dirty="0" err="1"/>
              <a:t>mẹ</a:t>
            </a:r>
            <a:r>
              <a:rPr lang="en-US" dirty="0"/>
              <a:t>) -&gt; 2 </a:t>
            </a:r>
            <a:r>
              <a:rPr lang="en-US" dirty="0" smtClean="0"/>
              <a:t>con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306C-E34F-4492-8C03-BFD178B0B86F}" type="datetime1">
              <a:rPr lang="en-US" smtClean="0"/>
              <a:t>4/10/2012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28</a:t>
            </a:fld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5816209"/>
              </p:ext>
            </p:extLst>
          </p:nvPr>
        </p:nvGraphicFramePr>
        <p:xfrm>
          <a:off x="1600203" y="3352800"/>
          <a:ext cx="281939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771"/>
                <a:gridCol w="402771"/>
                <a:gridCol w="402771"/>
                <a:gridCol w="402771"/>
                <a:gridCol w="402771"/>
                <a:gridCol w="402771"/>
                <a:gridCol w="402771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8737419"/>
              </p:ext>
            </p:extLst>
          </p:nvPr>
        </p:nvGraphicFramePr>
        <p:xfrm>
          <a:off x="1600202" y="4876800"/>
          <a:ext cx="281939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771"/>
                <a:gridCol w="402771"/>
                <a:gridCol w="402771"/>
                <a:gridCol w="402771"/>
                <a:gridCol w="402771"/>
                <a:gridCol w="402771"/>
                <a:gridCol w="402771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4202465"/>
              </p:ext>
            </p:extLst>
          </p:nvPr>
        </p:nvGraphicFramePr>
        <p:xfrm>
          <a:off x="5791202" y="3352800"/>
          <a:ext cx="281939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771"/>
                <a:gridCol w="402771"/>
                <a:gridCol w="402771"/>
                <a:gridCol w="402771"/>
                <a:gridCol w="402771"/>
                <a:gridCol w="402771"/>
                <a:gridCol w="402771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8325562"/>
              </p:ext>
            </p:extLst>
          </p:nvPr>
        </p:nvGraphicFramePr>
        <p:xfrm>
          <a:off x="5860963" y="4800600"/>
          <a:ext cx="281939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771"/>
                <a:gridCol w="402771"/>
                <a:gridCol w="402771"/>
                <a:gridCol w="402771"/>
                <a:gridCol w="402771"/>
                <a:gridCol w="402771"/>
                <a:gridCol w="402771"/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304800" y="33528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Cha 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04800" y="504086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Mẹ</a:t>
            </a:r>
            <a:endParaRPr lang="en-US" dirty="0"/>
          </a:p>
        </p:txBody>
      </p:sp>
      <p:sp>
        <p:nvSpPr>
          <p:cNvPr id="15" name="Right Arrow 14"/>
          <p:cNvSpPr/>
          <p:nvPr/>
        </p:nvSpPr>
        <p:spPr>
          <a:xfrm>
            <a:off x="4740499" y="3886200"/>
            <a:ext cx="685800" cy="10345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432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5. LAI GHÉP</a:t>
            </a:r>
            <a:endParaRPr lang="en-US" b="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1066799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Lai </a:t>
            </a:r>
            <a:r>
              <a:rPr lang="en-US" dirty="0" err="1" smtClean="0"/>
              <a:t>ghép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: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AND. </a:t>
            </a:r>
          </a:p>
          <a:p>
            <a:pPr lvl="1"/>
            <a:r>
              <a:rPr lang="en-US" dirty="0" smtClean="0"/>
              <a:t>Working AND Working =&gt; Working</a:t>
            </a:r>
          </a:p>
          <a:p>
            <a:pPr lvl="1"/>
            <a:r>
              <a:rPr lang="en-US" dirty="0" smtClean="0"/>
              <a:t>Backup AND Backup =&gt; Backup</a:t>
            </a:r>
          </a:p>
          <a:p>
            <a:r>
              <a:rPr lang="en-US" dirty="0"/>
              <a:t>1 </a:t>
            </a:r>
            <a:r>
              <a:rPr lang="en-US" dirty="0" err="1"/>
              <a:t>cặp</a:t>
            </a:r>
            <a:r>
              <a:rPr lang="en-US" dirty="0"/>
              <a:t> (cha, </a:t>
            </a:r>
            <a:r>
              <a:rPr lang="en-US" dirty="0" err="1"/>
              <a:t>mẹ</a:t>
            </a:r>
            <a:r>
              <a:rPr lang="en-US" dirty="0"/>
              <a:t>) -&gt; </a:t>
            </a:r>
            <a:r>
              <a:rPr lang="en-US" dirty="0" smtClean="0"/>
              <a:t>1 con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306C-E34F-4492-8C03-BFD178B0B86F}" type="datetime1">
              <a:rPr lang="en-US" smtClean="0"/>
              <a:t>4/10/2012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29</a:t>
            </a:fld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5640919"/>
              </p:ext>
            </p:extLst>
          </p:nvPr>
        </p:nvGraphicFramePr>
        <p:xfrm>
          <a:off x="2606902" y="2611120"/>
          <a:ext cx="281939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771"/>
                <a:gridCol w="402771"/>
                <a:gridCol w="402771"/>
                <a:gridCol w="402771"/>
                <a:gridCol w="402771"/>
                <a:gridCol w="402771"/>
                <a:gridCol w="40277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8875329"/>
              </p:ext>
            </p:extLst>
          </p:nvPr>
        </p:nvGraphicFramePr>
        <p:xfrm>
          <a:off x="2667000" y="3886200"/>
          <a:ext cx="281939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771"/>
                <a:gridCol w="402771"/>
                <a:gridCol w="402771"/>
                <a:gridCol w="402771"/>
                <a:gridCol w="402771"/>
                <a:gridCol w="402771"/>
                <a:gridCol w="40277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80734"/>
              </p:ext>
            </p:extLst>
          </p:nvPr>
        </p:nvGraphicFramePr>
        <p:xfrm>
          <a:off x="2743200" y="5410200"/>
          <a:ext cx="281939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771"/>
                <a:gridCol w="402771"/>
                <a:gridCol w="402771"/>
                <a:gridCol w="402771"/>
                <a:gridCol w="402771"/>
                <a:gridCol w="402771"/>
                <a:gridCol w="402771"/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1447800" y="26670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Cha 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447800" y="41910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Mẹ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676400" y="3429000"/>
            <a:ext cx="838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AND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600200" y="54102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</a:t>
            </a:r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1905000" y="4953000"/>
            <a:ext cx="411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0132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990600" y="3048000"/>
            <a:ext cx="7772400" cy="1362075"/>
          </a:xfrm>
        </p:spPr>
        <p:txBody>
          <a:bodyPr/>
          <a:lstStyle/>
          <a:p>
            <a:pPr algn="r"/>
            <a:r>
              <a:rPr lang="en-US" dirty="0" smtClean="0"/>
              <a:t>1.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306C-E34F-4492-8C03-BFD178B0B86F}" type="datetime1">
              <a:rPr lang="en-US" smtClean="0"/>
              <a:t>4/10/2012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211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6</a:t>
            </a:r>
            <a:r>
              <a:rPr lang="en-US" b="0" dirty="0" smtClean="0"/>
              <a:t>. ĐỘT BIẾN</a:t>
            </a:r>
            <a:endParaRPr lang="en-US" b="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38200"/>
          </a:xfrm>
        </p:spPr>
        <p:txBody>
          <a:bodyPr>
            <a:normAutofit/>
          </a:bodyPr>
          <a:lstStyle/>
          <a:p>
            <a:r>
              <a:rPr lang="en-US" dirty="0" err="1" smtClean="0"/>
              <a:t>Đột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đảo</a:t>
            </a:r>
            <a:r>
              <a:rPr lang="en-US" dirty="0" smtClean="0"/>
              <a:t> bit: </a:t>
            </a:r>
            <a:r>
              <a:rPr lang="en-US" dirty="0" err="1" smtClean="0"/>
              <a:t>đảo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1 gen </a:t>
            </a:r>
            <a:r>
              <a:rPr lang="en-US" dirty="0" err="1" smtClean="0"/>
              <a:t>ngẫu</a:t>
            </a:r>
            <a:r>
              <a:rPr lang="en-US" dirty="0" smtClean="0"/>
              <a:t> </a:t>
            </a:r>
            <a:r>
              <a:rPr lang="en-US" dirty="0" err="1" smtClean="0"/>
              <a:t>nhiên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cặp</a:t>
            </a:r>
            <a:r>
              <a:rPr lang="en-US" dirty="0" smtClean="0"/>
              <a:t> NST.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306C-E34F-4492-8C03-BFD178B0B86F}" type="datetime1">
              <a:rPr lang="en-US" smtClean="0"/>
              <a:t>4/10/2012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30</a:t>
            </a:fld>
            <a:endParaRPr lang="en-US"/>
          </a:p>
        </p:txBody>
      </p:sp>
      <p:graphicFrame>
        <p:nvGraphicFramePr>
          <p:cNvPr id="9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04568945"/>
              </p:ext>
            </p:extLst>
          </p:nvPr>
        </p:nvGraphicFramePr>
        <p:xfrm>
          <a:off x="228600" y="2438400"/>
          <a:ext cx="82296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872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3017520"/>
                <a:gridCol w="82296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09728" marR="109728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lang="en-US" sz="16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6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r>
                        <a:rPr lang="en-US" sz="16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16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dirty="0" smtClean="0"/>
                        <a:t>t</a:t>
                      </a:r>
                      <a:r>
                        <a:rPr lang="en-US" sz="16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US" sz="16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r>
                        <a:rPr lang="en-US" sz="16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US" sz="16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r>
                        <a:rPr lang="en-US" sz="16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en-US" sz="16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dirty="0" smtClean="0"/>
                        <a:t>t</a:t>
                      </a:r>
                      <a:r>
                        <a:rPr lang="en-US" sz="16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en-US" sz="16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r>
                        <a:rPr lang="en-US" sz="16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en-US" sz="16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…..</a:t>
                      </a:r>
                      <a:endParaRPr lang="en-US" dirty="0"/>
                    </a:p>
                  </a:txBody>
                  <a:tcPr marL="109728" marR="1097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</a:t>
                      </a:r>
                      <a:r>
                        <a:rPr lang="en-US" sz="1600" kern="1200" baseline="-250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</a:t>
                      </a:r>
                      <a:endParaRPr lang="en-US" sz="16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Working</a:t>
                      </a:r>
                      <a:endParaRPr lang="en-US" dirty="0"/>
                    </a:p>
                  </a:txBody>
                  <a:tcPr marL="109728" marR="109728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Backup</a:t>
                      </a:r>
                      <a:endParaRPr lang="en-US" dirty="0"/>
                    </a:p>
                  </a:txBody>
                  <a:tcPr marL="109728" marR="109728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09728" marR="10972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09728" marR="10972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09728" marR="10972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09728" marR="10972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09728" marR="10972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09728" marR="10972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09728" marR="10972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09728" marR="10972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10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93830992"/>
              </p:ext>
            </p:extLst>
          </p:nvPr>
        </p:nvGraphicFramePr>
        <p:xfrm>
          <a:off x="304800" y="4648200"/>
          <a:ext cx="82296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872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3017520"/>
                <a:gridCol w="82296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09728" marR="109728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lang="en-US" sz="16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6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r>
                        <a:rPr lang="en-US" sz="16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16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dirty="0" smtClean="0"/>
                        <a:t>t</a:t>
                      </a:r>
                      <a:r>
                        <a:rPr lang="en-US" sz="16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US" sz="16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r>
                        <a:rPr lang="en-US" sz="16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US" sz="16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r>
                        <a:rPr lang="en-US" sz="16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en-US" sz="16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dirty="0" smtClean="0"/>
                        <a:t>t</a:t>
                      </a:r>
                      <a:r>
                        <a:rPr lang="en-US" sz="16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en-US" sz="16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r>
                        <a:rPr lang="en-US" sz="16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en-US" sz="16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…..</a:t>
                      </a:r>
                      <a:endParaRPr lang="en-US" dirty="0"/>
                    </a:p>
                  </a:txBody>
                  <a:tcPr marL="109728" marR="1097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</a:t>
                      </a:r>
                      <a:r>
                        <a:rPr lang="en-US" sz="1600" kern="1200" baseline="-250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</a:t>
                      </a:r>
                      <a:endParaRPr lang="en-US" sz="16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Working</a:t>
                      </a:r>
                      <a:endParaRPr lang="en-US" dirty="0"/>
                    </a:p>
                  </a:txBody>
                  <a:tcPr marL="109728" marR="109728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Backup</a:t>
                      </a:r>
                      <a:endParaRPr lang="en-US" dirty="0"/>
                    </a:p>
                  </a:txBody>
                  <a:tcPr marL="109728" marR="109728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09728" marR="10972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09728" marR="10972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09728" marR="10972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09728" marR="10972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09728" marR="10972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09728" marR="10972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09728" marR="10972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09728" marR="10972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2" name="Down Arrow 1"/>
          <p:cNvSpPr/>
          <p:nvPr/>
        </p:nvSpPr>
        <p:spPr>
          <a:xfrm>
            <a:off x="3581400" y="3810000"/>
            <a:ext cx="1524000" cy="838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590800" y="3048000"/>
            <a:ext cx="76200" cy="2057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4848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6</a:t>
            </a:r>
            <a:r>
              <a:rPr lang="en-US" b="0" dirty="0" smtClean="0"/>
              <a:t>. ĐẤU TRANH SINH TỒN</a:t>
            </a:r>
            <a:endParaRPr lang="en-US" b="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Phương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giữ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cá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ưu</a:t>
            </a:r>
            <a:r>
              <a:rPr lang="en-US" dirty="0" smtClean="0"/>
              <a:t> </a:t>
            </a:r>
            <a:r>
              <a:rPr lang="en-US" dirty="0" err="1" smtClean="0"/>
              <a:t>tú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m </a:t>
            </a:r>
            <a:r>
              <a:rPr lang="en-US" dirty="0" err="1" smtClean="0"/>
              <a:t>cá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r>
              <a:rPr lang="en-US" dirty="0" smtClean="0"/>
              <a:t>, </a:t>
            </a:r>
            <a:r>
              <a:rPr lang="en-US" dirty="0" err="1" smtClean="0"/>
              <a:t>đánh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thích</a:t>
            </a:r>
            <a:r>
              <a:rPr lang="en-US" dirty="0" smtClean="0"/>
              <a:t> </a:t>
            </a:r>
            <a:r>
              <a:rPr lang="en-US" dirty="0" err="1" smtClean="0"/>
              <a:t>nghi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toàn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quần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đi</a:t>
            </a:r>
            <a:r>
              <a:rPr lang="en-US" dirty="0" smtClean="0"/>
              <a:t> m </a:t>
            </a:r>
            <a:r>
              <a:rPr lang="en-US" dirty="0" err="1" smtClean="0"/>
              <a:t>cá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xấu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306C-E34F-4492-8C03-BFD178B0B86F}" type="datetime1">
              <a:rPr lang="en-US" smtClean="0"/>
              <a:t>4/10/2012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611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7. ĐIỀU KIỆN DỪNG</a:t>
            </a:r>
            <a:endParaRPr lang="en-US" b="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lần</a:t>
            </a:r>
            <a:r>
              <a:rPr lang="en-US" dirty="0" smtClean="0"/>
              <a:t> </a:t>
            </a:r>
            <a:r>
              <a:rPr lang="en-US" dirty="0" err="1" smtClean="0"/>
              <a:t>lặp</a:t>
            </a:r>
            <a:r>
              <a:rPr lang="en-US" dirty="0" smtClean="0"/>
              <a:t> </a:t>
            </a:r>
            <a:r>
              <a:rPr lang="en-US" dirty="0" err="1" smtClean="0"/>
              <a:t>biết</a:t>
            </a:r>
            <a:r>
              <a:rPr lang="en-US" dirty="0" smtClean="0"/>
              <a:t> </a:t>
            </a:r>
            <a:r>
              <a:rPr lang="en-US" dirty="0" err="1" smtClean="0"/>
              <a:t>trước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Dừng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tốt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r>
              <a:rPr lang="en-US" dirty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306C-E34F-4492-8C03-BFD178B0B86F}" type="datetime1">
              <a:rPr lang="en-US" smtClean="0"/>
              <a:t>4/10/2012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905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E. DATASET</a:t>
            </a:r>
            <a:endParaRPr lang="en-US" b="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ngẫu</a:t>
            </a:r>
            <a:r>
              <a:rPr lang="en-US" dirty="0" smtClean="0"/>
              <a:t> </a:t>
            </a:r>
            <a:r>
              <a:rPr lang="en-US" dirty="0" err="1" smtClean="0"/>
              <a:t>nhiên</a:t>
            </a:r>
            <a:r>
              <a:rPr lang="en-US" dirty="0" smtClean="0"/>
              <a:t>. </a:t>
            </a:r>
            <a:r>
              <a:rPr lang="en-US" dirty="0" err="1" smtClean="0"/>
              <a:t>Sử</a:t>
            </a:r>
            <a:r>
              <a:rPr lang="en-US" dirty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TSPLib</a:t>
            </a:r>
            <a:r>
              <a:rPr lang="en-US" dirty="0" smtClean="0"/>
              <a:t>,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du </a:t>
            </a:r>
            <a:r>
              <a:rPr lang="en-US" dirty="0" err="1" smtClean="0"/>
              <a:t>lịch</a:t>
            </a:r>
            <a:r>
              <a:rPr lang="en-US" dirty="0" smtClean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306C-E34F-4492-8C03-BFD178B0B86F}" type="datetime1">
              <a:rPr lang="en-US" smtClean="0"/>
              <a:t>4/10/2012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437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E. DATASET</a:t>
            </a:r>
            <a:endParaRPr lang="en-US" b="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600200"/>
            <a:ext cx="3352800" cy="4525963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: file: </a:t>
            </a:r>
            <a:r>
              <a:rPr lang="en-US" b="1" dirty="0" smtClean="0"/>
              <a:t>a6_4_2.txt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DIMENSIONS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6 sommetsG2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4 sommetsG1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2 </a:t>
            </a:r>
            <a:r>
              <a:rPr lang="en-US" dirty="0" err="1">
                <a:solidFill>
                  <a:srgbClr val="FF0000"/>
                </a:solidFill>
              </a:rPr>
              <a:t>dem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SOMMETS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0  N0  C  288  149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1  N1  C  288  129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2  N2  T  270  133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3  N3  C  256  141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4  N4  C  256  157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5  N5  </a:t>
            </a:r>
            <a:r>
              <a:rPr lang="en-US" dirty="0">
                <a:solidFill>
                  <a:srgbClr val="FF0000"/>
                </a:solidFill>
              </a:rPr>
              <a:t>T  246  157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DEMANDES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4 1 ( 4 1 ) ( 4 3 1 )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3 4 ( 3 4 ) ( 3 0 4 )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EOF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306C-E34F-4492-8C03-BFD178B0B86F}" type="datetime1">
              <a:rPr lang="en-US" smtClean="0"/>
              <a:t>4/10/2012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34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514600" y="2286000"/>
            <a:ext cx="6477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Chi </a:t>
            </a:r>
            <a:r>
              <a:rPr lang="en-US" dirty="0" err="1" smtClean="0"/>
              <a:t>phí</a:t>
            </a:r>
            <a:r>
              <a:rPr lang="en-US" dirty="0" smtClean="0"/>
              <a:t> </a:t>
            </a:r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đi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khoảng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Euclide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smtClean="0"/>
              <a:t>N1 </a:t>
            </a:r>
            <a:r>
              <a:rPr lang="en-US" dirty="0" err="1" smtClean="0"/>
              <a:t>xấp</a:t>
            </a:r>
            <a:r>
              <a:rPr lang="en-US" dirty="0" smtClean="0"/>
              <a:t> </a:t>
            </a:r>
            <a:r>
              <a:rPr lang="en-US" dirty="0" err="1" smtClean="0"/>
              <a:t>xỉ</a:t>
            </a:r>
            <a:r>
              <a:rPr lang="en-US" dirty="0" smtClean="0"/>
              <a:t> 0.75 N2</a:t>
            </a:r>
          </a:p>
          <a:p>
            <a:pPr marL="285750" indent="-285750">
              <a:buFontTx/>
              <a:buChar char="-"/>
            </a:pP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demandes</a:t>
            </a:r>
            <a:r>
              <a:rPr lang="en-US" dirty="0" smtClean="0"/>
              <a:t> : N1: N2  </a:t>
            </a:r>
            <a:r>
              <a:rPr lang="en-US" dirty="0" err="1" smtClean="0"/>
              <a:t>xấp</a:t>
            </a:r>
            <a:r>
              <a:rPr lang="en-US" dirty="0" smtClean="0"/>
              <a:t> </a:t>
            </a:r>
            <a:r>
              <a:rPr lang="en-US" dirty="0" err="1" smtClean="0"/>
              <a:t>xỉ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tỷ</a:t>
            </a:r>
            <a:r>
              <a:rPr lang="en-US" dirty="0" smtClean="0"/>
              <a:t> </a:t>
            </a:r>
            <a:r>
              <a:rPr lang="en-US" dirty="0" err="1" smtClean="0"/>
              <a:t>lệ</a:t>
            </a:r>
            <a:r>
              <a:rPr lang="en-US" dirty="0" smtClean="0"/>
              <a:t> 25%:50%:70%</a:t>
            </a:r>
          </a:p>
          <a:p>
            <a:pPr marL="285750" indent="-285750">
              <a:buFontTx/>
              <a:buChar char="-"/>
            </a:pP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2 router paths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demandes</a:t>
            </a:r>
            <a:r>
              <a:rPr lang="en-US" dirty="0" smtClean="0"/>
              <a:t> </a:t>
            </a:r>
            <a:r>
              <a:rPr lang="en-US" dirty="0" err="1" smtClean="0"/>
              <a:t>hoàn</a:t>
            </a:r>
            <a:r>
              <a:rPr lang="en-US" dirty="0" smtClean="0"/>
              <a:t> </a:t>
            </a:r>
            <a:r>
              <a:rPr lang="en-US" dirty="0" err="1" smtClean="0"/>
              <a:t>toàn</a:t>
            </a:r>
            <a:r>
              <a:rPr lang="en-US" dirty="0" smtClean="0"/>
              <a:t> </a:t>
            </a:r>
            <a:r>
              <a:rPr lang="en-US" dirty="0" err="1" smtClean="0"/>
              <a:t>ngẫu</a:t>
            </a:r>
            <a:r>
              <a:rPr lang="en-US" dirty="0" smtClean="0"/>
              <a:t> </a:t>
            </a:r>
            <a:r>
              <a:rPr lang="en-US" dirty="0" err="1" smtClean="0"/>
              <a:t>nhiên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router paths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: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tiên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ngẫu</a:t>
            </a:r>
            <a:r>
              <a:rPr lang="en-US" dirty="0" smtClean="0"/>
              <a:t> </a:t>
            </a:r>
            <a:r>
              <a:rPr lang="en-US" dirty="0" err="1" smtClean="0"/>
              <a:t>nhiên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đỉnh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 G1(</a:t>
            </a:r>
            <a:r>
              <a:rPr lang="en-US" dirty="0" err="1" smtClean="0"/>
              <a:t>trừ</a:t>
            </a:r>
            <a:r>
              <a:rPr lang="en-US" dirty="0" smtClean="0"/>
              <a:t> 2 </a:t>
            </a:r>
            <a:r>
              <a:rPr lang="en-US" dirty="0" err="1" smtClean="0"/>
              <a:t>đỉnh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cuối</a:t>
            </a:r>
            <a:r>
              <a:rPr lang="en-US" dirty="0" smtClean="0"/>
              <a:t>)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đỉnh</a:t>
            </a:r>
            <a:r>
              <a:rPr lang="en-US" dirty="0" smtClean="0"/>
              <a:t> -&gt;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đường</a:t>
            </a:r>
            <a:r>
              <a:rPr lang="en-US" dirty="0" smtClean="0"/>
              <a:t> router paths </a:t>
            </a:r>
            <a:r>
              <a:rPr lang="en-US" dirty="0" err="1" smtClean="0"/>
              <a:t>thứ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endParaRPr lang="en-US" dirty="0" smtClean="0"/>
          </a:p>
          <a:p>
            <a:pPr marL="742950" lvl="1" indent="-285750">
              <a:buFont typeface="Wingdings" pitchFamily="2" charset="2"/>
              <a:buChar char="Ø"/>
            </a:pP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ngẫu</a:t>
            </a:r>
            <a:r>
              <a:rPr lang="en-US" dirty="0" smtClean="0"/>
              <a:t> </a:t>
            </a:r>
            <a:r>
              <a:rPr lang="en-US" dirty="0" err="1" smtClean="0"/>
              <a:t>nhiên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đỉnh</a:t>
            </a:r>
            <a:r>
              <a:rPr lang="en-US" dirty="0" smtClean="0"/>
              <a:t> </a:t>
            </a:r>
            <a:r>
              <a:rPr lang="en-US" dirty="0" err="1" smtClean="0"/>
              <a:t>chưa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-&gt; </a:t>
            </a:r>
            <a:r>
              <a:rPr lang="en-US" dirty="0" err="1" smtClean="0"/>
              <a:t>đường</a:t>
            </a:r>
            <a:r>
              <a:rPr lang="en-US" dirty="0" smtClean="0"/>
              <a:t> router 2.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98245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E. DATASET</a:t>
            </a:r>
            <a:endParaRPr lang="en-US" b="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tế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N2 : most populated cities (Physical layer)</a:t>
            </a:r>
          </a:p>
          <a:p>
            <a:pPr lvl="1"/>
            <a:r>
              <a:rPr lang="en-US" dirty="0" smtClean="0"/>
              <a:t>N1: most populated in N2 (Logical layer)</a:t>
            </a:r>
          </a:p>
          <a:p>
            <a:pPr lvl="1"/>
            <a:r>
              <a:rPr lang="en-US" dirty="0" smtClean="0"/>
              <a:t>D: Most important demands</a:t>
            </a:r>
          </a:p>
          <a:p>
            <a:pPr lvl="1"/>
            <a:r>
              <a:rPr lang="en-US" dirty="0" smtClean="0"/>
              <a:t>Chi </a:t>
            </a:r>
            <a:r>
              <a:rPr lang="en-US" dirty="0" err="1" smtClean="0"/>
              <a:t>phí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phố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coi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chi </a:t>
            </a:r>
            <a:r>
              <a:rPr lang="en-US" dirty="0" err="1" smtClean="0"/>
              <a:t>phí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dây</a:t>
            </a:r>
            <a:r>
              <a:rPr lang="en-US" dirty="0" smtClean="0"/>
              <a:t> </a:t>
            </a:r>
            <a:r>
              <a:rPr lang="en-US" dirty="0" err="1" smtClean="0"/>
              <a:t>cáp</a:t>
            </a:r>
            <a:r>
              <a:rPr lang="en-US" dirty="0" smtClean="0"/>
              <a:t> </a:t>
            </a:r>
            <a:r>
              <a:rPr lang="en-US" dirty="0" err="1" smtClean="0"/>
              <a:t>quang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2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phố</a:t>
            </a:r>
            <a:r>
              <a:rPr lang="en-US" dirty="0" smtClean="0"/>
              <a:t> -&gt; </a:t>
            </a:r>
            <a:r>
              <a:rPr lang="en-US" dirty="0" err="1" smtClean="0"/>
              <a:t>tỷ</a:t>
            </a:r>
            <a:r>
              <a:rPr lang="en-US" dirty="0" smtClean="0"/>
              <a:t> </a:t>
            </a:r>
            <a:r>
              <a:rPr lang="en-US" dirty="0" err="1" smtClean="0"/>
              <a:t>lệ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khoảng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euclide</a:t>
            </a:r>
            <a:endParaRPr lang="en-US" dirty="0" smtClean="0"/>
          </a:p>
          <a:p>
            <a:pPr lvl="1"/>
            <a:r>
              <a:rPr lang="en-US" dirty="0" smtClean="0"/>
              <a:t>2 router paths </a:t>
            </a:r>
            <a:r>
              <a:rPr lang="en-US" dirty="0" err="1" smtClean="0"/>
              <a:t>là</a:t>
            </a:r>
            <a:r>
              <a:rPr lang="en-US" dirty="0" smtClean="0"/>
              <a:t> 2 </a:t>
            </a:r>
            <a:r>
              <a:rPr lang="en-US" dirty="0" err="1" smtClean="0"/>
              <a:t>đường</a:t>
            </a:r>
            <a:r>
              <a:rPr lang="en-US" dirty="0" smtClean="0"/>
              <a:t> shortest paths </a:t>
            </a:r>
            <a:r>
              <a:rPr lang="en-US" dirty="0" err="1" smtClean="0"/>
              <a:t>giữa</a:t>
            </a:r>
            <a:r>
              <a:rPr lang="en-US" dirty="0" smtClean="0"/>
              <a:t> 2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cuối</a:t>
            </a:r>
            <a:r>
              <a:rPr lang="en-US" dirty="0" smtClean="0"/>
              <a:t>.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306C-E34F-4492-8C03-BFD178B0B86F}" type="datetime1">
              <a:rPr lang="en-US" smtClean="0"/>
              <a:t>4/10/2012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19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TÀI LIỆU THAM KHẢO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Design of Survivable Optical Networks by Mathematical Optimization; </a:t>
            </a:r>
            <a:r>
              <a:rPr lang="en-US" i="1" dirty="0" err="1" smtClean="0"/>
              <a:t>Diplom</a:t>
            </a:r>
            <a:r>
              <a:rPr lang="en-US" i="1" dirty="0" smtClean="0"/>
              <a:t> , Adrian </a:t>
            </a:r>
            <a:r>
              <a:rPr lang="en-US" i="1" dirty="0" err="1" smtClean="0"/>
              <a:t>Zymolka</a:t>
            </a:r>
            <a:r>
              <a:rPr lang="en-US" dirty="0" smtClean="0"/>
              <a:t>, Berlin 2007, pp7-39.</a:t>
            </a:r>
          </a:p>
          <a:p>
            <a:r>
              <a:rPr lang="en-US" dirty="0" smtClean="0"/>
              <a:t>Multilayer Survivable Optical Network Design; </a:t>
            </a:r>
            <a:r>
              <a:rPr lang="en-US" i="1" dirty="0" smtClean="0"/>
              <a:t>Sylvie Borne, </a:t>
            </a:r>
            <a:r>
              <a:rPr lang="en-US" i="1" dirty="0" err="1" smtClean="0"/>
              <a:t>Virginie</a:t>
            </a:r>
            <a:r>
              <a:rPr lang="en-US" i="1" dirty="0" smtClean="0"/>
              <a:t> </a:t>
            </a:r>
            <a:r>
              <a:rPr lang="en-US" i="1" dirty="0" err="1" smtClean="0"/>
              <a:t>Gabrel</a:t>
            </a:r>
            <a:r>
              <a:rPr lang="en-US" i="1" dirty="0" smtClean="0"/>
              <a:t>, </a:t>
            </a:r>
            <a:r>
              <a:rPr lang="en-US" i="1" dirty="0" err="1" smtClean="0"/>
              <a:t>Ridha</a:t>
            </a:r>
            <a:r>
              <a:rPr lang="en-US" i="1" dirty="0" smtClean="0"/>
              <a:t> </a:t>
            </a:r>
            <a:r>
              <a:rPr lang="en-US" i="1" dirty="0" err="1" smtClean="0"/>
              <a:t>Mahjoub</a:t>
            </a:r>
            <a:r>
              <a:rPr lang="en-US" i="1" dirty="0" smtClean="0"/>
              <a:t>, and </a:t>
            </a:r>
            <a:r>
              <a:rPr lang="en-US" i="1" dirty="0" err="1" smtClean="0"/>
              <a:t>Raouia</a:t>
            </a:r>
            <a:r>
              <a:rPr lang="en-US" i="1" dirty="0" smtClean="0"/>
              <a:t> </a:t>
            </a:r>
            <a:r>
              <a:rPr lang="en-US" i="1" dirty="0" err="1" smtClean="0"/>
              <a:t>Taktak</a:t>
            </a:r>
            <a:r>
              <a:rPr lang="en-US" i="1" dirty="0" smtClean="0"/>
              <a:t>, </a:t>
            </a:r>
            <a:r>
              <a:rPr lang="en-US" dirty="0" smtClean="0"/>
              <a:t>Springer-</a:t>
            </a:r>
            <a:r>
              <a:rPr lang="en-US" dirty="0" err="1" smtClean="0"/>
              <a:t>Verlag</a:t>
            </a:r>
            <a:r>
              <a:rPr lang="en-US" dirty="0" smtClean="0"/>
              <a:t> Berlin Heidelberg 2011</a:t>
            </a:r>
          </a:p>
          <a:p>
            <a:r>
              <a:rPr lang="en-US" dirty="0" smtClean="0"/>
              <a:t>Design of survivable IP-over-optical networks; </a:t>
            </a:r>
            <a:r>
              <a:rPr lang="en-US" i="1" dirty="0" smtClean="0"/>
              <a:t>Sylvie Borne , Eric </a:t>
            </a:r>
            <a:r>
              <a:rPr lang="en-US" i="1" dirty="0" err="1" smtClean="0"/>
              <a:t>Gourdin</a:t>
            </a:r>
            <a:r>
              <a:rPr lang="en-US" i="1" dirty="0" smtClean="0"/>
              <a:t> ,Bernard </a:t>
            </a:r>
            <a:r>
              <a:rPr lang="en-US" i="1" dirty="0" err="1" smtClean="0"/>
              <a:t>Liau</a:t>
            </a:r>
            <a:r>
              <a:rPr lang="en-US" i="1" dirty="0" smtClean="0"/>
              <a:t> , A. </a:t>
            </a:r>
            <a:r>
              <a:rPr lang="en-US" i="1" dirty="0" err="1" smtClean="0"/>
              <a:t>Ridha</a:t>
            </a:r>
            <a:r>
              <a:rPr lang="en-US" i="1" dirty="0" smtClean="0"/>
              <a:t> </a:t>
            </a:r>
            <a:r>
              <a:rPr lang="en-US" i="1" dirty="0" err="1" smtClean="0"/>
              <a:t>Mahjoub</a:t>
            </a:r>
            <a:r>
              <a:rPr lang="en-US" i="1" dirty="0" smtClean="0"/>
              <a:t> , </a:t>
            </a:r>
            <a:r>
              <a:rPr lang="en-US" dirty="0" smtClean="0"/>
              <a:t>Springer Science + Business Media, LLC 2006</a:t>
            </a:r>
          </a:p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502B8-AD58-4FD1-B793-29B56CAC21BC}" type="datetime1">
              <a:rPr lang="en-US" smtClean="0"/>
              <a:t>4/10/2012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080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09600" y="2362200"/>
            <a:ext cx="8229600" cy="1143000"/>
          </a:xfrm>
        </p:spPr>
        <p:txBody>
          <a:bodyPr>
            <a:noAutofit/>
          </a:bodyPr>
          <a:lstStyle/>
          <a:p>
            <a:r>
              <a:rPr lang="en-US" sz="8800" dirty="0" smtClean="0"/>
              <a:t>Question ?</a:t>
            </a:r>
            <a:endParaRPr lang="en-US" sz="8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306C-E34F-4492-8C03-BFD178B0B86F}" type="datetime1">
              <a:rPr lang="en-US" smtClean="0"/>
              <a:t>4/10/2012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894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PHÁT BIỂU BÀI TOÁN	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khái</a:t>
            </a:r>
            <a:r>
              <a:rPr lang="en-US" dirty="0" smtClean="0"/>
              <a:t> </a:t>
            </a:r>
            <a:r>
              <a:rPr lang="en-US" dirty="0" err="1" smtClean="0"/>
              <a:t>niệm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endParaRPr lang="en-US" dirty="0" smtClean="0"/>
          </a:p>
          <a:p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CE621-976D-490D-93D6-82BE04FEF33C}" type="datetime1">
              <a:rPr lang="en-US" smtClean="0"/>
              <a:t>4/10/2012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129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04800" y="274638"/>
            <a:ext cx="8610600" cy="1143000"/>
          </a:xfrm>
        </p:spPr>
        <p:txBody>
          <a:bodyPr>
            <a:normAutofit/>
          </a:bodyPr>
          <a:lstStyle/>
          <a:p>
            <a:r>
              <a:rPr lang="en-US" sz="2400" dirty="0" err="1" smtClean="0"/>
              <a:t>Sự</a:t>
            </a:r>
            <a:r>
              <a:rPr lang="en-US" sz="2400" dirty="0" smtClean="0"/>
              <a:t> </a:t>
            </a:r>
            <a:r>
              <a:rPr lang="en-US" sz="2400" dirty="0" err="1" smtClean="0"/>
              <a:t>truyền</a:t>
            </a:r>
            <a:r>
              <a:rPr lang="en-US" sz="2400" dirty="0" smtClean="0"/>
              <a:t> </a:t>
            </a:r>
            <a:r>
              <a:rPr lang="en-US" sz="2400" dirty="0" err="1" smtClean="0"/>
              <a:t>dữ</a:t>
            </a:r>
            <a:r>
              <a:rPr lang="en-US" sz="2400" dirty="0" smtClean="0"/>
              <a:t> </a:t>
            </a:r>
            <a:r>
              <a:rPr lang="en-US" sz="2400" dirty="0" err="1" smtClean="0"/>
              <a:t>liệu</a:t>
            </a:r>
            <a:r>
              <a:rPr lang="en-US" sz="2400" dirty="0" smtClean="0"/>
              <a:t> </a:t>
            </a:r>
            <a:r>
              <a:rPr lang="en-US" sz="2400" dirty="0" err="1" smtClean="0"/>
              <a:t>trong</a:t>
            </a:r>
            <a:r>
              <a:rPr lang="en-US" sz="2400" dirty="0" smtClean="0"/>
              <a:t> </a:t>
            </a:r>
            <a:r>
              <a:rPr lang="en-US" sz="2400" dirty="0" err="1" smtClean="0"/>
              <a:t>mạng</a:t>
            </a:r>
            <a:r>
              <a:rPr lang="en-US" sz="2400" dirty="0" smtClean="0"/>
              <a:t> </a:t>
            </a:r>
            <a:r>
              <a:rPr lang="en-US" sz="2400" dirty="0" err="1" smtClean="0"/>
              <a:t>quang</a:t>
            </a:r>
            <a:endParaRPr lang="en-US" sz="2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502B8-AD58-4FD1-B793-29B56CAC21BC}" type="datetime1">
              <a:rPr lang="en-US" smtClean="0"/>
              <a:t>4/10/2012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5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038" y="1698803"/>
            <a:ext cx="7467599" cy="2339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99" y="4038600"/>
            <a:ext cx="8588829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59271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502B8-AD58-4FD1-B793-29B56CAC21BC}" type="datetime1">
              <a:rPr lang="en-US" smtClean="0"/>
              <a:t>4/10/2012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6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00200"/>
            <a:ext cx="7005637" cy="4261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34400" cy="1143000"/>
          </a:xfrm>
        </p:spPr>
        <p:txBody>
          <a:bodyPr>
            <a:normAutofit/>
          </a:bodyPr>
          <a:lstStyle/>
          <a:p>
            <a:r>
              <a:rPr lang="en-US" sz="2800" dirty="0" err="1" smtClean="0"/>
              <a:t>Dải</a:t>
            </a:r>
            <a:r>
              <a:rPr lang="en-US" sz="2800" dirty="0" smtClean="0"/>
              <a:t> </a:t>
            </a:r>
            <a:r>
              <a:rPr lang="en-US" sz="2800" dirty="0" err="1" smtClean="0"/>
              <a:t>bước</a:t>
            </a:r>
            <a:r>
              <a:rPr lang="en-US" sz="2800" dirty="0" smtClean="0"/>
              <a:t> </a:t>
            </a:r>
            <a:r>
              <a:rPr lang="en-US" sz="2800" dirty="0" err="1" smtClean="0"/>
              <a:t>sóng</a:t>
            </a:r>
            <a:r>
              <a:rPr lang="en-US" sz="2800" dirty="0" smtClean="0"/>
              <a:t> </a:t>
            </a:r>
            <a:r>
              <a:rPr lang="en-US" sz="2800" dirty="0" err="1" smtClean="0"/>
              <a:t>sử</a:t>
            </a:r>
            <a:r>
              <a:rPr lang="en-US" sz="2800" dirty="0" smtClean="0"/>
              <a:t> </a:t>
            </a:r>
            <a:r>
              <a:rPr lang="en-US" sz="2800" dirty="0" err="1" smtClean="0"/>
              <a:t>dụng</a:t>
            </a:r>
            <a:r>
              <a:rPr lang="en-US" sz="2800" dirty="0" smtClean="0"/>
              <a:t> </a:t>
            </a:r>
            <a:r>
              <a:rPr lang="en-US" sz="2800" dirty="0" err="1" smtClean="0"/>
              <a:t>để</a:t>
            </a:r>
            <a:r>
              <a:rPr lang="en-US" sz="2800" dirty="0" smtClean="0"/>
              <a:t> </a:t>
            </a:r>
            <a:r>
              <a:rPr lang="en-US" sz="2800" dirty="0" err="1" smtClean="0"/>
              <a:t>truyền</a:t>
            </a:r>
            <a:r>
              <a:rPr lang="en-US" sz="2800" dirty="0" smtClean="0"/>
              <a:t> </a:t>
            </a:r>
            <a:r>
              <a:rPr lang="en-US" sz="2800" dirty="0" err="1" smtClean="0"/>
              <a:t>dữ</a:t>
            </a:r>
            <a:r>
              <a:rPr lang="en-US" sz="2800" dirty="0" smtClean="0"/>
              <a:t> </a:t>
            </a:r>
            <a:r>
              <a:rPr lang="en-US" sz="2800" dirty="0" err="1" smtClean="0"/>
              <a:t>liệu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3169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81000" y="304800"/>
            <a:ext cx="8728953" cy="1143000"/>
          </a:xfrm>
        </p:spPr>
        <p:txBody>
          <a:bodyPr>
            <a:normAutofit/>
          </a:bodyPr>
          <a:lstStyle/>
          <a:p>
            <a:r>
              <a:rPr lang="en-US" sz="2800" dirty="0" err="1" smtClean="0"/>
              <a:t>Kỹ</a:t>
            </a:r>
            <a:r>
              <a:rPr lang="en-US" sz="2800" dirty="0" smtClean="0"/>
              <a:t> </a:t>
            </a:r>
            <a:r>
              <a:rPr lang="en-US" sz="2800" dirty="0" err="1" smtClean="0"/>
              <a:t>thuật</a:t>
            </a:r>
            <a:r>
              <a:rPr lang="en-US" sz="2800" dirty="0" smtClean="0"/>
              <a:t> </a:t>
            </a:r>
            <a:r>
              <a:rPr lang="en-US" sz="2800" dirty="0" err="1" smtClean="0"/>
              <a:t>ghép</a:t>
            </a:r>
            <a:r>
              <a:rPr lang="en-US" sz="2800" dirty="0" smtClean="0"/>
              <a:t> </a:t>
            </a:r>
            <a:r>
              <a:rPr lang="en-US" sz="2800" dirty="0" err="1" smtClean="0"/>
              <a:t>kênh</a:t>
            </a:r>
            <a:r>
              <a:rPr lang="en-US" sz="2800" dirty="0" smtClean="0"/>
              <a:t> </a:t>
            </a:r>
            <a:r>
              <a:rPr lang="en-US" sz="2800" dirty="0" err="1" smtClean="0"/>
              <a:t>quang</a:t>
            </a:r>
            <a:endParaRPr lang="en-US" sz="28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502B8-AD58-4FD1-B793-29B56CAC21BC}" type="datetime1">
              <a:rPr lang="en-US" smtClean="0"/>
              <a:t>4/10/2012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7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485" y="1905000"/>
            <a:ext cx="7467600" cy="3848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52841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Multilayer networks</a:t>
            </a:r>
            <a:endParaRPr lang="en-US" sz="28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502B8-AD58-4FD1-B793-29B56CAC21BC}" type="datetime1">
              <a:rPr lang="en-US" smtClean="0"/>
              <a:t>4/10/2012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8</a:t>
            </a:fld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7741" y="1600200"/>
            <a:ext cx="5829300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13129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99490" y="217116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Logical topology, Physical topology, </a:t>
            </a:r>
            <a:r>
              <a:rPr lang="en-US" dirty="0" err="1"/>
              <a:t>L</a:t>
            </a:r>
            <a:r>
              <a:rPr lang="en-US" dirty="0" err="1" smtClean="0"/>
              <a:t>ightpath</a:t>
            </a:r>
            <a:endParaRPr 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371600"/>
            <a:ext cx="6877050" cy="483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72868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1748</TotalTime>
  <Words>1759</Words>
  <Application>Microsoft Office PowerPoint</Application>
  <PresentationFormat>On-screen Show (4:3)</PresentationFormat>
  <Paragraphs>449</Paragraphs>
  <Slides>37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Office Theme</vt:lpstr>
      <vt:lpstr>GIẢI THUẬT DI TRUYỀN GIẢI BÀI TOÁN THIẾT KẾ MẠNG  QUANG CHỊU LỖI ĐA TẦNG    (Genetic Algorithms for solving multilayer survivable optical network design problem) </vt:lpstr>
      <vt:lpstr>NỘI DUNG </vt:lpstr>
      <vt:lpstr>1. Phát biểu bài toán</vt:lpstr>
      <vt:lpstr>1. PHÁT BIỂU BÀI TOÁN </vt:lpstr>
      <vt:lpstr>Sự truyền dữ liệu trong mạng quang</vt:lpstr>
      <vt:lpstr>Dải bước sóng sử dụng để truyền dữ liệu</vt:lpstr>
      <vt:lpstr>Kỹ thuật ghép kênh quang</vt:lpstr>
      <vt:lpstr>Multilayer networks</vt:lpstr>
      <vt:lpstr>Logical topology, Physical topology, Lightpath</vt:lpstr>
      <vt:lpstr>Mapping</vt:lpstr>
      <vt:lpstr>Tính chịu lỗi của mạng</vt:lpstr>
      <vt:lpstr>Phát biểu bài toán</vt:lpstr>
      <vt:lpstr>Ví dụ</vt:lpstr>
      <vt:lpstr>2. Các nghiên cứu liên quan</vt:lpstr>
      <vt:lpstr>C. CÁC NGHIÊN CỨU LIÊN QUAN</vt:lpstr>
      <vt:lpstr>B. PHÁT BIỂU BÀI TOÁN </vt:lpstr>
      <vt:lpstr>3. Giải thuật đề xuất</vt:lpstr>
      <vt:lpstr>D. GIẢI THUẬT ĐỀ XUẤT</vt:lpstr>
      <vt:lpstr>1. MÃ HÓA</vt:lpstr>
      <vt:lpstr>1. MÃ HÓA</vt:lpstr>
      <vt:lpstr>2. HÀM THÍCH NGHI</vt:lpstr>
      <vt:lpstr>3. KHỞI TẠO QUẦN THỂ</vt:lpstr>
      <vt:lpstr>3. KHỞI TẠO QUẦN THỂ</vt:lpstr>
      <vt:lpstr>3. KHỞI TẠO QUẦN THỂ</vt:lpstr>
      <vt:lpstr>4. LỰA CHỌN CHA MẸ</vt:lpstr>
      <vt:lpstr>5. LAI GHÉP</vt:lpstr>
      <vt:lpstr>5. LAI GHÉP</vt:lpstr>
      <vt:lpstr>5. LAI GHÉP</vt:lpstr>
      <vt:lpstr>5. LAI GHÉP</vt:lpstr>
      <vt:lpstr>6. ĐỘT BIẾN</vt:lpstr>
      <vt:lpstr>6. ĐẤU TRANH SINH TỒN</vt:lpstr>
      <vt:lpstr>7. ĐIỀU KIỆN DỪNG</vt:lpstr>
      <vt:lpstr>E. DATASET</vt:lpstr>
      <vt:lpstr>E. DATASET</vt:lpstr>
      <vt:lpstr>E. DATASET</vt:lpstr>
      <vt:lpstr>TÀI LIỆU THAM KHẢO</vt:lpstr>
      <vt:lpstr>Question ?</vt:lpstr>
    </vt:vector>
  </TitlesOfParts>
  <Company>konal89@gmail.com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Van Luong</dc:creator>
  <cp:lastModifiedBy>Nguyen Van Luong</cp:lastModifiedBy>
  <cp:revision>428</cp:revision>
  <dcterms:created xsi:type="dcterms:W3CDTF">2012-03-08T19:22:38Z</dcterms:created>
  <dcterms:modified xsi:type="dcterms:W3CDTF">2012-04-10T02:59:54Z</dcterms:modified>
</cp:coreProperties>
</file>