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321" r:id="rId4"/>
    <p:sldId id="322" r:id="rId5"/>
    <p:sldId id="257" r:id="rId6"/>
    <p:sldId id="266" r:id="rId7"/>
    <p:sldId id="292" r:id="rId8"/>
    <p:sldId id="267" r:id="rId9"/>
    <p:sldId id="296" r:id="rId10"/>
    <p:sldId id="320" r:id="rId11"/>
    <p:sldId id="298" r:id="rId12"/>
    <p:sldId id="260" r:id="rId13"/>
    <p:sldId id="300" r:id="rId14"/>
    <p:sldId id="323" r:id="rId15"/>
    <p:sldId id="259" r:id="rId16"/>
    <p:sldId id="302" r:id="rId17"/>
    <p:sldId id="324" r:id="rId18"/>
    <p:sldId id="290" r:id="rId19"/>
    <p:sldId id="312" r:id="rId20"/>
    <p:sldId id="311" r:id="rId21"/>
    <p:sldId id="304" r:id="rId22"/>
    <p:sldId id="325" r:id="rId23"/>
    <p:sldId id="313" r:id="rId24"/>
    <p:sldId id="305" r:id="rId25"/>
    <p:sldId id="306" r:id="rId26"/>
    <p:sldId id="307" r:id="rId27"/>
    <p:sldId id="314" r:id="rId28"/>
    <p:sldId id="315" r:id="rId29"/>
    <p:sldId id="316" r:id="rId30"/>
    <p:sldId id="308" r:id="rId31"/>
    <p:sldId id="309" r:id="rId32"/>
    <p:sldId id="310" r:id="rId33"/>
    <p:sldId id="317" r:id="rId34"/>
    <p:sldId id="318" r:id="rId35"/>
    <p:sldId id="319" r:id="rId36"/>
    <p:sldId id="262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Phat bieu bai toan" id="{1229CEF9-CA47-4212-94ED-147C477A9FB2}">
          <p14:sldIdLst>
            <p14:sldId id="321"/>
            <p14:sldId id="322"/>
            <p14:sldId id="257"/>
            <p14:sldId id="266"/>
            <p14:sldId id="292"/>
            <p14:sldId id="267"/>
            <p14:sldId id="296"/>
            <p14:sldId id="320"/>
            <p14:sldId id="298"/>
            <p14:sldId id="260"/>
            <p14:sldId id="300"/>
          </p14:sldIdLst>
        </p14:section>
        <p14:section name="Related works" id="{8CAA8C8A-587F-4C0F-8E64-4E2E2F58E2FF}">
          <p14:sldIdLst>
            <p14:sldId id="323"/>
            <p14:sldId id="259"/>
            <p14:sldId id="302"/>
          </p14:sldIdLst>
        </p14:section>
        <p14:section name="Proposed Solution" id="{49114AC0-4743-413A-88A1-3C7BAE596F09}">
          <p14:sldIdLst>
            <p14:sldId id="324"/>
            <p14:sldId id="290"/>
            <p14:sldId id="312"/>
            <p14:sldId id="311"/>
            <p14:sldId id="304"/>
            <p14:sldId id="325"/>
            <p14:sldId id="313"/>
            <p14:sldId id="305"/>
            <p14:sldId id="306"/>
            <p14:sldId id="307"/>
            <p14:sldId id="314"/>
            <p14:sldId id="315"/>
            <p14:sldId id="316"/>
            <p14:sldId id="308"/>
            <p14:sldId id="309"/>
            <p14:sldId id="310"/>
          </p14:sldIdLst>
        </p14:section>
        <p14:section name="Dataset" id="{60805521-E855-4A36-B6B2-B758C4B7B050}">
          <p14:sldIdLst>
            <p14:sldId id="317"/>
            <p14:sldId id="318"/>
            <p14:sldId id="319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1910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74638"/>
            <a:ext cx="8153400" cy="639762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8861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GIẢI </a:t>
            </a:r>
            <a:r>
              <a:rPr lang="en-US" sz="3600" b="1" dirty="0" smtClean="0"/>
              <a:t>THUẬT DI TRUYỀN GIẢI BÀI TOÁN THIẾT KẾ MẠNG </a:t>
            </a:r>
            <a:br>
              <a:rPr lang="en-US" sz="3600" b="1" dirty="0" smtClean="0"/>
            </a:br>
            <a:r>
              <a:rPr lang="en-US" sz="3600" b="1" dirty="0" smtClean="0"/>
              <a:t>QUANG CHỊU LỖI ĐA TẦNG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b="1" dirty="0" smtClean="0"/>
              <a:t>(Genetic </a:t>
            </a:r>
            <a:r>
              <a:rPr lang="en-US" sz="2800" b="1" dirty="0" smtClean="0"/>
              <a:t>Algorithms </a:t>
            </a:r>
            <a:r>
              <a:rPr lang="en-US" sz="2800" b="1" dirty="0" smtClean="0"/>
              <a:t>for</a:t>
            </a:r>
            <a:r>
              <a:rPr lang="en-US" sz="2800" b="1" dirty="0" smtClean="0"/>
              <a:t> solving </a:t>
            </a:r>
            <a:r>
              <a:rPr lang="en-US" sz="2800" b="1" dirty="0" smtClean="0"/>
              <a:t>multilayer survivable optical network design problem)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1054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4/6/2012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chịu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67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Ảnh chỉ có tính minh họ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99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, c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 </a:t>
                </a:r>
                <a:r>
                  <a:rPr lang="en-US" dirty="0" smtClean="0"/>
                  <a:t>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(request)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US" dirty="0" err="1" smtClean="0"/>
                  <a:t>t</a:t>
                </a:r>
                <a:r>
                  <a:rPr lang="en-US" sz="2800" baseline="-25000" dirty="0" err="1" smtClean="0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smtClean="0"/>
                  <a:t>)</a:t>
                </a:r>
                <a:r>
                  <a:rPr lang="en-US" dirty="0" smtClean="0"/>
                  <a:t>∈</a:t>
                </a:r>
                <a:r>
                  <a:rPr lang="en-US" dirty="0" smtClean="0"/>
                  <a:t>T: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</a:t>
                </a:r>
                <a:r>
                  <a:rPr lang="en-US" dirty="0" smtClean="0"/>
                  <a:t>d</a:t>
                </a:r>
                <a:r>
                  <a:rPr lang="en-US" sz="2800" baseline="-25000" dirty="0" smtClean="0"/>
                  <a:t>i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endParaRPr lang="en-US" sz="2800" baseline="-25000" dirty="0"/>
              </a:p>
              <a:p>
                <a:r>
                  <a:rPr lang="en-US" b="1" dirty="0" smtClean="0"/>
                  <a:t>Output: </a:t>
                </a:r>
              </a:p>
              <a:p>
                <a:pPr lvl="1"/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smtClean="0"/>
                  <a:t>request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phân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biệt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phân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biệt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nút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o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r>
                  <a:rPr lang="en-US" dirty="0"/>
                  <a:t>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G2</a:t>
                </a:r>
              </a:p>
              <a:p>
                <a:pPr lvl="1"/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smtClean="0"/>
                  <a:t>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963" t="-970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4478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4712" y="3048000"/>
            <a:ext cx="8269288" cy="136207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C. CÁC NGHIÊN CỨU LIÊN QUAN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99318"/>
              </p:ext>
            </p:extLst>
          </p:nvPr>
        </p:nvGraphicFramePr>
        <p:xfrm>
          <a:off x="533400" y="1397000"/>
          <a:ext cx="8153400" cy="46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7704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toán</a:t>
                      </a:r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xét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 (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 (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3.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D</a:t>
            </a:r>
            <a:r>
              <a:rPr lang="en-US" sz="2800" b="0" dirty="0" smtClean="0"/>
              <a:t>. MÔ HÌNH ĐỀ XUẤT : GIẢI THUẬT DI TRUYỀN</a:t>
            </a:r>
            <a:endParaRPr lang="en-US" sz="28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  <p:sp>
        <p:nvSpPr>
          <p:cNvPr id="8" name="Circular Arrow 7"/>
          <p:cNvSpPr/>
          <p:nvPr/>
        </p:nvSpPr>
        <p:spPr>
          <a:xfrm rot="10800000">
            <a:off x="1371600" y="1600200"/>
            <a:ext cx="6172200" cy="4267200"/>
          </a:xfrm>
          <a:prstGeom prst="circularArrow">
            <a:avLst>
              <a:gd name="adj1" fmla="val 12500"/>
              <a:gd name="adj2" fmla="val 1098417"/>
              <a:gd name="adj3" fmla="val 20457681"/>
              <a:gd name="adj4" fmla="val 10760730"/>
              <a:gd name="adj5" fmla="val 16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7030" y="3121729"/>
            <a:ext cx="1536352" cy="614541"/>
            <a:chOff x="412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5" name="Chevron 24"/>
            <p:cNvSpPr/>
            <p:nvPr/>
          </p:nvSpPr>
          <p:spPr>
            <a:xfrm>
              <a:off x="412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31140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Khởi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tạo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endParaRPr lang="en-US" sz="11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29748" y="3121729"/>
            <a:ext cx="1536352" cy="614541"/>
            <a:chOff x="138684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3" name="Chevron 22"/>
            <p:cNvSpPr/>
            <p:nvPr/>
          </p:nvSpPr>
          <p:spPr>
            <a:xfrm>
              <a:off x="138684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936304"/>
                <a:satOff val="-1168"/>
                <a:lumOff val="275"/>
                <a:alphaOff val="0"/>
              </a:schemeClr>
            </a:fillRef>
            <a:effectRef idx="1">
              <a:schemeClr val="accent2">
                <a:hueOff val="936304"/>
                <a:satOff val="-1168"/>
                <a:lumOff val="27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169411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Đánh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giá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độ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thích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nghi</a:t>
              </a:r>
              <a:endParaRPr lang="en-US" sz="11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2465" y="3121729"/>
            <a:ext cx="1536352" cy="614541"/>
            <a:chOff x="2769564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1" name="Chevron 20"/>
            <p:cNvSpPr/>
            <p:nvPr/>
          </p:nvSpPr>
          <p:spPr>
            <a:xfrm>
              <a:off x="2769564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1872608"/>
                <a:satOff val="-2336"/>
                <a:lumOff val="549"/>
                <a:alphaOff val="0"/>
              </a:schemeClr>
            </a:fillRef>
            <a:effectRef idx="1">
              <a:schemeClr val="accent2">
                <a:hueOff val="1872608"/>
                <a:satOff val="-2336"/>
                <a:lumOff val="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Chevron 8"/>
            <p:cNvSpPr/>
            <p:nvPr/>
          </p:nvSpPr>
          <p:spPr>
            <a:xfrm>
              <a:off x="3076835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Sinh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183" y="3121729"/>
            <a:ext cx="1536352" cy="614541"/>
            <a:chOff x="4152282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9" name="Chevron 18"/>
            <p:cNvSpPr/>
            <p:nvPr/>
          </p:nvSpPr>
          <p:spPr>
            <a:xfrm>
              <a:off x="4152282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808911"/>
                <a:satOff val="-3503"/>
                <a:lumOff val="824"/>
                <a:alphaOff val="0"/>
              </a:schemeClr>
            </a:fillRef>
            <a:effectRef idx="1">
              <a:schemeClr val="accent2">
                <a:hueOff val="2808911"/>
                <a:satOff val="-3503"/>
                <a:lumOff val="8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Chevron 10"/>
            <p:cNvSpPr/>
            <p:nvPr/>
          </p:nvSpPr>
          <p:spPr>
            <a:xfrm>
              <a:off x="4459553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Thay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thế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cũ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bằng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77900" y="3121729"/>
            <a:ext cx="1536352" cy="614541"/>
            <a:chOff x="553499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7" name="Chevron 16"/>
            <p:cNvSpPr/>
            <p:nvPr/>
          </p:nvSpPr>
          <p:spPr>
            <a:xfrm>
              <a:off x="553499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3745215"/>
                <a:satOff val="-4671"/>
                <a:lumOff val="1098"/>
                <a:alphaOff val="0"/>
              </a:schemeClr>
            </a:fillRef>
            <a:effectRef idx="1">
              <a:schemeClr val="accent2">
                <a:hueOff val="3745215"/>
                <a:satOff val="-4671"/>
                <a:lumOff val="109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584227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Kiểm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tra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điều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kiện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dừng</a:t>
              </a:r>
              <a:endParaRPr lang="en-US" sz="11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0618" y="3121729"/>
            <a:ext cx="1536352" cy="614541"/>
            <a:chOff x="691771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5" name="Chevron 14"/>
            <p:cNvSpPr/>
            <p:nvPr/>
          </p:nvSpPr>
          <p:spPr>
            <a:xfrm>
              <a:off x="691771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Chevron 14"/>
            <p:cNvSpPr/>
            <p:nvPr/>
          </p:nvSpPr>
          <p:spPr>
            <a:xfrm>
              <a:off x="722498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smtClean="0"/>
                <a:t>Kết thúc</a:t>
              </a:r>
              <a:endParaRPr lang="en-US" sz="11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01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067300" y="800100"/>
            <a:ext cx="1600200" cy="3429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Demand </a:t>
            </a:r>
            <a:r>
              <a:rPr lang="en-US" dirty="0" err="1" smtClean="0">
                <a:solidFill>
                  <a:schemeClr val="tx1"/>
                </a:solidFill>
              </a:rPr>
              <a:t>thứ</a:t>
            </a:r>
            <a:r>
              <a:rPr lang="en-US" dirty="0" smtClean="0">
                <a:solidFill>
                  <a:schemeClr val="tx1"/>
                </a:solidFill>
              </a:rPr>
              <a:t> 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3124200"/>
            <a:ext cx="685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5001"/>
              </p:ext>
            </p:extLst>
          </p:nvPr>
        </p:nvGraphicFramePr>
        <p:xfrm>
          <a:off x="3581400" y="4500093"/>
          <a:ext cx="51816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29"/>
                <a:gridCol w="740229"/>
                <a:gridCol w="740229"/>
                <a:gridCol w="740229"/>
                <a:gridCol w="740229"/>
                <a:gridCol w="740229"/>
                <a:gridCol w="740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4290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82000" y="48768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4900" y="4876800"/>
            <a:ext cx="190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2628363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455554" y="5334000"/>
            <a:ext cx="1945246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truyền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391400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16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26" idx="1"/>
          </p:cNvCxnSpPr>
          <p:nvPr/>
        </p:nvCxnSpPr>
        <p:spPr>
          <a:xfrm>
            <a:off x="2819400" y="4680466"/>
            <a:ext cx="762000" cy="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15594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563487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: C = c(N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+ c(N</a:t>
            </a:r>
            <a:r>
              <a:rPr lang="en-US" sz="1600" baseline="-25000" dirty="0"/>
              <a:t>1</a:t>
            </a:r>
            <a:r>
              <a:rPr lang="en-US" sz="1600" dirty="0" smtClean="0"/>
              <a:t>,N</a:t>
            </a:r>
            <a:r>
              <a:rPr lang="en-US" sz="1600" baseline="-25000" dirty="0"/>
              <a:t>5</a:t>
            </a:r>
            <a:r>
              <a:rPr lang="en-US" sz="1600" dirty="0" smtClean="0"/>
              <a:t>) + c(N</a:t>
            </a:r>
            <a:r>
              <a:rPr lang="en-US" sz="1600" baseline="-25000" dirty="0"/>
              <a:t>5</a:t>
            </a:r>
            <a:r>
              <a:rPr lang="en-US" sz="1600" dirty="0" smtClean="0"/>
              <a:t>,N</a:t>
            </a:r>
            <a:r>
              <a:rPr lang="en-US" sz="1600" baseline="-25000" dirty="0"/>
              <a:t>6</a:t>
            </a:r>
            <a:r>
              <a:rPr lang="en-US" sz="1600" dirty="0" smtClean="0"/>
              <a:t>) + c(N</a:t>
            </a:r>
            <a:r>
              <a:rPr lang="en-US" sz="1600" baseline="-25000" dirty="0"/>
              <a:t>6</a:t>
            </a:r>
            <a:r>
              <a:rPr lang="en-US" sz="1600" dirty="0" smtClean="0"/>
              <a:t>,N</a:t>
            </a:r>
            <a:r>
              <a:rPr lang="en-US" sz="1600" baseline="-25000" dirty="0"/>
              <a:t>9</a:t>
            </a:r>
            <a:r>
              <a:rPr lang="en-US" sz="1600" dirty="0" smtClean="0"/>
              <a:t>) + c(N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17</a:t>
            </a:r>
            <a:r>
              <a:rPr lang="en-US" sz="1600" dirty="0" smtClean="0"/>
              <a:t>)</a:t>
            </a:r>
          </a:p>
          <a:p>
            <a:r>
              <a:rPr lang="en-US" sz="1600" i="1" dirty="0" smtClean="0"/>
              <a:t>(</a:t>
            </a:r>
            <a:r>
              <a:rPr lang="en-US" sz="1600" i="1" dirty="0" err="1" smtClean="0"/>
              <a:t>Khi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từ</a:t>
            </a:r>
            <a:r>
              <a:rPr lang="en-US" sz="1600" i="1" dirty="0" smtClean="0"/>
              <a:t> 2 request </a:t>
            </a:r>
            <a:r>
              <a:rPr lang="en-US" sz="1600" i="1" dirty="0" err="1" smtClean="0"/>
              <a:t>trở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lên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cùng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dụng</a:t>
            </a:r>
            <a:r>
              <a:rPr lang="en-US" sz="1600" i="1" dirty="0" smtClean="0"/>
              <a:t> 1 link </a:t>
            </a:r>
            <a:r>
              <a:rPr lang="en-US" sz="1600" i="1" dirty="0" err="1" smtClean="0"/>
              <a:t>vật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thì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chỉ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tính</a:t>
            </a:r>
            <a:r>
              <a:rPr lang="en-US" sz="1600" i="1" dirty="0" smtClean="0"/>
              <a:t> </a:t>
            </a:r>
          </a:p>
          <a:p>
            <a:r>
              <a:rPr lang="en-US" sz="1600" i="1" dirty="0" smtClean="0"/>
              <a:t>chi </a:t>
            </a:r>
            <a:r>
              <a:rPr lang="en-US" sz="1600" i="1" dirty="0" err="1" smtClean="0"/>
              <a:t>phí</a:t>
            </a:r>
            <a:r>
              <a:rPr lang="en-US" sz="1600" i="1" dirty="0" smtClean="0"/>
              <a:t> 1 </a:t>
            </a:r>
            <a:r>
              <a:rPr lang="en-US" sz="1600" i="1" dirty="0" err="1" smtClean="0"/>
              <a:t>lần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trên</a:t>
            </a:r>
            <a:r>
              <a:rPr lang="en-US" sz="1600" i="1" dirty="0" smtClean="0"/>
              <a:t> link </a:t>
            </a:r>
            <a:r>
              <a:rPr lang="en-US" sz="1600" i="1" dirty="0" err="1" smtClean="0"/>
              <a:t>đó</a:t>
            </a:r>
            <a:r>
              <a:rPr lang="en-US" sz="1600" i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Danh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thứ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: {N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, N</a:t>
            </a:r>
            <a:r>
              <a:rPr lang="en-US" sz="1600" baseline="-25000" dirty="0" smtClean="0"/>
              <a:t>17</a:t>
            </a:r>
            <a:r>
              <a:rPr lang="en-US" sz="1600" dirty="0" smtClean="0"/>
              <a:t>}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b="1" dirty="0" err="1" smtClean="0">
                <a:solidFill>
                  <a:srgbClr val="FF0000"/>
                </a:solidFill>
              </a:rPr>
              <a:t>Bước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sóng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3352800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router paths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L1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working, L2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backup.</a:t>
            </a:r>
          </a:p>
          <a:p>
            <a:r>
              <a:rPr lang="en-US" dirty="0" smtClean="0"/>
              <a:t>L1, L2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 : M1, M2 </a:t>
            </a:r>
            <a:r>
              <a:rPr lang="en-US" dirty="0" err="1" smtClean="0"/>
              <a:t>với</a:t>
            </a:r>
            <a:r>
              <a:rPr lang="en-US" dirty="0" smtClean="0"/>
              <a:t> M1, M2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343400" cy="367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31673" y="4800600"/>
            <a:ext cx="567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L1: (V2, V4) =&gt; M1= {(</a:t>
            </a:r>
            <a:r>
              <a:rPr lang="en-US" b="1" dirty="0" smtClean="0"/>
              <a:t>w2</a:t>
            </a:r>
            <a:r>
              <a:rPr lang="en-US" dirty="0" smtClean="0"/>
              <a:t>,w6,</a:t>
            </a:r>
            <a:r>
              <a:rPr lang="en-US" b="1" dirty="0" smtClean="0"/>
              <a:t>w4</a:t>
            </a:r>
            <a:r>
              <a:rPr lang="en-US" dirty="0" smtClean="0"/>
              <a:t>), (w2,w6,w3,w4)}</a:t>
            </a:r>
          </a:p>
          <a:p>
            <a:r>
              <a:rPr lang="en-US" dirty="0" smtClean="0"/>
              <a:t>L2: (V2,V1,V4) =&gt; M2={(</a:t>
            </a:r>
            <a:r>
              <a:rPr lang="en-US" b="1" dirty="0" smtClean="0"/>
              <a:t>w2</a:t>
            </a:r>
            <a:r>
              <a:rPr lang="en-US" dirty="0" smtClean="0"/>
              <a:t>,</a:t>
            </a:r>
            <a:r>
              <a:rPr lang="en-US" b="1" dirty="0" smtClean="0"/>
              <a:t>w1</a:t>
            </a:r>
            <a:r>
              <a:rPr lang="en-US" dirty="0" smtClean="0"/>
              <a:t>,w5,</a:t>
            </a:r>
            <a:r>
              <a:rPr lang="en-US" b="1" dirty="0" smtClean="0"/>
              <a:t>w4</a:t>
            </a:r>
            <a:r>
              <a:rPr lang="en-US" dirty="0" smtClean="0"/>
              <a:t>),(</a:t>
            </a:r>
            <a:r>
              <a:rPr lang="en-US" b="1" dirty="0" smtClean="0"/>
              <a:t>w2</a:t>
            </a:r>
            <a:r>
              <a:rPr lang="en-US" dirty="0" smtClean="0"/>
              <a:t>,</a:t>
            </a:r>
            <a:r>
              <a:rPr lang="en-US" b="1" dirty="0" smtClean="0"/>
              <a:t>w1</a:t>
            </a:r>
            <a:r>
              <a:rPr lang="en-US" dirty="0" smtClean="0"/>
              <a:t>,w7,w3,</a:t>
            </a:r>
            <a:r>
              <a:rPr lang="en-US" b="1" dirty="0" smtClean="0"/>
              <a:t>w4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G2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G1</a:t>
            </a:r>
            <a:endParaRPr lang="en-US" dirty="0"/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smtClean="0"/>
              <a:t>L1.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/>
              <a:t>ID = 0;</a:t>
            </a:r>
          </a:p>
          <a:p>
            <a:pPr lvl="1"/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lấy</a:t>
            </a:r>
            <a:r>
              <a:rPr lang="en-US" b="1" dirty="0" smtClean="0"/>
              <a:t> </a:t>
            </a:r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thứ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b="1" dirty="0" smtClean="0"/>
              <a:t>,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Shortest </a:t>
            </a:r>
            <a:r>
              <a:rPr lang="en-US" b="1" dirty="0"/>
              <a:t>paths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cặp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logical link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yếu</a:t>
            </a:r>
            <a:r>
              <a:rPr lang="en-US" b="1" dirty="0"/>
              <a:t> </a:t>
            </a:r>
            <a:r>
              <a:rPr lang="en-US" b="1" dirty="0" err="1"/>
              <a:t>tố</a:t>
            </a:r>
            <a:r>
              <a:rPr lang="en-US" b="1" dirty="0"/>
              <a:t> </a:t>
            </a:r>
            <a:r>
              <a:rPr lang="en-US" b="1" dirty="0" err="1"/>
              <a:t>ngẫu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,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bước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sóng</a:t>
            </a:r>
            <a:r>
              <a:rPr lang="en-US" b="1" dirty="0" smtClean="0"/>
              <a:t>. </a:t>
            </a:r>
            <a:r>
              <a:rPr lang="en-US" dirty="0" smtClean="0"/>
              <a:t>ID = 1;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98829"/>
              </p:ext>
            </p:extLst>
          </p:nvPr>
        </p:nvGraphicFramePr>
        <p:xfrm>
          <a:off x="576866" y="4250379"/>
          <a:ext cx="1284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Backup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>
            <a:off x="2697951" y="3772322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66245" y="3772321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 smtClean="0">
                <a:solidFill>
                  <a:srgbClr val="FF0000"/>
                </a:solidFill>
              </a:rPr>
              <a:t>(L1)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(L1)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2609946" y="4762922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728" y="4762922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1676400" y="4095488"/>
            <a:ext cx="1021551" cy="32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1524000" y="4762922"/>
            <a:ext cx="1085946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(50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(0,1)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94227"/>
              </p:ext>
            </p:extLst>
          </p:nvPr>
        </p:nvGraphicFramePr>
        <p:xfrm>
          <a:off x="381000" y="3124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3.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4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4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blipFill rotWithShape="1">
                <a:blip r:embed="rId2"/>
                <a:stretch>
                  <a:fillRect l="-11735" t="-12057" b="-3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6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10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NST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cặp</a:t>
            </a:r>
            <a:r>
              <a:rPr lang="en-US" dirty="0" smtClean="0"/>
              <a:t> (cha, </a:t>
            </a:r>
            <a:r>
              <a:rPr lang="en-US" dirty="0" err="1" smtClean="0"/>
              <a:t>mẹ</a:t>
            </a:r>
            <a:r>
              <a:rPr lang="en-US" dirty="0" smtClean="0"/>
              <a:t>) -&gt; 2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8365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5477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1933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85289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+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6209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37419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2465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25562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AND. </a:t>
            </a:r>
          </a:p>
          <a:p>
            <a:pPr lvl="1"/>
            <a:r>
              <a:rPr lang="en-US" dirty="0" smtClean="0"/>
              <a:t>Working AND Working =&gt; Working</a:t>
            </a:r>
          </a:p>
          <a:p>
            <a:pPr lvl="1"/>
            <a:r>
              <a:rPr lang="en-US" dirty="0" smtClean="0"/>
              <a:t>Backup AND Backup =&gt; Backup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smtClean="0"/>
              <a:t>1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40919"/>
              </p:ext>
            </p:extLst>
          </p:nvPr>
        </p:nvGraphicFramePr>
        <p:xfrm>
          <a:off x="2606902" y="261112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5329"/>
              </p:ext>
            </p:extLst>
          </p:nvPr>
        </p:nvGraphicFramePr>
        <p:xfrm>
          <a:off x="2667000" y="3886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734"/>
              </p:ext>
            </p:extLst>
          </p:nvPr>
        </p:nvGraphicFramePr>
        <p:xfrm>
          <a:off x="2743200" y="5410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478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429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4953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30480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1.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bit: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30992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TSPLib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file: </a:t>
            </a:r>
            <a:r>
              <a:rPr lang="en-US" b="1" dirty="0" smtClean="0"/>
              <a:t>a6_4_2.txt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DIMENSIONS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sommetsG2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sommetsG1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err="1">
                <a:solidFill>
                  <a:srgbClr val="FF0000"/>
                </a:solidFill>
              </a:rPr>
              <a:t>dem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SOMMETS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  N0  C  288  149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 N1  C  288  129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 N2  T  270  133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 N3  C  256  141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 N4  C  256  157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 N5  </a:t>
            </a:r>
            <a:r>
              <a:rPr lang="en-US" dirty="0">
                <a:solidFill>
                  <a:srgbClr val="FF0000"/>
                </a:solidFill>
              </a:rPr>
              <a:t>T  246  157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DEMANDES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1 ( 4 1 ) ( 4 3 1 )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4 ( 3 4 ) ( 3 0 4 )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EOF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0.75 N2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: N1: N2 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25%:50%:70%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2 router paths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paths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 G1(</a:t>
            </a:r>
            <a:r>
              <a:rPr lang="en-US" dirty="0" err="1" smtClean="0"/>
              <a:t>trừ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-&gt;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router paths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-&gt; </a:t>
            </a:r>
            <a:r>
              <a:rPr lang="en-US" dirty="0" err="1" smtClean="0"/>
              <a:t>đường</a:t>
            </a:r>
            <a:r>
              <a:rPr lang="en-US" dirty="0" smtClean="0"/>
              <a:t> router 2.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N2 : most populated cities (Physical layer)</a:t>
            </a:r>
          </a:p>
          <a:p>
            <a:pPr lvl="1"/>
            <a:r>
              <a:rPr lang="en-US" dirty="0" smtClean="0"/>
              <a:t>N1: most populated in N2 (Logical layer)</a:t>
            </a:r>
          </a:p>
          <a:p>
            <a:pPr lvl="1"/>
            <a:r>
              <a:rPr lang="en-US" dirty="0" smtClean="0"/>
              <a:t>D: Most important demands</a:t>
            </a:r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-&gt;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lvl="1"/>
            <a:r>
              <a:rPr lang="en-US" dirty="0" smtClean="0"/>
              <a:t>2 router paths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shortest paths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PHÁT BIỂU BÀI TOÁN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Dải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ghép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5" y="1905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Multilayer networks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41" y="1600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Logical topology, Physical topology, </a:t>
            </a:r>
            <a:r>
              <a:rPr lang="en-US" dirty="0" err="1"/>
              <a:t>L</a:t>
            </a:r>
            <a:r>
              <a:rPr lang="en-US" dirty="0" err="1" smtClean="0"/>
              <a:t>ightpath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1952</Words>
  <Application>Microsoft Office PowerPoint</Application>
  <PresentationFormat>On-screen Show (4:3)</PresentationFormat>
  <Paragraphs>473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GIẢI THUẬT DI TRUYỀN GIẢI BÀI TOÁN THIẾT KẾ MẠNG  QUANG CHỊU LỖI ĐA TẦNG  (Genetic Algorithms for solving multilayer survivable optical network design problem) </vt:lpstr>
      <vt:lpstr>NỘI DUNG </vt:lpstr>
      <vt:lpstr>1. Phát biểu bài toán</vt:lpstr>
      <vt:lpstr>1. PHÁT BIỂU BÀI TOÁN </vt:lpstr>
      <vt:lpstr>Sự truyền dữ liệu trong mạng quang</vt:lpstr>
      <vt:lpstr>Dải bước sóng sử dụng để truyền dữ liệu</vt:lpstr>
      <vt:lpstr>Kỹ thuật ghép kênh quang</vt:lpstr>
      <vt:lpstr>Multilayer networks</vt:lpstr>
      <vt:lpstr>Logical topology, Physical topology, Lightpath</vt:lpstr>
      <vt:lpstr>Mapping</vt:lpstr>
      <vt:lpstr>Tính chịu lỗi của mạng</vt:lpstr>
      <vt:lpstr>Phát biểu bài toán</vt:lpstr>
      <vt:lpstr>Ví dụ</vt:lpstr>
      <vt:lpstr>2. Các nghiên cứu liên quan</vt:lpstr>
      <vt:lpstr>C. CÁC NGHIÊN CỨU LIÊN QUAN</vt:lpstr>
      <vt:lpstr>B. PHÁT BIỂU BÀI TOÁN </vt:lpstr>
      <vt:lpstr>3. Giải thuật đề xuất</vt:lpstr>
      <vt:lpstr>D. MÔ HÌNH ĐỀ XUẤT : GIẢI THUẬT DI TRUYỀN</vt:lpstr>
      <vt:lpstr>1. MÃ HÓA</vt:lpstr>
      <vt:lpstr>1. MÃ HÓA</vt:lpstr>
      <vt:lpstr>2. KHỞI TẠO QUẦN THỂ</vt:lpstr>
      <vt:lpstr>2. KHỞI TẠO QUẦN THỂ</vt:lpstr>
      <vt:lpstr>2. KHỞI TẠO QUẦN THỂ</vt:lpstr>
      <vt:lpstr>3. HÀM THÍCH NGHI</vt:lpstr>
      <vt:lpstr>4. LỰA CHỌN CHA MẸ</vt:lpstr>
      <vt:lpstr>5. LAI GHÉP</vt:lpstr>
      <vt:lpstr>5. LAI GHÉP</vt:lpstr>
      <vt:lpstr>5. LAI GHÉP</vt:lpstr>
      <vt:lpstr>5. LAI GHÉP</vt:lpstr>
      <vt:lpstr>6. ĐỘT BIẾN</vt:lpstr>
      <vt:lpstr>6. ĐẤU TRANH SINH TỒN</vt:lpstr>
      <vt:lpstr>7. ĐIỀU KIỆN DỪNG</vt:lpstr>
      <vt:lpstr>E. DATASET</vt:lpstr>
      <vt:lpstr>E. DATASET</vt:lpstr>
      <vt:lpstr>E. DATASET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410</cp:revision>
  <dcterms:created xsi:type="dcterms:W3CDTF">2012-03-08T19:22:38Z</dcterms:created>
  <dcterms:modified xsi:type="dcterms:W3CDTF">2012-04-07T04:24:11Z</dcterms:modified>
</cp:coreProperties>
</file>