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6"/>
  </p:notesMasterIdLst>
  <p:sldIdLst>
    <p:sldId id="256" r:id="rId2"/>
    <p:sldId id="257" r:id="rId3"/>
    <p:sldId id="258" r:id="rId4"/>
    <p:sldId id="277" r:id="rId5"/>
    <p:sldId id="259" r:id="rId6"/>
    <p:sldId id="260" r:id="rId7"/>
    <p:sldId id="278" r:id="rId8"/>
    <p:sldId id="261" r:id="rId9"/>
    <p:sldId id="262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AF7C1-17B4-4553-9D7B-75E2A436CEDB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6116E-9CF8-473F-9E7C-B5082F897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6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mtClean="0"/>
              <a:t>Give a brief overview of the presentation. Describe the major focus of the presentation and why it is important.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mtClean="0"/>
              <a:t>Introduce each of the major topics.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To provide a road map for the audience, you can repeat this Overview slide throughout the presentation, highlighting the particular topic you will discuss next.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67F6AC-D4A6-4F7D-A0D0-2FC5D1847E1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mtClean="0"/>
              <a:t>Give a brief overview of the presentation. Describe the major focus of the presentation and why it is important.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mtClean="0"/>
              <a:t>Introduce each of the major topics.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To provide a road map for the audience, you can repeat this Overview slide throughout the presentation, highlighting the particular topic you will discuss next.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154EB8-35B8-4BE5-9E2D-D5E5CDF3077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mtClean="0"/>
              <a:t>Give a brief overview of the presentation. Describe the major focus of the presentation and why it is important.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mtClean="0"/>
              <a:t>Introduce each of the major topics.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To provide a road map for the audience, you can repeat this Overview slide throughout the presentation, highlighting the particular topic you will discuss next.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BEA51C-8FED-4479-A6C7-961DF16C1BD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  <a:extLst/>
          </a:lstStyle>
          <a:p>
            <a:fld id="{0A07C3BF-E2B9-4FE3-8BC0-919620DC0A0D}" type="datetime1">
              <a:rPr lang="en-US" smtClean="0"/>
              <a:pPr/>
              <a:t>2/13/2012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  <a:extLst/>
          </a:lstStyle>
          <a:p>
            <a:fld id="{E1B6C5B9-BF23-4EFD-8229-EDD7E0FA32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60B395-8A09-45E4-A0D3-11C8D5794F4C}" type="datetime1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6C5B9-BF23-4EFD-8229-EDD7E0FA32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9C820A-9F5C-4BFB-90EC-4374C951FC96}" type="datetime1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6C5B9-BF23-4EFD-8229-EDD7E0FA32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C7161-550A-4A08-9777-C4F88DA2F016}" type="datetime1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6C5B9-BF23-4EFD-8229-EDD7E0FA32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A22D01-19BE-480C-BA0C-2B66D94E639C}" type="datetime1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6C5B9-BF23-4EFD-8229-EDD7E0FA32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7C1FA4-894A-4016-93BA-0BAFFAD105B7}" type="datetime1">
              <a:rPr lang="en-US" smtClean="0"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6C5B9-BF23-4EFD-8229-EDD7E0FA32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677770-2633-4F99-BB7F-ABD753D91D6E}" type="datetime1">
              <a:rPr lang="en-US" smtClean="0"/>
              <a:t>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6C5B9-BF23-4EFD-8229-EDD7E0FA32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4BDEE3-E7F4-419D-9CCF-2B8FC0BB8A3B}" type="datetime1">
              <a:rPr lang="en-US" smtClean="0"/>
              <a:t>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6C5B9-BF23-4EFD-8229-EDD7E0FA32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B90A5-974E-457B-B17A-7FBC9C34EB7E}" type="datetime1">
              <a:rPr lang="en-US" smtClean="0"/>
              <a:t>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6C5B9-BF23-4EFD-8229-EDD7E0FA32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E8CF06D-7922-455D-91F2-90826356B256}" type="datetime1">
              <a:rPr lang="en-US" smtClean="0"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6C5B9-BF23-4EFD-8229-EDD7E0FA32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3A975D-10A6-4F21-BF3C-6410C7A0D266}" type="datetime1">
              <a:rPr lang="en-US" smtClean="0"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B6C5B9-BF23-4EFD-8229-EDD7E0FA32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31A925-7D7A-48D1-90CE-C607034FD92E}" type="datetime1">
              <a:rPr lang="en-US" smtClean="0"/>
              <a:t>2/13/2012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1B6C5B9-BF23-4EFD-8229-EDD7E0FA32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905000"/>
            <a:ext cx="7391400" cy="1829761"/>
          </a:xfrm>
        </p:spPr>
        <p:txBody>
          <a:bodyPr>
            <a:normAutofit fontScale="90000"/>
          </a:bodyPr>
          <a:lstStyle/>
          <a:p>
            <a:pPr algn="l"/>
            <a:r>
              <a:rPr lang="en-US" b="0" dirty="0" smtClean="0">
                <a:effectLst/>
              </a:rPr>
              <a:t>Application </a:t>
            </a:r>
            <a:r>
              <a:rPr lang="en-US" b="0" dirty="0">
                <a:effectLst/>
              </a:rPr>
              <a:t>of </a:t>
            </a:r>
            <a:r>
              <a:rPr lang="en-US" b="0" dirty="0" smtClean="0">
                <a:effectLst/>
              </a:rPr>
              <a:t>GA</a:t>
            </a:r>
            <a:r>
              <a:rPr lang="en-US" b="0" dirty="0">
                <a:effectLst/>
              </a:rPr>
              <a:t> solve the fault-tolerant network design in optical </a:t>
            </a:r>
            <a:r>
              <a:rPr lang="en-US" b="0" dirty="0" smtClean="0">
                <a:effectLst/>
              </a:rPr>
              <a:t>networks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C0CC-E840-4B6E-ABE4-800C0432E27D}" type="datetime1">
              <a:rPr lang="en-US" smtClean="0"/>
              <a:t>2/13/2012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vs. Logical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Mạng</a:t>
            </a:r>
            <a:r>
              <a:rPr lang="en-US" dirty="0" smtClean="0"/>
              <a:t> WDM</a:t>
            </a:r>
          </a:p>
          <a:p>
            <a:r>
              <a:rPr lang="en-US" dirty="0" smtClean="0"/>
              <a:t>OXC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physical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physical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physical link</a:t>
            </a:r>
          </a:p>
          <a:p>
            <a:r>
              <a:rPr lang="en-US" dirty="0" err="1" smtClean="0"/>
              <a:t>Nút</a:t>
            </a:r>
            <a:r>
              <a:rPr lang="en-US" dirty="0" smtClean="0"/>
              <a:t> physical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logical topology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Mạng</a:t>
            </a:r>
            <a:r>
              <a:rPr lang="en-US" dirty="0" smtClean="0"/>
              <a:t> IP</a:t>
            </a:r>
          </a:p>
          <a:p>
            <a:r>
              <a:rPr lang="en-US" dirty="0" smtClean="0"/>
              <a:t>IP router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logical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logical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logical link</a:t>
            </a:r>
          </a:p>
          <a:p>
            <a:endParaRPr lang="en-US" dirty="0" smtClean="0"/>
          </a:p>
          <a:p>
            <a:r>
              <a:rPr lang="en-US" dirty="0" err="1" smtClean="0"/>
              <a:t>Nút</a:t>
            </a:r>
            <a:r>
              <a:rPr lang="en-US" dirty="0" smtClean="0"/>
              <a:t> logical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physical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465C-B52F-4A11-B8F9-68F439E9D033}" type="datetime1">
              <a:rPr lang="en-US" smtClean="0"/>
              <a:t>2/13/2012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2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logical link </a:t>
            </a:r>
            <a:r>
              <a:rPr lang="en-US" dirty="0" err="1" smtClean="0"/>
              <a:t>vào</a:t>
            </a:r>
            <a:r>
              <a:rPr lang="en-US" dirty="0" smtClean="0"/>
              <a:t> physical topology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lighpath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mapping (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logical link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logical topology </a:t>
            </a:r>
            <a:r>
              <a:rPr lang="en-US" dirty="0" err="1" smtClean="0"/>
              <a:t>vào</a:t>
            </a:r>
            <a:r>
              <a:rPr lang="en-US" dirty="0" smtClean="0"/>
              <a:t> physical topology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786-3AB3-4696-9FE5-159DDD922D6B}" type="datetime1">
              <a:rPr lang="en-US" smtClean="0"/>
              <a:t>2/13/2012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5" name="Oval 4" descr="1"/>
          <p:cNvSpPr/>
          <p:nvPr/>
        </p:nvSpPr>
        <p:spPr>
          <a:xfrm>
            <a:off x="4953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 descr="1"/>
          <p:cNvSpPr/>
          <p:nvPr/>
        </p:nvSpPr>
        <p:spPr>
          <a:xfrm>
            <a:off x="64008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 descr="1"/>
          <p:cNvSpPr/>
          <p:nvPr/>
        </p:nvSpPr>
        <p:spPr>
          <a:xfrm>
            <a:off x="7723909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 descr="1"/>
          <p:cNvSpPr/>
          <p:nvPr/>
        </p:nvSpPr>
        <p:spPr>
          <a:xfrm>
            <a:off x="64008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 descr="1"/>
          <p:cNvSpPr/>
          <p:nvPr/>
        </p:nvSpPr>
        <p:spPr>
          <a:xfrm>
            <a:off x="4953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 descr="1"/>
          <p:cNvSpPr/>
          <p:nvPr/>
        </p:nvSpPr>
        <p:spPr>
          <a:xfrm>
            <a:off x="7723909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" name="Straight Connector 10"/>
          <p:cNvCxnSpPr>
            <a:stCxn id="5" idx="6"/>
            <a:endCxn id="6" idx="2"/>
          </p:cNvCxnSpPr>
          <p:nvPr/>
        </p:nvCxnSpPr>
        <p:spPr>
          <a:xfrm>
            <a:off x="54102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6"/>
            <a:endCxn id="7" idx="2"/>
          </p:cNvCxnSpPr>
          <p:nvPr/>
        </p:nvCxnSpPr>
        <p:spPr>
          <a:xfrm>
            <a:off x="6858000" y="1953491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10" idx="0"/>
          </p:cNvCxnSpPr>
          <p:nvPr/>
        </p:nvCxnSpPr>
        <p:spPr>
          <a:xfrm>
            <a:off x="7952509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10" idx="2"/>
          </p:cNvCxnSpPr>
          <p:nvPr/>
        </p:nvCxnSpPr>
        <p:spPr>
          <a:xfrm>
            <a:off x="6858000" y="3276600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4"/>
            <a:endCxn id="8" idx="0"/>
          </p:cNvCxnSpPr>
          <p:nvPr/>
        </p:nvCxnSpPr>
        <p:spPr>
          <a:xfrm>
            <a:off x="66294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4"/>
            <a:endCxn id="9" idx="0"/>
          </p:cNvCxnSpPr>
          <p:nvPr/>
        </p:nvCxnSpPr>
        <p:spPr>
          <a:xfrm>
            <a:off x="5181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6"/>
            <a:endCxn id="8" idx="2"/>
          </p:cNvCxnSpPr>
          <p:nvPr/>
        </p:nvCxnSpPr>
        <p:spPr>
          <a:xfrm>
            <a:off x="54102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 descr="1"/>
          <p:cNvSpPr/>
          <p:nvPr/>
        </p:nvSpPr>
        <p:spPr>
          <a:xfrm>
            <a:off x="12192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 descr="1"/>
          <p:cNvSpPr/>
          <p:nvPr/>
        </p:nvSpPr>
        <p:spPr>
          <a:xfrm>
            <a:off x="2667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 descr="1"/>
          <p:cNvSpPr/>
          <p:nvPr/>
        </p:nvSpPr>
        <p:spPr>
          <a:xfrm>
            <a:off x="2667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 descr="1"/>
          <p:cNvSpPr/>
          <p:nvPr/>
        </p:nvSpPr>
        <p:spPr>
          <a:xfrm>
            <a:off x="12192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2" name="Straight Connector 21"/>
          <p:cNvCxnSpPr>
            <a:stCxn id="18" idx="6"/>
            <a:endCxn id="19" idx="2"/>
          </p:cNvCxnSpPr>
          <p:nvPr/>
        </p:nvCxnSpPr>
        <p:spPr>
          <a:xfrm>
            <a:off x="16764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4"/>
            <a:endCxn id="20" idx="0"/>
          </p:cNvCxnSpPr>
          <p:nvPr/>
        </p:nvCxnSpPr>
        <p:spPr>
          <a:xfrm>
            <a:off x="2895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4"/>
            <a:endCxn id="21" idx="0"/>
          </p:cNvCxnSpPr>
          <p:nvPr/>
        </p:nvCxnSpPr>
        <p:spPr>
          <a:xfrm>
            <a:off x="14478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6"/>
            <a:endCxn id="20" idx="2"/>
          </p:cNvCxnSpPr>
          <p:nvPr/>
        </p:nvCxnSpPr>
        <p:spPr>
          <a:xfrm>
            <a:off x="16764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3"/>
            <a:endCxn id="21" idx="7"/>
          </p:cNvCxnSpPr>
          <p:nvPr/>
        </p:nvCxnSpPr>
        <p:spPr>
          <a:xfrm flipH="1">
            <a:off x="1609445" y="2115136"/>
            <a:ext cx="1124510" cy="99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 descr="1"/>
          <p:cNvSpPr/>
          <p:nvPr/>
        </p:nvSpPr>
        <p:spPr>
          <a:xfrm>
            <a:off x="2676245" y="445887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 descr="1"/>
          <p:cNvSpPr/>
          <p:nvPr/>
        </p:nvSpPr>
        <p:spPr>
          <a:xfrm>
            <a:off x="4124045" y="445887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 descr="1"/>
          <p:cNvSpPr/>
          <p:nvPr/>
        </p:nvSpPr>
        <p:spPr>
          <a:xfrm>
            <a:off x="5447154" y="445887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 descr="1"/>
          <p:cNvSpPr/>
          <p:nvPr/>
        </p:nvSpPr>
        <p:spPr>
          <a:xfrm>
            <a:off x="4124045" y="57819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Oval 30" descr="1"/>
          <p:cNvSpPr/>
          <p:nvPr/>
        </p:nvSpPr>
        <p:spPr>
          <a:xfrm>
            <a:off x="2676245" y="57819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Oval 31" descr="1"/>
          <p:cNvSpPr/>
          <p:nvPr/>
        </p:nvSpPr>
        <p:spPr>
          <a:xfrm>
            <a:off x="5447154" y="57819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3" name="Straight Connector 32"/>
          <p:cNvCxnSpPr>
            <a:stCxn id="27" idx="6"/>
            <a:endCxn id="28" idx="2"/>
          </p:cNvCxnSpPr>
          <p:nvPr/>
        </p:nvCxnSpPr>
        <p:spPr>
          <a:xfrm>
            <a:off x="3133445" y="4687472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6"/>
            <a:endCxn id="29" idx="2"/>
          </p:cNvCxnSpPr>
          <p:nvPr/>
        </p:nvCxnSpPr>
        <p:spPr>
          <a:xfrm>
            <a:off x="4581245" y="4687472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4"/>
            <a:endCxn id="32" idx="0"/>
          </p:cNvCxnSpPr>
          <p:nvPr/>
        </p:nvCxnSpPr>
        <p:spPr>
          <a:xfrm>
            <a:off x="5675754" y="491607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6"/>
            <a:endCxn id="32" idx="2"/>
          </p:cNvCxnSpPr>
          <p:nvPr/>
        </p:nvCxnSpPr>
        <p:spPr>
          <a:xfrm>
            <a:off x="4581245" y="6010581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4"/>
            <a:endCxn id="31" idx="0"/>
          </p:cNvCxnSpPr>
          <p:nvPr/>
        </p:nvCxnSpPr>
        <p:spPr>
          <a:xfrm>
            <a:off x="2904845" y="491607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6"/>
            <a:endCxn id="30" idx="2"/>
          </p:cNvCxnSpPr>
          <p:nvPr/>
        </p:nvCxnSpPr>
        <p:spPr>
          <a:xfrm>
            <a:off x="3133445" y="601058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4"/>
            <a:endCxn id="30" idx="0"/>
          </p:cNvCxnSpPr>
          <p:nvPr/>
        </p:nvCxnSpPr>
        <p:spPr>
          <a:xfrm>
            <a:off x="4352645" y="491607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3"/>
            <a:endCxn id="30" idx="1"/>
          </p:cNvCxnSpPr>
          <p:nvPr/>
        </p:nvCxnSpPr>
        <p:spPr>
          <a:xfrm>
            <a:off x="4191000" y="4849117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" idx="1"/>
            <a:endCxn id="31" idx="7"/>
          </p:cNvCxnSpPr>
          <p:nvPr/>
        </p:nvCxnSpPr>
        <p:spPr>
          <a:xfrm flipH="1">
            <a:off x="3066490" y="5848936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1" idx="5"/>
            <a:endCxn id="30" idx="3"/>
          </p:cNvCxnSpPr>
          <p:nvPr/>
        </p:nvCxnSpPr>
        <p:spPr>
          <a:xfrm>
            <a:off x="3066490" y="6172226"/>
            <a:ext cx="112451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5"/>
            <a:endCxn id="32" idx="3"/>
          </p:cNvCxnSpPr>
          <p:nvPr/>
        </p:nvCxnSpPr>
        <p:spPr>
          <a:xfrm>
            <a:off x="4514290" y="6172226"/>
            <a:ext cx="99981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01145" y="3733800"/>
            <a:ext cx="225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topology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95400" y="3733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topology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93267" y="6333845"/>
            <a:ext cx="122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04164" y="13163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OXC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5" idx="7"/>
            <a:endCxn id="47" idx="1"/>
          </p:cNvCxnSpPr>
          <p:nvPr/>
        </p:nvCxnSpPr>
        <p:spPr>
          <a:xfrm flipV="1">
            <a:off x="5343245" y="1501032"/>
            <a:ext cx="260919" cy="29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29962" y="1175450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 router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18" idx="7"/>
          </p:cNvCxnSpPr>
          <p:nvPr/>
        </p:nvCxnSpPr>
        <p:spPr>
          <a:xfrm flipV="1">
            <a:off x="1609445" y="1530927"/>
            <a:ext cx="147777" cy="260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8" idx="5"/>
            <a:endCxn id="30" idx="7"/>
          </p:cNvCxnSpPr>
          <p:nvPr/>
        </p:nvCxnSpPr>
        <p:spPr>
          <a:xfrm>
            <a:off x="4514290" y="4849117"/>
            <a:ext cx="0" cy="999819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0" idx="7"/>
            <a:endCxn id="32" idx="1"/>
          </p:cNvCxnSpPr>
          <p:nvPr/>
        </p:nvCxnSpPr>
        <p:spPr>
          <a:xfrm>
            <a:off x="4514290" y="5848936"/>
            <a:ext cx="999819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7" idx="7"/>
            <a:endCxn id="28" idx="1"/>
          </p:cNvCxnSpPr>
          <p:nvPr/>
        </p:nvCxnSpPr>
        <p:spPr>
          <a:xfrm>
            <a:off x="3066490" y="4525827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7" idx="3"/>
            <a:endCxn id="31" idx="1"/>
          </p:cNvCxnSpPr>
          <p:nvPr/>
        </p:nvCxnSpPr>
        <p:spPr>
          <a:xfrm>
            <a:off x="2743200" y="4849117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528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323945" y="60545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2299315" y="5073383"/>
            <a:ext cx="68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1-6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3813411" y="51435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323945" y="55930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780989" y="60545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4291523" y="51031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774063" y="5573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8304-469E-47E1-9304-9FF662592D5A}" type="datetime1">
              <a:rPr lang="en-US" smtClean="0"/>
              <a:t>2/13/2012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endParaRPr lang="en-US" dirty="0" smtClean="0"/>
          </a:p>
          <a:p>
            <a:pPr lvl="1"/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: link survivable network</a:t>
            </a:r>
          </a:p>
          <a:p>
            <a:pPr lvl="1"/>
            <a:r>
              <a:rPr lang="en-US" dirty="0" smtClean="0"/>
              <a:t>OXC </a:t>
            </a:r>
            <a:r>
              <a:rPr lang="en-US" dirty="0" err="1" smtClean="0"/>
              <a:t>lỗi</a:t>
            </a:r>
            <a:r>
              <a:rPr lang="en-US" dirty="0" smtClean="0"/>
              <a:t>: node survivable </a:t>
            </a:r>
            <a:r>
              <a:rPr lang="en-US" dirty="0" err="1" smtClean="0"/>
              <a:t>nework</a:t>
            </a:r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/>
              <a:t>OXC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smtClean="0"/>
              <a:t>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Protection: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ở physical </a:t>
            </a:r>
            <a:r>
              <a:rPr lang="en-US" dirty="0" smtClean="0"/>
              <a:t>topology</a:t>
            </a:r>
          </a:p>
          <a:p>
            <a:pPr lvl="1"/>
            <a:r>
              <a:rPr lang="en-US" dirty="0"/>
              <a:t>Restoration: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ở logical </a:t>
            </a:r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Survivable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EBC3-9831-41E4-A517-FD99727E63FA}" type="datetime1">
              <a:rPr lang="en-US" smtClean="0"/>
              <a:t>2/13/2012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ở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physical topology.</a:t>
            </a:r>
          </a:p>
          <a:p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2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physical link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1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đường</a:t>
            </a:r>
            <a:r>
              <a:rPr lang="en-US" dirty="0" smtClean="0"/>
              <a:t> 2.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AD82-A321-49CB-A15B-027B4904AC58}" type="datetime1">
              <a:rPr lang="en-US" smtClean="0"/>
              <a:t>2/13/2012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1 sang </a:t>
            </a:r>
            <a:r>
              <a:rPr lang="en-US" dirty="0" err="1" smtClean="0"/>
              <a:t>đường</a:t>
            </a:r>
            <a:r>
              <a:rPr lang="en-US" dirty="0" smtClean="0"/>
              <a:t> 2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B6D9-F022-4F17-8D6A-6EFA657F374A}" type="datetime1">
              <a:rPr lang="en-US" smtClean="0"/>
              <a:t>2/13/2012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9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logical topology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IP router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lighpath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IP router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logical topology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physical topology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logical topology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DB62-FEEE-4728-9AA9-5ABACA80DEA2}" type="datetime1">
              <a:rPr lang="en-US" smtClean="0"/>
              <a:t>2/13/2012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logical topology </a:t>
            </a:r>
            <a:r>
              <a:rPr lang="en-US" dirty="0" err="1" smtClean="0"/>
              <a:t>và</a:t>
            </a:r>
            <a:r>
              <a:rPr lang="en-US" dirty="0" smtClean="0"/>
              <a:t> physical topology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2-liên </a:t>
            </a:r>
            <a:r>
              <a:rPr lang="en-US" dirty="0" err="1" smtClean="0"/>
              <a:t>thông</a:t>
            </a:r>
            <a:r>
              <a:rPr lang="en-US" dirty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link disjoint mapping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logical link.</a:t>
            </a:r>
          </a:p>
          <a:p>
            <a:r>
              <a:rPr lang="en-US" dirty="0" smtClean="0"/>
              <a:t>Link disjoint mapping: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physical link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B99-551E-4380-B561-FC9DB90FC8F4}" type="datetime1">
              <a:rPr lang="en-US" smtClean="0"/>
              <a:t>2/13/2012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logical topology </a:t>
            </a:r>
            <a:r>
              <a:rPr lang="en-US" dirty="0" err="1" smtClean="0"/>
              <a:t>vào</a:t>
            </a:r>
            <a:r>
              <a:rPr lang="en-US" dirty="0" smtClean="0"/>
              <a:t> physical topology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logical topology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b="1" i="1" dirty="0" err="1" smtClean="0"/>
              <a:t>một</a:t>
            </a:r>
            <a:r>
              <a:rPr lang="en-US" dirty="0" smtClean="0"/>
              <a:t> physical link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survivable mapping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C4ED-2791-49C1-819B-E7A8375928B5}" type="datetime1">
              <a:rPr lang="en-US" smtClean="0"/>
              <a:t>2/13/2012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G</a:t>
            </a:r>
            <a:r>
              <a:rPr lang="en-US" baseline="-25000" dirty="0" smtClean="0"/>
              <a:t>P</a:t>
            </a:r>
            <a:r>
              <a:rPr lang="en-US" dirty="0" smtClean="0"/>
              <a:t> : physical topology 2-liên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</a:t>
            </a:r>
            <a:r>
              <a:rPr lang="en-US" baseline="-25000" dirty="0" smtClean="0"/>
              <a:t>L</a:t>
            </a:r>
            <a:r>
              <a:rPr lang="en-US" dirty="0" smtClean="0"/>
              <a:t> : logical topology 2-liên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Link survivable mapping.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A379-B021-443F-99E9-23C715E3A8D1}" type="datetime1">
              <a:rPr lang="en-US" smtClean="0"/>
              <a:t>2/13/2012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482B-234B-4B82-B927-501B8AADFCB8}" type="datetime1">
              <a:rPr lang="en-US" smtClean="0"/>
              <a:t>2/13/2012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Oval 3" descr="1"/>
          <p:cNvSpPr/>
          <p:nvPr/>
        </p:nvSpPr>
        <p:spPr>
          <a:xfrm>
            <a:off x="4953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 descr="1"/>
          <p:cNvSpPr/>
          <p:nvPr/>
        </p:nvSpPr>
        <p:spPr>
          <a:xfrm>
            <a:off x="64008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 descr="1"/>
          <p:cNvSpPr/>
          <p:nvPr/>
        </p:nvSpPr>
        <p:spPr>
          <a:xfrm>
            <a:off x="7723909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 descr="1"/>
          <p:cNvSpPr/>
          <p:nvPr/>
        </p:nvSpPr>
        <p:spPr>
          <a:xfrm>
            <a:off x="64008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 descr="1"/>
          <p:cNvSpPr/>
          <p:nvPr/>
        </p:nvSpPr>
        <p:spPr>
          <a:xfrm>
            <a:off x="4953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 descr="1"/>
          <p:cNvSpPr/>
          <p:nvPr/>
        </p:nvSpPr>
        <p:spPr>
          <a:xfrm>
            <a:off x="7723909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>
            <a:off x="54102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6"/>
            <a:endCxn id="6" idx="2"/>
          </p:cNvCxnSpPr>
          <p:nvPr/>
        </p:nvCxnSpPr>
        <p:spPr>
          <a:xfrm>
            <a:off x="6858000" y="1953491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9" idx="0"/>
          </p:cNvCxnSpPr>
          <p:nvPr/>
        </p:nvCxnSpPr>
        <p:spPr>
          <a:xfrm>
            <a:off x="7952509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6"/>
            <a:endCxn id="9" idx="2"/>
          </p:cNvCxnSpPr>
          <p:nvPr/>
        </p:nvCxnSpPr>
        <p:spPr>
          <a:xfrm>
            <a:off x="6858000" y="3276600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  <a:endCxn id="7" idx="0"/>
          </p:cNvCxnSpPr>
          <p:nvPr/>
        </p:nvCxnSpPr>
        <p:spPr>
          <a:xfrm>
            <a:off x="66294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4"/>
            <a:endCxn id="8" idx="0"/>
          </p:cNvCxnSpPr>
          <p:nvPr/>
        </p:nvCxnSpPr>
        <p:spPr>
          <a:xfrm>
            <a:off x="5181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7" idx="2"/>
          </p:cNvCxnSpPr>
          <p:nvPr/>
        </p:nvCxnSpPr>
        <p:spPr>
          <a:xfrm>
            <a:off x="54102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 descr="1"/>
          <p:cNvSpPr/>
          <p:nvPr/>
        </p:nvSpPr>
        <p:spPr>
          <a:xfrm>
            <a:off x="12192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 descr="1"/>
          <p:cNvSpPr/>
          <p:nvPr/>
        </p:nvSpPr>
        <p:spPr>
          <a:xfrm>
            <a:off x="2667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 descr="1"/>
          <p:cNvSpPr/>
          <p:nvPr/>
        </p:nvSpPr>
        <p:spPr>
          <a:xfrm>
            <a:off x="2667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 descr="1"/>
          <p:cNvSpPr/>
          <p:nvPr/>
        </p:nvSpPr>
        <p:spPr>
          <a:xfrm>
            <a:off x="12192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1" name="Straight Connector 20"/>
          <p:cNvCxnSpPr>
            <a:stCxn id="17" idx="6"/>
            <a:endCxn id="18" idx="2"/>
          </p:cNvCxnSpPr>
          <p:nvPr/>
        </p:nvCxnSpPr>
        <p:spPr>
          <a:xfrm>
            <a:off x="16764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4"/>
            <a:endCxn id="19" idx="0"/>
          </p:cNvCxnSpPr>
          <p:nvPr/>
        </p:nvCxnSpPr>
        <p:spPr>
          <a:xfrm>
            <a:off x="2895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4"/>
            <a:endCxn id="20" idx="0"/>
          </p:cNvCxnSpPr>
          <p:nvPr/>
        </p:nvCxnSpPr>
        <p:spPr>
          <a:xfrm>
            <a:off x="14478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6"/>
            <a:endCxn id="19" idx="2"/>
          </p:cNvCxnSpPr>
          <p:nvPr/>
        </p:nvCxnSpPr>
        <p:spPr>
          <a:xfrm>
            <a:off x="16764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3"/>
            <a:endCxn id="20" idx="7"/>
          </p:cNvCxnSpPr>
          <p:nvPr/>
        </p:nvCxnSpPr>
        <p:spPr>
          <a:xfrm flipH="1">
            <a:off x="1609445" y="2115136"/>
            <a:ext cx="1124510" cy="99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01145" y="3733800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topology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95400" y="3733800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topology</a:t>
            </a:r>
          </a:p>
        </p:txBody>
      </p:sp>
      <p:sp>
        <p:nvSpPr>
          <p:cNvPr id="49" name="Oval 48" descr="1"/>
          <p:cNvSpPr/>
          <p:nvPr/>
        </p:nvSpPr>
        <p:spPr>
          <a:xfrm>
            <a:off x="1219200" y="429722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 descr="1"/>
          <p:cNvSpPr/>
          <p:nvPr/>
        </p:nvSpPr>
        <p:spPr>
          <a:xfrm>
            <a:off x="2667000" y="429722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 descr="1"/>
          <p:cNvSpPr/>
          <p:nvPr/>
        </p:nvSpPr>
        <p:spPr>
          <a:xfrm>
            <a:off x="3990109" y="429722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 descr="1"/>
          <p:cNvSpPr/>
          <p:nvPr/>
        </p:nvSpPr>
        <p:spPr>
          <a:xfrm>
            <a:off x="2667000" y="5620336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Oval 52" descr="1"/>
          <p:cNvSpPr/>
          <p:nvPr/>
        </p:nvSpPr>
        <p:spPr>
          <a:xfrm>
            <a:off x="1219200" y="5620336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Oval 53" descr="1"/>
          <p:cNvSpPr/>
          <p:nvPr/>
        </p:nvSpPr>
        <p:spPr>
          <a:xfrm>
            <a:off x="3990109" y="5620336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5" name="Straight Connector 54"/>
          <p:cNvCxnSpPr>
            <a:stCxn id="49" idx="6"/>
            <a:endCxn id="50" idx="2"/>
          </p:cNvCxnSpPr>
          <p:nvPr/>
        </p:nvCxnSpPr>
        <p:spPr>
          <a:xfrm>
            <a:off x="1676400" y="4525827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6"/>
            <a:endCxn id="51" idx="2"/>
          </p:cNvCxnSpPr>
          <p:nvPr/>
        </p:nvCxnSpPr>
        <p:spPr>
          <a:xfrm>
            <a:off x="3124200" y="4525827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4"/>
            <a:endCxn id="54" idx="0"/>
          </p:cNvCxnSpPr>
          <p:nvPr/>
        </p:nvCxnSpPr>
        <p:spPr>
          <a:xfrm>
            <a:off x="4218709" y="4754427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2" idx="6"/>
            <a:endCxn id="54" idx="2"/>
          </p:cNvCxnSpPr>
          <p:nvPr/>
        </p:nvCxnSpPr>
        <p:spPr>
          <a:xfrm>
            <a:off x="3124200" y="5848936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9" idx="4"/>
            <a:endCxn id="53" idx="0"/>
          </p:cNvCxnSpPr>
          <p:nvPr/>
        </p:nvCxnSpPr>
        <p:spPr>
          <a:xfrm>
            <a:off x="1447800" y="4754427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6"/>
            <a:endCxn id="52" idx="2"/>
          </p:cNvCxnSpPr>
          <p:nvPr/>
        </p:nvCxnSpPr>
        <p:spPr>
          <a:xfrm>
            <a:off x="1676400" y="5848936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2" idx="0"/>
          </p:cNvCxnSpPr>
          <p:nvPr/>
        </p:nvCxnSpPr>
        <p:spPr>
          <a:xfrm>
            <a:off x="2895600" y="4754427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0" idx="3"/>
            <a:endCxn id="52" idx="1"/>
          </p:cNvCxnSpPr>
          <p:nvPr/>
        </p:nvCxnSpPr>
        <p:spPr>
          <a:xfrm>
            <a:off x="2733955" y="4687472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2" idx="1"/>
            <a:endCxn id="53" idx="7"/>
          </p:cNvCxnSpPr>
          <p:nvPr/>
        </p:nvCxnSpPr>
        <p:spPr>
          <a:xfrm flipH="1">
            <a:off x="1609445" y="5687291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3" idx="5"/>
            <a:endCxn id="52" idx="3"/>
          </p:cNvCxnSpPr>
          <p:nvPr/>
        </p:nvCxnSpPr>
        <p:spPr>
          <a:xfrm>
            <a:off x="1609445" y="6010581"/>
            <a:ext cx="112451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2" idx="5"/>
            <a:endCxn id="54" idx="3"/>
          </p:cNvCxnSpPr>
          <p:nvPr/>
        </p:nvCxnSpPr>
        <p:spPr>
          <a:xfrm>
            <a:off x="3057245" y="6010581"/>
            <a:ext cx="99981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36223" y="6172200"/>
            <a:ext cx="111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67" name="Straight Connector 66"/>
          <p:cNvCxnSpPr>
            <a:stCxn id="50" idx="5"/>
            <a:endCxn id="52" idx="7"/>
          </p:cNvCxnSpPr>
          <p:nvPr/>
        </p:nvCxnSpPr>
        <p:spPr>
          <a:xfrm>
            <a:off x="3057245" y="4687472"/>
            <a:ext cx="0" cy="999819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7"/>
            <a:endCxn id="54" idx="1"/>
          </p:cNvCxnSpPr>
          <p:nvPr/>
        </p:nvCxnSpPr>
        <p:spPr>
          <a:xfrm>
            <a:off x="3057245" y="5687291"/>
            <a:ext cx="999819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9" idx="7"/>
            <a:endCxn id="50" idx="1"/>
          </p:cNvCxnSpPr>
          <p:nvPr/>
        </p:nvCxnSpPr>
        <p:spPr>
          <a:xfrm>
            <a:off x="1609445" y="4364182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9" idx="3"/>
            <a:endCxn id="53" idx="1"/>
          </p:cNvCxnSpPr>
          <p:nvPr/>
        </p:nvCxnSpPr>
        <p:spPr>
          <a:xfrm>
            <a:off x="1286155" y="4687472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95755" y="410555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866900" y="589287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933246" y="5002714"/>
            <a:ext cx="50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1-6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356366" y="49819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866900" y="54314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323944" y="589287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2834478" y="494153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17018" y="54113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  <p:sp>
        <p:nvSpPr>
          <p:cNvPr id="79" name="Oval 78" descr="1"/>
          <p:cNvSpPr/>
          <p:nvPr/>
        </p:nvSpPr>
        <p:spPr>
          <a:xfrm>
            <a:off x="4953000" y="436418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 descr="1"/>
          <p:cNvSpPr/>
          <p:nvPr/>
        </p:nvSpPr>
        <p:spPr>
          <a:xfrm>
            <a:off x="6400800" y="436418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 descr="1"/>
          <p:cNvSpPr/>
          <p:nvPr/>
        </p:nvSpPr>
        <p:spPr>
          <a:xfrm>
            <a:off x="7723909" y="436418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 descr="1"/>
          <p:cNvSpPr/>
          <p:nvPr/>
        </p:nvSpPr>
        <p:spPr>
          <a:xfrm>
            <a:off x="6400800" y="56872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3" name="Oval 82" descr="1"/>
          <p:cNvSpPr/>
          <p:nvPr/>
        </p:nvSpPr>
        <p:spPr>
          <a:xfrm>
            <a:off x="4953000" y="56872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4" name="Oval 83" descr="1"/>
          <p:cNvSpPr/>
          <p:nvPr/>
        </p:nvSpPr>
        <p:spPr>
          <a:xfrm>
            <a:off x="7723909" y="56872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5" name="Straight Connector 84"/>
          <p:cNvCxnSpPr>
            <a:stCxn id="79" idx="6"/>
            <a:endCxn id="80" idx="2"/>
          </p:cNvCxnSpPr>
          <p:nvPr/>
        </p:nvCxnSpPr>
        <p:spPr>
          <a:xfrm>
            <a:off x="5410200" y="4592782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0" idx="6"/>
            <a:endCxn id="81" idx="2"/>
          </p:cNvCxnSpPr>
          <p:nvPr/>
        </p:nvCxnSpPr>
        <p:spPr>
          <a:xfrm>
            <a:off x="6858000" y="4592782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1" idx="4"/>
            <a:endCxn id="84" idx="0"/>
          </p:cNvCxnSpPr>
          <p:nvPr/>
        </p:nvCxnSpPr>
        <p:spPr>
          <a:xfrm>
            <a:off x="7952509" y="482138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2" idx="6"/>
            <a:endCxn id="84" idx="2"/>
          </p:cNvCxnSpPr>
          <p:nvPr/>
        </p:nvCxnSpPr>
        <p:spPr>
          <a:xfrm>
            <a:off x="6858000" y="5915891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9" idx="4"/>
            <a:endCxn id="83" idx="0"/>
          </p:cNvCxnSpPr>
          <p:nvPr/>
        </p:nvCxnSpPr>
        <p:spPr>
          <a:xfrm>
            <a:off x="5181600" y="482138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3" idx="6"/>
            <a:endCxn id="82" idx="2"/>
          </p:cNvCxnSpPr>
          <p:nvPr/>
        </p:nvCxnSpPr>
        <p:spPr>
          <a:xfrm>
            <a:off x="5410200" y="59158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0" idx="4"/>
            <a:endCxn id="82" idx="0"/>
          </p:cNvCxnSpPr>
          <p:nvPr/>
        </p:nvCxnSpPr>
        <p:spPr>
          <a:xfrm>
            <a:off x="6629400" y="482138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0" idx="3"/>
            <a:endCxn id="82" idx="1"/>
          </p:cNvCxnSpPr>
          <p:nvPr/>
        </p:nvCxnSpPr>
        <p:spPr>
          <a:xfrm>
            <a:off x="6467755" y="4754427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2" idx="1"/>
            <a:endCxn id="83" idx="7"/>
          </p:cNvCxnSpPr>
          <p:nvPr/>
        </p:nvCxnSpPr>
        <p:spPr>
          <a:xfrm flipH="1">
            <a:off x="5343245" y="5754246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3" idx="5"/>
            <a:endCxn id="82" idx="3"/>
          </p:cNvCxnSpPr>
          <p:nvPr/>
        </p:nvCxnSpPr>
        <p:spPr>
          <a:xfrm>
            <a:off x="5343245" y="6077536"/>
            <a:ext cx="112451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2" idx="5"/>
            <a:endCxn id="84" idx="3"/>
          </p:cNvCxnSpPr>
          <p:nvPr/>
        </p:nvCxnSpPr>
        <p:spPr>
          <a:xfrm>
            <a:off x="6791045" y="6077536"/>
            <a:ext cx="99981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070023" y="6239155"/>
            <a:ext cx="111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99" name="Straight Connector 98"/>
          <p:cNvCxnSpPr>
            <a:stCxn id="79" idx="7"/>
            <a:endCxn id="80" idx="1"/>
          </p:cNvCxnSpPr>
          <p:nvPr/>
        </p:nvCxnSpPr>
        <p:spPr>
          <a:xfrm>
            <a:off x="5343245" y="4431137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9" idx="3"/>
            <a:endCxn id="83" idx="1"/>
          </p:cNvCxnSpPr>
          <p:nvPr/>
        </p:nvCxnSpPr>
        <p:spPr>
          <a:xfrm>
            <a:off x="5019955" y="4754427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629555" y="41725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1-2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600700" y="595982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4667046" y="5069669"/>
            <a:ext cx="50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1-6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6090166" y="504888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600700" y="549840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057744" y="595982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7910840" y="5015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986154" y="413339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  <p:cxnSp>
        <p:nvCxnSpPr>
          <p:cNvPr id="110" name="Straight Connector 109"/>
          <p:cNvCxnSpPr>
            <a:stCxn id="80" idx="7"/>
            <a:endCxn id="81" idx="1"/>
          </p:cNvCxnSpPr>
          <p:nvPr/>
        </p:nvCxnSpPr>
        <p:spPr>
          <a:xfrm>
            <a:off x="6791045" y="4431137"/>
            <a:ext cx="9998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81" idx="5"/>
            <a:endCxn id="84" idx="7"/>
          </p:cNvCxnSpPr>
          <p:nvPr/>
        </p:nvCxnSpPr>
        <p:spPr>
          <a:xfrm>
            <a:off x="8114154" y="4754427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E989-E581-4FAF-8978-8ED16126D892}" type="datetime1">
              <a:rPr lang="en-US" smtClean="0"/>
              <a:t>2/13/2012</a:t>
            </a:fld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875"/>
            <a:ext cx="80772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err="1" smtClean="0"/>
              <a:t>Các</a:t>
            </a:r>
            <a:r>
              <a:rPr smtClean="0"/>
              <a:t> </a:t>
            </a:r>
            <a:r>
              <a:rPr err="1" smtClean="0"/>
              <a:t>hướng</a:t>
            </a:r>
            <a:r>
              <a:rPr smtClean="0"/>
              <a:t> </a:t>
            </a:r>
            <a:r>
              <a:rPr err="1" smtClean="0"/>
              <a:t>nghiên</a:t>
            </a:r>
            <a:r>
              <a:rPr smtClean="0"/>
              <a:t> </a:t>
            </a:r>
            <a:r>
              <a:rPr err="1" smtClean="0"/>
              <a:t>cứu</a:t>
            </a:r>
            <a:r>
              <a:rPr smtClean="0"/>
              <a:t> </a:t>
            </a:r>
            <a:r>
              <a:rPr err="1" smtClean="0"/>
              <a:t>đã</a:t>
            </a:r>
            <a:r>
              <a:rPr smtClean="0"/>
              <a:t> </a:t>
            </a:r>
            <a:r>
              <a:rPr err="1" smtClean="0"/>
              <a:t>có</a:t>
            </a:r>
            <a:endParaRPr/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7025"/>
            <a:ext cx="8077200" cy="42973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vi-VN" smtClean="0"/>
              <a:t>1. Thuật toán HLDA (Heuristic logical topo design algorithm)</a:t>
            </a:r>
          </a:p>
          <a:p>
            <a:pPr marL="0" indent="0" eaLnBrk="1" hangingPunct="1">
              <a:buFont typeface="Arial" charset="0"/>
              <a:buNone/>
            </a:pPr>
            <a:r>
              <a:rPr lang="vi-VN" smtClean="0"/>
              <a:t>2. Thuật toán mô phỏng luyện kim</a:t>
            </a:r>
          </a:p>
          <a:p>
            <a:pPr marL="0" indent="0" eaLnBrk="1" hangingPunct="1">
              <a:buFont typeface="Arial" charset="0"/>
              <a:buNone/>
            </a:pPr>
            <a:r>
              <a:rPr lang="vi-VN" smtClean="0"/>
              <a:t>3. Các thuật toán tô màu đồ thị</a:t>
            </a:r>
          </a:p>
          <a:p>
            <a:pPr marL="0" indent="0" eaLnBrk="1" hangingPunct="1">
              <a:buFont typeface="Arial" charset="0"/>
              <a:buNone/>
            </a:pPr>
            <a:r>
              <a:rPr lang="vi-VN" b="1" smtClean="0">
                <a:solidFill>
                  <a:srgbClr val="FF0000"/>
                </a:solidFill>
              </a:rPr>
              <a:t>4. Giải thuật di truyền</a:t>
            </a:r>
            <a:r>
              <a:rPr lang="en-US" b="1" smtClean="0">
                <a:solidFill>
                  <a:srgbClr val="FF0000"/>
                </a:solidFill>
              </a:rPr>
              <a:t> (GA)</a:t>
            </a:r>
            <a:endParaRPr lang="vi-VN" b="1" smtClean="0">
              <a:solidFill>
                <a:srgbClr val="FF0000"/>
              </a:solidFill>
            </a:endParaRPr>
          </a:p>
          <a:p>
            <a:pPr marL="0" indent="0" eaLnBrk="1" hangingPunct="1">
              <a:buFont typeface="Arial" charset="0"/>
              <a:buNone/>
            </a:pPr>
            <a:r>
              <a:rPr lang="vi-VN" b="1" smtClean="0">
                <a:solidFill>
                  <a:srgbClr val="FF0000"/>
                </a:solidFill>
              </a:rPr>
              <a:t>5. Giải thuật tối ưu hóa bầy đàn</a:t>
            </a:r>
            <a:r>
              <a:rPr lang="en-US" b="1" smtClean="0">
                <a:solidFill>
                  <a:srgbClr val="FF0000"/>
                </a:solidFill>
              </a:rPr>
              <a:t>(PSO)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B441-5329-4FCD-822D-D982BD5FC6E7}" type="datetime1">
              <a:rPr lang="en-US" smtClean="0"/>
              <a:t>2/13/2012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55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875"/>
            <a:ext cx="80772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err="1" smtClean="0"/>
              <a:t>Thành</a:t>
            </a:r>
            <a:r>
              <a:rPr smtClean="0"/>
              <a:t> </a:t>
            </a:r>
            <a:r>
              <a:rPr err="1" smtClean="0"/>
              <a:t>viên</a:t>
            </a:r>
            <a:r>
              <a:rPr smtClean="0"/>
              <a:t> </a:t>
            </a:r>
            <a:r>
              <a:rPr err="1" smtClean="0"/>
              <a:t>nhóm</a:t>
            </a: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7025"/>
            <a:ext cx="8077200" cy="42973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1. </a:t>
            </a:r>
            <a:r>
              <a:rPr lang="vi-VN" dirty="0" smtClean="0"/>
              <a:t>Nguyễn </a:t>
            </a:r>
            <a:r>
              <a:rPr lang="vi-VN" dirty="0"/>
              <a:t>Văn Lương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vi-VN" dirty="0"/>
              <a:t>Khoa học máy tính - K52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vi-VN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2. </a:t>
            </a:r>
            <a:r>
              <a:rPr lang="vi-VN" dirty="0" smtClean="0"/>
              <a:t>Đoàn </a:t>
            </a:r>
            <a:r>
              <a:rPr lang="vi-VN" dirty="0"/>
              <a:t>Hữu Hiệp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vi-VN" dirty="0"/>
              <a:t>Khoa học máy tính - K52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vi-VN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3. </a:t>
            </a:r>
            <a:r>
              <a:rPr lang="vi-VN" dirty="0" smtClean="0"/>
              <a:t>Đào </a:t>
            </a:r>
            <a:r>
              <a:rPr lang="vi-VN" dirty="0"/>
              <a:t>Thanh Tùng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vi-VN" dirty="0"/>
              <a:t>Sinh viên cao </a:t>
            </a:r>
            <a:r>
              <a:rPr lang="vi-VN" dirty="0" smtClean="0"/>
              <a:t>học</a:t>
            </a:r>
            <a:r>
              <a:rPr lang="en-US" dirty="0" smtClean="0"/>
              <a:t> (</a:t>
            </a:r>
            <a:r>
              <a:rPr lang="vi-VN" dirty="0" smtClean="0"/>
              <a:t>Kỹ </a:t>
            </a:r>
            <a:r>
              <a:rPr lang="vi-VN" dirty="0"/>
              <a:t>thuật máy tính - </a:t>
            </a:r>
            <a:r>
              <a:rPr lang="vi-VN" dirty="0" smtClean="0"/>
              <a:t>K50</a:t>
            </a:r>
            <a:r>
              <a:rPr lang="en-US" dirty="0" smtClean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F975-BE78-4227-8874-0FF2D976AA4A}" type="datetime1">
              <a:rPr lang="en-US" smtClean="0"/>
              <a:t>2/13/2012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280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875"/>
            <a:ext cx="80772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err="1" smtClean="0"/>
              <a:t>Lịch</a:t>
            </a:r>
            <a:r>
              <a:rPr smtClean="0"/>
              <a:t> </a:t>
            </a:r>
            <a:r>
              <a:rPr err="1" smtClean="0"/>
              <a:t>làm</a:t>
            </a:r>
            <a:r>
              <a:rPr smtClean="0"/>
              <a:t> </a:t>
            </a:r>
            <a:r>
              <a:rPr err="1" smtClean="0"/>
              <a:t>việc</a:t>
            </a:r>
            <a:r>
              <a:rPr smtClean="0"/>
              <a:t> </a:t>
            </a:r>
            <a:r>
              <a:rPr err="1" smtClean="0"/>
              <a:t>và</a:t>
            </a:r>
            <a:r>
              <a:rPr smtClean="0"/>
              <a:t> </a:t>
            </a:r>
            <a:r>
              <a:rPr err="1" smtClean="0"/>
              <a:t>liên</a:t>
            </a:r>
            <a:r>
              <a:rPr smtClean="0"/>
              <a:t> </a:t>
            </a:r>
            <a:r>
              <a:rPr err="1" smtClean="0"/>
              <a:t>hệ</a:t>
            </a: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7025"/>
            <a:ext cx="8077200" cy="42973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vi-VN" dirty="0" smtClean="0"/>
              <a:t>Các </a:t>
            </a:r>
            <a:r>
              <a:rPr lang="vi-VN" dirty="0"/>
              <a:t>buổi sáng từ thứ </a:t>
            </a:r>
            <a:r>
              <a:rPr lang="vi-VN" dirty="0" smtClean="0"/>
              <a:t>2-7.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vi-VN" dirty="0" smtClean="0"/>
              <a:t>Các </a:t>
            </a:r>
            <a:r>
              <a:rPr lang="vi-VN" dirty="0"/>
              <a:t>buổi chiều thứ 3, 5</a:t>
            </a:r>
            <a:r>
              <a:rPr lang="vi-VN" dirty="0" smtClean="0"/>
              <a:t>.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: 9h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7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endParaRPr lang="vi-VN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-   </a:t>
            </a:r>
            <a:r>
              <a:rPr lang="vi-VN" dirty="0" smtClean="0"/>
              <a:t>Địa </a:t>
            </a:r>
            <a:r>
              <a:rPr lang="vi-VN" dirty="0"/>
              <a:t>điểm: </a:t>
            </a:r>
            <a:r>
              <a:rPr lang="vi-VN" b="1" dirty="0">
                <a:solidFill>
                  <a:srgbClr val="009ED6"/>
                </a:solidFill>
              </a:rPr>
              <a:t>P.504 thư viện Tạ Quang Bửu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-  </a:t>
            </a:r>
            <a:r>
              <a:rPr lang="vi-VN" dirty="0" smtClean="0"/>
              <a:t>Liên </a:t>
            </a:r>
            <a:r>
              <a:rPr lang="vi-VN" dirty="0"/>
              <a:t>hệ: 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	- </a:t>
            </a:r>
            <a:r>
              <a:rPr lang="vi-VN" dirty="0" smtClean="0"/>
              <a:t>Email</a:t>
            </a:r>
            <a:r>
              <a:rPr lang="vi-VN" dirty="0"/>
              <a:t>: </a:t>
            </a:r>
            <a:r>
              <a:rPr lang="vi-VN" b="1" dirty="0">
                <a:solidFill>
                  <a:srgbClr val="009ED6"/>
                </a:solidFill>
              </a:rPr>
              <a:t>luongnv89@gmail.com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	- </a:t>
            </a:r>
            <a:r>
              <a:rPr lang="vi-VN" dirty="0" smtClean="0"/>
              <a:t>Phone</a:t>
            </a:r>
            <a:r>
              <a:rPr lang="vi-VN" dirty="0"/>
              <a:t>: </a:t>
            </a:r>
            <a:r>
              <a:rPr lang="vi-VN" b="1" dirty="0" smtClean="0">
                <a:solidFill>
                  <a:srgbClr val="009ED6"/>
                </a:solidFill>
              </a:rPr>
              <a:t>01685001546</a:t>
            </a:r>
            <a:endParaRPr lang="vi-VN" b="1" dirty="0">
              <a:solidFill>
                <a:srgbClr val="009ED6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454-5F8F-4B63-B6E9-ADF14229E9B4}" type="datetime1">
              <a:rPr lang="en-US" smtClean="0"/>
              <a:t>2/13/2012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23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413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161-550A-4A08-9777-C4F88DA2F016}" type="datetime1">
              <a:rPr lang="en-US" smtClean="0"/>
              <a:t>2/13/2012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64319" y="2967335"/>
            <a:ext cx="4615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Xin</a:t>
            </a:r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cảm</a:t>
            </a:r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ơn</a:t>
            </a:r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!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028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WDM</a:t>
            </a:r>
          </a:p>
          <a:p>
            <a:r>
              <a:rPr lang="en-US" dirty="0" smtClean="0"/>
              <a:t>Physical and logical topology</a:t>
            </a:r>
          </a:p>
          <a:p>
            <a:r>
              <a:rPr lang="en-US" dirty="0" err="1" smtClean="0"/>
              <a:t>Lightpath</a:t>
            </a:r>
            <a:endParaRPr lang="en-US" dirty="0" smtClean="0"/>
          </a:p>
          <a:p>
            <a:r>
              <a:rPr lang="en-US" dirty="0" smtClean="0"/>
              <a:t>Survivable network</a:t>
            </a:r>
          </a:p>
          <a:p>
            <a:r>
              <a:rPr lang="en-US" dirty="0" smtClean="0"/>
              <a:t>Link survivable network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5174-44AE-4AC7-9CF1-A2D4A735B59F}" type="datetime1">
              <a:rPr lang="en-US" smtClean="0"/>
              <a:t>2/13/2012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Phướng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endParaRPr lang="en-US" dirty="0" smtClean="0"/>
          </a:p>
          <a:p>
            <a:r>
              <a:rPr lang="en-US" dirty="0" err="1" smtClean="0"/>
              <a:t>Tăng</a:t>
            </a:r>
            <a:r>
              <a:rPr lang="en-US" dirty="0" smtClean="0"/>
              <a:t> dung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bit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sợi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Wavelength Division Multiplexing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33799"/>
            <a:ext cx="4191000" cy="247815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203F-CE05-4750-9D34-0095604F5828}" type="datetime1">
              <a:rPr lang="en-US" smtClean="0"/>
              <a:t>2/13/2012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3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“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”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,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OXC (Optical cross-connect),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physical</a:t>
            </a:r>
          </a:p>
          <a:p>
            <a:r>
              <a:rPr lang="en-US" dirty="0" err="1"/>
              <a:t>Có</a:t>
            </a:r>
            <a:r>
              <a:rPr lang="en-US" dirty="0"/>
              <a:t> 5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Bus</a:t>
            </a:r>
          </a:p>
          <a:p>
            <a:pPr lvl="1"/>
            <a:r>
              <a:rPr lang="en-US" dirty="0"/>
              <a:t>Ring</a:t>
            </a:r>
          </a:p>
          <a:p>
            <a:pPr lvl="1"/>
            <a:r>
              <a:rPr lang="en-US" dirty="0"/>
              <a:t>Star</a:t>
            </a:r>
          </a:p>
          <a:p>
            <a:pPr lvl="1"/>
            <a:r>
              <a:rPr lang="en-US" dirty="0"/>
              <a:t>Hybrid or tree</a:t>
            </a:r>
          </a:p>
          <a:p>
            <a:pPr lvl="1"/>
            <a:r>
              <a:rPr lang="en-US" dirty="0"/>
              <a:t>Mesh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topology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473-1739-4D7C-92C9-7788967AD17B}" type="datetime1">
              <a:rPr lang="en-US" smtClean="0"/>
              <a:t>2/13/2012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OXC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5" y="2057400"/>
            <a:ext cx="88677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2FB5-28CD-4365-9AEE-EA1F8C60F2CD}" type="datetime1">
              <a:rPr lang="en-US" smtClean="0"/>
              <a:t>2/13/2012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topology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62200"/>
            <a:ext cx="5867400" cy="41369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EB90-7746-490B-8A70-E8892CC5C547}" type="datetime1">
              <a:rPr lang="en-US" smtClean="0"/>
              <a:t>2/13/2012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logical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all-optical path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path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i="1" dirty="0" err="1" smtClean="0"/>
              <a:t>lighpath</a:t>
            </a:r>
            <a:r>
              <a:rPr lang="en-US" i="1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nhiều</a:t>
            </a:r>
            <a:r>
              <a:rPr lang="en-US" dirty="0" smtClean="0"/>
              <a:t> physical link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physical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Lightpath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14800"/>
            <a:ext cx="5505450" cy="13716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8EAEB-E1A1-4381-8C91-DE0188508E89}" type="datetime1">
              <a:rPr lang="en-US" smtClean="0"/>
              <a:t>2/13/2012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Oval 3" descr="1"/>
          <p:cNvSpPr/>
          <p:nvPr/>
        </p:nvSpPr>
        <p:spPr>
          <a:xfrm>
            <a:off x="4953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 descr="1"/>
          <p:cNvSpPr/>
          <p:nvPr/>
        </p:nvSpPr>
        <p:spPr>
          <a:xfrm>
            <a:off x="64008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 descr="1"/>
          <p:cNvSpPr/>
          <p:nvPr/>
        </p:nvSpPr>
        <p:spPr>
          <a:xfrm>
            <a:off x="7723909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 descr="1"/>
          <p:cNvSpPr/>
          <p:nvPr/>
        </p:nvSpPr>
        <p:spPr>
          <a:xfrm>
            <a:off x="64008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 descr="1"/>
          <p:cNvSpPr/>
          <p:nvPr/>
        </p:nvSpPr>
        <p:spPr>
          <a:xfrm>
            <a:off x="4953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 descr="1"/>
          <p:cNvSpPr/>
          <p:nvPr/>
        </p:nvSpPr>
        <p:spPr>
          <a:xfrm>
            <a:off x="7723909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3" name="Straight Connector 12"/>
          <p:cNvCxnSpPr>
            <a:stCxn id="4" idx="6"/>
            <a:endCxn id="5" idx="2"/>
          </p:cNvCxnSpPr>
          <p:nvPr/>
        </p:nvCxnSpPr>
        <p:spPr>
          <a:xfrm>
            <a:off x="54102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6858000" y="1953491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7952509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9" idx="2"/>
          </p:cNvCxnSpPr>
          <p:nvPr/>
        </p:nvCxnSpPr>
        <p:spPr>
          <a:xfrm>
            <a:off x="6858000" y="3276600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4"/>
            <a:endCxn id="7" idx="0"/>
          </p:cNvCxnSpPr>
          <p:nvPr/>
        </p:nvCxnSpPr>
        <p:spPr>
          <a:xfrm>
            <a:off x="66294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8" idx="0"/>
          </p:cNvCxnSpPr>
          <p:nvPr/>
        </p:nvCxnSpPr>
        <p:spPr>
          <a:xfrm>
            <a:off x="5181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6"/>
            <a:endCxn id="7" idx="2"/>
          </p:cNvCxnSpPr>
          <p:nvPr/>
        </p:nvCxnSpPr>
        <p:spPr>
          <a:xfrm>
            <a:off x="54102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 descr="1"/>
          <p:cNvSpPr/>
          <p:nvPr/>
        </p:nvSpPr>
        <p:spPr>
          <a:xfrm>
            <a:off x="12192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 descr="1"/>
          <p:cNvSpPr/>
          <p:nvPr/>
        </p:nvSpPr>
        <p:spPr>
          <a:xfrm>
            <a:off x="2667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 descr="1"/>
          <p:cNvSpPr/>
          <p:nvPr/>
        </p:nvSpPr>
        <p:spPr>
          <a:xfrm>
            <a:off x="2667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 descr="1"/>
          <p:cNvSpPr/>
          <p:nvPr/>
        </p:nvSpPr>
        <p:spPr>
          <a:xfrm>
            <a:off x="12192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0" name="Straight Connector 29"/>
          <p:cNvCxnSpPr>
            <a:stCxn id="26" idx="6"/>
            <a:endCxn id="27" idx="2"/>
          </p:cNvCxnSpPr>
          <p:nvPr/>
        </p:nvCxnSpPr>
        <p:spPr>
          <a:xfrm>
            <a:off x="16764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4"/>
            <a:endCxn id="28" idx="0"/>
          </p:cNvCxnSpPr>
          <p:nvPr/>
        </p:nvCxnSpPr>
        <p:spPr>
          <a:xfrm>
            <a:off x="2895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4"/>
            <a:endCxn id="29" idx="0"/>
          </p:cNvCxnSpPr>
          <p:nvPr/>
        </p:nvCxnSpPr>
        <p:spPr>
          <a:xfrm>
            <a:off x="14478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6"/>
            <a:endCxn id="28" idx="2"/>
          </p:cNvCxnSpPr>
          <p:nvPr/>
        </p:nvCxnSpPr>
        <p:spPr>
          <a:xfrm>
            <a:off x="16764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3"/>
            <a:endCxn id="29" idx="7"/>
          </p:cNvCxnSpPr>
          <p:nvPr/>
        </p:nvCxnSpPr>
        <p:spPr>
          <a:xfrm flipH="1">
            <a:off x="1609445" y="2115136"/>
            <a:ext cx="1124510" cy="99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 descr="1"/>
          <p:cNvSpPr/>
          <p:nvPr/>
        </p:nvSpPr>
        <p:spPr>
          <a:xfrm>
            <a:off x="1219200" y="429722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 descr="1"/>
          <p:cNvSpPr/>
          <p:nvPr/>
        </p:nvSpPr>
        <p:spPr>
          <a:xfrm>
            <a:off x="2667000" y="429722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 descr="1"/>
          <p:cNvSpPr/>
          <p:nvPr/>
        </p:nvSpPr>
        <p:spPr>
          <a:xfrm>
            <a:off x="3990109" y="429722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 descr="1"/>
          <p:cNvSpPr/>
          <p:nvPr/>
        </p:nvSpPr>
        <p:spPr>
          <a:xfrm>
            <a:off x="2667000" y="5620336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Oval 39" descr="1"/>
          <p:cNvSpPr/>
          <p:nvPr/>
        </p:nvSpPr>
        <p:spPr>
          <a:xfrm>
            <a:off x="1219200" y="5620336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Oval 40" descr="1"/>
          <p:cNvSpPr/>
          <p:nvPr/>
        </p:nvSpPr>
        <p:spPr>
          <a:xfrm>
            <a:off x="3990109" y="5620336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2" name="Straight Connector 41"/>
          <p:cNvCxnSpPr>
            <a:stCxn id="36" idx="6"/>
            <a:endCxn id="37" idx="2"/>
          </p:cNvCxnSpPr>
          <p:nvPr/>
        </p:nvCxnSpPr>
        <p:spPr>
          <a:xfrm>
            <a:off x="1676400" y="4525827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6"/>
            <a:endCxn id="38" idx="2"/>
          </p:cNvCxnSpPr>
          <p:nvPr/>
        </p:nvCxnSpPr>
        <p:spPr>
          <a:xfrm>
            <a:off x="3124200" y="4525827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4"/>
            <a:endCxn id="41" idx="0"/>
          </p:cNvCxnSpPr>
          <p:nvPr/>
        </p:nvCxnSpPr>
        <p:spPr>
          <a:xfrm>
            <a:off x="4218709" y="4754427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6"/>
            <a:endCxn id="41" idx="2"/>
          </p:cNvCxnSpPr>
          <p:nvPr/>
        </p:nvCxnSpPr>
        <p:spPr>
          <a:xfrm>
            <a:off x="3124200" y="5848936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6" idx="4"/>
            <a:endCxn id="40" idx="0"/>
          </p:cNvCxnSpPr>
          <p:nvPr/>
        </p:nvCxnSpPr>
        <p:spPr>
          <a:xfrm>
            <a:off x="1447800" y="4754427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6"/>
            <a:endCxn id="39" idx="2"/>
          </p:cNvCxnSpPr>
          <p:nvPr/>
        </p:nvCxnSpPr>
        <p:spPr>
          <a:xfrm>
            <a:off x="1676400" y="5848936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  <a:endCxn id="39" idx="0"/>
          </p:cNvCxnSpPr>
          <p:nvPr/>
        </p:nvCxnSpPr>
        <p:spPr>
          <a:xfrm>
            <a:off x="2895600" y="4754427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3"/>
            <a:endCxn id="39" idx="1"/>
          </p:cNvCxnSpPr>
          <p:nvPr/>
        </p:nvCxnSpPr>
        <p:spPr>
          <a:xfrm>
            <a:off x="2733955" y="4687472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1"/>
            <a:endCxn id="40" idx="7"/>
          </p:cNvCxnSpPr>
          <p:nvPr/>
        </p:nvCxnSpPr>
        <p:spPr>
          <a:xfrm flipH="1">
            <a:off x="1609445" y="5687291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0" idx="5"/>
            <a:endCxn id="39" idx="3"/>
          </p:cNvCxnSpPr>
          <p:nvPr/>
        </p:nvCxnSpPr>
        <p:spPr>
          <a:xfrm>
            <a:off x="1609445" y="6010581"/>
            <a:ext cx="112451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9" idx="5"/>
            <a:endCxn id="41" idx="3"/>
          </p:cNvCxnSpPr>
          <p:nvPr/>
        </p:nvCxnSpPr>
        <p:spPr>
          <a:xfrm>
            <a:off x="3057245" y="6010581"/>
            <a:ext cx="99981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01145" y="3733800"/>
            <a:ext cx="225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topology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295400" y="3733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topology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36222" y="6172200"/>
            <a:ext cx="122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Lighpath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604164" y="13163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OXC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4" idx="7"/>
            <a:endCxn id="63" idx="1"/>
          </p:cNvCxnSpPr>
          <p:nvPr/>
        </p:nvCxnSpPr>
        <p:spPr>
          <a:xfrm flipV="1">
            <a:off x="5343245" y="1501032"/>
            <a:ext cx="260919" cy="29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29962" y="1175450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 router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26" idx="7"/>
          </p:cNvCxnSpPr>
          <p:nvPr/>
        </p:nvCxnSpPr>
        <p:spPr>
          <a:xfrm flipV="1">
            <a:off x="1609445" y="1530927"/>
            <a:ext cx="147777" cy="260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535A-D380-431D-A289-EF33F2F4F325}" type="datetime1">
              <a:rPr lang="en-US" smtClean="0"/>
              <a:t>2/13/2012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5B9-BF23-4EFD-8229-EDD7E0FA32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1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270</TotalTime>
  <Words>1120</Words>
  <Application>Microsoft Office PowerPoint</Application>
  <PresentationFormat>On-screen Show (4:3)</PresentationFormat>
  <Paragraphs>257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Application of GA solve the fault-tolerant network design in optical networks</vt:lpstr>
      <vt:lpstr>Nội dung trình bày</vt:lpstr>
      <vt:lpstr>1. Các khái niệm cơ bản</vt:lpstr>
      <vt:lpstr>Wavelength Division Multiplexing</vt:lpstr>
      <vt:lpstr>Physical topology</vt:lpstr>
      <vt:lpstr>Mô hình OXC</vt:lpstr>
      <vt:lpstr>Logical topology</vt:lpstr>
      <vt:lpstr>Lightpath</vt:lpstr>
      <vt:lpstr>Ví dụ</vt:lpstr>
      <vt:lpstr>Physical vs. Logical</vt:lpstr>
      <vt:lpstr>Mapping</vt:lpstr>
      <vt:lpstr>Ví dụ</vt:lpstr>
      <vt:lpstr>Survivable network</vt:lpstr>
      <vt:lpstr>Protection</vt:lpstr>
      <vt:lpstr>Protection</vt:lpstr>
      <vt:lpstr>Restoration</vt:lpstr>
      <vt:lpstr>Restoration</vt:lpstr>
      <vt:lpstr>Link survivable mapping</vt:lpstr>
      <vt:lpstr>2. Phát biểu bài toán</vt:lpstr>
      <vt:lpstr>Ví dụ</vt:lpstr>
      <vt:lpstr>Các hướng nghiên cứu đã có</vt:lpstr>
      <vt:lpstr>Thành viên nhóm</vt:lpstr>
      <vt:lpstr>Lịch làm việc và liên hệ</vt:lpstr>
      <vt:lpstr>PowerPoint Presentation</vt:lpstr>
    </vt:vector>
  </TitlesOfParts>
  <Company>Đại học Bách khoa Hà Nội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Survivable Logical Topology Design in IP-over-WDM Optical Networks</dc:title>
  <dc:creator>Đoàn Hữu Hiệp</dc:creator>
  <cp:lastModifiedBy>Nguyen Van Luong</cp:lastModifiedBy>
  <cp:revision>49</cp:revision>
  <dcterms:created xsi:type="dcterms:W3CDTF">2011-12-17T02:36:01Z</dcterms:created>
  <dcterms:modified xsi:type="dcterms:W3CDTF">2012-02-13T00:45:50Z</dcterms:modified>
</cp:coreProperties>
</file>