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8" r:id="rId4"/>
    <p:sldId id="259" r:id="rId5"/>
    <p:sldId id="261" r:id="rId6"/>
    <p:sldId id="262" r:id="rId7"/>
    <p:sldId id="263" r:id="rId8"/>
    <p:sldId id="265" r:id="rId9"/>
    <p:sldId id="266" r:id="rId10"/>
    <p:sldId id="267" r:id="rId11"/>
    <p:sldId id="268" r:id="rId12"/>
    <p:sldId id="269" r:id="rId13"/>
    <p:sldId id="270" r:id="rId14"/>
    <p:sldId id="273"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E291BD-8723-424F-B054-35477EA154FD}"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BBE2-98C2-4CF8-AEA9-1F7C441E67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291BD-8723-424F-B054-35477EA154FD}"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BBE2-98C2-4CF8-AEA9-1F7C441E67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E291BD-8723-424F-B054-35477EA154FD}"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BBE2-98C2-4CF8-AEA9-1F7C441E67F1}"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291BD-8723-424F-B054-35477EA154FD}"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BBE2-98C2-4CF8-AEA9-1F7C441E67F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E291BD-8723-424F-B054-35477EA154FD}"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BBE2-98C2-4CF8-AEA9-1F7C441E67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0E291BD-8723-424F-B054-35477EA154FD}" type="datetimeFigureOut">
              <a:rPr lang="en-US" smtClean="0"/>
              <a:t>3/8/2012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BBBE2-98C2-4CF8-AEA9-1F7C441E67F1}"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E291BD-8723-424F-B054-35477EA154FD}" type="datetimeFigureOut">
              <a:rPr lang="en-US" smtClean="0"/>
              <a:t>3/8/2012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BBBE2-98C2-4CF8-AEA9-1F7C441E67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E291BD-8723-424F-B054-35477EA154FD}" type="datetimeFigureOut">
              <a:rPr lang="en-US" smtClean="0"/>
              <a:t>3/8/2012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BBBE2-98C2-4CF8-AEA9-1F7C441E67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0E291BD-8723-424F-B054-35477EA154FD}" type="datetimeFigureOut">
              <a:rPr lang="en-US" smtClean="0"/>
              <a:t>3/8/2012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BBBE2-98C2-4CF8-AEA9-1F7C441E67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0E291BD-8723-424F-B054-35477EA154FD}" type="datetimeFigureOut">
              <a:rPr lang="en-US" smtClean="0"/>
              <a:t>3/8/2012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BBBE2-98C2-4CF8-AEA9-1F7C441E67F1}"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291BD-8723-424F-B054-35477EA154FD}" type="datetimeFigureOut">
              <a:rPr lang="en-US" smtClean="0"/>
              <a:t>3/8/2012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BBBE2-98C2-4CF8-AEA9-1F7C441E67F1}"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0E291BD-8723-424F-B054-35477EA154FD}" type="datetimeFigureOut">
              <a:rPr lang="en-US" smtClean="0"/>
              <a:pPr/>
              <a:t>3/8/2012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F4BBBE2-98C2-4CF8-AEA9-1F7C441E67F1}"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2514600"/>
          </a:xfrm>
        </p:spPr>
        <p:txBody>
          <a:bodyPr>
            <a:normAutofit/>
          </a:bodyPr>
          <a:lstStyle/>
          <a:p>
            <a:pPr algn="ctr"/>
            <a:r>
              <a:rPr lang="en-US" smtClean="0"/>
              <a:t>ỨNG DỤNG THUẬT TOÁN</a:t>
            </a:r>
            <a:br>
              <a:rPr lang="en-US" smtClean="0"/>
            </a:br>
            <a:r>
              <a:rPr lang="en-US" smtClean="0"/>
              <a:t> DI TRUYỀN GIẢI BÀI TOÁN NGƯỜI DU LỊCH</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019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pPr marL="0" indent="0">
              <a:buNone/>
            </a:pPr>
            <a:r>
              <a:rPr lang="en-US" smtClean="0"/>
              <a:t>Parent 1: </a:t>
            </a:r>
          </a:p>
          <a:p>
            <a:pPr marL="0" indent="0">
              <a:buNone/>
            </a:pPr>
            <a:r>
              <a:rPr lang="en-US" smtClean="0"/>
              <a:t>Parent 2: </a:t>
            </a:r>
            <a:endParaRPr lang="en-US"/>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a:t>
            </a:r>
            <a:r>
              <a:rPr lang="en-US" smtClean="0"/>
              <a:t>4: </a:t>
            </a:r>
            <a:r>
              <a:rPr lang="en-US"/>
              <a:t>Lai ghép</a:t>
            </a:r>
          </a:p>
        </p:txBody>
      </p:sp>
      <p:graphicFrame>
        <p:nvGraphicFramePr>
          <p:cNvPr id="4" name="Table 3"/>
          <p:cNvGraphicFramePr>
            <a:graphicFrameLocks noGrp="1"/>
          </p:cNvGraphicFramePr>
          <p:nvPr>
            <p:extLst>
              <p:ext uri="{D42A27DB-BD31-4B8C-83A1-F6EECF244321}">
                <p14:modId xmlns:p14="http://schemas.microsoft.com/office/powerpoint/2010/main" val="2050983401"/>
              </p:ext>
            </p:extLst>
          </p:nvPr>
        </p:nvGraphicFramePr>
        <p:xfrm>
          <a:off x="2209800" y="1905000"/>
          <a:ext cx="6096000" cy="365760"/>
        </p:xfrm>
        <a:graphic>
          <a:graphicData uri="http://schemas.openxmlformats.org/drawingml/2006/table">
            <a:tbl>
              <a:tblPr firstRow="1" bandRow="1">
                <a:tableStyleId>{073A0DAA-6AF3-43AB-8588-CEC1D06C72B9}</a:tableStyleId>
              </a:tblPr>
              <a:tblGrid>
                <a:gridCol w="1016000"/>
                <a:gridCol w="1016000"/>
                <a:gridCol w="1016000"/>
                <a:gridCol w="1016000"/>
                <a:gridCol w="1016000"/>
                <a:gridCol w="1016000"/>
              </a:tblGrid>
              <a:tr h="0">
                <a:tc>
                  <a:txBody>
                    <a:bodyPr/>
                    <a:lstStyle/>
                    <a:p>
                      <a:r>
                        <a:rPr lang="en-US" smtClean="0">
                          <a:solidFill>
                            <a:sysClr val="windowText" lastClr="000000"/>
                          </a:solidFill>
                        </a:rPr>
                        <a:t>1</a:t>
                      </a:r>
                      <a:endParaRPr lang="en-US">
                        <a:solidFill>
                          <a:sysClr val="windowText" lastClr="000000"/>
                        </a:solidFill>
                      </a:endParaRPr>
                    </a:p>
                  </a:txBody>
                  <a:tcPr>
                    <a:solidFill>
                      <a:schemeClr val="tx1">
                        <a:lumMod val="50000"/>
                        <a:lumOff val="50000"/>
                      </a:schemeClr>
                    </a:solidFill>
                  </a:tcPr>
                </a:tc>
                <a:tc>
                  <a:txBody>
                    <a:bodyPr/>
                    <a:lstStyle/>
                    <a:p>
                      <a:r>
                        <a:rPr lang="en-US" smtClean="0"/>
                        <a:t>2</a:t>
                      </a:r>
                      <a:endParaRPr lang="en-US"/>
                    </a:p>
                  </a:txBody>
                  <a:tcPr>
                    <a:solidFill>
                      <a:schemeClr val="tx1">
                        <a:lumMod val="50000"/>
                        <a:lumOff val="50000"/>
                      </a:schemeClr>
                    </a:solidFill>
                  </a:tcPr>
                </a:tc>
                <a:tc>
                  <a:txBody>
                    <a:bodyPr/>
                    <a:lstStyle/>
                    <a:p>
                      <a:r>
                        <a:rPr lang="en-US" smtClean="0"/>
                        <a:t>3</a:t>
                      </a:r>
                      <a:endParaRPr lang="en-US"/>
                    </a:p>
                  </a:txBody>
                  <a:tcPr>
                    <a:solidFill>
                      <a:schemeClr val="tx1">
                        <a:lumMod val="50000"/>
                        <a:lumOff val="50000"/>
                      </a:schemeClr>
                    </a:solidFill>
                  </a:tcPr>
                </a:tc>
                <a:tc>
                  <a:txBody>
                    <a:bodyPr/>
                    <a:lstStyle/>
                    <a:p>
                      <a:r>
                        <a:rPr lang="en-US" smtClean="0"/>
                        <a:t>4</a:t>
                      </a:r>
                      <a:endParaRPr lang="en-US"/>
                    </a:p>
                  </a:txBody>
                  <a:tcPr>
                    <a:solidFill>
                      <a:schemeClr val="tx1">
                        <a:lumMod val="50000"/>
                        <a:lumOff val="50000"/>
                      </a:schemeClr>
                    </a:solidFill>
                  </a:tcPr>
                </a:tc>
                <a:tc>
                  <a:txBody>
                    <a:bodyPr/>
                    <a:lstStyle/>
                    <a:p>
                      <a:r>
                        <a:rPr lang="en-US" smtClean="0"/>
                        <a:t>5</a:t>
                      </a:r>
                      <a:endParaRPr lang="en-US"/>
                    </a:p>
                  </a:txBody>
                  <a:tcPr>
                    <a:solidFill>
                      <a:schemeClr val="tx1">
                        <a:lumMod val="50000"/>
                        <a:lumOff val="50000"/>
                      </a:schemeClr>
                    </a:solidFill>
                  </a:tcPr>
                </a:tc>
                <a:tc>
                  <a:txBody>
                    <a:bodyPr/>
                    <a:lstStyle/>
                    <a:p>
                      <a:r>
                        <a:rPr lang="en-US" smtClean="0"/>
                        <a:t>6</a:t>
                      </a:r>
                      <a:endParaRPr lang="en-US"/>
                    </a:p>
                  </a:txBody>
                  <a:tcPr>
                    <a:solidFill>
                      <a:schemeClr val="tx1">
                        <a:lumMod val="50000"/>
                        <a:lumOff val="5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2715222"/>
              </p:ext>
            </p:extLst>
          </p:nvPr>
        </p:nvGraphicFramePr>
        <p:xfrm>
          <a:off x="2209800" y="24384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smtClean="0"/>
                        <a:t>1</a:t>
                      </a:r>
                      <a:endParaRPr lang="en-US"/>
                    </a:p>
                  </a:txBody>
                  <a:tcPr>
                    <a:solidFill>
                      <a:schemeClr val="tx1">
                        <a:lumMod val="50000"/>
                        <a:lumOff val="50000"/>
                      </a:schemeClr>
                    </a:solidFill>
                  </a:tcPr>
                </a:tc>
                <a:tc>
                  <a:txBody>
                    <a:bodyPr/>
                    <a:lstStyle/>
                    <a:p>
                      <a:r>
                        <a:rPr lang="en-US" smtClean="0"/>
                        <a:t>3</a:t>
                      </a:r>
                      <a:endParaRPr lang="en-US"/>
                    </a:p>
                  </a:txBody>
                  <a:tcPr>
                    <a:solidFill>
                      <a:schemeClr val="tx1">
                        <a:lumMod val="50000"/>
                        <a:lumOff val="50000"/>
                      </a:schemeClr>
                    </a:solidFill>
                  </a:tcPr>
                </a:tc>
                <a:tc>
                  <a:txBody>
                    <a:bodyPr/>
                    <a:lstStyle/>
                    <a:p>
                      <a:r>
                        <a:rPr lang="en-US" smtClean="0"/>
                        <a:t>4</a:t>
                      </a:r>
                      <a:endParaRPr lang="en-US"/>
                    </a:p>
                  </a:txBody>
                  <a:tcPr>
                    <a:solidFill>
                      <a:schemeClr val="tx1">
                        <a:lumMod val="50000"/>
                        <a:lumOff val="50000"/>
                      </a:schemeClr>
                    </a:solidFill>
                  </a:tcPr>
                </a:tc>
                <a:tc>
                  <a:txBody>
                    <a:bodyPr/>
                    <a:lstStyle/>
                    <a:p>
                      <a:r>
                        <a:rPr lang="en-US" smtClean="0"/>
                        <a:t>2</a:t>
                      </a:r>
                      <a:endParaRPr lang="en-US"/>
                    </a:p>
                  </a:txBody>
                  <a:tcPr>
                    <a:solidFill>
                      <a:schemeClr val="tx1">
                        <a:lumMod val="50000"/>
                        <a:lumOff val="50000"/>
                      </a:schemeClr>
                    </a:solidFill>
                  </a:tcPr>
                </a:tc>
                <a:tc>
                  <a:txBody>
                    <a:bodyPr/>
                    <a:lstStyle/>
                    <a:p>
                      <a:r>
                        <a:rPr lang="en-US" smtClean="0"/>
                        <a:t>5</a:t>
                      </a:r>
                      <a:endParaRPr lang="en-US"/>
                    </a:p>
                  </a:txBody>
                  <a:tcPr>
                    <a:solidFill>
                      <a:schemeClr val="tx1">
                        <a:lumMod val="50000"/>
                        <a:lumOff val="50000"/>
                      </a:schemeClr>
                    </a:solidFill>
                  </a:tcPr>
                </a:tc>
                <a:tc>
                  <a:txBody>
                    <a:bodyPr/>
                    <a:lstStyle/>
                    <a:p>
                      <a:r>
                        <a:rPr lang="en-US" smtClean="0"/>
                        <a:t>6</a:t>
                      </a:r>
                      <a:endParaRPr lang="en-US"/>
                    </a:p>
                  </a:txBody>
                  <a:tcPr>
                    <a:solidFill>
                      <a:schemeClr val="tx1">
                        <a:lumMod val="50000"/>
                        <a:lumOff val="5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44161406"/>
              </p:ext>
            </p:extLst>
          </p:nvPr>
        </p:nvGraphicFramePr>
        <p:xfrm>
          <a:off x="1447800" y="4114800"/>
          <a:ext cx="6096000" cy="2225040"/>
        </p:xfrm>
        <a:graphic>
          <a:graphicData uri="http://schemas.openxmlformats.org/drawingml/2006/table">
            <a:tbl>
              <a:tblPr firstRow="1" bandRow="1">
                <a:tableStyleId>{37CE84F3-28C3-443E-9E96-99CF82512B78}</a:tableStyleId>
              </a:tblPr>
              <a:tblGrid>
                <a:gridCol w="1219200"/>
                <a:gridCol w="1219200"/>
                <a:gridCol w="1219200"/>
                <a:gridCol w="1219200"/>
                <a:gridCol w="1219200"/>
              </a:tblGrid>
              <a:tr h="370840">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-6</a:t>
                      </a:r>
                      <a:endParaRPr lang="en-US"/>
                    </a:p>
                  </a:txBody>
                  <a:tcPr/>
                </a:tc>
                <a:tc>
                  <a:txBody>
                    <a:bodyPr/>
                    <a:lstStyle/>
                    <a:p>
                      <a:r>
                        <a:rPr lang="en-US" smtClean="0"/>
                        <a:t>3</a:t>
                      </a:r>
                      <a:endParaRPr lang="en-US"/>
                    </a:p>
                  </a:txBody>
                  <a:tcPr/>
                </a:tc>
                <a:tc>
                  <a:txBody>
                    <a:bodyPr/>
                    <a:lstStyle/>
                    <a:p>
                      <a:endParaRPr lang="en-US"/>
                    </a:p>
                  </a:txBody>
                  <a:tcPr>
                    <a:solidFill>
                      <a:schemeClr val="bg1"/>
                    </a:solidFill>
                  </a:tcPr>
                </a:tc>
              </a:tr>
              <a:tr h="370840">
                <a:tc>
                  <a:txBody>
                    <a:bodyPr/>
                    <a:lstStyle/>
                    <a:p>
                      <a:r>
                        <a:rPr lang="en-US" smtClean="0"/>
                        <a:t>2</a:t>
                      </a:r>
                      <a:endParaRPr lang="en-US"/>
                    </a:p>
                  </a:txBody>
                  <a:tcPr/>
                </a:tc>
                <a:tc>
                  <a:txBody>
                    <a:bodyPr/>
                    <a:lstStyle/>
                    <a:p>
                      <a:r>
                        <a:rPr lang="en-US" smtClean="0"/>
                        <a:t>1</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r>
              <a:tr h="370840">
                <a:tc>
                  <a:txBody>
                    <a:bodyPr/>
                    <a:lstStyle/>
                    <a:p>
                      <a:r>
                        <a:rPr lang="en-US" smtClean="0"/>
                        <a:t>3</a:t>
                      </a:r>
                      <a:endParaRPr lang="en-US"/>
                    </a:p>
                  </a:txBody>
                  <a:tcPr/>
                </a:tc>
                <a:tc>
                  <a:txBody>
                    <a:bodyPr/>
                    <a:lstStyle/>
                    <a:p>
                      <a:r>
                        <a:rPr lang="en-US" smtClean="0"/>
                        <a:t>2</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endParaRPr lang="en-US"/>
                    </a:p>
                  </a:txBody>
                  <a:tcPr>
                    <a:solidFill>
                      <a:schemeClr val="bg1"/>
                    </a:solidFill>
                  </a:tcPr>
                </a:tc>
              </a:tr>
              <a:tr h="370840">
                <a:tc>
                  <a:txBody>
                    <a:bodyPr/>
                    <a:lstStyle/>
                    <a:p>
                      <a:r>
                        <a:rPr lang="en-US" smtClean="0"/>
                        <a:t>4</a:t>
                      </a:r>
                      <a:endParaRPr lang="en-US"/>
                    </a:p>
                  </a:txBody>
                  <a:tcPr/>
                </a:tc>
                <a:tc>
                  <a:txBody>
                    <a:bodyPr/>
                    <a:lstStyle/>
                    <a:p>
                      <a:r>
                        <a:rPr lang="en-US" smtClean="0"/>
                        <a:t>-3</a:t>
                      </a:r>
                      <a:endParaRPr lang="en-US"/>
                    </a:p>
                  </a:txBody>
                  <a:tcPr/>
                </a:tc>
                <a:tc>
                  <a:txBody>
                    <a:bodyPr/>
                    <a:lstStyle/>
                    <a:p>
                      <a:r>
                        <a:rPr lang="en-US" smtClean="0"/>
                        <a:t>5</a:t>
                      </a:r>
                      <a:endParaRPr lang="en-US"/>
                    </a:p>
                  </a:txBody>
                  <a:tcPr/>
                </a:tc>
                <a:tc>
                  <a:txBody>
                    <a:bodyPr/>
                    <a:lstStyle/>
                    <a:p>
                      <a:r>
                        <a:rPr lang="en-US" smtClean="0"/>
                        <a:t>2</a:t>
                      </a:r>
                      <a:endParaRPr lang="en-US"/>
                    </a:p>
                  </a:txBody>
                  <a:tcPr/>
                </a:tc>
                <a:tc>
                  <a:txBody>
                    <a:bodyPr/>
                    <a:lstStyle/>
                    <a:p>
                      <a:endParaRPr lang="en-US"/>
                    </a:p>
                  </a:txBody>
                  <a:tcPr>
                    <a:solidFill>
                      <a:schemeClr val="bg1"/>
                    </a:solidFill>
                  </a:tcPr>
                </a:tc>
              </a:tr>
              <a:tr h="370840">
                <a:tc>
                  <a:txBody>
                    <a:bodyPr/>
                    <a:lstStyle/>
                    <a:p>
                      <a:r>
                        <a:rPr lang="en-US" smtClean="0"/>
                        <a:t>5</a:t>
                      </a:r>
                      <a:endParaRPr lang="en-US"/>
                    </a:p>
                  </a:txBody>
                  <a:tcPr/>
                </a:tc>
                <a:tc>
                  <a:txBody>
                    <a:bodyPr/>
                    <a:lstStyle/>
                    <a:p>
                      <a:r>
                        <a:rPr lang="en-US" smtClean="0"/>
                        <a:t>4</a:t>
                      </a:r>
                      <a:endParaRPr lang="en-US"/>
                    </a:p>
                  </a:txBody>
                  <a:tcPr/>
                </a:tc>
                <a:tc>
                  <a:txBody>
                    <a:bodyPr/>
                    <a:lstStyle/>
                    <a:p>
                      <a:r>
                        <a:rPr lang="en-US" smtClean="0"/>
                        <a:t>-6</a:t>
                      </a:r>
                      <a:endParaRPr lang="en-US"/>
                    </a:p>
                  </a:txBody>
                  <a:tcPr/>
                </a:tc>
                <a:tc>
                  <a:txBody>
                    <a:bodyPr/>
                    <a:lstStyle/>
                    <a:p>
                      <a:r>
                        <a:rPr lang="en-US" smtClean="0"/>
                        <a:t>2</a:t>
                      </a:r>
                      <a:endParaRPr lang="en-US"/>
                    </a:p>
                  </a:txBody>
                  <a:tcPr/>
                </a:tc>
                <a:tc>
                  <a:txBody>
                    <a:bodyPr/>
                    <a:lstStyle/>
                    <a:p>
                      <a:endParaRPr lang="en-US"/>
                    </a:p>
                  </a:txBody>
                  <a:tcPr>
                    <a:solidFill>
                      <a:schemeClr val="bg1"/>
                    </a:solidFill>
                  </a:tcPr>
                </a:tc>
              </a:tr>
              <a:tr h="370840">
                <a:tc>
                  <a:txBody>
                    <a:bodyPr/>
                    <a:lstStyle/>
                    <a:p>
                      <a:r>
                        <a:rPr lang="en-US" smtClean="0"/>
                        <a:t>6</a:t>
                      </a:r>
                      <a:endParaRPr lang="en-US"/>
                    </a:p>
                  </a:txBody>
                  <a:tcPr/>
                </a:tc>
                <a:tc>
                  <a:txBody>
                    <a:bodyPr/>
                    <a:lstStyle/>
                    <a:p>
                      <a:r>
                        <a:rPr lang="en-US" smtClean="0"/>
                        <a:t>-5</a:t>
                      </a:r>
                      <a:endParaRPr lang="en-US"/>
                    </a:p>
                  </a:txBody>
                  <a:tcPr/>
                </a:tc>
                <a:tc>
                  <a:txBody>
                    <a:bodyPr/>
                    <a:lstStyle/>
                    <a:p>
                      <a:r>
                        <a:rPr lang="en-US" smtClean="0"/>
                        <a:t>-1</a:t>
                      </a:r>
                      <a:endParaRPr lang="en-US"/>
                    </a:p>
                  </a:txBody>
                  <a:tcPr/>
                </a:tc>
                <a:tc>
                  <a:txBody>
                    <a:bodyPr/>
                    <a:lstStyle/>
                    <a:p>
                      <a:endParaRPr lang="en-US"/>
                    </a:p>
                  </a:txBody>
                  <a:tcPr>
                    <a:solidFill>
                      <a:schemeClr val="bg1"/>
                    </a:solidFill>
                  </a:tcPr>
                </a:tc>
                <a:tc>
                  <a:txBody>
                    <a:bodyPr/>
                    <a:lstStyle/>
                    <a:p>
                      <a:endParaRPr lang="en-US"/>
                    </a:p>
                  </a:txBody>
                  <a:tcPr>
                    <a:solidFill>
                      <a:schemeClr val="bg1"/>
                    </a:solidFill>
                  </a:tcPr>
                </a:tc>
              </a:tr>
            </a:tbl>
          </a:graphicData>
        </a:graphic>
      </p:graphicFrame>
    </p:spTree>
    <p:extLst>
      <p:ext uri="{BB962C8B-B14F-4D97-AF65-F5344CB8AC3E}">
        <p14:creationId xmlns:p14="http://schemas.microsoft.com/office/powerpoint/2010/main" val="3228329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1905000"/>
            <a:ext cx="8077200" cy="4221163"/>
          </a:xfrm>
        </p:spPr>
        <p:txBody>
          <a:bodyPr>
            <a:normAutofit fontScale="92500"/>
          </a:bodyPr>
          <a:lstStyle/>
          <a:p>
            <a:r>
              <a:rPr lang="en-US" smtClean="0"/>
              <a:t>Thuật toán: “tổ hợp lại cạnh tăng”</a:t>
            </a:r>
          </a:p>
          <a:p>
            <a:pPr marL="759143" lvl="1" indent="-457200">
              <a:buFont typeface="+mj-lt"/>
              <a:buAutoNum type="arabicPeriod"/>
            </a:pPr>
            <a:r>
              <a:rPr lang="en-US" smtClean="0"/>
              <a:t>Chọn 1 thành phố ban đầu trong hai cá thể bố mẹ. Đây là thành phó hiện thời.</a:t>
            </a:r>
          </a:p>
          <a:p>
            <a:pPr marL="759143" lvl="1" indent="-457200">
              <a:buFont typeface="+mj-lt"/>
              <a:buAutoNum type="arabicPeriod"/>
            </a:pPr>
            <a:r>
              <a:rPr lang="en-US" smtClean="0"/>
              <a:t>Loại bỏ tất cả sự xuất hiện của thành phố hiện thời ra khỏi bảng kề.</a:t>
            </a:r>
          </a:p>
          <a:p>
            <a:pPr marL="759143" lvl="1" indent="-457200">
              <a:buFont typeface="+mj-lt"/>
              <a:buAutoNum type="arabicPeriod"/>
            </a:pPr>
            <a:r>
              <a:rPr lang="en-US" smtClean="0"/>
              <a:t>Nếu thành phố hiện thời có cạnh đi vào nó thì đến bước 4, còn không thì đến bước 5.</a:t>
            </a:r>
          </a:p>
          <a:p>
            <a:pPr marL="759143" lvl="1" indent="-457200">
              <a:buFont typeface="+mj-lt"/>
              <a:buAutoNum type="arabicPeriod"/>
            </a:pPr>
            <a:r>
              <a:rPr lang="en-US" smtClean="0"/>
              <a:t>Xác định xem thành phố nào trong danh sách kề của thành phố hiện thời có ít cạnh vào nhất thì chọn nó làm thành phố hiện thời</a:t>
            </a:r>
          </a:p>
          <a:p>
            <a:pPr marL="759143" lvl="1" indent="-457200">
              <a:buFont typeface="+mj-lt"/>
              <a:buAutoNum type="arabicPeriod"/>
            </a:pPr>
            <a:r>
              <a:rPr lang="en-US" smtClean="0"/>
              <a:t>Nếu không còn thành phố nào chưa đến thăm thì dừng. Còn thì, chọn ngẫu nhiên 1 thành phố chưa đến thăm và quay lại bước 2.</a:t>
            </a:r>
            <a:endParaRPr lang="en-US"/>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2: Lai ghép</a:t>
            </a:r>
          </a:p>
        </p:txBody>
      </p:sp>
    </p:spTree>
    <p:extLst>
      <p:ext uri="{BB962C8B-B14F-4D97-AF65-F5344CB8AC3E}">
        <p14:creationId xmlns:p14="http://schemas.microsoft.com/office/powerpoint/2010/main" val="430782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828800"/>
            <a:ext cx="8229600" cy="4297363"/>
          </a:xfrm>
        </p:spPr>
        <p:txBody>
          <a:bodyPr/>
          <a:lstStyle/>
          <a:p>
            <a:pPr marL="0" indent="0">
              <a:buNone/>
            </a:pPr>
            <a:r>
              <a:rPr lang="en-US"/>
              <a:t>	</a:t>
            </a:r>
            <a:r>
              <a:rPr lang="en-US" smtClean="0"/>
              <a:t>Bước 1					Bước 2</a:t>
            </a:r>
          </a:p>
          <a:p>
            <a:pPr marL="0" indent="0">
              <a:buNone/>
            </a:pPr>
            <a:endParaRPr lang="en-US"/>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2: Lai ghép</a:t>
            </a:r>
          </a:p>
        </p:txBody>
      </p:sp>
      <p:graphicFrame>
        <p:nvGraphicFramePr>
          <p:cNvPr id="5" name="Table 4"/>
          <p:cNvGraphicFramePr>
            <a:graphicFrameLocks noGrp="1"/>
          </p:cNvGraphicFramePr>
          <p:nvPr>
            <p:extLst>
              <p:ext uri="{D42A27DB-BD31-4B8C-83A1-F6EECF244321}">
                <p14:modId xmlns:p14="http://schemas.microsoft.com/office/powerpoint/2010/main" val="1824251174"/>
              </p:ext>
            </p:extLst>
          </p:nvPr>
        </p:nvGraphicFramePr>
        <p:xfrm>
          <a:off x="609600" y="2362200"/>
          <a:ext cx="2971800" cy="2225040"/>
        </p:xfrm>
        <a:graphic>
          <a:graphicData uri="http://schemas.openxmlformats.org/drawingml/2006/table">
            <a:tbl>
              <a:tblPr firstRow="1" bandRow="1">
                <a:tableStyleId>{37CE84F3-28C3-443E-9E96-99CF82512B78}</a:tableStyleId>
              </a:tblPr>
              <a:tblGrid>
                <a:gridCol w="594360"/>
                <a:gridCol w="594360"/>
                <a:gridCol w="594360"/>
                <a:gridCol w="594360"/>
                <a:gridCol w="594360"/>
              </a:tblGrid>
              <a:tr h="370840">
                <a:tc>
                  <a:txBody>
                    <a:bodyPr/>
                    <a:lstStyle/>
                    <a:p>
                      <a:r>
                        <a:rPr lang="en-US" smtClean="0"/>
                        <a:t>1</a:t>
                      </a:r>
                      <a:endParaRPr lang="en-US"/>
                    </a:p>
                  </a:txBody>
                  <a:tcPr>
                    <a:solidFill>
                      <a:schemeClr val="tx2">
                        <a:lumMod val="40000"/>
                        <a:lumOff val="60000"/>
                      </a:schemeClr>
                    </a:solidFill>
                  </a:tcPr>
                </a:tc>
                <a:tc>
                  <a:txBody>
                    <a:bodyPr/>
                    <a:lstStyle/>
                    <a:p>
                      <a:r>
                        <a:rPr lang="en-US" smtClean="0"/>
                        <a:t>2</a:t>
                      </a:r>
                      <a:endParaRPr lang="en-US"/>
                    </a:p>
                  </a:txBody>
                  <a:tcPr>
                    <a:solidFill>
                      <a:schemeClr val="tx2">
                        <a:lumMod val="40000"/>
                        <a:lumOff val="60000"/>
                      </a:schemeClr>
                    </a:solidFill>
                  </a:tcPr>
                </a:tc>
                <a:tc>
                  <a:txBody>
                    <a:bodyPr/>
                    <a:lstStyle/>
                    <a:p>
                      <a:r>
                        <a:rPr lang="en-US" smtClean="0"/>
                        <a:t>-6</a:t>
                      </a:r>
                      <a:endParaRPr lang="en-US"/>
                    </a:p>
                  </a:txBody>
                  <a:tcPr>
                    <a:solidFill>
                      <a:schemeClr val="tx2">
                        <a:lumMod val="40000"/>
                        <a:lumOff val="60000"/>
                      </a:schemeClr>
                    </a:solidFill>
                  </a:tcPr>
                </a:tc>
                <a:tc>
                  <a:txBody>
                    <a:bodyPr/>
                    <a:lstStyle/>
                    <a:p>
                      <a:r>
                        <a:rPr lang="en-US" smtClean="0"/>
                        <a:t>3</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r>
                        <a:rPr lang="en-US" smtClean="0"/>
                        <a:t>2</a:t>
                      </a:r>
                      <a:endParaRPr lang="en-US"/>
                    </a:p>
                  </a:txBody>
                  <a:tcPr/>
                </a:tc>
                <a:tc>
                  <a:txBody>
                    <a:bodyPr/>
                    <a:lstStyle/>
                    <a:p>
                      <a:r>
                        <a:rPr lang="en-US" smtClean="0"/>
                        <a:t>1</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r>
              <a:tr h="370840">
                <a:tc>
                  <a:txBody>
                    <a:bodyPr/>
                    <a:lstStyle/>
                    <a:p>
                      <a:r>
                        <a:rPr lang="en-US" smtClean="0"/>
                        <a:t>3</a:t>
                      </a:r>
                      <a:endParaRPr lang="en-US"/>
                    </a:p>
                  </a:txBody>
                  <a:tcPr/>
                </a:tc>
                <a:tc>
                  <a:txBody>
                    <a:bodyPr/>
                    <a:lstStyle/>
                    <a:p>
                      <a:r>
                        <a:rPr lang="en-US" smtClean="0"/>
                        <a:t>2</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endParaRPr lang="en-US"/>
                    </a:p>
                  </a:txBody>
                  <a:tcPr/>
                </a:tc>
              </a:tr>
              <a:tr h="370840">
                <a:tc>
                  <a:txBody>
                    <a:bodyPr/>
                    <a:lstStyle/>
                    <a:p>
                      <a:r>
                        <a:rPr lang="en-US" smtClean="0"/>
                        <a:t>4</a:t>
                      </a:r>
                      <a:endParaRPr lang="en-US"/>
                    </a:p>
                  </a:txBody>
                  <a:tcPr/>
                </a:tc>
                <a:tc>
                  <a:txBody>
                    <a:bodyPr/>
                    <a:lstStyle/>
                    <a:p>
                      <a:r>
                        <a:rPr lang="en-US" smtClean="0"/>
                        <a:t>-3</a:t>
                      </a:r>
                      <a:endParaRPr lang="en-US"/>
                    </a:p>
                  </a:txBody>
                  <a:tcPr/>
                </a:tc>
                <a:tc>
                  <a:txBody>
                    <a:bodyPr/>
                    <a:lstStyle/>
                    <a:p>
                      <a:r>
                        <a:rPr lang="en-US" smtClean="0"/>
                        <a:t>5</a:t>
                      </a:r>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5</a:t>
                      </a:r>
                      <a:endParaRPr lang="en-US"/>
                    </a:p>
                  </a:txBody>
                  <a:tcPr/>
                </a:tc>
                <a:tc>
                  <a:txBody>
                    <a:bodyPr/>
                    <a:lstStyle/>
                    <a:p>
                      <a:r>
                        <a:rPr lang="en-US" smtClean="0"/>
                        <a:t>4</a:t>
                      </a:r>
                      <a:endParaRPr lang="en-US"/>
                    </a:p>
                  </a:txBody>
                  <a:tcPr/>
                </a:tc>
                <a:tc>
                  <a:txBody>
                    <a:bodyPr/>
                    <a:lstStyle/>
                    <a:p>
                      <a:r>
                        <a:rPr lang="en-US" smtClean="0"/>
                        <a:t>-6</a:t>
                      </a:r>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6</a:t>
                      </a:r>
                      <a:endParaRPr lang="en-US"/>
                    </a:p>
                  </a:txBody>
                  <a:tcPr/>
                </a:tc>
                <a:tc>
                  <a:txBody>
                    <a:bodyPr/>
                    <a:lstStyle/>
                    <a:p>
                      <a:r>
                        <a:rPr lang="en-US" smtClean="0"/>
                        <a:t>-5</a:t>
                      </a:r>
                      <a:endParaRPr lang="en-US"/>
                    </a:p>
                  </a:txBody>
                  <a:tcPr/>
                </a:tc>
                <a:tc>
                  <a:txBody>
                    <a:bodyPr/>
                    <a:lstStyle/>
                    <a:p>
                      <a:r>
                        <a:rPr lang="en-US" smtClean="0"/>
                        <a:t>-1</a:t>
                      </a:r>
                      <a:endParaRPr lang="en-US"/>
                    </a:p>
                  </a:txBody>
                  <a:tcPr/>
                </a:tc>
                <a:tc>
                  <a:txBody>
                    <a:bodyPr/>
                    <a:lstStyle/>
                    <a:p>
                      <a:endParaRPr lang="en-US"/>
                    </a:p>
                  </a:txBody>
                  <a:tcPr/>
                </a:tc>
                <a:tc>
                  <a:txBody>
                    <a:bodyPr/>
                    <a:lstStyle/>
                    <a:p>
                      <a:endParaRPr lang="en-US"/>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8503532"/>
              </p:ext>
            </p:extLst>
          </p:nvPr>
        </p:nvGraphicFramePr>
        <p:xfrm>
          <a:off x="609600" y="5562600"/>
          <a:ext cx="2971800" cy="370840"/>
        </p:xfrm>
        <a:graphic>
          <a:graphicData uri="http://schemas.openxmlformats.org/drawingml/2006/table">
            <a:tbl>
              <a:tblPr firstRow="1" bandRow="1">
                <a:tableStyleId>{5C22544A-7EE6-4342-B048-85BDC9FD1C3A}</a:tableStyleId>
              </a:tblPr>
              <a:tblGrid>
                <a:gridCol w="495300"/>
                <a:gridCol w="495300"/>
                <a:gridCol w="495300"/>
                <a:gridCol w="495300"/>
                <a:gridCol w="495300"/>
                <a:gridCol w="495300"/>
              </a:tblGrid>
              <a:tr h="370840">
                <a:tc>
                  <a:txBody>
                    <a:bodyPr/>
                    <a:lstStyle/>
                    <a:p>
                      <a:r>
                        <a:rPr lang="en-US" smtClean="0"/>
                        <a:t>1</a:t>
                      </a:r>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r>
            </a:tbl>
          </a:graphicData>
        </a:graphic>
      </p:graphicFrame>
      <p:sp>
        <p:nvSpPr>
          <p:cNvPr id="7" name="Down Arrow 6"/>
          <p:cNvSpPr/>
          <p:nvPr/>
        </p:nvSpPr>
        <p:spPr>
          <a:xfrm>
            <a:off x="734291" y="5105400"/>
            <a:ext cx="242316"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54718692"/>
              </p:ext>
            </p:extLst>
          </p:nvPr>
        </p:nvGraphicFramePr>
        <p:xfrm>
          <a:off x="5181600" y="2362200"/>
          <a:ext cx="2971800" cy="2225040"/>
        </p:xfrm>
        <a:graphic>
          <a:graphicData uri="http://schemas.openxmlformats.org/drawingml/2006/table">
            <a:tbl>
              <a:tblPr firstRow="1" bandRow="1">
                <a:tableStyleId>{37CE84F3-28C3-443E-9E96-99CF82512B78}</a:tableStyleId>
              </a:tblPr>
              <a:tblGrid>
                <a:gridCol w="594360"/>
                <a:gridCol w="594360"/>
                <a:gridCol w="594360"/>
                <a:gridCol w="594360"/>
                <a:gridCol w="594360"/>
              </a:tblGrid>
              <a:tr h="370840">
                <a:tc>
                  <a:txBody>
                    <a:bodyPr/>
                    <a:lstStyle/>
                    <a:p>
                      <a:r>
                        <a:rPr lang="en-US" smtClean="0"/>
                        <a:t>1</a:t>
                      </a:r>
                      <a:endParaRPr lang="en-US"/>
                    </a:p>
                  </a:txBody>
                  <a:tcPr>
                    <a:solidFill>
                      <a:schemeClr val="tx2">
                        <a:lumMod val="40000"/>
                        <a:lumOff val="60000"/>
                      </a:schemeClr>
                    </a:solidFill>
                  </a:tcPr>
                </a:tc>
                <a:tc>
                  <a:txBody>
                    <a:bodyPr/>
                    <a:lstStyle/>
                    <a:p>
                      <a:r>
                        <a:rPr lang="en-US" smtClean="0"/>
                        <a:t>2</a:t>
                      </a:r>
                      <a:endParaRPr lang="en-US"/>
                    </a:p>
                  </a:txBody>
                  <a:tcPr>
                    <a:solidFill>
                      <a:schemeClr val="tx2">
                        <a:lumMod val="40000"/>
                        <a:lumOff val="60000"/>
                      </a:schemeClr>
                    </a:solidFill>
                  </a:tcPr>
                </a:tc>
                <a:tc>
                  <a:txBody>
                    <a:bodyPr/>
                    <a:lstStyle/>
                    <a:p>
                      <a:r>
                        <a:rPr lang="en-US" smtClean="0"/>
                        <a:t>-6</a:t>
                      </a:r>
                      <a:endParaRPr lang="en-US"/>
                    </a:p>
                  </a:txBody>
                  <a:tcPr>
                    <a:solidFill>
                      <a:schemeClr val="tx2">
                        <a:lumMod val="40000"/>
                        <a:lumOff val="60000"/>
                      </a:schemeClr>
                    </a:solidFill>
                  </a:tcPr>
                </a:tc>
                <a:tc>
                  <a:txBody>
                    <a:bodyPr/>
                    <a:lstStyle/>
                    <a:p>
                      <a:r>
                        <a:rPr lang="en-US" smtClean="0"/>
                        <a:t>3</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r>
                        <a:rPr lang="en-US" smtClean="0"/>
                        <a:t>2</a:t>
                      </a:r>
                      <a:endParaRPr lang="en-US"/>
                    </a:p>
                  </a:txBody>
                  <a:tcPr/>
                </a:tc>
                <a:tc>
                  <a:txBody>
                    <a:bodyPr/>
                    <a:lstStyle/>
                    <a:p>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r>
              <a:tr h="370840">
                <a:tc>
                  <a:txBody>
                    <a:bodyPr/>
                    <a:lstStyle/>
                    <a:p>
                      <a:r>
                        <a:rPr lang="en-US" smtClean="0"/>
                        <a:t>3</a:t>
                      </a:r>
                      <a:endParaRPr lang="en-US"/>
                    </a:p>
                  </a:txBody>
                  <a:tcPr/>
                </a:tc>
                <a:tc>
                  <a:txBody>
                    <a:bodyPr/>
                    <a:lstStyle/>
                    <a:p>
                      <a:r>
                        <a:rPr lang="en-US" smtClean="0"/>
                        <a:t>2</a:t>
                      </a:r>
                      <a:endParaRPr lang="en-US"/>
                    </a:p>
                  </a:txBody>
                  <a:tcPr/>
                </a:tc>
                <a:tc>
                  <a:txBody>
                    <a:bodyPr/>
                    <a:lstStyle/>
                    <a:p>
                      <a:r>
                        <a:rPr lang="en-US" smtClean="0"/>
                        <a:t>-4</a:t>
                      </a:r>
                      <a:endParaRPr lang="en-US"/>
                    </a:p>
                  </a:txBody>
                  <a:tcPr/>
                </a:tc>
                <a:tc>
                  <a:txBody>
                    <a:bodyPr/>
                    <a:lstStyle/>
                    <a:p>
                      <a:endParaRPr lang="en-US"/>
                    </a:p>
                  </a:txBody>
                  <a:tcPr/>
                </a:tc>
                <a:tc>
                  <a:txBody>
                    <a:bodyPr/>
                    <a:lstStyle/>
                    <a:p>
                      <a:endParaRPr lang="en-US"/>
                    </a:p>
                  </a:txBody>
                  <a:tcPr/>
                </a:tc>
              </a:tr>
              <a:tr h="370840">
                <a:tc>
                  <a:txBody>
                    <a:bodyPr/>
                    <a:lstStyle/>
                    <a:p>
                      <a:r>
                        <a:rPr lang="en-US" smtClean="0"/>
                        <a:t>4</a:t>
                      </a:r>
                      <a:endParaRPr lang="en-US"/>
                    </a:p>
                  </a:txBody>
                  <a:tcPr/>
                </a:tc>
                <a:tc>
                  <a:txBody>
                    <a:bodyPr/>
                    <a:lstStyle/>
                    <a:p>
                      <a:r>
                        <a:rPr lang="en-US" smtClean="0"/>
                        <a:t>-3</a:t>
                      </a:r>
                      <a:endParaRPr lang="en-US"/>
                    </a:p>
                  </a:txBody>
                  <a:tcPr/>
                </a:tc>
                <a:tc>
                  <a:txBody>
                    <a:bodyPr/>
                    <a:lstStyle/>
                    <a:p>
                      <a:r>
                        <a:rPr lang="en-US" smtClean="0"/>
                        <a:t>5</a:t>
                      </a:r>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5</a:t>
                      </a:r>
                      <a:endParaRPr lang="en-US"/>
                    </a:p>
                  </a:txBody>
                  <a:tcPr/>
                </a:tc>
                <a:tc>
                  <a:txBody>
                    <a:bodyPr/>
                    <a:lstStyle/>
                    <a:p>
                      <a:r>
                        <a:rPr lang="en-US" smtClean="0"/>
                        <a:t>4</a:t>
                      </a:r>
                      <a:endParaRPr lang="en-US"/>
                    </a:p>
                  </a:txBody>
                  <a:tcPr/>
                </a:tc>
                <a:tc>
                  <a:txBody>
                    <a:bodyPr/>
                    <a:lstStyle/>
                    <a:p>
                      <a:r>
                        <a:rPr lang="en-US" smtClean="0"/>
                        <a:t>-6</a:t>
                      </a:r>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6</a:t>
                      </a:r>
                      <a:endParaRPr lang="en-US"/>
                    </a:p>
                  </a:txBody>
                  <a:tcPr/>
                </a:tc>
                <a:tc>
                  <a:txBody>
                    <a:bodyPr/>
                    <a:lstStyle/>
                    <a:p>
                      <a:r>
                        <a:rPr lang="en-US" smtClean="0"/>
                        <a:t>-5</a:t>
                      </a:r>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9" name="Content Placeholder 1"/>
          <p:cNvSpPr txBox="1">
            <a:spLocks/>
          </p:cNvSpPr>
          <p:nvPr/>
        </p:nvSpPr>
        <p:spPr>
          <a:xfrm>
            <a:off x="457200" y="1828800"/>
            <a:ext cx="8229600" cy="429736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mtClean="0"/>
              <a:t>	Bước 1					Bước 2</a:t>
            </a:r>
          </a:p>
          <a:p>
            <a:pPr marL="0" indent="0">
              <a:buFont typeface="Symbol" pitchFamily="18" charset="2"/>
              <a:buNone/>
            </a:pP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191276011"/>
              </p:ext>
            </p:extLst>
          </p:nvPr>
        </p:nvGraphicFramePr>
        <p:xfrm>
          <a:off x="609599" y="5562600"/>
          <a:ext cx="2971800" cy="370840"/>
        </p:xfrm>
        <a:graphic>
          <a:graphicData uri="http://schemas.openxmlformats.org/drawingml/2006/table">
            <a:tbl>
              <a:tblPr firstRow="1" bandRow="1">
                <a:tableStyleId>{5C22544A-7EE6-4342-B048-85BDC9FD1C3A}</a:tableStyleId>
              </a:tblPr>
              <a:tblGrid>
                <a:gridCol w="495300"/>
                <a:gridCol w="495300"/>
                <a:gridCol w="495300"/>
                <a:gridCol w="495300"/>
                <a:gridCol w="495300"/>
                <a:gridCol w="495300"/>
              </a:tblGrid>
              <a:tr h="370840">
                <a:tc>
                  <a:txBody>
                    <a:bodyPr/>
                    <a:lstStyle/>
                    <a:p>
                      <a:r>
                        <a:rPr lang="en-US" smtClean="0"/>
                        <a:t>1</a:t>
                      </a:r>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38393911"/>
              </p:ext>
            </p:extLst>
          </p:nvPr>
        </p:nvGraphicFramePr>
        <p:xfrm>
          <a:off x="5181600" y="5562600"/>
          <a:ext cx="2971800" cy="370840"/>
        </p:xfrm>
        <a:graphic>
          <a:graphicData uri="http://schemas.openxmlformats.org/drawingml/2006/table">
            <a:tbl>
              <a:tblPr firstRow="1" bandRow="1">
                <a:tableStyleId>{5C22544A-7EE6-4342-B048-85BDC9FD1C3A}</a:tableStyleId>
              </a:tblPr>
              <a:tblGrid>
                <a:gridCol w="495300"/>
                <a:gridCol w="495300"/>
                <a:gridCol w="495300"/>
                <a:gridCol w="495300"/>
                <a:gridCol w="495300"/>
                <a:gridCol w="495300"/>
              </a:tblGrid>
              <a:tr h="370840">
                <a:tc>
                  <a:txBody>
                    <a:bodyPr/>
                    <a:lstStyle/>
                    <a:p>
                      <a:r>
                        <a:rPr lang="en-US" smtClean="0"/>
                        <a:t>1</a:t>
                      </a:r>
                      <a:endParaRPr lang="en-US"/>
                    </a:p>
                  </a:txBody>
                  <a:tcPr>
                    <a:solidFill>
                      <a:schemeClr val="tx1">
                        <a:lumMod val="50000"/>
                        <a:lumOff val="50000"/>
                      </a:schemeClr>
                    </a:solidFill>
                  </a:tcPr>
                </a:tc>
                <a:tc>
                  <a:txBody>
                    <a:bodyPr/>
                    <a:lstStyle/>
                    <a:p>
                      <a:r>
                        <a:rPr lang="en-US" smtClean="0"/>
                        <a:t>6</a:t>
                      </a:r>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r>
            </a:tbl>
          </a:graphicData>
        </a:graphic>
      </p:graphicFrame>
      <p:sp>
        <p:nvSpPr>
          <p:cNvPr id="12" name="Down Arrow 11"/>
          <p:cNvSpPr/>
          <p:nvPr/>
        </p:nvSpPr>
        <p:spPr>
          <a:xfrm>
            <a:off x="5791200" y="5105400"/>
            <a:ext cx="242316"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1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905000"/>
            <a:ext cx="8534400" cy="4221163"/>
          </a:xfrm>
        </p:spPr>
        <p:txBody>
          <a:bodyPr/>
          <a:lstStyle/>
          <a:p>
            <a:pPr marL="0" indent="0">
              <a:buNone/>
            </a:pPr>
            <a:r>
              <a:rPr lang="en-US" smtClean="0"/>
              <a:t>	Bước 3					Bước 4</a:t>
            </a:r>
            <a:endParaRPr lang="en-US"/>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2: Lai ghép</a:t>
            </a:r>
          </a:p>
        </p:txBody>
      </p:sp>
      <p:graphicFrame>
        <p:nvGraphicFramePr>
          <p:cNvPr id="4" name="Table 3"/>
          <p:cNvGraphicFramePr>
            <a:graphicFrameLocks noGrp="1"/>
          </p:cNvGraphicFramePr>
          <p:nvPr>
            <p:extLst>
              <p:ext uri="{D42A27DB-BD31-4B8C-83A1-F6EECF244321}">
                <p14:modId xmlns:p14="http://schemas.microsoft.com/office/powerpoint/2010/main" val="3368576951"/>
              </p:ext>
            </p:extLst>
          </p:nvPr>
        </p:nvGraphicFramePr>
        <p:xfrm>
          <a:off x="457200" y="2590800"/>
          <a:ext cx="2971800" cy="2225040"/>
        </p:xfrm>
        <a:graphic>
          <a:graphicData uri="http://schemas.openxmlformats.org/drawingml/2006/table">
            <a:tbl>
              <a:tblPr firstRow="1" bandRow="1">
                <a:tableStyleId>{37CE84F3-28C3-443E-9E96-99CF82512B78}</a:tableStyleId>
              </a:tblPr>
              <a:tblGrid>
                <a:gridCol w="594360"/>
                <a:gridCol w="594360"/>
                <a:gridCol w="594360"/>
                <a:gridCol w="594360"/>
                <a:gridCol w="594360"/>
              </a:tblGrid>
              <a:tr h="370840">
                <a:tc>
                  <a:txBody>
                    <a:bodyPr/>
                    <a:lstStyle/>
                    <a:p>
                      <a:r>
                        <a:rPr lang="en-US" smtClean="0"/>
                        <a:t>1</a:t>
                      </a:r>
                      <a:endParaRPr lang="en-US"/>
                    </a:p>
                  </a:txBody>
                  <a:tcPr>
                    <a:solidFill>
                      <a:schemeClr val="tx2">
                        <a:lumMod val="40000"/>
                        <a:lumOff val="60000"/>
                      </a:schemeClr>
                    </a:solidFill>
                  </a:tcPr>
                </a:tc>
                <a:tc>
                  <a:txBody>
                    <a:bodyPr/>
                    <a:lstStyle/>
                    <a:p>
                      <a:r>
                        <a:rPr lang="en-US" smtClean="0"/>
                        <a:t>2</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r>
                        <a:rPr lang="en-US" smtClean="0"/>
                        <a:t>3</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r>
                        <a:rPr lang="en-US" smtClean="0"/>
                        <a:t>2</a:t>
                      </a:r>
                      <a:endParaRPr lang="en-US"/>
                    </a:p>
                  </a:txBody>
                  <a:tcPr/>
                </a:tc>
                <a:tc>
                  <a:txBody>
                    <a:bodyPr/>
                    <a:lstStyle/>
                    <a:p>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r>
              <a:tr h="370840">
                <a:tc>
                  <a:txBody>
                    <a:bodyPr/>
                    <a:lstStyle/>
                    <a:p>
                      <a:r>
                        <a:rPr lang="en-US" smtClean="0"/>
                        <a:t>3</a:t>
                      </a:r>
                      <a:endParaRPr lang="en-US"/>
                    </a:p>
                  </a:txBody>
                  <a:tcPr/>
                </a:tc>
                <a:tc>
                  <a:txBody>
                    <a:bodyPr/>
                    <a:lstStyle/>
                    <a:p>
                      <a:r>
                        <a:rPr lang="en-US" smtClean="0"/>
                        <a:t>2</a:t>
                      </a:r>
                      <a:endParaRPr lang="en-US"/>
                    </a:p>
                  </a:txBody>
                  <a:tcPr/>
                </a:tc>
                <a:tc>
                  <a:txBody>
                    <a:bodyPr/>
                    <a:lstStyle/>
                    <a:p>
                      <a:r>
                        <a:rPr lang="en-US" smtClean="0"/>
                        <a:t>-4</a:t>
                      </a:r>
                      <a:endParaRPr lang="en-US"/>
                    </a:p>
                  </a:txBody>
                  <a:tcPr/>
                </a:tc>
                <a:tc>
                  <a:txBody>
                    <a:bodyPr/>
                    <a:lstStyle/>
                    <a:p>
                      <a:endParaRPr lang="en-US"/>
                    </a:p>
                  </a:txBody>
                  <a:tcPr/>
                </a:tc>
                <a:tc>
                  <a:txBody>
                    <a:bodyPr/>
                    <a:lstStyle/>
                    <a:p>
                      <a:endParaRPr lang="en-US"/>
                    </a:p>
                  </a:txBody>
                  <a:tcPr/>
                </a:tc>
              </a:tr>
              <a:tr h="370840">
                <a:tc>
                  <a:txBody>
                    <a:bodyPr/>
                    <a:lstStyle/>
                    <a:p>
                      <a:r>
                        <a:rPr lang="en-US" smtClean="0"/>
                        <a:t>4</a:t>
                      </a:r>
                      <a:endParaRPr lang="en-US"/>
                    </a:p>
                  </a:txBody>
                  <a:tcPr/>
                </a:tc>
                <a:tc>
                  <a:txBody>
                    <a:bodyPr/>
                    <a:lstStyle/>
                    <a:p>
                      <a:r>
                        <a:rPr lang="en-US" smtClean="0"/>
                        <a:t>-3</a:t>
                      </a:r>
                      <a:endParaRPr lang="en-US"/>
                    </a:p>
                  </a:txBody>
                  <a:tcPr/>
                </a:tc>
                <a:tc>
                  <a:txBody>
                    <a:bodyPr/>
                    <a:lstStyle/>
                    <a:p>
                      <a:r>
                        <a:rPr lang="en-US" smtClean="0"/>
                        <a:t>5</a:t>
                      </a:r>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5</a:t>
                      </a:r>
                      <a:endParaRPr lang="en-US"/>
                    </a:p>
                  </a:txBody>
                  <a:tcPr/>
                </a:tc>
                <a:tc>
                  <a:txBody>
                    <a:bodyPr/>
                    <a:lstStyle/>
                    <a:p>
                      <a:r>
                        <a:rPr lang="en-US" smtClean="0"/>
                        <a:t>4</a:t>
                      </a:r>
                      <a:endParaRPr lang="en-US"/>
                    </a:p>
                  </a:txBody>
                  <a:tcPr/>
                </a:tc>
                <a:tc>
                  <a:txBody>
                    <a:bodyPr/>
                    <a:lstStyle/>
                    <a:p>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6</a:t>
                      </a:r>
                      <a:endParaRPr lang="en-US"/>
                    </a:p>
                  </a:txBody>
                  <a:tcPr/>
                </a:tc>
                <a:tc>
                  <a:txBody>
                    <a:bodyPr/>
                    <a:lstStyle/>
                    <a:p>
                      <a:r>
                        <a:rPr lang="en-US" smtClean="0"/>
                        <a:t>-5</a:t>
                      </a:r>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65616455"/>
              </p:ext>
            </p:extLst>
          </p:nvPr>
        </p:nvGraphicFramePr>
        <p:xfrm>
          <a:off x="533400" y="5791200"/>
          <a:ext cx="2971800" cy="370840"/>
        </p:xfrm>
        <a:graphic>
          <a:graphicData uri="http://schemas.openxmlformats.org/drawingml/2006/table">
            <a:tbl>
              <a:tblPr firstRow="1" bandRow="1">
                <a:tableStyleId>{5C22544A-7EE6-4342-B048-85BDC9FD1C3A}</a:tableStyleId>
              </a:tblPr>
              <a:tblGrid>
                <a:gridCol w="495300"/>
                <a:gridCol w="495300"/>
                <a:gridCol w="495300"/>
                <a:gridCol w="495300"/>
                <a:gridCol w="495300"/>
                <a:gridCol w="495300"/>
              </a:tblGrid>
              <a:tr h="370840">
                <a:tc>
                  <a:txBody>
                    <a:bodyPr/>
                    <a:lstStyle/>
                    <a:p>
                      <a:r>
                        <a:rPr lang="en-US" smtClean="0"/>
                        <a:t>1</a:t>
                      </a:r>
                      <a:endParaRPr lang="en-US"/>
                    </a:p>
                  </a:txBody>
                  <a:tcPr>
                    <a:solidFill>
                      <a:schemeClr val="tx1">
                        <a:lumMod val="50000"/>
                        <a:lumOff val="50000"/>
                      </a:schemeClr>
                    </a:solidFill>
                  </a:tcPr>
                </a:tc>
                <a:tc>
                  <a:txBody>
                    <a:bodyPr/>
                    <a:lstStyle/>
                    <a:p>
                      <a:r>
                        <a:rPr lang="en-US" smtClean="0"/>
                        <a:t>6</a:t>
                      </a:r>
                      <a:endParaRPr lang="en-US"/>
                    </a:p>
                  </a:txBody>
                  <a:tcPr>
                    <a:solidFill>
                      <a:schemeClr val="tx1">
                        <a:lumMod val="50000"/>
                        <a:lumOff val="50000"/>
                      </a:schemeClr>
                    </a:solidFill>
                  </a:tcPr>
                </a:tc>
                <a:tc>
                  <a:txBody>
                    <a:bodyPr/>
                    <a:lstStyle/>
                    <a:p>
                      <a:r>
                        <a:rPr lang="en-US" smtClean="0"/>
                        <a:t>5</a:t>
                      </a:r>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r>
            </a:tbl>
          </a:graphicData>
        </a:graphic>
      </p:graphicFrame>
      <p:sp>
        <p:nvSpPr>
          <p:cNvPr id="7" name="Down Arrow 6"/>
          <p:cNvSpPr/>
          <p:nvPr/>
        </p:nvSpPr>
        <p:spPr>
          <a:xfrm>
            <a:off x="1676400" y="5278582"/>
            <a:ext cx="242316"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576782351"/>
              </p:ext>
            </p:extLst>
          </p:nvPr>
        </p:nvGraphicFramePr>
        <p:xfrm>
          <a:off x="5029200" y="2590800"/>
          <a:ext cx="2971800" cy="2225040"/>
        </p:xfrm>
        <a:graphic>
          <a:graphicData uri="http://schemas.openxmlformats.org/drawingml/2006/table">
            <a:tbl>
              <a:tblPr firstRow="1" bandRow="1">
                <a:tableStyleId>{37CE84F3-28C3-443E-9E96-99CF82512B78}</a:tableStyleId>
              </a:tblPr>
              <a:tblGrid>
                <a:gridCol w="594360"/>
                <a:gridCol w="594360"/>
                <a:gridCol w="594360"/>
                <a:gridCol w="594360"/>
                <a:gridCol w="594360"/>
              </a:tblGrid>
              <a:tr h="370840">
                <a:tc>
                  <a:txBody>
                    <a:bodyPr/>
                    <a:lstStyle/>
                    <a:p>
                      <a:r>
                        <a:rPr lang="en-US" smtClean="0"/>
                        <a:t>1</a:t>
                      </a:r>
                      <a:endParaRPr lang="en-US"/>
                    </a:p>
                  </a:txBody>
                  <a:tcPr>
                    <a:solidFill>
                      <a:schemeClr val="tx2">
                        <a:lumMod val="40000"/>
                        <a:lumOff val="60000"/>
                      </a:schemeClr>
                    </a:solidFill>
                  </a:tcPr>
                </a:tc>
                <a:tc>
                  <a:txBody>
                    <a:bodyPr/>
                    <a:lstStyle/>
                    <a:p>
                      <a:r>
                        <a:rPr lang="en-US" smtClean="0"/>
                        <a:t>2</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r>
                        <a:rPr lang="en-US" smtClean="0"/>
                        <a:t>3</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r>
                        <a:rPr lang="en-US" smtClean="0"/>
                        <a:t>2</a:t>
                      </a:r>
                      <a:endParaRPr lang="en-US"/>
                    </a:p>
                  </a:txBody>
                  <a:tcPr/>
                </a:tc>
                <a:tc>
                  <a:txBody>
                    <a:bodyPr/>
                    <a:lstStyle/>
                    <a:p>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endParaRPr lang="en-US"/>
                    </a:p>
                  </a:txBody>
                  <a:tcPr/>
                </a:tc>
              </a:tr>
              <a:tr h="370840">
                <a:tc>
                  <a:txBody>
                    <a:bodyPr/>
                    <a:lstStyle/>
                    <a:p>
                      <a:r>
                        <a:rPr lang="en-US" smtClean="0"/>
                        <a:t>3</a:t>
                      </a:r>
                      <a:endParaRPr lang="en-US"/>
                    </a:p>
                  </a:txBody>
                  <a:tcPr/>
                </a:tc>
                <a:tc>
                  <a:txBody>
                    <a:bodyPr/>
                    <a:lstStyle/>
                    <a:p>
                      <a:r>
                        <a:rPr lang="en-US" smtClean="0"/>
                        <a:t>2</a:t>
                      </a:r>
                      <a:endParaRPr lang="en-US"/>
                    </a:p>
                  </a:txBody>
                  <a:tcPr/>
                </a:tc>
                <a:tc>
                  <a:txBody>
                    <a:bodyPr/>
                    <a:lstStyle/>
                    <a:p>
                      <a:r>
                        <a:rPr lang="en-US" smtClean="0"/>
                        <a:t>-4</a:t>
                      </a:r>
                      <a:endParaRPr lang="en-US"/>
                    </a:p>
                  </a:txBody>
                  <a:tcPr/>
                </a:tc>
                <a:tc>
                  <a:txBody>
                    <a:bodyPr/>
                    <a:lstStyle/>
                    <a:p>
                      <a:endParaRPr lang="en-US"/>
                    </a:p>
                  </a:txBody>
                  <a:tcPr/>
                </a:tc>
                <a:tc>
                  <a:txBody>
                    <a:bodyPr/>
                    <a:lstStyle/>
                    <a:p>
                      <a:endParaRPr lang="en-US"/>
                    </a:p>
                  </a:txBody>
                  <a:tcPr/>
                </a:tc>
              </a:tr>
              <a:tr h="370840">
                <a:tc>
                  <a:txBody>
                    <a:bodyPr/>
                    <a:lstStyle/>
                    <a:p>
                      <a:r>
                        <a:rPr lang="en-US" smtClean="0"/>
                        <a:t>4</a:t>
                      </a:r>
                      <a:endParaRPr lang="en-US"/>
                    </a:p>
                  </a:txBody>
                  <a:tcPr/>
                </a:tc>
                <a:tc>
                  <a:txBody>
                    <a:bodyPr/>
                    <a:lstStyle/>
                    <a:p>
                      <a:r>
                        <a:rPr lang="en-US" smtClean="0"/>
                        <a:t>-3</a:t>
                      </a:r>
                      <a:endParaRPr lang="en-US"/>
                    </a:p>
                  </a:txBody>
                  <a:tcPr/>
                </a:tc>
                <a:tc>
                  <a:txBody>
                    <a:bodyPr/>
                    <a:lstStyle/>
                    <a:p>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5</a:t>
                      </a:r>
                      <a:endParaRPr lang="en-US"/>
                    </a:p>
                  </a:txBody>
                  <a:tcPr/>
                </a:tc>
                <a:tc>
                  <a:txBody>
                    <a:bodyPr/>
                    <a:lstStyle/>
                    <a:p>
                      <a:r>
                        <a:rPr lang="en-US" smtClean="0"/>
                        <a:t>4</a:t>
                      </a:r>
                      <a:endParaRPr lang="en-US"/>
                    </a:p>
                  </a:txBody>
                  <a:tcPr/>
                </a:tc>
                <a:tc>
                  <a:txBody>
                    <a:bodyPr/>
                    <a:lstStyle/>
                    <a:p>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6</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66606106"/>
              </p:ext>
            </p:extLst>
          </p:nvPr>
        </p:nvGraphicFramePr>
        <p:xfrm>
          <a:off x="5029200" y="5756564"/>
          <a:ext cx="2971800" cy="370840"/>
        </p:xfrm>
        <a:graphic>
          <a:graphicData uri="http://schemas.openxmlformats.org/drawingml/2006/table">
            <a:tbl>
              <a:tblPr firstRow="1" bandRow="1">
                <a:tableStyleId>{5C22544A-7EE6-4342-B048-85BDC9FD1C3A}</a:tableStyleId>
              </a:tblPr>
              <a:tblGrid>
                <a:gridCol w="495300"/>
                <a:gridCol w="495300"/>
                <a:gridCol w="495300"/>
                <a:gridCol w="495300"/>
                <a:gridCol w="495300"/>
                <a:gridCol w="495300"/>
              </a:tblGrid>
              <a:tr h="370840">
                <a:tc>
                  <a:txBody>
                    <a:bodyPr/>
                    <a:lstStyle/>
                    <a:p>
                      <a:r>
                        <a:rPr lang="en-US" smtClean="0"/>
                        <a:t>1</a:t>
                      </a:r>
                      <a:endParaRPr lang="en-US"/>
                    </a:p>
                  </a:txBody>
                  <a:tcPr>
                    <a:solidFill>
                      <a:schemeClr val="tx1">
                        <a:lumMod val="50000"/>
                        <a:lumOff val="50000"/>
                      </a:schemeClr>
                    </a:solidFill>
                  </a:tcPr>
                </a:tc>
                <a:tc>
                  <a:txBody>
                    <a:bodyPr/>
                    <a:lstStyle/>
                    <a:p>
                      <a:r>
                        <a:rPr lang="en-US" smtClean="0"/>
                        <a:t>6</a:t>
                      </a:r>
                      <a:endParaRPr lang="en-US"/>
                    </a:p>
                  </a:txBody>
                  <a:tcPr>
                    <a:solidFill>
                      <a:schemeClr val="tx1">
                        <a:lumMod val="50000"/>
                        <a:lumOff val="50000"/>
                      </a:schemeClr>
                    </a:solidFill>
                  </a:tcPr>
                </a:tc>
                <a:tc>
                  <a:txBody>
                    <a:bodyPr/>
                    <a:lstStyle/>
                    <a:p>
                      <a:r>
                        <a:rPr lang="en-US" smtClean="0"/>
                        <a:t>5</a:t>
                      </a:r>
                      <a:endParaRPr lang="en-US"/>
                    </a:p>
                  </a:txBody>
                  <a:tcPr>
                    <a:solidFill>
                      <a:schemeClr val="tx1">
                        <a:lumMod val="50000"/>
                        <a:lumOff val="50000"/>
                      </a:schemeClr>
                    </a:solidFill>
                  </a:tcPr>
                </a:tc>
                <a:tc>
                  <a:txBody>
                    <a:bodyPr/>
                    <a:lstStyle/>
                    <a:p>
                      <a:r>
                        <a:rPr lang="en-US" smtClean="0"/>
                        <a:t>4</a:t>
                      </a:r>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r>
            </a:tbl>
          </a:graphicData>
        </a:graphic>
      </p:graphicFrame>
      <p:sp>
        <p:nvSpPr>
          <p:cNvPr id="10" name="Down Arrow 9"/>
          <p:cNvSpPr/>
          <p:nvPr/>
        </p:nvSpPr>
        <p:spPr>
          <a:xfrm>
            <a:off x="6553200" y="5230091"/>
            <a:ext cx="242316"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243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1905000"/>
            <a:ext cx="8229600" cy="4221163"/>
          </a:xfrm>
        </p:spPr>
        <p:txBody>
          <a:bodyPr/>
          <a:lstStyle/>
          <a:p>
            <a:pPr marL="0" indent="0">
              <a:buNone/>
            </a:pPr>
            <a:r>
              <a:rPr lang="en-US" smtClean="0"/>
              <a:t>	Bước 5					Bước 6</a:t>
            </a:r>
          </a:p>
          <a:p>
            <a:pPr marL="0" indent="0">
              <a:buNone/>
            </a:pPr>
            <a:endParaRPr lang="en-US"/>
          </a:p>
        </p:txBody>
      </p:sp>
      <p:sp>
        <p:nvSpPr>
          <p:cNvPr id="3" name="Title 2"/>
          <p:cNvSpPr>
            <a:spLocks noGrp="1"/>
          </p:cNvSpPr>
          <p:nvPr>
            <p:ph type="title"/>
          </p:nvPr>
        </p:nvSpPr>
        <p:spPr/>
        <p:txBody>
          <a:bodyPr/>
          <a:lstStyle/>
          <a:p>
            <a:endParaRPr lang="en-US"/>
          </a:p>
        </p:txBody>
      </p:sp>
      <p:sp>
        <p:nvSpPr>
          <p:cNvPr id="4" name="Down Arrow 3"/>
          <p:cNvSpPr/>
          <p:nvPr/>
        </p:nvSpPr>
        <p:spPr>
          <a:xfrm>
            <a:off x="2590800" y="5334000"/>
            <a:ext cx="242316"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034531659"/>
              </p:ext>
            </p:extLst>
          </p:nvPr>
        </p:nvGraphicFramePr>
        <p:xfrm>
          <a:off x="533400" y="2514600"/>
          <a:ext cx="2971800" cy="2225040"/>
        </p:xfrm>
        <a:graphic>
          <a:graphicData uri="http://schemas.openxmlformats.org/drawingml/2006/table">
            <a:tbl>
              <a:tblPr firstRow="1" bandRow="1">
                <a:tableStyleId>{37CE84F3-28C3-443E-9E96-99CF82512B78}</a:tableStyleId>
              </a:tblPr>
              <a:tblGrid>
                <a:gridCol w="594360"/>
                <a:gridCol w="594360"/>
                <a:gridCol w="594360"/>
                <a:gridCol w="594360"/>
                <a:gridCol w="594360"/>
              </a:tblGrid>
              <a:tr h="370840">
                <a:tc>
                  <a:txBody>
                    <a:bodyPr/>
                    <a:lstStyle/>
                    <a:p>
                      <a:r>
                        <a:rPr lang="en-US" smtClean="0"/>
                        <a:t>1</a:t>
                      </a:r>
                      <a:endParaRPr lang="en-US"/>
                    </a:p>
                  </a:txBody>
                  <a:tcPr>
                    <a:solidFill>
                      <a:schemeClr val="tx2">
                        <a:lumMod val="40000"/>
                        <a:lumOff val="60000"/>
                      </a:schemeClr>
                    </a:solidFill>
                  </a:tcPr>
                </a:tc>
                <a:tc>
                  <a:txBody>
                    <a:bodyPr/>
                    <a:lstStyle/>
                    <a:p>
                      <a:r>
                        <a:rPr lang="en-US" smtClean="0"/>
                        <a:t>2</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r>
                        <a:rPr lang="en-US" smtClean="0"/>
                        <a:t>3</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r>
                        <a:rPr lang="en-US" smtClean="0"/>
                        <a:t>2</a:t>
                      </a:r>
                      <a:endParaRPr lang="en-US"/>
                    </a:p>
                  </a:txBody>
                  <a:tcPr/>
                </a:tc>
                <a:tc>
                  <a:txBody>
                    <a:bodyPr/>
                    <a:lstStyle/>
                    <a:p>
                      <a:endParaRPr lang="en-US"/>
                    </a:p>
                  </a:txBody>
                  <a:tcPr/>
                </a:tc>
                <a:tc>
                  <a:txBody>
                    <a:bodyPr/>
                    <a:lstStyle/>
                    <a:p>
                      <a:r>
                        <a:rPr lang="en-US" smtClean="0"/>
                        <a:t>3</a:t>
                      </a:r>
                      <a:endParaRPr lang="en-US"/>
                    </a:p>
                  </a:txBody>
                  <a:tcPr/>
                </a:tc>
                <a:tc>
                  <a:txBody>
                    <a:bodyPr/>
                    <a:lstStyle/>
                    <a:p>
                      <a:endParaRPr lang="en-US"/>
                    </a:p>
                  </a:txBody>
                  <a:tcPr/>
                </a:tc>
                <a:tc>
                  <a:txBody>
                    <a:bodyPr/>
                    <a:lstStyle/>
                    <a:p>
                      <a:endParaRPr lang="en-US"/>
                    </a:p>
                  </a:txBody>
                  <a:tcPr/>
                </a:tc>
              </a:tr>
              <a:tr h="370840">
                <a:tc>
                  <a:txBody>
                    <a:bodyPr/>
                    <a:lstStyle/>
                    <a:p>
                      <a:r>
                        <a:rPr lang="en-US" smtClean="0"/>
                        <a:t>3</a:t>
                      </a:r>
                      <a:endParaRPr lang="en-US"/>
                    </a:p>
                  </a:txBody>
                  <a:tcPr/>
                </a:tc>
                <a:tc>
                  <a:txBody>
                    <a:bodyPr/>
                    <a:lstStyle/>
                    <a:p>
                      <a:r>
                        <a:rPr lang="en-US" smtClean="0"/>
                        <a:t>2</a:t>
                      </a:r>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4</a:t>
                      </a:r>
                      <a:endParaRPr lang="en-US"/>
                    </a:p>
                  </a:txBody>
                  <a:tcPr/>
                </a:tc>
                <a:tc>
                  <a:txBody>
                    <a:bodyPr/>
                    <a:lstStyle/>
                    <a:p>
                      <a:r>
                        <a:rPr lang="en-US" smtClean="0"/>
                        <a:t>-3</a:t>
                      </a:r>
                      <a:endParaRPr lang="en-US"/>
                    </a:p>
                  </a:txBody>
                  <a:tcPr/>
                </a:tc>
                <a:tc>
                  <a:txBody>
                    <a:bodyPr/>
                    <a:lstStyle/>
                    <a:p>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5</a:t>
                      </a:r>
                      <a:endParaRPr lang="en-US"/>
                    </a:p>
                  </a:txBody>
                  <a:tcPr/>
                </a:tc>
                <a:tc>
                  <a:txBody>
                    <a:bodyPr/>
                    <a:lstStyle/>
                    <a:p>
                      <a:endParaRPr lang="en-US"/>
                    </a:p>
                  </a:txBody>
                  <a:tcPr/>
                </a:tc>
                <a:tc>
                  <a:txBody>
                    <a:bodyPr/>
                    <a:lstStyle/>
                    <a:p>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6</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11517077"/>
              </p:ext>
            </p:extLst>
          </p:nvPr>
        </p:nvGraphicFramePr>
        <p:xfrm>
          <a:off x="5257800" y="2514600"/>
          <a:ext cx="2971800" cy="2225040"/>
        </p:xfrm>
        <a:graphic>
          <a:graphicData uri="http://schemas.openxmlformats.org/drawingml/2006/table">
            <a:tbl>
              <a:tblPr firstRow="1" bandRow="1">
                <a:tableStyleId>{37CE84F3-28C3-443E-9E96-99CF82512B78}</a:tableStyleId>
              </a:tblPr>
              <a:tblGrid>
                <a:gridCol w="594360"/>
                <a:gridCol w="594360"/>
                <a:gridCol w="594360"/>
                <a:gridCol w="594360"/>
                <a:gridCol w="594360"/>
              </a:tblGrid>
              <a:tr h="370840">
                <a:tc>
                  <a:txBody>
                    <a:bodyPr/>
                    <a:lstStyle/>
                    <a:p>
                      <a:r>
                        <a:rPr lang="en-US" smtClean="0"/>
                        <a:t>1</a:t>
                      </a:r>
                      <a:endParaRPr lang="en-US"/>
                    </a:p>
                  </a:txBody>
                  <a:tcPr>
                    <a:solidFill>
                      <a:schemeClr val="tx2">
                        <a:lumMod val="40000"/>
                        <a:lumOff val="60000"/>
                      </a:schemeClr>
                    </a:solidFill>
                  </a:tcPr>
                </a:tc>
                <a:tc>
                  <a:txBody>
                    <a:bodyPr/>
                    <a:lstStyle/>
                    <a:p>
                      <a:r>
                        <a:rPr lang="en-US" smtClean="0"/>
                        <a:t>2</a:t>
                      </a:r>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r>
                        <a:rPr lang="en-US" smtClean="0"/>
                        <a:t>2</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3</a:t>
                      </a:r>
                      <a:endParaRPr lang="en-US"/>
                    </a:p>
                  </a:txBody>
                  <a:tcPr/>
                </a:tc>
                <a:tc>
                  <a:txBody>
                    <a:bodyPr/>
                    <a:lstStyle/>
                    <a:p>
                      <a:r>
                        <a:rPr lang="en-US" smtClean="0"/>
                        <a:t>2</a:t>
                      </a:r>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4</a:t>
                      </a:r>
                      <a:endParaRPr lang="en-US"/>
                    </a:p>
                  </a:txBody>
                  <a:tcPr/>
                </a:tc>
                <a:tc>
                  <a:txBody>
                    <a:bodyPr/>
                    <a:lstStyle/>
                    <a:p>
                      <a:endParaRPr lang="en-US"/>
                    </a:p>
                  </a:txBody>
                  <a:tcPr/>
                </a:tc>
                <a:tc>
                  <a:txBody>
                    <a:bodyPr/>
                    <a:lstStyle/>
                    <a:p>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5</a:t>
                      </a:r>
                      <a:endParaRPr lang="en-US"/>
                    </a:p>
                  </a:txBody>
                  <a:tcPr/>
                </a:tc>
                <a:tc>
                  <a:txBody>
                    <a:bodyPr/>
                    <a:lstStyle/>
                    <a:p>
                      <a:endParaRPr lang="en-US"/>
                    </a:p>
                  </a:txBody>
                  <a:tcPr/>
                </a:tc>
                <a:tc>
                  <a:txBody>
                    <a:bodyPr/>
                    <a:lstStyle/>
                    <a:p>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6</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87223591"/>
              </p:ext>
            </p:extLst>
          </p:nvPr>
        </p:nvGraphicFramePr>
        <p:xfrm>
          <a:off x="533400" y="5791200"/>
          <a:ext cx="2971800" cy="370840"/>
        </p:xfrm>
        <a:graphic>
          <a:graphicData uri="http://schemas.openxmlformats.org/drawingml/2006/table">
            <a:tbl>
              <a:tblPr firstRow="1" bandRow="1">
                <a:tableStyleId>{5C22544A-7EE6-4342-B048-85BDC9FD1C3A}</a:tableStyleId>
              </a:tblPr>
              <a:tblGrid>
                <a:gridCol w="495300"/>
                <a:gridCol w="495300"/>
                <a:gridCol w="495300"/>
                <a:gridCol w="495300"/>
                <a:gridCol w="495300"/>
                <a:gridCol w="495300"/>
              </a:tblGrid>
              <a:tr h="370840">
                <a:tc>
                  <a:txBody>
                    <a:bodyPr/>
                    <a:lstStyle/>
                    <a:p>
                      <a:r>
                        <a:rPr lang="en-US" smtClean="0"/>
                        <a:t>1</a:t>
                      </a:r>
                      <a:endParaRPr lang="en-US"/>
                    </a:p>
                  </a:txBody>
                  <a:tcPr>
                    <a:solidFill>
                      <a:schemeClr val="tx1">
                        <a:lumMod val="50000"/>
                        <a:lumOff val="50000"/>
                      </a:schemeClr>
                    </a:solidFill>
                  </a:tcPr>
                </a:tc>
                <a:tc>
                  <a:txBody>
                    <a:bodyPr/>
                    <a:lstStyle/>
                    <a:p>
                      <a:r>
                        <a:rPr lang="en-US" smtClean="0"/>
                        <a:t>6</a:t>
                      </a:r>
                      <a:endParaRPr lang="en-US"/>
                    </a:p>
                  </a:txBody>
                  <a:tcPr>
                    <a:solidFill>
                      <a:schemeClr val="tx1">
                        <a:lumMod val="50000"/>
                        <a:lumOff val="50000"/>
                      </a:schemeClr>
                    </a:solidFill>
                  </a:tcPr>
                </a:tc>
                <a:tc>
                  <a:txBody>
                    <a:bodyPr/>
                    <a:lstStyle/>
                    <a:p>
                      <a:r>
                        <a:rPr lang="en-US" smtClean="0"/>
                        <a:t>5</a:t>
                      </a:r>
                      <a:endParaRPr lang="en-US"/>
                    </a:p>
                  </a:txBody>
                  <a:tcPr>
                    <a:solidFill>
                      <a:schemeClr val="tx1">
                        <a:lumMod val="50000"/>
                        <a:lumOff val="50000"/>
                      </a:schemeClr>
                    </a:solidFill>
                  </a:tcPr>
                </a:tc>
                <a:tc>
                  <a:txBody>
                    <a:bodyPr/>
                    <a:lstStyle/>
                    <a:p>
                      <a:r>
                        <a:rPr lang="en-US" smtClean="0"/>
                        <a:t>4</a:t>
                      </a:r>
                      <a:endParaRPr lang="en-US"/>
                    </a:p>
                  </a:txBody>
                  <a:tcPr>
                    <a:solidFill>
                      <a:schemeClr val="tx1">
                        <a:lumMod val="50000"/>
                        <a:lumOff val="50000"/>
                      </a:schemeClr>
                    </a:solidFill>
                  </a:tcPr>
                </a:tc>
                <a:tc>
                  <a:txBody>
                    <a:bodyPr/>
                    <a:lstStyle/>
                    <a:p>
                      <a:r>
                        <a:rPr lang="en-US" smtClean="0"/>
                        <a:t>3</a:t>
                      </a:r>
                      <a:endParaRPr lang="en-US"/>
                    </a:p>
                  </a:txBody>
                  <a:tcPr>
                    <a:solidFill>
                      <a:schemeClr val="tx1">
                        <a:lumMod val="50000"/>
                        <a:lumOff val="50000"/>
                      </a:schemeClr>
                    </a:solidFill>
                  </a:tcPr>
                </a:tc>
                <a:tc>
                  <a:txBody>
                    <a:bodyPr/>
                    <a:lstStyle/>
                    <a:p>
                      <a:endParaRPr lang="en-US"/>
                    </a:p>
                  </a:txBody>
                  <a:tcPr>
                    <a:solidFill>
                      <a:schemeClr val="tx1">
                        <a:lumMod val="50000"/>
                        <a:lumOff val="5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28213690"/>
              </p:ext>
            </p:extLst>
          </p:nvPr>
        </p:nvGraphicFramePr>
        <p:xfrm>
          <a:off x="5181600" y="5791200"/>
          <a:ext cx="2971800" cy="370840"/>
        </p:xfrm>
        <a:graphic>
          <a:graphicData uri="http://schemas.openxmlformats.org/drawingml/2006/table">
            <a:tbl>
              <a:tblPr firstRow="1" bandRow="1">
                <a:tableStyleId>{5C22544A-7EE6-4342-B048-85BDC9FD1C3A}</a:tableStyleId>
              </a:tblPr>
              <a:tblGrid>
                <a:gridCol w="495300"/>
                <a:gridCol w="495300"/>
                <a:gridCol w="495300"/>
                <a:gridCol w="495300"/>
                <a:gridCol w="495300"/>
                <a:gridCol w="495300"/>
              </a:tblGrid>
              <a:tr h="370840">
                <a:tc>
                  <a:txBody>
                    <a:bodyPr/>
                    <a:lstStyle/>
                    <a:p>
                      <a:r>
                        <a:rPr lang="en-US" smtClean="0"/>
                        <a:t>1</a:t>
                      </a:r>
                      <a:endParaRPr lang="en-US"/>
                    </a:p>
                  </a:txBody>
                  <a:tcPr>
                    <a:solidFill>
                      <a:schemeClr val="tx1">
                        <a:lumMod val="50000"/>
                        <a:lumOff val="50000"/>
                      </a:schemeClr>
                    </a:solidFill>
                  </a:tcPr>
                </a:tc>
                <a:tc>
                  <a:txBody>
                    <a:bodyPr/>
                    <a:lstStyle/>
                    <a:p>
                      <a:r>
                        <a:rPr lang="en-US" smtClean="0"/>
                        <a:t>6</a:t>
                      </a:r>
                      <a:endParaRPr lang="en-US"/>
                    </a:p>
                  </a:txBody>
                  <a:tcPr>
                    <a:solidFill>
                      <a:schemeClr val="tx1">
                        <a:lumMod val="50000"/>
                        <a:lumOff val="50000"/>
                      </a:schemeClr>
                    </a:solidFill>
                  </a:tcPr>
                </a:tc>
                <a:tc>
                  <a:txBody>
                    <a:bodyPr/>
                    <a:lstStyle/>
                    <a:p>
                      <a:r>
                        <a:rPr lang="en-US" smtClean="0"/>
                        <a:t>5</a:t>
                      </a:r>
                      <a:endParaRPr lang="en-US"/>
                    </a:p>
                  </a:txBody>
                  <a:tcPr>
                    <a:solidFill>
                      <a:schemeClr val="tx1">
                        <a:lumMod val="50000"/>
                        <a:lumOff val="50000"/>
                      </a:schemeClr>
                    </a:solidFill>
                  </a:tcPr>
                </a:tc>
                <a:tc>
                  <a:txBody>
                    <a:bodyPr/>
                    <a:lstStyle/>
                    <a:p>
                      <a:r>
                        <a:rPr lang="en-US" smtClean="0"/>
                        <a:t>4</a:t>
                      </a:r>
                      <a:endParaRPr lang="en-US"/>
                    </a:p>
                  </a:txBody>
                  <a:tcPr>
                    <a:solidFill>
                      <a:schemeClr val="tx1">
                        <a:lumMod val="50000"/>
                        <a:lumOff val="50000"/>
                      </a:schemeClr>
                    </a:solidFill>
                  </a:tcPr>
                </a:tc>
                <a:tc>
                  <a:txBody>
                    <a:bodyPr/>
                    <a:lstStyle/>
                    <a:p>
                      <a:r>
                        <a:rPr lang="en-US" smtClean="0"/>
                        <a:t>3</a:t>
                      </a:r>
                      <a:endParaRPr lang="en-US"/>
                    </a:p>
                  </a:txBody>
                  <a:tcPr>
                    <a:solidFill>
                      <a:schemeClr val="tx1">
                        <a:lumMod val="50000"/>
                        <a:lumOff val="50000"/>
                      </a:schemeClr>
                    </a:solidFill>
                  </a:tcPr>
                </a:tc>
                <a:tc>
                  <a:txBody>
                    <a:bodyPr/>
                    <a:lstStyle/>
                    <a:p>
                      <a:r>
                        <a:rPr lang="en-US" smtClean="0"/>
                        <a:t>2</a:t>
                      </a:r>
                      <a:endParaRPr lang="en-US"/>
                    </a:p>
                  </a:txBody>
                  <a:tcPr>
                    <a:solidFill>
                      <a:schemeClr val="tx1">
                        <a:lumMod val="50000"/>
                        <a:lumOff val="50000"/>
                      </a:schemeClr>
                    </a:solidFill>
                  </a:tcPr>
                </a:tc>
              </a:tr>
            </a:tbl>
          </a:graphicData>
        </a:graphic>
      </p:graphicFrame>
      <p:sp>
        <p:nvSpPr>
          <p:cNvPr id="14" name="Down Arrow 13"/>
          <p:cNvSpPr/>
          <p:nvPr/>
        </p:nvSpPr>
        <p:spPr>
          <a:xfrm>
            <a:off x="7696200" y="5334000"/>
            <a:ext cx="242316"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582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r>
              <a:rPr lang="en-US" smtClean="0"/>
              <a:t>Đột biến gây ra sự thay đổi trong một giải pháp để duy trì tính đa dạng của quần thể và ngăn cản sự hội tụ sớm.</a:t>
            </a:r>
          </a:p>
          <a:p>
            <a:endParaRPr lang="en-US"/>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a:t>
            </a:r>
            <a:r>
              <a:rPr lang="en-US" smtClean="0"/>
              <a:t>5: </a:t>
            </a:r>
            <a:r>
              <a:rPr lang="en-US" smtClean="0"/>
              <a:t>Đột biến</a:t>
            </a:r>
            <a:endParaRPr lang="en-US"/>
          </a:p>
        </p:txBody>
      </p:sp>
    </p:spTree>
    <p:extLst>
      <p:ext uri="{BB962C8B-B14F-4D97-AF65-F5344CB8AC3E}">
        <p14:creationId xmlns:p14="http://schemas.microsoft.com/office/powerpoint/2010/main" val="2682208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11459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3783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Một người du lịch muốn đi tham quan n thành phố khác nhau. Xuất phát từ một thành phố nào đó, người du lịch sẽ đi đến các thành phố còn lại, mỗi thành phố đến đúng 1 lần, rồi quay trở lại thành phố xuất phát. Hãy tìm hành trình sao cho tổng chi phí là </a:t>
            </a:r>
            <a:r>
              <a:rPr lang="en-US" smtClean="0"/>
              <a:t>nhỏ </a:t>
            </a:r>
            <a:r>
              <a:rPr lang="en-US" smtClean="0"/>
              <a:t>nhất.</a:t>
            </a:r>
            <a:endParaRPr lang="en-US"/>
          </a:p>
        </p:txBody>
      </p:sp>
      <p:sp>
        <p:nvSpPr>
          <p:cNvPr id="3" name="Title 2"/>
          <p:cNvSpPr>
            <a:spLocks noGrp="1"/>
          </p:cNvSpPr>
          <p:nvPr>
            <p:ph type="title"/>
          </p:nvPr>
        </p:nvSpPr>
        <p:spPr/>
        <p:txBody>
          <a:bodyPr/>
          <a:lstStyle/>
          <a:p>
            <a:pPr algn="l"/>
            <a:r>
              <a:rPr lang="en-US" smtClean="0"/>
              <a:t>I. Phát biểu bài toán	</a:t>
            </a:r>
            <a:endParaRPr lang="en-US"/>
          </a:p>
        </p:txBody>
      </p:sp>
    </p:spTree>
    <p:extLst>
      <p:ext uri="{BB962C8B-B14F-4D97-AF65-F5344CB8AC3E}">
        <p14:creationId xmlns:p14="http://schemas.microsoft.com/office/powerpoint/2010/main" val="2179288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en-US" smtClean="0"/>
              <a:t>Input:</a:t>
            </a:r>
          </a:p>
          <a:p>
            <a:pPr lvl="1"/>
            <a:r>
              <a:rPr lang="en-US"/>
              <a:t>n</a:t>
            </a:r>
            <a:r>
              <a:rPr lang="en-US" smtClean="0"/>
              <a:t> </a:t>
            </a:r>
            <a:r>
              <a:rPr lang="en-US" smtClean="0"/>
              <a:t>thành phố tham gia vào hành trình</a:t>
            </a:r>
          </a:p>
          <a:p>
            <a:pPr lvl="1"/>
            <a:r>
              <a:rPr lang="en-US" smtClean="0"/>
              <a:t>Ma trận C với c</a:t>
            </a:r>
            <a:r>
              <a:rPr lang="en-US" baseline="-25000" smtClean="0"/>
              <a:t>ịj</a:t>
            </a:r>
            <a:r>
              <a:rPr lang="en-US" baseline="30000" smtClean="0"/>
              <a:t> </a:t>
            </a:r>
            <a:r>
              <a:rPr lang="en-US" smtClean="0"/>
              <a:t>là chi phí đi từ thành phố i đến j.</a:t>
            </a:r>
          </a:p>
          <a:p>
            <a:r>
              <a:rPr lang="en-US" smtClean="0"/>
              <a:t>Output:</a:t>
            </a:r>
          </a:p>
          <a:p>
            <a:pPr lvl="1"/>
            <a:r>
              <a:rPr lang="en-US" smtClean="0"/>
              <a:t>Hành trình có chi phí nhỏ nhất.</a:t>
            </a:r>
            <a:endParaRPr lang="en-US"/>
          </a:p>
        </p:txBody>
      </p:sp>
      <p:sp>
        <p:nvSpPr>
          <p:cNvPr id="3" name="Title 2"/>
          <p:cNvSpPr>
            <a:spLocks noGrp="1"/>
          </p:cNvSpPr>
          <p:nvPr>
            <p:ph type="title"/>
          </p:nvPr>
        </p:nvSpPr>
        <p:spPr/>
        <p:txBody>
          <a:bodyPr/>
          <a:lstStyle/>
          <a:p>
            <a:pPr algn="l"/>
            <a:r>
              <a:rPr lang="en-US" smtClean="0"/>
              <a:t>II. Phân tích bài toán:</a:t>
            </a:r>
            <a:endParaRPr lang="en-US"/>
          </a:p>
        </p:txBody>
      </p:sp>
    </p:spTree>
    <p:extLst>
      <p:ext uri="{BB962C8B-B14F-4D97-AF65-F5344CB8AC3E}">
        <p14:creationId xmlns:p14="http://schemas.microsoft.com/office/powerpoint/2010/main" val="829663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8800"/>
            <a:ext cx="7408333" cy="4297363"/>
          </a:xfrm>
        </p:spPr>
        <p:txBody>
          <a:bodyPr/>
          <a:lstStyle/>
          <a:p>
            <a:r>
              <a:rPr lang="en-US" smtClean="0"/>
              <a:t>Mỗi thành phố được mã hóa thành một số nguyên.</a:t>
            </a:r>
          </a:p>
          <a:p>
            <a:r>
              <a:rPr lang="en-US" smtClean="0"/>
              <a:t>Mã hóa như vậy là cách mã hóa hoán vị.</a:t>
            </a:r>
          </a:p>
          <a:p>
            <a:r>
              <a:rPr lang="en-US" smtClean="0"/>
              <a:t>Ví dụ:</a:t>
            </a:r>
          </a:p>
          <a:p>
            <a:pPr lvl="1"/>
            <a:r>
              <a:rPr lang="en-US" smtClean="0"/>
              <a:t>Giả sử, có 6 thành phố tên là A, B, C, D, E, F thì ta mã hóa như sau:</a:t>
            </a:r>
          </a:p>
          <a:p>
            <a:pPr lvl="1"/>
            <a:r>
              <a:rPr lang="en-US" smtClean="0"/>
              <a:t>Một chu trình sẽ là một dãy các số bao gồm các số từ 1 đến 6.</a:t>
            </a:r>
            <a:endParaRPr lang="en-US"/>
          </a:p>
          <a:p>
            <a:pPr lvl="2"/>
            <a:r>
              <a:rPr lang="en-US" smtClean="0"/>
              <a:t>Ví dụ: [1 2 3 4 5 6] thể hiện đường đi:</a:t>
            </a:r>
          </a:p>
          <a:p>
            <a:pPr marL="627063" lvl="2" indent="0">
              <a:buNone/>
            </a:pPr>
            <a:r>
              <a:rPr lang="en-US" smtClean="0"/>
              <a:t>	A </a:t>
            </a:r>
            <a:r>
              <a:rPr lang="en-US" smtClean="0">
                <a:sym typeface="Wingdings" pitchFamily="2" charset="2"/>
              </a:rPr>
              <a:t> B  C  D  E  F  A</a:t>
            </a:r>
          </a:p>
        </p:txBody>
      </p:sp>
      <p:sp>
        <p:nvSpPr>
          <p:cNvPr id="3" name="Title 2"/>
          <p:cNvSpPr>
            <a:spLocks noGrp="1"/>
          </p:cNvSpPr>
          <p:nvPr>
            <p:ph type="title"/>
          </p:nvPr>
        </p:nvSpPr>
        <p:spPr/>
        <p:txBody>
          <a:bodyPr>
            <a:normAutofit fontScale="90000"/>
          </a:bodyPr>
          <a:lstStyle/>
          <a:p>
            <a:r>
              <a:rPr lang="en-US" smtClean="0"/>
              <a:t>III. Áp dụng thuật toán di truyền:</a:t>
            </a:r>
            <a:br>
              <a:rPr lang="en-US" smtClean="0"/>
            </a:br>
            <a:r>
              <a:rPr lang="en-US" smtClean="0"/>
              <a:t>* Bước 1: Mã hóa</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48768711"/>
              </p:ext>
            </p:extLst>
          </p:nvPr>
        </p:nvGraphicFramePr>
        <p:xfrm>
          <a:off x="6553200" y="4289829"/>
          <a:ext cx="1981200" cy="2595880"/>
        </p:xfrm>
        <a:graphic>
          <a:graphicData uri="http://schemas.openxmlformats.org/drawingml/2006/table">
            <a:tbl>
              <a:tblPr firstRow="1" bandRow="1">
                <a:tableStyleId>{37CE84F3-28C3-443E-9E96-99CF82512B78}</a:tableStyleId>
              </a:tblPr>
              <a:tblGrid>
                <a:gridCol w="990600"/>
                <a:gridCol w="990600"/>
              </a:tblGrid>
              <a:tr h="370840">
                <a:tc>
                  <a:txBody>
                    <a:bodyPr/>
                    <a:lstStyle/>
                    <a:p>
                      <a:pPr algn="ctr"/>
                      <a:r>
                        <a:rPr lang="en-US" smtClean="0"/>
                        <a:t>TP</a:t>
                      </a:r>
                      <a:endParaRPr lang="en-US"/>
                    </a:p>
                  </a:txBody>
                  <a:tcPr/>
                </a:tc>
                <a:tc>
                  <a:txBody>
                    <a:bodyPr/>
                    <a:lstStyle/>
                    <a:p>
                      <a:r>
                        <a:rPr lang="en-US" smtClean="0"/>
                        <a:t>Mã</a:t>
                      </a:r>
                      <a:r>
                        <a:rPr lang="en-US" baseline="0" smtClean="0"/>
                        <a:t> hóa</a:t>
                      </a:r>
                      <a:endParaRPr lang="en-US"/>
                    </a:p>
                  </a:txBody>
                  <a:tcPr/>
                </a:tc>
              </a:tr>
              <a:tr h="370840">
                <a:tc>
                  <a:txBody>
                    <a:bodyPr/>
                    <a:lstStyle/>
                    <a:p>
                      <a:pPr algn="ctr"/>
                      <a:r>
                        <a:rPr lang="en-US" smtClean="0"/>
                        <a:t>A</a:t>
                      </a:r>
                      <a:endParaRPr lang="en-US"/>
                    </a:p>
                  </a:txBody>
                  <a:tcPr/>
                </a:tc>
                <a:tc>
                  <a:txBody>
                    <a:bodyPr/>
                    <a:lstStyle/>
                    <a:p>
                      <a:pPr algn="ctr"/>
                      <a:r>
                        <a:rPr lang="en-US" smtClean="0"/>
                        <a:t>1</a:t>
                      </a:r>
                      <a:endParaRPr lang="en-US"/>
                    </a:p>
                  </a:txBody>
                  <a:tcPr/>
                </a:tc>
              </a:tr>
              <a:tr h="370840">
                <a:tc>
                  <a:txBody>
                    <a:bodyPr/>
                    <a:lstStyle/>
                    <a:p>
                      <a:pPr algn="ctr"/>
                      <a:r>
                        <a:rPr lang="en-US" smtClean="0"/>
                        <a:t>B</a:t>
                      </a:r>
                      <a:endParaRPr lang="en-US"/>
                    </a:p>
                  </a:txBody>
                  <a:tcPr/>
                </a:tc>
                <a:tc>
                  <a:txBody>
                    <a:bodyPr/>
                    <a:lstStyle/>
                    <a:p>
                      <a:pPr algn="ctr"/>
                      <a:r>
                        <a:rPr lang="en-US" smtClean="0"/>
                        <a:t>2</a:t>
                      </a:r>
                      <a:endParaRPr lang="en-US"/>
                    </a:p>
                  </a:txBody>
                  <a:tcPr/>
                </a:tc>
              </a:tr>
              <a:tr h="370840">
                <a:tc>
                  <a:txBody>
                    <a:bodyPr/>
                    <a:lstStyle/>
                    <a:p>
                      <a:pPr algn="ctr"/>
                      <a:r>
                        <a:rPr lang="en-US" smtClean="0"/>
                        <a:t>C</a:t>
                      </a:r>
                      <a:endParaRPr lang="en-US"/>
                    </a:p>
                  </a:txBody>
                  <a:tcPr/>
                </a:tc>
                <a:tc>
                  <a:txBody>
                    <a:bodyPr/>
                    <a:lstStyle/>
                    <a:p>
                      <a:pPr algn="ctr"/>
                      <a:r>
                        <a:rPr lang="en-US" smtClean="0"/>
                        <a:t>3</a:t>
                      </a:r>
                      <a:endParaRPr lang="en-US"/>
                    </a:p>
                  </a:txBody>
                  <a:tcPr/>
                </a:tc>
              </a:tr>
              <a:tr h="370840">
                <a:tc>
                  <a:txBody>
                    <a:bodyPr/>
                    <a:lstStyle/>
                    <a:p>
                      <a:pPr algn="ctr"/>
                      <a:r>
                        <a:rPr lang="en-US" smtClean="0"/>
                        <a:t>D</a:t>
                      </a:r>
                      <a:endParaRPr lang="en-US"/>
                    </a:p>
                  </a:txBody>
                  <a:tcPr/>
                </a:tc>
                <a:tc>
                  <a:txBody>
                    <a:bodyPr/>
                    <a:lstStyle/>
                    <a:p>
                      <a:pPr algn="ctr"/>
                      <a:r>
                        <a:rPr lang="en-US" smtClean="0"/>
                        <a:t>4</a:t>
                      </a:r>
                      <a:endParaRPr lang="en-US"/>
                    </a:p>
                  </a:txBody>
                  <a:tcPr/>
                </a:tc>
              </a:tr>
              <a:tr h="370840">
                <a:tc>
                  <a:txBody>
                    <a:bodyPr/>
                    <a:lstStyle/>
                    <a:p>
                      <a:pPr algn="ctr"/>
                      <a:r>
                        <a:rPr lang="en-US" smtClean="0"/>
                        <a:t>E</a:t>
                      </a:r>
                      <a:endParaRPr lang="en-US"/>
                    </a:p>
                  </a:txBody>
                  <a:tcPr/>
                </a:tc>
                <a:tc>
                  <a:txBody>
                    <a:bodyPr/>
                    <a:lstStyle/>
                    <a:p>
                      <a:pPr algn="ctr"/>
                      <a:r>
                        <a:rPr lang="en-US" smtClean="0"/>
                        <a:t>5</a:t>
                      </a:r>
                      <a:endParaRPr lang="en-US"/>
                    </a:p>
                  </a:txBody>
                  <a:tcPr/>
                </a:tc>
              </a:tr>
              <a:tr h="370840">
                <a:tc>
                  <a:txBody>
                    <a:bodyPr/>
                    <a:lstStyle/>
                    <a:p>
                      <a:pPr algn="ctr"/>
                      <a:r>
                        <a:rPr lang="en-US" smtClean="0"/>
                        <a:t>F</a:t>
                      </a:r>
                      <a:endParaRPr lang="en-US"/>
                    </a:p>
                  </a:txBody>
                  <a:tcPr/>
                </a:tc>
                <a:tc>
                  <a:txBody>
                    <a:bodyPr/>
                    <a:lstStyle/>
                    <a:p>
                      <a:pPr algn="ctr"/>
                      <a:r>
                        <a:rPr lang="en-US" smtClean="0"/>
                        <a:t>6</a:t>
                      </a:r>
                      <a:endParaRPr lang="en-US"/>
                    </a:p>
                  </a:txBody>
                  <a:tcPr/>
                </a:tc>
              </a:tr>
            </a:tbl>
          </a:graphicData>
        </a:graphic>
      </p:graphicFrame>
    </p:spTree>
    <p:extLst>
      <p:ext uri="{BB962C8B-B14F-4D97-AF65-F5344CB8AC3E}">
        <p14:creationId xmlns:p14="http://schemas.microsoft.com/office/powerpoint/2010/main" val="1666426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87824619"/>
              </p:ext>
            </p:extLst>
          </p:nvPr>
        </p:nvGraphicFramePr>
        <p:xfrm>
          <a:off x="914400" y="3810000"/>
          <a:ext cx="7408863" cy="2595880"/>
        </p:xfrm>
        <a:graphic>
          <a:graphicData uri="http://schemas.openxmlformats.org/drawingml/2006/table">
            <a:tbl>
              <a:tblPr firstRow="1" bandRow="1">
                <a:tableStyleId>{37CE84F3-28C3-443E-9E96-99CF82512B78}</a:tableStyleId>
              </a:tblPr>
              <a:tblGrid>
                <a:gridCol w="1058409"/>
                <a:gridCol w="1058409"/>
                <a:gridCol w="1058409"/>
                <a:gridCol w="1058409"/>
                <a:gridCol w="1058409"/>
                <a:gridCol w="1058409"/>
                <a:gridCol w="1058409"/>
              </a:tblGrid>
              <a:tr h="370840">
                <a:tc>
                  <a:txBody>
                    <a:bodyPr/>
                    <a:lstStyle/>
                    <a:p>
                      <a:pPr algn="ctr"/>
                      <a:r>
                        <a:rPr lang="en-US" smtClean="0"/>
                        <a:t>TP</a:t>
                      </a:r>
                      <a:endParaRPr lang="en-US"/>
                    </a:p>
                  </a:txBody>
                  <a:tcPr/>
                </a:tc>
                <a:tc>
                  <a:txBody>
                    <a:bodyPr/>
                    <a:lstStyle/>
                    <a:p>
                      <a:pPr algn="ctr"/>
                      <a:r>
                        <a:rPr lang="en-US" smtClean="0"/>
                        <a:t>1</a:t>
                      </a:r>
                      <a:endParaRPr lang="en-US"/>
                    </a:p>
                  </a:txBody>
                  <a:tcPr/>
                </a:tc>
                <a:tc>
                  <a:txBody>
                    <a:bodyPr/>
                    <a:lstStyle/>
                    <a:p>
                      <a:pPr algn="ctr"/>
                      <a:r>
                        <a:rPr lang="en-US" smtClean="0"/>
                        <a:t>2</a:t>
                      </a:r>
                      <a:endParaRPr lang="en-US"/>
                    </a:p>
                  </a:txBody>
                  <a:tcPr/>
                </a:tc>
                <a:tc>
                  <a:txBody>
                    <a:bodyPr/>
                    <a:lstStyle/>
                    <a:p>
                      <a:pPr algn="ctr"/>
                      <a:r>
                        <a:rPr lang="en-US" smtClean="0"/>
                        <a:t>3</a:t>
                      </a:r>
                      <a:endParaRPr lang="en-US"/>
                    </a:p>
                  </a:txBody>
                  <a:tcPr/>
                </a:tc>
                <a:tc>
                  <a:txBody>
                    <a:bodyPr/>
                    <a:lstStyle/>
                    <a:p>
                      <a:pPr algn="ctr"/>
                      <a:r>
                        <a:rPr lang="en-US" smtClean="0"/>
                        <a:t>4</a:t>
                      </a:r>
                      <a:endParaRPr lang="en-US"/>
                    </a:p>
                  </a:txBody>
                  <a:tcPr/>
                </a:tc>
                <a:tc>
                  <a:txBody>
                    <a:bodyPr/>
                    <a:lstStyle/>
                    <a:p>
                      <a:pPr algn="ctr"/>
                      <a:r>
                        <a:rPr lang="en-US" smtClean="0"/>
                        <a:t>5</a:t>
                      </a:r>
                      <a:endParaRPr lang="en-US"/>
                    </a:p>
                  </a:txBody>
                  <a:tcPr/>
                </a:tc>
                <a:tc>
                  <a:txBody>
                    <a:bodyPr/>
                    <a:lstStyle/>
                    <a:p>
                      <a:pPr algn="ctr"/>
                      <a:r>
                        <a:rPr lang="en-US" smtClean="0"/>
                        <a:t>6</a:t>
                      </a:r>
                      <a:endParaRPr lang="en-US"/>
                    </a:p>
                  </a:txBody>
                  <a:tcPr/>
                </a:tc>
              </a:tr>
              <a:tr h="370840">
                <a:tc>
                  <a:txBody>
                    <a:bodyPr/>
                    <a:lstStyle/>
                    <a:p>
                      <a:pPr algn="ctr"/>
                      <a:r>
                        <a:rPr lang="en-US" smtClean="0"/>
                        <a:t>1</a:t>
                      </a:r>
                      <a:endParaRPr lang="en-US"/>
                    </a:p>
                  </a:txBody>
                  <a:tcPr/>
                </a:tc>
                <a:tc>
                  <a:txBody>
                    <a:bodyPr/>
                    <a:lstStyle/>
                    <a:p>
                      <a:pPr algn="ctr"/>
                      <a:r>
                        <a:rPr lang="en-US" smtClean="0"/>
                        <a:t>0</a:t>
                      </a:r>
                      <a:endParaRPr lang="en-US"/>
                    </a:p>
                  </a:txBody>
                  <a:tcPr/>
                </a:tc>
                <a:tc>
                  <a:txBody>
                    <a:bodyPr/>
                    <a:lstStyle/>
                    <a:p>
                      <a:pPr algn="ctr"/>
                      <a:r>
                        <a:rPr lang="en-US" smtClean="0"/>
                        <a:t>500</a:t>
                      </a:r>
                      <a:endParaRPr lang="en-US"/>
                    </a:p>
                  </a:txBody>
                  <a:tcPr/>
                </a:tc>
                <a:tc>
                  <a:txBody>
                    <a:bodyPr/>
                    <a:lstStyle/>
                    <a:p>
                      <a:pPr algn="ctr"/>
                      <a:r>
                        <a:rPr lang="en-US" smtClean="0"/>
                        <a:t>3000</a:t>
                      </a:r>
                      <a:endParaRPr lang="en-US"/>
                    </a:p>
                  </a:txBody>
                  <a:tcPr/>
                </a:tc>
                <a:tc>
                  <a:txBody>
                    <a:bodyPr/>
                    <a:lstStyle/>
                    <a:p>
                      <a:pPr algn="ctr"/>
                      <a:r>
                        <a:rPr lang="en-US" smtClean="0"/>
                        <a:t>2500</a:t>
                      </a:r>
                      <a:endParaRPr lang="en-US"/>
                    </a:p>
                  </a:txBody>
                  <a:tcPr/>
                </a:tc>
                <a:tc>
                  <a:txBody>
                    <a:bodyPr/>
                    <a:lstStyle/>
                    <a:p>
                      <a:pPr algn="ctr"/>
                      <a:r>
                        <a:rPr lang="en-US" smtClean="0"/>
                        <a:t>1000</a:t>
                      </a:r>
                      <a:endParaRPr lang="en-US"/>
                    </a:p>
                  </a:txBody>
                  <a:tcPr/>
                </a:tc>
                <a:tc>
                  <a:txBody>
                    <a:bodyPr/>
                    <a:lstStyle/>
                    <a:p>
                      <a:pPr algn="ctr"/>
                      <a:r>
                        <a:rPr lang="en-US" smtClean="0"/>
                        <a:t>2000</a:t>
                      </a:r>
                      <a:endParaRPr lang="en-US"/>
                    </a:p>
                  </a:txBody>
                  <a:tcPr/>
                </a:tc>
              </a:tr>
              <a:tr h="370840">
                <a:tc>
                  <a:txBody>
                    <a:bodyPr/>
                    <a:lstStyle/>
                    <a:p>
                      <a:pPr algn="ctr"/>
                      <a:r>
                        <a:rPr lang="en-US" smtClean="0"/>
                        <a:t>2</a:t>
                      </a:r>
                      <a:endParaRPr lang="en-US"/>
                    </a:p>
                  </a:txBody>
                  <a:tcPr/>
                </a:tc>
                <a:tc>
                  <a:txBody>
                    <a:bodyPr/>
                    <a:lstStyle/>
                    <a:p>
                      <a:pPr algn="ctr"/>
                      <a:r>
                        <a:rPr lang="en-US" smtClean="0"/>
                        <a:t>500</a:t>
                      </a:r>
                      <a:endParaRPr lang="en-US"/>
                    </a:p>
                  </a:txBody>
                  <a:tcPr/>
                </a:tc>
                <a:tc>
                  <a:txBody>
                    <a:bodyPr/>
                    <a:lstStyle/>
                    <a:p>
                      <a:pPr algn="ctr"/>
                      <a:r>
                        <a:rPr lang="en-US" smtClean="0"/>
                        <a:t>0</a:t>
                      </a:r>
                      <a:endParaRPr lang="en-US"/>
                    </a:p>
                  </a:txBody>
                  <a:tcPr/>
                </a:tc>
                <a:tc>
                  <a:txBody>
                    <a:bodyPr/>
                    <a:lstStyle/>
                    <a:p>
                      <a:pPr algn="ctr"/>
                      <a:r>
                        <a:rPr lang="en-US" smtClean="0"/>
                        <a:t>2500</a:t>
                      </a:r>
                      <a:endParaRPr lang="en-US"/>
                    </a:p>
                  </a:txBody>
                  <a:tcPr/>
                </a:tc>
                <a:tc>
                  <a:txBody>
                    <a:bodyPr/>
                    <a:lstStyle/>
                    <a:p>
                      <a:pPr algn="ctr"/>
                      <a:r>
                        <a:rPr lang="en-US" smtClean="0"/>
                        <a:t>1000</a:t>
                      </a:r>
                      <a:endParaRPr lang="en-US"/>
                    </a:p>
                  </a:txBody>
                  <a:tcPr/>
                </a:tc>
                <a:tc>
                  <a:txBody>
                    <a:bodyPr/>
                    <a:lstStyle/>
                    <a:p>
                      <a:pPr algn="ctr"/>
                      <a:r>
                        <a:rPr lang="en-US" smtClean="0"/>
                        <a:t>1500</a:t>
                      </a:r>
                      <a:endParaRPr lang="en-US"/>
                    </a:p>
                  </a:txBody>
                  <a:tcPr/>
                </a:tc>
                <a:tc>
                  <a:txBody>
                    <a:bodyPr/>
                    <a:lstStyle/>
                    <a:p>
                      <a:pPr algn="ctr"/>
                      <a:r>
                        <a:rPr lang="en-US" smtClean="0"/>
                        <a:t>2000</a:t>
                      </a:r>
                      <a:endParaRPr lang="en-US"/>
                    </a:p>
                  </a:txBody>
                  <a:tcPr/>
                </a:tc>
              </a:tr>
              <a:tr h="370840">
                <a:tc>
                  <a:txBody>
                    <a:bodyPr/>
                    <a:lstStyle/>
                    <a:p>
                      <a:pPr algn="ctr"/>
                      <a:r>
                        <a:rPr lang="en-US" smtClean="0"/>
                        <a:t>3</a:t>
                      </a:r>
                      <a:endParaRPr lang="en-US"/>
                    </a:p>
                  </a:txBody>
                  <a:tcPr/>
                </a:tc>
                <a:tc>
                  <a:txBody>
                    <a:bodyPr/>
                    <a:lstStyle/>
                    <a:p>
                      <a:pPr algn="ctr"/>
                      <a:r>
                        <a:rPr lang="en-US" smtClean="0"/>
                        <a:t>3000</a:t>
                      </a:r>
                      <a:endParaRPr lang="en-US"/>
                    </a:p>
                  </a:txBody>
                  <a:tcPr/>
                </a:tc>
                <a:tc>
                  <a:txBody>
                    <a:bodyPr/>
                    <a:lstStyle/>
                    <a:p>
                      <a:pPr algn="ctr"/>
                      <a:r>
                        <a:rPr lang="en-US" smtClean="0"/>
                        <a:t>2500</a:t>
                      </a:r>
                      <a:endParaRPr lang="en-US"/>
                    </a:p>
                  </a:txBody>
                  <a:tcPr/>
                </a:tc>
                <a:tc>
                  <a:txBody>
                    <a:bodyPr/>
                    <a:lstStyle/>
                    <a:p>
                      <a:pPr algn="ctr"/>
                      <a:r>
                        <a:rPr lang="en-US" smtClean="0"/>
                        <a:t>0</a:t>
                      </a:r>
                      <a:endParaRPr lang="en-US"/>
                    </a:p>
                  </a:txBody>
                  <a:tcPr/>
                </a:tc>
                <a:tc>
                  <a:txBody>
                    <a:bodyPr/>
                    <a:lstStyle/>
                    <a:p>
                      <a:pPr algn="ctr"/>
                      <a:r>
                        <a:rPr lang="en-US" smtClean="0"/>
                        <a:t>1500</a:t>
                      </a:r>
                      <a:endParaRPr lang="en-US"/>
                    </a:p>
                  </a:txBody>
                  <a:tcPr/>
                </a:tc>
                <a:tc>
                  <a:txBody>
                    <a:bodyPr/>
                    <a:lstStyle/>
                    <a:p>
                      <a:pPr algn="ctr"/>
                      <a:r>
                        <a:rPr lang="en-US" smtClean="0"/>
                        <a:t>2500</a:t>
                      </a:r>
                      <a:endParaRPr lang="en-US"/>
                    </a:p>
                  </a:txBody>
                  <a:tcPr/>
                </a:tc>
                <a:tc>
                  <a:txBody>
                    <a:bodyPr/>
                    <a:lstStyle/>
                    <a:p>
                      <a:pPr algn="ctr"/>
                      <a:r>
                        <a:rPr lang="en-US" smtClean="0"/>
                        <a:t>2000</a:t>
                      </a:r>
                      <a:endParaRPr lang="en-US"/>
                    </a:p>
                  </a:txBody>
                  <a:tcPr/>
                </a:tc>
              </a:tr>
              <a:tr h="370840">
                <a:tc>
                  <a:txBody>
                    <a:bodyPr/>
                    <a:lstStyle/>
                    <a:p>
                      <a:pPr algn="ctr"/>
                      <a:r>
                        <a:rPr lang="en-US" smtClean="0"/>
                        <a:t>4</a:t>
                      </a:r>
                      <a:endParaRPr lang="en-US"/>
                    </a:p>
                  </a:txBody>
                  <a:tcPr/>
                </a:tc>
                <a:tc>
                  <a:txBody>
                    <a:bodyPr/>
                    <a:lstStyle/>
                    <a:p>
                      <a:pPr algn="ctr"/>
                      <a:r>
                        <a:rPr lang="en-US" smtClean="0"/>
                        <a:t>2500</a:t>
                      </a:r>
                      <a:endParaRPr lang="en-US"/>
                    </a:p>
                  </a:txBody>
                  <a:tcPr/>
                </a:tc>
                <a:tc>
                  <a:txBody>
                    <a:bodyPr/>
                    <a:lstStyle/>
                    <a:p>
                      <a:pPr algn="ctr"/>
                      <a:r>
                        <a:rPr lang="en-US" smtClean="0"/>
                        <a:t>1000</a:t>
                      </a:r>
                      <a:endParaRPr lang="en-US"/>
                    </a:p>
                  </a:txBody>
                  <a:tcPr/>
                </a:tc>
                <a:tc>
                  <a:txBody>
                    <a:bodyPr/>
                    <a:lstStyle/>
                    <a:p>
                      <a:pPr algn="ctr"/>
                      <a:r>
                        <a:rPr lang="en-US" smtClean="0"/>
                        <a:t>1500</a:t>
                      </a:r>
                      <a:endParaRPr lang="en-US"/>
                    </a:p>
                  </a:txBody>
                  <a:tcPr/>
                </a:tc>
                <a:tc>
                  <a:txBody>
                    <a:bodyPr/>
                    <a:lstStyle/>
                    <a:p>
                      <a:pPr algn="ctr"/>
                      <a:r>
                        <a:rPr lang="en-US" smtClean="0"/>
                        <a:t>0</a:t>
                      </a:r>
                      <a:endParaRPr lang="en-US"/>
                    </a:p>
                  </a:txBody>
                  <a:tcPr/>
                </a:tc>
                <a:tc>
                  <a:txBody>
                    <a:bodyPr/>
                    <a:lstStyle/>
                    <a:p>
                      <a:pPr algn="ctr"/>
                      <a:r>
                        <a:rPr lang="en-US" smtClean="0"/>
                        <a:t>2750</a:t>
                      </a:r>
                      <a:endParaRPr lang="en-US"/>
                    </a:p>
                  </a:txBody>
                  <a:tcPr/>
                </a:tc>
                <a:tc>
                  <a:txBody>
                    <a:bodyPr/>
                    <a:lstStyle/>
                    <a:p>
                      <a:pPr algn="ctr"/>
                      <a:r>
                        <a:rPr lang="en-US" smtClean="0"/>
                        <a:t>3000</a:t>
                      </a:r>
                      <a:endParaRPr lang="en-US"/>
                    </a:p>
                  </a:txBody>
                  <a:tcPr/>
                </a:tc>
              </a:tr>
              <a:tr h="370840">
                <a:tc>
                  <a:txBody>
                    <a:bodyPr/>
                    <a:lstStyle/>
                    <a:p>
                      <a:pPr algn="ctr"/>
                      <a:r>
                        <a:rPr lang="en-US" smtClean="0"/>
                        <a:t>5</a:t>
                      </a:r>
                      <a:endParaRPr lang="en-US"/>
                    </a:p>
                  </a:txBody>
                  <a:tcPr/>
                </a:tc>
                <a:tc>
                  <a:txBody>
                    <a:bodyPr/>
                    <a:lstStyle/>
                    <a:p>
                      <a:pPr algn="ctr"/>
                      <a:r>
                        <a:rPr lang="en-US" smtClean="0"/>
                        <a:t>1000</a:t>
                      </a:r>
                      <a:endParaRPr lang="en-US"/>
                    </a:p>
                  </a:txBody>
                  <a:tcPr/>
                </a:tc>
                <a:tc>
                  <a:txBody>
                    <a:bodyPr/>
                    <a:lstStyle/>
                    <a:p>
                      <a:pPr algn="ctr"/>
                      <a:r>
                        <a:rPr lang="en-US" smtClean="0"/>
                        <a:t>1500</a:t>
                      </a:r>
                      <a:endParaRPr lang="en-US"/>
                    </a:p>
                  </a:txBody>
                  <a:tcPr/>
                </a:tc>
                <a:tc>
                  <a:txBody>
                    <a:bodyPr/>
                    <a:lstStyle/>
                    <a:p>
                      <a:pPr algn="ctr"/>
                      <a:r>
                        <a:rPr lang="en-US" smtClean="0"/>
                        <a:t>2500</a:t>
                      </a:r>
                      <a:endParaRPr lang="en-US"/>
                    </a:p>
                  </a:txBody>
                  <a:tcPr/>
                </a:tc>
                <a:tc>
                  <a:txBody>
                    <a:bodyPr/>
                    <a:lstStyle/>
                    <a:p>
                      <a:pPr algn="ctr"/>
                      <a:r>
                        <a:rPr lang="en-US" smtClean="0"/>
                        <a:t>2750</a:t>
                      </a:r>
                      <a:endParaRPr lang="en-US"/>
                    </a:p>
                  </a:txBody>
                  <a:tcPr/>
                </a:tc>
                <a:tc>
                  <a:txBody>
                    <a:bodyPr/>
                    <a:lstStyle/>
                    <a:p>
                      <a:pPr algn="ctr"/>
                      <a:r>
                        <a:rPr lang="en-US" smtClean="0"/>
                        <a:t>0</a:t>
                      </a:r>
                      <a:endParaRPr lang="en-US"/>
                    </a:p>
                  </a:txBody>
                  <a:tcPr/>
                </a:tc>
                <a:tc>
                  <a:txBody>
                    <a:bodyPr/>
                    <a:lstStyle/>
                    <a:p>
                      <a:pPr algn="ctr"/>
                      <a:r>
                        <a:rPr lang="en-US" smtClean="0"/>
                        <a:t>500</a:t>
                      </a:r>
                      <a:endParaRPr lang="en-US"/>
                    </a:p>
                  </a:txBody>
                  <a:tcPr/>
                </a:tc>
              </a:tr>
              <a:tr h="370840">
                <a:tc>
                  <a:txBody>
                    <a:bodyPr/>
                    <a:lstStyle/>
                    <a:p>
                      <a:pPr algn="ctr"/>
                      <a:r>
                        <a:rPr lang="en-US" smtClean="0"/>
                        <a:t>6</a:t>
                      </a:r>
                      <a:endParaRPr lang="en-US"/>
                    </a:p>
                  </a:txBody>
                  <a:tcPr/>
                </a:tc>
                <a:tc>
                  <a:txBody>
                    <a:bodyPr/>
                    <a:lstStyle/>
                    <a:p>
                      <a:pPr algn="ctr"/>
                      <a:r>
                        <a:rPr lang="en-US" smtClean="0"/>
                        <a:t>2000</a:t>
                      </a:r>
                      <a:endParaRPr lang="en-US"/>
                    </a:p>
                  </a:txBody>
                  <a:tcPr/>
                </a:tc>
                <a:tc>
                  <a:txBody>
                    <a:bodyPr/>
                    <a:lstStyle/>
                    <a:p>
                      <a:pPr algn="ctr"/>
                      <a:r>
                        <a:rPr lang="en-US" smtClean="0"/>
                        <a:t>2000</a:t>
                      </a:r>
                      <a:endParaRPr lang="en-US"/>
                    </a:p>
                  </a:txBody>
                  <a:tcPr/>
                </a:tc>
                <a:tc>
                  <a:txBody>
                    <a:bodyPr/>
                    <a:lstStyle/>
                    <a:p>
                      <a:pPr algn="ctr"/>
                      <a:r>
                        <a:rPr lang="en-US" smtClean="0"/>
                        <a:t>2000</a:t>
                      </a:r>
                      <a:endParaRPr lang="en-US"/>
                    </a:p>
                  </a:txBody>
                  <a:tcPr/>
                </a:tc>
                <a:tc>
                  <a:txBody>
                    <a:bodyPr/>
                    <a:lstStyle/>
                    <a:p>
                      <a:pPr algn="ctr"/>
                      <a:r>
                        <a:rPr lang="en-US" smtClean="0"/>
                        <a:t>3000</a:t>
                      </a:r>
                      <a:endParaRPr lang="en-US"/>
                    </a:p>
                  </a:txBody>
                  <a:tcPr/>
                </a:tc>
                <a:tc>
                  <a:txBody>
                    <a:bodyPr/>
                    <a:lstStyle/>
                    <a:p>
                      <a:pPr algn="ctr"/>
                      <a:r>
                        <a:rPr lang="en-US" smtClean="0"/>
                        <a:t>500</a:t>
                      </a:r>
                      <a:endParaRPr lang="en-US"/>
                    </a:p>
                  </a:txBody>
                  <a:tcPr/>
                </a:tc>
                <a:tc>
                  <a:txBody>
                    <a:bodyPr/>
                    <a:lstStyle/>
                    <a:p>
                      <a:pPr algn="ctr"/>
                      <a:r>
                        <a:rPr lang="en-US" smtClean="0"/>
                        <a:t>0</a:t>
                      </a:r>
                      <a:endParaRPr lang="en-US"/>
                    </a:p>
                  </a:txBody>
                  <a:tcPr/>
                </a:tc>
              </a:tr>
            </a:tbl>
          </a:graphicData>
        </a:graphic>
      </p:graphicFrame>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1: Mã </a:t>
            </a:r>
            <a:r>
              <a:rPr lang="en-US" smtClean="0"/>
              <a:t>hóa</a:t>
            </a:r>
            <a:endParaRPr lang="en-US"/>
          </a:p>
        </p:txBody>
      </p:sp>
    </p:spTree>
    <p:extLst>
      <p:ext uri="{BB962C8B-B14F-4D97-AF65-F5344CB8AC3E}">
        <p14:creationId xmlns:p14="http://schemas.microsoft.com/office/powerpoint/2010/main" val="3602977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05000"/>
            <a:ext cx="8119533" cy="4221163"/>
          </a:xfrm>
        </p:spPr>
        <p:txBody>
          <a:bodyPr>
            <a:normAutofit fontScale="92500"/>
          </a:bodyPr>
          <a:lstStyle/>
          <a:p>
            <a:r>
              <a:rPr lang="en-US" smtClean="0"/>
              <a:t>Hàm thích nghi là tổng chi phí của hành trình được thể hiện bởi mỗi một nhiễm sắc thể.</a:t>
            </a:r>
          </a:p>
          <a:p>
            <a:r>
              <a:rPr lang="en-US" smtClean="0"/>
              <a:t>Ví dụ: </a:t>
            </a:r>
          </a:p>
          <a:p>
            <a:pPr lvl="1"/>
            <a:r>
              <a:rPr lang="en-US" smtClean="0"/>
              <a:t>Với hành trình: [1 2 3 4 5 6] tổng chi phí sẽ là tổng khoảng cách đi từ A đến B đến C đến D đến E đến F rồi quay trở về A.</a:t>
            </a:r>
          </a:p>
          <a:p>
            <a:pPr lvl="1"/>
            <a:r>
              <a:rPr lang="en-US" smtClean="0"/>
              <a:t>Độ thích nghi = </a:t>
            </a:r>
            <a:r>
              <a:rPr lang="en-US" i="1" smtClean="0"/>
              <a:t>d(1,2) + d(2,3) + d(3,4) + d(4,5) + d(5,6) + d(6,1)</a:t>
            </a:r>
            <a:endParaRPr lang="en-US" smtClean="0"/>
          </a:p>
          <a:p>
            <a:pPr marL="0" indent="0">
              <a:buNone/>
            </a:pPr>
            <a:r>
              <a:rPr lang="en-US" smtClean="0"/>
              <a:t>	          	   = </a:t>
            </a:r>
            <a:r>
              <a:rPr lang="en-US" i="1" smtClean="0"/>
              <a:t>500 + 2500 + 1500 + 2750 + 500 + 2000</a:t>
            </a:r>
          </a:p>
          <a:p>
            <a:pPr marL="0" indent="0">
              <a:buNone/>
            </a:pPr>
            <a:r>
              <a:rPr lang="en-US" i="1"/>
              <a:t>	</a:t>
            </a:r>
            <a:r>
              <a:rPr lang="en-US" i="1" smtClean="0"/>
              <a:t>          	   = 9750</a:t>
            </a:r>
          </a:p>
          <a:p>
            <a:pPr marL="0" indent="0">
              <a:buNone/>
            </a:pPr>
            <a:r>
              <a:rPr lang="en-US" i="1" smtClean="0">
                <a:sym typeface="Wingdings" pitchFamily="2" charset="2"/>
              </a:rPr>
              <a:t> tổng càng thấp thì hành trình thể hiện bởi nhiễm sắc thể đó càng phù hợp (càng thích nghi)</a:t>
            </a:r>
            <a:endParaRPr lang="en-US" smtClean="0"/>
          </a:p>
          <a:p>
            <a:pPr marL="0" indent="0">
              <a:buNone/>
            </a:pPr>
            <a:r>
              <a:rPr lang="en-US"/>
              <a:t>	</a:t>
            </a:r>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a:t>
            </a:r>
            <a:r>
              <a:rPr lang="en-US" smtClean="0"/>
              <a:t>2: Xây dựng hàm thích nghi</a:t>
            </a:r>
            <a:endParaRPr lang="en-US"/>
          </a:p>
        </p:txBody>
      </p:sp>
    </p:spTree>
    <p:extLst>
      <p:ext uri="{BB962C8B-B14F-4D97-AF65-F5344CB8AC3E}">
        <p14:creationId xmlns:p14="http://schemas.microsoft.com/office/powerpoint/2010/main" val="1107681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lnSpcReduction="10000"/>
          </a:bodyPr>
          <a:lstStyle/>
          <a:p>
            <a:r>
              <a:rPr lang="en-US" smtClean="0"/>
              <a:t>Với bài toán này, ta sử dụng phương pháp: “Chọn lọc theo thể thức giao đấu”</a:t>
            </a:r>
          </a:p>
          <a:p>
            <a:r>
              <a:rPr lang="en-US" smtClean="0"/>
              <a:t>Ở đây, hai giải pháp sẽ được cho “giao đấu” với nhau và giải pháp nào tốt hơn sẽ được lựa chọn và được để trong nhóm “giao phối”.</a:t>
            </a:r>
          </a:p>
          <a:p>
            <a:r>
              <a:rPr lang="en-US" smtClean="0"/>
              <a:t>Việc chọn lọc trong các thế hệ tiếp theo sẽ thực hiện trong nhóm “giao phối” này.</a:t>
            </a:r>
          </a:p>
          <a:p>
            <a:r>
              <a:rPr lang="en-US" smtClean="0"/>
              <a:t>Chú ý rằng, các trận “giao đấu” sẽ được thực hiện bởi hai giải pháp có thể có.</a:t>
            </a:r>
          </a:p>
          <a:p>
            <a:pPr lvl="1"/>
            <a:r>
              <a:rPr lang="en-US" smtClean="0"/>
              <a:t>Ví dụ: có 4 giải pháp S</a:t>
            </a:r>
            <a:r>
              <a:rPr lang="en-US" baseline="-25000" smtClean="0"/>
              <a:t>1</a:t>
            </a:r>
            <a:r>
              <a:rPr lang="en-US" smtClean="0"/>
              <a:t>, S</a:t>
            </a:r>
            <a:r>
              <a:rPr lang="en-US" baseline="-25000" smtClean="0"/>
              <a:t>2</a:t>
            </a:r>
            <a:r>
              <a:rPr lang="en-US" smtClean="0"/>
              <a:t>, S</a:t>
            </a:r>
            <a:r>
              <a:rPr lang="en-US" baseline="-25000" smtClean="0"/>
              <a:t>3</a:t>
            </a:r>
            <a:r>
              <a:rPr lang="en-US" smtClean="0"/>
              <a:t>, S</a:t>
            </a:r>
            <a:r>
              <a:rPr lang="en-US" baseline="-25000" smtClean="0"/>
              <a:t>4</a:t>
            </a:r>
            <a:r>
              <a:rPr lang="en-US" smtClean="0"/>
              <a:t> thì các trận “giao đấu” sẽ là: S</a:t>
            </a:r>
            <a:r>
              <a:rPr lang="en-US" baseline="-25000" smtClean="0"/>
              <a:t>1 </a:t>
            </a:r>
            <a:r>
              <a:rPr lang="en-US" smtClean="0"/>
              <a:t>- S</a:t>
            </a:r>
            <a:r>
              <a:rPr lang="en-US" baseline="-25000"/>
              <a:t>2</a:t>
            </a:r>
            <a:r>
              <a:rPr lang="en-US" smtClean="0"/>
              <a:t>, S</a:t>
            </a:r>
            <a:r>
              <a:rPr lang="en-US" baseline="-25000" smtClean="0"/>
              <a:t>1</a:t>
            </a:r>
            <a:r>
              <a:rPr lang="en-US" smtClean="0"/>
              <a:t> – S</a:t>
            </a:r>
            <a:r>
              <a:rPr lang="en-US" baseline="-25000" smtClean="0"/>
              <a:t>3</a:t>
            </a:r>
            <a:r>
              <a:rPr lang="en-US" smtClean="0"/>
              <a:t>, S</a:t>
            </a:r>
            <a:r>
              <a:rPr lang="en-US" baseline="-25000" smtClean="0"/>
              <a:t>1 </a:t>
            </a:r>
            <a:r>
              <a:rPr lang="en-US" smtClean="0"/>
              <a:t>- S</a:t>
            </a:r>
            <a:r>
              <a:rPr lang="en-US" baseline="-25000" smtClean="0"/>
              <a:t>4</a:t>
            </a:r>
            <a:r>
              <a:rPr lang="en-US" smtClean="0"/>
              <a:t>,  S</a:t>
            </a:r>
            <a:r>
              <a:rPr lang="en-US" baseline="-25000" smtClean="0"/>
              <a:t>2 </a:t>
            </a:r>
            <a:r>
              <a:rPr lang="en-US" smtClean="0"/>
              <a:t>- S</a:t>
            </a:r>
            <a:r>
              <a:rPr lang="en-US" baseline="-25000" smtClean="0"/>
              <a:t>3</a:t>
            </a:r>
            <a:r>
              <a:rPr lang="en-US" smtClean="0"/>
              <a:t>, S</a:t>
            </a:r>
            <a:r>
              <a:rPr lang="en-US" baseline="-25000" smtClean="0"/>
              <a:t>2 </a:t>
            </a:r>
            <a:r>
              <a:rPr lang="en-US" smtClean="0"/>
              <a:t>- S</a:t>
            </a:r>
            <a:r>
              <a:rPr lang="en-US" baseline="-25000" smtClean="0"/>
              <a:t>4</a:t>
            </a:r>
            <a:r>
              <a:rPr lang="en-US" smtClean="0"/>
              <a:t>, S</a:t>
            </a:r>
            <a:r>
              <a:rPr lang="en-US" baseline="-25000"/>
              <a:t>3</a:t>
            </a:r>
            <a:r>
              <a:rPr lang="en-US" smtClean="0"/>
              <a:t> - S</a:t>
            </a:r>
            <a:r>
              <a:rPr lang="en-US" baseline="-25000" smtClean="0"/>
              <a:t>4</a:t>
            </a:r>
          </a:p>
          <a:p>
            <a:pPr lvl="1"/>
            <a:endParaRPr lang="en-US"/>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a:t>
            </a:r>
            <a:r>
              <a:rPr lang="en-US" smtClean="0"/>
              <a:t>3: </a:t>
            </a:r>
            <a:r>
              <a:rPr lang="en-US" smtClean="0"/>
              <a:t>Chọn lọc</a:t>
            </a:r>
            <a:endParaRPr lang="en-US"/>
          </a:p>
        </p:txBody>
      </p:sp>
    </p:spTree>
    <p:extLst>
      <p:ext uri="{BB962C8B-B14F-4D97-AF65-F5344CB8AC3E}">
        <p14:creationId xmlns:p14="http://schemas.microsoft.com/office/powerpoint/2010/main" val="1884416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pPr marL="0" indent="0">
              <a:buNone/>
            </a:pPr>
            <a:r>
              <a:rPr lang="en-US" smtClean="0"/>
              <a:t>					Nhóm “giao phối”</a:t>
            </a:r>
            <a:endParaRPr lang="en-US"/>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2: Chọn lọc</a:t>
            </a:r>
          </a:p>
        </p:txBody>
      </p:sp>
      <p:sp>
        <p:nvSpPr>
          <p:cNvPr id="6" name="Rectangle 5"/>
          <p:cNvSpPr/>
          <p:nvPr/>
        </p:nvSpPr>
        <p:spPr>
          <a:xfrm>
            <a:off x="4953000" y="2362200"/>
            <a:ext cx="3886200" cy="4343400"/>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68036" y="2590798"/>
            <a:ext cx="3678382" cy="541869"/>
            <a:chOff x="568036" y="2590798"/>
            <a:chExt cx="3678382" cy="541869"/>
          </a:xfrm>
        </p:grpSpPr>
        <p:sp>
          <p:nvSpPr>
            <p:cNvPr id="7" name="Rectangle 6"/>
            <p:cNvSpPr/>
            <p:nvPr/>
          </p:nvSpPr>
          <p:spPr>
            <a:xfrm>
              <a:off x="5680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8" name="Rectangle 7"/>
            <p:cNvSpPr/>
            <p:nvPr/>
          </p:nvSpPr>
          <p:spPr>
            <a:xfrm>
              <a:off x="1177636" y="2590799"/>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9" name="Rectangle 8"/>
            <p:cNvSpPr/>
            <p:nvPr/>
          </p:nvSpPr>
          <p:spPr>
            <a:xfrm>
              <a:off x="3636818"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a:t>
              </a:r>
              <a:endParaRPr lang="en-US"/>
            </a:p>
          </p:txBody>
        </p:sp>
        <p:sp>
          <p:nvSpPr>
            <p:cNvPr id="10" name="Rectangle 9"/>
            <p:cNvSpPr/>
            <p:nvPr/>
          </p:nvSpPr>
          <p:spPr>
            <a:xfrm>
              <a:off x="23968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11" name="Rectangle 10"/>
            <p:cNvSpPr/>
            <p:nvPr/>
          </p:nvSpPr>
          <p:spPr>
            <a:xfrm>
              <a:off x="17872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12" name="Rectangle 11"/>
            <p:cNvSpPr/>
            <p:nvPr/>
          </p:nvSpPr>
          <p:spPr>
            <a:xfrm>
              <a:off x="3006436" y="2590798"/>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grpSp>
      <p:grpSp>
        <p:nvGrpSpPr>
          <p:cNvPr id="14" name="Group 13"/>
          <p:cNvGrpSpPr/>
          <p:nvPr/>
        </p:nvGrpSpPr>
        <p:grpSpPr>
          <a:xfrm>
            <a:off x="568036" y="3505200"/>
            <a:ext cx="3678382" cy="541869"/>
            <a:chOff x="568036" y="2590798"/>
            <a:chExt cx="3678382" cy="541869"/>
          </a:xfrm>
        </p:grpSpPr>
        <p:sp>
          <p:nvSpPr>
            <p:cNvPr id="15" name="Rectangle 14"/>
            <p:cNvSpPr/>
            <p:nvPr/>
          </p:nvSpPr>
          <p:spPr>
            <a:xfrm>
              <a:off x="5680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sp>
          <p:nvSpPr>
            <p:cNvPr id="16" name="Rectangle 15"/>
            <p:cNvSpPr/>
            <p:nvPr/>
          </p:nvSpPr>
          <p:spPr>
            <a:xfrm>
              <a:off x="1177636" y="2590799"/>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17" name="Rectangle 16"/>
            <p:cNvSpPr/>
            <p:nvPr/>
          </p:nvSpPr>
          <p:spPr>
            <a:xfrm>
              <a:off x="3636818"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a:t>
              </a:r>
              <a:endParaRPr lang="en-US"/>
            </a:p>
          </p:txBody>
        </p:sp>
        <p:sp>
          <p:nvSpPr>
            <p:cNvPr id="18" name="Rectangle 17"/>
            <p:cNvSpPr/>
            <p:nvPr/>
          </p:nvSpPr>
          <p:spPr>
            <a:xfrm>
              <a:off x="23968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19" name="Rectangle 18"/>
            <p:cNvSpPr/>
            <p:nvPr/>
          </p:nvSpPr>
          <p:spPr>
            <a:xfrm>
              <a:off x="17872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20" name="Rectangle 19"/>
            <p:cNvSpPr/>
            <p:nvPr/>
          </p:nvSpPr>
          <p:spPr>
            <a:xfrm>
              <a:off x="3006436" y="2590798"/>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grpSp>
      <p:grpSp>
        <p:nvGrpSpPr>
          <p:cNvPr id="21" name="Group 20"/>
          <p:cNvGrpSpPr/>
          <p:nvPr/>
        </p:nvGrpSpPr>
        <p:grpSpPr>
          <a:xfrm>
            <a:off x="557645" y="4953000"/>
            <a:ext cx="3678382" cy="541869"/>
            <a:chOff x="568036" y="2590798"/>
            <a:chExt cx="3678382" cy="541869"/>
          </a:xfrm>
        </p:grpSpPr>
        <p:sp>
          <p:nvSpPr>
            <p:cNvPr id="22" name="Rectangle 21"/>
            <p:cNvSpPr/>
            <p:nvPr/>
          </p:nvSpPr>
          <p:spPr>
            <a:xfrm>
              <a:off x="5680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23" name="Rectangle 22"/>
            <p:cNvSpPr/>
            <p:nvPr/>
          </p:nvSpPr>
          <p:spPr>
            <a:xfrm>
              <a:off x="1177636" y="2590799"/>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24" name="Rectangle 23"/>
            <p:cNvSpPr/>
            <p:nvPr/>
          </p:nvSpPr>
          <p:spPr>
            <a:xfrm>
              <a:off x="3636818"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sp>
          <p:nvSpPr>
            <p:cNvPr id="25" name="Rectangle 24"/>
            <p:cNvSpPr/>
            <p:nvPr/>
          </p:nvSpPr>
          <p:spPr>
            <a:xfrm>
              <a:off x="23968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26" name="Rectangle 25"/>
            <p:cNvSpPr/>
            <p:nvPr/>
          </p:nvSpPr>
          <p:spPr>
            <a:xfrm>
              <a:off x="17872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a:t>
              </a:r>
              <a:endParaRPr lang="en-US"/>
            </a:p>
          </p:txBody>
        </p:sp>
        <p:sp>
          <p:nvSpPr>
            <p:cNvPr id="27" name="Rectangle 26"/>
            <p:cNvSpPr/>
            <p:nvPr/>
          </p:nvSpPr>
          <p:spPr>
            <a:xfrm>
              <a:off x="3006436" y="2590798"/>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grpSp>
      <p:grpSp>
        <p:nvGrpSpPr>
          <p:cNvPr id="28" name="Group 27"/>
          <p:cNvGrpSpPr/>
          <p:nvPr/>
        </p:nvGrpSpPr>
        <p:grpSpPr>
          <a:xfrm>
            <a:off x="568036" y="5943600"/>
            <a:ext cx="3678382" cy="541869"/>
            <a:chOff x="568036" y="2590798"/>
            <a:chExt cx="3678382" cy="541869"/>
          </a:xfrm>
        </p:grpSpPr>
        <p:sp>
          <p:nvSpPr>
            <p:cNvPr id="29" name="Rectangle 28"/>
            <p:cNvSpPr/>
            <p:nvPr/>
          </p:nvSpPr>
          <p:spPr>
            <a:xfrm>
              <a:off x="5680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30" name="Rectangle 29"/>
            <p:cNvSpPr/>
            <p:nvPr/>
          </p:nvSpPr>
          <p:spPr>
            <a:xfrm>
              <a:off x="1177636" y="2590799"/>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31" name="Rectangle 30"/>
            <p:cNvSpPr/>
            <p:nvPr/>
          </p:nvSpPr>
          <p:spPr>
            <a:xfrm>
              <a:off x="3636818"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32" name="Rectangle 31"/>
            <p:cNvSpPr/>
            <p:nvPr/>
          </p:nvSpPr>
          <p:spPr>
            <a:xfrm>
              <a:off x="23968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33" name="Rectangle 32"/>
            <p:cNvSpPr/>
            <p:nvPr/>
          </p:nvSpPr>
          <p:spPr>
            <a:xfrm>
              <a:off x="17872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a:t>
              </a:r>
              <a:endParaRPr lang="en-US"/>
            </a:p>
          </p:txBody>
        </p:sp>
        <p:sp>
          <p:nvSpPr>
            <p:cNvPr id="34" name="Rectangle 33"/>
            <p:cNvSpPr/>
            <p:nvPr/>
          </p:nvSpPr>
          <p:spPr>
            <a:xfrm>
              <a:off x="3006436" y="2590798"/>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grpSp>
      <p:sp>
        <p:nvSpPr>
          <p:cNvPr id="35" name="TextBox 34"/>
          <p:cNvSpPr txBox="1"/>
          <p:nvPr/>
        </p:nvSpPr>
        <p:spPr>
          <a:xfrm>
            <a:off x="3300845" y="3104956"/>
            <a:ext cx="1058303" cy="369332"/>
          </a:xfrm>
          <a:prstGeom prst="rect">
            <a:avLst/>
          </a:prstGeom>
          <a:noFill/>
        </p:spPr>
        <p:txBody>
          <a:bodyPr wrap="none" rtlCol="0">
            <a:spAutoFit/>
          </a:bodyPr>
          <a:lstStyle/>
          <a:p>
            <a:r>
              <a:rPr lang="en-US" smtClean="0"/>
              <a:t>D = 9750</a:t>
            </a:r>
            <a:endParaRPr lang="en-US"/>
          </a:p>
        </p:txBody>
      </p:sp>
      <p:sp>
        <p:nvSpPr>
          <p:cNvPr id="36" name="TextBox 35"/>
          <p:cNvSpPr txBox="1"/>
          <p:nvPr/>
        </p:nvSpPr>
        <p:spPr>
          <a:xfrm>
            <a:off x="3177724" y="4047067"/>
            <a:ext cx="1058303" cy="369332"/>
          </a:xfrm>
          <a:prstGeom prst="rect">
            <a:avLst/>
          </a:prstGeom>
          <a:noFill/>
        </p:spPr>
        <p:txBody>
          <a:bodyPr wrap="none" rtlCol="0">
            <a:spAutoFit/>
          </a:bodyPr>
          <a:lstStyle/>
          <a:p>
            <a:r>
              <a:rPr lang="en-US" smtClean="0"/>
              <a:t>D = 8000</a:t>
            </a:r>
            <a:endParaRPr lang="en-US"/>
          </a:p>
        </p:txBody>
      </p:sp>
      <p:sp>
        <p:nvSpPr>
          <p:cNvPr id="37" name="TextBox 36"/>
          <p:cNvSpPr txBox="1"/>
          <p:nvPr/>
        </p:nvSpPr>
        <p:spPr>
          <a:xfrm>
            <a:off x="3188115" y="5494869"/>
            <a:ext cx="1165127" cy="369332"/>
          </a:xfrm>
          <a:prstGeom prst="rect">
            <a:avLst/>
          </a:prstGeom>
          <a:noFill/>
        </p:spPr>
        <p:txBody>
          <a:bodyPr wrap="none" rtlCol="0">
            <a:spAutoFit/>
          </a:bodyPr>
          <a:lstStyle/>
          <a:p>
            <a:r>
              <a:rPr lang="en-US" smtClean="0"/>
              <a:t>D = 11750</a:t>
            </a:r>
            <a:endParaRPr lang="en-US"/>
          </a:p>
        </p:txBody>
      </p:sp>
      <p:sp>
        <p:nvSpPr>
          <p:cNvPr id="38" name="TextBox 37"/>
          <p:cNvSpPr txBox="1"/>
          <p:nvPr/>
        </p:nvSpPr>
        <p:spPr>
          <a:xfrm>
            <a:off x="3177723" y="6449998"/>
            <a:ext cx="1173719" cy="369332"/>
          </a:xfrm>
          <a:prstGeom prst="rect">
            <a:avLst/>
          </a:prstGeom>
          <a:noFill/>
        </p:spPr>
        <p:txBody>
          <a:bodyPr wrap="none" rtlCol="0">
            <a:spAutoFit/>
          </a:bodyPr>
          <a:lstStyle/>
          <a:p>
            <a:r>
              <a:rPr lang="en-US" smtClean="0"/>
              <a:t>D = 12000</a:t>
            </a:r>
            <a:endParaRPr lang="en-US"/>
          </a:p>
        </p:txBody>
      </p:sp>
      <p:sp>
        <p:nvSpPr>
          <p:cNvPr id="39" name="Right Brace 38"/>
          <p:cNvSpPr/>
          <p:nvPr/>
        </p:nvSpPr>
        <p:spPr>
          <a:xfrm>
            <a:off x="4351442" y="2861731"/>
            <a:ext cx="144358" cy="9144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e 39"/>
          <p:cNvSpPr/>
          <p:nvPr/>
        </p:nvSpPr>
        <p:spPr>
          <a:xfrm>
            <a:off x="4246418" y="5223933"/>
            <a:ext cx="249382" cy="990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1" name="Group 40"/>
          <p:cNvGrpSpPr/>
          <p:nvPr/>
        </p:nvGrpSpPr>
        <p:grpSpPr>
          <a:xfrm>
            <a:off x="5056909" y="3161914"/>
            <a:ext cx="3678382" cy="541869"/>
            <a:chOff x="568036" y="2590798"/>
            <a:chExt cx="3678382" cy="541869"/>
          </a:xfrm>
        </p:grpSpPr>
        <p:sp>
          <p:nvSpPr>
            <p:cNvPr id="42" name="Rectangle 41"/>
            <p:cNvSpPr/>
            <p:nvPr/>
          </p:nvSpPr>
          <p:spPr>
            <a:xfrm>
              <a:off x="5680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sp>
          <p:nvSpPr>
            <p:cNvPr id="43" name="Rectangle 42"/>
            <p:cNvSpPr/>
            <p:nvPr/>
          </p:nvSpPr>
          <p:spPr>
            <a:xfrm>
              <a:off x="1177636" y="2590799"/>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44" name="Rectangle 43"/>
            <p:cNvSpPr/>
            <p:nvPr/>
          </p:nvSpPr>
          <p:spPr>
            <a:xfrm>
              <a:off x="3636818"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a:t>
              </a:r>
              <a:endParaRPr lang="en-US"/>
            </a:p>
          </p:txBody>
        </p:sp>
        <p:sp>
          <p:nvSpPr>
            <p:cNvPr id="45" name="Rectangle 44"/>
            <p:cNvSpPr/>
            <p:nvPr/>
          </p:nvSpPr>
          <p:spPr>
            <a:xfrm>
              <a:off x="23968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46" name="Rectangle 45"/>
            <p:cNvSpPr/>
            <p:nvPr/>
          </p:nvSpPr>
          <p:spPr>
            <a:xfrm>
              <a:off x="17872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47" name="Rectangle 46"/>
            <p:cNvSpPr/>
            <p:nvPr/>
          </p:nvSpPr>
          <p:spPr>
            <a:xfrm>
              <a:off x="3006436" y="2590798"/>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grpSp>
      <p:grpSp>
        <p:nvGrpSpPr>
          <p:cNvPr id="55" name="Group 54"/>
          <p:cNvGrpSpPr/>
          <p:nvPr/>
        </p:nvGrpSpPr>
        <p:grpSpPr>
          <a:xfrm>
            <a:off x="5046518" y="5448299"/>
            <a:ext cx="3678382" cy="541869"/>
            <a:chOff x="568036" y="2590798"/>
            <a:chExt cx="3678382" cy="541869"/>
          </a:xfrm>
        </p:grpSpPr>
        <p:sp>
          <p:nvSpPr>
            <p:cNvPr id="56" name="Rectangle 55"/>
            <p:cNvSpPr/>
            <p:nvPr/>
          </p:nvSpPr>
          <p:spPr>
            <a:xfrm>
              <a:off x="5680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57" name="Rectangle 56"/>
            <p:cNvSpPr/>
            <p:nvPr/>
          </p:nvSpPr>
          <p:spPr>
            <a:xfrm>
              <a:off x="1177636" y="2590799"/>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58" name="Rectangle 57"/>
            <p:cNvSpPr/>
            <p:nvPr/>
          </p:nvSpPr>
          <p:spPr>
            <a:xfrm>
              <a:off x="3636818"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sp>
          <p:nvSpPr>
            <p:cNvPr id="59" name="Rectangle 58"/>
            <p:cNvSpPr/>
            <p:nvPr/>
          </p:nvSpPr>
          <p:spPr>
            <a:xfrm>
              <a:off x="23968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60" name="Rectangle 59"/>
            <p:cNvSpPr/>
            <p:nvPr/>
          </p:nvSpPr>
          <p:spPr>
            <a:xfrm>
              <a:off x="1787236" y="2590800"/>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a:t>
              </a:r>
              <a:endParaRPr lang="en-US"/>
            </a:p>
          </p:txBody>
        </p:sp>
        <p:sp>
          <p:nvSpPr>
            <p:cNvPr id="61" name="Rectangle 60"/>
            <p:cNvSpPr/>
            <p:nvPr/>
          </p:nvSpPr>
          <p:spPr>
            <a:xfrm>
              <a:off x="3006436" y="2590798"/>
              <a:ext cx="609600" cy="541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grpSp>
      <p:cxnSp>
        <p:nvCxnSpPr>
          <p:cNvPr id="63" name="Straight Connector 62"/>
          <p:cNvCxnSpPr/>
          <p:nvPr/>
        </p:nvCxnSpPr>
        <p:spPr>
          <a:xfrm>
            <a:off x="2414154" y="4231733"/>
            <a:ext cx="0" cy="53660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342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smtClean="0"/>
              <a:t>Ở đây, sử dụng phương pháp: “tổ hợp lại cạnh tăng”.</a:t>
            </a:r>
          </a:p>
          <a:p>
            <a:pPr>
              <a:buFont typeface="Wingdings" pitchFamily="2" charset="2"/>
              <a:buChar char="à"/>
            </a:pPr>
            <a:r>
              <a:rPr lang="en-US" smtClean="0">
                <a:sym typeface="Wingdings" pitchFamily="2" charset="2"/>
              </a:rPr>
              <a:t>lập “bảng cạnh”</a:t>
            </a:r>
          </a:p>
          <a:p>
            <a:r>
              <a:rPr lang="en-US" smtClean="0">
                <a:sym typeface="Wingdings" pitchFamily="2" charset="2"/>
              </a:rPr>
              <a:t>“Bảng cạnh”  là một bảng kề liệt kê các đường vào và đường ra của một thành phố trong các chuỗi bố mẹ.</a:t>
            </a:r>
          </a:p>
          <a:p>
            <a:r>
              <a:rPr lang="en-US" smtClean="0">
                <a:sym typeface="Wingdings" pitchFamily="2" charset="2"/>
              </a:rPr>
              <a:t>Nếu một đỉnh đã có trong “bảng cạnh” rồi mà ta vẫn cố gắng chèn nó vào, thì nó là “cạnh phổ biến” và được biểu diễn bằng cách đảo ngược dấu của nó.</a:t>
            </a:r>
            <a:endParaRPr lang="en-US"/>
          </a:p>
        </p:txBody>
      </p:sp>
      <p:sp>
        <p:nvSpPr>
          <p:cNvPr id="3" name="Title 2"/>
          <p:cNvSpPr>
            <a:spLocks noGrp="1"/>
          </p:cNvSpPr>
          <p:nvPr>
            <p:ph type="title"/>
          </p:nvPr>
        </p:nvSpPr>
        <p:spPr/>
        <p:txBody>
          <a:bodyPr>
            <a:normAutofit fontScale="90000"/>
          </a:bodyPr>
          <a:lstStyle/>
          <a:p>
            <a:r>
              <a:rPr lang="en-US"/>
              <a:t>III. Áp dụng thuật toán di truyền:</a:t>
            </a:r>
            <a:br>
              <a:rPr lang="en-US"/>
            </a:br>
            <a:r>
              <a:rPr lang="en-US"/>
              <a:t>* Bước 2: </a:t>
            </a:r>
            <a:r>
              <a:rPr lang="en-US" smtClean="0"/>
              <a:t>Lai ghép</a:t>
            </a:r>
            <a:endParaRPr lang="en-US"/>
          </a:p>
        </p:txBody>
      </p:sp>
    </p:spTree>
    <p:extLst>
      <p:ext uri="{BB962C8B-B14F-4D97-AF65-F5344CB8AC3E}">
        <p14:creationId xmlns:p14="http://schemas.microsoft.com/office/powerpoint/2010/main" val="1534469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ustom 1">
      <a:majorFont>
        <a:latin typeface="Times New Roman"/>
        <a:ea typeface=""/>
        <a:cs typeface=""/>
      </a:majorFont>
      <a:minorFont>
        <a:latin typeface="Times New Roman"/>
        <a:ea typeface=""/>
        <a:cs typeface=""/>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207</TotalTime>
  <Words>1072</Words>
  <Application>Microsoft Office PowerPoint</Application>
  <PresentationFormat>On-screen Show (4:3)</PresentationFormat>
  <Paragraphs>322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Waveform</vt:lpstr>
      <vt:lpstr>ỨNG DỤNG THUẬT TOÁN  DI TRUYỀN GIẢI BÀI TOÁN NGƯỜI DU LỊCH</vt:lpstr>
      <vt:lpstr>I. Phát biểu bài toán </vt:lpstr>
      <vt:lpstr>II. Phân tích bài toán:</vt:lpstr>
      <vt:lpstr>III. Áp dụng thuật toán di truyền: * Bước 1: Mã hóa</vt:lpstr>
      <vt:lpstr>III. Áp dụng thuật toán di truyền: * Bước 1: Mã hóa</vt:lpstr>
      <vt:lpstr>III. Áp dụng thuật toán di truyền: * Bước 2: Xây dựng hàm thích nghi</vt:lpstr>
      <vt:lpstr>III. Áp dụng thuật toán di truyền: * Bước 3: Chọn lọc</vt:lpstr>
      <vt:lpstr>III. Áp dụng thuật toán di truyền: * Bước 2: Chọn lọc</vt:lpstr>
      <vt:lpstr>III. Áp dụng thuật toán di truyền: * Bước 2: Lai ghép</vt:lpstr>
      <vt:lpstr>III. Áp dụng thuật toán di truyền: * Bước 4: Lai ghép</vt:lpstr>
      <vt:lpstr>III. Áp dụng thuật toán di truyền: * Bước 2: Lai ghép</vt:lpstr>
      <vt:lpstr>III. Áp dụng thuật toán di truyền: * Bước 2: Lai ghép</vt:lpstr>
      <vt:lpstr>III. Áp dụng thuật toán di truyền: * Bước 2: Lai ghép</vt:lpstr>
      <vt:lpstr>PowerPoint Presentation</vt:lpstr>
      <vt:lpstr>III. Áp dụng thuật toán di truyền: * Bước 5: Đột biến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THUẬT TOÁN  DI TRUYỀN GIẢI BÀI TOÁN NGƯỜI DU LỊCH</dc:title>
  <dc:creator>greeny</dc:creator>
  <cp:lastModifiedBy>greeny</cp:lastModifiedBy>
  <cp:revision>19</cp:revision>
  <dcterms:created xsi:type="dcterms:W3CDTF">2012-03-05T01:02:28Z</dcterms:created>
  <dcterms:modified xsi:type="dcterms:W3CDTF">2012-03-08T13:43:27Z</dcterms:modified>
</cp:coreProperties>
</file>