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9" r:id="rId14"/>
    <p:sldId id="268"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64" autoAdjust="0"/>
  </p:normalViewPr>
  <p:slideViewPr>
    <p:cSldViewPr>
      <p:cViewPr varScale="1">
        <p:scale>
          <a:sx n="61" d="100"/>
          <a:sy n="61"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2252CB-34EC-461E-831F-E6680B116F8F}" type="datetimeFigureOut">
              <a:rPr lang="en-US" smtClean="0"/>
              <a:t>3/8/2012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3E9E4-AB2A-4715-9295-28DC370F49FE}" type="slidenum">
              <a:rPr lang="en-US" smtClean="0"/>
              <a:t>‹#›</a:t>
            </a:fld>
            <a:endParaRPr lang="en-US"/>
          </a:p>
        </p:txBody>
      </p:sp>
    </p:spTree>
    <p:extLst>
      <p:ext uri="{BB962C8B-B14F-4D97-AF65-F5344CB8AC3E}">
        <p14:creationId xmlns:p14="http://schemas.microsoft.com/office/powerpoint/2010/main" val="58465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en.wikipedia.org/wiki/Wallpaper_group#Group_p4m" TargetMode="External"/><Relationship Id="rId3" Type="http://schemas.openxmlformats.org/officeDocument/2006/relationships/hyperlink" Target="http://en.wikipedia.org/wiki/Mathematics" TargetMode="External"/><Relationship Id="rId7" Type="http://schemas.openxmlformats.org/officeDocument/2006/relationships/hyperlink" Target="http://en.wikipedia.org/wiki/Symmetry_group"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Integer_lattice" TargetMode="External"/><Relationship Id="rId5" Type="http://schemas.openxmlformats.org/officeDocument/2006/relationships/hyperlink" Target="http://en.wikipedia.org/wiki/Euclidean_space" TargetMode="External"/><Relationship Id="rId4" Type="http://schemas.openxmlformats.org/officeDocument/2006/relationships/hyperlink" Target="http://en.wikipedia.org/wiki/Lattice_(group)"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3</a:t>
            </a:fld>
            <a:endParaRPr lang="en-US"/>
          </a:p>
        </p:txBody>
      </p:sp>
    </p:spTree>
    <p:extLst>
      <p:ext uri="{BB962C8B-B14F-4D97-AF65-F5344CB8AC3E}">
        <p14:creationId xmlns:p14="http://schemas.microsoft.com/office/powerpoint/2010/main" val="349376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13</a:t>
            </a:fld>
            <a:endParaRPr lang="en-US"/>
          </a:p>
        </p:txBody>
      </p:sp>
    </p:spTree>
    <p:extLst>
      <p:ext uri="{BB962C8B-B14F-4D97-AF65-F5344CB8AC3E}">
        <p14:creationId xmlns:p14="http://schemas.microsoft.com/office/powerpoint/2010/main" val="308541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14</a:t>
            </a:fld>
            <a:endParaRPr lang="en-US"/>
          </a:p>
        </p:txBody>
      </p:sp>
    </p:spTree>
    <p:extLst>
      <p:ext uri="{BB962C8B-B14F-4D97-AF65-F5344CB8AC3E}">
        <p14:creationId xmlns:p14="http://schemas.microsoft.com/office/powerpoint/2010/main" val="411524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Times New Roman" pitchFamily="18" charset="0"/>
                    <a:ea typeface="+mn-ea"/>
                    <a:cs typeface="Times New Roman" pitchFamily="18" charset="0"/>
                  </a:rPr>
                  <a:t>Trước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tiên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lựa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chọn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từ</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topo</a:t>
                </a:r>
                <a:r>
                  <a:rPr lang="en-US" sz="1200" kern="1200" smtClean="0">
                    <a:solidFill>
                      <a:schemeClr val="tx1"/>
                    </a:solidFill>
                    <a:effectLst/>
                    <a:latin typeface="Times New Roman" pitchFamily="18" charset="0"/>
                    <a:ea typeface="+mn-ea"/>
                    <a:cs typeface="Times New Roman" pitchFamily="18" charset="0"/>
                  </a:rPr>
                  <a:t> logic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(ring) C ⊂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𝐸</m:t>
                        </m:r>
                      </m:e>
                      <m:sup>
                        <m:r>
                          <m:rPr>
                            <m:sty m:val="p"/>
                          </m:rPr>
                          <a:rPr lang="en-US" sz="1200" kern="1200">
                            <a:solidFill>
                              <a:schemeClr val="tx1"/>
                            </a:solidFill>
                            <a:effectLst/>
                            <a:latin typeface="+mn-lt"/>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tách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rời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baseline="0" smtClean="0">
                    <a:solidFill>
                      <a:schemeClr val="tx1"/>
                    </a:solidFill>
                    <a:effectLst/>
                    <a:latin typeface="Times New Roman" pitchFamily="18" charset="0"/>
                    <a:ea typeface="+mn-ea"/>
                    <a:cs typeface="Times New Roman" pitchFamily="18" charset="0"/>
                  </a:rPr>
                  <a:t> </a:t>
                </a:r>
                <a:r>
                  <a:rPr lang="en-US" sz="1200" kern="1200" baseline="0" err="1" smtClean="0">
                    <a:solidFill>
                      <a:schemeClr val="tx1"/>
                    </a:solidFill>
                    <a:effectLst/>
                    <a:latin typeface="Times New Roman" pitchFamily="18" charset="0"/>
                    <a:ea typeface="+mn-ea"/>
                    <a:cs typeface="Times New Roman" pitchFamily="18" charset="0"/>
                  </a:rPr>
                  <a:t>nó</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Việc</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có</a:t>
                </a:r>
                <a:r>
                  <a:rPr lang="en-US" sz="1200" kern="1200" baseline="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tách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rời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đảm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bảo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sẽ</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duy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tính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thông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1 </a:t>
                </a:r>
                <a:r>
                  <a:rPr lang="en-US" sz="1200" kern="1200" err="1">
                    <a:solidFill>
                      <a:schemeClr val="tx1"/>
                    </a:solidFill>
                    <a:effectLst/>
                    <a:latin typeface="Times New Roman" pitchFamily="18" charset="0"/>
                    <a:ea typeface="+mn-ea"/>
                    <a:cs typeface="Times New Roman" pitchFamily="18" charset="0"/>
                  </a:rPr>
                  <a:t>sợi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quang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đơn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baseline="0" smtClean="0">
                    <a:solidFill>
                      <a:schemeClr val="tx1"/>
                    </a:solidFill>
                    <a:effectLst/>
                    <a:latin typeface="Times New Roman" pitchFamily="18" charset="0"/>
                    <a:ea typeface="+mn-ea"/>
                    <a:cs typeface="Times New Roman" pitchFamily="18" charset="0"/>
                  </a:rPr>
                  <a:t> </a:t>
                </a:r>
                <a:r>
                  <a:rPr lang="en-US" sz="1200" kern="1200" baseline="0" err="1" smtClean="0">
                    <a:solidFill>
                      <a:schemeClr val="tx1"/>
                    </a:solidFill>
                    <a:effectLst/>
                    <a:latin typeface="Times New Roman" pitchFamily="18" charset="0"/>
                    <a:ea typeface="+mn-ea"/>
                    <a:cs typeface="Times New Roman" pitchFamily="18" charset="0"/>
                  </a:rPr>
                  <a:t>nó</a:t>
                </a:r>
                <a:r>
                  <a:rPr lang="en-US" sz="1200" kern="1200" baseline="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bị</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Nói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sẵn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sàng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bằng</a:t>
                </a:r>
                <a:r>
                  <a:rPr lang="en-US" sz="1200" kern="1200">
                    <a:solidFill>
                      <a:schemeClr val="tx1"/>
                    </a:solidFill>
                    <a:effectLst/>
                    <a:latin typeface="Times New Roman" pitchFamily="18" charset="0"/>
                    <a:ea typeface="+mn-ea"/>
                    <a:cs typeface="Times New Roman" pitchFamily="18" charset="0"/>
                  </a:rPr>
                  <a:t> 1 </a:t>
                </a:r>
                <a:r>
                  <a:rPr lang="en-US" sz="1200" kern="1200" err="1">
                    <a:solidFill>
                      <a:schemeClr val="tx1"/>
                    </a:solidFill>
                    <a:effectLst/>
                    <a:latin typeface="Times New Roman" pitchFamily="18" charset="0"/>
                    <a:ea typeface="+mn-ea"/>
                    <a:cs typeface="Times New Roman" pitchFamily="18" charset="0"/>
                  </a:rPr>
                  <a:t>cách</a:t>
                </a:r>
                <a:r>
                  <a:rPr lang="en-US" sz="1200" kern="1200">
                    <a:solidFill>
                      <a:schemeClr val="tx1"/>
                    </a:solidFill>
                    <a:effectLst/>
                    <a:latin typeface="Times New Roman" pitchFamily="18" charset="0"/>
                    <a:ea typeface="+mn-ea"/>
                    <a:cs typeface="Times New Roman" pitchFamily="18" charset="0"/>
                  </a:rPr>
                  <a:t> 1-survivable. </a:t>
                </a:r>
                <a:r>
                  <a:rPr lang="en-US" sz="1200" kern="1200" err="1">
                    <a:solidFill>
                      <a:schemeClr val="tx1"/>
                    </a:solidFill>
                    <a:effectLst/>
                    <a:latin typeface="Times New Roman" pitchFamily="18" charset="0"/>
                    <a:ea typeface="+mn-ea"/>
                    <a:cs typeface="Times New Roman" pitchFamily="18" charset="0"/>
                  </a:rPr>
                  <a:t>Bây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giờ</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phải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a:t>
                </a:r>
                <a:r>
                  <a:rPr lang="en-US" sz="1200" kern="1200">
                    <a:solidFill>
                      <a:schemeClr val="tx1"/>
                    </a:solidFill>
                    <a:effectLst/>
                    <a:latin typeface="Times New Roman" pitchFamily="18" charset="0"/>
                    <a:ea typeface="+mn-ea"/>
                    <a:cs typeface="Times New Roman" pitchFamily="18" charset="0"/>
                  </a:rPr>
                  <a:t> ý </a:t>
                </a:r>
                <a:r>
                  <a:rPr lang="en-US" sz="1200" kern="1200" err="1">
                    <a:solidFill>
                      <a:schemeClr val="tx1"/>
                    </a:solidFill>
                    <a:effectLst/>
                    <a:latin typeface="Times New Roman" pitchFamily="18" charset="0"/>
                    <a:ea typeface="+mn-ea"/>
                    <a:cs typeface="Times New Roman" pitchFamily="18" charset="0"/>
                  </a:rPr>
                  <a:t>tới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phần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còn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đồ</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thị</a:t>
                </a:r>
                <a:r>
                  <a:rPr lang="en-US" sz="1200" kern="1200">
                    <a:solidFill>
                      <a:schemeClr val="tx1"/>
                    </a:solidFill>
                    <a:effectLst/>
                    <a:latin typeface="Times New Roman" pitchFamily="18" charset="0"/>
                    <a:ea typeface="+mn-ea"/>
                    <a:cs typeface="Times New Roman" pitchFamily="18" charset="0"/>
                  </a:rPr>
                  <a:t> logic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 C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kết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nối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chịu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 C </a:t>
                </a:r>
                <a:r>
                  <a:rPr lang="en-US" sz="1200" kern="1200" err="1">
                    <a:solidFill>
                      <a:schemeClr val="tx1"/>
                    </a:solidFill>
                    <a:effectLst/>
                    <a:latin typeface="Times New Roman" pitchFamily="18" charset="0"/>
                    <a:ea typeface="+mn-ea"/>
                    <a:cs typeface="Times New Roman" pitchFamily="18" charset="0"/>
                  </a:rPr>
                  <a:t>với</a:t>
                </a:r>
                <a:r>
                  <a:rPr lang="en-US" sz="1200" kern="1200">
                    <a:solidFill>
                      <a:schemeClr val="tx1"/>
                    </a:solidFill>
                    <a:effectLst/>
                    <a:latin typeface="Times New Roman" pitchFamily="18" charset="0"/>
                    <a:ea typeface="+mn-ea"/>
                    <a:cs typeface="Times New Roman" pitchFamily="18" charset="0"/>
                  </a:rPr>
                  <a:t> C. Do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14:m>
                  <m:oMath xmlns:m="http://schemas.openxmlformats.org/officeDocument/2006/math">
                    <m:sSup>
                      <m:sSupPr>
                        <m:ctrlPr>
                          <a:rPr lang="en-US" sz="1200" i="1" kern="1200" smtClean="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(ta ‘trim’ </a:t>
                </a:r>
                <a:r>
                  <a:rPr lang="en-US" sz="1200" kern="1200" err="1">
                    <a:solidFill>
                      <a:schemeClr val="tx1"/>
                    </a:solidFill>
                    <a:effectLst/>
                    <a:latin typeface="Times New Roman" pitchFamily="18" charset="0"/>
                    <a:ea typeface="+mn-ea"/>
                    <a:cs typeface="Times New Roman" pitchFamily="18" charset="0"/>
                  </a:rPr>
                  <a:t>nó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quá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đồ</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thị</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kết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quả</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quá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đến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hội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tụ</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về</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duy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điều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đảm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bảo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tính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chịu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lỗi</a:t>
                </a:r>
                <a:endParaRPr lang="en-US">
                  <a:latin typeface="Times New Roman" pitchFamily="18" charset="0"/>
                  <a:cs typeface="Times New Roman" pitchFamily="18" charset="0"/>
                </a:endParaRPr>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Times New Roman" pitchFamily="18" charset="0"/>
                    <a:ea typeface="+mn-ea"/>
                    <a:cs typeface="Times New Roman" pitchFamily="18" charset="0"/>
                  </a:rPr>
                  <a:t>Trước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tiên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lựa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chọn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từ</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topo</a:t>
                </a:r>
                <a:r>
                  <a:rPr lang="en-US" sz="1200" kern="1200" smtClean="0">
                    <a:solidFill>
                      <a:schemeClr val="tx1"/>
                    </a:solidFill>
                    <a:effectLst/>
                    <a:latin typeface="Times New Roman" pitchFamily="18" charset="0"/>
                    <a:ea typeface="+mn-ea"/>
                    <a:cs typeface="Times New Roman" pitchFamily="18" charset="0"/>
                  </a:rPr>
                  <a:t> logic </a:t>
                </a:r>
                <a:r>
                  <a:rPr lang="en-US" sz="1200" i="0" kern="1200">
                    <a:solidFill>
                      <a:schemeClr val="tx1"/>
                    </a:solidFill>
                    <a:effectLst/>
                    <a:latin typeface="+mn-lt"/>
                    <a:ea typeface="+mn-ea"/>
                    <a:cs typeface="+mn-cs"/>
                  </a:rPr>
                  <a:t>𝐺^L</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(ring) C ⊂ </a:t>
                </a:r>
                <a:r>
                  <a:rPr lang="en-US" sz="1200" i="0" kern="1200">
                    <a:solidFill>
                      <a:schemeClr val="tx1"/>
                    </a:solidFill>
                    <a:effectLst/>
                    <a:latin typeface="+mn-lt"/>
                    <a:ea typeface="+mn-ea"/>
                    <a:cs typeface="+mn-cs"/>
                  </a:rPr>
                  <a:t>𝐸^L</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tách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rời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baseline="0" smtClean="0">
                    <a:solidFill>
                      <a:schemeClr val="tx1"/>
                    </a:solidFill>
                    <a:effectLst/>
                    <a:latin typeface="Times New Roman" pitchFamily="18" charset="0"/>
                    <a:ea typeface="+mn-ea"/>
                    <a:cs typeface="Times New Roman" pitchFamily="18" charset="0"/>
                  </a:rPr>
                  <a:t> </a:t>
                </a:r>
                <a:r>
                  <a:rPr lang="en-US" sz="1200" kern="1200" baseline="0" err="1" smtClean="0">
                    <a:solidFill>
                      <a:schemeClr val="tx1"/>
                    </a:solidFill>
                    <a:effectLst/>
                    <a:latin typeface="Times New Roman" pitchFamily="18" charset="0"/>
                    <a:ea typeface="+mn-ea"/>
                    <a:cs typeface="Times New Roman" pitchFamily="18" charset="0"/>
                  </a:rPr>
                  <a:t>nó</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Việc</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có</a:t>
                </a:r>
                <a:r>
                  <a:rPr lang="en-US" sz="1200" kern="1200" baseline="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tách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rời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đảm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bảo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sẽ</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duy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tính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thông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1 </a:t>
                </a:r>
                <a:r>
                  <a:rPr lang="en-US" sz="1200" kern="1200" err="1">
                    <a:solidFill>
                      <a:schemeClr val="tx1"/>
                    </a:solidFill>
                    <a:effectLst/>
                    <a:latin typeface="Times New Roman" pitchFamily="18" charset="0"/>
                    <a:ea typeface="+mn-ea"/>
                    <a:cs typeface="Times New Roman" pitchFamily="18" charset="0"/>
                  </a:rPr>
                  <a:t>sợi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quang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đơn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baseline="0" smtClean="0">
                    <a:solidFill>
                      <a:schemeClr val="tx1"/>
                    </a:solidFill>
                    <a:effectLst/>
                    <a:latin typeface="Times New Roman" pitchFamily="18" charset="0"/>
                    <a:ea typeface="+mn-ea"/>
                    <a:cs typeface="Times New Roman" pitchFamily="18" charset="0"/>
                  </a:rPr>
                  <a:t> </a:t>
                </a:r>
                <a:r>
                  <a:rPr lang="en-US" sz="1200" kern="1200" baseline="0" err="1" smtClean="0">
                    <a:solidFill>
                      <a:schemeClr val="tx1"/>
                    </a:solidFill>
                    <a:effectLst/>
                    <a:latin typeface="Times New Roman" pitchFamily="18" charset="0"/>
                    <a:ea typeface="+mn-ea"/>
                    <a:cs typeface="Times New Roman" pitchFamily="18" charset="0"/>
                  </a:rPr>
                  <a:t>nó</a:t>
                </a:r>
                <a:r>
                  <a:rPr lang="en-US" sz="1200" kern="1200" baseline="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bị</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Nói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sẵn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sàng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bằng</a:t>
                </a:r>
                <a:r>
                  <a:rPr lang="en-US" sz="1200" kern="1200">
                    <a:solidFill>
                      <a:schemeClr val="tx1"/>
                    </a:solidFill>
                    <a:effectLst/>
                    <a:latin typeface="Times New Roman" pitchFamily="18" charset="0"/>
                    <a:ea typeface="+mn-ea"/>
                    <a:cs typeface="Times New Roman" pitchFamily="18" charset="0"/>
                  </a:rPr>
                  <a:t> 1 </a:t>
                </a:r>
                <a:r>
                  <a:rPr lang="en-US" sz="1200" kern="1200" err="1">
                    <a:solidFill>
                      <a:schemeClr val="tx1"/>
                    </a:solidFill>
                    <a:effectLst/>
                    <a:latin typeface="Times New Roman" pitchFamily="18" charset="0"/>
                    <a:ea typeface="+mn-ea"/>
                    <a:cs typeface="Times New Roman" pitchFamily="18" charset="0"/>
                  </a:rPr>
                  <a:t>cách</a:t>
                </a:r>
                <a:r>
                  <a:rPr lang="en-US" sz="1200" kern="1200">
                    <a:solidFill>
                      <a:schemeClr val="tx1"/>
                    </a:solidFill>
                    <a:effectLst/>
                    <a:latin typeface="Times New Roman" pitchFamily="18" charset="0"/>
                    <a:ea typeface="+mn-ea"/>
                    <a:cs typeface="Times New Roman" pitchFamily="18" charset="0"/>
                  </a:rPr>
                  <a:t> 1-survivable. </a:t>
                </a:r>
                <a:r>
                  <a:rPr lang="en-US" sz="1200" kern="1200" err="1">
                    <a:solidFill>
                      <a:schemeClr val="tx1"/>
                    </a:solidFill>
                    <a:effectLst/>
                    <a:latin typeface="Times New Roman" pitchFamily="18" charset="0"/>
                    <a:ea typeface="+mn-ea"/>
                    <a:cs typeface="Times New Roman" pitchFamily="18" charset="0"/>
                  </a:rPr>
                  <a:t>Bây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giờ</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phải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a:t>
                </a:r>
                <a:r>
                  <a:rPr lang="en-US" sz="1200" kern="1200">
                    <a:solidFill>
                      <a:schemeClr val="tx1"/>
                    </a:solidFill>
                    <a:effectLst/>
                    <a:latin typeface="Times New Roman" pitchFamily="18" charset="0"/>
                    <a:ea typeface="+mn-ea"/>
                    <a:cs typeface="Times New Roman" pitchFamily="18" charset="0"/>
                  </a:rPr>
                  <a:t> ý </a:t>
                </a:r>
                <a:r>
                  <a:rPr lang="en-US" sz="1200" kern="1200" err="1">
                    <a:solidFill>
                      <a:schemeClr val="tx1"/>
                    </a:solidFill>
                    <a:effectLst/>
                    <a:latin typeface="Times New Roman" pitchFamily="18" charset="0"/>
                    <a:ea typeface="+mn-ea"/>
                    <a:cs typeface="Times New Roman" pitchFamily="18" charset="0"/>
                  </a:rPr>
                  <a:t>tới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phần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còn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đồ</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thị</a:t>
                </a:r>
                <a:r>
                  <a:rPr lang="en-US" sz="1200" kern="1200">
                    <a:solidFill>
                      <a:schemeClr val="tx1"/>
                    </a:solidFill>
                    <a:effectLst/>
                    <a:latin typeface="Times New Roman" pitchFamily="18" charset="0"/>
                    <a:ea typeface="+mn-ea"/>
                    <a:cs typeface="Times New Roman" pitchFamily="18" charset="0"/>
                  </a:rPr>
                  <a:t> logic </a:t>
                </a:r>
                <a:r>
                  <a:rPr lang="en-US" sz="1200" i="0" kern="1200">
                    <a:solidFill>
                      <a:schemeClr val="tx1"/>
                    </a:solidFill>
                    <a:effectLst/>
                    <a:latin typeface="+mn-lt"/>
                    <a:ea typeface="+mn-ea"/>
                    <a:cs typeface="+mn-cs"/>
                  </a:rPr>
                  <a:t>𝐺^L</a:t>
                </a:r>
                <a:r>
                  <a:rPr lang="en-US" sz="1200" kern="1200">
                    <a:solidFill>
                      <a:schemeClr val="tx1"/>
                    </a:solidFill>
                    <a:effectLst/>
                    <a:latin typeface="Times New Roman" pitchFamily="18" charset="0"/>
                    <a:ea typeface="+mn-ea"/>
                    <a:cs typeface="Times New Roman" pitchFamily="18" charset="0"/>
                  </a:rPr>
                  <a:t> \ C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kết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nối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chịu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𝐺^L</a:t>
                </a:r>
                <a:r>
                  <a:rPr lang="en-US" sz="1200" kern="1200">
                    <a:solidFill>
                      <a:schemeClr val="tx1"/>
                    </a:solidFill>
                    <a:effectLst/>
                    <a:latin typeface="Times New Roman" pitchFamily="18" charset="0"/>
                    <a:ea typeface="+mn-ea"/>
                    <a:cs typeface="Times New Roman" pitchFamily="18" charset="0"/>
                  </a:rPr>
                  <a:t> \ C </a:t>
                </a:r>
                <a:r>
                  <a:rPr lang="en-US" sz="1200" kern="1200" err="1">
                    <a:solidFill>
                      <a:schemeClr val="tx1"/>
                    </a:solidFill>
                    <a:effectLst/>
                    <a:latin typeface="Times New Roman" pitchFamily="18" charset="0"/>
                    <a:ea typeface="+mn-ea"/>
                    <a:cs typeface="Times New Roman" pitchFamily="18" charset="0"/>
                  </a:rPr>
                  <a:t>với</a:t>
                </a:r>
                <a:r>
                  <a:rPr lang="en-US" sz="1200" kern="1200">
                    <a:solidFill>
                      <a:schemeClr val="tx1"/>
                    </a:solidFill>
                    <a:effectLst/>
                    <a:latin typeface="Times New Roman" pitchFamily="18" charset="0"/>
                    <a:ea typeface="+mn-ea"/>
                    <a:cs typeface="Times New Roman" pitchFamily="18" charset="0"/>
                  </a:rPr>
                  <a:t> C. Do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i="0" kern="1200">
                    <a:solidFill>
                      <a:schemeClr val="tx1"/>
                    </a:solidFill>
                    <a:effectLst/>
                    <a:latin typeface="+mn-lt"/>
                    <a:ea typeface="+mn-ea"/>
                    <a:cs typeface="+mn-cs"/>
                  </a:rPr>
                  <a:t>𝐺</a:t>
                </a:r>
                <a:r>
                  <a:rPr lang="en-US" sz="1200" i="0" kern="1200" smtClean="0">
                    <a:solidFill>
                      <a:schemeClr val="tx1"/>
                    </a:solidFill>
                    <a:effectLst/>
                    <a:latin typeface="+mn-lt"/>
                    <a:ea typeface="+mn-ea"/>
                    <a:cs typeface="+mn-cs"/>
                  </a:rPr>
                  <a:t>^</a:t>
                </a:r>
                <a:r>
                  <a:rPr lang="en-US" sz="1200" i="0" kern="1200">
                    <a:solidFill>
                      <a:schemeClr val="tx1"/>
                    </a:solidFill>
                    <a:effectLst/>
                    <a:latin typeface="+mn-lt"/>
                    <a:ea typeface="+mn-ea"/>
                    <a:cs typeface="+mn-cs"/>
                  </a:rPr>
                  <a:t>L</a:t>
                </a:r>
                <a:r>
                  <a:rPr lang="en-US" sz="1200" kern="1200">
                    <a:solidFill>
                      <a:schemeClr val="tx1"/>
                    </a:solidFill>
                    <a:effectLst/>
                    <a:latin typeface="Times New Roman" pitchFamily="18" charset="0"/>
                    <a:ea typeface="+mn-ea"/>
                    <a:cs typeface="Times New Roman" pitchFamily="18" charset="0"/>
                  </a:rPr>
                  <a:t> (ta ‘trim’ </a:t>
                </a:r>
                <a:r>
                  <a:rPr lang="en-US" sz="1200" kern="1200" err="1">
                    <a:solidFill>
                      <a:schemeClr val="tx1"/>
                    </a:solidFill>
                    <a:effectLst/>
                    <a:latin typeface="Times New Roman" pitchFamily="18" charset="0"/>
                    <a:ea typeface="+mn-ea"/>
                    <a:cs typeface="Times New Roman" pitchFamily="18" charset="0"/>
                  </a:rPr>
                  <a:t>nó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quá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đồ</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thị</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kết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quả</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𝐺^L</a:t>
                </a:r>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quá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đến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hội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tụ</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về</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duy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điều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đảm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bảo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tính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chịu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lỗi</a:t>
                </a:r>
                <a:endParaRPr lang="en-US">
                  <a:latin typeface="Times New Roman" pitchFamily="18" charset="0"/>
                  <a:cs typeface="Times New Roman" pitchFamily="18" charset="0"/>
                </a:endParaRPr>
              </a:p>
            </p:txBody>
          </p:sp>
        </mc:Fallback>
      </mc:AlternateContent>
      <p:sp>
        <p:nvSpPr>
          <p:cNvPr id="4" name="Slide Number Placeholder 3"/>
          <p:cNvSpPr>
            <a:spLocks noGrp="1"/>
          </p:cNvSpPr>
          <p:nvPr>
            <p:ph type="sldNum" sz="quarter" idx="10"/>
          </p:nvPr>
        </p:nvSpPr>
        <p:spPr/>
        <p:txBody>
          <a:bodyPr/>
          <a:lstStyle/>
          <a:p>
            <a:fld id="{3613E9E4-AB2A-4715-9295-28DC370F49FE}" type="slidenum">
              <a:rPr lang="en-US" smtClean="0"/>
              <a:t>15</a:t>
            </a:fld>
            <a:endParaRPr lang="en-US"/>
          </a:p>
        </p:txBody>
      </p:sp>
    </p:spTree>
    <p:extLst>
      <p:ext uri="{BB962C8B-B14F-4D97-AF65-F5344CB8AC3E}">
        <p14:creationId xmlns:p14="http://schemas.microsoft.com/office/powerpoint/2010/main" val="505544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16</a:t>
            </a:fld>
            <a:endParaRPr lang="en-US"/>
          </a:p>
        </p:txBody>
      </p:sp>
    </p:spTree>
    <p:extLst>
      <p:ext uri="{BB962C8B-B14F-4D97-AF65-F5344CB8AC3E}">
        <p14:creationId xmlns:p14="http://schemas.microsoft.com/office/powerpoint/2010/main" val="187566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17</a:t>
            </a:fld>
            <a:endParaRPr lang="en-US"/>
          </a:p>
        </p:txBody>
      </p:sp>
    </p:spTree>
    <p:extLst>
      <p:ext uri="{BB962C8B-B14F-4D97-AF65-F5344CB8AC3E}">
        <p14:creationId xmlns:p14="http://schemas.microsoft.com/office/powerpoint/2010/main" val="187566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18</a:t>
            </a:fld>
            <a:endParaRPr lang="en-US"/>
          </a:p>
        </p:txBody>
      </p:sp>
    </p:spTree>
    <p:extLst>
      <p:ext uri="{BB962C8B-B14F-4D97-AF65-F5344CB8AC3E}">
        <p14:creationId xmlns:p14="http://schemas.microsoft.com/office/powerpoint/2010/main" val="187566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Trong</a:t>
            </a:r>
            <a:r>
              <a:rPr lang="en-US" baseline="0" smtClean="0"/>
              <a:t> </a:t>
            </a:r>
            <a:r>
              <a:rPr lang="en-US" baseline="0" err="1" smtClean="0"/>
              <a:t>báo</a:t>
            </a:r>
            <a:r>
              <a:rPr lang="en-US" baseline="0" smtClean="0"/>
              <a:t> </a:t>
            </a:r>
            <a:r>
              <a:rPr lang="en-US" baseline="0" err="1" smtClean="0"/>
              <a:t>cáo</a:t>
            </a:r>
            <a:r>
              <a:rPr lang="en-US" baseline="0" smtClean="0"/>
              <a:t> </a:t>
            </a:r>
            <a:r>
              <a:rPr lang="en-US" baseline="0" err="1" smtClean="0"/>
              <a:t>này</a:t>
            </a:r>
            <a:r>
              <a:rPr lang="en-US" baseline="0" smtClean="0"/>
              <a:t>, </a:t>
            </a:r>
            <a:r>
              <a:rPr lang="en-US" baseline="0" err="1" smtClean="0"/>
              <a:t>tác</a:t>
            </a:r>
            <a:r>
              <a:rPr lang="en-US" baseline="0" smtClean="0"/>
              <a:t> </a:t>
            </a:r>
            <a:r>
              <a:rPr lang="en-US" baseline="0" err="1" smtClean="0"/>
              <a:t>giả</a:t>
            </a:r>
            <a:r>
              <a:rPr lang="en-US" baseline="0" smtClean="0"/>
              <a:t> </a:t>
            </a:r>
            <a:r>
              <a:rPr lang="en-US" baseline="0" err="1" smtClean="0"/>
              <a:t>giới</a:t>
            </a:r>
            <a:r>
              <a:rPr lang="en-US" baseline="0" smtClean="0"/>
              <a:t> </a:t>
            </a:r>
            <a:r>
              <a:rPr lang="en-US" baseline="0" err="1" smtClean="0"/>
              <a:t>hạn</a:t>
            </a:r>
            <a:r>
              <a:rPr lang="en-US" baseline="0" smtClean="0"/>
              <a:t> </a:t>
            </a:r>
            <a:r>
              <a:rPr lang="en-US" baseline="0" err="1" smtClean="0"/>
              <a:t>số</a:t>
            </a:r>
            <a:r>
              <a:rPr lang="en-US" baseline="0" smtClean="0"/>
              <a:t> </a:t>
            </a:r>
            <a:r>
              <a:rPr lang="en-US" baseline="0" err="1" smtClean="0"/>
              <a:t>lần</a:t>
            </a:r>
            <a:r>
              <a:rPr lang="en-US" baseline="0" smtClean="0"/>
              <a:t> </a:t>
            </a:r>
            <a:r>
              <a:rPr lang="en-US" baseline="0" err="1" smtClean="0"/>
              <a:t>lặp</a:t>
            </a:r>
            <a:r>
              <a:rPr lang="en-US" baseline="0" smtClean="0"/>
              <a:t> </a:t>
            </a:r>
            <a:r>
              <a:rPr lang="en-US" baseline="0" err="1" smtClean="0"/>
              <a:t>thất</a:t>
            </a:r>
            <a:r>
              <a:rPr lang="en-US" baseline="0" smtClean="0"/>
              <a:t> </a:t>
            </a:r>
            <a:r>
              <a:rPr lang="en-US" baseline="0" err="1" smtClean="0"/>
              <a:t>bại</a:t>
            </a:r>
            <a:r>
              <a:rPr lang="en-US" baseline="0" smtClean="0"/>
              <a:t> </a:t>
            </a:r>
            <a:r>
              <a:rPr lang="en-US" baseline="0" err="1" smtClean="0"/>
              <a:t>liên</a:t>
            </a:r>
            <a:r>
              <a:rPr lang="en-US" baseline="0" smtClean="0"/>
              <a:t> </a:t>
            </a:r>
            <a:r>
              <a:rPr lang="en-US" baseline="0" err="1" smtClean="0"/>
              <a:t>tiếp</a:t>
            </a:r>
            <a:r>
              <a:rPr lang="en-US" baseline="0" smtClean="0"/>
              <a:t> </a:t>
            </a:r>
            <a:r>
              <a:rPr lang="en-US" baseline="0" err="1" smtClean="0"/>
              <a:t>là</a:t>
            </a:r>
            <a:r>
              <a:rPr lang="en-US" baseline="0" smtClean="0"/>
              <a:t> 10.</a:t>
            </a:r>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19</a:t>
            </a:fld>
            <a:endParaRPr lang="en-US"/>
          </a:p>
        </p:txBody>
      </p:sp>
    </p:spTree>
    <p:extLst>
      <p:ext uri="{BB962C8B-B14F-4D97-AF65-F5344CB8AC3E}">
        <p14:creationId xmlns:p14="http://schemas.microsoft.com/office/powerpoint/2010/main" val="1879441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err="1" smtClean="0">
                    <a:solidFill>
                      <a:schemeClr val="tx1"/>
                    </a:solidFill>
                    <a:effectLst/>
                    <a:latin typeface="Times New Roman" pitchFamily="18" charset="0"/>
                    <a:ea typeface="+mn-ea"/>
                    <a:cs typeface="Times New Roman" pitchFamily="18" charset="0"/>
                  </a:rPr>
                  <a:t>Hình</a:t>
                </a:r>
                <a:r>
                  <a:rPr lang="en-US" sz="1200" b="1" kern="1200" smtClean="0">
                    <a:solidFill>
                      <a:schemeClr val="tx1"/>
                    </a:solidFill>
                    <a:effectLst/>
                    <a:latin typeface="Times New Roman" pitchFamily="18" charset="0"/>
                    <a:ea typeface="+mn-ea"/>
                    <a:cs typeface="Times New Roman" pitchFamily="18" charset="0"/>
                  </a:rPr>
                  <a:t> 3.</a:t>
                </a:r>
                <a:r>
                  <a:rPr lang="en-US" sz="1200" kern="1200">
                    <a:solidFill>
                      <a:schemeClr val="tx1"/>
                    </a:solidFill>
                    <a:effectLst/>
                    <a:latin typeface="Times New Roman" pitchFamily="18" charset="0"/>
                    <a:ea typeface="+mn-ea"/>
                    <a:cs typeface="Times New Roman" pitchFamily="18" charset="0"/>
                  </a:rPr>
                  <a:t> Minh </a:t>
                </a:r>
                <a:r>
                  <a:rPr lang="en-US" sz="1200" kern="1200" err="1">
                    <a:solidFill>
                      <a:schemeClr val="tx1"/>
                    </a:solidFill>
                    <a:effectLst/>
                    <a:latin typeface="Times New Roman" pitchFamily="18" charset="0"/>
                    <a:ea typeface="+mn-ea"/>
                    <a:cs typeface="Times New Roman" pitchFamily="18" charset="0"/>
                  </a:rPr>
                  <a:t>họa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giải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thuật</a:t>
                </a:r>
                <a:r>
                  <a:rPr lang="en-US" sz="1200" kern="1200">
                    <a:solidFill>
                      <a:schemeClr val="tx1"/>
                    </a:solidFill>
                    <a:effectLst/>
                    <a:latin typeface="Times New Roman" pitchFamily="18" charset="0"/>
                    <a:ea typeface="+mn-ea"/>
                    <a:cs typeface="Times New Roman" pitchFamily="18" charset="0"/>
                  </a:rPr>
                  <a:t> SMART.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bốn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lớp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từ</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dưới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lượt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vật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lý</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Times New Roman" pitchFamily="18" charset="0"/>
                    <a:ea typeface="+mn-ea"/>
                    <a:cs typeface="Times New Roman" pitchFamily="18" charset="0"/>
                  </a:rPr>
                  <a:t> ,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b>
                      <m:sSubPr>
                        <m:ctrlPr>
                          <a:rPr lang="en-US" sz="1200" i="1" kern="1200">
                            <a:solidFill>
                              <a:schemeClr val="tx1"/>
                            </a:solidFill>
                            <a:effectLst/>
                            <a:latin typeface="+mn-lt"/>
                            <a:ea typeface="+mn-ea"/>
                            <a:cs typeface="+mn-cs"/>
                          </a:rPr>
                        </m:ctrlPr>
                      </m:sSubPr>
                      <m:e>
                        <m:r>
                          <m:rPr>
                            <m:sty m:val="p"/>
                          </m:rPr>
                          <a:rPr lang="en-US" sz="1200" kern="1200">
                            <a:solidFill>
                              <a:schemeClr val="tx1"/>
                            </a:solidFill>
                            <a:effectLst/>
                            <a:latin typeface="+mn-lt"/>
                            <a:ea typeface="+mn-ea"/>
                            <a:cs typeface="+mn-cs"/>
                          </a:rPr>
                          <m:t>M</m:t>
                        </m:r>
                      </m:e>
                      <m:sub>
                        <m:r>
                          <m:rPr>
                            <m:sty m:val="p"/>
                          </m:rPr>
                          <a:rPr lang="en-US" sz="1200" kern="1200">
                            <a:solidFill>
                              <a:schemeClr val="tx1"/>
                            </a:solidFill>
                            <a:effectLst/>
                            <a:latin typeface="+mn-lt"/>
                            <a:ea typeface="+mn-ea"/>
                            <a:cs typeface="+mn-cs"/>
                          </a:rPr>
                          <m:t>A</m:t>
                        </m:r>
                      </m:sub>
                    </m:sSub>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C</m:t>
                        </m:r>
                      </m:sup>
                    </m:sSup>
                  </m:oMath>
                </a14:m>
                <a:r>
                  <a:rPr lang="en-US" sz="1200" kern="1200">
                    <a:solidFill>
                      <a:schemeClr val="tx1"/>
                    </a:solidFill>
                    <a:effectLst/>
                    <a:latin typeface="Times New Roman" pitchFamily="18" charset="0"/>
                    <a:ea typeface="+mn-ea"/>
                    <a:cs typeface="Times New Roman" pitchFamily="18" charset="0"/>
                  </a:rPr>
                  <a:t>. Trong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chạy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giải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thuât</a:t>
                </a:r>
                <a:r>
                  <a:rPr lang="en-US" sz="1200" kern="1200">
                    <a:solidFill>
                      <a:schemeClr val="tx1"/>
                    </a:solidFill>
                    <a:effectLst/>
                    <a:latin typeface="Times New Roman" pitchFamily="18" charset="0"/>
                    <a:ea typeface="+mn-ea"/>
                    <a:cs typeface="Times New Roman" pitchFamily="18" charset="0"/>
                  </a:rPr>
                  <a:t> SMART, </a:t>
                </a:r>
                <a:r>
                  <a:rPr lang="en-US" sz="1200" kern="1200" err="1">
                    <a:solidFill>
                      <a:schemeClr val="tx1"/>
                    </a:solidFill>
                    <a:effectLst/>
                    <a:latin typeface="Times New Roman" pitchFamily="18" charset="0"/>
                    <a:ea typeface="+mn-ea"/>
                    <a:cs typeface="Times New Roman" pitchFamily="18" charset="0"/>
                  </a:rPr>
                  <a:t>chỉ</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C</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b>
                      <m:sSubPr>
                        <m:ctrlPr>
                          <a:rPr lang="en-US" sz="1200" i="1" kern="1200">
                            <a:solidFill>
                              <a:schemeClr val="tx1"/>
                            </a:solidFill>
                            <a:effectLst/>
                            <a:latin typeface="+mn-lt"/>
                            <a:ea typeface="+mn-ea"/>
                            <a:cs typeface="+mn-cs"/>
                          </a:rPr>
                        </m:ctrlPr>
                      </m:sSubPr>
                      <m:e>
                        <m:r>
                          <m:rPr>
                            <m:sty m:val="p"/>
                          </m:rPr>
                          <a:rPr lang="en-US" sz="1200" kern="1200">
                            <a:solidFill>
                              <a:schemeClr val="tx1"/>
                            </a:solidFill>
                            <a:effectLst/>
                            <a:latin typeface="+mn-lt"/>
                            <a:ea typeface="+mn-ea"/>
                            <a:cs typeface="+mn-cs"/>
                          </a:rPr>
                          <m:t>M</m:t>
                        </m:r>
                      </m:e>
                      <m:sub>
                        <m:r>
                          <m:rPr>
                            <m:sty m:val="p"/>
                          </m:rPr>
                          <a:rPr lang="en-US" sz="1200" kern="1200">
                            <a:solidFill>
                              <a:schemeClr val="tx1"/>
                            </a:solidFill>
                            <a:effectLst/>
                            <a:latin typeface="+mn-lt"/>
                            <a:ea typeface="+mn-ea"/>
                            <a:cs typeface="+mn-cs"/>
                          </a:rPr>
                          <m:t>A</m:t>
                        </m:r>
                      </m:sub>
                    </m:sSub>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thay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đổi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từ</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sang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vật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lý</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nằm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bối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cảnh</a:t>
                </a:r>
                <a:r>
                  <a:rPr lang="en-US" sz="1200" kern="1200">
                    <a:solidFill>
                      <a:schemeClr val="tx1"/>
                    </a:solidFill>
                    <a:effectLst/>
                    <a:latin typeface="Times New Roman" pitchFamily="18" charset="0"/>
                    <a:ea typeface="+mn-ea"/>
                    <a:cs typeface="Times New Roman" pitchFamily="18" charset="0"/>
                  </a:rPr>
                  <a:t>, do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màu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xám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từ</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lớp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bôi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đậm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Ví</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dụ</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2,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C = {d, f}. </a:t>
                </a:r>
                <a:r>
                  <a:rPr lang="en-US" sz="1200" kern="1200" err="1">
                    <a:solidFill>
                      <a:schemeClr val="tx1"/>
                    </a:solidFill>
                    <a:effectLst/>
                    <a:latin typeface="Times New Roman" pitchFamily="18" charset="0"/>
                    <a:ea typeface="+mn-ea"/>
                    <a:cs typeface="Times New Roman" pitchFamily="18" charset="0"/>
                  </a:rPr>
                  <a:t>Sau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tách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rời</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b>
                      <m:sSubPr>
                        <m:ctrlPr>
                          <a:rPr lang="en-US" sz="1200" i="1" kern="1200">
                            <a:solidFill>
                              <a:schemeClr val="tx1"/>
                            </a:solidFill>
                            <a:effectLst/>
                            <a:latin typeface="+mn-lt"/>
                            <a:ea typeface="+mn-ea"/>
                            <a:cs typeface="+mn-cs"/>
                          </a:rPr>
                        </m:ctrlPr>
                      </m:sSubPr>
                      <m:e>
                        <m:r>
                          <m:rPr>
                            <m:sty m:val="p"/>
                          </m:rPr>
                          <a:rPr lang="en-US" sz="1200" kern="1200">
                            <a:solidFill>
                              <a:schemeClr val="tx1"/>
                            </a:solidFill>
                            <a:effectLst/>
                            <a:latin typeface="+mn-lt"/>
                            <a:ea typeface="+mn-ea"/>
                            <a:cs typeface="+mn-cs"/>
                          </a:rPr>
                          <m:t>M</m:t>
                        </m:r>
                      </m:e>
                      <m:sub>
                        <m:r>
                          <m:rPr>
                            <m:sty m:val="p"/>
                          </m:rPr>
                          <a:rPr lang="en-US" sz="1200" kern="1200">
                            <a:solidFill>
                              <a:schemeClr val="tx1"/>
                            </a:solidFill>
                            <a:effectLst/>
                            <a:latin typeface="+mn-lt"/>
                            <a:ea typeface="+mn-ea"/>
                            <a:cs typeface="+mn-cs"/>
                          </a:rPr>
                          <m:t>C</m:t>
                        </m:r>
                      </m:sub>
                    </m:sSub>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tìm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bôi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đậm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lightpaths</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màu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xám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những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lightpaths</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tìm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thấy</a:t>
                </a:r>
                <a:r>
                  <a:rPr lang="en-US" sz="1200" kern="1200">
                    <a:solidFill>
                      <a:schemeClr val="tx1"/>
                    </a:solidFill>
                    <a:effectLst/>
                    <a:latin typeface="Times New Roman" pitchFamily="18" charset="0"/>
                    <a:ea typeface="+mn-ea"/>
                    <a:cs typeface="Times New Roman" pitchFamily="18" charset="0"/>
                  </a:rPr>
                  <a:t> ở </a:t>
                </a:r>
                <a:r>
                  <a:rPr lang="en-US" sz="1200" kern="1200" err="1">
                    <a:solidFill>
                      <a:schemeClr val="tx1"/>
                    </a:solidFill>
                    <a:effectLst/>
                    <a:latin typeface="Times New Roman" pitchFamily="18" charset="0"/>
                    <a:ea typeface="+mn-ea"/>
                    <a:cs typeface="Times New Roman" pitchFamily="18" charset="0"/>
                  </a:rPr>
                  <a:t>tất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cả</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trước</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Tiếp</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theo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thành</a:t>
                </a:r>
                <a:r>
                  <a:rPr lang="en-US" sz="1200" kern="1200">
                    <a:solidFill>
                      <a:schemeClr val="tx1"/>
                    </a:solidFill>
                    <a:effectLst/>
                    <a:latin typeface="Times New Roman" pitchFamily="18" charset="0"/>
                    <a:ea typeface="+mn-ea"/>
                    <a:cs typeface="Times New Roman" pitchFamily="18" charset="0"/>
                  </a:rPr>
                  <a:t> 1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mới</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C</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sử</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dụng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tiếp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theo.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C</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đã</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hội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tụ</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về</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duy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về</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bản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đã</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1-survivable. </a:t>
                </a:r>
                <a:r>
                  <a:rPr lang="en-US" sz="1200" kern="1200" err="1">
                    <a:solidFill>
                      <a:schemeClr val="tx1"/>
                    </a:solidFill>
                    <a:effectLst/>
                    <a:latin typeface="Times New Roman" pitchFamily="18" charset="0"/>
                    <a:ea typeface="+mn-ea"/>
                    <a:cs typeface="Times New Roman" pitchFamily="18" charset="0"/>
                  </a:rPr>
                  <a:t>Tuy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nhiên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thể</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số</a:t>
                </a:r>
                <a:r>
                  <a:rPr lang="en-US" sz="1200" kern="1200">
                    <a:solidFill>
                      <a:schemeClr val="tx1"/>
                    </a:solidFill>
                    <a:effectLst/>
                    <a:latin typeface="Times New Roman" pitchFamily="18" charset="0"/>
                    <a:ea typeface="+mn-ea"/>
                    <a:cs typeface="Times New Roman" pitchFamily="18" charset="0"/>
                  </a:rPr>
                  <a:t> logical links </a:t>
                </a:r>
                <a:r>
                  <a:rPr lang="en-US" sz="1200" kern="1200" err="1">
                    <a:solidFill>
                      <a:schemeClr val="tx1"/>
                    </a:solidFill>
                    <a:effectLst/>
                    <a:latin typeface="Times New Roman" pitchFamily="18" charset="0"/>
                    <a:ea typeface="+mn-ea"/>
                    <a:cs typeface="Times New Roman" pitchFamily="18" charset="0"/>
                  </a:rPr>
                  <a:t>còn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chưa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hình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thành</a:t>
                </a:r>
                <a:r>
                  <a:rPr lang="en-US" sz="1200" kern="1200">
                    <a:solidFill>
                      <a:schemeClr val="tx1"/>
                    </a:solidFill>
                    <a:effectLst/>
                    <a:latin typeface="Times New Roman" pitchFamily="18" charset="0"/>
                    <a:ea typeface="+mn-ea"/>
                    <a:cs typeface="Times New Roman" pitchFamily="18" charset="0"/>
                  </a:rPr>
                  <a:t> self-loops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𝐺</m:t>
                        </m:r>
                      </m:e>
                      <m:sup>
                        <m:r>
                          <m:rPr>
                            <m:sty m:val="p"/>
                          </m:rPr>
                          <a:rPr lang="en-US" sz="1200" kern="1200">
                            <a:solidFill>
                              <a:schemeClr val="tx1"/>
                            </a:solidFill>
                            <a:effectLst/>
                            <a:latin typeface="+mn-lt"/>
                            <a:ea typeface="+mn-ea"/>
                            <a:cs typeface="+mn-cs"/>
                          </a:rPr>
                          <m:t>C</m:t>
                        </m:r>
                      </m:sup>
                    </m:sSup>
                  </m:oMath>
                </a14:m>
                <a:r>
                  <a:rPr lang="en-US" sz="1200" kern="1200">
                    <a:solidFill>
                      <a:schemeClr val="tx1"/>
                    </a:solidFill>
                    <a:effectLst/>
                    <a:latin typeface="Times New Roman" pitchFamily="18" charset="0"/>
                    <a:ea typeface="+mn-ea"/>
                    <a:cs typeface="Times New Roman" pitchFamily="18" charset="0"/>
                  </a:rPr>
                  <a:t>. Trong </a:t>
                </a:r>
                <a:r>
                  <a:rPr lang="en-US" sz="1200" kern="1200" err="1">
                    <a:solidFill>
                      <a:schemeClr val="tx1"/>
                    </a:solidFill>
                    <a:effectLst/>
                    <a:latin typeface="Times New Roman" pitchFamily="18" charset="0"/>
                    <a:ea typeface="+mn-ea"/>
                    <a:cs typeface="Times New Roman" pitchFamily="18" charset="0"/>
                  </a:rPr>
                  <a:t>ví</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dụ</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e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kết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như</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vậy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bằng</a:t>
                </a:r>
                <a:r>
                  <a:rPr lang="en-US" sz="1200" kern="1200">
                    <a:solidFill>
                      <a:schemeClr val="tx1"/>
                    </a:solidFill>
                    <a:effectLst/>
                    <a:latin typeface="Times New Roman" pitchFamily="18" charset="0"/>
                    <a:ea typeface="+mn-ea"/>
                    <a:cs typeface="Times New Roman" pitchFamily="18" charset="0"/>
                  </a:rPr>
                  <a:t> 1  </a:t>
                </a:r>
                <a:r>
                  <a:rPr lang="en-US" sz="1200" kern="1200" err="1">
                    <a:solidFill>
                      <a:schemeClr val="tx1"/>
                    </a:solidFill>
                    <a:effectLst/>
                    <a:latin typeface="Times New Roman" pitchFamily="18" charset="0"/>
                    <a:ea typeface="+mn-ea"/>
                    <a:cs typeface="Times New Roman" pitchFamily="18" charset="0"/>
                  </a:rPr>
                  <a:t>cách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đấy</a:t>
                </a:r>
                <a:r>
                  <a:rPr lang="en-US" sz="1200" kern="1200">
                    <a:solidFill>
                      <a:schemeClr val="tx1"/>
                    </a:solidFill>
                    <a:effectLst/>
                    <a:latin typeface="Times New Roman" pitchFamily="18" charset="0"/>
                    <a:ea typeface="+mn-ea"/>
                    <a:cs typeface="Times New Roman" pitchFamily="18" charset="0"/>
                  </a:rPr>
                  <a:t> (ở </a:t>
                </a:r>
                <a:r>
                  <a:rPr lang="en-US" sz="1200" kern="1200" err="1">
                    <a:solidFill>
                      <a:schemeClr val="tx1"/>
                    </a:solidFill>
                    <a:effectLst/>
                    <a:latin typeface="Times New Roman" pitchFamily="18" charset="0"/>
                    <a:ea typeface="+mn-ea"/>
                    <a:cs typeface="Times New Roman" pitchFamily="18" charset="0"/>
                  </a:rPr>
                  <a:t>đây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đường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ngắn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Bây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giờ</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kết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hợp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tìm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thấy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để</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b>
                      <m:sSubPr>
                        <m:ctrlPr>
                          <a:rPr lang="en-US" sz="1200" i="1" kern="1200">
                            <a:solidFill>
                              <a:schemeClr val="tx1"/>
                            </a:solidFill>
                            <a:effectLst/>
                            <a:latin typeface="+mn-lt"/>
                            <a:ea typeface="+mn-ea"/>
                            <a:cs typeface="+mn-cs"/>
                          </a:rPr>
                        </m:ctrlPr>
                      </m:sSubPr>
                      <m:e>
                        <m:r>
                          <m:rPr>
                            <m:sty m:val="p"/>
                          </m:rPr>
                          <a:rPr lang="en-US" sz="1200" kern="1200">
                            <a:solidFill>
                              <a:schemeClr val="tx1"/>
                            </a:solidFill>
                            <a:effectLst/>
                            <a:latin typeface="+mn-lt"/>
                            <a:ea typeface="+mn-ea"/>
                            <a:cs typeface="+mn-cs"/>
                          </a:rPr>
                          <m:t>M</m:t>
                        </m:r>
                      </m:e>
                      <m:sub>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𝐸</m:t>
                            </m:r>
                          </m:e>
                          <m:sup>
                            <m:r>
                              <m:rPr>
                                <m:sty m:val="p"/>
                              </m:rPr>
                              <a:rPr lang="en-US" sz="1200" kern="1200">
                                <a:solidFill>
                                  <a:schemeClr val="tx1"/>
                                </a:solidFill>
                                <a:effectLst/>
                                <a:latin typeface="+mn-lt"/>
                                <a:ea typeface="+mn-ea"/>
                                <a:cs typeface="+mn-cs"/>
                              </a:rPr>
                              <m:t>L</m:t>
                            </m:r>
                          </m:sup>
                        </m:sSup>
                      </m:sub>
                    </m:sSub>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cuối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cùng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toàn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bộ</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b>
                      <m:sSubPr>
                        <m:ctrlPr>
                          <a:rPr lang="en-US" sz="1200" i="1" kern="1200">
                            <a:solidFill>
                              <a:schemeClr val="tx1"/>
                            </a:solidFill>
                            <a:effectLst/>
                            <a:latin typeface="+mn-lt"/>
                            <a:ea typeface="+mn-ea"/>
                            <a:cs typeface="+mn-cs"/>
                          </a:rPr>
                        </m:ctrlPr>
                      </m:sSubPr>
                      <m:e>
                        <m:r>
                          <m:rPr>
                            <m:sty m:val="p"/>
                          </m:rPr>
                          <a:rPr lang="en-US" sz="1200" kern="1200">
                            <a:solidFill>
                              <a:schemeClr val="tx1"/>
                            </a:solidFill>
                            <a:effectLst/>
                            <a:latin typeface="+mn-lt"/>
                            <a:ea typeface="+mn-ea"/>
                            <a:cs typeface="+mn-cs"/>
                          </a:rPr>
                          <m:t>M</m:t>
                        </m:r>
                      </m:e>
                      <m:sub>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𝐸</m:t>
                            </m:r>
                          </m:e>
                          <m:sup>
                            <m:r>
                              <m:rPr>
                                <m:sty m:val="p"/>
                              </m:rPr>
                              <a:rPr lang="en-US" sz="1200" kern="1200">
                                <a:solidFill>
                                  <a:schemeClr val="tx1"/>
                                </a:solidFill>
                                <a:effectLst/>
                                <a:latin typeface="+mn-lt"/>
                                <a:ea typeface="+mn-ea"/>
                                <a:cs typeface="+mn-cs"/>
                              </a:rPr>
                              <m:t>L</m:t>
                            </m:r>
                          </m:sup>
                        </m:sSup>
                      </m:sub>
                    </m:sSub>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1-survivable.</a:t>
                </a:r>
              </a:p>
              <a:p>
                <a:endParaRPr lang="en-US">
                  <a:latin typeface="Times New Roman" pitchFamily="18" charset="0"/>
                  <a:cs typeface="Times New Roman" pitchFamily="18" charset="0"/>
                </a:endParaRPr>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err="1" smtClean="0">
                    <a:solidFill>
                      <a:schemeClr val="tx1"/>
                    </a:solidFill>
                    <a:effectLst/>
                    <a:latin typeface="Times New Roman" pitchFamily="18" charset="0"/>
                    <a:ea typeface="+mn-ea"/>
                    <a:cs typeface="Times New Roman" pitchFamily="18" charset="0"/>
                  </a:rPr>
                  <a:t>Hình</a:t>
                </a:r>
                <a:r>
                  <a:rPr lang="en-US" sz="1200" b="1" kern="1200" smtClean="0">
                    <a:solidFill>
                      <a:schemeClr val="tx1"/>
                    </a:solidFill>
                    <a:effectLst/>
                    <a:latin typeface="Times New Roman" pitchFamily="18" charset="0"/>
                    <a:ea typeface="+mn-ea"/>
                    <a:cs typeface="Times New Roman" pitchFamily="18" charset="0"/>
                  </a:rPr>
                  <a:t> 3.</a:t>
                </a:r>
                <a:r>
                  <a:rPr lang="en-US" sz="1200" kern="1200">
                    <a:solidFill>
                      <a:schemeClr val="tx1"/>
                    </a:solidFill>
                    <a:effectLst/>
                    <a:latin typeface="Times New Roman" pitchFamily="18" charset="0"/>
                    <a:ea typeface="+mn-ea"/>
                    <a:cs typeface="Times New Roman" pitchFamily="18" charset="0"/>
                  </a:rPr>
                  <a:t> Minh </a:t>
                </a:r>
                <a:r>
                  <a:rPr lang="en-US" sz="1200" kern="1200" err="1">
                    <a:solidFill>
                      <a:schemeClr val="tx1"/>
                    </a:solidFill>
                    <a:effectLst/>
                    <a:latin typeface="Times New Roman" pitchFamily="18" charset="0"/>
                    <a:ea typeface="+mn-ea"/>
                    <a:cs typeface="Times New Roman" pitchFamily="18" charset="0"/>
                  </a:rPr>
                  <a:t>họa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giải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thuật</a:t>
                </a:r>
                <a:r>
                  <a:rPr lang="en-US" sz="1200" kern="1200">
                    <a:solidFill>
                      <a:schemeClr val="tx1"/>
                    </a:solidFill>
                    <a:effectLst/>
                    <a:latin typeface="Times New Roman" pitchFamily="18" charset="0"/>
                    <a:ea typeface="+mn-ea"/>
                    <a:cs typeface="Times New Roman" pitchFamily="18" charset="0"/>
                  </a:rPr>
                  <a:t> SMART.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bốn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lớp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từ</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dưới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lượt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vật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lý</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𝐺^ø</a:t>
                </a:r>
                <a:r>
                  <a:rPr lang="en-US" sz="1200" kern="1200">
                    <a:solidFill>
                      <a:schemeClr val="tx1"/>
                    </a:solidFill>
                    <a:effectLst/>
                    <a:latin typeface="Times New Roman" pitchFamily="18" charset="0"/>
                    <a:ea typeface="+mn-ea"/>
                    <a:cs typeface="Times New Roman" pitchFamily="18" charset="0"/>
                  </a:rPr>
                  <a:t> ,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M_A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i="0" kern="1200">
                    <a:solidFill>
                      <a:schemeClr val="tx1"/>
                    </a:solidFill>
                    <a:effectLst/>
                    <a:latin typeface="+mn-lt"/>
                    <a:ea typeface="+mn-ea"/>
                    <a:cs typeface="+mn-cs"/>
                  </a:rPr>
                  <a:t>𝐺^L</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𝐺^C</a:t>
                </a:r>
                <a:r>
                  <a:rPr lang="en-US" sz="1200" kern="1200">
                    <a:solidFill>
                      <a:schemeClr val="tx1"/>
                    </a:solidFill>
                    <a:effectLst/>
                    <a:latin typeface="Times New Roman" pitchFamily="18" charset="0"/>
                    <a:ea typeface="+mn-ea"/>
                    <a:cs typeface="Times New Roman" pitchFamily="18" charset="0"/>
                  </a:rPr>
                  <a:t>. Trong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chạy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giải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thuât</a:t>
                </a:r>
                <a:r>
                  <a:rPr lang="en-US" sz="1200" kern="1200">
                    <a:solidFill>
                      <a:schemeClr val="tx1"/>
                    </a:solidFill>
                    <a:effectLst/>
                    <a:latin typeface="Times New Roman" pitchFamily="18" charset="0"/>
                    <a:ea typeface="+mn-ea"/>
                    <a:cs typeface="Times New Roman" pitchFamily="18" charset="0"/>
                  </a:rPr>
                  <a:t> SMART, </a:t>
                </a:r>
                <a:r>
                  <a:rPr lang="en-US" sz="1200" kern="1200" err="1">
                    <a:solidFill>
                      <a:schemeClr val="tx1"/>
                    </a:solidFill>
                    <a:effectLst/>
                    <a:latin typeface="Times New Roman" pitchFamily="18" charset="0"/>
                    <a:ea typeface="+mn-ea"/>
                    <a:cs typeface="Times New Roman" pitchFamily="18" charset="0"/>
                  </a:rPr>
                  <a:t>chỉ</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𝐺^C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M_A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thay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đổi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từ</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sang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vật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lý</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nằm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bối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cảnh</a:t>
                </a:r>
                <a:r>
                  <a:rPr lang="en-US" sz="1200" kern="1200">
                    <a:solidFill>
                      <a:schemeClr val="tx1"/>
                    </a:solidFill>
                    <a:effectLst/>
                    <a:latin typeface="Times New Roman" pitchFamily="18" charset="0"/>
                    <a:ea typeface="+mn-ea"/>
                    <a:cs typeface="Times New Roman" pitchFamily="18" charset="0"/>
                  </a:rPr>
                  <a:t>, do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màu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xám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từ</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lớp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bôi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đậm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Ví</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dụ</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2,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C = {d, f}. </a:t>
                </a:r>
                <a:r>
                  <a:rPr lang="en-US" sz="1200" kern="1200" err="1">
                    <a:solidFill>
                      <a:schemeClr val="tx1"/>
                    </a:solidFill>
                    <a:effectLst/>
                    <a:latin typeface="Times New Roman" pitchFamily="18" charset="0"/>
                    <a:ea typeface="+mn-ea"/>
                    <a:cs typeface="Times New Roman" pitchFamily="18" charset="0"/>
                  </a:rPr>
                  <a:t>Sau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tách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rời</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M_C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tìm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bôi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đậm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lightpaths</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màu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xám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những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lightpaths</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tìm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thấy</a:t>
                </a:r>
                <a:r>
                  <a:rPr lang="en-US" sz="1200" kern="1200">
                    <a:solidFill>
                      <a:schemeClr val="tx1"/>
                    </a:solidFill>
                    <a:effectLst/>
                    <a:latin typeface="Times New Roman" pitchFamily="18" charset="0"/>
                    <a:ea typeface="+mn-ea"/>
                    <a:cs typeface="Times New Roman" pitchFamily="18" charset="0"/>
                  </a:rPr>
                  <a:t> ở </a:t>
                </a:r>
                <a:r>
                  <a:rPr lang="en-US" sz="1200" kern="1200" err="1">
                    <a:solidFill>
                      <a:schemeClr val="tx1"/>
                    </a:solidFill>
                    <a:effectLst/>
                    <a:latin typeface="Times New Roman" pitchFamily="18" charset="0"/>
                    <a:ea typeface="+mn-ea"/>
                    <a:cs typeface="Times New Roman" pitchFamily="18" charset="0"/>
                  </a:rPr>
                  <a:t>tất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cả</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trước</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Tiếp</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theo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trình</a:t>
                </a:r>
                <a:r>
                  <a:rPr lang="en-US" sz="1200" kern="1200">
                    <a:solidFill>
                      <a:schemeClr val="tx1"/>
                    </a:solidFill>
                    <a:effectLst/>
                    <a:latin typeface="Times New Roman" pitchFamily="18" charset="0"/>
                    <a:ea typeface="+mn-ea"/>
                    <a:cs typeface="Times New Roman" pitchFamily="18" charset="0"/>
                  </a:rPr>
                  <a:t> C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thành</a:t>
                </a:r>
                <a:r>
                  <a:rPr lang="en-US" sz="1200" kern="1200">
                    <a:solidFill>
                      <a:schemeClr val="tx1"/>
                    </a:solidFill>
                    <a:effectLst/>
                    <a:latin typeface="Times New Roman" pitchFamily="18" charset="0"/>
                    <a:ea typeface="+mn-ea"/>
                    <a:cs typeface="Times New Roman" pitchFamily="18" charset="0"/>
                  </a:rPr>
                  <a:t> 1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rút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gọn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mới</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𝐺^C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sử</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dụng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bước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tiếp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theo.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𝐺^C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đã</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hội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tụ</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về</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nút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duy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về</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bản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đã</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1-survivable. </a:t>
                </a:r>
                <a:r>
                  <a:rPr lang="en-US" sz="1200" kern="1200" err="1">
                    <a:solidFill>
                      <a:schemeClr val="tx1"/>
                    </a:solidFill>
                    <a:effectLst/>
                    <a:latin typeface="Times New Roman" pitchFamily="18" charset="0"/>
                    <a:ea typeface="+mn-ea"/>
                    <a:cs typeface="Times New Roman" pitchFamily="18" charset="0"/>
                  </a:rPr>
                  <a:t>Tuy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nhiên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thể</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số</a:t>
                </a:r>
                <a:r>
                  <a:rPr lang="en-US" sz="1200" kern="1200">
                    <a:solidFill>
                      <a:schemeClr val="tx1"/>
                    </a:solidFill>
                    <a:effectLst/>
                    <a:latin typeface="Times New Roman" pitchFamily="18" charset="0"/>
                    <a:ea typeface="+mn-ea"/>
                    <a:cs typeface="Times New Roman" pitchFamily="18" charset="0"/>
                  </a:rPr>
                  <a:t> logical links </a:t>
                </a:r>
                <a:r>
                  <a:rPr lang="en-US" sz="1200" kern="1200" err="1">
                    <a:solidFill>
                      <a:schemeClr val="tx1"/>
                    </a:solidFill>
                    <a:effectLst/>
                    <a:latin typeface="Times New Roman" pitchFamily="18" charset="0"/>
                    <a:ea typeface="+mn-ea"/>
                    <a:cs typeface="Times New Roman" pitchFamily="18" charset="0"/>
                  </a:rPr>
                  <a:t>còn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chưa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hình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thành</a:t>
                </a:r>
                <a:r>
                  <a:rPr lang="en-US" sz="1200" kern="1200">
                    <a:solidFill>
                      <a:schemeClr val="tx1"/>
                    </a:solidFill>
                    <a:effectLst/>
                    <a:latin typeface="Times New Roman" pitchFamily="18" charset="0"/>
                    <a:ea typeface="+mn-ea"/>
                    <a:cs typeface="Times New Roman" pitchFamily="18" charset="0"/>
                  </a:rPr>
                  <a:t> self-loops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𝐺^C</a:t>
                </a:r>
                <a:r>
                  <a:rPr lang="en-US" sz="1200" kern="1200">
                    <a:solidFill>
                      <a:schemeClr val="tx1"/>
                    </a:solidFill>
                    <a:effectLst/>
                    <a:latin typeface="Times New Roman" pitchFamily="18" charset="0"/>
                    <a:ea typeface="+mn-ea"/>
                    <a:cs typeface="Times New Roman" pitchFamily="18" charset="0"/>
                  </a:rPr>
                  <a:t>. Trong </a:t>
                </a:r>
                <a:r>
                  <a:rPr lang="en-US" sz="1200" kern="1200" err="1">
                    <a:solidFill>
                      <a:schemeClr val="tx1"/>
                    </a:solidFill>
                    <a:effectLst/>
                    <a:latin typeface="Times New Roman" pitchFamily="18" charset="0"/>
                    <a:ea typeface="+mn-ea"/>
                    <a:cs typeface="Times New Roman" pitchFamily="18" charset="0"/>
                  </a:rPr>
                  <a:t>ví</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dụ</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e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kết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như</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vậy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bằng</a:t>
                </a:r>
                <a:r>
                  <a:rPr lang="en-US" sz="1200" kern="1200">
                    <a:solidFill>
                      <a:schemeClr val="tx1"/>
                    </a:solidFill>
                    <a:effectLst/>
                    <a:latin typeface="Times New Roman" pitchFamily="18" charset="0"/>
                    <a:ea typeface="+mn-ea"/>
                    <a:cs typeface="Times New Roman" pitchFamily="18" charset="0"/>
                  </a:rPr>
                  <a:t> 1  </a:t>
                </a:r>
                <a:r>
                  <a:rPr lang="en-US" sz="1200" kern="1200" err="1">
                    <a:solidFill>
                      <a:schemeClr val="tx1"/>
                    </a:solidFill>
                    <a:effectLst/>
                    <a:latin typeface="Times New Roman" pitchFamily="18" charset="0"/>
                    <a:ea typeface="+mn-ea"/>
                    <a:cs typeface="Times New Roman" pitchFamily="18" charset="0"/>
                  </a:rPr>
                  <a:t>cách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đấy</a:t>
                </a:r>
                <a:r>
                  <a:rPr lang="en-US" sz="1200" kern="1200">
                    <a:solidFill>
                      <a:schemeClr val="tx1"/>
                    </a:solidFill>
                    <a:effectLst/>
                    <a:latin typeface="Times New Roman" pitchFamily="18" charset="0"/>
                    <a:ea typeface="+mn-ea"/>
                    <a:cs typeface="Times New Roman" pitchFamily="18" charset="0"/>
                  </a:rPr>
                  <a:t> (ở </a:t>
                </a:r>
                <a:r>
                  <a:rPr lang="en-US" sz="1200" kern="1200" err="1">
                    <a:solidFill>
                      <a:schemeClr val="tx1"/>
                    </a:solidFill>
                    <a:effectLst/>
                    <a:latin typeface="Times New Roman" pitchFamily="18" charset="0"/>
                    <a:ea typeface="+mn-ea"/>
                    <a:cs typeface="Times New Roman" pitchFamily="18" charset="0"/>
                  </a:rPr>
                  <a:t>đây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đường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ngắn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nhất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Bây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giờ</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kết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hợp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các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tìm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thấy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trong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lặp</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để</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được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M_(𝐸^L )</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cột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cuối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cùng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toàn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bộ</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mn-lt"/>
                    <a:ea typeface="+mn-ea"/>
                    <a:cs typeface="+mn-cs"/>
                  </a:rPr>
                  <a:t>M_(𝐸^L )</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1-survivable.</a:t>
                </a:r>
              </a:p>
              <a:p>
                <a:endParaRPr lang="en-US">
                  <a:latin typeface="Times New Roman" pitchFamily="18" charset="0"/>
                  <a:cs typeface="Times New Roman" pitchFamily="18" charset="0"/>
                </a:endParaRPr>
              </a:p>
            </p:txBody>
          </p:sp>
        </mc:Fallback>
      </mc:AlternateContent>
      <p:sp>
        <p:nvSpPr>
          <p:cNvPr id="4" name="Slide Number Placeholder 3"/>
          <p:cNvSpPr>
            <a:spLocks noGrp="1"/>
          </p:cNvSpPr>
          <p:nvPr>
            <p:ph type="sldNum" sz="quarter" idx="10"/>
          </p:nvPr>
        </p:nvSpPr>
        <p:spPr/>
        <p:txBody>
          <a:bodyPr/>
          <a:lstStyle/>
          <a:p>
            <a:fld id="{3613E9E4-AB2A-4715-9295-28DC370F49FE}" type="slidenum">
              <a:rPr lang="en-US" smtClean="0"/>
              <a:t>20</a:t>
            </a:fld>
            <a:endParaRPr lang="en-US"/>
          </a:p>
        </p:txBody>
      </p:sp>
    </p:spTree>
    <p:extLst>
      <p:ext uri="{BB962C8B-B14F-4D97-AF65-F5344CB8AC3E}">
        <p14:creationId xmlns:p14="http://schemas.microsoft.com/office/powerpoint/2010/main" val="1071010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Times New Roman" pitchFamily="18" charset="0"/>
                <a:ea typeface="+mn-ea"/>
                <a:cs typeface="Times New Roman" pitchFamily="18" charset="0"/>
              </a:rPr>
              <a:t>Heuristic Disjoint</a:t>
            </a:r>
            <a:r>
              <a:rPr lang="en-US" sz="1200" b="1" kern="1200" baseline="0" smtClean="0">
                <a:solidFill>
                  <a:schemeClr val="tx1"/>
                </a:solidFill>
                <a:effectLst/>
                <a:latin typeface="Times New Roman" pitchFamily="18" charset="0"/>
                <a:ea typeface="+mn-ea"/>
                <a:cs typeface="Times New Roman" pitchFamily="18" charset="0"/>
              </a:rPr>
              <a:t> Map: </a:t>
            </a:r>
            <a:r>
              <a:rPr lang="en-US" sz="1200" kern="1200" smtClean="0">
                <a:solidFill>
                  <a:schemeClr val="tx1"/>
                </a:solidFill>
                <a:effectLst/>
                <a:latin typeface="Times New Roman" pitchFamily="18" charset="0"/>
                <a:ea typeface="+mn-ea"/>
                <a:cs typeface="Times New Roman" pitchFamily="18" charset="0"/>
              </a:rPr>
              <a:t>Cho </a:t>
            </a:r>
            <a:r>
              <a:rPr lang="en-US" sz="1200" kern="1200" err="1" smtClean="0">
                <a:solidFill>
                  <a:schemeClr val="tx1"/>
                </a:solidFill>
                <a:effectLst/>
                <a:latin typeface="Times New Roman" pitchFamily="18" charset="0"/>
                <a:ea typeface="+mn-ea"/>
                <a:cs typeface="Times New Roman" pitchFamily="18" charset="0"/>
              </a:rPr>
              <a:t>mỗi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vật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lý</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trọng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số</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các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trọng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số</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này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chỉ</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được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sử</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dụng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DisjointMap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và</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khởi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tạo</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trọng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số</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này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bằng</a:t>
            </a:r>
            <a:r>
              <a:rPr lang="en-US" sz="1200" kern="1200" smtClean="0">
                <a:solidFill>
                  <a:schemeClr val="tx1"/>
                </a:solidFill>
                <a:effectLst/>
                <a:latin typeface="Times New Roman" pitchFamily="18" charset="0"/>
                <a:ea typeface="+mn-ea"/>
                <a:cs typeface="Times New Roman" pitchFamily="18" charset="0"/>
              </a:rPr>
              <a:t> 1. </a:t>
            </a:r>
            <a:r>
              <a:rPr lang="en-US" sz="1200" kern="1200" err="1" smtClean="0">
                <a:solidFill>
                  <a:schemeClr val="tx1"/>
                </a:solidFill>
                <a:effectLst/>
                <a:latin typeface="Times New Roman" pitchFamily="18" charset="0"/>
                <a:ea typeface="+mn-ea"/>
                <a:cs typeface="Times New Roman" pitchFamily="18" charset="0"/>
              </a:rPr>
              <a:t>Tại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bước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lặp</a:t>
            </a:r>
            <a:r>
              <a:rPr lang="en-US" sz="1200" kern="1200" smtClean="0">
                <a:solidFill>
                  <a:schemeClr val="tx1"/>
                </a:solidFill>
                <a:effectLst/>
                <a:latin typeface="Times New Roman" pitchFamily="18" charset="0"/>
                <a:ea typeface="+mn-ea"/>
                <a:cs typeface="Times New Roman" pitchFamily="18" charset="0"/>
              </a:rPr>
              <a:t>, heuristic </a:t>
            </a:r>
            <a:r>
              <a:rPr lang="en-US" sz="1200" kern="1200" err="1" smtClean="0">
                <a:solidFill>
                  <a:schemeClr val="tx1"/>
                </a:solidFill>
                <a:effectLst/>
                <a:latin typeface="Times New Roman" pitchFamily="18" charset="0"/>
                <a:ea typeface="+mn-ea"/>
                <a:cs typeface="Times New Roman" pitchFamily="18" charset="0"/>
              </a:rPr>
              <a:t>DisjointMap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xạ</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các</a:t>
            </a:r>
            <a:r>
              <a:rPr lang="en-US" sz="1200" kern="1200" smtClean="0">
                <a:solidFill>
                  <a:schemeClr val="tx1"/>
                </a:solidFill>
                <a:effectLst/>
                <a:latin typeface="Times New Roman" pitchFamily="18" charset="0"/>
                <a:ea typeface="+mn-ea"/>
                <a:cs typeface="Times New Roman" pitchFamily="18" charset="0"/>
              </a:rPr>
              <a:t> logical link </a:t>
            </a:r>
            <a:r>
              <a:rPr lang="en-US" sz="1200" kern="1200" err="1" smtClean="0">
                <a:solidFill>
                  <a:schemeClr val="tx1"/>
                </a:solidFill>
                <a:effectLst/>
                <a:latin typeface="Times New Roman" pitchFamily="18" charset="0"/>
                <a:ea typeface="+mn-ea"/>
                <a:cs typeface="Times New Roman" pitchFamily="18" charset="0"/>
              </a:rPr>
              <a:t>từ</a:t>
            </a:r>
            <a:r>
              <a:rPr lang="en-US" sz="1200" kern="1200" smtClean="0">
                <a:solidFill>
                  <a:schemeClr val="tx1"/>
                </a:solidFill>
                <a:effectLst/>
                <a:latin typeface="Times New Roman" pitchFamily="18" charset="0"/>
                <a:ea typeface="+mn-ea"/>
                <a:cs typeface="Times New Roman" pitchFamily="18" charset="0"/>
              </a:rPr>
              <a:t> C </a:t>
            </a:r>
            <a:r>
              <a:rPr lang="en-US" sz="1200" kern="1200" err="1" smtClean="0">
                <a:solidFill>
                  <a:schemeClr val="tx1"/>
                </a:solidFill>
                <a:effectLst/>
                <a:latin typeface="Times New Roman" pitchFamily="18" charset="0"/>
                <a:ea typeface="+mn-ea"/>
                <a:cs typeface="Times New Roman" pitchFamily="18" charset="0"/>
              </a:rPr>
              <a:t>với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đường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ngắn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nhất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sử</a:t>
            </a:r>
            <a:r>
              <a:rPr lang="en-US" sz="1200" kern="1200" baseline="0" smtClean="0">
                <a:solidFill>
                  <a:schemeClr val="tx1"/>
                </a:solidFill>
                <a:effectLst/>
                <a:latin typeface="Times New Roman" pitchFamily="18" charset="0"/>
                <a:ea typeface="+mn-ea"/>
                <a:cs typeface="Times New Roman" pitchFamily="18" charset="0"/>
              </a:rPr>
              <a:t> </a:t>
            </a:r>
            <a:r>
              <a:rPr lang="en-US" sz="1200" kern="1200" baseline="0" err="1" smtClean="0">
                <a:solidFill>
                  <a:schemeClr val="tx1"/>
                </a:solidFill>
                <a:effectLst/>
                <a:latin typeface="Times New Roman" pitchFamily="18" charset="0"/>
                <a:ea typeface="+mn-ea"/>
                <a:cs typeface="Times New Roman" pitchFamily="18" charset="0"/>
              </a:rPr>
              <a:t>dụng</a:t>
            </a:r>
            <a:r>
              <a:rPr lang="en-US" sz="1200" kern="1200" baseline="0" smtClean="0">
                <a:solidFill>
                  <a:schemeClr val="tx1"/>
                </a:solidFill>
                <a:effectLst/>
                <a:latin typeface="Times New Roman" pitchFamily="18" charset="0"/>
                <a:ea typeface="+mn-ea"/>
                <a:cs typeface="Times New Roman" pitchFamily="18" charset="0"/>
              </a:rPr>
              <a:t> </a:t>
            </a:r>
            <a:r>
              <a:rPr lang="en-US" sz="1200" kern="1200" baseline="0" err="1" smtClean="0">
                <a:solidFill>
                  <a:schemeClr val="tx1"/>
                </a:solidFill>
                <a:effectLst/>
                <a:latin typeface="Times New Roman" pitchFamily="18" charset="0"/>
                <a:ea typeface="+mn-ea"/>
                <a:cs typeface="Times New Roman" pitchFamily="18" charset="0"/>
              </a:rPr>
              <a:t>giải</a:t>
            </a:r>
            <a:r>
              <a:rPr lang="en-US" sz="1200" kern="1200" baseline="0" smtClean="0">
                <a:solidFill>
                  <a:schemeClr val="tx1"/>
                </a:solidFill>
                <a:effectLst/>
                <a:latin typeface="Times New Roman" pitchFamily="18" charset="0"/>
                <a:ea typeface="+mn-ea"/>
                <a:cs typeface="Times New Roman" pitchFamily="18" charset="0"/>
              </a:rPr>
              <a:t> </a:t>
            </a:r>
            <a:r>
              <a:rPr lang="en-US" sz="1200" kern="1200" baseline="0" err="1" smtClean="0">
                <a:solidFill>
                  <a:schemeClr val="tx1"/>
                </a:solidFill>
                <a:effectLst/>
                <a:latin typeface="Times New Roman" pitchFamily="18" charset="0"/>
                <a:ea typeface="+mn-ea"/>
                <a:cs typeface="Times New Roman" pitchFamily="18" charset="0"/>
              </a:rPr>
              <a:t>thuật</a:t>
            </a:r>
            <a:r>
              <a:rPr lang="en-US" sz="1200" kern="1200" baseline="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mn-lt"/>
                <a:ea typeface="+mn-ea"/>
                <a:cs typeface="+mn-cs"/>
              </a:rPr>
              <a:t>Dijkstra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Nếu</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không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có</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liên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vật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lý</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nào</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được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sử</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dụng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quá</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lần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giải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pháp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tách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rời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đã</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được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tìm</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thấy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Nếu</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không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trọng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số</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liên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vật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lý</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được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sử</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dụng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nhiều</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hơn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lần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sẽ</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được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tăng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và</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vòng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lặp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mới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bắt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đầu</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Sau</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số</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bước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lặp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thất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bại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hàm</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DisjointMap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thất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bại</a:t>
            </a:r>
            <a:r>
              <a:rPr lang="en-US" sz="1200" kern="1200" smtClean="0">
                <a:solidFill>
                  <a:schemeClr val="tx1"/>
                </a:solidFill>
                <a:effectLst/>
                <a:latin typeface="Times New Roman" pitchFamily="18" charset="0"/>
                <a:ea typeface="+mn-ea"/>
                <a:cs typeface="Times New Roman" pitchFamily="18" charset="0"/>
              </a:rPr>
              <a:t>.</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21</a:t>
            </a:fld>
            <a:endParaRPr lang="en-US"/>
          </a:p>
        </p:txBody>
      </p:sp>
    </p:spTree>
    <p:extLst>
      <p:ext uri="{BB962C8B-B14F-4D97-AF65-F5344CB8AC3E}">
        <p14:creationId xmlns:p14="http://schemas.microsoft.com/office/powerpoint/2010/main" val="2290060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thuật</a:t>
                </a:r>
                <a:r>
                  <a:rPr lang="en-US" sz="1200" kern="1200" smtClean="0">
                    <a:solidFill>
                      <a:schemeClr val="tx1"/>
                    </a:solidFill>
                    <a:effectLst/>
                    <a:latin typeface="Arial" pitchFamily="34" charset="0"/>
                    <a:ea typeface="+mn-ea"/>
                    <a:cs typeface="Arial" pitchFamily="34" charset="0"/>
                  </a:rPr>
                  <a:t> SMART </a:t>
                </a:r>
                <a:r>
                  <a:rPr lang="en-US" sz="1200" kern="1200" err="1" smtClean="0">
                    <a:solidFill>
                      <a:schemeClr val="tx1"/>
                    </a:solidFill>
                    <a:effectLst/>
                    <a:latin typeface="Arial" pitchFamily="34" charset="0"/>
                    <a:ea typeface="+mn-ea"/>
                    <a:cs typeface="Arial" pitchFamily="34" charset="0"/>
                  </a:rPr>
                  <a:t>phụ</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thuộc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vào</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hàm</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DisjointMap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sử</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dụng</a:t>
                </a:r>
                <a:r>
                  <a:rPr lang="en-US" sz="1200" kern="1200" smtClean="0">
                    <a:solidFill>
                      <a:schemeClr val="tx1"/>
                    </a:solidFill>
                    <a:effectLst/>
                    <a:latin typeface="Arial" pitchFamily="34" charset="0"/>
                    <a:ea typeface="+mn-ea"/>
                    <a:cs typeface="Arial" pitchFamily="34" charset="0"/>
                  </a:rPr>
                  <a:t> O(1) </a:t>
                </a:r>
                <a:r>
                  <a:rPr lang="en-US" sz="1200" kern="1200" err="1" smtClean="0">
                    <a:solidFill>
                      <a:schemeClr val="tx1"/>
                    </a:solidFill>
                    <a:effectLst/>
                    <a:latin typeface="Arial" pitchFamily="34" charset="0"/>
                    <a:ea typeface="+mn-ea"/>
                    <a:cs typeface="Arial" pitchFamily="34" charset="0"/>
                  </a:rPr>
                  <a:t>lần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thuât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để</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tìm</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đường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ngắn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nhất</a:t>
                </a:r>
                <a:r>
                  <a:rPr lang="en-US" sz="1200" kern="1200" smtClean="0">
                    <a:solidFill>
                      <a:schemeClr val="tx1"/>
                    </a:solidFill>
                    <a:effectLst/>
                    <a:latin typeface="Arial" pitchFamily="34" charset="0"/>
                    <a:ea typeface="+mn-ea"/>
                    <a:cs typeface="Arial" pitchFamily="34" charset="0"/>
                  </a:rPr>
                  <a:t>. Do </a:t>
                </a:r>
                <a:r>
                  <a:rPr lang="en-US" sz="1200" kern="1200" err="1" smtClean="0">
                    <a:solidFill>
                      <a:schemeClr val="tx1"/>
                    </a:solidFill>
                    <a:effectLst/>
                    <a:latin typeface="Arial" pitchFamily="34" charset="0"/>
                    <a:ea typeface="+mn-ea"/>
                    <a:cs typeface="Arial" pitchFamily="34" charset="0"/>
                  </a:rPr>
                  <a:t>đó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thuật</a:t>
                </a:r>
                <a:r>
                  <a:rPr lang="en-US" sz="1200" kern="1200" smtClean="0">
                    <a:solidFill>
                      <a:schemeClr val="tx1"/>
                    </a:solidFill>
                    <a:effectLst/>
                    <a:latin typeface="Arial" pitchFamily="34" charset="0"/>
                    <a:ea typeface="+mn-ea"/>
                    <a:cs typeface="Arial" pitchFamily="34" charset="0"/>
                  </a:rPr>
                  <a:t> SMART </a:t>
                </a:r>
                <a:r>
                  <a:rPr lang="en-US" sz="1200" kern="1200" err="1" smtClean="0">
                    <a:solidFill>
                      <a:schemeClr val="tx1"/>
                    </a:solidFill>
                    <a:effectLst/>
                    <a:latin typeface="Arial" pitchFamily="34" charset="0"/>
                    <a:ea typeface="+mn-ea"/>
                    <a:cs typeface="Arial" pitchFamily="34" charset="0"/>
                  </a:rPr>
                  <a:t>bằng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thuât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O(</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 </a:t>
                </a:r>
              </a:p>
              <a:p>
                <a:r>
                  <a:rPr lang="en-US" sz="1200" kern="1200" err="1" smtClean="0">
                    <a:solidFill>
                      <a:schemeClr val="tx1"/>
                    </a:solidFill>
                    <a:effectLst/>
                    <a:latin typeface="Arial" pitchFamily="34" charset="0"/>
                    <a:ea typeface="+mn-ea"/>
                    <a:cs typeface="Arial" pitchFamily="34" charset="0"/>
                  </a:rPr>
                  <a:t>Bây</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giờ</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thử</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tính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thiết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để</a:t>
                </a:r>
                <a:r>
                  <a:rPr lang="en-US" sz="1200" kern="1200" smtClean="0">
                    <a:solidFill>
                      <a:schemeClr val="tx1"/>
                    </a:solidFill>
                    <a:effectLst/>
                    <a:latin typeface="Arial" pitchFamily="34" charset="0"/>
                    <a:ea typeface="+mn-ea"/>
                    <a:cs typeface="Arial" pitchFamily="34" charset="0"/>
                  </a:rPr>
                  <a:t> SMART </a:t>
                </a:r>
                <a:r>
                  <a:rPr lang="en-US" sz="1200" kern="1200" err="1" smtClean="0">
                    <a:solidFill>
                      <a:schemeClr val="tx1"/>
                    </a:solidFill>
                    <a:effectLst/>
                    <a:latin typeface="Arial" pitchFamily="34" charset="0"/>
                    <a:ea typeface="+mn-ea"/>
                    <a:cs typeface="Arial" pitchFamily="34" charset="0"/>
                  </a:rPr>
                  <a:t>hội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tụ</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đến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chịu</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lỗi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cần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ánh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xạ</a:t>
                </a:r>
                <a:r>
                  <a:rPr lang="en-US" sz="1200" kern="1200" smtClean="0">
                    <a:solidFill>
                      <a:schemeClr val="tx1"/>
                    </a:solidFill>
                    <a:effectLst/>
                    <a:latin typeface="Arial" pitchFamily="34" charset="0"/>
                    <a:ea typeface="+mn-ea"/>
                    <a:cs typeface="Arial" pitchFamily="34" charset="0"/>
                  </a:rPr>
                  <a:t> O(N) </a:t>
                </a:r>
                <a:r>
                  <a:rPr lang="en-US" sz="1200" kern="1200" err="1" smtClean="0">
                    <a:solidFill>
                      <a:schemeClr val="tx1"/>
                    </a:solidFill>
                    <a:effectLst/>
                    <a:latin typeface="Arial" pitchFamily="34" charset="0"/>
                    <a:ea typeface="+mn-ea"/>
                    <a:cs typeface="Arial" pitchFamily="34" charset="0"/>
                  </a:rPr>
                  <a:t>cạnh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thành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công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ánh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xạ</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chu</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trình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ngắn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dài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hàm</a:t>
                </a:r>
                <a:r>
                  <a:rPr lang="en-US" sz="1200" kern="1200" smtClean="0">
                    <a:solidFill>
                      <a:schemeClr val="tx1"/>
                    </a:solidFill>
                    <a:effectLst/>
                    <a:latin typeface="Arial" pitchFamily="34" charset="0"/>
                    <a:ea typeface="+mn-ea"/>
                    <a:cs typeface="Arial" pitchFamily="34" charset="0"/>
                  </a:rPr>
                  <a:t> O(1). </a:t>
                </a:r>
                <a:r>
                  <a:rPr lang="en-US" sz="1200" kern="1200" err="1" smtClean="0">
                    <a:solidFill>
                      <a:schemeClr val="tx1"/>
                    </a:solidFill>
                    <a:effectLst/>
                    <a:latin typeface="Arial" pitchFamily="34" charset="0"/>
                    <a:ea typeface="+mn-ea"/>
                    <a:cs typeface="Arial" pitchFamily="34" charset="0"/>
                  </a:rPr>
                  <a:t>Vì</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vậy</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cần</a:t>
                </a:r>
                <a:r>
                  <a:rPr lang="en-US" sz="1200" kern="1200" smtClean="0">
                    <a:solidFill>
                      <a:schemeClr val="tx1"/>
                    </a:solidFill>
                    <a:effectLst/>
                    <a:latin typeface="Arial" pitchFamily="34" charset="0"/>
                    <a:ea typeface="+mn-ea"/>
                    <a:cs typeface="Arial" pitchFamily="34" charset="0"/>
                  </a:rPr>
                  <a:t> O(N)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thành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công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Giữa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hai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thành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công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bất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kỳ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có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thể</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thất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bai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Như</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đã</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thích</a:t>
                </a:r>
                <a:r>
                  <a:rPr lang="en-US" sz="1200" kern="1200" smtClean="0">
                    <a:solidFill>
                      <a:schemeClr val="tx1"/>
                    </a:solidFill>
                    <a:effectLst/>
                    <a:latin typeface="Arial" pitchFamily="34" charset="0"/>
                    <a:ea typeface="+mn-ea"/>
                    <a:cs typeface="Arial" pitchFamily="34" charset="0"/>
                  </a:rPr>
                  <a:t> ở </a:t>
                </a:r>
                <a:r>
                  <a:rPr lang="en-US" sz="1200" kern="1200" err="1" smtClean="0">
                    <a:solidFill>
                      <a:schemeClr val="tx1"/>
                    </a:solidFill>
                    <a:effectLst/>
                    <a:latin typeface="Arial" pitchFamily="34" charset="0"/>
                    <a:ea typeface="+mn-ea"/>
                    <a:cs typeface="Arial" pitchFamily="34" charset="0"/>
                  </a:rPr>
                  <a:t>Chú</a:t>
                </a:r>
                <a:r>
                  <a:rPr lang="en-US" sz="1200" kern="1200" smtClean="0">
                    <a:solidFill>
                      <a:schemeClr val="tx1"/>
                    </a:solidFill>
                    <a:effectLst/>
                    <a:latin typeface="Arial" pitchFamily="34" charset="0"/>
                    <a:ea typeface="+mn-ea"/>
                    <a:cs typeface="Arial" pitchFamily="34" charset="0"/>
                  </a:rPr>
                  <a:t> ý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phần</a:t>
                </a:r>
                <a:r>
                  <a:rPr lang="en-US" sz="1200" kern="1200" smtClean="0">
                    <a:solidFill>
                      <a:schemeClr val="tx1"/>
                    </a:solidFill>
                    <a:effectLst/>
                    <a:latin typeface="Arial" pitchFamily="34" charset="0"/>
                    <a:ea typeface="+mn-ea"/>
                    <a:cs typeface="Arial" pitchFamily="34" charset="0"/>
                  </a:rPr>
                  <a:t> 3.1, </a:t>
                </a:r>
                <a:r>
                  <a:rPr lang="en-US" sz="1200" kern="1200" err="1" smtClean="0">
                    <a:solidFill>
                      <a:schemeClr val="tx1"/>
                    </a:solidFill>
                    <a:effectLst/>
                    <a:latin typeface="Arial" pitchFamily="34" charset="0"/>
                    <a:ea typeface="+mn-ea"/>
                    <a:cs typeface="Arial" pitchFamily="34" charset="0"/>
                  </a:rPr>
                  <a:t>khi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triển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khai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thực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tế</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giữ</a:t>
                </a:r>
                <a:r>
                  <a:rPr lang="en-US" sz="1200" kern="1200" smtClean="0">
                    <a:solidFill>
                      <a:schemeClr val="tx1"/>
                    </a:solidFill>
                    <a:effectLst/>
                    <a:latin typeface="Arial" pitchFamily="34" charset="0"/>
                    <a:ea typeface="+mn-ea"/>
                    <a:cs typeface="Arial" pitchFamily="34" charset="0"/>
                  </a:rPr>
                  <a:t> con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này</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không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đổi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hàm</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O (1). Do </a:t>
                </a:r>
                <a:r>
                  <a:rPr lang="en-US" sz="1200" kern="1200" err="1" smtClean="0">
                    <a:solidFill>
                      <a:schemeClr val="tx1"/>
                    </a:solidFill>
                    <a:effectLst/>
                    <a:latin typeface="Arial" pitchFamily="34" charset="0"/>
                    <a:ea typeface="+mn-ea"/>
                    <a:cs typeface="Arial" pitchFamily="34" charset="0"/>
                  </a:rPr>
                  <a:t>đó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tổng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hàm</a:t>
                </a:r>
                <a:r>
                  <a:rPr lang="en-US" sz="1200" kern="1200" smtClean="0">
                    <a:solidFill>
                      <a:schemeClr val="tx1"/>
                    </a:solidFill>
                    <a:effectLst/>
                    <a:latin typeface="Arial" pitchFamily="34" charset="0"/>
                    <a:ea typeface="+mn-ea"/>
                    <a:cs typeface="Arial" pitchFamily="34" charset="0"/>
                  </a:rPr>
                  <a:t> 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SMART </a:t>
                </a:r>
                <a:r>
                  <a:rPr lang="en-US" sz="1200" kern="1200" err="1" smtClean="0">
                    <a:solidFill>
                      <a:schemeClr val="tx1"/>
                    </a:solidFill>
                    <a:effectLst/>
                    <a:latin typeface="Arial" pitchFamily="34" charset="0"/>
                    <a:ea typeface="+mn-ea"/>
                    <a:cs typeface="Arial" pitchFamily="34" charset="0"/>
                  </a:rPr>
                  <a:t>bằng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nhân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với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 O (</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).O (N). Do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trường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hợp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xấu</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nhất</a:t>
                </a:r>
                <a:r>
                  <a:rPr lang="en-US" sz="1200" kern="1200" smtClean="0">
                    <a:solidFill>
                      <a:schemeClr val="tx1"/>
                    </a:solidFill>
                    <a:effectLst/>
                    <a:latin typeface="Arial" pitchFamily="34" charset="0"/>
                    <a:ea typeface="+mn-ea"/>
                    <a:cs typeface="Arial" pitchFamily="34" charset="0"/>
                  </a:rPr>
                  <a:t> O (</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 = O(</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𝑁</m:t>
                        </m:r>
                      </m:e>
                      <m:sup>
                        <m:r>
                          <a:rPr lang="en-US" sz="1200" kern="1200">
                            <a:solidFill>
                              <a:schemeClr val="tx1"/>
                            </a:solidFill>
                            <a:effectLst/>
                            <a:latin typeface="+mn-lt"/>
                            <a:ea typeface="+mn-ea"/>
                            <a:cs typeface="+mn-cs"/>
                          </a:rPr>
                          <m:t>2</m:t>
                        </m:r>
                      </m:sup>
                    </m:sSup>
                  </m:oMath>
                </a14:m>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nên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trong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trường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hợp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xấu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nhất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độ</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phức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tạp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giải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thuât</a:t>
                </a:r>
                <a:r>
                  <a:rPr lang="en-US" sz="1200" kern="1200">
                    <a:solidFill>
                      <a:schemeClr val="tx1"/>
                    </a:solidFill>
                    <a:effectLst/>
                    <a:latin typeface="Arial" pitchFamily="34" charset="0"/>
                    <a:ea typeface="+mn-ea"/>
                    <a:cs typeface="Arial" pitchFamily="34" charset="0"/>
                  </a:rPr>
                  <a:t> SMART </a:t>
                </a:r>
                <a:r>
                  <a:rPr lang="en-US" sz="1200" kern="1200" err="1">
                    <a:solidFill>
                      <a:schemeClr val="tx1"/>
                    </a:solidFill>
                    <a:effectLst/>
                    <a:latin typeface="Arial" pitchFamily="34" charset="0"/>
                    <a:ea typeface="+mn-ea"/>
                    <a:cs typeface="Arial" pitchFamily="34" charset="0"/>
                  </a:rPr>
                  <a:t>là</a:t>
                </a:r>
                <a:r>
                  <a:rPr lang="en-US" sz="1200" kern="1200">
                    <a:solidFill>
                      <a:schemeClr val="tx1"/>
                    </a:solidFill>
                    <a:effectLst/>
                    <a:latin typeface="Arial" pitchFamily="34" charset="0"/>
                    <a:ea typeface="+mn-ea"/>
                    <a:cs typeface="Arial" pitchFamily="34" charset="0"/>
                  </a:rPr>
                  <a:t> O(</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𝑁</m:t>
                        </m:r>
                      </m:e>
                      <m:sup>
                        <m:r>
                          <a:rPr lang="en-US" sz="1200" kern="1200">
                            <a:solidFill>
                              <a:schemeClr val="tx1"/>
                            </a:solidFill>
                            <a:effectLst/>
                            <a:latin typeface="+mn-lt"/>
                            <a:ea typeface="+mn-ea"/>
                            <a:cs typeface="+mn-cs"/>
                          </a:rPr>
                          <m:t>3</m:t>
                        </m:r>
                      </m:sup>
                    </m:sSup>
                  </m:oMath>
                </a14:m>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Tuy</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nhiên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với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trường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hợp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trung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bình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thì</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đơn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giản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hơn</a:t>
                </a:r>
                <a:r>
                  <a:rPr lang="en-US" sz="1200" kern="1200">
                    <a:solidFill>
                      <a:schemeClr val="tx1"/>
                    </a:solidFill>
                    <a:effectLst/>
                    <a:latin typeface="Arial" pitchFamily="34" charset="0"/>
                    <a:ea typeface="+mn-ea"/>
                    <a:cs typeface="Arial" pitchFamily="34" charset="0"/>
                  </a:rPr>
                  <a:t>. Trong </a:t>
                </a:r>
                <a:r>
                  <a:rPr lang="en-US" sz="1200" kern="1200" err="1">
                    <a:solidFill>
                      <a:schemeClr val="tx1"/>
                    </a:solidFill>
                    <a:effectLst/>
                    <a:latin typeface="Arial" pitchFamily="34" charset="0"/>
                    <a:ea typeface="+mn-ea"/>
                    <a:cs typeface="Arial" pitchFamily="34" charset="0"/>
                  </a:rPr>
                  <a:t>mô</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phỏng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cho</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topo</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lớn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xem</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Phần</a:t>
                </a:r>
                <a:r>
                  <a:rPr lang="en-US" sz="1200" kern="1200">
                    <a:solidFill>
                      <a:schemeClr val="tx1"/>
                    </a:solidFill>
                    <a:effectLst/>
                    <a:latin typeface="Arial" pitchFamily="34" charset="0"/>
                    <a:ea typeface="+mn-ea"/>
                    <a:cs typeface="Arial" pitchFamily="34" charset="0"/>
                  </a:rPr>
                  <a:t> 5), </a:t>
                </a:r>
                <a:r>
                  <a:rPr lang="en-US" sz="1200" kern="1200" err="1">
                    <a:solidFill>
                      <a:schemeClr val="tx1"/>
                    </a:solidFill>
                    <a:effectLst/>
                    <a:latin typeface="Arial" pitchFamily="34" charset="0"/>
                    <a:ea typeface="+mn-ea"/>
                    <a:cs typeface="Arial" pitchFamily="34" charset="0"/>
                  </a:rPr>
                  <a:t>chúng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tôi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quan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sát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thấy</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độ</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phức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tạp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giải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thuật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bằng</a:t>
                </a:r>
                <a:r>
                  <a:rPr lang="en-US" sz="1200" kern="1200">
                    <a:solidFill>
                      <a:schemeClr val="tx1"/>
                    </a:solidFill>
                    <a:effectLst/>
                    <a:latin typeface="Arial" pitchFamily="34" charset="0"/>
                    <a:ea typeface="+mn-ea"/>
                    <a:cs typeface="Arial" pitchFamily="34" charset="0"/>
                  </a:rPr>
                  <a:t> O(</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𝑁</m:t>
                        </m:r>
                      </m:e>
                      <m:sup>
                        <m:r>
                          <a:rPr lang="en-US" sz="1200" kern="1200">
                            <a:solidFill>
                              <a:schemeClr val="tx1"/>
                            </a:solidFill>
                            <a:effectLst/>
                            <a:latin typeface="+mn-lt"/>
                            <a:ea typeface="+mn-ea"/>
                            <a:cs typeface="+mn-cs"/>
                          </a:rPr>
                          <m:t>2.4</m:t>
                        </m:r>
                      </m:sup>
                    </m:sSup>
                  </m:oMath>
                </a14:m>
                <a:r>
                  <a:rPr lang="en-US" sz="1200" kern="1200">
                    <a:solidFill>
                      <a:schemeClr val="tx1"/>
                    </a:solidFill>
                    <a:effectLst/>
                    <a:latin typeface="Arial" pitchFamily="34" charset="0"/>
                    <a:ea typeface="+mn-ea"/>
                    <a:cs typeface="Arial" pitchFamily="34" charset="0"/>
                  </a:rPr>
                  <a:t>),</a:t>
                </a:r>
              </a:p>
              <a:p>
                <a:endParaRPr lang="en-US">
                  <a:latin typeface="Arial" pitchFamily="34" charset="0"/>
                  <a:cs typeface="Arial" pitchFamily="34" charset="0"/>
                </a:endParaRPr>
              </a:p>
            </p:txBody>
          </p:sp>
        </mc:Choice>
        <mc:Fallback>
          <p:sp>
            <p:nvSpPr>
              <p:cNvPr id="3" name="Notes Placeholder 2"/>
              <p:cNvSpPr>
                <a:spLocks noGrp="1"/>
              </p:cNvSpPr>
              <p:nvPr>
                <p:ph type="body" idx="1"/>
              </p:nvPr>
            </p:nvSpPr>
            <p:spPr/>
            <p:txBody>
              <a:bodyPr/>
              <a:lstStyle/>
              <a:p>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thuật</a:t>
                </a:r>
                <a:r>
                  <a:rPr lang="en-US" sz="1200" kern="1200" smtClean="0">
                    <a:solidFill>
                      <a:schemeClr val="tx1"/>
                    </a:solidFill>
                    <a:effectLst/>
                    <a:latin typeface="Arial" pitchFamily="34" charset="0"/>
                    <a:ea typeface="+mn-ea"/>
                    <a:cs typeface="Arial" pitchFamily="34" charset="0"/>
                  </a:rPr>
                  <a:t> SMART </a:t>
                </a:r>
                <a:r>
                  <a:rPr lang="en-US" sz="1200" kern="1200" err="1" smtClean="0">
                    <a:solidFill>
                      <a:schemeClr val="tx1"/>
                    </a:solidFill>
                    <a:effectLst/>
                    <a:latin typeface="Arial" pitchFamily="34" charset="0"/>
                    <a:ea typeface="+mn-ea"/>
                    <a:cs typeface="Arial" pitchFamily="34" charset="0"/>
                  </a:rPr>
                  <a:t>phụ</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thuộc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vào</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hàm</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DisjointMap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sử</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dụng</a:t>
                </a:r>
                <a:r>
                  <a:rPr lang="en-US" sz="1200" kern="1200" smtClean="0">
                    <a:solidFill>
                      <a:schemeClr val="tx1"/>
                    </a:solidFill>
                    <a:effectLst/>
                    <a:latin typeface="Arial" pitchFamily="34" charset="0"/>
                    <a:ea typeface="+mn-ea"/>
                    <a:cs typeface="Arial" pitchFamily="34" charset="0"/>
                  </a:rPr>
                  <a:t> O(1) </a:t>
                </a:r>
                <a:r>
                  <a:rPr lang="en-US" sz="1200" kern="1200" err="1" smtClean="0">
                    <a:solidFill>
                      <a:schemeClr val="tx1"/>
                    </a:solidFill>
                    <a:effectLst/>
                    <a:latin typeface="Arial" pitchFamily="34" charset="0"/>
                    <a:ea typeface="+mn-ea"/>
                    <a:cs typeface="Arial" pitchFamily="34" charset="0"/>
                  </a:rPr>
                  <a:t>lần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thuât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để</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tìm</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đường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ngắn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nhất</a:t>
                </a:r>
                <a:r>
                  <a:rPr lang="en-US" sz="1200" kern="1200" smtClean="0">
                    <a:solidFill>
                      <a:schemeClr val="tx1"/>
                    </a:solidFill>
                    <a:effectLst/>
                    <a:latin typeface="Arial" pitchFamily="34" charset="0"/>
                    <a:ea typeface="+mn-ea"/>
                    <a:cs typeface="Arial" pitchFamily="34" charset="0"/>
                  </a:rPr>
                  <a:t>. Do </a:t>
                </a:r>
                <a:r>
                  <a:rPr lang="en-US" sz="1200" kern="1200" err="1" smtClean="0">
                    <a:solidFill>
                      <a:schemeClr val="tx1"/>
                    </a:solidFill>
                    <a:effectLst/>
                    <a:latin typeface="Arial" pitchFamily="34" charset="0"/>
                    <a:ea typeface="+mn-ea"/>
                    <a:cs typeface="Arial" pitchFamily="34" charset="0"/>
                  </a:rPr>
                  <a:t>đó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thuật</a:t>
                </a:r>
                <a:r>
                  <a:rPr lang="en-US" sz="1200" kern="1200" smtClean="0">
                    <a:solidFill>
                      <a:schemeClr val="tx1"/>
                    </a:solidFill>
                    <a:effectLst/>
                    <a:latin typeface="Arial" pitchFamily="34" charset="0"/>
                    <a:ea typeface="+mn-ea"/>
                    <a:cs typeface="Arial" pitchFamily="34" charset="0"/>
                  </a:rPr>
                  <a:t> SMART </a:t>
                </a:r>
                <a:r>
                  <a:rPr lang="en-US" sz="1200" kern="1200" err="1" smtClean="0">
                    <a:solidFill>
                      <a:schemeClr val="tx1"/>
                    </a:solidFill>
                    <a:effectLst/>
                    <a:latin typeface="Arial" pitchFamily="34" charset="0"/>
                    <a:ea typeface="+mn-ea"/>
                    <a:cs typeface="Arial" pitchFamily="34" charset="0"/>
                  </a:rPr>
                  <a:t>bằng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thuât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O(</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 </a:t>
                </a:r>
              </a:p>
              <a:p>
                <a:r>
                  <a:rPr lang="en-US" sz="1200" kern="1200" err="1" smtClean="0">
                    <a:solidFill>
                      <a:schemeClr val="tx1"/>
                    </a:solidFill>
                    <a:effectLst/>
                    <a:latin typeface="Arial" pitchFamily="34" charset="0"/>
                    <a:ea typeface="+mn-ea"/>
                    <a:cs typeface="Arial" pitchFamily="34" charset="0"/>
                  </a:rPr>
                  <a:t>Bây</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giờ</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thử</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tính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thiết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để</a:t>
                </a:r>
                <a:r>
                  <a:rPr lang="en-US" sz="1200" kern="1200" smtClean="0">
                    <a:solidFill>
                      <a:schemeClr val="tx1"/>
                    </a:solidFill>
                    <a:effectLst/>
                    <a:latin typeface="Arial" pitchFamily="34" charset="0"/>
                    <a:ea typeface="+mn-ea"/>
                    <a:cs typeface="Arial" pitchFamily="34" charset="0"/>
                  </a:rPr>
                  <a:t> SMART </a:t>
                </a:r>
                <a:r>
                  <a:rPr lang="en-US" sz="1200" kern="1200" err="1" smtClean="0">
                    <a:solidFill>
                      <a:schemeClr val="tx1"/>
                    </a:solidFill>
                    <a:effectLst/>
                    <a:latin typeface="Arial" pitchFamily="34" charset="0"/>
                    <a:ea typeface="+mn-ea"/>
                    <a:cs typeface="Arial" pitchFamily="34" charset="0"/>
                  </a:rPr>
                  <a:t>hội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tụ</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đến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chịu</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lỗi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cần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ánh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xạ</a:t>
                </a:r>
                <a:r>
                  <a:rPr lang="en-US" sz="1200" kern="1200" smtClean="0">
                    <a:solidFill>
                      <a:schemeClr val="tx1"/>
                    </a:solidFill>
                    <a:effectLst/>
                    <a:latin typeface="Arial" pitchFamily="34" charset="0"/>
                    <a:ea typeface="+mn-ea"/>
                    <a:cs typeface="Arial" pitchFamily="34" charset="0"/>
                  </a:rPr>
                  <a:t> O(N) </a:t>
                </a:r>
                <a:r>
                  <a:rPr lang="en-US" sz="1200" kern="1200" err="1" smtClean="0">
                    <a:solidFill>
                      <a:schemeClr val="tx1"/>
                    </a:solidFill>
                    <a:effectLst/>
                    <a:latin typeface="Arial" pitchFamily="34" charset="0"/>
                    <a:ea typeface="+mn-ea"/>
                    <a:cs typeface="Arial" pitchFamily="34" charset="0"/>
                  </a:rPr>
                  <a:t>cạnh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thành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công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ánh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xạ</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chu</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trình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ngắn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dài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hàm</a:t>
                </a:r>
                <a:r>
                  <a:rPr lang="en-US" sz="1200" kern="1200" smtClean="0">
                    <a:solidFill>
                      <a:schemeClr val="tx1"/>
                    </a:solidFill>
                    <a:effectLst/>
                    <a:latin typeface="Arial" pitchFamily="34" charset="0"/>
                    <a:ea typeface="+mn-ea"/>
                    <a:cs typeface="Arial" pitchFamily="34" charset="0"/>
                  </a:rPr>
                  <a:t> O(1). </a:t>
                </a:r>
                <a:r>
                  <a:rPr lang="en-US" sz="1200" kern="1200" err="1" smtClean="0">
                    <a:solidFill>
                      <a:schemeClr val="tx1"/>
                    </a:solidFill>
                    <a:effectLst/>
                    <a:latin typeface="Arial" pitchFamily="34" charset="0"/>
                    <a:ea typeface="+mn-ea"/>
                    <a:cs typeface="Arial" pitchFamily="34" charset="0"/>
                  </a:rPr>
                  <a:t>Vì</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vậy</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cần</a:t>
                </a:r>
                <a:r>
                  <a:rPr lang="en-US" sz="1200" kern="1200" smtClean="0">
                    <a:solidFill>
                      <a:schemeClr val="tx1"/>
                    </a:solidFill>
                    <a:effectLst/>
                    <a:latin typeface="Arial" pitchFamily="34" charset="0"/>
                    <a:ea typeface="+mn-ea"/>
                    <a:cs typeface="Arial" pitchFamily="34" charset="0"/>
                  </a:rPr>
                  <a:t> O(N)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thành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công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Giữa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hai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thành</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công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bất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kỳ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có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thể</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thất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bai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Như</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đã</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giải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thích</a:t>
                </a:r>
                <a:r>
                  <a:rPr lang="en-US" sz="1200" kern="1200" smtClean="0">
                    <a:solidFill>
                      <a:schemeClr val="tx1"/>
                    </a:solidFill>
                    <a:effectLst/>
                    <a:latin typeface="Arial" pitchFamily="34" charset="0"/>
                    <a:ea typeface="+mn-ea"/>
                    <a:cs typeface="Arial" pitchFamily="34" charset="0"/>
                  </a:rPr>
                  <a:t> ở </a:t>
                </a:r>
                <a:r>
                  <a:rPr lang="en-US" sz="1200" kern="1200" err="1" smtClean="0">
                    <a:solidFill>
                      <a:schemeClr val="tx1"/>
                    </a:solidFill>
                    <a:effectLst/>
                    <a:latin typeface="Arial" pitchFamily="34" charset="0"/>
                    <a:ea typeface="+mn-ea"/>
                    <a:cs typeface="Arial" pitchFamily="34" charset="0"/>
                  </a:rPr>
                  <a:t>Chú</a:t>
                </a:r>
                <a:r>
                  <a:rPr lang="en-US" sz="1200" kern="1200" smtClean="0">
                    <a:solidFill>
                      <a:schemeClr val="tx1"/>
                    </a:solidFill>
                    <a:effectLst/>
                    <a:latin typeface="Arial" pitchFamily="34" charset="0"/>
                    <a:ea typeface="+mn-ea"/>
                    <a:cs typeface="Arial" pitchFamily="34" charset="0"/>
                  </a:rPr>
                  <a:t> ý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phần</a:t>
                </a:r>
                <a:r>
                  <a:rPr lang="en-US" sz="1200" kern="1200" smtClean="0">
                    <a:solidFill>
                      <a:schemeClr val="tx1"/>
                    </a:solidFill>
                    <a:effectLst/>
                    <a:latin typeface="Arial" pitchFamily="34" charset="0"/>
                    <a:ea typeface="+mn-ea"/>
                    <a:cs typeface="Arial" pitchFamily="34" charset="0"/>
                  </a:rPr>
                  <a:t> 3.1, </a:t>
                </a:r>
                <a:r>
                  <a:rPr lang="en-US" sz="1200" kern="1200" err="1" smtClean="0">
                    <a:solidFill>
                      <a:schemeClr val="tx1"/>
                    </a:solidFill>
                    <a:effectLst/>
                    <a:latin typeface="Arial" pitchFamily="34" charset="0"/>
                    <a:ea typeface="+mn-ea"/>
                    <a:cs typeface="Arial" pitchFamily="34" charset="0"/>
                  </a:rPr>
                  <a:t>khi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triển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khai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thực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tế</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chúng</a:t>
                </a:r>
                <a:r>
                  <a:rPr lang="en-US" sz="1200" kern="1200" smtClean="0">
                    <a:solidFill>
                      <a:schemeClr val="tx1"/>
                    </a:solidFill>
                    <a:effectLst/>
                    <a:latin typeface="Arial" pitchFamily="34" charset="0"/>
                    <a:ea typeface="+mn-ea"/>
                    <a:cs typeface="Arial" pitchFamily="34" charset="0"/>
                  </a:rPr>
                  <a:t> ta </a:t>
                </a:r>
                <a:r>
                  <a:rPr lang="en-US" sz="1200" kern="1200" err="1" smtClean="0">
                    <a:solidFill>
                      <a:schemeClr val="tx1"/>
                    </a:solidFill>
                    <a:effectLst/>
                    <a:latin typeface="Arial" pitchFamily="34" charset="0"/>
                    <a:ea typeface="+mn-ea"/>
                    <a:cs typeface="Arial" pitchFamily="34" charset="0"/>
                  </a:rPr>
                  <a:t>giữ</a:t>
                </a:r>
                <a:r>
                  <a:rPr lang="en-US" sz="1200" kern="1200" smtClean="0">
                    <a:solidFill>
                      <a:schemeClr val="tx1"/>
                    </a:solidFill>
                    <a:effectLst/>
                    <a:latin typeface="Arial" pitchFamily="34" charset="0"/>
                    <a:ea typeface="+mn-ea"/>
                    <a:cs typeface="Arial" pitchFamily="34" charset="0"/>
                  </a:rPr>
                  <a:t> con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này</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không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đổi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hàm</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O (1). Do </a:t>
                </a:r>
                <a:r>
                  <a:rPr lang="en-US" sz="1200" kern="1200" err="1" smtClean="0">
                    <a:solidFill>
                      <a:schemeClr val="tx1"/>
                    </a:solidFill>
                    <a:effectLst/>
                    <a:latin typeface="Arial" pitchFamily="34" charset="0"/>
                    <a:ea typeface="+mn-ea"/>
                    <a:cs typeface="Arial" pitchFamily="34" charset="0"/>
                  </a:rPr>
                  <a:t>đó</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tổng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là</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hàm</a:t>
                </a:r>
                <a:r>
                  <a:rPr lang="en-US" sz="1200" kern="1200" smtClean="0">
                    <a:solidFill>
                      <a:schemeClr val="tx1"/>
                    </a:solidFill>
                    <a:effectLst/>
                    <a:latin typeface="Arial" pitchFamily="34" charset="0"/>
                    <a:ea typeface="+mn-ea"/>
                    <a:cs typeface="Arial" pitchFamily="34" charset="0"/>
                  </a:rPr>
                  <a:t> 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SMART </a:t>
                </a:r>
                <a:r>
                  <a:rPr lang="en-US" sz="1200" kern="1200" err="1" smtClean="0">
                    <a:solidFill>
                      <a:schemeClr val="tx1"/>
                    </a:solidFill>
                    <a:effectLst/>
                    <a:latin typeface="Arial" pitchFamily="34" charset="0"/>
                    <a:ea typeface="+mn-ea"/>
                    <a:cs typeface="Arial" pitchFamily="34" charset="0"/>
                  </a:rPr>
                  <a:t>bằng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độ</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phức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tạp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của</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một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bước</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nhân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với</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số</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lần</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lặp</a:t>
                </a:r>
                <a:r>
                  <a:rPr lang="en-US" sz="1200" kern="1200" smtClean="0">
                    <a:solidFill>
                      <a:schemeClr val="tx1"/>
                    </a:solidFill>
                    <a:effectLst/>
                    <a:latin typeface="Arial" pitchFamily="34" charset="0"/>
                    <a:ea typeface="+mn-ea"/>
                    <a:cs typeface="Arial" pitchFamily="34" charset="0"/>
                  </a:rPr>
                  <a:t> = O (</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).O (N). Do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trường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hợp</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xấu</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nhất</a:t>
                </a:r>
                <a:r>
                  <a:rPr lang="en-US" sz="1200" kern="1200" smtClean="0">
                    <a:solidFill>
                      <a:schemeClr val="tx1"/>
                    </a:solidFill>
                    <a:effectLst/>
                    <a:latin typeface="Arial" pitchFamily="34" charset="0"/>
                    <a:ea typeface="+mn-ea"/>
                    <a:cs typeface="Arial" pitchFamily="34" charset="0"/>
                  </a:rPr>
                  <a:t> O (</a:t>
                </a:r>
                <a:r>
                  <a:rPr lang="en-US" sz="1200" kern="1200" err="1" smtClean="0">
                    <a:solidFill>
                      <a:schemeClr val="tx1"/>
                    </a:solidFill>
                    <a:effectLst/>
                    <a:latin typeface="Arial" pitchFamily="34" charset="0"/>
                    <a:ea typeface="+mn-ea"/>
                    <a:cs typeface="Arial" pitchFamily="34" charset="0"/>
                  </a:rPr>
                  <a:t>Dijkstra</a:t>
                </a:r>
                <a:r>
                  <a:rPr lang="en-US" sz="1200" kern="1200" smtClean="0">
                    <a:solidFill>
                      <a:schemeClr val="tx1"/>
                    </a:solidFill>
                    <a:effectLst/>
                    <a:latin typeface="Arial" pitchFamily="34" charset="0"/>
                    <a:ea typeface="+mn-ea"/>
                    <a:cs typeface="Arial" pitchFamily="34" charset="0"/>
                  </a:rPr>
                  <a:t>) = O(</a:t>
                </a:r>
                <a:r>
                  <a:rPr lang="en-US" sz="1200" i="0" kern="1200">
                    <a:solidFill>
                      <a:schemeClr val="tx1"/>
                    </a:solidFill>
                    <a:effectLst/>
                    <a:latin typeface="+mn-lt"/>
                    <a:ea typeface="+mn-ea"/>
                    <a:cs typeface="+mn-cs"/>
                  </a:rPr>
                  <a:t>𝑁^2</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nên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trong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trường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hợp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xấu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nhất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độ</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phức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tạp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giải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thuât</a:t>
                </a:r>
                <a:r>
                  <a:rPr lang="en-US" sz="1200" kern="1200">
                    <a:solidFill>
                      <a:schemeClr val="tx1"/>
                    </a:solidFill>
                    <a:effectLst/>
                    <a:latin typeface="Arial" pitchFamily="34" charset="0"/>
                    <a:ea typeface="+mn-ea"/>
                    <a:cs typeface="Arial" pitchFamily="34" charset="0"/>
                  </a:rPr>
                  <a:t> SMART </a:t>
                </a:r>
                <a:r>
                  <a:rPr lang="en-US" sz="1200" kern="1200" err="1">
                    <a:solidFill>
                      <a:schemeClr val="tx1"/>
                    </a:solidFill>
                    <a:effectLst/>
                    <a:latin typeface="Arial" pitchFamily="34" charset="0"/>
                    <a:ea typeface="+mn-ea"/>
                    <a:cs typeface="Arial" pitchFamily="34" charset="0"/>
                  </a:rPr>
                  <a:t>là</a:t>
                </a:r>
                <a:r>
                  <a:rPr lang="en-US" sz="1200" kern="1200">
                    <a:solidFill>
                      <a:schemeClr val="tx1"/>
                    </a:solidFill>
                    <a:effectLst/>
                    <a:latin typeface="Arial" pitchFamily="34" charset="0"/>
                    <a:ea typeface="+mn-ea"/>
                    <a:cs typeface="Arial" pitchFamily="34" charset="0"/>
                  </a:rPr>
                  <a:t> O(</a:t>
                </a:r>
                <a:r>
                  <a:rPr lang="en-US" sz="1200" i="0" kern="1200">
                    <a:solidFill>
                      <a:schemeClr val="tx1"/>
                    </a:solidFill>
                    <a:effectLst/>
                    <a:latin typeface="+mn-lt"/>
                    <a:ea typeface="+mn-ea"/>
                    <a:cs typeface="+mn-cs"/>
                  </a:rPr>
                  <a:t>𝑁^3</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Tuy</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nhiên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với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trường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hợp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trung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bình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thì</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đơn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giản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hơn</a:t>
                </a:r>
                <a:r>
                  <a:rPr lang="en-US" sz="1200" kern="1200">
                    <a:solidFill>
                      <a:schemeClr val="tx1"/>
                    </a:solidFill>
                    <a:effectLst/>
                    <a:latin typeface="Arial" pitchFamily="34" charset="0"/>
                    <a:ea typeface="+mn-ea"/>
                    <a:cs typeface="Arial" pitchFamily="34" charset="0"/>
                  </a:rPr>
                  <a:t>. Trong </a:t>
                </a:r>
                <a:r>
                  <a:rPr lang="en-US" sz="1200" kern="1200" err="1">
                    <a:solidFill>
                      <a:schemeClr val="tx1"/>
                    </a:solidFill>
                    <a:effectLst/>
                    <a:latin typeface="Arial" pitchFamily="34" charset="0"/>
                    <a:ea typeface="+mn-ea"/>
                    <a:cs typeface="Arial" pitchFamily="34" charset="0"/>
                  </a:rPr>
                  <a:t>mô</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phỏng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cho</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topo</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lớn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xem</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Phần</a:t>
                </a:r>
                <a:r>
                  <a:rPr lang="en-US" sz="1200" kern="1200">
                    <a:solidFill>
                      <a:schemeClr val="tx1"/>
                    </a:solidFill>
                    <a:effectLst/>
                    <a:latin typeface="Arial" pitchFamily="34" charset="0"/>
                    <a:ea typeface="+mn-ea"/>
                    <a:cs typeface="Arial" pitchFamily="34" charset="0"/>
                  </a:rPr>
                  <a:t> 5), </a:t>
                </a:r>
                <a:r>
                  <a:rPr lang="en-US" sz="1200" kern="1200" err="1">
                    <a:solidFill>
                      <a:schemeClr val="tx1"/>
                    </a:solidFill>
                    <a:effectLst/>
                    <a:latin typeface="Arial" pitchFamily="34" charset="0"/>
                    <a:ea typeface="+mn-ea"/>
                    <a:cs typeface="Arial" pitchFamily="34" charset="0"/>
                  </a:rPr>
                  <a:t>chúng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tôi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quan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sát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thấy</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độ</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phức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tạp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giải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thuật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bằng</a:t>
                </a:r>
                <a:r>
                  <a:rPr lang="en-US" sz="1200" kern="1200">
                    <a:solidFill>
                      <a:schemeClr val="tx1"/>
                    </a:solidFill>
                    <a:effectLst/>
                    <a:latin typeface="Arial" pitchFamily="34" charset="0"/>
                    <a:ea typeface="+mn-ea"/>
                    <a:cs typeface="Arial" pitchFamily="34" charset="0"/>
                  </a:rPr>
                  <a:t> O(</a:t>
                </a:r>
                <a:r>
                  <a:rPr lang="en-US" sz="1200" i="0" kern="1200">
                    <a:solidFill>
                      <a:schemeClr val="tx1"/>
                    </a:solidFill>
                    <a:effectLst/>
                    <a:latin typeface="+mn-lt"/>
                    <a:ea typeface="+mn-ea"/>
                    <a:cs typeface="+mn-cs"/>
                  </a:rPr>
                  <a:t>𝑁^2.4</a:t>
                </a:r>
                <a:r>
                  <a:rPr lang="en-US" sz="1200" kern="1200">
                    <a:solidFill>
                      <a:schemeClr val="tx1"/>
                    </a:solidFill>
                    <a:effectLst/>
                    <a:latin typeface="Arial" pitchFamily="34" charset="0"/>
                    <a:ea typeface="+mn-ea"/>
                    <a:cs typeface="Arial" pitchFamily="34" charset="0"/>
                  </a:rPr>
                  <a:t>),</a:t>
                </a:r>
              </a:p>
              <a:p>
                <a:endParaRPr lang="en-US">
                  <a:latin typeface="Arial" pitchFamily="34" charset="0"/>
                  <a:cs typeface="Arial" pitchFamily="34" charset="0"/>
                </a:endParaRPr>
              </a:p>
            </p:txBody>
          </p:sp>
        </mc:Fallback>
      </mc:AlternateContent>
      <p:sp>
        <p:nvSpPr>
          <p:cNvPr id="4" name="Slide Number Placeholder 3"/>
          <p:cNvSpPr>
            <a:spLocks noGrp="1"/>
          </p:cNvSpPr>
          <p:nvPr>
            <p:ph type="sldNum" sz="quarter" idx="10"/>
          </p:nvPr>
        </p:nvSpPr>
        <p:spPr/>
        <p:txBody>
          <a:bodyPr/>
          <a:lstStyle/>
          <a:p>
            <a:fld id="{3613E9E4-AB2A-4715-9295-28DC370F49FE}" type="slidenum">
              <a:rPr lang="en-US" smtClean="0"/>
              <a:t>22</a:t>
            </a:fld>
            <a:endParaRPr lang="en-US"/>
          </a:p>
        </p:txBody>
      </p:sp>
    </p:spTree>
    <p:extLst>
      <p:ext uri="{BB962C8B-B14F-4D97-AF65-F5344CB8AC3E}">
        <p14:creationId xmlns:p14="http://schemas.microsoft.com/office/powerpoint/2010/main" val="388021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4</a:t>
            </a:fld>
            <a:endParaRPr lang="en-US"/>
          </a:p>
        </p:txBody>
      </p:sp>
    </p:spTree>
    <p:extLst>
      <p:ext uri="{BB962C8B-B14F-4D97-AF65-F5344CB8AC3E}">
        <p14:creationId xmlns:p14="http://schemas.microsoft.com/office/powerpoint/2010/main" val="3493767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kern="1200" err="1" smtClean="0">
                    <a:solidFill>
                      <a:schemeClr val="tx1"/>
                    </a:solidFill>
                    <a:effectLst/>
                    <a:latin typeface="Arial" pitchFamily="34" charset="0"/>
                    <a:ea typeface="+mn-ea"/>
                    <a:cs typeface="Arial" pitchFamily="34" charset="0"/>
                  </a:rPr>
                  <a:t>Giả</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sử</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có</a:t>
                </a:r>
                <a:r>
                  <a:rPr lang="en-US" sz="1200" kern="1200" smtClean="0">
                    <a:solidFill>
                      <a:schemeClr val="tx1"/>
                    </a:solidFill>
                    <a:effectLst/>
                    <a:latin typeface="Arial" pitchFamily="34" charset="0"/>
                    <a:ea typeface="+mn-ea"/>
                    <a:cs typeface="Arial" pitchFamily="34" charset="0"/>
                  </a:rPr>
                  <a:t> 1 </a:t>
                </a:r>
                <a:r>
                  <a:rPr lang="en-US" sz="1200" kern="1200" err="1" smtClean="0">
                    <a:solidFill>
                      <a:schemeClr val="tx1"/>
                    </a:solidFill>
                    <a:effectLst/>
                    <a:latin typeface="Arial" pitchFamily="34" charset="0"/>
                    <a:ea typeface="+mn-ea"/>
                    <a:cs typeface="Arial" pitchFamily="34" charset="0"/>
                  </a:rPr>
                  <a:t>topo</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vật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lý</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như</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hình</a:t>
                </a:r>
                <a:r>
                  <a:rPr lang="en-US" sz="1200" kern="1200" smtClean="0">
                    <a:solidFill>
                      <a:schemeClr val="tx1"/>
                    </a:solidFill>
                    <a:effectLst/>
                    <a:latin typeface="Arial" pitchFamily="34" charset="0"/>
                    <a:ea typeface="+mn-ea"/>
                    <a:cs typeface="Arial" pitchFamily="34" charset="0"/>
                  </a:rPr>
                  <a:t> 3. </a:t>
                </a:r>
                <a:r>
                  <a:rPr lang="en-US" sz="1200" kern="1200" err="1" smtClean="0">
                    <a:solidFill>
                      <a:schemeClr val="tx1"/>
                    </a:solidFill>
                    <a:effectLst/>
                    <a:latin typeface="Arial" pitchFamily="34" charset="0"/>
                    <a:ea typeface="+mn-ea"/>
                    <a:cs typeface="Arial" pitchFamily="34" charset="0"/>
                  </a:rPr>
                  <a:t>Sợi</a:t>
                </a:r>
                <a:r>
                  <a:rPr lang="en-US" sz="1200" kern="1200" smtClean="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𝑑</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và</a:t>
                </a:r>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𝑒</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được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đặt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trong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cùng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một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nhịp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Để</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ánh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xạ</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trình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đảm</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bảo</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tính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chịu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lỗi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hàm</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DisjointMap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có</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thể</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xem</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các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sợi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này</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chỉ</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như</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là</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một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lightpath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tức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là</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gom</a:t>
                </a:r>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𝑑</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𝑒</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lại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thành</a:t>
                </a:r>
                <a:r>
                  <a:rPr lang="en-US" sz="1200" kern="1200">
                    <a:solidFill>
                      <a:schemeClr val="tx1"/>
                    </a:solidFill>
                    <a:effectLst/>
                    <a:latin typeface="Arial" pitchFamily="34" charset="0"/>
                    <a:ea typeface="+mn-ea"/>
                    <a:cs typeface="Arial" pitchFamily="34" charset="0"/>
                  </a:rPr>
                  <a:t> 1 </a:t>
                </a:r>
                <a:r>
                  <a:rPr lang="en-US" sz="1200" kern="1200" err="1">
                    <a:solidFill>
                      <a:schemeClr val="tx1"/>
                    </a:solidFill>
                    <a:effectLst/>
                    <a:latin typeface="Arial" pitchFamily="34" charset="0"/>
                    <a:ea typeface="+mn-ea"/>
                    <a:cs typeface="Arial" pitchFamily="34" charset="0"/>
                  </a:rPr>
                  <a:t>lightpath</a:t>
                </a:r>
                <a:r>
                  <a:rPr lang="en-US" sz="1200" kern="1200">
                    <a:solidFill>
                      <a:schemeClr val="tx1"/>
                    </a:solidFill>
                    <a:effectLst/>
                    <a:latin typeface="Arial" pitchFamily="34" charset="0"/>
                    <a:ea typeface="+mn-ea"/>
                    <a:cs typeface="Arial" pitchFamily="34" charset="0"/>
                  </a:rPr>
                  <a:t> ). </a:t>
                </a:r>
                <a:r>
                  <a:rPr lang="en-US" sz="1200" kern="1200" err="1">
                    <a:solidFill>
                      <a:schemeClr val="tx1"/>
                    </a:solidFill>
                    <a:effectLst/>
                    <a:latin typeface="Arial" pitchFamily="34" charset="0"/>
                    <a:ea typeface="+mn-ea"/>
                    <a:cs typeface="Arial" pitchFamily="34" charset="0"/>
                  </a:rPr>
                  <a:t>Ví</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dụ</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tại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bước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lặp</a:t>
                </a:r>
                <a:r>
                  <a:rPr lang="en-US" sz="1200" kern="1200">
                    <a:solidFill>
                      <a:schemeClr val="tx1"/>
                    </a:solidFill>
                    <a:effectLst/>
                    <a:latin typeface="Arial" pitchFamily="34" charset="0"/>
                    <a:ea typeface="+mn-ea"/>
                    <a:cs typeface="Arial" pitchFamily="34" charset="0"/>
                  </a:rPr>
                  <a:t> 3, </a:t>
                </a:r>
                <a:r>
                  <a:rPr lang="en-US" sz="1200" kern="1200" err="1">
                    <a:solidFill>
                      <a:schemeClr val="tx1"/>
                    </a:solidFill>
                    <a:effectLst/>
                    <a:latin typeface="Arial" pitchFamily="34" charset="0"/>
                    <a:ea typeface="+mn-ea"/>
                    <a:cs typeface="Arial" pitchFamily="34" charset="0"/>
                  </a:rPr>
                  <a:t>ánh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xạ</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hiện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thời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trình</a:t>
                </a:r>
                <a:r>
                  <a:rPr lang="en-US" sz="1200" kern="1200">
                    <a:solidFill>
                      <a:schemeClr val="tx1"/>
                    </a:solidFill>
                    <a:effectLst/>
                    <a:latin typeface="Arial" pitchFamily="34" charset="0"/>
                    <a:ea typeface="+mn-ea"/>
                    <a:cs typeface="Arial" pitchFamily="34" charset="0"/>
                  </a:rPr>
                  <a:t> C = {g, h, </a:t>
                </a:r>
                <a:r>
                  <a:rPr lang="en-US" sz="1200" kern="1200" err="1">
                    <a:solidFill>
                      <a:schemeClr val="tx1"/>
                    </a:solidFill>
                    <a:effectLst/>
                    <a:latin typeface="Arial" pitchFamily="34" charset="0"/>
                    <a:ea typeface="+mn-ea"/>
                    <a:cs typeface="Arial" pitchFamily="34" charset="0"/>
                  </a:rPr>
                  <a:t>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không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được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chấp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nhận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vì</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việc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cắt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nhịp</a:t>
                </a:r>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𝑑</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𝑒</m:t>
                        </m:r>
                      </m:e>
                      <m:sup>
                        <m:r>
                          <a:rPr lang="en-US" sz="1200" kern="1200">
                            <a:solidFill>
                              <a:schemeClr val="tx1"/>
                            </a:solidFill>
                            <a:effectLst/>
                            <a:latin typeface="+mn-lt"/>
                            <a:ea typeface="+mn-ea"/>
                            <a:cs typeface="+mn-cs"/>
                          </a:rPr>
                          <m:t>ø</m:t>
                        </m:r>
                      </m:sup>
                    </m:sSup>
                  </m:oMath>
                </a14:m>
                <a:r>
                  <a:rPr lang="en-US" sz="1200" kern="1200" err="1">
                    <a:solidFill>
                      <a:schemeClr val="tx1"/>
                    </a:solidFill>
                    <a:effectLst/>
                    <a:latin typeface="Arial" pitchFamily="34" charset="0"/>
                    <a:ea typeface="+mn-ea"/>
                    <a:cs typeface="Arial" pitchFamily="34" charset="0"/>
                  </a:rPr>
                  <a:t>sẽ</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tách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đỉnh</a:t>
                </a:r>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𝑣</m:t>
                        </m:r>
                      </m:e>
                      <m:sup>
                        <m:r>
                          <m:rPr>
                            <m:sty m:val="p"/>
                          </m:rPr>
                          <a:rPr lang="en-US" sz="1200" kern="1200">
                            <a:solidFill>
                              <a:schemeClr val="tx1"/>
                            </a:solidFill>
                            <a:effectLst/>
                            <a:latin typeface="+mn-lt"/>
                            <a:ea typeface="+mn-ea"/>
                            <a:cs typeface="+mn-cs"/>
                          </a:rPr>
                          <m:t>C</m:t>
                        </m:r>
                      </m:sup>
                    </m:sSup>
                  </m:oMath>
                </a14:m>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khỏi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đồ</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thị</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Nhưng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nếu</a:t>
                </a:r>
                <a:r>
                  <a:rPr lang="en-US" sz="1200" kern="1200">
                    <a:solidFill>
                      <a:schemeClr val="tx1"/>
                    </a:solidFill>
                    <a:effectLst/>
                    <a:latin typeface="Arial" pitchFamily="34" charset="0"/>
                    <a:ea typeface="+mn-ea"/>
                    <a:cs typeface="Arial" pitchFamily="34" charset="0"/>
                  </a:rPr>
                  <a:t> ta </a:t>
                </a:r>
                <a:r>
                  <a:rPr lang="en-US" sz="1200" kern="1200" err="1">
                    <a:solidFill>
                      <a:schemeClr val="tx1"/>
                    </a:solidFill>
                    <a:effectLst/>
                    <a:latin typeface="Arial" pitchFamily="34" charset="0"/>
                    <a:ea typeface="+mn-ea"/>
                    <a:cs typeface="Arial" pitchFamily="34" charset="0"/>
                  </a:rPr>
                  <a:t>thay</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đổi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cách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chọn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lightpath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cạnh</a:t>
                </a:r>
                <a:r>
                  <a:rPr lang="en-US" sz="1200" kern="1200">
                    <a:solidFill>
                      <a:schemeClr val="tx1"/>
                    </a:solidFill>
                    <a:effectLst/>
                    <a:latin typeface="Arial" pitchFamily="34" charset="0"/>
                    <a:ea typeface="+mn-ea"/>
                    <a:cs typeface="Arial" pitchFamily="34" charset="0"/>
                  </a:rPr>
                  <a:t> logic </a:t>
                </a:r>
                <a:r>
                  <a:rPr lang="en-US" sz="1200" kern="1200" err="1">
                    <a:solidFill>
                      <a:schemeClr val="tx1"/>
                    </a:solidFill>
                    <a:effectLst/>
                    <a:latin typeface="Arial" pitchFamily="34" charset="0"/>
                    <a:ea typeface="+mn-ea"/>
                    <a:cs typeface="Arial" pitchFamily="34" charset="0"/>
                  </a:rPr>
                  <a:t>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từ</a:t>
                </a:r>
                <a:r>
                  <a:rPr lang="en-US" sz="1200" kern="1200">
                    <a:solidFill>
                      <a:schemeClr val="tx1"/>
                    </a:solidFill>
                    <a:effectLst/>
                    <a:latin typeface="Arial" pitchFamily="34" charset="0"/>
                    <a:ea typeface="+mn-ea"/>
                    <a:cs typeface="Arial" pitchFamily="34" charset="0"/>
                  </a:rPr>
                  <a:t> </a:t>
                </a:r>
                <a14:m>
                  <m:oMath xmlns:m="http://schemas.openxmlformats.org/officeDocument/2006/math">
                    <m:sSub>
                      <m:sSubPr>
                        <m:ctrlPr>
                          <a:rPr lang="en-US" sz="1200" i="1" kern="1200">
                            <a:solidFill>
                              <a:schemeClr val="tx1"/>
                            </a:solidFill>
                            <a:effectLst/>
                            <a:latin typeface="+mn-lt"/>
                            <a:ea typeface="+mn-ea"/>
                            <a:cs typeface="+mn-cs"/>
                          </a:rPr>
                        </m:ctrlPr>
                      </m:sSubPr>
                      <m:e>
                        <m:r>
                          <m:rPr>
                            <m:sty m:val="p"/>
                          </m:rPr>
                          <a:rPr lang="en-US" sz="1200" kern="1200">
                            <a:solidFill>
                              <a:schemeClr val="tx1"/>
                            </a:solidFill>
                            <a:effectLst/>
                            <a:latin typeface="+mn-lt"/>
                            <a:ea typeface="+mn-ea"/>
                            <a:cs typeface="+mn-cs"/>
                          </a:rPr>
                          <m:t>M</m:t>
                        </m:r>
                      </m:e>
                      <m:sub>
                        <m:r>
                          <a:rPr lang="en-US" sz="1200" i="1" kern="1200">
                            <a:solidFill>
                              <a:schemeClr val="tx1"/>
                            </a:solidFill>
                            <a:effectLst/>
                            <a:latin typeface="+mn-lt"/>
                            <a:ea typeface="+mn-ea"/>
                            <a:cs typeface="+mn-cs"/>
                          </a:rPr>
                          <m:t>𝐶</m:t>
                        </m:r>
                      </m:sub>
                    </m:sSub>
                  </m:oMath>
                </a14:m>
                <a:r>
                  <a:rPr lang="en-US" sz="1200" kern="1200">
                    <a:solidFill>
                      <a:schemeClr val="tx1"/>
                    </a:solidFill>
                    <a:effectLst/>
                    <a:latin typeface="Arial" pitchFamily="34" charset="0"/>
                    <a:ea typeface="+mn-ea"/>
                    <a:cs typeface="Arial" pitchFamily="34" charset="0"/>
                  </a:rPr>
                  <a:t>(</a:t>
                </a:r>
                <a:r>
                  <a:rPr lang="en-US" sz="1200" kern="1200" err="1">
                    <a:solidFill>
                      <a:schemeClr val="tx1"/>
                    </a:solidFill>
                    <a:effectLst/>
                    <a:latin typeface="Arial" pitchFamily="34" charset="0"/>
                    <a:ea typeface="+mn-ea"/>
                    <a:cs typeface="Arial" pitchFamily="34" charset="0"/>
                  </a:rPr>
                  <a:t>i</a:t>
                </a:r>
                <a:r>
                  <a:rPr lang="en-US" sz="1200" kern="1200">
                    <a:solidFill>
                      <a:schemeClr val="tx1"/>
                    </a:solidFill>
                    <a:effectLst/>
                    <a:latin typeface="Arial" pitchFamily="34" charset="0"/>
                    <a:ea typeface="+mn-ea"/>
                    <a:cs typeface="Arial" pitchFamily="34" charset="0"/>
                  </a:rPr>
                  <a:t>) =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𝑑</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thành</a:t>
                </a:r>
                <a:r>
                  <a:rPr lang="en-US" sz="1200" kern="1200">
                    <a:solidFill>
                      <a:schemeClr val="tx1"/>
                    </a:solidFill>
                    <a:effectLst/>
                    <a:latin typeface="Arial" pitchFamily="34" charset="0"/>
                    <a:ea typeface="+mn-ea"/>
                    <a:cs typeface="Arial" pitchFamily="34" charset="0"/>
                  </a:rPr>
                  <a:t> </a:t>
                </a:r>
                <a14:m>
                  <m:oMath xmlns:m="http://schemas.openxmlformats.org/officeDocument/2006/math">
                    <m:sSub>
                      <m:sSubPr>
                        <m:ctrlPr>
                          <a:rPr lang="en-US" sz="1200" i="1" kern="1200">
                            <a:solidFill>
                              <a:schemeClr val="tx1"/>
                            </a:solidFill>
                            <a:effectLst/>
                            <a:latin typeface="+mn-lt"/>
                            <a:ea typeface="+mn-ea"/>
                            <a:cs typeface="+mn-cs"/>
                          </a:rPr>
                        </m:ctrlPr>
                      </m:sSubPr>
                      <m:e>
                        <m:r>
                          <m:rPr>
                            <m:sty m:val="p"/>
                          </m:rPr>
                          <a:rPr lang="en-US" sz="1200" kern="1200">
                            <a:solidFill>
                              <a:schemeClr val="tx1"/>
                            </a:solidFill>
                            <a:effectLst/>
                            <a:latin typeface="+mn-lt"/>
                            <a:ea typeface="+mn-ea"/>
                            <a:cs typeface="+mn-cs"/>
                          </a:rPr>
                          <m:t>M</m:t>
                        </m:r>
                      </m:e>
                      <m:sub>
                        <m:r>
                          <a:rPr lang="en-US" sz="1200" i="1" kern="1200">
                            <a:solidFill>
                              <a:schemeClr val="tx1"/>
                            </a:solidFill>
                            <a:effectLst/>
                            <a:latin typeface="+mn-lt"/>
                            <a:ea typeface="+mn-ea"/>
                            <a:cs typeface="+mn-cs"/>
                          </a:rPr>
                          <m:t>𝐶</m:t>
                        </m:r>
                      </m:sub>
                    </m:sSub>
                  </m:oMath>
                </a14:m>
                <a:r>
                  <a:rPr lang="en-US" sz="1200" kern="1200">
                    <a:solidFill>
                      <a:schemeClr val="tx1"/>
                    </a:solidFill>
                    <a:effectLst/>
                    <a:latin typeface="Arial" pitchFamily="34" charset="0"/>
                    <a:ea typeface="+mn-ea"/>
                    <a:cs typeface="Arial" pitchFamily="34" charset="0"/>
                  </a:rPr>
                  <a:t>(</a:t>
                </a:r>
                <a:r>
                  <a:rPr lang="en-US" sz="1200" kern="1200" err="1">
                    <a:solidFill>
                      <a:schemeClr val="tx1"/>
                    </a:solidFill>
                    <a:effectLst/>
                    <a:latin typeface="Arial" pitchFamily="34" charset="0"/>
                    <a:ea typeface="+mn-ea"/>
                    <a:cs typeface="Arial" pitchFamily="34" charset="0"/>
                  </a:rPr>
                  <a:t>i</a:t>
                </a:r>
                <a:r>
                  <a:rPr lang="en-US" sz="1200" kern="1200">
                    <a:solidFill>
                      <a:schemeClr val="tx1"/>
                    </a:solidFill>
                    <a:effectLst/>
                    <a:latin typeface="Arial" pitchFamily="34" charset="0"/>
                    <a:ea typeface="+mn-ea"/>
                    <a:cs typeface="Arial" pitchFamily="34" charset="0"/>
                  </a:rPr>
                  <a:t>) =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𝑐</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𝑎</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𝑏</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Arial" pitchFamily="34" charset="0"/>
                    <a:ea typeface="+mn-ea"/>
                    <a:cs typeface="Arial" pitchFamily="34" charset="0"/>
                  </a:rPr>
                  <a:t>} , </a:t>
                </a:r>
                <a:r>
                  <a:rPr lang="en-US" sz="1200" kern="1200" err="1">
                    <a:solidFill>
                      <a:schemeClr val="tx1"/>
                    </a:solidFill>
                    <a:effectLst/>
                    <a:latin typeface="Arial" pitchFamily="34" charset="0"/>
                    <a:ea typeface="+mn-ea"/>
                    <a:cs typeface="Arial" pitchFamily="34" charset="0"/>
                  </a:rPr>
                  <a:t>khi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đó</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trình</a:t>
                </a:r>
                <a:r>
                  <a:rPr lang="en-US" sz="1200" kern="1200">
                    <a:solidFill>
                      <a:schemeClr val="tx1"/>
                    </a:solidFill>
                    <a:effectLst/>
                    <a:latin typeface="Arial" pitchFamily="34" charset="0"/>
                    <a:ea typeface="+mn-ea"/>
                    <a:cs typeface="Arial" pitchFamily="34" charset="0"/>
                  </a:rPr>
                  <a:t> C </a:t>
                </a:r>
                <a:r>
                  <a:rPr lang="en-US" sz="1200" kern="1200" err="1">
                    <a:solidFill>
                      <a:schemeClr val="tx1"/>
                    </a:solidFill>
                    <a:effectLst/>
                    <a:latin typeface="Arial" pitchFamily="34" charset="0"/>
                    <a:ea typeface="+mn-ea"/>
                    <a:cs typeface="Arial" pitchFamily="34" charset="0"/>
                  </a:rPr>
                  <a:t>vẫn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còn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liên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thông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sau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khi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cắt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đồng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thời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sơi</a:t>
                </a:r>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𝑑</m:t>
                        </m:r>
                      </m:e>
                      <m:sup>
                        <m:r>
                          <a:rPr lang="en-US" sz="1200" kern="1200">
                            <a:solidFill>
                              <a:schemeClr val="tx1"/>
                            </a:solidFill>
                            <a:effectLst/>
                            <a:latin typeface="+mn-lt"/>
                            <a:ea typeface="+mn-ea"/>
                            <a:cs typeface="+mn-cs"/>
                          </a:rPr>
                          <m:t>ø</m:t>
                        </m:r>
                      </m:sup>
                    </m:sSup>
                  </m:oMath>
                </a14:m>
                <a:r>
                  <a:rPr lang="en-US" sz="1200" kern="1200" err="1">
                    <a:solidFill>
                      <a:schemeClr val="tx1"/>
                    </a:solidFill>
                    <a:effectLst/>
                    <a:latin typeface="Arial" pitchFamily="34" charset="0"/>
                    <a:ea typeface="+mn-ea"/>
                    <a:cs typeface="Arial" pitchFamily="34" charset="0"/>
                  </a:rPr>
                  <a:t>và</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sợi</a:t>
                </a:r>
                <a:r>
                  <a:rPr lang="en-US" sz="1200" kern="1200">
                    <a:solidFill>
                      <a:schemeClr val="tx1"/>
                    </a:solidFill>
                    <a:effectLst/>
                    <a:latin typeface="Arial" pitchFamily="34" charset="0"/>
                    <a:ea typeface="+mn-ea"/>
                    <a:cs typeface="Arial" pitchFamily="34" charset="0"/>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𝑒</m:t>
                        </m:r>
                      </m:e>
                      <m:sup>
                        <m:r>
                          <a:rPr lang="en-US" sz="1200" kern="1200">
                            <a:solidFill>
                              <a:schemeClr val="tx1"/>
                            </a:solidFill>
                            <a:effectLst/>
                            <a:latin typeface="+mn-lt"/>
                            <a:ea typeface="+mn-ea"/>
                            <a:cs typeface="+mn-cs"/>
                          </a:rPr>
                          <m:t>ø</m:t>
                        </m:r>
                      </m:sup>
                    </m:sSup>
                  </m:oMath>
                </a14:m>
                <a:endParaRPr lang="en-US">
                  <a:latin typeface="Arial" pitchFamily="34" charset="0"/>
                  <a:cs typeface="Arial" pitchFamily="34" charset="0"/>
                </a:endParaRPr>
              </a:p>
            </p:txBody>
          </p:sp>
        </mc:Choice>
        <mc:Fallback>
          <p:sp>
            <p:nvSpPr>
              <p:cNvPr id="3" name="Notes Placeholder 2"/>
              <p:cNvSpPr>
                <a:spLocks noGrp="1"/>
              </p:cNvSpPr>
              <p:nvPr>
                <p:ph type="body" idx="1"/>
              </p:nvPr>
            </p:nvSpPr>
            <p:spPr/>
            <p:txBody>
              <a:bodyPr/>
              <a:lstStyle/>
              <a:p>
                <a:r>
                  <a:rPr lang="en-US" sz="1200" kern="1200" err="1" smtClean="0">
                    <a:solidFill>
                      <a:schemeClr val="tx1"/>
                    </a:solidFill>
                    <a:effectLst/>
                    <a:latin typeface="Arial" pitchFamily="34" charset="0"/>
                    <a:ea typeface="+mn-ea"/>
                    <a:cs typeface="Arial" pitchFamily="34" charset="0"/>
                  </a:rPr>
                  <a:t>Giả</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sử</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có</a:t>
                </a:r>
                <a:r>
                  <a:rPr lang="en-US" sz="1200" kern="1200" smtClean="0">
                    <a:solidFill>
                      <a:schemeClr val="tx1"/>
                    </a:solidFill>
                    <a:effectLst/>
                    <a:latin typeface="Arial" pitchFamily="34" charset="0"/>
                    <a:ea typeface="+mn-ea"/>
                    <a:cs typeface="Arial" pitchFamily="34" charset="0"/>
                  </a:rPr>
                  <a:t> 1 </a:t>
                </a:r>
                <a:r>
                  <a:rPr lang="en-US" sz="1200" kern="1200" err="1" smtClean="0">
                    <a:solidFill>
                      <a:schemeClr val="tx1"/>
                    </a:solidFill>
                    <a:effectLst/>
                    <a:latin typeface="Arial" pitchFamily="34" charset="0"/>
                    <a:ea typeface="+mn-ea"/>
                    <a:cs typeface="Arial" pitchFamily="34" charset="0"/>
                  </a:rPr>
                  <a:t>topo</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vật</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lý</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như</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trong</a:t>
                </a:r>
                <a:r>
                  <a:rPr lang="en-US" sz="1200" kern="1200" smtClean="0">
                    <a:solidFill>
                      <a:schemeClr val="tx1"/>
                    </a:solidFill>
                    <a:effectLst/>
                    <a:latin typeface="Arial" pitchFamily="34" charset="0"/>
                    <a:ea typeface="+mn-ea"/>
                    <a:cs typeface="Arial" pitchFamily="34" charset="0"/>
                  </a:rPr>
                  <a:t> </a:t>
                </a:r>
                <a:r>
                  <a:rPr lang="en-US" sz="1200" kern="1200" err="1" smtClean="0">
                    <a:solidFill>
                      <a:schemeClr val="tx1"/>
                    </a:solidFill>
                    <a:effectLst/>
                    <a:latin typeface="Arial" pitchFamily="34" charset="0"/>
                    <a:ea typeface="+mn-ea"/>
                    <a:cs typeface="Arial" pitchFamily="34" charset="0"/>
                  </a:rPr>
                  <a:t>hình</a:t>
                </a:r>
                <a:r>
                  <a:rPr lang="en-US" sz="1200" kern="1200" smtClean="0">
                    <a:solidFill>
                      <a:schemeClr val="tx1"/>
                    </a:solidFill>
                    <a:effectLst/>
                    <a:latin typeface="Arial" pitchFamily="34" charset="0"/>
                    <a:ea typeface="+mn-ea"/>
                    <a:cs typeface="Arial" pitchFamily="34" charset="0"/>
                  </a:rPr>
                  <a:t> 3. </a:t>
                </a:r>
                <a:r>
                  <a:rPr lang="en-US" sz="1200" kern="1200" err="1" smtClean="0">
                    <a:solidFill>
                      <a:schemeClr val="tx1"/>
                    </a:solidFill>
                    <a:effectLst/>
                    <a:latin typeface="Arial" pitchFamily="34" charset="0"/>
                    <a:ea typeface="+mn-ea"/>
                    <a:cs typeface="Arial" pitchFamily="34" charset="0"/>
                  </a:rPr>
                  <a:t>Sợi</a:t>
                </a:r>
                <a:r>
                  <a:rPr lang="en-US" sz="1200" kern="1200" smtClean="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𝑑^ø</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và</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𝑒^ø</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được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đặt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trong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cùng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một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nhịp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Để</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ánh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xạ</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trình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đảm</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bảo</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tính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chịu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lỗi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hàm</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DisjointMap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có</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thể</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xem</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các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sợi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này</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chỉ</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như</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là</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một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lightpath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tức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là</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gom</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𝑑^ø</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𝑒^ø</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lại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thành</a:t>
                </a:r>
                <a:r>
                  <a:rPr lang="en-US" sz="1200" kern="1200">
                    <a:solidFill>
                      <a:schemeClr val="tx1"/>
                    </a:solidFill>
                    <a:effectLst/>
                    <a:latin typeface="Arial" pitchFamily="34" charset="0"/>
                    <a:ea typeface="+mn-ea"/>
                    <a:cs typeface="Arial" pitchFamily="34" charset="0"/>
                  </a:rPr>
                  <a:t> 1 </a:t>
                </a:r>
                <a:r>
                  <a:rPr lang="en-US" sz="1200" kern="1200" err="1">
                    <a:solidFill>
                      <a:schemeClr val="tx1"/>
                    </a:solidFill>
                    <a:effectLst/>
                    <a:latin typeface="Arial" pitchFamily="34" charset="0"/>
                    <a:ea typeface="+mn-ea"/>
                    <a:cs typeface="Arial" pitchFamily="34" charset="0"/>
                  </a:rPr>
                  <a:t>lightpath</a:t>
                </a:r>
                <a:r>
                  <a:rPr lang="en-US" sz="1200" kern="1200">
                    <a:solidFill>
                      <a:schemeClr val="tx1"/>
                    </a:solidFill>
                    <a:effectLst/>
                    <a:latin typeface="Arial" pitchFamily="34" charset="0"/>
                    <a:ea typeface="+mn-ea"/>
                    <a:cs typeface="Arial" pitchFamily="34" charset="0"/>
                  </a:rPr>
                  <a:t> ). </a:t>
                </a:r>
                <a:r>
                  <a:rPr lang="en-US" sz="1200" kern="1200" err="1">
                    <a:solidFill>
                      <a:schemeClr val="tx1"/>
                    </a:solidFill>
                    <a:effectLst/>
                    <a:latin typeface="Arial" pitchFamily="34" charset="0"/>
                    <a:ea typeface="+mn-ea"/>
                    <a:cs typeface="Arial" pitchFamily="34" charset="0"/>
                  </a:rPr>
                  <a:t>Ví</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dụ</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tại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bước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lặp</a:t>
                </a:r>
                <a:r>
                  <a:rPr lang="en-US" sz="1200" kern="1200">
                    <a:solidFill>
                      <a:schemeClr val="tx1"/>
                    </a:solidFill>
                    <a:effectLst/>
                    <a:latin typeface="Arial" pitchFamily="34" charset="0"/>
                    <a:ea typeface="+mn-ea"/>
                    <a:cs typeface="Arial" pitchFamily="34" charset="0"/>
                  </a:rPr>
                  <a:t> 3, </a:t>
                </a:r>
                <a:r>
                  <a:rPr lang="en-US" sz="1200" kern="1200" err="1">
                    <a:solidFill>
                      <a:schemeClr val="tx1"/>
                    </a:solidFill>
                    <a:effectLst/>
                    <a:latin typeface="Arial" pitchFamily="34" charset="0"/>
                    <a:ea typeface="+mn-ea"/>
                    <a:cs typeface="Arial" pitchFamily="34" charset="0"/>
                  </a:rPr>
                  <a:t>ánh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xạ</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hiện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thời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trình</a:t>
                </a:r>
                <a:r>
                  <a:rPr lang="en-US" sz="1200" kern="1200">
                    <a:solidFill>
                      <a:schemeClr val="tx1"/>
                    </a:solidFill>
                    <a:effectLst/>
                    <a:latin typeface="Arial" pitchFamily="34" charset="0"/>
                    <a:ea typeface="+mn-ea"/>
                    <a:cs typeface="Arial" pitchFamily="34" charset="0"/>
                  </a:rPr>
                  <a:t> C = {g, h, </a:t>
                </a:r>
                <a:r>
                  <a:rPr lang="en-US" sz="1200" kern="1200" err="1">
                    <a:solidFill>
                      <a:schemeClr val="tx1"/>
                    </a:solidFill>
                    <a:effectLst/>
                    <a:latin typeface="Arial" pitchFamily="34" charset="0"/>
                    <a:ea typeface="+mn-ea"/>
                    <a:cs typeface="Arial" pitchFamily="34" charset="0"/>
                  </a:rPr>
                  <a:t>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không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được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chấp</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nhận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vì</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việc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cắt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nhịp</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𝑑^ø</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𝑒^ø</a:t>
                </a:r>
                <a:r>
                  <a:rPr lang="en-US" sz="1200" kern="1200" err="1">
                    <a:solidFill>
                      <a:schemeClr val="tx1"/>
                    </a:solidFill>
                    <a:effectLst/>
                    <a:latin typeface="Arial" pitchFamily="34" charset="0"/>
                    <a:ea typeface="+mn-ea"/>
                    <a:cs typeface="Arial" pitchFamily="34" charset="0"/>
                  </a:rPr>
                  <a:t>sẽ</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tách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đỉnh</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𝑣^C</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khỏi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đồ</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thị</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Nhưng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nếu</a:t>
                </a:r>
                <a:r>
                  <a:rPr lang="en-US" sz="1200" kern="1200">
                    <a:solidFill>
                      <a:schemeClr val="tx1"/>
                    </a:solidFill>
                    <a:effectLst/>
                    <a:latin typeface="Arial" pitchFamily="34" charset="0"/>
                    <a:ea typeface="+mn-ea"/>
                    <a:cs typeface="Arial" pitchFamily="34" charset="0"/>
                  </a:rPr>
                  <a:t> ta </a:t>
                </a:r>
                <a:r>
                  <a:rPr lang="en-US" sz="1200" kern="1200" err="1">
                    <a:solidFill>
                      <a:schemeClr val="tx1"/>
                    </a:solidFill>
                    <a:effectLst/>
                    <a:latin typeface="Arial" pitchFamily="34" charset="0"/>
                    <a:ea typeface="+mn-ea"/>
                    <a:cs typeface="Arial" pitchFamily="34" charset="0"/>
                  </a:rPr>
                  <a:t>thay</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đổi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cách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chọn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lightpath</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của</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cạnh</a:t>
                </a:r>
                <a:r>
                  <a:rPr lang="en-US" sz="1200" kern="1200">
                    <a:solidFill>
                      <a:schemeClr val="tx1"/>
                    </a:solidFill>
                    <a:effectLst/>
                    <a:latin typeface="Arial" pitchFamily="34" charset="0"/>
                    <a:ea typeface="+mn-ea"/>
                    <a:cs typeface="Arial" pitchFamily="34" charset="0"/>
                  </a:rPr>
                  <a:t> logic </a:t>
                </a:r>
                <a:r>
                  <a:rPr lang="en-US" sz="1200" kern="1200" err="1">
                    <a:solidFill>
                      <a:schemeClr val="tx1"/>
                    </a:solidFill>
                    <a:effectLst/>
                    <a:latin typeface="Arial" pitchFamily="34" charset="0"/>
                    <a:ea typeface="+mn-ea"/>
                    <a:cs typeface="Arial" pitchFamily="34" charset="0"/>
                  </a:rPr>
                  <a:t>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từ</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M_𝐶</a:t>
                </a:r>
                <a:r>
                  <a:rPr lang="en-US" sz="1200" kern="1200">
                    <a:solidFill>
                      <a:schemeClr val="tx1"/>
                    </a:solidFill>
                    <a:effectLst/>
                    <a:latin typeface="Arial" pitchFamily="34" charset="0"/>
                    <a:ea typeface="+mn-ea"/>
                    <a:cs typeface="Arial" pitchFamily="34" charset="0"/>
                  </a:rPr>
                  <a:t>(</a:t>
                </a:r>
                <a:r>
                  <a:rPr lang="en-US" sz="1200" kern="1200" err="1">
                    <a:solidFill>
                      <a:schemeClr val="tx1"/>
                    </a:solidFill>
                    <a:effectLst/>
                    <a:latin typeface="Arial" pitchFamily="34" charset="0"/>
                    <a:ea typeface="+mn-ea"/>
                    <a:cs typeface="Arial" pitchFamily="34" charset="0"/>
                  </a:rPr>
                  <a:t>i</a:t>
                </a:r>
                <a:r>
                  <a:rPr lang="en-US" sz="1200" kern="1200">
                    <a:solidFill>
                      <a:schemeClr val="tx1"/>
                    </a:solidFill>
                    <a:effectLst/>
                    <a:latin typeface="Arial" pitchFamily="34" charset="0"/>
                    <a:ea typeface="+mn-ea"/>
                    <a:cs typeface="Arial" pitchFamily="34" charset="0"/>
                  </a:rPr>
                  <a:t>) = {</a:t>
                </a:r>
                <a:r>
                  <a:rPr lang="en-US" sz="1200" i="0" kern="1200">
                    <a:solidFill>
                      <a:schemeClr val="tx1"/>
                    </a:solidFill>
                    <a:effectLst/>
                    <a:latin typeface="+mn-lt"/>
                    <a:ea typeface="+mn-ea"/>
                    <a:cs typeface="+mn-cs"/>
                  </a:rPr>
                  <a:t>𝑑^ø</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thành</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M_𝐶</a:t>
                </a:r>
                <a:r>
                  <a:rPr lang="en-US" sz="1200" kern="1200">
                    <a:solidFill>
                      <a:schemeClr val="tx1"/>
                    </a:solidFill>
                    <a:effectLst/>
                    <a:latin typeface="Arial" pitchFamily="34" charset="0"/>
                    <a:ea typeface="+mn-ea"/>
                    <a:cs typeface="Arial" pitchFamily="34" charset="0"/>
                  </a:rPr>
                  <a:t>(</a:t>
                </a:r>
                <a:r>
                  <a:rPr lang="en-US" sz="1200" kern="1200" err="1">
                    <a:solidFill>
                      <a:schemeClr val="tx1"/>
                    </a:solidFill>
                    <a:effectLst/>
                    <a:latin typeface="Arial" pitchFamily="34" charset="0"/>
                    <a:ea typeface="+mn-ea"/>
                    <a:cs typeface="Arial" pitchFamily="34" charset="0"/>
                  </a:rPr>
                  <a:t>i</a:t>
                </a:r>
                <a:r>
                  <a:rPr lang="en-US" sz="1200" kern="1200">
                    <a:solidFill>
                      <a:schemeClr val="tx1"/>
                    </a:solidFill>
                    <a:effectLst/>
                    <a:latin typeface="Arial" pitchFamily="34" charset="0"/>
                    <a:ea typeface="+mn-ea"/>
                    <a:cs typeface="Arial" pitchFamily="34" charset="0"/>
                  </a:rPr>
                  <a:t>) =  {</a:t>
                </a:r>
                <a:r>
                  <a:rPr lang="en-US" sz="1200" i="0" kern="1200">
                    <a:solidFill>
                      <a:schemeClr val="tx1"/>
                    </a:solidFill>
                    <a:effectLst/>
                    <a:latin typeface="+mn-lt"/>
                    <a:ea typeface="+mn-ea"/>
                    <a:cs typeface="+mn-cs"/>
                  </a:rPr>
                  <a:t>𝑐^ø</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𝑎^ø</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𝑏^ø</a:t>
                </a:r>
                <a:r>
                  <a:rPr lang="en-US" sz="1200" kern="1200">
                    <a:solidFill>
                      <a:schemeClr val="tx1"/>
                    </a:solidFill>
                    <a:effectLst/>
                    <a:latin typeface="Arial" pitchFamily="34" charset="0"/>
                    <a:ea typeface="+mn-ea"/>
                    <a:cs typeface="Arial" pitchFamily="34" charset="0"/>
                  </a:rPr>
                  <a:t>} , </a:t>
                </a:r>
                <a:r>
                  <a:rPr lang="en-US" sz="1200" kern="1200" err="1">
                    <a:solidFill>
                      <a:schemeClr val="tx1"/>
                    </a:solidFill>
                    <a:effectLst/>
                    <a:latin typeface="Arial" pitchFamily="34" charset="0"/>
                    <a:ea typeface="+mn-ea"/>
                    <a:cs typeface="Arial" pitchFamily="34" charset="0"/>
                  </a:rPr>
                  <a:t>khi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đó</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chu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trình</a:t>
                </a:r>
                <a:r>
                  <a:rPr lang="en-US" sz="1200" kern="1200">
                    <a:solidFill>
                      <a:schemeClr val="tx1"/>
                    </a:solidFill>
                    <a:effectLst/>
                    <a:latin typeface="Arial" pitchFamily="34" charset="0"/>
                    <a:ea typeface="+mn-ea"/>
                    <a:cs typeface="Arial" pitchFamily="34" charset="0"/>
                  </a:rPr>
                  <a:t> C </a:t>
                </a:r>
                <a:r>
                  <a:rPr lang="en-US" sz="1200" kern="1200" err="1">
                    <a:solidFill>
                      <a:schemeClr val="tx1"/>
                    </a:solidFill>
                    <a:effectLst/>
                    <a:latin typeface="Arial" pitchFamily="34" charset="0"/>
                    <a:ea typeface="+mn-ea"/>
                    <a:cs typeface="Arial" pitchFamily="34" charset="0"/>
                  </a:rPr>
                  <a:t>vẫn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còn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liên</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thông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sau</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khi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cắt</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đồng</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thời</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sơi</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𝑑^ø</a:t>
                </a:r>
                <a:r>
                  <a:rPr lang="en-US" sz="1200" kern="1200" err="1">
                    <a:solidFill>
                      <a:schemeClr val="tx1"/>
                    </a:solidFill>
                    <a:effectLst/>
                    <a:latin typeface="Arial" pitchFamily="34" charset="0"/>
                    <a:ea typeface="+mn-ea"/>
                    <a:cs typeface="Arial" pitchFamily="34" charset="0"/>
                  </a:rPr>
                  <a:t>và</a:t>
                </a:r>
                <a:r>
                  <a:rPr lang="en-US" sz="1200" kern="1200">
                    <a:solidFill>
                      <a:schemeClr val="tx1"/>
                    </a:solidFill>
                    <a:effectLst/>
                    <a:latin typeface="Arial" pitchFamily="34" charset="0"/>
                    <a:ea typeface="+mn-ea"/>
                    <a:cs typeface="Arial" pitchFamily="34" charset="0"/>
                  </a:rPr>
                  <a:t> </a:t>
                </a:r>
                <a:r>
                  <a:rPr lang="en-US" sz="1200" kern="1200" err="1">
                    <a:solidFill>
                      <a:schemeClr val="tx1"/>
                    </a:solidFill>
                    <a:effectLst/>
                    <a:latin typeface="Arial" pitchFamily="34" charset="0"/>
                    <a:ea typeface="+mn-ea"/>
                    <a:cs typeface="Arial" pitchFamily="34" charset="0"/>
                  </a:rPr>
                  <a:t>sợi</a:t>
                </a:r>
                <a:r>
                  <a:rPr lang="en-US" sz="1200" kern="1200">
                    <a:solidFill>
                      <a:schemeClr val="tx1"/>
                    </a:solidFill>
                    <a:effectLst/>
                    <a:latin typeface="Arial" pitchFamily="34" charset="0"/>
                    <a:ea typeface="+mn-ea"/>
                    <a:cs typeface="Arial" pitchFamily="34" charset="0"/>
                  </a:rPr>
                  <a:t> </a:t>
                </a:r>
                <a:r>
                  <a:rPr lang="en-US" sz="1200" i="0" kern="1200">
                    <a:solidFill>
                      <a:schemeClr val="tx1"/>
                    </a:solidFill>
                    <a:effectLst/>
                    <a:latin typeface="+mn-lt"/>
                    <a:ea typeface="+mn-ea"/>
                    <a:cs typeface="+mn-cs"/>
                  </a:rPr>
                  <a:t>𝑒^ø</a:t>
                </a:r>
                <a:endParaRPr lang="en-US">
                  <a:latin typeface="Arial" pitchFamily="34" charset="0"/>
                  <a:cs typeface="Arial" pitchFamily="34" charset="0"/>
                </a:endParaRPr>
              </a:p>
            </p:txBody>
          </p:sp>
        </mc:Fallback>
      </mc:AlternateContent>
      <p:sp>
        <p:nvSpPr>
          <p:cNvPr id="4" name="Slide Number Placeholder 3"/>
          <p:cNvSpPr>
            <a:spLocks noGrp="1"/>
          </p:cNvSpPr>
          <p:nvPr>
            <p:ph type="sldNum" sz="quarter" idx="10"/>
          </p:nvPr>
        </p:nvSpPr>
        <p:spPr/>
        <p:txBody>
          <a:bodyPr/>
          <a:lstStyle/>
          <a:p>
            <a:fld id="{3613E9E4-AB2A-4715-9295-28DC370F49FE}" type="slidenum">
              <a:rPr lang="en-US" smtClean="0"/>
              <a:t>24</a:t>
            </a:fld>
            <a:endParaRPr lang="en-US"/>
          </a:p>
        </p:txBody>
      </p:sp>
    </p:spTree>
    <p:extLst>
      <p:ext uri="{BB962C8B-B14F-4D97-AF65-F5344CB8AC3E}">
        <p14:creationId xmlns:p14="http://schemas.microsoft.com/office/powerpoint/2010/main" val="2984144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smtClean="0">
                <a:solidFill>
                  <a:schemeClr val="tx1"/>
                </a:solidFill>
                <a:effectLst/>
                <a:latin typeface="+mn-lt"/>
                <a:ea typeface="+mn-ea"/>
                <a:cs typeface="+mn-cs"/>
              </a:rPr>
              <a:t>Node-survivable</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bài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quyết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so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1-survivability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Tuy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nhiên</a:t>
            </a:r>
            <a:r>
              <a:rPr lang="en-US" sz="1200" kern="1200" smtClean="0">
                <a:solidFill>
                  <a:schemeClr val="tx1"/>
                </a:solidFill>
                <a:effectLst/>
                <a:latin typeface="+mn-lt"/>
                <a:ea typeface="+mn-ea"/>
                <a:cs typeface="+mn-cs"/>
              </a:rPr>
              <a:t>, SMART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quyết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vấn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đề</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ta </a:t>
            </a:r>
            <a:r>
              <a:rPr lang="en-US" sz="1200" kern="1200" err="1" smtClean="0">
                <a:solidFill>
                  <a:schemeClr val="tx1"/>
                </a:solidFill>
                <a:effectLst/>
                <a:latin typeface="+mn-lt"/>
                <a:ea typeface="+mn-ea"/>
                <a:cs typeface="+mn-cs"/>
              </a:rPr>
              <a:t>chỉ</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cần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sửa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hàm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DisjointMap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rời</a:t>
            </a:r>
            <a:r>
              <a:rPr lang="en-US" sz="1200" kern="1200" smtClean="0">
                <a:solidFill>
                  <a:schemeClr val="tx1"/>
                </a:solidFill>
                <a:effectLst/>
                <a:latin typeface="+mn-lt"/>
                <a:ea typeface="+mn-ea"/>
                <a:cs typeface="+mn-cs"/>
              </a:rPr>
              <a:t> (node-disjoint) </a:t>
            </a:r>
            <a:r>
              <a:rPr lang="en-US" sz="1200" kern="1200" err="1" smtClean="0">
                <a:solidFill>
                  <a:schemeClr val="tx1"/>
                </a:solidFill>
                <a:effectLst/>
                <a:latin typeface="+mn-lt"/>
                <a:ea typeface="+mn-ea"/>
                <a:cs typeface="+mn-cs"/>
              </a:rPr>
              <a:t>thay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vì</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rời</a:t>
            </a:r>
            <a:r>
              <a:rPr lang="en-US" sz="1200" kern="1200" smtClean="0">
                <a:solidFill>
                  <a:schemeClr val="tx1"/>
                </a:solidFill>
                <a:effectLst/>
                <a:latin typeface="+mn-lt"/>
                <a:ea typeface="+mn-ea"/>
                <a:cs typeface="+mn-cs"/>
              </a:rPr>
              <a:t> (link-disjoint) (</a:t>
            </a:r>
            <a:r>
              <a:rPr lang="en-US" sz="1200" kern="1200" err="1" smtClean="0">
                <a:solidFill>
                  <a:schemeClr val="tx1"/>
                </a:solidFill>
                <a:effectLst/>
                <a:latin typeface="+mn-lt"/>
                <a:ea typeface="+mn-ea"/>
                <a:cs typeface="+mn-cs"/>
              </a:rPr>
              <a:t>Tức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nếu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trước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đảm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thì</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link </a:t>
            </a:r>
            <a:r>
              <a:rPr lang="en-US" sz="1200" kern="1200" err="1" smtClean="0">
                <a:solidFill>
                  <a:schemeClr val="tx1"/>
                </a:solidFill>
                <a:effectLst/>
                <a:latin typeface="+mn-lt"/>
                <a:ea typeface="+mn-ea"/>
                <a:cs typeface="+mn-cs"/>
              </a:rPr>
              <a:t>nào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quá</a:t>
            </a:r>
            <a:r>
              <a:rPr lang="en-US" sz="1200" kern="1200" smtClean="0">
                <a:solidFill>
                  <a:schemeClr val="tx1"/>
                </a:solidFill>
                <a:effectLst/>
                <a:latin typeface="+mn-lt"/>
                <a:ea typeface="+mn-ea"/>
                <a:cs typeface="+mn-cs"/>
              </a:rPr>
              <a:t> 1 </a:t>
            </a:r>
            <a:r>
              <a:rPr lang="en-US" sz="1200" kern="1200" err="1" smtClean="0">
                <a:solidFill>
                  <a:schemeClr val="tx1"/>
                </a:solidFill>
                <a:effectLst/>
                <a:latin typeface="+mn-lt"/>
                <a:ea typeface="+mn-ea"/>
                <a:cs typeface="+mn-cs"/>
              </a:rPr>
              <a:t>lần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thì</a:t>
            </a:r>
            <a:r>
              <a:rPr lang="en-US" sz="1200" kern="1200" smtClean="0">
                <a:solidFill>
                  <a:schemeClr val="tx1"/>
                </a:solidFill>
                <a:effectLst/>
                <a:latin typeface="+mn-lt"/>
                <a:ea typeface="+mn-ea"/>
                <a:cs typeface="+mn-cs"/>
              </a:rPr>
              <a:t> nay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quá</a:t>
            </a:r>
            <a:r>
              <a:rPr lang="en-US" sz="1200" kern="1200" smtClean="0">
                <a:solidFill>
                  <a:schemeClr val="tx1"/>
                </a:solidFill>
                <a:effectLst/>
                <a:latin typeface="+mn-lt"/>
                <a:ea typeface="+mn-ea"/>
                <a:cs typeface="+mn-cs"/>
              </a:rPr>
              <a:t> 1 </a:t>
            </a:r>
            <a:r>
              <a:rPr lang="en-US" sz="1200" kern="1200" err="1" smtClean="0">
                <a:solidFill>
                  <a:schemeClr val="tx1"/>
                </a:solidFill>
                <a:effectLst/>
                <a:latin typeface="+mn-lt"/>
                <a:ea typeface="+mn-ea"/>
                <a:cs typeface="+mn-cs"/>
              </a:rPr>
              <a:t>lần</a:t>
            </a:r>
            <a:r>
              <a:rPr lang="en-US" sz="1200" kern="1200" smtClean="0">
                <a:solidFill>
                  <a:schemeClr val="tx1"/>
                </a:solidFill>
                <a:effectLst/>
                <a:latin typeface="+mn-lt"/>
                <a:ea typeface="+mn-ea"/>
                <a:cs typeface="+mn-cs"/>
              </a:rPr>
              <a:t> ). </a:t>
            </a:r>
            <a:r>
              <a:rPr lang="en-US" sz="1200" kern="1200" err="1" smtClean="0">
                <a:solidFill>
                  <a:schemeClr val="tx1"/>
                </a:solidFill>
                <a:effectLst/>
                <a:latin typeface="+mn-lt"/>
                <a:ea typeface="+mn-ea"/>
                <a:cs typeface="+mn-cs"/>
              </a:rPr>
              <a:t>Khi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này</a:t>
            </a: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25</a:t>
            </a:fld>
            <a:endParaRPr lang="en-US"/>
          </a:p>
        </p:txBody>
      </p:sp>
    </p:spTree>
    <p:extLst>
      <p:ext uri="{BB962C8B-B14F-4D97-AF65-F5344CB8AC3E}">
        <p14:creationId xmlns:p14="http://schemas.microsoft.com/office/powerpoint/2010/main" val="2984144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smtClean="0">
                <a:solidFill>
                  <a:schemeClr val="tx1"/>
                </a:solidFill>
                <a:effectLst/>
                <a:latin typeface="+mn-lt"/>
                <a:ea typeface="+mn-ea"/>
                <a:cs typeface="+mn-cs"/>
              </a:rPr>
              <a:t>Trước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đây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trường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hợp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con </a:t>
            </a:r>
            <a:r>
              <a:rPr lang="en-US" sz="1200" kern="1200" err="1" smtClean="0">
                <a:solidFill>
                  <a:schemeClr val="tx1"/>
                </a:solidFill>
                <a:effectLst/>
                <a:latin typeface="+mn-lt"/>
                <a:ea typeface="+mn-ea"/>
                <a:cs typeface="+mn-cs"/>
              </a:rPr>
              <a:t>đơn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ta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thấy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đảm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1-survivability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nó</a:t>
            </a:r>
            <a:r>
              <a:rPr lang="en-US" sz="1200" kern="1200" smtClean="0">
                <a:solidFill>
                  <a:schemeClr val="tx1"/>
                </a:solidFill>
                <a:effectLst/>
                <a:latin typeface="+mn-lt"/>
                <a:ea typeface="+mn-ea"/>
                <a:cs typeface="+mn-cs"/>
              </a:rPr>
              <a:t> . Trong </a:t>
            </a:r>
            <a:r>
              <a:rPr lang="en-US" sz="1200" kern="1200" err="1" smtClean="0">
                <a:solidFill>
                  <a:schemeClr val="tx1"/>
                </a:solidFill>
                <a:effectLst/>
                <a:latin typeface="+mn-lt"/>
                <a:ea typeface="+mn-ea"/>
                <a:cs typeface="+mn-cs"/>
              </a:rPr>
              <a:t>trường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hợp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đôi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con </a:t>
            </a:r>
            <a:r>
              <a:rPr lang="en-US" sz="1200" kern="1200" err="1" smtClean="0">
                <a:solidFill>
                  <a:schemeClr val="tx1"/>
                </a:solidFill>
                <a:effectLst/>
                <a:latin typeface="+mn-lt"/>
                <a:ea typeface="+mn-ea"/>
                <a:cs typeface="+mn-cs"/>
              </a:rPr>
              <a:t>phải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phức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vì</a:t>
            </a:r>
            <a:r>
              <a:rPr lang="en-US" sz="1200" kern="1200" smtClean="0">
                <a:solidFill>
                  <a:schemeClr val="tx1"/>
                </a:solidFill>
                <a:effectLst/>
                <a:latin typeface="+mn-lt"/>
                <a:ea typeface="+mn-ea"/>
                <a:cs typeface="+mn-cs"/>
              </a:rPr>
              <a:t> it </a:t>
            </a:r>
            <a:r>
              <a:rPr lang="en-US" sz="1200" kern="1200" err="1" smtClean="0">
                <a:solidFill>
                  <a:schemeClr val="tx1"/>
                </a:solidFill>
                <a:effectLst/>
                <a:latin typeface="+mn-lt"/>
                <a:ea typeface="+mn-ea"/>
                <a:cs typeface="+mn-cs"/>
              </a:rPr>
              <a:t>nhất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đảm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3-cạnh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thông</a:t>
            </a:r>
            <a:r>
              <a:rPr lang="en-US" sz="1200" kern="1200" smtClean="0">
                <a:solidFill>
                  <a:schemeClr val="tx1"/>
                </a:solidFill>
                <a:effectLst/>
                <a:latin typeface="+mn-lt"/>
                <a:ea typeface="+mn-ea"/>
                <a:cs typeface="+mn-cs"/>
              </a:rPr>
              <a:t> ( 3-edge-connected) </a:t>
            </a: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26</a:t>
            </a:fld>
            <a:endParaRPr lang="en-US"/>
          </a:p>
        </p:txBody>
      </p:sp>
    </p:spTree>
    <p:extLst>
      <p:ext uri="{BB962C8B-B14F-4D97-AF65-F5344CB8AC3E}">
        <p14:creationId xmlns:p14="http://schemas.microsoft.com/office/powerpoint/2010/main" val="2984144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4 </a:t>
            </a:r>
            <a:r>
              <a:rPr lang="en-US" sz="1200" kern="1200" err="1" smtClean="0">
                <a:solidFill>
                  <a:schemeClr val="tx1"/>
                </a:solidFill>
                <a:effectLst/>
                <a:latin typeface="+mn-lt"/>
                <a:ea typeface="+mn-ea"/>
                <a:cs typeface="+mn-cs"/>
              </a:rPr>
              <a:t>biểu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diễn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cấu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trúc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đã</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được</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các</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tác</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giả</a:t>
            </a:r>
            <a:r>
              <a:rPr lang="en-US" sz="1200" kern="1200" baseline="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a:t>
            </a:r>
            <a:r>
              <a:rPr lang="en-US" sz="1200" kern="1200" smtClean="0">
                <a:solidFill>
                  <a:schemeClr val="tx1"/>
                </a:solidFill>
                <a:effectLst/>
                <a:latin typeface="+mn-lt"/>
                <a:ea typeface="+mn-ea"/>
                <a:cs typeface="+mn-cs"/>
              </a:rPr>
              <a:t> ý </a:t>
            </a:r>
            <a:r>
              <a:rPr lang="en-US" sz="1200" kern="1200" err="1" smtClean="0">
                <a:solidFill>
                  <a:schemeClr val="tx1"/>
                </a:solidFill>
                <a:effectLst/>
                <a:latin typeface="+mn-lt"/>
                <a:ea typeface="+mn-ea"/>
                <a:cs typeface="+mn-cs"/>
              </a:rPr>
              <a:t>rằng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chỉ</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đầu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giữa</a:t>
            </a:r>
            <a:r>
              <a:rPr lang="en-US" sz="1200" kern="1200" smtClean="0">
                <a:solidFill>
                  <a:schemeClr val="tx1"/>
                </a:solidFill>
                <a:effectLst/>
                <a:latin typeface="+mn-lt"/>
                <a:ea typeface="+mn-ea"/>
                <a:cs typeface="+mn-cs"/>
              </a:rPr>
              <a:t> 2 </a:t>
            </a:r>
            <a:r>
              <a:rPr lang="en-US" sz="1200" kern="1200" err="1" smtClean="0">
                <a:solidFill>
                  <a:schemeClr val="tx1"/>
                </a:solidFill>
                <a:effectLst/>
                <a:latin typeface="+mn-lt"/>
                <a:ea typeface="+mn-ea"/>
                <a:cs typeface="+mn-cs"/>
              </a:rPr>
              <a:t>nút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nhiều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1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Trong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tế</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3-cạnh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nhỏ</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Do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logic </a:t>
            </a:r>
            <a:r>
              <a:rPr lang="en-US" sz="1200" kern="1200" err="1" smtClean="0">
                <a:solidFill>
                  <a:schemeClr val="tx1"/>
                </a:solidFill>
                <a:effectLst/>
                <a:latin typeface="+mn-lt"/>
                <a:ea typeface="+mn-ea"/>
                <a:cs typeface="+mn-cs"/>
              </a:rPr>
              <a:t>cũng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chỉ</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cấu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trúc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đầu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thấy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bước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lặp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đầu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Tuy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bước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lặp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tiếp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theo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ta </a:t>
            </a:r>
            <a:r>
              <a:rPr lang="en-US" sz="1200" kern="1200" err="1" smtClean="0">
                <a:solidFill>
                  <a:schemeClr val="tx1"/>
                </a:solidFill>
                <a:effectLst/>
                <a:latin typeface="+mn-lt"/>
                <a:ea typeface="+mn-ea"/>
                <a:cs typeface="+mn-cs"/>
              </a:rPr>
              <a:t>phải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logic </a:t>
            </a:r>
            <a:r>
              <a:rPr lang="en-US" sz="1200" kern="1200" err="1" smtClean="0">
                <a:solidFill>
                  <a:schemeClr val="tx1"/>
                </a:solidFill>
                <a:effectLst/>
                <a:latin typeface="+mn-lt"/>
                <a:ea typeface="+mn-ea"/>
                <a:cs typeface="+mn-cs"/>
              </a:rPr>
              <a:t>rút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gọn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(multi-edges)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lặp</a:t>
            </a:r>
            <a:r>
              <a:rPr lang="en-US" sz="1200" kern="1200" smtClean="0">
                <a:solidFill>
                  <a:schemeClr val="tx1"/>
                </a:solidFill>
                <a:effectLst/>
                <a:latin typeface="+mn-lt"/>
                <a:ea typeface="+mn-ea"/>
                <a:cs typeface="+mn-cs"/>
              </a:rPr>
              <a:t> (self-loop :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đỉnh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đầu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đỉnh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cuối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nhau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cấu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trúc</a:t>
            </a:r>
            <a:r>
              <a:rPr lang="en-US" sz="1200" kern="1200" smtClean="0">
                <a:solidFill>
                  <a:schemeClr val="tx1"/>
                </a:solidFill>
                <a:effectLst/>
                <a:latin typeface="+mn-lt"/>
                <a:ea typeface="+mn-ea"/>
                <a:cs typeface="+mn-cs"/>
              </a:rPr>
              <a:t> 2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3 </a:t>
            </a:r>
            <a:r>
              <a:rPr lang="en-US" sz="1200" kern="1200" err="1" smtClean="0">
                <a:solidFill>
                  <a:schemeClr val="tx1"/>
                </a:solidFill>
                <a:effectLst/>
                <a:latin typeface="+mn-lt"/>
                <a:ea typeface="+mn-ea"/>
                <a:cs typeface="+mn-cs"/>
              </a:rPr>
              <a:t>sẽ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trở</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hữu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ích</a:t>
            </a:r>
            <a:r>
              <a:rPr lang="en-US" sz="1200" kern="1200" smtClean="0">
                <a:solidFill>
                  <a:schemeClr val="tx1"/>
                </a:solidFill>
                <a:effectLst/>
                <a:latin typeface="+mn-lt"/>
                <a:ea typeface="+mn-ea"/>
                <a:cs typeface="+mn-cs"/>
              </a:rPr>
              <a:t>.</a:t>
            </a:r>
          </a:p>
          <a:p>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mn-lt"/>
                <a:ea typeface="+mn-ea"/>
                <a:cs typeface="+mn-cs"/>
              </a:rPr>
              <a:t>Ví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cấu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trúc</a:t>
            </a:r>
            <a:r>
              <a:rPr lang="en-US" sz="1200" kern="1200" smtClean="0">
                <a:solidFill>
                  <a:schemeClr val="tx1"/>
                </a:solidFill>
                <a:effectLst/>
                <a:latin typeface="+mn-lt"/>
                <a:ea typeface="+mn-ea"/>
                <a:cs typeface="+mn-cs"/>
              </a:rPr>
              <a:t> 1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thiết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hoàn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toàn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rời</a:t>
            </a:r>
            <a:r>
              <a:rPr lang="en-US" sz="1200" kern="1200" smtClean="0">
                <a:solidFill>
                  <a:schemeClr val="tx1"/>
                </a:solidFill>
                <a:effectLst/>
                <a:latin typeface="+mn-lt"/>
                <a:ea typeface="+mn-ea"/>
                <a:cs typeface="+mn-cs"/>
              </a:rPr>
              <a:t> - </a:t>
            </a:r>
            <a:r>
              <a:rPr lang="en-US" sz="1200" kern="1200" err="1" smtClean="0">
                <a:solidFill>
                  <a:schemeClr val="tx1"/>
                </a:solidFill>
                <a:effectLst/>
                <a:latin typeface="+mn-lt"/>
                <a:ea typeface="+mn-ea"/>
                <a:cs typeface="+mn-cs"/>
              </a:rPr>
              <a:t>hai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in </a:t>
            </a:r>
            <a:r>
              <a:rPr lang="en-US" sz="1200" kern="1200" err="1" smtClean="0">
                <a:solidFill>
                  <a:schemeClr val="tx1"/>
                </a:solidFill>
                <a:effectLst/>
                <a:latin typeface="+mn-lt"/>
                <a:ea typeface="+mn-ea"/>
                <a:cs typeface="+mn-cs"/>
              </a:rPr>
              <a:t>đậm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4.1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vật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vẫn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đảm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2-survicability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toàn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bộ</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cấu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trúc</a:t>
            </a:r>
            <a:r>
              <a:rPr lang="en-US" sz="1200" kern="1200" smtClean="0">
                <a:solidFill>
                  <a:schemeClr val="tx1"/>
                </a:solidFill>
                <a:effectLst/>
                <a:latin typeface="+mn-lt"/>
                <a:ea typeface="+mn-ea"/>
                <a:cs typeface="+mn-cs"/>
              </a:rPr>
              <a:t> 1 (</a:t>
            </a:r>
            <a:r>
              <a:rPr lang="en-US" sz="1200" kern="1200" err="1" smtClean="0">
                <a:solidFill>
                  <a:schemeClr val="tx1"/>
                </a:solidFill>
                <a:effectLst/>
                <a:latin typeface="+mn-lt"/>
                <a:ea typeface="+mn-ea"/>
                <a:cs typeface="+mn-cs"/>
              </a:rPr>
              <a:t>giả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định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rằng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lightpaths</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còn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link-disjoint). </a:t>
            </a:r>
            <a:r>
              <a:rPr lang="en-US" sz="1200" kern="1200" err="1" smtClean="0">
                <a:solidFill>
                  <a:schemeClr val="tx1"/>
                </a:solidFill>
                <a:effectLst/>
                <a:latin typeface="+mn-lt"/>
                <a:ea typeface="+mn-ea"/>
                <a:cs typeface="+mn-cs"/>
              </a:rPr>
              <a:t>Cặp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tương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thấy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cấu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trúc</a:t>
            </a:r>
            <a:r>
              <a:rPr lang="en-US" sz="1200" kern="1200" smtClean="0">
                <a:solidFill>
                  <a:schemeClr val="tx1"/>
                </a:solidFill>
                <a:effectLst/>
                <a:latin typeface="+mn-lt"/>
                <a:ea typeface="+mn-ea"/>
                <a:cs typeface="+mn-cs"/>
              </a:rPr>
              <a:t> 3.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do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vậy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ta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cần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thiết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mở</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rộng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tập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cấu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trúc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cần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ở </a:t>
            </a:r>
            <a:r>
              <a:rPr lang="en-US" sz="1200" kern="1200" err="1" smtClean="0">
                <a:solidFill>
                  <a:schemeClr val="tx1"/>
                </a:solidFill>
                <a:effectLst/>
                <a:latin typeface="+mn-lt"/>
                <a:ea typeface="+mn-ea"/>
                <a:cs typeface="+mn-cs"/>
              </a:rPr>
              <a:t>Bước</a:t>
            </a:r>
            <a:r>
              <a:rPr lang="en-US" sz="1200" kern="1200" smtClean="0">
                <a:solidFill>
                  <a:schemeClr val="tx1"/>
                </a:solidFill>
                <a:effectLst/>
                <a:latin typeface="+mn-lt"/>
                <a:ea typeface="+mn-ea"/>
                <a:cs typeface="+mn-cs"/>
              </a:rPr>
              <a:t> 1, </a:t>
            </a:r>
            <a:r>
              <a:rPr lang="en-US" sz="1200" kern="1200" err="1" smtClean="0">
                <a:solidFill>
                  <a:schemeClr val="tx1"/>
                </a:solidFill>
                <a:effectLst/>
                <a:latin typeface="+mn-lt"/>
                <a:ea typeface="+mn-ea"/>
                <a:cs typeface="+mn-cs"/>
              </a:rPr>
              <a:t>mà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chỉ</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cần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cấu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trúc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4. </a:t>
            </a:r>
            <a:r>
              <a:rPr lang="en-US" sz="1200" kern="1200" err="1" smtClean="0">
                <a:solidFill>
                  <a:schemeClr val="tx1"/>
                </a:solidFill>
                <a:effectLst/>
                <a:latin typeface="+mn-lt"/>
                <a:ea typeface="+mn-ea"/>
                <a:cs typeface="+mn-cs"/>
              </a:rPr>
              <a:t>Đó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những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3-cạnh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thường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gặp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bước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lặp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a:t>
            </a:r>
          </a:p>
          <a:p>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27</a:t>
            </a:fld>
            <a:endParaRPr lang="en-US"/>
          </a:p>
        </p:txBody>
      </p:sp>
    </p:spTree>
    <p:extLst>
      <p:ext uri="{BB962C8B-B14F-4D97-AF65-F5344CB8AC3E}">
        <p14:creationId xmlns:p14="http://schemas.microsoft.com/office/powerpoint/2010/main" val="2984144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Hình</a:t>
            </a:r>
            <a:r>
              <a:rPr lang="en-US" baseline="0" smtClean="0"/>
              <a:t> 5: </a:t>
            </a:r>
            <a:r>
              <a:rPr lang="en-US" baseline="0" err="1" smtClean="0"/>
              <a:t>Các</a:t>
            </a:r>
            <a:r>
              <a:rPr lang="en-US" baseline="0" smtClean="0"/>
              <a:t> </a:t>
            </a:r>
            <a:r>
              <a:rPr lang="en-US" baseline="0" err="1" smtClean="0"/>
              <a:t>topo</a:t>
            </a:r>
            <a:r>
              <a:rPr lang="en-US" baseline="0" smtClean="0"/>
              <a:t> </a:t>
            </a:r>
            <a:r>
              <a:rPr lang="en-US" baseline="0" err="1" smtClean="0"/>
              <a:t>vật</a:t>
            </a:r>
            <a:r>
              <a:rPr lang="en-US" baseline="0" smtClean="0"/>
              <a:t> </a:t>
            </a:r>
            <a:r>
              <a:rPr lang="en-US" baseline="0" err="1" smtClean="0"/>
              <a:t>lý</a:t>
            </a:r>
            <a:r>
              <a:rPr lang="en-US" baseline="0" smtClean="0"/>
              <a:t> </a:t>
            </a:r>
            <a:r>
              <a:rPr lang="en-US" baseline="0" err="1" smtClean="0"/>
              <a:t>được</a:t>
            </a:r>
            <a:r>
              <a:rPr lang="en-US" baseline="0" smtClean="0"/>
              <a:t> </a:t>
            </a:r>
            <a:r>
              <a:rPr lang="en-US" baseline="0" err="1" smtClean="0"/>
              <a:t>sử</a:t>
            </a:r>
            <a:r>
              <a:rPr lang="en-US" baseline="0" smtClean="0"/>
              <a:t> </a:t>
            </a:r>
            <a:r>
              <a:rPr lang="en-US" baseline="0" err="1" smtClean="0"/>
              <a:t>dụng</a:t>
            </a:r>
            <a:r>
              <a:rPr lang="en-US" baseline="0" smtClean="0"/>
              <a:t> </a:t>
            </a:r>
            <a:r>
              <a:rPr lang="en-US" baseline="0" err="1" smtClean="0"/>
              <a:t>trong</a:t>
            </a:r>
            <a:r>
              <a:rPr lang="en-US" baseline="0" smtClean="0"/>
              <a:t> </a:t>
            </a:r>
            <a:r>
              <a:rPr lang="en-US" baseline="0" err="1" smtClean="0"/>
              <a:t>quá</a:t>
            </a:r>
            <a:r>
              <a:rPr lang="en-US" baseline="0" smtClean="0"/>
              <a:t> </a:t>
            </a:r>
            <a:r>
              <a:rPr lang="en-US" baseline="0" err="1" smtClean="0"/>
              <a:t>trình</a:t>
            </a:r>
            <a:r>
              <a:rPr lang="en-US" baseline="0" smtClean="0"/>
              <a:t> </a:t>
            </a:r>
            <a:r>
              <a:rPr lang="en-US" baseline="0" err="1" smtClean="0"/>
              <a:t>chạy</a:t>
            </a:r>
            <a:r>
              <a:rPr lang="en-US" baseline="0" smtClean="0"/>
              <a:t> </a:t>
            </a:r>
            <a:r>
              <a:rPr lang="en-US" baseline="0" err="1" smtClean="0"/>
              <a:t>mô</a:t>
            </a:r>
            <a:r>
              <a:rPr lang="en-US" baseline="0" smtClean="0"/>
              <a:t> </a:t>
            </a:r>
            <a:r>
              <a:rPr lang="en-US" baseline="0" err="1" smtClean="0"/>
              <a:t>phỏng</a:t>
            </a:r>
            <a:r>
              <a:rPr lang="en-US" baseline="0" smtClean="0"/>
              <a:t> </a:t>
            </a:r>
            <a:r>
              <a:rPr lang="en-US" baseline="0" err="1" smtClean="0"/>
              <a:t>các</a:t>
            </a:r>
            <a:r>
              <a:rPr lang="en-US" baseline="0" smtClean="0"/>
              <a:t> </a:t>
            </a:r>
            <a:r>
              <a:rPr lang="en-US" baseline="0" err="1" smtClean="0"/>
              <a:t>giải</a:t>
            </a:r>
            <a:r>
              <a:rPr lang="en-US" baseline="0" smtClean="0"/>
              <a:t> </a:t>
            </a:r>
            <a:r>
              <a:rPr lang="en-US" baseline="0" err="1" smtClean="0"/>
              <a:t>thuật</a:t>
            </a: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số</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chỉnh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tiêu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chuẩn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vấn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đề</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nhịp</a:t>
            </a:r>
            <a:r>
              <a:rPr lang="en-US" sz="1200" kern="1200" smtClean="0">
                <a:solidFill>
                  <a:schemeClr val="tx1"/>
                </a:solidFill>
                <a:effectLst/>
                <a:latin typeface="+mn-lt"/>
                <a:ea typeface="+mn-ea"/>
                <a:cs typeface="+mn-cs"/>
              </a:rPr>
              <a:t> (b)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đôi</a:t>
            </a:r>
            <a:r>
              <a:rPr lang="en-US" sz="1200" kern="1200" smtClean="0">
                <a:solidFill>
                  <a:schemeClr val="tx1"/>
                </a:solidFill>
                <a:effectLst/>
                <a:latin typeface="+mn-lt"/>
                <a:ea typeface="+mn-ea"/>
                <a:cs typeface="+mn-cs"/>
              </a:rPr>
              <a:t> (d). </a:t>
            </a:r>
            <a:r>
              <a:rPr lang="en-US" sz="1200" kern="1200" err="1" smtClean="0">
                <a:solidFill>
                  <a:schemeClr val="tx1"/>
                </a:solidFill>
                <a:effectLst/>
                <a:latin typeface="+mn-lt"/>
                <a:ea typeface="+mn-ea"/>
                <a:cs typeface="+mn-cs"/>
              </a:rPr>
              <a:t>Để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mô</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phỏng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mô</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tác</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giả</a:t>
            </a:r>
            <a:r>
              <a:rPr lang="en-US" sz="1200" kern="1200" baseline="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lattices </a:t>
            </a:r>
            <a:r>
              <a:rPr lang="en-US" sz="1200" kern="1200" err="1" smtClean="0">
                <a:solidFill>
                  <a:schemeClr val="tx1"/>
                </a:solidFill>
                <a:effectLst/>
                <a:latin typeface="+mn-lt"/>
                <a:ea typeface="+mn-ea"/>
                <a:cs typeface="+mn-cs"/>
              </a:rPr>
              <a:t>vuông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ngẫu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nhiên</a:t>
            </a:r>
            <a:r>
              <a:rPr lang="en-US" sz="1200" kern="1200" smtClean="0">
                <a:solidFill>
                  <a:schemeClr val="tx1"/>
                </a:solidFill>
                <a:effectLst/>
                <a:latin typeface="+mn-lt"/>
                <a:ea typeface="+mn-ea"/>
                <a:cs typeface="+mn-cs"/>
              </a:rPr>
              <a:t> (e, f) (</a:t>
            </a:r>
            <a:r>
              <a:rPr lang="en-US" sz="1200" i="1" kern="1200" smtClean="0">
                <a:solidFill>
                  <a:schemeClr val="tx1"/>
                </a:solidFill>
                <a:effectLst/>
                <a:latin typeface="+mn-lt"/>
                <a:ea typeface="+mn-ea"/>
                <a:cs typeface="+mn-cs"/>
              </a:rPr>
              <a:t>In </a:t>
            </a:r>
            <a:r>
              <a:rPr lang="en-US" sz="1200" i="1" u="none" strike="noStrike" kern="1200" smtClean="0">
                <a:solidFill>
                  <a:schemeClr val="tx1"/>
                </a:solidFill>
                <a:effectLst/>
                <a:latin typeface="+mn-lt"/>
                <a:ea typeface="+mn-ea"/>
                <a:cs typeface="+mn-cs"/>
                <a:hlinkClick r:id="rId3" tooltip="Mathematics"/>
              </a:rPr>
              <a:t>mathematics</a:t>
            </a:r>
            <a:r>
              <a:rPr lang="en-US" sz="1200" i="1" kern="1200" smtClean="0">
                <a:solidFill>
                  <a:schemeClr val="tx1"/>
                </a:solidFill>
                <a:effectLst/>
                <a:latin typeface="+mn-lt"/>
                <a:ea typeface="+mn-ea"/>
                <a:cs typeface="+mn-cs"/>
              </a:rPr>
              <a:t>, the </a:t>
            </a:r>
            <a:r>
              <a:rPr lang="en-US" sz="1200" b="1" i="1" kern="1200" smtClean="0">
                <a:solidFill>
                  <a:schemeClr val="tx1"/>
                </a:solidFill>
                <a:effectLst/>
                <a:latin typeface="+mn-lt"/>
                <a:ea typeface="+mn-ea"/>
                <a:cs typeface="+mn-cs"/>
              </a:rPr>
              <a:t>square lattice</a:t>
            </a:r>
            <a:r>
              <a:rPr lang="en-US" sz="1200" i="1" kern="1200" smtClean="0">
                <a:solidFill>
                  <a:schemeClr val="tx1"/>
                </a:solidFill>
                <a:effectLst/>
                <a:latin typeface="+mn-lt"/>
                <a:ea typeface="+mn-ea"/>
                <a:cs typeface="+mn-cs"/>
              </a:rPr>
              <a:t> is a type of </a:t>
            </a:r>
            <a:r>
              <a:rPr lang="en-US" sz="1200" i="1" u="none" strike="noStrike" kern="1200" smtClean="0">
                <a:solidFill>
                  <a:schemeClr val="tx1"/>
                </a:solidFill>
                <a:effectLst/>
                <a:latin typeface="+mn-lt"/>
                <a:ea typeface="+mn-ea"/>
                <a:cs typeface="+mn-cs"/>
                <a:hlinkClick r:id="rId4" tooltip="Lattice (group)"/>
              </a:rPr>
              <a:t>lattice</a:t>
            </a:r>
            <a:r>
              <a:rPr lang="en-US" sz="1200" i="1" kern="1200" smtClean="0">
                <a:solidFill>
                  <a:schemeClr val="tx1"/>
                </a:solidFill>
                <a:effectLst/>
                <a:latin typeface="+mn-lt"/>
                <a:ea typeface="+mn-ea"/>
                <a:cs typeface="+mn-cs"/>
              </a:rPr>
              <a:t> in a two-dimensional </a:t>
            </a:r>
            <a:r>
              <a:rPr lang="en-US" sz="1200" i="1" u="none" strike="noStrike" kern="1200" smtClean="0">
                <a:solidFill>
                  <a:schemeClr val="tx1"/>
                </a:solidFill>
                <a:effectLst/>
                <a:latin typeface="+mn-lt"/>
                <a:ea typeface="+mn-ea"/>
                <a:cs typeface="+mn-cs"/>
                <a:hlinkClick r:id="rId5" tooltip="Euclidean space"/>
              </a:rPr>
              <a:t>Euclidean space</a:t>
            </a:r>
            <a:r>
              <a:rPr lang="en-US" sz="1200" i="1" kern="1200" smtClean="0">
                <a:solidFill>
                  <a:schemeClr val="tx1"/>
                </a:solidFill>
                <a:effectLst/>
                <a:latin typeface="+mn-lt"/>
                <a:ea typeface="+mn-ea"/>
                <a:cs typeface="+mn-cs"/>
              </a:rPr>
              <a:t>. It is the two-dimensional version of the </a:t>
            </a:r>
            <a:r>
              <a:rPr lang="en-US" sz="1200" i="1" u="none" strike="noStrike" kern="1200" smtClean="0">
                <a:solidFill>
                  <a:schemeClr val="tx1"/>
                </a:solidFill>
                <a:effectLst/>
                <a:latin typeface="+mn-lt"/>
                <a:ea typeface="+mn-ea"/>
                <a:cs typeface="+mn-cs"/>
                <a:hlinkClick r:id="rId6" tooltip="Integer lattice"/>
              </a:rPr>
              <a:t>integer lattice</a:t>
            </a:r>
            <a:r>
              <a:rPr lang="en-US" sz="1200" i="1" kern="1200" smtClean="0">
                <a:solidFill>
                  <a:schemeClr val="tx1"/>
                </a:solidFill>
                <a:effectLst/>
                <a:latin typeface="+mn-lt"/>
                <a:ea typeface="+mn-ea"/>
                <a:cs typeface="+mn-cs"/>
              </a:rPr>
              <a:t>. It is one of the five types of two-dimensional lattices as classified by their </a:t>
            </a:r>
            <a:r>
              <a:rPr lang="en-US" sz="1200" i="1" u="none" strike="noStrike" kern="1200" smtClean="0">
                <a:solidFill>
                  <a:schemeClr val="tx1"/>
                </a:solidFill>
                <a:effectLst/>
                <a:latin typeface="+mn-lt"/>
                <a:ea typeface="+mn-ea"/>
                <a:cs typeface="+mn-cs"/>
                <a:hlinkClick r:id="rId7" tooltip="Symmetry group"/>
              </a:rPr>
              <a:t>symmetry groups</a:t>
            </a:r>
            <a:r>
              <a:rPr lang="en-US" sz="1200" i="1" kern="1200" smtClean="0">
                <a:solidFill>
                  <a:schemeClr val="tx1"/>
                </a:solidFill>
                <a:effectLst/>
                <a:latin typeface="+mn-lt"/>
                <a:ea typeface="+mn-ea"/>
                <a:cs typeface="+mn-cs"/>
              </a:rPr>
              <a:t>; its symmetry group is known symbolically as </a:t>
            </a:r>
            <a:r>
              <a:rPr lang="en-US" sz="1200" i="1" u="none" strike="noStrike" kern="1200" smtClean="0">
                <a:solidFill>
                  <a:schemeClr val="tx1"/>
                </a:solidFill>
                <a:effectLst/>
                <a:latin typeface="+mn-lt"/>
                <a:ea typeface="+mn-ea"/>
                <a:cs typeface="+mn-cs"/>
                <a:hlinkClick r:id="rId8" tooltip="Wallpaper group"/>
              </a:rPr>
              <a:t>p4m</a:t>
            </a:r>
            <a:r>
              <a:rPr lang="en-US" sz="1200" i="1" kern="120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logic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ngẫu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ngẫu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bậc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hằng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số</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cả</a:t>
            </a:r>
            <a:r>
              <a:rPr lang="en-US" sz="1200" kern="1200" smtClean="0">
                <a:solidFill>
                  <a:schemeClr val="tx1"/>
                </a:solidFill>
                <a:effectLst/>
                <a:latin typeface="+mn-lt"/>
                <a:ea typeface="+mn-ea"/>
                <a:cs typeface="+mn-cs"/>
              </a:rPr>
              <a:t> 2 </a:t>
            </a:r>
            <a:r>
              <a:rPr lang="en-US" sz="1200" kern="1200" err="1" smtClean="0">
                <a:solidFill>
                  <a:schemeClr val="tx1"/>
                </a:solidFill>
                <a:effectLst/>
                <a:latin typeface="+mn-lt"/>
                <a:ea typeface="+mn-ea"/>
                <a:cs typeface="+mn-cs"/>
              </a:rPr>
              <a:t>đều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số</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bậc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trung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nhau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tôi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cũng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xếp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300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những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[7]. (E. </a:t>
            </a:r>
            <a:r>
              <a:rPr lang="en-US" sz="1200" kern="1200" err="1" smtClean="0">
                <a:solidFill>
                  <a:schemeClr val="tx1"/>
                </a:solidFill>
                <a:effectLst/>
                <a:latin typeface="+mn-lt"/>
                <a:ea typeface="+mn-ea"/>
                <a:cs typeface="+mn-cs"/>
              </a:rPr>
              <a:t>Modiano</a:t>
            </a:r>
            <a:r>
              <a:rPr lang="en-US" sz="1200" kern="1200" smtClean="0">
                <a:solidFill>
                  <a:schemeClr val="tx1"/>
                </a:solidFill>
                <a:effectLst/>
                <a:latin typeface="+mn-lt"/>
                <a:ea typeface="+mn-ea"/>
                <a:cs typeface="+mn-cs"/>
              </a:rPr>
              <a:t> and A. </a:t>
            </a:r>
            <a:r>
              <a:rPr lang="en-US" sz="1200" kern="1200" err="1" smtClean="0">
                <a:solidFill>
                  <a:schemeClr val="tx1"/>
                </a:solidFill>
                <a:effectLst/>
                <a:latin typeface="+mn-lt"/>
                <a:ea typeface="+mn-ea"/>
                <a:cs typeface="+mn-cs"/>
              </a:rPr>
              <a:t>Narula</a:t>
            </a:r>
            <a:r>
              <a:rPr lang="en-US" sz="1200" kern="1200" smtClean="0">
                <a:solidFill>
                  <a:schemeClr val="tx1"/>
                </a:solidFill>
                <a:effectLst/>
                <a:latin typeface="+mn-lt"/>
                <a:ea typeface="+mn-ea"/>
                <a:cs typeface="+mn-cs"/>
              </a:rPr>
              <a:t>-Tam. Survivable </a:t>
            </a:r>
            <a:r>
              <a:rPr lang="en-US" sz="1200" kern="1200" err="1" smtClean="0">
                <a:solidFill>
                  <a:schemeClr val="tx1"/>
                </a:solidFill>
                <a:effectLst/>
                <a:latin typeface="+mn-lt"/>
                <a:ea typeface="+mn-ea"/>
                <a:cs typeface="+mn-cs"/>
              </a:rPr>
              <a:t>lightpath</a:t>
            </a:r>
            <a:r>
              <a:rPr lang="en-US" sz="1200" kern="1200" smtClean="0">
                <a:solidFill>
                  <a:schemeClr val="tx1"/>
                </a:solidFill>
                <a:effectLst/>
                <a:latin typeface="+mn-lt"/>
                <a:ea typeface="+mn-ea"/>
                <a:cs typeface="+mn-cs"/>
              </a:rPr>
              <a:t> routing: a new approach to the design of WDM-based networks. IEEE Journal on Selected Areas in Communications, 20(4):800–809, May 2002.)</a:t>
            </a:r>
          </a:p>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28</a:t>
            </a:fld>
            <a:endParaRPr lang="en-US"/>
          </a:p>
        </p:txBody>
      </p:sp>
    </p:spTree>
    <p:extLst>
      <p:ext uri="{BB962C8B-B14F-4D97-AF65-F5344CB8AC3E}">
        <p14:creationId xmlns:p14="http://schemas.microsoft.com/office/powerpoint/2010/main" val="1440816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29</a:t>
            </a:fld>
            <a:endParaRPr lang="en-US"/>
          </a:p>
        </p:txBody>
      </p:sp>
    </p:spTree>
    <p:extLst>
      <p:ext uri="{BB962C8B-B14F-4D97-AF65-F5344CB8AC3E}">
        <p14:creationId xmlns:p14="http://schemas.microsoft.com/office/powerpoint/2010/main" val="3443914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30</a:t>
            </a:fld>
            <a:endParaRPr lang="en-US"/>
          </a:p>
        </p:txBody>
      </p:sp>
    </p:spTree>
    <p:extLst>
      <p:ext uri="{BB962C8B-B14F-4D97-AF65-F5344CB8AC3E}">
        <p14:creationId xmlns:p14="http://schemas.microsoft.com/office/powerpoint/2010/main" val="2533877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[7]. (E. </a:t>
                </a:r>
                <a:r>
                  <a:rPr lang="en-US" sz="1200" kern="1200" err="1" smtClean="0">
                    <a:solidFill>
                      <a:schemeClr val="tx1"/>
                    </a:solidFill>
                    <a:effectLst/>
                    <a:latin typeface="+mn-lt"/>
                    <a:ea typeface="+mn-ea"/>
                    <a:cs typeface="+mn-cs"/>
                  </a:rPr>
                  <a:t>Modiano</a:t>
                </a:r>
                <a:r>
                  <a:rPr lang="en-US" sz="1200" kern="1200" smtClean="0">
                    <a:solidFill>
                      <a:schemeClr val="tx1"/>
                    </a:solidFill>
                    <a:effectLst/>
                    <a:latin typeface="+mn-lt"/>
                    <a:ea typeface="+mn-ea"/>
                    <a:cs typeface="+mn-cs"/>
                  </a:rPr>
                  <a:t> and A. </a:t>
                </a:r>
                <a:r>
                  <a:rPr lang="en-US" sz="1200" kern="1200" err="1" smtClean="0">
                    <a:solidFill>
                      <a:schemeClr val="tx1"/>
                    </a:solidFill>
                    <a:effectLst/>
                    <a:latin typeface="+mn-lt"/>
                    <a:ea typeface="+mn-ea"/>
                    <a:cs typeface="+mn-cs"/>
                  </a:rPr>
                  <a:t>Narula</a:t>
                </a:r>
                <a:r>
                  <a:rPr lang="en-US" sz="1200" kern="1200" smtClean="0">
                    <a:solidFill>
                      <a:schemeClr val="tx1"/>
                    </a:solidFill>
                    <a:effectLst/>
                    <a:latin typeface="+mn-lt"/>
                    <a:ea typeface="+mn-ea"/>
                    <a:cs typeface="+mn-cs"/>
                  </a:rPr>
                  <a:t>-Tam. Survivable </a:t>
                </a:r>
                <a:r>
                  <a:rPr lang="en-US" sz="1200" kern="1200" err="1" smtClean="0">
                    <a:solidFill>
                      <a:schemeClr val="tx1"/>
                    </a:solidFill>
                    <a:effectLst/>
                    <a:latin typeface="+mn-lt"/>
                    <a:ea typeface="+mn-ea"/>
                    <a:cs typeface="+mn-cs"/>
                  </a:rPr>
                  <a:t>lightpath</a:t>
                </a:r>
                <a:r>
                  <a:rPr lang="en-US" sz="1200" kern="1200" smtClean="0">
                    <a:solidFill>
                      <a:schemeClr val="tx1"/>
                    </a:solidFill>
                    <a:effectLst/>
                    <a:latin typeface="+mn-lt"/>
                    <a:ea typeface="+mn-ea"/>
                    <a:cs typeface="+mn-cs"/>
                  </a:rPr>
                  <a:t> routing: a new approach to the design of WDM-based networks. IEEE Journal on Selected Areas in Communications, 20(4):800–809, May 2002.)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tôi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chạy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 SMART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[7], </a:t>
                </a:r>
                <a:r>
                  <a:rPr lang="en-US" sz="1200" kern="1200" err="1" smtClean="0">
                    <a:solidFill>
                      <a:schemeClr val="tx1"/>
                    </a:solidFill>
                    <a:effectLst/>
                    <a:latin typeface="+mn-lt"/>
                    <a:ea typeface="+mn-ea"/>
                    <a:cs typeface="+mn-cs"/>
                  </a:rPr>
                  <a:t>cụ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NSFNET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vật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logic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300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ngẫu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bậc</a:t>
                </a:r>
                <a:r>
                  <a:rPr lang="en-US" sz="1200" kern="1200" smtClean="0">
                    <a:solidFill>
                      <a:schemeClr val="tx1"/>
                    </a:solidFill>
                    <a:effectLst/>
                    <a:latin typeface="+mn-lt"/>
                    <a:ea typeface="+mn-ea"/>
                    <a:cs typeface="+mn-cs"/>
                  </a:rPr>
                  <a:t> </a:t>
                </a:r>
                <a14:m>
                  <m:oMath xmlns:m="http://schemas.openxmlformats.org/officeDocument/2006/math">
                    <m:acc>
                      <m:accPr>
                        <m:chr m:val="̅"/>
                        <m:ctrlPr>
                          <a:rPr lang="en-US" sz="1200" i="1" kern="1200">
                            <a:solidFill>
                              <a:schemeClr val="tx1"/>
                            </a:solidFill>
                            <a:effectLst/>
                            <a:latin typeface="+mn-lt"/>
                            <a:ea typeface="+mn-ea"/>
                            <a:cs typeface="+mn-cs"/>
                          </a:rPr>
                        </m:ctrlPr>
                      </m:accPr>
                      <m:e>
                        <m:r>
                          <a:rPr lang="en-US" sz="1200" i="1" kern="1200">
                            <a:solidFill>
                              <a:schemeClr val="tx1"/>
                            </a:solidFill>
                            <a:effectLst/>
                            <a:latin typeface="+mn-lt"/>
                            <a:ea typeface="+mn-ea"/>
                            <a:cs typeface="+mn-cs"/>
                          </a:rPr>
                          <m:t>𝑑</m:t>
                        </m:r>
                      </m:e>
                    </m:acc>
                  </m:oMath>
                </a14:m>
                <a:r>
                  <a:rPr lang="en-US" sz="1200" kern="1200">
                    <a:solidFill>
                      <a:schemeClr val="tx1"/>
                    </a:solidFill>
                    <a:effectLst/>
                    <a:latin typeface="+mn-lt"/>
                    <a:ea typeface="+mn-ea"/>
                    <a:cs typeface="+mn-cs"/>
                  </a:rPr>
                  <a:t>  = 3, 4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5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[7] .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xạ</a:t>
                </a:r>
                <a:r>
                  <a:rPr lang="en-US" sz="1200" kern="1200">
                    <a:solidFill>
                      <a:schemeClr val="tx1"/>
                    </a:solidFill>
                    <a:effectLst/>
                    <a:latin typeface="+mn-lt"/>
                    <a:ea typeface="+mn-ea"/>
                    <a:cs typeface="+mn-cs"/>
                  </a:rPr>
                  <a:t> 1-survivable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thấy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tất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ILP, ILP-Relax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Vì</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vậy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thú</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so </a:t>
                </a:r>
                <a:r>
                  <a:rPr lang="en-US" sz="1200" kern="1200" err="1">
                    <a:solidFill>
                      <a:schemeClr val="tx1"/>
                    </a:solidFill>
                    <a:effectLst/>
                    <a:latin typeface="+mn-lt"/>
                    <a:ea typeface="+mn-ea"/>
                    <a:cs typeface="+mn-cs"/>
                  </a:rPr>
                  <a:t>sánh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giống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nhau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đương</a:t>
                </a:r>
                <a:r>
                  <a:rPr lang="en-US" sz="1200" kern="1200">
                    <a:solidFill>
                      <a:schemeClr val="tx1"/>
                    </a:solidFill>
                    <a:effectLst/>
                    <a:latin typeface="+mn-lt"/>
                    <a:ea typeface="+mn-ea"/>
                    <a:cs typeface="+mn-cs"/>
                  </a:rPr>
                  <a:t> (Sun </a:t>
                </a:r>
                <a:r>
                  <a:rPr lang="en-US" sz="1200" kern="1200" err="1">
                    <a:solidFill>
                      <a:schemeClr val="tx1"/>
                    </a:solidFill>
                    <a:effectLst/>
                    <a:latin typeface="+mn-lt"/>
                    <a:ea typeface="+mn-ea"/>
                    <a:cs typeface="+mn-cs"/>
                  </a:rPr>
                  <a:t>Sparc</a:t>
                </a:r>
                <a:r>
                  <a:rPr lang="en-US" sz="1200" kern="1200">
                    <a:solidFill>
                      <a:schemeClr val="tx1"/>
                    </a:solidFill>
                    <a:effectLst/>
                    <a:latin typeface="+mn-lt"/>
                    <a:ea typeface="+mn-ea"/>
                    <a:cs typeface="+mn-cs"/>
                  </a:rPr>
                  <a:t> Ultra-10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Pentium 500). </a:t>
                </a:r>
                <a:r>
                  <a:rPr lang="en-US" sz="1200" kern="1200" err="1">
                    <a:solidFill>
                      <a:schemeClr val="tx1"/>
                    </a:solidFill>
                    <a:effectLst/>
                    <a:latin typeface="+mn-lt"/>
                    <a:ea typeface="+mn-ea"/>
                    <a:cs typeface="+mn-cs"/>
                  </a:rPr>
                  <a:t>Tuy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tôi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nhấn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rằng</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đặt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C++ </a:t>
                </a:r>
                <a:r>
                  <a:rPr lang="en-US" sz="1200" kern="1200" err="1">
                    <a:solidFill>
                      <a:schemeClr val="tx1"/>
                    </a:solidFill>
                    <a:effectLst/>
                    <a:latin typeface="+mn-lt"/>
                    <a:ea typeface="+mn-ea"/>
                    <a:cs typeface="+mn-cs"/>
                  </a:rPr>
                  <a:t>thuần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ILP </a:t>
                </a:r>
                <a:r>
                  <a:rPr lang="en-US" sz="1200" kern="1200" err="1">
                    <a:solidFill>
                      <a:schemeClr val="tx1"/>
                    </a:solidFill>
                    <a:effectLst/>
                    <a:latin typeface="+mn-lt"/>
                    <a:ea typeface="+mn-ea"/>
                    <a:cs typeface="+mn-cs"/>
                  </a:rPr>
                  <a:t>đòi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hỏi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chương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chuyên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(CPLEX) , </a:t>
                </a:r>
                <a:r>
                  <a:rPr lang="en-US" sz="1200" kern="1200" err="1">
                    <a:solidFill>
                      <a:schemeClr val="tx1"/>
                    </a:solidFill>
                    <a:effectLst/>
                    <a:latin typeface="+mn-lt"/>
                    <a:ea typeface="+mn-ea"/>
                    <a:cs typeface="+mn-cs"/>
                  </a:rPr>
                  <a:t>điều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ảnh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hưởng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[7]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Bảng</a:t>
                </a:r>
                <a:r>
                  <a:rPr lang="en-US" sz="1200" kern="1200">
                    <a:solidFill>
                      <a:schemeClr val="tx1"/>
                    </a:solidFill>
                    <a:effectLst/>
                    <a:latin typeface="+mn-lt"/>
                    <a:ea typeface="+mn-ea"/>
                    <a:cs typeface="+mn-cs"/>
                  </a:rPr>
                  <a:t> 1.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cuối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thấy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nhanh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gấp</a:t>
                </a:r>
                <a:r>
                  <a:rPr lang="en-US" sz="1200" kern="1200">
                    <a:solidFill>
                      <a:schemeClr val="tx1"/>
                    </a:solidFill>
                    <a:effectLst/>
                    <a:latin typeface="+mn-lt"/>
                    <a:ea typeface="+mn-ea"/>
                    <a:cs typeface="+mn-cs"/>
                  </a:rPr>
                  <a:t> 10 </a:t>
                </a:r>
                <a:r>
                  <a:rPr lang="en-US" sz="1200" kern="1200" err="1">
                    <a:solidFill>
                      <a:schemeClr val="tx1"/>
                    </a:solidFill>
                    <a:effectLst/>
                    <a:latin typeface="+mn-lt"/>
                    <a:ea typeface="+mn-ea"/>
                    <a:cs typeface="+mn-cs"/>
                  </a:rPr>
                  <a:t>mũ</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ILP </a:t>
                </a:r>
                <a:r>
                  <a:rPr lang="en-US" sz="1200" kern="1200" err="1">
                    <a:solidFill>
                      <a:schemeClr val="tx1"/>
                    </a:solidFill>
                    <a:effectLst/>
                    <a:latin typeface="+mn-lt"/>
                    <a:ea typeface="+mn-ea"/>
                    <a:cs typeface="+mn-cs"/>
                  </a:rPr>
                  <a:t>thuần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khoảng</a:t>
                </a:r>
                <a:r>
                  <a:rPr lang="en-US" sz="1200" kern="1200">
                    <a:solidFill>
                      <a:schemeClr val="tx1"/>
                    </a:solidFill>
                    <a:effectLst/>
                    <a:latin typeface="+mn-lt"/>
                    <a:ea typeface="+mn-ea"/>
                    <a:cs typeface="+mn-cs"/>
                  </a:rPr>
                  <a:t>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10</m:t>
                        </m:r>
                      </m:e>
                      <m:sup>
                        <m:r>
                          <a:rPr lang="en-US" sz="1200" kern="1200">
                            <a:solidFill>
                              <a:schemeClr val="tx1"/>
                            </a:solidFill>
                            <a:effectLst/>
                            <a:latin typeface="+mn-lt"/>
                            <a:ea typeface="+mn-ea"/>
                            <a:cs typeface="+mn-cs"/>
                          </a:rPr>
                          <m:t>3</m:t>
                        </m:r>
                      </m:sup>
                    </m:sSup>
                  </m:oMath>
                </a14:m>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so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lỏng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ILP. </a:t>
                </a:r>
                <a:r>
                  <a:rPr lang="en-US" sz="1200" kern="1200" err="1">
                    <a:solidFill>
                      <a:schemeClr val="tx1"/>
                    </a:solidFill>
                    <a:effectLst/>
                    <a:latin typeface="+mn-lt"/>
                    <a:ea typeface="+mn-ea"/>
                    <a:cs typeface="+mn-cs"/>
                  </a:rPr>
                  <a:t>Lưu</a:t>
                </a:r>
                <a:r>
                  <a:rPr lang="en-US" sz="1200" kern="1200">
                    <a:solidFill>
                      <a:schemeClr val="tx1"/>
                    </a:solidFill>
                    <a:effectLst/>
                    <a:latin typeface="+mn-lt"/>
                    <a:ea typeface="+mn-ea"/>
                    <a:cs typeface="+mn-cs"/>
                  </a:rPr>
                  <a:t> ý </a:t>
                </a:r>
                <a:r>
                  <a:rPr lang="en-US" sz="1200" kern="1200" err="1">
                    <a:solidFill>
                      <a:schemeClr val="tx1"/>
                    </a:solidFill>
                    <a:effectLst/>
                    <a:latin typeface="+mn-lt"/>
                    <a:ea typeface="+mn-ea"/>
                    <a:cs typeface="+mn-cs"/>
                  </a:rPr>
                  <a:t>rằng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bậc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topo</a:t>
                </a:r>
                <a:r>
                  <a:rPr lang="en-US" sz="1200" kern="1200">
                    <a:solidFill>
                      <a:schemeClr val="tx1"/>
                    </a:solidFill>
                    <a:effectLst/>
                    <a:latin typeface="+mn-lt"/>
                    <a:ea typeface="+mn-ea"/>
                    <a:cs typeface="+mn-cs"/>
                  </a:rPr>
                  <a:t> logic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tế</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ảnh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hưởng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Điều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do </a:t>
                </a:r>
                <a:r>
                  <a:rPr lang="en-US" sz="1200" kern="1200" err="1">
                    <a:solidFill>
                      <a:schemeClr val="tx1"/>
                    </a:solidFill>
                    <a:effectLst/>
                    <a:latin typeface="+mn-lt"/>
                    <a:ea typeface="+mn-ea"/>
                    <a:cs typeface="+mn-cs"/>
                  </a:rPr>
                  <a:t>hầu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kiếm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xạ</a:t>
                </a:r>
                <a:r>
                  <a:rPr lang="en-US" sz="1200" kern="1200">
                    <a:solidFill>
                      <a:schemeClr val="tx1"/>
                    </a:solidFill>
                    <a:effectLst/>
                    <a:latin typeface="+mn-lt"/>
                    <a:ea typeface="+mn-ea"/>
                    <a:cs typeface="+mn-cs"/>
                  </a:rPr>
                  <a:t> 1-survivable (</a:t>
                </a:r>
                <a:r>
                  <a:rPr lang="en-US" sz="1200" kern="1200" err="1">
                    <a:solidFill>
                      <a:schemeClr val="tx1"/>
                    </a:solidFill>
                    <a:effectLst/>
                    <a:latin typeface="+mn-lt"/>
                    <a:ea typeface="+mn-ea"/>
                    <a:cs typeface="+mn-cs"/>
                  </a:rPr>
                  <a:t>hội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tụ</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topo</a:t>
                </a:r>
                <a:r>
                  <a:rPr lang="en-US" sz="1200" kern="1200">
                    <a:solidFill>
                      <a:schemeClr val="tx1"/>
                    </a:solidFill>
                    <a:effectLst/>
                    <a:latin typeface="+mn-lt"/>
                    <a:ea typeface="+mn-ea"/>
                    <a:cs typeface="+mn-cs"/>
                  </a:rPr>
                  <a:t> logic </a:t>
                </a:r>
                <a:r>
                  <a:rPr lang="en-US" sz="1200" kern="1200" err="1">
                    <a:solidFill>
                      <a:schemeClr val="tx1"/>
                    </a:solidFill>
                    <a:effectLst/>
                    <a:latin typeface="+mn-lt"/>
                    <a:ea typeface="+mn-ea"/>
                    <a:cs typeface="+mn-cs"/>
                  </a:rPr>
                  <a:t>rút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gọn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1 </a:t>
                </a:r>
                <a:r>
                  <a:rPr lang="en-US" sz="1200" kern="1200" err="1">
                    <a:solidFill>
                      <a:schemeClr val="tx1"/>
                    </a:solidFill>
                    <a:effectLst/>
                    <a:latin typeface="+mn-lt"/>
                    <a:ea typeface="+mn-ea"/>
                    <a:cs typeface="+mn-cs"/>
                  </a:rPr>
                  <a:t>nút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kết</a:t>
                </a:r>
                <a:r>
                  <a:rPr lang="en-US" sz="1200" kern="1200">
                    <a:solidFill>
                      <a:schemeClr val="tx1"/>
                    </a:solidFill>
                    <a:effectLst/>
                    <a:latin typeface="+mn-lt"/>
                    <a:ea typeface="+mn-ea"/>
                    <a:cs typeface="+mn-cs"/>
                  </a:rPr>
                  <a:t> logic </a:t>
                </a:r>
                <a:r>
                  <a:rPr lang="en-US" sz="1200" kern="1200" err="1">
                    <a:solidFill>
                      <a:schemeClr val="tx1"/>
                    </a:solidFill>
                    <a:effectLst/>
                    <a:latin typeface="+mn-lt"/>
                    <a:ea typeface="+mn-ea"/>
                    <a:cs typeface="+mn-cs"/>
                  </a:rPr>
                  <a:t>còn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lặp</a:t>
                </a:r>
                <a:r>
                  <a:rPr lang="en-US" sz="1200" kern="1200">
                    <a:solidFill>
                      <a:schemeClr val="tx1"/>
                    </a:solidFill>
                    <a:effectLst/>
                    <a:latin typeface="+mn-lt"/>
                    <a:ea typeface="+mn-ea"/>
                    <a:cs typeface="+mn-cs"/>
                  </a:rPr>
                  <a:t> e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3)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bởi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ngắn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nhất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Dijkstra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kể</a:t>
                </a:r>
                <a:r>
                  <a:rPr lang="en-US" sz="1200" kern="120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[7]. (E. </a:t>
                </a:r>
                <a:r>
                  <a:rPr lang="en-US" sz="1200" kern="1200" err="1" smtClean="0">
                    <a:solidFill>
                      <a:schemeClr val="tx1"/>
                    </a:solidFill>
                    <a:effectLst/>
                    <a:latin typeface="+mn-lt"/>
                    <a:ea typeface="+mn-ea"/>
                    <a:cs typeface="+mn-cs"/>
                  </a:rPr>
                  <a:t>Modiano</a:t>
                </a:r>
                <a:r>
                  <a:rPr lang="en-US" sz="1200" kern="1200" smtClean="0">
                    <a:solidFill>
                      <a:schemeClr val="tx1"/>
                    </a:solidFill>
                    <a:effectLst/>
                    <a:latin typeface="+mn-lt"/>
                    <a:ea typeface="+mn-ea"/>
                    <a:cs typeface="+mn-cs"/>
                  </a:rPr>
                  <a:t> and A. </a:t>
                </a:r>
                <a:r>
                  <a:rPr lang="en-US" sz="1200" kern="1200" err="1" smtClean="0">
                    <a:solidFill>
                      <a:schemeClr val="tx1"/>
                    </a:solidFill>
                    <a:effectLst/>
                    <a:latin typeface="+mn-lt"/>
                    <a:ea typeface="+mn-ea"/>
                    <a:cs typeface="+mn-cs"/>
                  </a:rPr>
                  <a:t>Narula</a:t>
                </a:r>
                <a:r>
                  <a:rPr lang="en-US" sz="1200" kern="1200" smtClean="0">
                    <a:solidFill>
                      <a:schemeClr val="tx1"/>
                    </a:solidFill>
                    <a:effectLst/>
                    <a:latin typeface="+mn-lt"/>
                    <a:ea typeface="+mn-ea"/>
                    <a:cs typeface="+mn-cs"/>
                  </a:rPr>
                  <a:t>-Tam. Survivable </a:t>
                </a:r>
                <a:r>
                  <a:rPr lang="en-US" sz="1200" kern="1200" err="1" smtClean="0">
                    <a:solidFill>
                      <a:schemeClr val="tx1"/>
                    </a:solidFill>
                    <a:effectLst/>
                    <a:latin typeface="+mn-lt"/>
                    <a:ea typeface="+mn-ea"/>
                    <a:cs typeface="+mn-cs"/>
                  </a:rPr>
                  <a:t>lightpath</a:t>
                </a:r>
                <a:r>
                  <a:rPr lang="en-US" sz="1200" kern="1200" smtClean="0">
                    <a:solidFill>
                      <a:schemeClr val="tx1"/>
                    </a:solidFill>
                    <a:effectLst/>
                    <a:latin typeface="+mn-lt"/>
                    <a:ea typeface="+mn-ea"/>
                    <a:cs typeface="+mn-cs"/>
                  </a:rPr>
                  <a:t> routing: a new approach to the design of WDM-based networks. IEEE Journal on Selected Areas in Communications, 20(4):800–809, May 2002.)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tôi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chạy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 SMART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[7], </a:t>
                </a:r>
                <a:r>
                  <a:rPr lang="en-US" sz="1200" kern="1200" err="1" smtClean="0">
                    <a:solidFill>
                      <a:schemeClr val="tx1"/>
                    </a:solidFill>
                    <a:effectLst/>
                    <a:latin typeface="+mn-lt"/>
                    <a:ea typeface="+mn-ea"/>
                    <a:cs typeface="+mn-cs"/>
                  </a:rPr>
                  <a:t>cụ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NSFNET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vật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logic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300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ngẫu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bậc</a:t>
                </a:r>
                <a:r>
                  <a:rPr lang="en-US" sz="1200" kern="1200" smtClean="0">
                    <a:solidFill>
                      <a:schemeClr val="tx1"/>
                    </a:solidFill>
                    <a:effectLst/>
                    <a:latin typeface="+mn-lt"/>
                    <a:ea typeface="+mn-ea"/>
                    <a:cs typeface="+mn-cs"/>
                  </a:rPr>
                  <a:t> </a:t>
                </a:r>
                <a:r>
                  <a:rPr lang="en-US" sz="1200" i="0" kern="1200">
                    <a:solidFill>
                      <a:schemeClr val="tx1"/>
                    </a:solidFill>
                    <a:effectLst/>
                    <a:latin typeface="+mn-lt"/>
                    <a:ea typeface="+mn-ea"/>
                    <a:cs typeface="+mn-cs"/>
                  </a:rPr>
                  <a:t>𝑑 ̅</a:t>
                </a:r>
                <a:r>
                  <a:rPr lang="en-US" sz="1200" kern="1200">
                    <a:solidFill>
                      <a:schemeClr val="tx1"/>
                    </a:solidFill>
                    <a:effectLst/>
                    <a:latin typeface="+mn-lt"/>
                    <a:ea typeface="+mn-ea"/>
                    <a:cs typeface="+mn-cs"/>
                  </a:rPr>
                  <a:t>  = 3, 4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5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[7] .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xạ</a:t>
                </a:r>
                <a:r>
                  <a:rPr lang="en-US" sz="1200" kern="1200">
                    <a:solidFill>
                      <a:schemeClr val="tx1"/>
                    </a:solidFill>
                    <a:effectLst/>
                    <a:latin typeface="+mn-lt"/>
                    <a:ea typeface="+mn-ea"/>
                    <a:cs typeface="+mn-cs"/>
                  </a:rPr>
                  <a:t> 1-survivable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thấy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tất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ILP, ILP-Relax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Vì</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vậy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thú</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so </a:t>
                </a:r>
                <a:r>
                  <a:rPr lang="en-US" sz="1200" kern="1200" err="1">
                    <a:solidFill>
                      <a:schemeClr val="tx1"/>
                    </a:solidFill>
                    <a:effectLst/>
                    <a:latin typeface="+mn-lt"/>
                    <a:ea typeface="+mn-ea"/>
                    <a:cs typeface="+mn-cs"/>
                  </a:rPr>
                  <a:t>sánh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giống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nhau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đương</a:t>
                </a:r>
                <a:r>
                  <a:rPr lang="en-US" sz="1200" kern="1200">
                    <a:solidFill>
                      <a:schemeClr val="tx1"/>
                    </a:solidFill>
                    <a:effectLst/>
                    <a:latin typeface="+mn-lt"/>
                    <a:ea typeface="+mn-ea"/>
                    <a:cs typeface="+mn-cs"/>
                  </a:rPr>
                  <a:t> (Sun </a:t>
                </a:r>
                <a:r>
                  <a:rPr lang="en-US" sz="1200" kern="1200" err="1">
                    <a:solidFill>
                      <a:schemeClr val="tx1"/>
                    </a:solidFill>
                    <a:effectLst/>
                    <a:latin typeface="+mn-lt"/>
                    <a:ea typeface="+mn-ea"/>
                    <a:cs typeface="+mn-cs"/>
                  </a:rPr>
                  <a:t>Sparc</a:t>
                </a:r>
                <a:r>
                  <a:rPr lang="en-US" sz="1200" kern="1200">
                    <a:solidFill>
                      <a:schemeClr val="tx1"/>
                    </a:solidFill>
                    <a:effectLst/>
                    <a:latin typeface="+mn-lt"/>
                    <a:ea typeface="+mn-ea"/>
                    <a:cs typeface="+mn-cs"/>
                  </a:rPr>
                  <a:t> Ultra-10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Pentium 500). </a:t>
                </a:r>
                <a:r>
                  <a:rPr lang="en-US" sz="1200" kern="1200" err="1">
                    <a:solidFill>
                      <a:schemeClr val="tx1"/>
                    </a:solidFill>
                    <a:effectLst/>
                    <a:latin typeface="+mn-lt"/>
                    <a:ea typeface="+mn-ea"/>
                    <a:cs typeface="+mn-cs"/>
                  </a:rPr>
                  <a:t>Tuy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tôi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nhấn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rằng</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đặt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C++ </a:t>
                </a:r>
                <a:r>
                  <a:rPr lang="en-US" sz="1200" kern="1200" err="1">
                    <a:solidFill>
                      <a:schemeClr val="tx1"/>
                    </a:solidFill>
                    <a:effectLst/>
                    <a:latin typeface="+mn-lt"/>
                    <a:ea typeface="+mn-ea"/>
                    <a:cs typeface="+mn-cs"/>
                  </a:rPr>
                  <a:t>thuần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ILP </a:t>
                </a:r>
                <a:r>
                  <a:rPr lang="en-US" sz="1200" kern="1200" err="1">
                    <a:solidFill>
                      <a:schemeClr val="tx1"/>
                    </a:solidFill>
                    <a:effectLst/>
                    <a:latin typeface="+mn-lt"/>
                    <a:ea typeface="+mn-ea"/>
                    <a:cs typeface="+mn-cs"/>
                  </a:rPr>
                  <a:t>đòi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hỏi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chương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chuyên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(CPLEX) , </a:t>
                </a:r>
                <a:r>
                  <a:rPr lang="en-US" sz="1200" kern="1200" err="1">
                    <a:solidFill>
                      <a:schemeClr val="tx1"/>
                    </a:solidFill>
                    <a:effectLst/>
                    <a:latin typeface="+mn-lt"/>
                    <a:ea typeface="+mn-ea"/>
                    <a:cs typeface="+mn-cs"/>
                  </a:rPr>
                  <a:t>điều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ảnh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hưởng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[7]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Bảng</a:t>
                </a:r>
                <a:r>
                  <a:rPr lang="en-US" sz="1200" kern="1200">
                    <a:solidFill>
                      <a:schemeClr val="tx1"/>
                    </a:solidFill>
                    <a:effectLst/>
                    <a:latin typeface="+mn-lt"/>
                    <a:ea typeface="+mn-ea"/>
                    <a:cs typeface="+mn-cs"/>
                  </a:rPr>
                  <a:t> 1.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cuối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thấy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nhanh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gấp</a:t>
                </a:r>
                <a:r>
                  <a:rPr lang="en-US" sz="1200" kern="1200">
                    <a:solidFill>
                      <a:schemeClr val="tx1"/>
                    </a:solidFill>
                    <a:effectLst/>
                    <a:latin typeface="+mn-lt"/>
                    <a:ea typeface="+mn-ea"/>
                    <a:cs typeface="+mn-cs"/>
                  </a:rPr>
                  <a:t> 10 </a:t>
                </a:r>
                <a:r>
                  <a:rPr lang="en-US" sz="1200" kern="1200" err="1">
                    <a:solidFill>
                      <a:schemeClr val="tx1"/>
                    </a:solidFill>
                    <a:effectLst/>
                    <a:latin typeface="+mn-lt"/>
                    <a:ea typeface="+mn-ea"/>
                    <a:cs typeface="+mn-cs"/>
                  </a:rPr>
                  <a:t>mũ</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ILP </a:t>
                </a:r>
                <a:r>
                  <a:rPr lang="en-US" sz="1200" kern="1200" err="1">
                    <a:solidFill>
                      <a:schemeClr val="tx1"/>
                    </a:solidFill>
                    <a:effectLst/>
                    <a:latin typeface="+mn-lt"/>
                    <a:ea typeface="+mn-ea"/>
                    <a:cs typeface="+mn-cs"/>
                  </a:rPr>
                  <a:t>thuần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khoảng</a:t>
                </a:r>
                <a:r>
                  <a:rPr lang="en-US" sz="1200" kern="1200">
                    <a:solidFill>
                      <a:schemeClr val="tx1"/>
                    </a:solidFill>
                    <a:effectLst/>
                    <a:latin typeface="+mn-lt"/>
                    <a:ea typeface="+mn-ea"/>
                    <a:cs typeface="+mn-cs"/>
                  </a:rPr>
                  <a:t> </a:t>
                </a:r>
                <a:r>
                  <a:rPr lang="en-US" sz="1200" i="0" kern="1200">
                    <a:solidFill>
                      <a:schemeClr val="tx1"/>
                    </a:solidFill>
                    <a:effectLst/>
                    <a:latin typeface="+mn-lt"/>
                    <a:ea typeface="+mn-ea"/>
                    <a:cs typeface="+mn-cs"/>
                  </a:rPr>
                  <a:t>〖10〗^3</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so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lỏng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ILP. </a:t>
                </a:r>
                <a:r>
                  <a:rPr lang="en-US" sz="1200" kern="1200" err="1">
                    <a:solidFill>
                      <a:schemeClr val="tx1"/>
                    </a:solidFill>
                    <a:effectLst/>
                    <a:latin typeface="+mn-lt"/>
                    <a:ea typeface="+mn-ea"/>
                    <a:cs typeface="+mn-cs"/>
                  </a:rPr>
                  <a:t>Lưu</a:t>
                </a:r>
                <a:r>
                  <a:rPr lang="en-US" sz="1200" kern="1200">
                    <a:solidFill>
                      <a:schemeClr val="tx1"/>
                    </a:solidFill>
                    <a:effectLst/>
                    <a:latin typeface="+mn-lt"/>
                    <a:ea typeface="+mn-ea"/>
                    <a:cs typeface="+mn-cs"/>
                  </a:rPr>
                  <a:t> ý </a:t>
                </a:r>
                <a:r>
                  <a:rPr lang="en-US" sz="1200" kern="1200" err="1">
                    <a:solidFill>
                      <a:schemeClr val="tx1"/>
                    </a:solidFill>
                    <a:effectLst/>
                    <a:latin typeface="+mn-lt"/>
                    <a:ea typeface="+mn-ea"/>
                    <a:cs typeface="+mn-cs"/>
                  </a:rPr>
                  <a:t>rằng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bậc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topo</a:t>
                </a:r>
                <a:r>
                  <a:rPr lang="en-US" sz="1200" kern="1200">
                    <a:solidFill>
                      <a:schemeClr val="tx1"/>
                    </a:solidFill>
                    <a:effectLst/>
                    <a:latin typeface="+mn-lt"/>
                    <a:ea typeface="+mn-ea"/>
                    <a:cs typeface="+mn-cs"/>
                  </a:rPr>
                  <a:t> logic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tế</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ảnh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hưởng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Điều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do </a:t>
                </a:r>
                <a:r>
                  <a:rPr lang="en-US" sz="1200" kern="1200" err="1">
                    <a:solidFill>
                      <a:schemeClr val="tx1"/>
                    </a:solidFill>
                    <a:effectLst/>
                    <a:latin typeface="+mn-lt"/>
                    <a:ea typeface="+mn-ea"/>
                    <a:cs typeface="+mn-cs"/>
                  </a:rPr>
                  <a:t>hầu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kiếm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xạ</a:t>
                </a:r>
                <a:r>
                  <a:rPr lang="en-US" sz="1200" kern="1200">
                    <a:solidFill>
                      <a:schemeClr val="tx1"/>
                    </a:solidFill>
                    <a:effectLst/>
                    <a:latin typeface="+mn-lt"/>
                    <a:ea typeface="+mn-ea"/>
                    <a:cs typeface="+mn-cs"/>
                  </a:rPr>
                  <a:t> 1-survivable (</a:t>
                </a:r>
                <a:r>
                  <a:rPr lang="en-US" sz="1200" kern="1200" err="1">
                    <a:solidFill>
                      <a:schemeClr val="tx1"/>
                    </a:solidFill>
                    <a:effectLst/>
                    <a:latin typeface="+mn-lt"/>
                    <a:ea typeface="+mn-ea"/>
                    <a:cs typeface="+mn-cs"/>
                  </a:rPr>
                  <a:t>hội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tụ</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topo</a:t>
                </a:r>
                <a:r>
                  <a:rPr lang="en-US" sz="1200" kern="1200">
                    <a:solidFill>
                      <a:schemeClr val="tx1"/>
                    </a:solidFill>
                    <a:effectLst/>
                    <a:latin typeface="+mn-lt"/>
                    <a:ea typeface="+mn-ea"/>
                    <a:cs typeface="+mn-cs"/>
                  </a:rPr>
                  <a:t> logic </a:t>
                </a:r>
                <a:r>
                  <a:rPr lang="en-US" sz="1200" kern="1200" err="1">
                    <a:solidFill>
                      <a:schemeClr val="tx1"/>
                    </a:solidFill>
                    <a:effectLst/>
                    <a:latin typeface="+mn-lt"/>
                    <a:ea typeface="+mn-ea"/>
                    <a:cs typeface="+mn-cs"/>
                  </a:rPr>
                  <a:t>rút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gọn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1 </a:t>
                </a:r>
                <a:r>
                  <a:rPr lang="en-US" sz="1200" kern="1200" err="1">
                    <a:solidFill>
                      <a:schemeClr val="tx1"/>
                    </a:solidFill>
                    <a:effectLst/>
                    <a:latin typeface="+mn-lt"/>
                    <a:ea typeface="+mn-ea"/>
                    <a:cs typeface="+mn-cs"/>
                  </a:rPr>
                  <a:t>nút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kết</a:t>
                </a:r>
                <a:r>
                  <a:rPr lang="en-US" sz="1200" kern="1200">
                    <a:solidFill>
                      <a:schemeClr val="tx1"/>
                    </a:solidFill>
                    <a:effectLst/>
                    <a:latin typeface="+mn-lt"/>
                    <a:ea typeface="+mn-ea"/>
                    <a:cs typeface="+mn-cs"/>
                  </a:rPr>
                  <a:t> logic </a:t>
                </a:r>
                <a:r>
                  <a:rPr lang="en-US" sz="1200" kern="1200" err="1">
                    <a:solidFill>
                      <a:schemeClr val="tx1"/>
                    </a:solidFill>
                    <a:effectLst/>
                    <a:latin typeface="+mn-lt"/>
                    <a:ea typeface="+mn-ea"/>
                    <a:cs typeface="+mn-cs"/>
                  </a:rPr>
                  <a:t>còn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lặp</a:t>
                </a:r>
                <a:r>
                  <a:rPr lang="en-US" sz="1200" kern="1200">
                    <a:solidFill>
                      <a:schemeClr val="tx1"/>
                    </a:solidFill>
                    <a:effectLst/>
                    <a:latin typeface="+mn-lt"/>
                    <a:ea typeface="+mn-ea"/>
                    <a:cs typeface="+mn-cs"/>
                  </a:rPr>
                  <a:t> e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3)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bởi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ngắn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nhất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Dijkstra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kể</a:t>
                </a:r>
                <a:r>
                  <a:rPr lang="en-US" sz="1200" kern="120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613E9E4-AB2A-4715-9295-28DC370F49FE}" type="slidenum">
              <a:rPr lang="en-US" smtClean="0"/>
              <a:t>31</a:t>
            </a:fld>
            <a:endParaRPr lang="en-US"/>
          </a:p>
        </p:txBody>
      </p:sp>
    </p:spTree>
    <p:extLst>
      <p:ext uri="{BB962C8B-B14F-4D97-AF65-F5344CB8AC3E}">
        <p14:creationId xmlns:p14="http://schemas.microsoft.com/office/powerpoint/2010/main" val="2533877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[6] J. </a:t>
            </a:r>
            <a:r>
              <a:rPr lang="en-US" sz="1200" kern="1200" err="1" smtClean="0">
                <a:solidFill>
                  <a:schemeClr val="tx1"/>
                </a:solidFill>
                <a:effectLst/>
                <a:latin typeface="+mn-lt"/>
                <a:ea typeface="+mn-ea"/>
                <a:cs typeface="+mn-cs"/>
              </a:rPr>
              <a:t>Armitage</a:t>
            </a:r>
            <a:r>
              <a:rPr lang="en-US" sz="1200" kern="1200" smtClean="0">
                <a:solidFill>
                  <a:schemeClr val="tx1"/>
                </a:solidFill>
                <a:effectLst/>
                <a:latin typeface="+mn-lt"/>
                <a:ea typeface="+mn-ea"/>
                <a:cs typeface="+mn-cs"/>
              </a:rPr>
              <a:t>, O. </a:t>
            </a:r>
            <a:r>
              <a:rPr lang="en-US" sz="1200" kern="1200" err="1" smtClean="0">
                <a:solidFill>
                  <a:schemeClr val="tx1"/>
                </a:solidFill>
                <a:effectLst/>
                <a:latin typeface="+mn-lt"/>
                <a:ea typeface="+mn-ea"/>
                <a:cs typeface="+mn-cs"/>
              </a:rPr>
              <a:t>Crochat</a:t>
            </a:r>
            <a:r>
              <a:rPr lang="en-US" sz="1200" kern="1200" smtClean="0">
                <a:solidFill>
                  <a:schemeClr val="tx1"/>
                </a:solidFill>
                <a:effectLst/>
                <a:latin typeface="+mn-lt"/>
                <a:ea typeface="+mn-ea"/>
                <a:cs typeface="+mn-cs"/>
              </a:rPr>
              <a:t>, and J. Y. Le </a:t>
            </a:r>
            <a:r>
              <a:rPr lang="en-US" sz="1200" kern="1200" err="1" smtClean="0">
                <a:solidFill>
                  <a:schemeClr val="tx1"/>
                </a:solidFill>
                <a:effectLst/>
                <a:latin typeface="+mn-lt"/>
                <a:ea typeface="+mn-ea"/>
                <a:cs typeface="+mn-cs"/>
              </a:rPr>
              <a:t>Boudec</a:t>
            </a:r>
            <a:r>
              <a:rPr lang="en-US" sz="1200" kern="1200" smtClean="0">
                <a:solidFill>
                  <a:schemeClr val="tx1"/>
                </a:solidFill>
                <a:effectLst/>
                <a:latin typeface="+mn-lt"/>
                <a:ea typeface="+mn-ea"/>
                <a:cs typeface="+mn-cs"/>
              </a:rPr>
              <a:t>. Design of a Survivable WDM Photonic Network. Proceedings of IEEE INFOCOM 97, April 1997.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32</a:t>
            </a:fld>
            <a:endParaRPr lang="en-US"/>
          </a:p>
        </p:txBody>
      </p:sp>
    </p:spTree>
    <p:extLst>
      <p:ext uri="{BB962C8B-B14F-4D97-AF65-F5344CB8AC3E}">
        <p14:creationId xmlns:p14="http://schemas.microsoft.com/office/powerpoint/2010/main" val="2533877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6a, b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quan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đến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năng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thuât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tức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năng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thấy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1-survivable. Trong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6a, </a:t>
                </a:r>
                <a:r>
                  <a:rPr lang="en-US" sz="1200" kern="1200" err="1" smtClean="0">
                    <a:solidFill>
                      <a:schemeClr val="tx1"/>
                    </a:solidFill>
                    <a:effectLst/>
                    <a:latin typeface="+mn-lt"/>
                    <a:ea typeface="+mn-ea"/>
                    <a:cs typeface="+mn-cs"/>
                  </a:rPr>
                  <a:t>tỷ</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thành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tỷ</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xóa</a:t>
                </a:r>
                <a:r>
                  <a:rPr lang="en-US" sz="1200" kern="1200" smtClean="0">
                    <a:solidFill>
                      <a:schemeClr val="tx1"/>
                    </a:solidFill>
                    <a:effectLst/>
                    <a:latin typeface="+mn-lt"/>
                    <a:ea typeface="+mn-ea"/>
                    <a:cs typeface="+mn-cs"/>
                  </a:rPr>
                  <a:t> f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số</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hằng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số</a:t>
                </a:r>
                <a:r>
                  <a:rPr lang="en-US" sz="1200" kern="1200" smtClean="0">
                    <a:solidFill>
                      <a:schemeClr val="tx1"/>
                    </a:solidFill>
                    <a:effectLst/>
                    <a:latin typeface="+mn-lt"/>
                    <a:ea typeface="+mn-ea"/>
                    <a:cs typeface="+mn-cs"/>
                  </a:rPr>
                  <a:t> N = 49.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tôi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quan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thấy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tỷ</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suất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 SMART </a:t>
                </a:r>
                <a:r>
                  <a:rPr lang="en-US" sz="1200" kern="1200" err="1" smtClean="0">
                    <a:solidFill>
                      <a:schemeClr val="tx1"/>
                    </a:solidFill>
                    <a:effectLst/>
                    <a:latin typeface="+mn-lt"/>
                    <a:ea typeface="+mn-ea"/>
                    <a:cs typeface="+mn-cs"/>
                  </a:rPr>
                  <a:t>cao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kể</a:t>
                </a:r>
                <a:r>
                  <a:rPr lang="en-US" sz="1200" kern="1200" smtClean="0">
                    <a:solidFill>
                      <a:schemeClr val="tx1"/>
                    </a:solidFill>
                    <a:effectLst/>
                    <a:latin typeface="+mn-lt"/>
                    <a:ea typeface="+mn-ea"/>
                    <a:cs typeface="+mn-cs"/>
                  </a:rPr>
                  <a:t> so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 Tabu97. </a:t>
                </a:r>
                <a:r>
                  <a:rPr lang="en-US" sz="1200" kern="1200" err="1" smtClean="0">
                    <a:solidFill>
                      <a:schemeClr val="tx1"/>
                    </a:solidFill>
                    <a:effectLst/>
                    <a:latin typeface="+mn-lt"/>
                    <a:ea typeface="+mn-ea"/>
                    <a:cs typeface="+mn-cs"/>
                  </a:rPr>
                  <a:t>Nhìn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chung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6a </a:t>
                </a:r>
                <a:r>
                  <a:rPr lang="en-US" sz="1200" kern="1200" err="1" smtClean="0">
                    <a:solidFill>
                      <a:schemeClr val="tx1"/>
                    </a:solidFill>
                    <a:effectLst/>
                    <a:latin typeface="+mn-lt"/>
                    <a:ea typeface="+mn-ea"/>
                    <a:cs typeface="+mn-cs"/>
                  </a:rPr>
                  <a:t>cũng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khẳng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định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rằng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cùng</a:t>
                </a:r>
                <a:r>
                  <a:rPr lang="en-US" sz="1200" kern="1200" smtClean="0">
                    <a:solidFill>
                      <a:schemeClr val="tx1"/>
                    </a:solidFill>
                    <a:effectLst/>
                    <a:latin typeface="+mn-lt"/>
                    <a:ea typeface="+mn-ea"/>
                    <a:cs typeface="+mn-cs"/>
                  </a:rPr>
                  <a:t> 1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logic </a:t>
                </a:r>
                <a:r>
                  <a:rPr lang="en-US" sz="1200" kern="1200" err="1" smtClean="0">
                    <a:solidFill>
                      <a:schemeClr val="tx1"/>
                    </a:solidFill>
                    <a:effectLst/>
                    <a:latin typeface="+mn-lt"/>
                    <a:ea typeface="+mn-ea"/>
                    <a:cs typeface="+mn-cs"/>
                  </a:rPr>
                  <a:t>trên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vật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thưa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a:t>
                </a:r>
              </a:p>
              <a:p>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6b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phụ</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năng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thước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topo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Ưu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điểm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tăng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N,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N = 16 </a:t>
                </a:r>
                <a:r>
                  <a:rPr lang="en-US" sz="1200" kern="1200" err="1">
                    <a:solidFill>
                      <a:schemeClr val="tx1"/>
                    </a:solidFill>
                    <a:effectLst/>
                    <a:latin typeface="+mn-lt"/>
                    <a:ea typeface="+mn-ea"/>
                    <a:cs typeface="+mn-cs"/>
                  </a:rPr>
                  <a:t>tỷ</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N = 100 </a:t>
                </a:r>
                <a:r>
                  <a:rPr lang="en-US" sz="1200" kern="1200" err="1">
                    <a:solidFill>
                      <a:schemeClr val="tx1"/>
                    </a:solidFill>
                    <a:effectLst/>
                    <a:latin typeface="+mn-lt"/>
                    <a:ea typeface="+mn-ea"/>
                    <a:cs typeface="+mn-cs"/>
                  </a:rPr>
                  <a:t>tỷ</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tới</a:t>
                </a:r>
                <a:r>
                  <a:rPr lang="en-US" sz="1200" kern="1200">
                    <a:solidFill>
                      <a:schemeClr val="tx1"/>
                    </a:solidFill>
                    <a:effectLst/>
                    <a:latin typeface="+mn-lt"/>
                    <a:ea typeface="+mn-ea"/>
                    <a:cs typeface="+mn-cs"/>
                  </a:rPr>
                  <a:t> 30%.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nữa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do SMART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chia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N </a:t>
                </a:r>
                <a:r>
                  <a:rPr lang="en-US" sz="1200" kern="1200" err="1">
                    <a:solidFill>
                      <a:schemeClr val="tx1"/>
                    </a:solidFill>
                    <a:effectLst/>
                    <a:latin typeface="+mn-lt"/>
                    <a:ea typeface="+mn-ea"/>
                    <a:cs typeface="+mn-cs"/>
                  </a:rPr>
                  <a:t>nhỏ</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chia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tận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đặc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nó</a:t>
                </a:r>
                <a:r>
                  <a:rPr lang="en-US" sz="1200" kern="1200">
                    <a:solidFill>
                      <a:schemeClr val="tx1"/>
                    </a:solidFill>
                    <a:effectLst/>
                    <a:latin typeface="+mn-lt"/>
                    <a:ea typeface="+mn-ea"/>
                    <a:cs typeface="+mn-cs"/>
                  </a:rPr>
                  <a:t>.</a:t>
                </a:r>
              </a:p>
              <a:p>
                <a:r>
                  <a:rPr lang="en-US" sz="1200" kern="120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a:t>
                </a:r>
                <a:r>
                  <a:rPr lang="en-US" sz="1200" kern="1200" smtClean="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thú</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xét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Do </a:t>
                </a:r>
                <a:r>
                  <a:rPr lang="en-US" sz="1200" kern="1200" err="1">
                    <a:solidFill>
                      <a:schemeClr val="tx1"/>
                    </a:solidFill>
                    <a:effectLst/>
                    <a:latin typeface="+mn-lt"/>
                    <a:ea typeface="+mn-ea"/>
                    <a:cs typeface="+mn-cs"/>
                  </a:rPr>
                  <a:t>cài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đặt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Tabu97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nhất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đặt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cả</a:t>
                </a:r>
                <a:r>
                  <a:rPr lang="en-US" sz="1200" kern="1200">
                    <a:solidFill>
                      <a:schemeClr val="tx1"/>
                    </a:solidFill>
                    <a:effectLst/>
                    <a:latin typeface="+mn-lt"/>
                    <a:ea typeface="+mn-ea"/>
                    <a:cs typeface="+mn-cs"/>
                  </a:rPr>
                  <a:t> 2 </a:t>
                </a:r>
                <a:r>
                  <a:rPr lang="en-US" sz="1200" kern="1200" err="1">
                    <a:solidFill>
                      <a:schemeClr val="tx1"/>
                    </a:solidFill>
                    <a:effectLst/>
                    <a:latin typeface="+mn-lt"/>
                    <a:ea typeface="+mn-ea"/>
                    <a:cs typeface="+mn-cs"/>
                  </a:rPr>
                  <a:t>đều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C + +,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cấu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trúc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hàm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hợp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so </a:t>
                </a:r>
                <a:r>
                  <a:rPr lang="en-US" sz="1200" kern="1200" err="1">
                    <a:solidFill>
                      <a:schemeClr val="tx1"/>
                    </a:solidFill>
                    <a:effectLst/>
                    <a:latin typeface="+mn-lt"/>
                    <a:ea typeface="+mn-ea"/>
                    <a:cs typeface="+mn-cs"/>
                  </a:rPr>
                  <a:t>sánh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6c </a:t>
                </a:r>
                <a:r>
                  <a:rPr lang="en-US" sz="1200" kern="1200" err="1">
                    <a:solidFill>
                      <a:schemeClr val="tx1"/>
                    </a:solidFill>
                    <a:effectLst/>
                    <a:latin typeface="+mn-lt"/>
                    <a:ea typeface="+mn-ea"/>
                    <a:cs typeface="+mn-cs"/>
                  </a:rPr>
                  <a:t>dưới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thị</a:t>
                </a:r>
                <a:r>
                  <a:rPr lang="en-US" sz="1200" kern="1200">
                    <a:solidFill>
                      <a:schemeClr val="tx1"/>
                    </a:solidFill>
                    <a:effectLst/>
                    <a:latin typeface="+mn-lt"/>
                    <a:ea typeface="+mn-ea"/>
                    <a:cs typeface="+mn-cs"/>
                  </a:rPr>
                  <a:t> log-log </a:t>
                </a:r>
                <a:r>
                  <a:rPr lang="en-US" sz="1200" kern="1200" err="1">
                    <a:solidFill>
                      <a:schemeClr val="tx1"/>
                    </a:solidFill>
                    <a:effectLst/>
                    <a:latin typeface="+mn-lt"/>
                    <a:ea typeface="+mn-ea"/>
                    <a:cs typeface="+mn-cs"/>
                  </a:rPr>
                  <a:t>sccale</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tuyến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do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O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𝑁</m:t>
                        </m:r>
                      </m:e>
                      <m:sup>
                        <m:r>
                          <a:rPr lang="en-US" sz="1200" kern="1200">
                            <a:solidFill>
                              <a:schemeClr val="tx1"/>
                            </a:solidFill>
                            <a:effectLst/>
                            <a:latin typeface="+mn-lt"/>
                            <a:ea typeface="+mn-ea"/>
                            <a:cs typeface="+mn-cs"/>
                          </a:rPr>
                          <m:t>3.5</m:t>
                        </m:r>
                      </m:sup>
                    </m:sSup>
                  </m:oMath>
                </a14:m>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Tabu97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O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𝑁</m:t>
                        </m:r>
                      </m:e>
                      <m:sup>
                        <m:r>
                          <a:rPr lang="en-US" sz="1200" kern="1200">
                            <a:solidFill>
                              <a:schemeClr val="tx1"/>
                            </a:solidFill>
                            <a:effectLst/>
                            <a:latin typeface="+mn-lt"/>
                            <a:ea typeface="+mn-ea"/>
                            <a:cs typeface="+mn-cs"/>
                          </a:rPr>
                          <m:t>2.4</m:t>
                        </m:r>
                      </m:sup>
                    </m:sSup>
                  </m:oMath>
                </a14:m>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Cả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phù</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hợp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thuyết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O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𝑁</m:t>
                        </m:r>
                      </m:e>
                      <m:sup>
                        <m:r>
                          <a:rPr lang="en-US" sz="1200" kern="1200">
                            <a:solidFill>
                              <a:schemeClr val="tx1"/>
                            </a:solidFill>
                            <a:effectLst/>
                            <a:latin typeface="+mn-lt"/>
                            <a:ea typeface="+mn-ea"/>
                            <a:cs typeface="+mn-cs"/>
                          </a:rPr>
                          <m:t>4</m:t>
                        </m:r>
                      </m:sup>
                    </m:sSup>
                  </m:oMath>
                </a14:m>
                <a:r>
                  <a:rPr lang="en-US" sz="1200" kern="1200">
                    <a:solidFill>
                      <a:schemeClr val="tx1"/>
                    </a:solidFill>
                    <a:effectLst/>
                    <a:latin typeface="+mn-lt"/>
                    <a:ea typeface="+mn-ea"/>
                    <a:cs typeface="+mn-cs"/>
                  </a:rPr>
                  <a:t>) [6]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O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𝑁</m:t>
                        </m:r>
                      </m:e>
                      <m:sup>
                        <m:r>
                          <a:rPr lang="en-US" sz="1200" kern="1200">
                            <a:solidFill>
                              <a:schemeClr val="tx1"/>
                            </a:solidFill>
                            <a:effectLst/>
                            <a:latin typeface="+mn-lt"/>
                            <a:ea typeface="+mn-ea"/>
                            <a:cs typeface="+mn-cs"/>
                          </a:rPr>
                          <m:t>3</m:t>
                        </m:r>
                      </m:sup>
                    </m:sSup>
                  </m:oMath>
                </a14:m>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a:t>
                </a:r>
                <a:r>
                  <a:rPr lang="en-US" sz="1200" kern="1200">
                    <a:solidFill>
                      <a:schemeClr val="tx1"/>
                    </a:solidFill>
                    <a:effectLst/>
                    <a:latin typeface="+mn-lt"/>
                    <a:ea typeface="+mn-ea"/>
                    <a:cs typeface="+mn-cs"/>
                  </a:rPr>
                  <a:t> ý </a:t>
                </a:r>
                <a:r>
                  <a:rPr lang="en-US" sz="1200" kern="1200" err="1">
                    <a:solidFill>
                      <a:schemeClr val="tx1"/>
                    </a:solidFill>
                    <a:effectLst/>
                    <a:latin typeface="+mn-lt"/>
                    <a:ea typeface="+mn-ea"/>
                    <a:cs typeface="+mn-cs"/>
                  </a:rPr>
                  <a:t>rằng</a:t>
                </a:r>
                <a:r>
                  <a:rPr lang="en-US" sz="1200" kern="1200">
                    <a:solidFill>
                      <a:schemeClr val="tx1"/>
                    </a:solidFill>
                    <a:effectLst/>
                    <a:latin typeface="+mn-lt"/>
                    <a:ea typeface="+mn-ea"/>
                    <a:cs typeface="+mn-cs"/>
                  </a:rPr>
                  <a:t> Tabu97 </a:t>
                </a:r>
                <a:r>
                  <a:rPr lang="en-US" sz="1200" kern="1200" err="1">
                    <a:solidFill>
                      <a:schemeClr val="tx1"/>
                    </a:solidFill>
                    <a:effectLst/>
                    <a:latin typeface="+mn-lt"/>
                    <a:ea typeface="+mn-ea"/>
                    <a:cs typeface="+mn-cs"/>
                  </a:rPr>
                  <a:t>mất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khoảng</a:t>
                </a:r>
                <a:r>
                  <a:rPr lang="en-US" sz="1200" kern="1200">
                    <a:solidFill>
                      <a:schemeClr val="tx1"/>
                    </a:solidFill>
                    <a:effectLst/>
                    <a:latin typeface="+mn-lt"/>
                    <a:ea typeface="+mn-ea"/>
                    <a:cs typeface="+mn-cs"/>
                  </a:rPr>
                  <a:t> 11 </a:t>
                </a:r>
                <a:r>
                  <a:rPr lang="en-US" sz="1200" kern="1200" err="1">
                    <a:solidFill>
                      <a:schemeClr val="tx1"/>
                    </a:solidFill>
                    <a:effectLst/>
                    <a:latin typeface="+mn-lt"/>
                    <a:ea typeface="+mn-ea"/>
                    <a:cs typeface="+mn-cs"/>
                  </a:rPr>
                  <a:t>giờ</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quyết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hợp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topo</a:t>
                </a:r>
                <a:r>
                  <a:rPr lang="en-US" sz="1200" kern="1200">
                    <a:solidFill>
                      <a:schemeClr val="tx1"/>
                    </a:solidFill>
                    <a:effectLst/>
                    <a:latin typeface="+mn-lt"/>
                    <a:ea typeface="+mn-ea"/>
                    <a:cs typeface="+mn-cs"/>
                  </a:rPr>
                  <a:t> 900 </a:t>
                </a:r>
                <a:r>
                  <a:rPr lang="en-US" sz="1200" kern="1200" err="1">
                    <a:solidFill>
                      <a:schemeClr val="tx1"/>
                    </a:solidFill>
                    <a:effectLst/>
                    <a:latin typeface="+mn-lt"/>
                    <a:ea typeface="+mn-ea"/>
                    <a:cs typeface="+mn-cs"/>
                  </a:rPr>
                  <a:t>nút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chỉ</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mất</a:t>
                </a:r>
                <a:r>
                  <a:rPr lang="en-US" sz="1200" kern="1200">
                    <a:solidFill>
                      <a:schemeClr val="tx1"/>
                    </a:solidFill>
                    <a:effectLst/>
                    <a:latin typeface="+mn-lt"/>
                    <a:ea typeface="+mn-ea"/>
                    <a:cs typeface="+mn-cs"/>
                  </a:rPr>
                  <a:t> 25 </a:t>
                </a:r>
                <a:r>
                  <a:rPr lang="en-US" sz="1200" kern="1200" err="1">
                    <a:solidFill>
                      <a:schemeClr val="tx1"/>
                    </a:solidFill>
                    <a:effectLst/>
                    <a:latin typeface="+mn-lt"/>
                    <a:ea typeface="+mn-ea"/>
                    <a:cs typeface="+mn-cs"/>
                  </a:rPr>
                  <a:t>giây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6d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so </a:t>
                </a:r>
                <a:r>
                  <a:rPr lang="en-US" sz="1200" kern="1200" err="1">
                    <a:solidFill>
                      <a:schemeClr val="tx1"/>
                    </a:solidFill>
                    <a:effectLst/>
                    <a:latin typeface="+mn-lt"/>
                    <a:ea typeface="+mn-ea"/>
                    <a:cs typeface="+mn-cs"/>
                  </a:rPr>
                  <a:t>sánh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tiếp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nhanh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r>
                  <a:rPr lang="en-US" sz="1200" kern="1200">
                    <a:solidFill>
                      <a:schemeClr val="tx1"/>
                    </a:solidFill>
                    <a:effectLst/>
                    <a:latin typeface="+mn-lt"/>
                    <a:ea typeface="+mn-ea"/>
                    <a:cs typeface="+mn-cs"/>
                  </a:rPr>
                  <a:t> Tabu97 </a:t>
                </a:r>
                <a:r>
                  <a:rPr lang="en-US" sz="1200" kern="1200" err="1">
                    <a:solidFill>
                      <a:schemeClr val="tx1"/>
                    </a:solidFill>
                    <a:effectLst/>
                    <a:latin typeface="+mn-lt"/>
                    <a:ea typeface="+mn-ea"/>
                    <a:cs typeface="+mn-cs"/>
                  </a:rPr>
                  <a:t>theo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hàm</a:t>
                </a:r>
                <a:r>
                  <a:rPr lang="en-US" sz="1200" kern="1200">
                    <a:solidFill>
                      <a:schemeClr val="tx1"/>
                    </a:solidFill>
                    <a:effectLst/>
                    <a:latin typeface="+mn-lt"/>
                    <a:ea typeface="+mn-ea"/>
                    <a:cs typeface="+mn-cs"/>
                  </a:rPr>
                  <a:t> 10 </a:t>
                </a:r>
                <a:r>
                  <a:rPr lang="en-US" sz="1200" kern="1200" err="1">
                    <a:solidFill>
                      <a:schemeClr val="tx1"/>
                    </a:solidFill>
                    <a:effectLst/>
                    <a:latin typeface="+mn-lt"/>
                    <a:ea typeface="+mn-ea"/>
                    <a:cs typeface="+mn-cs"/>
                  </a:rPr>
                  <a:t>mũ</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nữa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biệt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phụ</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lớn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vào</a:t>
                </a:r>
                <a:r>
                  <a:rPr lang="en-US" sz="1200" kern="1200">
                    <a:solidFill>
                      <a:schemeClr val="tx1"/>
                    </a:solidFill>
                    <a:effectLst/>
                    <a:latin typeface="+mn-lt"/>
                    <a:ea typeface="+mn-ea"/>
                    <a:cs typeface="+mn-cs"/>
                  </a:rPr>
                  <a:t> 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mc:Choice>
        <mc:Fallback>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6a, b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quan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đến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năng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thuât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tức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năng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thấy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1-survivable. Trong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6a, </a:t>
                </a:r>
                <a:r>
                  <a:rPr lang="en-US" sz="1200" kern="1200" err="1" smtClean="0">
                    <a:solidFill>
                      <a:schemeClr val="tx1"/>
                    </a:solidFill>
                    <a:effectLst/>
                    <a:latin typeface="+mn-lt"/>
                    <a:ea typeface="+mn-ea"/>
                    <a:cs typeface="+mn-cs"/>
                  </a:rPr>
                  <a:t>tỷ</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thành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tỷ</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xóa</a:t>
                </a:r>
                <a:r>
                  <a:rPr lang="en-US" sz="1200" kern="1200" smtClean="0">
                    <a:solidFill>
                      <a:schemeClr val="tx1"/>
                    </a:solidFill>
                    <a:effectLst/>
                    <a:latin typeface="+mn-lt"/>
                    <a:ea typeface="+mn-ea"/>
                    <a:cs typeface="+mn-cs"/>
                  </a:rPr>
                  <a:t> f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số</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hằng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số</a:t>
                </a:r>
                <a:r>
                  <a:rPr lang="en-US" sz="1200" kern="1200" smtClean="0">
                    <a:solidFill>
                      <a:schemeClr val="tx1"/>
                    </a:solidFill>
                    <a:effectLst/>
                    <a:latin typeface="+mn-lt"/>
                    <a:ea typeface="+mn-ea"/>
                    <a:cs typeface="+mn-cs"/>
                  </a:rPr>
                  <a:t> N = 49.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tôi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quan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thấy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tỷ</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suất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 SMART </a:t>
                </a:r>
                <a:r>
                  <a:rPr lang="en-US" sz="1200" kern="1200" err="1" smtClean="0">
                    <a:solidFill>
                      <a:schemeClr val="tx1"/>
                    </a:solidFill>
                    <a:effectLst/>
                    <a:latin typeface="+mn-lt"/>
                    <a:ea typeface="+mn-ea"/>
                    <a:cs typeface="+mn-cs"/>
                  </a:rPr>
                  <a:t>cao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kể</a:t>
                </a:r>
                <a:r>
                  <a:rPr lang="en-US" sz="1200" kern="1200" smtClean="0">
                    <a:solidFill>
                      <a:schemeClr val="tx1"/>
                    </a:solidFill>
                    <a:effectLst/>
                    <a:latin typeface="+mn-lt"/>
                    <a:ea typeface="+mn-ea"/>
                    <a:cs typeface="+mn-cs"/>
                  </a:rPr>
                  <a:t> so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 Tabu97. </a:t>
                </a:r>
                <a:r>
                  <a:rPr lang="en-US" sz="1200" kern="1200" err="1" smtClean="0">
                    <a:solidFill>
                      <a:schemeClr val="tx1"/>
                    </a:solidFill>
                    <a:effectLst/>
                    <a:latin typeface="+mn-lt"/>
                    <a:ea typeface="+mn-ea"/>
                    <a:cs typeface="+mn-cs"/>
                  </a:rPr>
                  <a:t>Nhìn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chung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6a </a:t>
                </a:r>
                <a:r>
                  <a:rPr lang="en-US" sz="1200" kern="1200" err="1" smtClean="0">
                    <a:solidFill>
                      <a:schemeClr val="tx1"/>
                    </a:solidFill>
                    <a:effectLst/>
                    <a:latin typeface="+mn-lt"/>
                    <a:ea typeface="+mn-ea"/>
                    <a:cs typeface="+mn-cs"/>
                  </a:rPr>
                  <a:t>cũng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khẳng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định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rằng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cùng</a:t>
                </a:r>
                <a:r>
                  <a:rPr lang="en-US" sz="1200" kern="1200" smtClean="0">
                    <a:solidFill>
                      <a:schemeClr val="tx1"/>
                    </a:solidFill>
                    <a:effectLst/>
                    <a:latin typeface="+mn-lt"/>
                    <a:ea typeface="+mn-ea"/>
                    <a:cs typeface="+mn-cs"/>
                  </a:rPr>
                  <a:t> 1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logic </a:t>
                </a:r>
                <a:r>
                  <a:rPr lang="en-US" sz="1200" kern="1200" err="1" smtClean="0">
                    <a:solidFill>
                      <a:schemeClr val="tx1"/>
                    </a:solidFill>
                    <a:effectLst/>
                    <a:latin typeface="+mn-lt"/>
                    <a:ea typeface="+mn-ea"/>
                    <a:cs typeface="+mn-cs"/>
                  </a:rPr>
                  <a:t>trên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vật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thưa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a:t>
                </a:r>
              </a:p>
              <a:p>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6b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phụ</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năng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thước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topo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Ưu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điểm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tăng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N,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N = 16 </a:t>
                </a:r>
                <a:r>
                  <a:rPr lang="en-US" sz="1200" kern="1200" err="1">
                    <a:solidFill>
                      <a:schemeClr val="tx1"/>
                    </a:solidFill>
                    <a:effectLst/>
                    <a:latin typeface="+mn-lt"/>
                    <a:ea typeface="+mn-ea"/>
                    <a:cs typeface="+mn-cs"/>
                  </a:rPr>
                  <a:t>tỷ</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N = 100 </a:t>
                </a:r>
                <a:r>
                  <a:rPr lang="en-US" sz="1200" kern="1200" err="1">
                    <a:solidFill>
                      <a:schemeClr val="tx1"/>
                    </a:solidFill>
                    <a:effectLst/>
                    <a:latin typeface="+mn-lt"/>
                    <a:ea typeface="+mn-ea"/>
                    <a:cs typeface="+mn-cs"/>
                  </a:rPr>
                  <a:t>tỷ</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tới</a:t>
                </a:r>
                <a:r>
                  <a:rPr lang="en-US" sz="1200" kern="1200">
                    <a:solidFill>
                      <a:schemeClr val="tx1"/>
                    </a:solidFill>
                    <a:effectLst/>
                    <a:latin typeface="+mn-lt"/>
                    <a:ea typeface="+mn-ea"/>
                    <a:cs typeface="+mn-cs"/>
                  </a:rPr>
                  <a:t> 30%.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nữa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do SMART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chia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N </a:t>
                </a:r>
                <a:r>
                  <a:rPr lang="en-US" sz="1200" kern="1200" err="1">
                    <a:solidFill>
                      <a:schemeClr val="tx1"/>
                    </a:solidFill>
                    <a:effectLst/>
                    <a:latin typeface="+mn-lt"/>
                    <a:ea typeface="+mn-ea"/>
                    <a:cs typeface="+mn-cs"/>
                  </a:rPr>
                  <a:t>nhỏ</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chia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tận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đặc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nó</a:t>
                </a:r>
                <a:r>
                  <a:rPr lang="en-US" sz="1200" kern="1200">
                    <a:solidFill>
                      <a:schemeClr val="tx1"/>
                    </a:solidFill>
                    <a:effectLst/>
                    <a:latin typeface="+mn-lt"/>
                    <a:ea typeface="+mn-ea"/>
                    <a:cs typeface="+mn-cs"/>
                  </a:rPr>
                  <a:t>.</a:t>
                </a:r>
              </a:p>
              <a:p>
                <a:r>
                  <a:rPr lang="en-US" sz="1200" kern="120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a:t>
                </a:r>
                <a:r>
                  <a:rPr lang="en-US" sz="1200" kern="1200" smtClean="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thú</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xét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Do </a:t>
                </a:r>
                <a:r>
                  <a:rPr lang="en-US" sz="1200" kern="1200" err="1">
                    <a:solidFill>
                      <a:schemeClr val="tx1"/>
                    </a:solidFill>
                    <a:effectLst/>
                    <a:latin typeface="+mn-lt"/>
                    <a:ea typeface="+mn-ea"/>
                    <a:cs typeface="+mn-cs"/>
                  </a:rPr>
                  <a:t>cài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đặt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Tabu97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nhất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đặt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cả</a:t>
                </a:r>
                <a:r>
                  <a:rPr lang="en-US" sz="1200" kern="1200">
                    <a:solidFill>
                      <a:schemeClr val="tx1"/>
                    </a:solidFill>
                    <a:effectLst/>
                    <a:latin typeface="+mn-lt"/>
                    <a:ea typeface="+mn-ea"/>
                    <a:cs typeface="+mn-cs"/>
                  </a:rPr>
                  <a:t> 2 </a:t>
                </a:r>
                <a:r>
                  <a:rPr lang="en-US" sz="1200" kern="1200" err="1">
                    <a:solidFill>
                      <a:schemeClr val="tx1"/>
                    </a:solidFill>
                    <a:effectLst/>
                    <a:latin typeface="+mn-lt"/>
                    <a:ea typeface="+mn-ea"/>
                    <a:cs typeface="+mn-cs"/>
                  </a:rPr>
                  <a:t>đều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C + +,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cấu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trúc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hàm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hợp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so </a:t>
                </a:r>
                <a:r>
                  <a:rPr lang="en-US" sz="1200" kern="1200" err="1">
                    <a:solidFill>
                      <a:schemeClr val="tx1"/>
                    </a:solidFill>
                    <a:effectLst/>
                    <a:latin typeface="+mn-lt"/>
                    <a:ea typeface="+mn-ea"/>
                    <a:cs typeface="+mn-cs"/>
                  </a:rPr>
                  <a:t>sánh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6c </a:t>
                </a:r>
                <a:r>
                  <a:rPr lang="en-US" sz="1200" kern="1200" err="1">
                    <a:solidFill>
                      <a:schemeClr val="tx1"/>
                    </a:solidFill>
                    <a:effectLst/>
                    <a:latin typeface="+mn-lt"/>
                    <a:ea typeface="+mn-ea"/>
                    <a:cs typeface="+mn-cs"/>
                  </a:rPr>
                  <a:t>dưới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thị</a:t>
                </a:r>
                <a:r>
                  <a:rPr lang="en-US" sz="1200" kern="1200">
                    <a:solidFill>
                      <a:schemeClr val="tx1"/>
                    </a:solidFill>
                    <a:effectLst/>
                    <a:latin typeface="+mn-lt"/>
                    <a:ea typeface="+mn-ea"/>
                    <a:cs typeface="+mn-cs"/>
                  </a:rPr>
                  <a:t> log-log </a:t>
                </a:r>
                <a:r>
                  <a:rPr lang="en-US" sz="1200" kern="1200" err="1">
                    <a:solidFill>
                      <a:schemeClr val="tx1"/>
                    </a:solidFill>
                    <a:effectLst/>
                    <a:latin typeface="+mn-lt"/>
                    <a:ea typeface="+mn-ea"/>
                    <a:cs typeface="+mn-cs"/>
                  </a:rPr>
                  <a:t>sccale</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tuyến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do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thuât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O (</a:t>
                </a:r>
                <a:r>
                  <a:rPr lang="en-US" sz="1200" i="0" kern="1200">
                    <a:solidFill>
                      <a:schemeClr val="tx1"/>
                    </a:solidFill>
                    <a:effectLst/>
                    <a:latin typeface="+mn-lt"/>
                    <a:ea typeface="+mn-ea"/>
                    <a:cs typeface="+mn-cs"/>
                  </a:rPr>
                  <a:t>𝑁^3.5</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Tabu97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O (</a:t>
                </a:r>
                <a:r>
                  <a:rPr lang="en-US" sz="1200" i="0" kern="1200">
                    <a:solidFill>
                      <a:schemeClr val="tx1"/>
                    </a:solidFill>
                    <a:effectLst/>
                    <a:latin typeface="+mn-lt"/>
                    <a:ea typeface="+mn-ea"/>
                    <a:cs typeface="+mn-cs"/>
                  </a:rPr>
                  <a:t>𝑁^2.4</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Cả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phù</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hợp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thuyết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O (</a:t>
                </a:r>
                <a:r>
                  <a:rPr lang="en-US" sz="1200" i="0" kern="1200">
                    <a:solidFill>
                      <a:schemeClr val="tx1"/>
                    </a:solidFill>
                    <a:effectLst/>
                    <a:latin typeface="+mn-lt"/>
                    <a:ea typeface="+mn-ea"/>
                    <a:cs typeface="+mn-cs"/>
                  </a:rPr>
                  <a:t>𝑁^4</a:t>
                </a:r>
                <a:r>
                  <a:rPr lang="en-US" sz="1200" kern="1200">
                    <a:solidFill>
                      <a:schemeClr val="tx1"/>
                    </a:solidFill>
                    <a:effectLst/>
                    <a:latin typeface="+mn-lt"/>
                    <a:ea typeface="+mn-ea"/>
                    <a:cs typeface="+mn-cs"/>
                  </a:rPr>
                  <a:t>) [6]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O (</a:t>
                </a:r>
                <a:r>
                  <a:rPr lang="en-US" sz="1200" i="0" kern="1200">
                    <a:solidFill>
                      <a:schemeClr val="tx1"/>
                    </a:solidFill>
                    <a:effectLst/>
                    <a:latin typeface="+mn-lt"/>
                    <a:ea typeface="+mn-ea"/>
                    <a:cs typeface="+mn-cs"/>
                  </a:rPr>
                  <a:t>𝑁^3</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a:t>
                </a:r>
                <a:r>
                  <a:rPr lang="en-US" sz="1200" kern="1200">
                    <a:solidFill>
                      <a:schemeClr val="tx1"/>
                    </a:solidFill>
                    <a:effectLst/>
                    <a:latin typeface="+mn-lt"/>
                    <a:ea typeface="+mn-ea"/>
                    <a:cs typeface="+mn-cs"/>
                  </a:rPr>
                  <a:t> ý </a:t>
                </a:r>
                <a:r>
                  <a:rPr lang="en-US" sz="1200" kern="1200" err="1">
                    <a:solidFill>
                      <a:schemeClr val="tx1"/>
                    </a:solidFill>
                    <a:effectLst/>
                    <a:latin typeface="+mn-lt"/>
                    <a:ea typeface="+mn-ea"/>
                    <a:cs typeface="+mn-cs"/>
                  </a:rPr>
                  <a:t>rằng</a:t>
                </a:r>
                <a:r>
                  <a:rPr lang="en-US" sz="1200" kern="1200">
                    <a:solidFill>
                      <a:schemeClr val="tx1"/>
                    </a:solidFill>
                    <a:effectLst/>
                    <a:latin typeface="+mn-lt"/>
                    <a:ea typeface="+mn-ea"/>
                    <a:cs typeface="+mn-cs"/>
                  </a:rPr>
                  <a:t> Tabu97 </a:t>
                </a:r>
                <a:r>
                  <a:rPr lang="en-US" sz="1200" kern="1200" err="1">
                    <a:solidFill>
                      <a:schemeClr val="tx1"/>
                    </a:solidFill>
                    <a:effectLst/>
                    <a:latin typeface="+mn-lt"/>
                    <a:ea typeface="+mn-ea"/>
                    <a:cs typeface="+mn-cs"/>
                  </a:rPr>
                  <a:t>mất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khoảng</a:t>
                </a:r>
                <a:r>
                  <a:rPr lang="en-US" sz="1200" kern="1200">
                    <a:solidFill>
                      <a:schemeClr val="tx1"/>
                    </a:solidFill>
                    <a:effectLst/>
                    <a:latin typeface="+mn-lt"/>
                    <a:ea typeface="+mn-ea"/>
                    <a:cs typeface="+mn-cs"/>
                  </a:rPr>
                  <a:t> 11 </a:t>
                </a:r>
                <a:r>
                  <a:rPr lang="en-US" sz="1200" kern="1200" err="1">
                    <a:solidFill>
                      <a:schemeClr val="tx1"/>
                    </a:solidFill>
                    <a:effectLst/>
                    <a:latin typeface="+mn-lt"/>
                    <a:ea typeface="+mn-ea"/>
                    <a:cs typeface="+mn-cs"/>
                  </a:rPr>
                  <a:t>giờ</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quyết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hợp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topo</a:t>
                </a:r>
                <a:r>
                  <a:rPr lang="en-US" sz="1200" kern="1200">
                    <a:solidFill>
                      <a:schemeClr val="tx1"/>
                    </a:solidFill>
                    <a:effectLst/>
                    <a:latin typeface="+mn-lt"/>
                    <a:ea typeface="+mn-ea"/>
                    <a:cs typeface="+mn-cs"/>
                  </a:rPr>
                  <a:t> 900 </a:t>
                </a:r>
                <a:r>
                  <a:rPr lang="en-US" sz="1200" kern="1200" err="1">
                    <a:solidFill>
                      <a:schemeClr val="tx1"/>
                    </a:solidFill>
                    <a:effectLst/>
                    <a:latin typeface="+mn-lt"/>
                    <a:ea typeface="+mn-ea"/>
                    <a:cs typeface="+mn-cs"/>
                  </a:rPr>
                  <a:t>nút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chỉ</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mất</a:t>
                </a:r>
                <a:r>
                  <a:rPr lang="en-US" sz="1200" kern="1200">
                    <a:solidFill>
                      <a:schemeClr val="tx1"/>
                    </a:solidFill>
                    <a:effectLst/>
                    <a:latin typeface="+mn-lt"/>
                    <a:ea typeface="+mn-ea"/>
                    <a:cs typeface="+mn-cs"/>
                  </a:rPr>
                  <a:t> 25 </a:t>
                </a:r>
                <a:r>
                  <a:rPr lang="en-US" sz="1200" kern="1200" err="1">
                    <a:solidFill>
                      <a:schemeClr val="tx1"/>
                    </a:solidFill>
                    <a:effectLst/>
                    <a:latin typeface="+mn-lt"/>
                    <a:ea typeface="+mn-ea"/>
                    <a:cs typeface="+mn-cs"/>
                  </a:rPr>
                  <a:t>giây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6d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so </a:t>
                </a:r>
                <a:r>
                  <a:rPr lang="en-US" sz="1200" kern="1200" err="1">
                    <a:solidFill>
                      <a:schemeClr val="tx1"/>
                    </a:solidFill>
                    <a:effectLst/>
                    <a:latin typeface="+mn-lt"/>
                    <a:ea typeface="+mn-ea"/>
                    <a:cs typeface="+mn-cs"/>
                  </a:rPr>
                  <a:t>sánh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tiếp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thuật</a:t>
                </a:r>
                <a:r>
                  <a:rPr lang="en-US" sz="1200" kern="1200">
                    <a:solidFill>
                      <a:schemeClr val="tx1"/>
                    </a:solidFill>
                    <a:effectLst/>
                    <a:latin typeface="+mn-lt"/>
                    <a:ea typeface="+mn-ea"/>
                    <a:cs typeface="+mn-cs"/>
                  </a:rPr>
                  <a:t>. SMART </a:t>
                </a:r>
                <a:r>
                  <a:rPr lang="en-US" sz="1200" kern="1200" err="1">
                    <a:solidFill>
                      <a:schemeClr val="tx1"/>
                    </a:solidFill>
                    <a:effectLst/>
                    <a:latin typeface="+mn-lt"/>
                    <a:ea typeface="+mn-ea"/>
                    <a:cs typeface="+mn-cs"/>
                  </a:rPr>
                  <a:t>nhanh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r>
                  <a:rPr lang="en-US" sz="1200" kern="1200">
                    <a:solidFill>
                      <a:schemeClr val="tx1"/>
                    </a:solidFill>
                    <a:effectLst/>
                    <a:latin typeface="+mn-lt"/>
                    <a:ea typeface="+mn-ea"/>
                    <a:cs typeface="+mn-cs"/>
                  </a:rPr>
                  <a:t> Tabu97 </a:t>
                </a:r>
                <a:r>
                  <a:rPr lang="en-US" sz="1200" kern="1200" err="1">
                    <a:solidFill>
                      <a:schemeClr val="tx1"/>
                    </a:solidFill>
                    <a:effectLst/>
                    <a:latin typeface="+mn-lt"/>
                    <a:ea typeface="+mn-ea"/>
                    <a:cs typeface="+mn-cs"/>
                  </a:rPr>
                  <a:t>theo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hàm</a:t>
                </a:r>
                <a:r>
                  <a:rPr lang="en-US" sz="1200" kern="1200">
                    <a:solidFill>
                      <a:schemeClr val="tx1"/>
                    </a:solidFill>
                    <a:effectLst/>
                    <a:latin typeface="+mn-lt"/>
                    <a:ea typeface="+mn-ea"/>
                    <a:cs typeface="+mn-cs"/>
                  </a:rPr>
                  <a:t> 10 </a:t>
                </a:r>
                <a:r>
                  <a:rPr lang="en-US" sz="1200" kern="1200" err="1">
                    <a:solidFill>
                      <a:schemeClr val="tx1"/>
                    </a:solidFill>
                    <a:effectLst/>
                    <a:latin typeface="+mn-lt"/>
                    <a:ea typeface="+mn-ea"/>
                    <a:cs typeface="+mn-cs"/>
                  </a:rPr>
                  <a:t>mũ</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nữa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biệt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phụ</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lớn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vào</a:t>
                </a:r>
                <a:r>
                  <a:rPr lang="en-US" sz="1200" kern="1200">
                    <a:solidFill>
                      <a:schemeClr val="tx1"/>
                    </a:solidFill>
                    <a:effectLst/>
                    <a:latin typeface="+mn-lt"/>
                    <a:ea typeface="+mn-ea"/>
                    <a:cs typeface="+mn-cs"/>
                  </a:rPr>
                  <a:t> 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613E9E4-AB2A-4715-9295-28DC370F49FE}" type="slidenum">
              <a:rPr lang="en-US" smtClean="0"/>
              <a:t>33</a:t>
            </a:fld>
            <a:endParaRPr lang="en-US"/>
          </a:p>
        </p:txBody>
      </p:sp>
    </p:spTree>
    <p:extLst>
      <p:ext uri="{BB962C8B-B14F-4D97-AF65-F5344CB8AC3E}">
        <p14:creationId xmlns:p14="http://schemas.microsoft.com/office/powerpoint/2010/main" val="253387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i="0" smtClean="0">
                <a:latin typeface="Times New Roman" pitchFamily="18" charset="0"/>
                <a:cs typeface="Times New Roman" pitchFamily="18" charset="0"/>
              </a:rPr>
              <a:t>Single physical link failure </a:t>
            </a:r>
            <a:r>
              <a:rPr lang="en-US" i="0" smtClean="0">
                <a:latin typeface="Times New Roman" pitchFamily="18" charset="0"/>
                <a:cs typeface="Times New Roman" pitchFamily="18" charset="0"/>
              </a:rPr>
              <a:t>: </a:t>
            </a:r>
            <a:r>
              <a:rPr lang="en-US" sz="1200" kern="1200" smtClean="0">
                <a:solidFill>
                  <a:schemeClr val="tx1"/>
                </a:solidFill>
                <a:effectLst/>
                <a:latin typeface="Times New Roman" pitchFamily="18" charset="0"/>
                <a:ea typeface="+mn-ea"/>
                <a:cs typeface="Times New Roman" pitchFamily="18" charset="0"/>
              </a:rPr>
              <a:t>Nguyên </a:t>
            </a:r>
            <a:r>
              <a:rPr lang="en-US" sz="1200" kern="1200" err="1" smtClean="0">
                <a:solidFill>
                  <a:schemeClr val="tx1"/>
                </a:solidFill>
                <a:effectLst/>
                <a:latin typeface="Times New Roman" pitchFamily="18" charset="0"/>
                <a:ea typeface="+mn-ea"/>
                <a:cs typeface="Times New Roman" pitchFamily="18" charset="0"/>
              </a:rPr>
              <a:t>nhân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có</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thể</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là</a:t>
            </a:r>
            <a:r>
              <a:rPr lang="en-US" sz="1200" kern="1200" smtClean="0">
                <a:solidFill>
                  <a:schemeClr val="tx1"/>
                </a:solidFill>
                <a:effectLst/>
                <a:latin typeface="Times New Roman" pitchFamily="18" charset="0"/>
                <a:ea typeface="+mn-ea"/>
                <a:cs typeface="Times New Roman" pitchFamily="18" charset="0"/>
              </a:rPr>
              <a:t> do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sợi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quang</a:t>
            </a:r>
            <a:r>
              <a:rPr lang="en-US" sz="1200" kern="1200" smtClean="0">
                <a:solidFill>
                  <a:schemeClr val="tx1"/>
                </a:solidFill>
                <a:effectLst/>
                <a:latin typeface="Times New Roman" pitchFamily="18" charset="0"/>
                <a:ea typeface="+mn-ea"/>
                <a:cs typeface="Times New Roman" pitchFamily="18" charset="0"/>
              </a:rPr>
              <a:t> ( </a:t>
            </a:r>
            <a:r>
              <a:rPr lang="en-US" sz="1200" kern="1200" err="1" smtClean="0">
                <a:solidFill>
                  <a:schemeClr val="tx1"/>
                </a:solidFill>
                <a:effectLst/>
                <a:latin typeface="Times New Roman" pitchFamily="18" charset="0"/>
                <a:ea typeface="+mn-ea"/>
                <a:cs typeface="Times New Roman" pitchFamily="18" charset="0"/>
              </a:rPr>
              <a:t>liên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vật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lý</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bị</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cắt</a:t>
            </a:r>
            <a:r>
              <a:rPr lang="en-US" sz="1200" kern="1200" smtClean="0">
                <a:solidFill>
                  <a:schemeClr val="tx1"/>
                </a:solidFill>
                <a:effectLst/>
                <a:latin typeface="Times New Roman" pitchFamily="18" charset="0"/>
                <a:ea typeface="+mn-ea"/>
                <a:cs typeface="Times New Roman" pitchFamily="18" charset="0"/>
              </a:rPr>
              <a:t>, do </a:t>
            </a:r>
            <a:r>
              <a:rPr lang="en-US" sz="1200" kern="1200" err="1" smtClean="0">
                <a:solidFill>
                  <a:schemeClr val="tx1"/>
                </a:solidFill>
                <a:effectLst/>
                <a:latin typeface="Times New Roman" pitchFamily="18" charset="0"/>
                <a:ea typeface="+mn-ea"/>
                <a:cs typeface="Times New Roman" pitchFamily="18" charset="0"/>
              </a:rPr>
              <a:t>lỗi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smtClean="0">
                <a:solidFill>
                  <a:schemeClr val="tx1"/>
                </a:solidFill>
                <a:effectLst/>
                <a:latin typeface="Times New Roman" pitchFamily="18" charset="0"/>
                <a:ea typeface="+mn-ea"/>
                <a:cs typeface="Times New Roman" pitchFamily="18" charset="0"/>
              </a:rPr>
              <a:t> card </a:t>
            </a:r>
            <a:r>
              <a:rPr lang="en-US" sz="1200" kern="1200" err="1" smtClean="0">
                <a:solidFill>
                  <a:schemeClr val="tx1"/>
                </a:solidFill>
                <a:effectLst/>
                <a:latin typeface="Times New Roman" pitchFamily="18" charset="0"/>
                <a:ea typeface="+mn-ea"/>
                <a:cs typeface="Times New Roman" pitchFamily="18" charset="0"/>
              </a:rPr>
              <a:t>giao</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diện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đơn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bộ</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chuyển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đổi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quang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hoặc</a:t>
            </a:r>
            <a:r>
              <a:rPr lang="en-US" sz="1200" kern="1200" smtClean="0">
                <a:solidFill>
                  <a:schemeClr val="tx1"/>
                </a:solidFill>
                <a:effectLst/>
                <a:latin typeface="Times New Roman" pitchFamily="18" charset="0"/>
                <a:ea typeface="+mn-ea"/>
                <a:cs typeface="Times New Roman" pitchFamily="18" charset="0"/>
              </a:rPr>
              <a:t> do </a:t>
            </a:r>
            <a:r>
              <a:rPr lang="en-US" sz="1200" kern="1200" err="1" smtClean="0">
                <a:solidFill>
                  <a:schemeClr val="tx1"/>
                </a:solidFill>
                <a:effectLst/>
                <a:latin typeface="Times New Roman" pitchFamily="18" charset="0"/>
                <a:ea typeface="+mn-ea"/>
                <a:cs typeface="Times New Roman" pitchFamily="18" charset="0"/>
              </a:rPr>
              <a:t>lỗi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bộ</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khuếch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đại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quang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học</a:t>
            </a:r>
            <a:endParaRPr lang="en-US" sz="1200" kern="1200" smtClean="0">
              <a:solidFill>
                <a:schemeClr val="tx1"/>
              </a:solidFill>
              <a:effectLst/>
              <a:latin typeface="Times New Roman" pitchFamily="18" charset="0"/>
              <a:ea typeface="+mn-ea"/>
              <a:cs typeface="Times New Roman" pitchFamily="18" charset="0"/>
            </a:endParaRPr>
          </a:p>
          <a:p>
            <a:pPr marL="228600" indent="-228600">
              <a:buAutoNum type="arabicPeriod"/>
            </a:pPr>
            <a:r>
              <a:rPr lang="en-US" sz="1200" b="1" i="0" kern="1200" smtClean="0">
                <a:solidFill>
                  <a:schemeClr val="tx1"/>
                </a:solidFill>
                <a:effectLst/>
                <a:latin typeface="Times New Roman" pitchFamily="18" charset="0"/>
                <a:ea typeface="+mn-ea"/>
                <a:cs typeface="Times New Roman" pitchFamily="18" charset="0"/>
              </a:rPr>
              <a:t>Span failures</a:t>
            </a:r>
            <a:r>
              <a:rPr lang="en-US" sz="1200" i="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Nhịp</a:t>
            </a:r>
            <a:r>
              <a:rPr lang="en-US" sz="1200" kern="1200" smtClean="0">
                <a:solidFill>
                  <a:schemeClr val="tx1"/>
                </a:solidFill>
                <a:effectLst/>
                <a:latin typeface="Times New Roman" pitchFamily="18" charset="0"/>
                <a:ea typeface="+mn-ea"/>
                <a:cs typeface="Times New Roman" pitchFamily="18" charset="0"/>
              </a:rPr>
              <a:t> (span) </a:t>
            </a:r>
            <a:r>
              <a:rPr lang="en-US" sz="1200" kern="1200" err="1" smtClean="0">
                <a:solidFill>
                  <a:schemeClr val="tx1"/>
                </a:solidFill>
                <a:effectLst/>
                <a:latin typeface="Times New Roman" pitchFamily="18" charset="0"/>
                <a:ea typeface="+mn-ea"/>
                <a:cs typeface="Times New Roman" pitchFamily="18" charset="0"/>
              </a:rPr>
              <a:t>là</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tập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tất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cả</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các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sợi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quang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nằm</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cùng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ống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dẫn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giữa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hai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điểm</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truy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cập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liền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kề</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Để</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giảm</a:t>
            </a:r>
            <a:r>
              <a:rPr lang="en-US" sz="1200" kern="1200" smtClean="0">
                <a:solidFill>
                  <a:schemeClr val="tx1"/>
                </a:solidFill>
                <a:effectLst/>
                <a:latin typeface="Times New Roman" pitchFamily="18" charset="0"/>
                <a:ea typeface="+mn-ea"/>
                <a:cs typeface="Times New Roman" pitchFamily="18" charset="0"/>
              </a:rPr>
              <a:t> chi </a:t>
            </a:r>
            <a:r>
              <a:rPr lang="en-US" sz="1200" kern="1200" err="1" smtClean="0">
                <a:solidFill>
                  <a:schemeClr val="tx1"/>
                </a:solidFill>
                <a:effectLst/>
                <a:latin typeface="Times New Roman" pitchFamily="18" charset="0"/>
                <a:ea typeface="+mn-ea"/>
                <a:cs typeface="Times New Roman" pitchFamily="18" charset="0"/>
              </a:rPr>
              <a:t>phí</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các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liên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vật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lý</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khác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nhau</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thỉnh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thoảng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được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đặt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cùng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nhịp</a:t>
            </a:r>
            <a:r>
              <a:rPr lang="en-US" sz="1200" kern="1200" smtClean="0">
                <a:solidFill>
                  <a:schemeClr val="tx1"/>
                </a:solidFill>
                <a:effectLst/>
                <a:latin typeface="Times New Roman" pitchFamily="18" charset="0"/>
                <a:ea typeface="+mn-ea"/>
                <a:cs typeface="Times New Roman" pitchFamily="18" charset="0"/>
              </a:rPr>
              <a:t>, do </a:t>
            </a:r>
            <a:r>
              <a:rPr lang="en-US" sz="1200" kern="1200" err="1" smtClean="0">
                <a:solidFill>
                  <a:schemeClr val="tx1"/>
                </a:solidFill>
                <a:effectLst/>
                <a:latin typeface="Times New Roman" pitchFamily="18" charset="0"/>
                <a:ea typeface="+mn-ea"/>
                <a:cs typeface="Times New Roman" pitchFamily="18" charset="0"/>
              </a:rPr>
              <a:t>đó</a:t>
            </a:r>
            <a:r>
              <a:rPr lang="en-US" sz="1200" kern="1200" smtClean="0">
                <a:solidFill>
                  <a:schemeClr val="tx1"/>
                </a:solidFill>
                <a:effectLst/>
                <a:latin typeface="Times New Roman" pitchFamily="18" charset="0"/>
                <a:ea typeface="+mn-ea"/>
                <a:cs typeface="Times New Roman" pitchFamily="18" charset="0"/>
              </a:rPr>
              <a:t> 1 </a:t>
            </a:r>
            <a:r>
              <a:rPr lang="en-US" sz="1200" kern="1200" err="1" smtClean="0">
                <a:solidFill>
                  <a:schemeClr val="tx1"/>
                </a:solidFill>
                <a:effectLst/>
                <a:latin typeface="Times New Roman" pitchFamily="18" charset="0"/>
                <a:ea typeface="+mn-ea"/>
                <a:cs typeface="Times New Roman" pitchFamily="18" charset="0"/>
              </a:rPr>
              <a:t>vết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cắt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duy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nhất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có</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thể</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hủy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hoại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toàn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bộ</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chúng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Vậy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nhịp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có</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thể</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là</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liên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vật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lý</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hoặc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là</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đồng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thời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tất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cả</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các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liên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vật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lý</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đặt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cùng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một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nhịp</a:t>
            </a:r>
            <a:endParaRPr lang="en-US" sz="1200" kern="1200" smtClean="0">
              <a:solidFill>
                <a:schemeClr val="tx1"/>
              </a:solidFill>
              <a:effectLst/>
              <a:latin typeface="Times New Roman" pitchFamily="18" charset="0"/>
              <a:ea typeface="+mn-ea"/>
              <a:cs typeface="Times New Roman" pitchFamily="18" charset="0"/>
            </a:endParaRPr>
          </a:p>
          <a:p>
            <a:pPr marL="228600" indent="-228600">
              <a:buAutoNum type="arabicPeriod"/>
            </a:pPr>
            <a:r>
              <a:rPr lang="en-US" sz="1200" b="1" i="0" kern="1200" smtClean="0">
                <a:solidFill>
                  <a:schemeClr val="tx1"/>
                </a:solidFill>
                <a:effectLst/>
                <a:latin typeface="Times New Roman" pitchFamily="18" charset="0"/>
                <a:ea typeface="+mn-ea"/>
                <a:cs typeface="Times New Roman" pitchFamily="18" charset="0"/>
              </a:rPr>
              <a:t>Node</a:t>
            </a:r>
            <a:r>
              <a:rPr lang="en-US" sz="1200" b="1" i="0" kern="1200" baseline="0" smtClean="0">
                <a:solidFill>
                  <a:schemeClr val="tx1"/>
                </a:solidFill>
                <a:effectLst/>
                <a:latin typeface="Times New Roman" pitchFamily="18" charset="0"/>
                <a:ea typeface="+mn-ea"/>
                <a:cs typeface="Times New Roman" pitchFamily="18" charset="0"/>
              </a:rPr>
              <a:t> failures</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là</a:t>
            </a:r>
            <a:r>
              <a:rPr lang="en-US" sz="1200" i="0" kern="1200" baseline="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quả</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việc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thiết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bị</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tại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các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nút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như</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các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thiết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bị</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chuyển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mạch</a:t>
            </a:r>
            <a:r>
              <a:rPr lang="en-US" sz="1200" kern="1200" smtClean="0">
                <a:solidFill>
                  <a:schemeClr val="tx1"/>
                </a:solidFill>
                <a:effectLst/>
                <a:latin typeface="Times New Roman" pitchFamily="18" charset="0"/>
                <a:ea typeface="+mn-ea"/>
                <a:cs typeface="Times New Roman" pitchFamily="18" charset="0"/>
              </a:rPr>
              <a:t>.</a:t>
            </a:r>
          </a:p>
          <a:p>
            <a:pPr marL="228600" indent="-228600">
              <a:buAutoNum type="arabicPeriod"/>
            </a:pPr>
            <a:r>
              <a:rPr lang="en-US" sz="1200" b="1" i="0" kern="1200" smtClean="0">
                <a:solidFill>
                  <a:schemeClr val="tx1"/>
                </a:solidFill>
                <a:effectLst/>
                <a:latin typeface="Times New Roman" pitchFamily="18" charset="0"/>
                <a:ea typeface="+mn-ea"/>
                <a:cs typeface="Times New Roman" pitchFamily="18" charset="0"/>
              </a:rPr>
              <a:t>Double-link failures</a:t>
            </a:r>
            <a:r>
              <a:rPr lang="en-US" sz="1200" i="0" kern="1200" smtClean="0">
                <a:solidFill>
                  <a:schemeClr val="tx1"/>
                </a:solidFill>
                <a:effectLst/>
                <a:latin typeface="Times New Roman" pitchFamily="18" charset="0"/>
                <a:ea typeface="+mn-ea"/>
                <a:cs typeface="Times New Roman" pitchFamily="18" charset="0"/>
              </a:rPr>
              <a:t>: </a:t>
            </a:r>
            <a:r>
              <a:rPr lang="en-US" sz="1200" i="0" kern="1200" err="1" smtClean="0">
                <a:solidFill>
                  <a:schemeClr val="tx1"/>
                </a:solidFill>
                <a:effectLst/>
                <a:latin typeface="Times New Roman" pitchFamily="18" charset="0"/>
                <a:ea typeface="+mn-ea"/>
                <a:cs typeface="Times New Roman" pitchFamily="18" charset="0"/>
              </a:rPr>
              <a:t>Thường</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là</a:t>
            </a:r>
            <a:r>
              <a:rPr lang="en-US" sz="1200" i="0" kern="1200" baseline="0" smtClean="0">
                <a:solidFill>
                  <a:schemeClr val="tx1"/>
                </a:solidFill>
                <a:effectLst/>
                <a:latin typeface="Times New Roman" pitchFamily="18" charset="0"/>
                <a:ea typeface="+mn-ea"/>
                <a:cs typeface="Times New Roman" pitchFamily="18" charset="0"/>
              </a:rPr>
              <a:t> so </a:t>
            </a:r>
            <a:r>
              <a:rPr lang="en-US" sz="1200" i="0" kern="1200" baseline="0" err="1" smtClean="0">
                <a:solidFill>
                  <a:schemeClr val="tx1"/>
                </a:solidFill>
                <a:effectLst/>
                <a:latin typeface="Times New Roman" pitchFamily="18" charset="0"/>
                <a:ea typeface="+mn-ea"/>
                <a:cs typeface="Times New Roman" pitchFamily="18" charset="0"/>
              </a:rPr>
              <a:t>có</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lỗi</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thứ</a:t>
            </a:r>
            <a:r>
              <a:rPr lang="en-US" sz="1200" i="0" kern="1200" baseline="0" smtClean="0">
                <a:solidFill>
                  <a:schemeClr val="tx1"/>
                </a:solidFill>
                <a:effectLst/>
                <a:latin typeface="Times New Roman" pitchFamily="18" charset="0"/>
                <a:ea typeface="+mn-ea"/>
                <a:cs typeface="Times New Roman" pitchFamily="18" charset="0"/>
              </a:rPr>
              <a:t> 2 </a:t>
            </a:r>
            <a:r>
              <a:rPr lang="en-US" sz="1200" i="0" kern="1200" baseline="0" err="1" smtClean="0">
                <a:solidFill>
                  <a:schemeClr val="tx1"/>
                </a:solidFill>
                <a:effectLst/>
                <a:latin typeface="Times New Roman" pitchFamily="18" charset="0"/>
                <a:ea typeface="+mn-ea"/>
                <a:cs typeface="Times New Roman" pitchFamily="18" charset="0"/>
              </a:rPr>
              <a:t>xuất</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hiện</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trước</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khi</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lỗi</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đầu</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tiên</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được</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sửa</a:t>
            </a:r>
            <a:r>
              <a:rPr lang="en-US" sz="1200" i="0" kern="1200" baseline="0" smtClean="0">
                <a:solidFill>
                  <a:schemeClr val="tx1"/>
                </a:solidFill>
                <a:effectLst/>
                <a:latin typeface="Times New Roman" pitchFamily="18" charset="0"/>
                <a:ea typeface="+mn-ea"/>
                <a:cs typeface="Times New Roman" pitchFamily="18" charset="0"/>
              </a:rPr>
              <a:t> </a:t>
            </a:r>
            <a:r>
              <a:rPr lang="en-US" sz="1200" i="0" kern="1200" baseline="0" err="1" smtClean="0">
                <a:solidFill>
                  <a:schemeClr val="tx1"/>
                </a:solidFill>
                <a:effectLst/>
                <a:latin typeface="Times New Roman" pitchFamily="18" charset="0"/>
                <a:ea typeface="+mn-ea"/>
                <a:cs typeface="Times New Roman" pitchFamily="18" charset="0"/>
              </a:rPr>
              <a:t>chữa</a:t>
            </a:r>
            <a:endParaRPr lang="en-US" i="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5</a:t>
            </a:fld>
            <a:endParaRPr lang="en-US"/>
          </a:p>
        </p:txBody>
      </p:sp>
    </p:spTree>
    <p:extLst>
      <p:ext uri="{BB962C8B-B14F-4D97-AF65-F5344CB8AC3E}">
        <p14:creationId xmlns:p14="http://schemas.microsoft.com/office/powerpoint/2010/main" val="1362187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[13] G. H. Sasaki, C.-F. Su, and D. Blight. Simple layout algorithms to maintain network connectivity under faults. In Proceedings of the 2000 Annual </a:t>
            </a:r>
            <a:r>
              <a:rPr lang="en-US" sz="1200" kern="1200" err="1" smtClean="0">
                <a:solidFill>
                  <a:schemeClr val="tx1"/>
                </a:solidFill>
                <a:effectLst/>
                <a:latin typeface="+mn-lt"/>
                <a:ea typeface="+mn-ea"/>
                <a:cs typeface="+mn-cs"/>
              </a:rPr>
              <a:t>Allerton</a:t>
            </a:r>
            <a:r>
              <a:rPr lang="en-US" sz="1200" kern="1200" smtClean="0">
                <a:solidFill>
                  <a:schemeClr val="tx1"/>
                </a:solidFill>
                <a:effectLst/>
                <a:latin typeface="+mn-lt"/>
                <a:ea typeface="+mn-ea"/>
                <a:cs typeface="+mn-cs"/>
              </a:rPr>
              <a:t> Conference, 2000.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34</a:t>
            </a:fld>
            <a:endParaRPr lang="en-US"/>
          </a:p>
        </p:txBody>
      </p:sp>
    </p:spTree>
    <p:extLst>
      <p:ext uri="{BB962C8B-B14F-4D97-AF65-F5344CB8AC3E}">
        <p14:creationId xmlns:p14="http://schemas.microsoft.com/office/powerpoint/2010/main" val="2533877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mn-lt"/>
                <a:ea typeface="+mn-ea"/>
                <a:cs typeface="+mn-cs"/>
              </a:rPr>
              <a:t>Tuy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minh </a:t>
            </a:r>
            <a:r>
              <a:rPr lang="en-US" sz="1200" kern="1200" err="1" smtClean="0">
                <a:solidFill>
                  <a:schemeClr val="tx1"/>
                </a:solidFill>
                <a:effectLst/>
                <a:latin typeface="+mn-lt"/>
                <a:ea typeface="+mn-ea"/>
                <a:cs typeface="+mn-cs"/>
              </a:rPr>
              <a:t>họa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hình</a:t>
            </a:r>
            <a:r>
              <a:rPr lang="en-US" sz="1200" kern="1200" smtClean="0">
                <a:solidFill>
                  <a:schemeClr val="tx1"/>
                </a:solidFill>
                <a:effectLst/>
                <a:latin typeface="+mn-lt"/>
                <a:ea typeface="+mn-ea"/>
                <a:cs typeface="+mn-cs"/>
              </a:rPr>
              <a:t> 7, </a:t>
            </a:r>
            <a:r>
              <a:rPr lang="en-US" sz="1200" kern="1200" err="1" smtClean="0">
                <a:solidFill>
                  <a:schemeClr val="tx1"/>
                </a:solidFill>
                <a:effectLst/>
                <a:latin typeface="+mn-lt"/>
                <a:ea typeface="+mn-ea"/>
                <a:cs typeface="+mn-cs"/>
              </a:rPr>
              <a:t>tỷ</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(1-survivability) </a:t>
            </a:r>
            <a:r>
              <a:rPr lang="en-US" sz="1200" kern="1200" err="1" smtClean="0">
                <a:solidFill>
                  <a:schemeClr val="tx1"/>
                </a:solidFill>
                <a:effectLst/>
                <a:latin typeface="+mn-lt"/>
                <a:ea typeface="+mn-ea"/>
                <a:cs typeface="+mn-cs"/>
              </a:rPr>
              <a:t>khi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dùng</a:t>
            </a:r>
            <a:r>
              <a:rPr lang="en-US" sz="1200" kern="1200" smtClean="0">
                <a:solidFill>
                  <a:schemeClr val="tx1"/>
                </a:solidFill>
                <a:effectLst/>
                <a:latin typeface="+mn-lt"/>
                <a:ea typeface="+mn-ea"/>
                <a:cs typeface="+mn-cs"/>
              </a:rPr>
              <a:t> Simple Layout Algorithm </a:t>
            </a:r>
            <a:r>
              <a:rPr lang="en-US" sz="1200" kern="1200" err="1" smtClean="0">
                <a:solidFill>
                  <a:schemeClr val="tx1"/>
                </a:solidFill>
                <a:effectLst/>
                <a:latin typeface="+mn-lt"/>
                <a:ea typeface="+mn-ea"/>
                <a:cs typeface="+mn-cs"/>
              </a:rPr>
              <a:t>nhỏ</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nhiều</a:t>
            </a:r>
            <a:r>
              <a:rPr lang="en-US" sz="1200" kern="1200" smtClean="0">
                <a:solidFill>
                  <a:schemeClr val="tx1"/>
                </a:solidFill>
                <a:effectLst/>
                <a:latin typeface="+mn-lt"/>
                <a:ea typeface="+mn-ea"/>
                <a:cs typeface="+mn-cs"/>
              </a:rPr>
              <a:t> so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SMART. </a:t>
            </a:r>
            <a:r>
              <a:rPr lang="en-US" sz="1200" kern="1200" err="1" smtClean="0">
                <a:solidFill>
                  <a:schemeClr val="tx1"/>
                </a:solidFill>
                <a:effectLst/>
                <a:latin typeface="+mn-lt"/>
                <a:ea typeface="+mn-ea"/>
                <a:cs typeface="+mn-cs"/>
              </a:rPr>
              <a:t>Mặc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dù</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N = 16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biệt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N = 64 </a:t>
            </a:r>
            <a:r>
              <a:rPr lang="en-US" sz="1200" kern="1200" err="1" smtClean="0">
                <a:solidFill>
                  <a:schemeClr val="tx1"/>
                </a:solidFill>
                <a:effectLst/>
                <a:latin typeface="+mn-lt"/>
                <a:ea typeface="+mn-ea"/>
                <a:cs typeface="+mn-cs"/>
              </a:rPr>
              <a:t>nó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gấp</a:t>
            </a:r>
            <a:r>
              <a:rPr lang="en-US" sz="1200" kern="1200" smtClean="0">
                <a:solidFill>
                  <a:schemeClr val="tx1"/>
                </a:solidFill>
                <a:effectLst/>
                <a:latin typeface="+mn-lt"/>
                <a:ea typeface="+mn-ea"/>
                <a:cs typeface="+mn-cs"/>
              </a:rPr>
              <a:t> 40 </a:t>
            </a:r>
            <a:r>
              <a:rPr lang="en-US" sz="1200" kern="1200" err="1" smtClean="0">
                <a:solidFill>
                  <a:schemeClr val="tx1"/>
                </a:solidFill>
                <a:effectLst/>
                <a:latin typeface="+mn-lt"/>
                <a:ea typeface="+mn-ea"/>
                <a:cs typeface="+mn-cs"/>
              </a:rPr>
              <a:t>lần</a:t>
            </a:r>
            <a:r>
              <a:rPr lang="en-US" sz="1200" kern="1200" smtClean="0">
                <a:solidFill>
                  <a:schemeClr val="tx1"/>
                </a:solidFill>
                <a:effectLst/>
                <a:latin typeface="+mn-lt"/>
                <a:ea typeface="+mn-ea"/>
                <a:cs typeface="+mn-cs"/>
              </a:rPr>
              <a:t>. Nguyên </a:t>
            </a:r>
            <a:r>
              <a:rPr lang="en-US" sz="1200" kern="1200" err="1" smtClean="0">
                <a:solidFill>
                  <a:schemeClr val="tx1"/>
                </a:solidFill>
                <a:effectLst/>
                <a:latin typeface="+mn-lt"/>
                <a:ea typeface="+mn-ea"/>
                <a:cs typeface="+mn-cs"/>
              </a:rPr>
              <a:t>nhân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dẫn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đến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năng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nghèo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Simple Layout Algorithm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thuộc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kích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thước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sau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xây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dựng</a:t>
            </a:r>
            <a:r>
              <a:rPr lang="en-US" sz="1200" kern="1200" smtClean="0">
                <a:solidFill>
                  <a:schemeClr val="tx1"/>
                </a:solidFill>
                <a:effectLst/>
                <a:latin typeface="+mn-lt"/>
                <a:ea typeface="+mn-ea"/>
                <a:cs typeface="+mn-cs"/>
              </a:rPr>
              <a:t>, Simple Layout Algorithm </a:t>
            </a:r>
            <a:r>
              <a:rPr lang="en-US" sz="1200" kern="1200" err="1" smtClean="0">
                <a:solidFill>
                  <a:schemeClr val="tx1"/>
                </a:solidFill>
                <a:effectLst/>
                <a:latin typeface="+mn-lt"/>
                <a:ea typeface="+mn-ea"/>
                <a:cs typeface="+mn-cs"/>
              </a:rPr>
              <a:t>chỉ</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chặn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khỏi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trường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hợp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Do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nhỏ</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6 </a:t>
            </a:r>
            <a:r>
              <a:rPr lang="en-US" sz="1200" kern="1200" err="1" smtClean="0">
                <a:solidFill>
                  <a:schemeClr val="tx1"/>
                </a:solidFill>
                <a:effectLst/>
                <a:latin typeface="+mn-lt"/>
                <a:ea typeface="+mn-ea"/>
                <a:cs typeface="+mn-cs"/>
              </a:rPr>
              <a:t>nút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mô</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phỏng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trường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hợp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phổ</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biến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nối</a:t>
            </a:r>
            <a:r>
              <a:rPr lang="en-US" sz="1200" kern="1200" smtClean="0">
                <a:solidFill>
                  <a:schemeClr val="tx1"/>
                </a:solidFill>
                <a:effectLst/>
                <a:latin typeface="+mn-lt"/>
                <a:ea typeface="+mn-ea"/>
                <a:cs typeface="+mn-cs"/>
              </a:rPr>
              <a:t>, Simple Layout Algorithm </a:t>
            </a:r>
            <a:r>
              <a:rPr lang="en-US" sz="1200" kern="1200" err="1" smtClean="0">
                <a:solidFill>
                  <a:schemeClr val="tx1"/>
                </a:solidFill>
                <a:effectLst/>
                <a:latin typeface="+mn-lt"/>
                <a:ea typeface="+mn-ea"/>
                <a:cs typeface="+mn-cs"/>
              </a:rPr>
              <a:t>khi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càng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thêm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năng</a:t>
            </a:r>
            <a:r>
              <a:rPr lang="en-US" sz="1200" kern="1200" smtClean="0">
                <a:solidFill>
                  <a:schemeClr val="tx1"/>
                </a:solidFill>
                <a:effectLst/>
                <a:latin typeface="+mn-lt"/>
                <a:ea typeface="+mn-ea"/>
                <a:cs typeface="+mn-cs"/>
              </a:rPr>
              <a:t> chia </a:t>
            </a:r>
            <a:r>
              <a:rPr lang="en-US" sz="1200" kern="1200" err="1" smtClean="0">
                <a:solidFill>
                  <a:schemeClr val="tx1"/>
                </a:solidFill>
                <a:effectLst/>
                <a:latin typeface="+mn-lt"/>
                <a:ea typeface="+mn-ea"/>
                <a:cs typeface="+mn-cs"/>
              </a:rPr>
              <a:t>tách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thành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con </a:t>
            </a:r>
            <a:r>
              <a:rPr lang="en-US" sz="1200" kern="1200" err="1" smtClean="0">
                <a:solidFill>
                  <a:schemeClr val="tx1"/>
                </a:solidFill>
                <a:effectLst/>
                <a:latin typeface="+mn-lt"/>
                <a:ea typeface="+mn-ea"/>
                <a:cs typeface="+mn-cs"/>
              </a:rPr>
              <a:t>lớn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nút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đơn</a:t>
            </a:r>
            <a:r>
              <a:rPr lang="en-US" sz="1200" kern="1200" smtClean="0">
                <a:solidFill>
                  <a:schemeClr val="tx1"/>
                </a:solidFill>
                <a:effectLst/>
                <a:latin typeface="+mn-lt"/>
                <a:ea typeface="+mn-ea"/>
                <a:cs typeface="+mn-cs"/>
              </a:rPr>
              <a:t>). Simple Layout Algorithm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đến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khiến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năng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Đây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bằng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chứng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thấy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chịu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vấn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đề</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đòi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hỏi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thuât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tương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đối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phức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tạp</a:t>
            </a:r>
            <a:r>
              <a:rPr lang="en-US" sz="1200" kern="120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35</a:t>
            </a:fld>
            <a:endParaRPr lang="en-US"/>
          </a:p>
        </p:txBody>
      </p:sp>
    </p:spTree>
    <p:extLst>
      <p:ext uri="{BB962C8B-B14F-4D97-AF65-F5344CB8AC3E}">
        <p14:creationId xmlns:p14="http://schemas.microsoft.com/office/powerpoint/2010/main" val="2533877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bày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Bảng</a:t>
            </a:r>
            <a:r>
              <a:rPr lang="en-US" sz="1200" kern="1200" smtClean="0">
                <a:solidFill>
                  <a:schemeClr val="tx1"/>
                </a:solidFill>
                <a:effectLst/>
                <a:latin typeface="+mn-lt"/>
                <a:ea typeface="+mn-ea"/>
                <a:cs typeface="+mn-cs"/>
              </a:rPr>
              <a:t> 2.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đường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ngắn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thuật</a:t>
            </a:r>
            <a:r>
              <a:rPr lang="en-US" sz="1200" kern="1200" smtClean="0">
                <a:solidFill>
                  <a:schemeClr val="tx1"/>
                </a:solidFill>
                <a:effectLst/>
                <a:latin typeface="+mn-lt"/>
                <a:ea typeface="+mn-ea"/>
                <a:cs typeface="+mn-cs"/>
              </a:rPr>
              <a:t> SMART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nhịp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tham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thấy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chỉ</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nhịp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chịu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đến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nó.Tuy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nhiên</a:t>
            </a:r>
            <a:r>
              <a:rPr lang="en-US" sz="1200" kern="1200" smtClean="0">
                <a:solidFill>
                  <a:schemeClr val="tx1"/>
                </a:solidFill>
                <a:effectLst/>
                <a:latin typeface="+mn-lt"/>
                <a:ea typeface="+mn-ea"/>
                <a:cs typeface="+mn-cs"/>
              </a:rPr>
              <a:t>, SMART-Span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phép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gian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chạy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SMART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SMART-Span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ở </a:t>
            </a:r>
            <a:r>
              <a:rPr lang="en-US" sz="1200" kern="1200" err="1" smtClean="0">
                <a:solidFill>
                  <a:schemeClr val="tx1"/>
                </a:solidFill>
                <a:effectLst/>
                <a:latin typeface="+mn-lt"/>
                <a:ea typeface="+mn-ea"/>
                <a:cs typeface="+mn-cs"/>
              </a:rPr>
              <a:t>đây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so </a:t>
            </a:r>
            <a:r>
              <a:rPr lang="en-US" sz="1200" kern="1200" err="1" smtClean="0">
                <a:solidFill>
                  <a:schemeClr val="tx1"/>
                </a:solidFill>
                <a:effectLst/>
                <a:latin typeface="+mn-lt"/>
                <a:ea typeface="+mn-ea"/>
                <a:cs typeface="+mn-cs"/>
              </a:rPr>
              <a:t>sánh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36</a:t>
            </a:fld>
            <a:endParaRPr lang="en-US"/>
          </a:p>
        </p:txBody>
      </p:sp>
    </p:spTree>
    <p:extLst>
      <p:ext uri="{BB962C8B-B14F-4D97-AF65-F5344CB8AC3E}">
        <p14:creationId xmlns:p14="http://schemas.microsoft.com/office/powerpoint/2010/main" val="204927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Kết quả của mô phỏng này được trình bày trong Bảng 3. SMART-Node có hiệu năng khá tốt và thời gian chạy của nó (không được hiển thị ở đây) chỉ hơi cao hơn SMART thuần 1 chút.</a:t>
            </a:r>
          </a:p>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37</a:t>
            </a:fld>
            <a:endParaRPr lang="en-US"/>
          </a:p>
        </p:txBody>
      </p:sp>
    </p:spTree>
    <p:extLst>
      <p:ext uri="{BB962C8B-B14F-4D97-AF65-F5344CB8AC3E}">
        <p14:creationId xmlns:p14="http://schemas.microsoft.com/office/powerpoint/2010/main" val="204927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Chú ý rằng bậc các</a:t>
                </a:r>
                <a:r>
                  <a:rPr lang="en-US" sz="1200" kern="1200" baseline="0" smtClean="0">
                    <a:solidFill>
                      <a:schemeClr val="tx1"/>
                    </a:solidFill>
                    <a:effectLst/>
                    <a:latin typeface="+mn-lt"/>
                    <a:ea typeface="+mn-ea"/>
                    <a:cs typeface="+mn-cs"/>
                  </a:rPr>
                  <a:t> topo logic </a:t>
                </a:r>
                <a:r>
                  <a:rPr lang="en-US" sz="1200" kern="1200" smtClean="0">
                    <a:solidFill>
                      <a:schemeClr val="tx1"/>
                    </a:solidFill>
                    <a:effectLst/>
                    <a:latin typeface="+mn-lt"/>
                    <a:ea typeface="+mn-ea"/>
                    <a:cs typeface="+mn-cs"/>
                  </a:rPr>
                  <a:t>lớn hơn so với các ví dụ trước đó, bởi vì 2-survivability đòi hỏi các topo phải liên thông mạnh hơn. Bảng 4 trình bày các kết quả. Rõ ràng, SMART thuần là hoàn toàn không hiệu quả khi đối mặt với những lỗi liên kết đôi, trong khi đó, SMART-DF thực hiện tốt hơn rất nhiều. Thời gian chạy của SMART-DF (không được hiển thị ở đây) lâu hơn 3 lần so với của SMART.</a:t>
                </a:r>
              </a:p>
              <a:p>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a:t>
                </a:r>
                <a:r>
                  <a:rPr lang="en-US" sz="1200" kern="1200" baseline="0" smtClean="0">
                    <a:solidFill>
                      <a:schemeClr val="tx1"/>
                    </a:solidFill>
                    <a:effectLst/>
                    <a:latin typeface="+mn-lt"/>
                    <a:ea typeface="+mn-ea"/>
                    <a:cs typeface="+mn-cs"/>
                  </a:rPr>
                  <a:t> tác giá </a:t>
                </a:r>
                <a:r>
                  <a:rPr lang="en-US" sz="1200" kern="1200" smtClean="0">
                    <a:solidFill>
                      <a:schemeClr val="tx1"/>
                    </a:solidFill>
                    <a:effectLst/>
                    <a:latin typeface="+mn-lt"/>
                    <a:ea typeface="+mn-ea"/>
                    <a:cs typeface="+mn-cs"/>
                  </a:rPr>
                  <a:t>cũng </a:t>
                </a:r>
                <a:r>
                  <a:rPr lang="en-US" sz="1200" kern="1200" smtClean="0">
                    <a:solidFill>
                      <a:schemeClr val="tx1"/>
                    </a:solidFill>
                    <a:effectLst/>
                    <a:latin typeface="+mn-lt"/>
                    <a:ea typeface="+mn-ea"/>
                    <a:cs typeface="+mn-cs"/>
                  </a:rPr>
                  <a:t>đã thử nghiệm SMART-DF cho những topo lớn, có N = 49. Các topo vật lý là 3-cạnh liên thông f-lattice, trong đó f = 0,1. Bốn đỉnh góc của f-lattice này được bổ sung kết nối với các đỉnh gần nhất (trên đường chéo) để có thể là 3-cạnh liên thông. Topo logic là đồ thị ngẫu nhiên 3-cạnh liên thông có bậc nút trung bình bằng 7. SMART-DF đã ánh xạ được 732 trong số 1000 topo. Thời gian chạy trung bình là 0,08 giây, chỉ lâu hơn 4 lần thời gian chạy của SMART thuần trong cùng điều kiện. Những thời gian này được ghi nhận trong lúc chạy mà không cần xác minh tính 2-survivability. Điều này là bởi quá trình xác minh đã đóng một vai trò rất quan trọng trong trường hợp lỗi liên kết đôi. Thời gian xác minh tính 2-survivability trung bình gấp đôi tổng thời gian để SMART-DF tự ánh xạ, nó kéo dài khoảng 0,15 giây. Điều này là do việc kiểm tra tính liên thông của topo logic phài tiến hành cho | </a:t>
                </a:r>
                <a14:m>
                  <m:oMath xmlns:m="http://schemas.openxmlformats.org/officeDocument/2006/math">
                    <m:sSup>
                      <m:sSupPr>
                        <m:ctrlPr>
                          <a:rPr lang="en-US" sz="1200" i="1" kern="1200">
                            <a:solidFill>
                              <a:schemeClr val="tx1"/>
                            </a:solidFill>
                            <a:effectLst/>
                            <a:latin typeface="+mn-lt"/>
                            <a:ea typeface="+mn-ea"/>
                            <a:cs typeface="+mn-cs"/>
                          </a:rPr>
                        </m:ctrlPr>
                      </m:sSupPr>
                      <m:e>
                        <m:r>
                          <m:rPr>
                            <m:sty m:val="p"/>
                          </m:rPr>
                          <a:rPr lang="en-US" sz="1200" kern="1200">
                            <a:solidFill>
                              <a:schemeClr val="tx1"/>
                            </a:solidFill>
                            <a:effectLst/>
                            <a:latin typeface="+mn-lt"/>
                            <a:ea typeface="+mn-ea"/>
                            <a:cs typeface="+mn-cs"/>
                          </a:rPr>
                          <m:t>E</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mn-lt"/>
                    <a:ea typeface="+mn-ea"/>
                    <a:cs typeface="+mn-cs"/>
                  </a:rPr>
                  <a:t> | ( | </a:t>
                </a:r>
                <a14:m>
                  <m:oMath xmlns:m="http://schemas.openxmlformats.org/officeDocument/2006/math">
                    <m:sSup>
                      <m:sSupPr>
                        <m:ctrlPr>
                          <a:rPr lang="en-US" sz="1200" i="1" kern="1200">
                            <a:solidFill>
                              <a:schemeClr val="tx1"/>
                            </a:solidFill>
                            <a:effectLst/>
                            <a:latin typeface="+mn-lt"/>
                            <a:ea typeface="+mn-ea"/>
                            <a:cs typeface="+mn-cs"/>
                          </a:rPr>
                        </m:ctrlPr>
                      </m:sSupPr>
                      <m:e>
                        <m:r>
                          <m:rPr>
                            <m:sty m:val="p"/>
                          </m:rPr>
                          <a:rPr lang="en-US" sz="1200" kern="1200">
                            <a:solidFill>
                              <a:schemeClr val="tx1"/>
                            </a:solidFill>
                            <a:effectLst/>
                            <a:latin typeface="+mn-lt"/>
                            <a:ea typeface="+mn-ea"/>
                            <a:cs typeface="+mn-cs"/>
                          </a:rPr>
                          <m:t>E</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mn-lt"/>
                    <a:ea typeface="+mn-ea"/>
                    <a:cs typeface="+mn-cs"/>
                  </a:rPr>
                  <a:t> |- 1 ) / 2 cặp sợi (Trong đó  | </a:t>
                </a:r>
                <a14:m>
                  <m:oMath xmlns:m="http://schemas.openxmlformats.org/officeDocument/2006/math">
                    <m:sSup>
                      <m:sSupPr>
                        <m:ctrlPr>
                          <a:rPr lang="en-US" sz="1200" i="1" kern="1200">
                            <a:solidFill>
                              <a:schemeClr val="tx1"/>
                            </a:solidFill>
                            <a:effectLst/>
                            <a:latin typeface="+mn-lt"/>
                            <a:ea typeface="+mn-ea"/>
                            <a:cs typeface="+mn-cs"/>
                          </a:rPr>
                        </m:ctrlPr>
                      </m:sSupPr>
                      <m:e>
                        <m:r>
                          <m:rPr>
                            <m:sty m:val="p"/>
                          </m:rPr>
                          <a:rPr lang="en-US" sz="1200" kern="1200">
                            <a:solidFill>
                              <a:schemeClr val="tx1"/>
                            </a:solidFill>
                            <a:effectLst/>
                            <a:latin typeface="+mn-lt"/>
                            <a:ea typeface="+mn-ea"/>
                            <a:cs typeface="+mn-cs"/>
                          </a:rPr>
                          <m:t>E</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mn-lt"/>
                    <a:ea typeface="+mn-ea"/>
                    <a:cs typeface="+mn-cs"/>
                  </a:rPr>
                  <a:t>| là số cạnh trong topo vật lý). Chú ý rằng, việc xác minh tính 1-survivability chỉ đòi hỏi kiểm tra  | </a:t>
                </a:r>
                <a14:m>
                  <m:oMath xmlns:m="http://schemas.openxmlformats.org/officeDocument/2006/math">
                    <m:sSup>
                      <m:sSupPr>
                        <m:ctrlPr>
                          <a:rPr lang="en-US" sz="1200" i="1" kern="1200">
                            <a:solidFill>
                              <a:schemeClr val="tx1"/>
                            </a:solidFill>
                            <a:effectLst/>
                            <a:latin typeface="+mn-lt"/>
                            <a:ea typeface="+mn-ea"/>
                            <a:cs typeface="+mn-cs"/>
                          </a:rPr>
                        </m:ctrlPr>
                      </m:sSupPr>
                      <m:e>
                        <m:r>
                          <m:rPr>
                            <m:sty m:val="p"/>
                          </m:rPr>
                          <a:rPr lang="en-US" sz="1200" kern="1200">
                            <a:solidFill>
                              <a:schemeClr val="tx1"/>
                            </a:solidFill>
                            <a:effectLst/>
                            <a:latin typeface="+mn-lt"/>
                            <a:ea typeface="+mn-ea"/>
                            <a:cs typeface="+mn-cs"/>
                          </a:rPr>
                          <m:t>E</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mn-lt"/>
                    <a:ea typeface="+mn-ea"/>
                    <a:cs typeface="+mn-cs"/>
                  </a:rPr>
                  <a:t> | lần, vậy nên việc xác minh tính 2-survivability có độ phức tạp lớn hơn ( |</a:t>
                </a:r>
                <a14:m>
                  <m:oMath xmlns:m="http://schemas.openxmlformats.org/officeDocument/2006/math">
                    <m:sSup>
                      <m:sSupPr>
                        <m:ctrlPr>
                          <a:rPr lang="en-US" sz="1200" i="1" kern="1200">
                            <a:solidFill>
                              <a:schemeClr val="tx1"/>
                            </a:solidFill>
                            <a:effectLst/>
                            <a:latin typeface="+mn-lt"/>
                            <a:ea typeface="+mn-ea"/>
                            <a:cs typeface="+mn-cs"/>
                          </a:rPr>
                        </m:ctrlPr>
                      </m:sSupPr>
                      <m:e>
                        <m:r>
                          <m:rPr>
                            <m:sty m:val="p"/>
                          </m:rPr>
                          <a:rPr lang="en-US" sz="1200" kern="1200">
                            <a:solidFill>
                              <a:schemeClr val="tx1"/>
                            </a:solidFill>
                            <a:effectLst/>
                            <a:latin typeface="+mn-lt"/>
                            <a:ea typeface="+mn-ea"/>
                            <a:cs typeface="+mn-cs"/>
                          </a:rPr>
                          <m:t>E</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mn-lt"/>
                    <a:ea typeface="+mn-ea"/>
                    <a:cs typeface="+mn-cs"/>
                  </a:rPr>
                  <a:t>|- 1 ) / 2 lần so với xác minh 1-survivability. Trong trường hợp của chúng tôi, | </a:t>
                </a:r>
                <a14:m>
                  <m:oMath xmlns:m="http://schemas.openxmlformats.org/officeDocument/2006/math">
                    <m:sSup>
                      <m:sSupPr>
                        <m:ctrlPr>
                          <a:rPr lang="en-US" sz="1200" i="1" kern="1200">
                            <a:solidFill>
                              <a:schemeClr val="tx1"/>
                            </a:solidFill>
                            <a:effectLst/>
                            <a:latin typeface="+mn-lt"/>
                            <a:ea typeface="+mn-ea"/>
                            <a:cs typeface="+mn-cs"/>
                          </a:rPr>
                        </m:ctrlPr>
                      </m:sSupPr>
                      <m:e>
                        <m:r>
                          <m:rPr>
                            <m:sty m:val="p"/>
                          </m:rPr>
                          <a:rPr lang="en-US" sz="1200" kern="1200">
                            <a:solidFill>
                              <a:schemeClr val="tx1"/>
                            </a:solidFill>
                            <a:effectLst/>
                            <a:latin typeface="+mn-lt"/>
                            <a:ea typeface="+mn-ea"/>
                            <a:cs typeface="+mn-cs"/>
                          </a:rPr>
                          <m:t>E</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mn-lt"/>
                    <a:ea typeface="+mn-ea"/>
                    <a:cs typeface="+mn-cs"/>
                  </a:rPr>
                  <a:t>| = 80, tỷ lệ sẽ là gấp khoảng 40 lần. Quả thật, thời gian xác minh tính 1-survivability trong tình huống này nằm trong khoảng từ 0.004 ≈ 0,15/ 40 giây. Hãy nhớ lại rằng trong các phương pháp tiếp cận heuristic tiêu chuẩn (ví dụ, Tabu Search hoặc mô phỏng luyện kim), giải pháp tạm thời được đánh giá (kiểm tra) nhiều lần trước khi hội tụ tới kết quả cuối cùng. Do đó, tổng thời gian chạy của các heuristics này bị chi phối bởi thời gian đánh giá giải pháp. Do việc xác minh tính 2-survivability có độ phức tạp lớn hơn(|</a:t>
                </a:r>
                <a14:m>
                  <m:oMath xmlns:m="http://schemas.openxmlformats.org/officeDocument/2006/math">
                    <m:sSup>
                      <m:sSupPr>
                        <m:ctrlPr>
                          <a:rPr lang="en-US" sz="1200" i="1" kern="1200">
                            <a:solidFill>
                              <a:schemeClr val="tx1"/>
                            </a:solidFill>
                            <a:effectLst/>
                            <a:latin typeface="+mn-lt"/>
                            <a:ea typeface="+mn-ea"/>
                            <a:cs typeface="+mn-cs"/>
                          </a:rPr>
                        </m:ctrlPr>
                      </m:sSupPr>
                      <m:e>
                        <m:r>
                          <m:rPr>
                            <m:sty m:val="p"/>
                          </m:rPr>
                          <a:rPr lang="en-US" sz="1200" kern="1200">
                            <a:solidFill>
                              <a:schemeClr val="tx1"/>
                            </a:solidFill>
                            <a:effectLst/>
                            <a:latin typeface="+mn-lt"/>
                            <a:ea typeface="+mn-ea"/>
                            <a:cs typeface="+mn-cs"/>
                          </a:rPr>
                          <m:t>E</m:t>
                        </m:r>
                      </m:e>
                      <m:sup>
                        <m:r>
                          <a:rPr lang="en-US" sz="1200" kern="1200">
                            <a:solidFill>
                              <a:schemeClr val="tx1"/>
                            </a:solidFill>
                            <a:effectLst/>
                            <a:latin typeface="+mn-lt"/>
                            <a:ea typeface="+mn-ea"/>
                            <a:cs typeface="+mn-cs"/>
                          </a:rPr>
                          <m:t>ø</m:t>
                        </m:r>
                      </m:sup>
                    </m:sSup>
                  </m:oMath>
                </a14:m>
                <a:r>
                  <a:rPr lang="en-US" sz="1200" kern="1200">
                    <a:solidFill>
                      <a:schemeClr val="tx1"/>
                    </a:solidFill>
                    <a:effectLst/>
                    <a:latin typeface="+mn-lt"/>
                    <a:ea typeface="+mn-ea"/>
                    <a:cs typeface="+mn-cs"/>
                  </a:rPr>
                  <a:t>| -1) / 2 lần so với xác minh tính 1-survivability, khả năng mở rộng như của Tabu Search tìm ánh xạ 2 -survivable sẽ bị hạn chế đáng kể, trái với cách tiếp cận SMART-DF.</a:t>
                </a:r>
              </a:p>
              <a:p>
                <a:endParaRPr lang="en-US"/>
              </a:p>
            </p:txBody>
          </p:sp>
        </mc:Choice>
        <mc:Fallback>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Chú ý rằng bậc các</a:t>
                </a:r>
                <a:r>
                  <a:rPr lang="en-US" sz="1200" kern="1200" baseline="0" smtClean="0">
                    <a:solidFill>
                      <a:schemeClr val="tx1"/>
                    </a:solidFill>
                    <a:effectLst/>
                    <a:latin typeface="+mn-lt"/>
                    <a:ea typeface="+mn-ea"/>
                    <a:cs typeface="+mn-cs"/>
                  </a:rPr>
                  <a:t> topo logic </a:t>
                </a:r>
                <a:r>
                  <a:rPr lang="en-US" sz="1200" kern="1200" smtClean="0">
                    <a:solidFill>
                      <a:schemeClr val="tx1"/>
                    </a:solidFill>
                    <a:effectLst/>
                    <a:latin typeface="+mn-lt"/>
                    <a:ea typeface="+mn-ea"/>
                    <a:cs typeface="+mn-cs"/>
                  </a:rPr>
                  <a:t>lớn hơn so với các ví dụ trước đó, bởi vì 2-survivability đòi hỏi các topo phải liên thông mạnh hơn. Bảng 4 trình bày các kết quả. Rõ ràng, SMART thuần là hoàn toàn không hiệu quả khi đối mặt với những lỗi liên kết đôi, trong khi đó, SMART-DF thực hiện tốt hơn rất nhiều. Thời gian chạy của SMART-DF (không được hiển thị ở đây) lâu hơn 3 lần so với của SMART.</a:t>
                </a:r>
              </a:p>
              <a:p>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a:t>
                </a:r>
                <a:r>
                  <a:rPr lang="en-US" sz="1200" kern="1200" baseline="0" smtClean="0">
                    <a:solidFill>
                      <a:schemeClr val="tx1"/>
                    </a:solidFill>
                    <a:effectLst/>
                    <a:latin typeface="+mn-lt"/>
                    <a:ea typeface="+mn-ea"/>
                    <a:cs typeface="+mn-cs"/>
                  </a:rPr>
                  <a:t> tác giá </a:t>
                </a:r>
                <a:r>
                  <a:rPr lang="en-US" sz="1200" kern="1200" smtClean="0">
                    <a:solidFill>
                      <a:schemeClr val="tx1"/>
                    </a:solidFill>
                    <a:effectLst/>
                    <a:latin typeface="+mn-lt"/>
                    <a:ea typeface="+mn-ea"/>
                    <a:cs typeface="+mn-cs"/>
                  </a:rPr>
                  <a:t>cũng </a:t>
                </a:r>
                <a:r>
                  <a:rPr lang="en-US" sz="1200" kern="1200" smtClean="0">
                    <a:solidFill>
                      <a:schemeClr val="tx1"/>
                    </a:solidFill>
                    <a:effectLst/>
                    <a:latin typeface="+mn-lt"/>
                    <a:ea typeface="+mn-ea"/>
                    <a:cs typeface="+mn-cs"/>
                  </a:rPr>
                  <a:t>đã thử nghiệm SMART-DF cho những topo lớn, có N = 49. Các topo vật lý là 3-cạnh liên thông f-lattice, trong đó f = 0,1. Bốn đỉnh góc của f-lattice này được bổ sung kết nối với các đỉnh gần nhất (trên đường chéo) để có thể là 3-cạnh liên thông. Topo logic là đồ thị ngẫu nhiên 3-cạnh liên thông có bậc nút trung bình bằng 7. SMART-DF đã ánh xạ được 732 trong số 1000 topo. Thời gian chạy trung bình là 0,08 giây, chỉ lâu hơn 4 lần thời gian chạy của SMART thuần trong cùng điều kiện. Những thời gian này được ghi nhận trong lúc chạy mà không cần xác minh tính 2-survivability. Điều này là bởi quá trình xác minh đã đóng một vai trò rất quan trọng trong trường hợp lỗi liên kết đôi. Thời gian xác minh tính 2-survivability trung bình gấp đôi tổng thời gian để SMART-DF tự ánh xạ, nó kéo dài khoảng 0,15 giây. Điều này là do việc kiểm tra tính liên thông của topo logic phài tiến hành cho | </a:t>
                </a:r>
                <a:r>
                  <a:rPr lang="en-US" sz="1200" i="0" kern="1200">
                    <a:solidFill>
                      <a:schemeClr val="tx1"/>
                    </a:solidFill>
                    <a:effectLst/>
                    <a:latin typeface="+mn-lt"/>
                    <a:ea typeface="+mn-ea"/>
                    <a:cs typeface="+mn-cs"/>
                  </a:rPr>
                  <a:t>E^ø</a:t>
                </a:r>
                <a:r>
                  <a:rPr lang="en-US" sz="1200" kern="1200">
                    <a:solidFill>
                      <a:schemeClr val="tx1"/>
                    </a:solidFill>
                    <a:effectLst/>
                    <a:latin typeface="+mn-lt"/>
                    <a:ea typeface="+mn-ea"/>
                    <a:cs typeface="+mn-cs"/>
                  </a:rPr>
                  <a:t> | ( | </a:t>
                </a:r>
                <a:r>
                  <a:rPr lang="en-US" sz="1200" i="0" kern="1200">
                    <a:solidFill>
                      <a:schemeClr val="tx1"/>
                    </a:solidFill>
                    <a:effectLst/>
                    <a:latin typeface="+mn-lt"/>
                    <a:ea typeface="+mn-ea"/>
                    <a:cs typeface="+mn-cs"/>
                  </a:rPr>
                  <a:t>E^ø</a:t>
                </a:r>
                <a:r>
                  <a:rPr lang="en-US" sz="1200" kern="1200">
                    <a:solidFill>
                      <a:schemeClr val="tx1"/>
                    </a:solidFill>
                    <a:effectLst/>
                    <a:latin typeface="+mn-lt"/>
                    <a:ea typeface="+mn-ea"/>
                    <a:cs typeface="+mn-cs"/>
                  </a:rPr>
                  <a:t> |- 1 ) / 2 cặp sợi (Trong đó  | </a:t>
                </a:r>
                <a:r>
                  <a:rPr lang="en-US" sz="1200" i="0" kern="1200">
                    <a:solidFill>
                      <a:schemeClr val="tx1"/>
                    </a:solidFill>
                    <a:effectLst/>
                    <a:latin typeface="+mn-lt"/>
                    <a:ea typeface="+mn-ea"/>
                    <a:cs typeface="+mn-cs"/>
                  </a:rPr>
                  <a:t>E^ø</a:t>
                </a:r>
                <a:r>
                  <a:rPr lang="en-US" sz="1200" kern="1200">
                    <a:solidFill>
                      <a:schemeClr val="tx1"/>
                    </a:solidFill>
                    <a:effectLst/>
                    <a:latin typeface="+mn-lt"/>
                    <a:ea typeface="+mn-ea"/>
                    <a:cs typeface="+mn-cs"/>
                  </a:rPr>
                  <a:t>| là số cạnh trong topo vật lý). Chú ý rằng, việc xác minh tính 1-survivability chỉ đòi hỏi kiểm tra  | </a:t>
                </a:r>
                <a:r>
                  <a:rPr lang="en-US" sz="1200" i="0" kern="1200">
                    <a:solidFill>
                      <a:schemeClr val="tx1"/>
                    </a:solidFill>
                    <a:effectLst/>
                    <a:latin typeface="+mn-lt"/>
                    <a:ea typeface="+mn-ea"/>
                    <a:cs typeface="+mn-cs"/>
                  </a:rPr>
                  <a:t>E^ø</a:t>
                </a:r>
                <a:r>
                  <a:rPr lang="en-US" sz="1200" kern="1200">
                    <a:solidFill>
                      <a:schemeClr val="tx1"/>
                    </a:solidFill>
                    <a:effectLst/>
                    <a:latin typeface="+mn-lt"/>
                    <a:ea typeface="+mn-ea"/>
                    <a:cs typeface="+mn-cs"/>
                  </a:rPr>
                  <a:t> | lần, vậy nên việc xác minh tính 2-survivability có độ phức tạp lớn hơn ( |</a:t>
                </a:r>
                <a:r>
                  <a:rPr lang="en-US" sz="1200" i="0" kern="1200">
                    <a:solidFill>
                      <a:schemeClr val="tx1"/>
                    </a:solidFill>
                    <a:effectLst/>
                    <a:latin typeface="+mn-lt"/>
                    <a:ea typeface="+mn-ea"/>
                    <a:cs typeface="+mn-cs"/>
                  </a:rPr>
                  <a:t>E^ø</a:t>
                </a:r>
                <a:r>
                  <a:rPr lang="en-US" sz="1200" kern="1200">
                    <a:solidFill>
                      <a:schemeClr val="tx1"/>
                    </a:solidFill>
                    <a:effectLst/>
                    <a:latin typeface="+mn-lt"/>
                    <a:ea typeface="+mn-ea"/>
                    <a:cs typeface="+mn-cs"/>
                  </a:rPr>
                  <a:t>|- 1 ) / 2 lần so với xác minh 1-survivability. Trong trường hợp của chúng tôi, | </a:t>
                </a:r>
                <a:r>
                  <a:rPr lang="en-US" sz="1200" i="0" kern="1200">
                    <a:solidFill>
                      <a:schemeClr val="tx1"/>
                    </a:solidFill>
                    <a:effectLst/>
                    <a:latin typeface="+mn-lt"/>
                    <a:ea typeface="+mn-ea"/>
                    <a:cs typeface="+mn-cs"/>
                  </a:rPr>
                  <a:t>E^ø</a:t>
                </a:r>
                <a:r>
                  <a:rPr lang="en-US" sz="1200" kern="1200">
                    <a:solidFill>
                      <a:schemeClr val="tx1"/>
                    </a:solidFill>
                    <a:effectLst/>
                    <a:latin typeface="+mn-lt"/>
                    <a:ea typeface="+mn-ea"/>
                    <a:cs typeface="+mn-cs"/>
                  </a:rPr>
                  <a:t>| = 80, tỷ lệ sẽ là gấp khoảng 40 lần. Quả thật, thời gian xác minh tính 1-survivability trong tình huống này nằm trong khoảng từ 0.004 ≈ 0,15/ 40 giây. Hãy nhớ lại rằng trong các phương pháp tiếp cận heuristic tiêu chuẩn (ví dụ, Tabu Search hoặc mô phỏng luyện kim), giải pháp tạm thời được đánh giá (kiểm tra) nhiều lần trước khi hội tụ tới kết quả cuối cùng. Do đó, tổng thời gian chạy của các heuristics này bị chi phối bởi thời gian đánh giá giải pháp. Do việc xác minh tính 2-survivability có độ phức tạp lớn hơn(|</a:t>
                </a:r>
                <a:r>
                  <a:rPr lang="en-US" sz="1200" i="0" kern="1200">
                    <a:solidFill>
                      <a:schemeClr val="tx1"/>
                    </a:solidFill>
                    <a:effectLst/>
                    <a:latin typeface="+mn-lt"/>
                    <a:ea typeface="+mn-ea"/>
                    <a:cs typeface="+mn-cs"/>
                  </a:rPr>
                  <a:t>E^ø</a:t>
                </a:r>
                <a:r>
                  <a:rPr lang="en-US" sz="1200" kern="1200">
                    <a:solidFill>
                      <a:schemeClr val="tx1"/>
                    </a:solidFill>
                    <a:effectLst/>
                    <a:latin typeface="+mn-lt"/>
                    <a:ea typeface="+mn-ea"/>
                    <a:cs typeface="+mn-cs"/>
                  </a:rPr>
                  <a:t>| -1) / 2 lần so với xác minh tính 1-survivability, khả năng mở rộng như của Tabu Search tìm ánh xạ 2 -survivable sẽ bị hạn chế đáng kể, trái với cách tiếp cận SMART-DF.</a:t>
                </a:r>
              </a:p>
              <a:p>
                <a:endParaRPr lang="en-US"/>
              </a:p>
            </p:txBody>
          </p:sp>
        </mc:Fallback>
      </mc:AlternateContent>
      <p:sp>
        <p:nvSpPr>
          <p:cNvPr id="4" name="Slide Number Placeholder 3"/>
          <p:cNvSpPr>
            <a:spLocks noGrp="1"/>
          </p:cNvSpPr>
          <p:nvPr>
            <p:ph type="sldNum" sz="quarter" idx="10"/>
          </p:nvPr>
        </p:nvSpPr>
        <p:spPr/>
        <p:txBody>
          <a:bodyPr/>
          <a:lstStyle/>
          <a:p>
            <a:fld id="{3613E9E4-AB2A-4715-9295-28DC370F49FE}" type="slidenum">
              <a:rPr lang="en-US" smtClean="0"/>
              <a:t>38</a:t>
            </a:fld>
            <a:endParaRPr lang="en-US"/>
          </a:p>
        </p:txBody>
      </p:sp>
    </p:spTree>
    <p:extLst>
      <p:ext uri="{BB962C8B-B14F-4D97-AF65-F5344CB8AC3E}">
        <p14:creationId xmlns:p14="http://schemas.microsoft.com/office/powerpoint/2010/main" val="2533877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chế</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Phục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hồi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cung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cấp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nhau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Những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chế</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lớp</a:t>
            </a:r>
            <a:r>
              <a:rPr lang="en-US" sz="1200" kern="1200" smtClean="0">
                <a:solidFill>
                  <a:schemeClr val="tx1"/>
                </a:solidFill>
                <a:effectLst/>
                <a:latin typeface="+mn-lt"/>
                <a:ea typeface="+mn-ea"/>
                <a:cs typeface="+mn-cs"/>
              </a:rPr>
              <a:t> IP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những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xảy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cả</a:t>
            </a:r>
            <a:r>
              <a:rPr lang="en-US" sz="1200" kern="1200" smtClean="0">
                <a:solidFill>
                  <a:schemeClr val="tx1"/>
                </a:solidFill>
                <a:effectLst/>
                <a:latin typeface="+mn-lt"/>
                <a:ea typeface="+mn-ea"/>
                <a:cs typeface="+mn-cs"/>
              </a:rPr>
              <a:t> 2 </a:t>
            </a:r>
            <a:r>
              <a:rPr lang="en-US" sz="1200" kern="1200" err="1" smtClean="0">
                <a:solidFill>
                  <a:schemeClr val="tx1"/>
                </a:solidFill>
                <a:effectLst/>
                <a:latin typeface="+mn-lt"/>
                <a:ea typeface="+mn-ea"/>
                <a:cs typeface="+mn-cs"/>
              </a:rPr>
              <a:t>lớp</a:t>
            </a:r>
            <a:r>
              <a:rPr lang="en-US" sz="1200" kern="1200" smtClean="0">
                <a:solidFill>
                  <a:schemeClr val="tx1"/>
                </a:solidFill>
                <a:effectLst/>
                <a:latin typeface="+mn-lt"/>
                <a:ea typeface="+mn-ea"/>
                <a:cs typeface="+mn-cs"/>
              </a:rPr>
              <a:t> (IP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WDM). </a:t>
            </a:r>
            <a:r>
              <a:rPr lang="en-US" sz="1200" kern="1200" err="1" smtClean="0">
                <a:solidFill>
                  <a:schemeClr val="tx1"/>
                </a:solidFill>
                <a:effectLst/>
                <a:latin typeface="+mn-lt"/>
                <a:ea typeface="+mn-ea"/>
                <a:cs typeface="+mn-cs"/>
              </a:rPr>
              <a:t>Còn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những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chế</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lớp</a:t>
            </a:r>
            <a:r>
              <a:rPr lang="en-US" sz="1200" kern="1200" smtClean="0">
                <a:solidFill>
                  <a:schemeClr val="tx1"/>
                </a:solidFill>
                <a:effectLst/>
                <a:latin typeface="+mn-lt"/>
                <a:ea typeface="+mn-ea"/>
                <a:cs typeface="+mn-cs"/>
              </a:rPr>
              <a:t> WDM,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suốt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topo</a:t>
            </a:r>
            <a:r>
              <a:rPr lang="en-US" sz="1200" kern="1200" smtClean="0">
                <a:solidFill>
                  <a:schemeClr val="tx1"/>
                </a:solidFill>
                <a:effectLst/>
                <a:latin typeface="+mn-lt"/>
                <a:ea typeface="+mn-ea"/>
                <a:cs typeface="+mn-cs"/>
              </a:rPr>
              <a:t> IP (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những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xảy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lớp</a:t>
            </a:r>
            <a:r>
              <a:rPr lang="en-US" sz="1200" kern="1200" smtClean="0">
                <a:solidFill>
                  <a:schemeClr val="tx1"/>
                </a:solidFill>
                <a:effectLst/>
                <a:latin typeface="+mn-lt"/>
                <a:ea typeface="+mn-ea"/>
                <a:cs typeface="+mn-cs"/>
              </a:rPr>
              <a:t> IP) . </a:t>
            </a:r>
            <a:r>
              <a:rPr lang="en-US" sz="1200" kern="1200" err="1" smtClean="0">
                <a:solidFill>
                  <a:schemeClr val="tx1"/>
                </a:solidFill>
                <a:effectLst/>
                <a:latin typeface="+mn-lt"/>
                <a:ea typeface="+mn-ea"/>
                <a:cs typeface="+mn-cs"/>
              </a:rPr>
              <a:t>Không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rõ</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hợp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giữa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chế</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tốt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đều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ưu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khuyết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điểm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riêng</a:t>
            </a:r>
            <a:r>
              <a:rPr lang="en-US" sz="1200" kern="1200" smtClean="0">
                <a:solidFill>
                  <a:schemeClr val="tx1"/>
                </a:solidFill>
                <a:effectLst/>
                <a:latin typeface="+mn-lt"/>
                <a:ea typeface="+mn-ea"/>
                <a:cs typeface="+mn-cs"/>
              </a:rPr>
              <a:t>. Trong </a:t>
            </a:r>
            <a:r>
              <a:rPr lang="en-US" sz="1200" kern="1200" err="1" smtClean="0">
                <a:solidFill>
                  <a:schemeClr val="tx1"/>
                </a:solidFill>
                <a:effectLst/>
                <a:latin typeface="+mn-lt"/>
                <a:ea typeface="+mn-ea"/>
                <a:cs typeface="+mn-cs"/>
              </a:rPr>
              <a:t>báo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chúng</a:t>
            </a:r>
            <a:r>
              <a:rPr lang="en-US" sz="1200" kern="1200" smtClean="0">
                <a:solidFill>
                  <a:schemeClr val="tx1"/>
                </a:solidFill>
                <a:effectLst/>
                <a:latin typeface="+mn-lt"/>
                <a:ea typeface="+mn-ea"/>
                <a:cs typeface="+mn-cs"/>
              </a:rPr>
              <a:t> ta </a:t>
            </a:r>
            <a:r>
              <a:rPr lang="en-US" sz="1200" kern="1200" err="1" smtClean="0">
                <a:solidFill>
                  <a:schemeClr val="tx1"/>
                </a:solidFill>
                <a:effectLst/>
                <a:latin typeface="+mn-lt"/>
                <a:ea typeface="+mn-ea"/>
                <a:cs typeface="+mn-cs"/>
              </a:rPr>
              <a:t>chỉ</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xem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xét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tiếp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Phục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hồi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lớp</a:t>
            </a:r>
            <a:r>
              <a:rPr lang="en-US" sz="1200" kern="1200" smtClean="0">
                <a:solidFill>
                  <a:schemeClr val="tx1"/>
                </a:solidFill>
                <a:effectLst/>
                <a:latin typeface="+mn-lt"/>
                <a:ea typeface="+mn-ea"/>
                <a:cs typeface="+mn-cs"/>
              </a:rPr>
              <a:t> IP, </a:t>
            </a:r>
            <a:r>
              <a:rPr lang="en-US" sz="1200" kern="1200" err="1" smtClean="0">
                <a:solidFill>
                  <a:schemeClr val="tx1"/>
                </a:solidFill>
                <a:effectLst/>
                <a:latin typeface="+mn-lt"/>
                <a:ea typeface="+mn-ea"/>
                <a:cs typeface="+mn-cs"/>
              </a:rPr>
              <a:t>bởi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vì</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chứng</a:t>
            </a:r>
            <a:r>
              <a:rPr lang="en-US" sz="1200" kern="1200" smtClean="0">
                <a:solidFill>
                  <a:schemeClr val="tx1"/>
                </a:solidFill>
                <a:effectLst/>
                <a:latin typeface="+mn-lt"/>
                <a:ea typeface="+mn-ea"/>
                <a:cs typeface="+mn-cs"/>
              </a:rPr>
              <a:t> minh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tế</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pháp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ít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tốn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kém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xem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mạng</a:t>
            </a:r>
            <a:r>
              <a:rPr lang="en-US" sz="1200" kern="1200" smtClean="0">
                <a:solidFill>
                  <a:schemeClr val="tx1"/>
                </a:solidFill>
                <a:effectLst/>
                <a:latin typeface="+mn-lt"/>
                <a:ea typeface="+mn-ea"/>
                <a:cs typeface="+mn-cs"/>
              </a:rPr>
              <a:t> Sprint [3]).</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7</a:t>
            </a:fld>
            <a:endParaRPr lang="en-US"/>
          </a:p>
        </p:txBody>
      </p:sp>
    </p:spTree>
    <p:extLst>
      <p:ext uri="{BB962C8B-B14F-4D97-AF65-F5344CB8AC3E}">
        <p14:creationId xmlns:p14="http://schemas.microsoft.com/office/powerpoint/2010/main" val="349376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smtClean="0">
                <a:latin typeface="Times New Roman" pitchFamily="18" charset="0"/>
                <a:cs typeface="Times New Roman" pitchFamily="18" charset="0"/>
              </a:rPr>
              <a:t>ILP</a:t>
            </a:r>
            <a:r>
              <a:rPr lang="en-US" smtClean="0">
                <a:latin typeface="Times New Roman" pitchFamily="18" charset="0"/>
                <a:cs typeface="Times New Roman" pitchFamily="18" charset="0"/>
              </a:rPr>
              <a:t>:</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Tìm</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kiếm</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tham</a:t>
            </a:r>
            <a:r>
              <a:rPr lang="en-US" baseline="0" smtClean="0">
                <a:latin typeface="Times New Roman" pitchFamily="18" charset="0"/>
                <a:cs typeface="Times New Roman" pitchFamily="18" charset="0"/>
              </a:rPr>
              <a:t> lam </a:t>
            </a:r>
            <a:r>
              <a:rPr lang="en-US" baseline="0" err="1" smtClean="0">
                <a:latin typeface="Times New Roman" pitchFamily="18" charset="0"/>
                <a:cs typeface="Times New Roman" pitchFamily="18" charset="0"/>
              </a:rPr>
              <a:t>dựa</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trên</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các</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điều</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kiện</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cần</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và</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đủ</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để</a:t>
            </a:r>
            <a:r>
              <a:rPr lang="en-US" baseline="0" smtClean="0">
                <a:latin typeface="Times New Roman" pitchFamily="18" charset="0"/>
                <a:cs typeface="Times New Roman" pitchFamily="18" charset="0"/>
              </a:rPr>
              <a:t> 1 </a:t>
            </a:r>
            <a:r>
              <a:rPr lang="en-US" baseline="0" err="1" smtClean="0">
                <a:latin typeface="Times New Roman" pitchFamily="18" charset="0"/>
                <a:cs typeface="Times New Roman" pitchFamily="18" charset="0"/>
              </a:rPr>
              <a:t>ánh</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xạ</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là</a:t>
            </a:r>
            <a:r>
              <a:rPr lang="en-US" baseline="0" smtClean="0">
                <a:latin typeface="Times New Roman" pitchFamily="18" charset="0"/>
                <a:cs typeface="Times New Roman" pitchFamily="18" charset="0"/>
              </a:rPr>
              <a:t> 1-survivability . </a:t>
            </a:r>
            <a:r>
              <a:rPr lang="en-US" baseline="0" err="1" smtClean="0">
                <a:latin typeface="Times New Roman" pitchFamily="18" charset="0"/>
                <a:cs typeface="Times New Roman" pitchFamily="18" charset="0"/>
              </a:rPr>
              <a:t>Chỉ</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giải</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quyết</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được</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các</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mạng</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tầm</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thường</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có</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topo</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vài</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chục</a:t>
            </a:r>
            <a:r>
              <a:rPr lang="en-US" baseline="0" smtClean="0">
                <a:latin typeface="Times New Roman" pitchFamily="18" charset="0"/>
                <a:cs typeface="Times New Roman" pitchFamily="18" charset="0"/>
              </a:rPr>
              <a:t> </a:t>
            </a:r>
            <a:r>
              <a:rPr lang="en-US" baseline="0" err="1" smtClean="0">
                <a:latin typeface="Times New Roman" pitchFamily="18" charset="0"/>
                <a:cs typeface="Times New Roman" pitchFamily="18" charset="0"/>
              </a:rPr>
              <a:t>nút</a:t>
            </a:r>
            <a:r>
              <a:rPr lang="en-US" baseline="0" smtClean="0">
                <a:latin typeface="Times New Roman" pitchFamily="18" charset="0"/>
                <a:cs typeface="Times New Roman" pitchFamily="18" charset="0"/>
              </a:rPr>
              <a:t>.</a:t>
            </a:r>
            <a:r>
              <a:rPr lang="en-US" i="1" baseline="0" smtClean="0">
                <a:latin typeface="Times New Roman" pitchFamily="18" charset="0"/>
                <a:cs typeface="Times New Roman" pitchFamily="18" charset="0"/>
              </a:rPr>
              <a:t>“The ILP is based on the observation that a logical topology can get disconnected after the failure of a physical link only if the physical link carries an entire cut of the logical topology, or alternatively, every cut of the logical topology must contain at least a pair of edges with pair-wise disjoint mappings in order for the mappings to be survivable”</a:t>
            </a:r>
          </a:p>
          <a:p>
            <a:pPr marL="0" indent="0">
              <a:buNone/>
            </a:pPr>
            <a:r>
              <a:rPr lang="en-US" i="0" baseline="0" smtClean="0">
                <a:latin typeface="Times New Roman" pitchFamily="18" charset="0"/>
                <a:cs typeface="Times New Roman" pitchFamily="18" charset="0"/>
              </a:rPr>
              <a:t>2. </a:t>
            </a:r>
            <a:r>
              <a:rPr lang="en-US" b="1" i="0" baseline="0" smtClean="0">
                <a:latin typeface="Times New Roman" pitchFamily="18" charset="0"/>
                <a:cs typeface="Times New Roman" pitchFamily="18" charset="0"/>
              </a:rPr>
              <a:t>Heuristic</a:t>
            </a:r>
            <a:r>
              <a:rPr lang="en-US" i="0" baseline="0" smtClean="0">
                <a:latin typeface="Times New Roman" pitchFamily="18" charset="0"/>
                <a:cs typeface="Times New Roman" pitchFamily="18" charset="0"/>
              </a:rPr>
              <a:t>s: </a:t>
            </a:r>
            <a:r>
              <a:rPr lang="en-US" i="0" baseline="0" err="1" smtClean="0">
                <a:latin typeface="Times New Roman" pitchFamily="18" charset="0"/>
                <a:cs typeface="Times New Roman" pitchFamily="18" charset="0"/>
              </a:rPr>
              <a:t>Băt</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đầu</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bởi</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một</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số</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ánh</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xạ</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khởi</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tạo</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chẳng</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hạn</a:t>
            </a:r>
            <a:r>
              <a:rPr lang="en-US" i="0" baseline="0" smtClean="0">
                <a:latin typeface="Times New Roman" pitchFamily="18" charset="0"/>
                <a:cs typeface="Times New Roman" pitchFamily="18" charset="0"/>
              </a:rPr>
              <a:t> : </a:t>
            </a:r>
            <a:r>
              <a:rPr lang="en-US" i="0" baseline="0" err="1" smtClean="0">
                <a:latin typeface="Times New Roman" pitchFamily="18" charset="0"/>
                <a:cs typeface="Times New Roman" pitchFamily="18" charset="0"/>
              </a:rPr>
              <a:t>đường</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đi</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ngắn</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nhất</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và</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cố</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gắng</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cải</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thiện</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chúng</a:t>
            </a:r>
            <a:r>
              <a:rPr lang="en-US" i="0" baseline="0" smtClean="0">
                <a:latin typeface="Times New Roman" pitchFamily="18" charset="0"/>
                <a:cs typeface="Times New Roman" pitchFamily="18" charset="0"/>
              </a:rPr>
              <a:t> qua </a:t>
            </a:r>
            <a:r>
              <a:rPr lang="en-US" i="0" baseline="0" err="1" smtClean="0">
                <a:latin typeface="Times New Roman" pitchFamily="18" charset="0"/>
                <a:cs typeface="Times New Roman" pitchFamily="18" charset="0"/>
              </a:rPr>
              <a:t>mỗi</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bước</a:t>
            </a:r>
            <a:r>
              <a:rPr lang="en-US" i="0" baseline="0" smtClean="0">
                <a:latin typeface="Times New Roman" pitchFamily="18" charset="0"/>
                <a:cs typeface="Times New Roman" pitchFamily="18" charset="0"/>
              </a:rPr>
              <a:t> </a:t>
            </a:r>
            <a:r>
              <a:rPr lang="en-US" i="0" baseline="0" err="1" smtClean="0">
                <a:latin typeface="Times New Roman" pitchFamily="18" charset="0"/>
                <a:cs typeface="Times New Roman" pitchFamily="18" charset="0"/>
              </a:rPr>
              <a:t>lặp</a:t>
            </a:r>
            <a:r>
              <a:rPr lang="en-US" i="0" baseline="0" smtClean="0">
                <a:latin typeface="Times New Roman" pitchFamily="18" charset="0"/>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Vì</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vậy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độ</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phức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tạp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tại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mỗi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bước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lặp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bị</a:t>
            </a:r>
            <a:r>
              <a:rPr lang="en-US" sz="1200" kern="1200" smtClean="0">
                <a:solidFill>
                  <a:schemeClr val="tx1"/>
                </a:solidFill>
                <a:effectLst/>
                <a:latin typeface="Times New Roman" pitchFamily="18" charset="0"/>
                <a:ea typeface="+mn-ea"/>
                <a:cs typeface="Times New Roman" pitchFamily="18" charset="0"/>
              </a:rPr>
              <a:t> chi </a:t>
            </a:r>
            <a:r>
              <a:rPr lang="en-US" sz="1200" kern="1200" err="1" smtClean="0">
                <a:solidFill>
                  <a:schemeClr val="tx1"/>
                </a:solidFill>
                <a:effectLst/>
                <a:latin typeface="Times New Roman" pitchFamily="18" charset="0"/>
                <a:ea typeface="+mn-ea"/>
                <a:cs typeface="Times New Roman" pitchFamily="18" charset="0"/>
              </a:rPr>
              <a:t>phối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bởi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thời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gian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để</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giá</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xạ</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ứng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viên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của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toàn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bộ</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topo</a:t>
            </a:r>
            <a:r>
              <a:rPr lang="en-US" sz="1200" kern="1200" smtClean="0">
                <a:solidFill>
                  <a:schemeClr val="tx1"/>
                </a:solidFill>
                <a:effectLst/>
                <a:latin typeface="Times New Roman" pitchFamily="18" charset="0"/>
                <a:ea typeface="+mn-ea"/>
                <a:cs typeface="Times New Roman" pitchFamily="18" charset="0"/>
              </a:rPr>
              <a:t> logic.</a:t>
            </a:r>
            <a:r>
              <a:rPr lang="en-US" sz="1200" kern="1200" baseline="0" smtClean="0">
                <a:solidFill>
                  <a:schemeClr val="tx1"/>
                </a:solidFill>
                <a:effectLst/>
                <a:latin typeface="Times New Roman" pitchFamily="18" charset="0"/>
                <a:ea typeface="+mn-ea"/>
                <a:cs typeface="Times New Roman" pitchFamily="18" charset="0"/>
              </a:rPr>
              <a:t> </a:t>
            </a:r>
            <a:r>
              <a:rPr lang="en-US" sz="1200" kern="1200" smtClean="0">
                <a:solidFill>
                  <a:schemeClr val="tx1"/>
                </a:solidFill>
                <a:effectLst/>
                <a:latin typeface="Times New Roman" pitchFamily="18" charset="0"/>
                <a:ea typeface="+mn-ea"/>
                <a:cs typeface="Times New Roman" pitchFamily="18" charset="0"/>
              </a:rPr>
              <a:t>Trong </a:t>
            </a:r>
            <a:r>
              <a:rPr lang="en-US" sz="1200" kern="1200" err="1" smtClean="0">
                <a:solidFill>
                  <a:schemeClr val="tx1"/>
                </a:solidFill>
                <a:effectLst/>
                <a:latin typeface="Times New Roman" pitchFamily="18" charset="0"/>
                <a:ea typeface="+mn-ea"/>
                <a:cs typeface="Times New Roman" pitchFamily="18" charset="0"/>
              </a:rPr>
              <a:t>thực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tế</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các</a:t>
            </a:r>
            <a:r>
              <a:rPr lang="en-US" sz="1200" kern="1200" smtClean="0">
                <a:solidFill>
                  <a:schemeClr val="tx1"/>
                </a:solidFill>
                <a:effectLst/>
                <a:latin typeface="Times New Roman" pitchFamily="18" charset="0"/>
                <a:ea typeface="+mn-ea"/>
                <a:cs typeface="Times New Roman" pitchFamily="18" charset="0"/>
              </a:rPr>
              <a:t> heuristic </a:t>
            </a:r>
            <a:r>
              <a:rPr lang="en-US" sz="1200" kern="1200" err="1" smtClean="0">
                <a:solidFill>
                  <a:schemeClr val="tx1"/>
                </a:solidFill>
                <a:effectLst/>
                <a:latin typeface="Times New Roman" pitchFamily="18" charset="0"/>
                <a:ea typeface="+mn-ea"/>
                <a:cs typeface="Times New Roman" pitchFamily="18" charset="0"/>
              </a:rPr>
              <a:t>này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chỉ</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áp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dụng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giới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hạn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được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cho</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những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topo</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có</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khoảng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vài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trăm</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nút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hoặc</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thậm</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chí</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ít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hơn</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vài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trường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hợp</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lỗi</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cụ</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thể</a:t>
            </a:r>
            <a:endParaRPr lang="en-US" i="0" baseline="0" smtClean="0">
              <a:latin typeface="Times New Roman" pitchFamily="18" charset="0"/>
              <a:cs typeface="Times New Roman" pitchFamily="18" charset="0"/>
            </a:endParaRPr>
          </a:p>
          <a:p>
            <a:pPr marL="228600" indent="-228600">
              <a:buAutoNum type="arabicPeriod"/>
            </a:pPr>
            <a:endParaRPr lang="en-US">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8</a:t>
            </a:fld>
            <a:endParaRPr lang="en-US"/>
          </a:p>
        </p:txBody>
      </p:sp>
    </p:spTree>
    <p:extLst>
      <p:ext uri="{BB962C8B-B14F-4D97-AF65-F5344CB8AC3E}">
        <p14:creationId xmlns:p14="http://schemas.microsoft.com/office/powerpoint/2010/main" val="1674131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9</a:t>
            </a:fld>
            <a:endParaRPr lang="en-US"/>
          </a:p>
        </p:txBody>
      </p:sp>
    </p:spTree>
    <p:extLst>
      <p:ext uri="{BB962C8B-B14F-4D97-AF65-F5344CB8AC3E}">
        <p14:creationId xmlns:p14="http://schemas.microsoft.com/office/powerpoint/2010/main" val="3357614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err="1" smtClean="0">
                <a:latin typeface="Times New Roman" pitchFamily="18" charset="0"/>
                <a:cs typeface="Times New Roman" pitchFamily="18" charset="0"/>
              </a:rPr>
              <a:t>Lightpath</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Một  lightpath  là một  kênh  quang  học  trải qua một  hoặc  nhiều  liên  kết  quang  vật  lý  để  cung</a:t>
            </a:r>
            <a:r>
              <a:rPr lang="en-US" smtClean="0">
                <a:latin typeface="Times New Roman" pitchFamily="18" charset="0"/>
                <a:cs typeface="Times New Roman" pitchFamily="18" charset="0"/>
              </a:rPr>
              <a:t> </a:t>
            </a:r>
            <a:endParaRPr lang="vi-VN" smtClean="0">
              <a:latin typeface="Times New Roman" pitchFamily="18" charset="0"/>
              <a:cs typeface="Times New Roman" pitchFamily="18" charset="0"/>
            </a:endParaRPr>
          </a:p>
          <a:p>
            <a:r>
              <a:rPr lang="vi-VN" smtClean="0">
                <a:latin typeface="Times New Roman" pitchFamily="18" charset="0"/>
                <a:cs typeface="Times New Roman" pitchFamily="18" charset="0"/>
              </a:rPr>
              <a:t>cấp một kết nối giữa hai nút. Cấu  trúc  liên kết của các  lightpath  đảm  bảo  các  yêu  cầu  truyền  thông </a:t>
            </a:r>
          </a:p>
          <a:p>
            <a:r>
              <a:rPr lang="vi-VN" smtClean="0">
                <a:latin typeface="Times New Roman" pitchFamily="18" charset="0"/>
                <a:cs typeface="Times New Roman" pitchFamily="18" charset="0"/>
              </a:rPr>
              <a:t>trong một mạng cáp quang gọi là topo ảo hoặc topo logic</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613E9E4-AB2A-4715-9295-28DC370F49FE}" type="slidenum">
              <a:rPr lang="en-US" smtClean="0"/>
              <a:t>10</a:t>
            </a:fld>
            <a:endParaRPr lang="en-US"/>
          </a:p>
        </p:txBody>
      </p:sp>
    </p:spTree>
    <p:extLst>
      <p:ext uri="{BB962C8B-B14F-4D97-AF65-F5344CB8AC3E}">
        <p14:creationId xmlns:p14="http://schemas.microsoft.com/office/powerpoint/2010/main" val="2336101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Times New Roman" pitchFamily="18" charset="0"/>
                    <a:ea typeface="+mn-ea"/>
                    <a:cs typeface="Times New Roman" pitchFamily="18" charset="0"/>
                  </a:rPr>
                  <a:t>1.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xạ</a:t>
                </a:r>
                <a:r>
                  <a:rPr lang="en-US" sz="1200" kern="1200" smtClean="0">
                    <a:solidFill>
                      <a:schemeClr val="tx1"/>
                    </a:solidFill>
                    <a:effectLst/>
                    <a:latin typeface="Times New Roman" pitchFamily="18" charset="0"/>
                    <a:ea typeface="+mn-ea"/>
                    <a:cs typeface="Times New Roman" pitchFamily="18" charset="0"/>
                  </a:rPr>
                  <a:t> MA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hình</a:t>
                </a:r>
                <a:r>
                  <a:rPr lang="en-US" sz="1200" kern="1200" smtClean="0">
                    <a:solidFill>
                      <a:schemeClr val="tx1"/>
                    </a:solidFill>
                    <a:effectLst/>
                    <a:latin typeface="Times New Roman" pitchFamily="18" charset="0"/>
                    <a:ea typeface="+mn-ea"/>
                    <a:cs typeface="Times New Roman" pitchFamily="18" charset="0"/>
                  </a:rPr>
                  <a:t> 1a </a:t>
                </a:r>
                <a:r>
                  <a:rPr lang="en-US" sz="1200" kern="1200" err="1" smtClean="0">
                    <a:solidFill>
                      <a:schemeClr val="tx1"/>
                    </a:solidFill>
                    <a:effectLst/>
                    <a:latin typeface="Times New Roman" pitchFamily="18" charset="0"/>
                    <a:ea typeface="+mn-ea"/>
                    <a:cs typeface="Times New Roman" pitchFamily="18" charset="0"/>
                  </a:rPr>
                  <a:t>là</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xạ</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tách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rời</a:t>
                </a:r>
                <a:r>
                  <a:rPr lang="en-US" sz="1200" kern="1200" smtClean="0">
                    <a:solidFill>
                      <a:schemeClr val="tx1"/>
                    </a:solidFill>
                    <a:effectLst/>
                    <a:latin typeface="Times New Roman" pitchFamily="18" charset="0"/>
                    <a:ea typeface="+mn-ea"/>
                    <a:cs typeface="Times New Roman" pitchFamily="18" charset="0"/>
                  </a:rPr>
                  <a:t>.</a:t>
                </a:r>
              </a:p>
              <a:p>
                <a:r>
                  <a:rPr lang="en-US" sz="1200" kern="1200" smtClean="0">
                    <a:solidFill>
                      <a:schemeClr val="tx1"/>
                    </a:solidFill>
                    <a:effectLst/>
                    <a:latin typeface="Times New Roman" pitchFamily="18" charset="0"/>
                    <a:ea typeface="+mn-ea"/>
                    <a:cs typeface="Times New Roman" pitchFamily="18" charset="0"/>
                  </a:rPr>
                  <a:t>2. </a:t>
                </a:r>
                <a:r>
                  <a:rPr lang="en-US" sz="1200" kern="1200" err="1" smtClean="0">
                    <a:solidFill>
                      <a:schemeClr val="tx1"/>
                    </a:solidFill>
                    <a:effectLst/>
                    <a:latin typeface="Times New Roman" pitchFamily="18" charset="0"/>
                    <a:ea typeface="+mn-ea"/>
                    <a:cs typeface="Times New Roman" pitchFamily="18" charset="0"/>
                  </a:rPr>
                  <a:t>Rất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dễ</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để</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kiểm</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thấy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hình.1b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xạ</a:t>
                </a:r>
                <a:r>
                  <a:rPr lang="en-US" sz="1200" kern="1200" smtClean="0">
                    <a:solidFill>
                      <a:schemeClr val="tx1"/>
                    </a:solidFill>
                    <a:effectLst/>
                    <a:latin typeface="Times New Roman" pitchFamily="18" charset="0"/>
                    <a:ea typeface="+mn-ea"/>
                    <a:cs typeface="Times New Roman" pitchFamily="18" charset="0"/>
                  </a:rPr>
                  <a:t> </a:t>
                </a:r>
                <a14:m>
                  <m:oMath xmlns:m="http://schemas.openxmlformats.org/officeDocument/2006/math">
                    <m:sSub>
                      <m:sSubPr>
                        <m:ctrlPr>
                          <a:rPr lang="en-US" sz="1200" i="1" kern="1200">
                            <a:solidFill>
                              <a:schemeClr val="tx1"/>
                            </a:solidFill>
                            <a:effectLst/>
                            <a:latin typeface="Cambria Math"/>
                            <a:ea typeface="+mn-ea"/>
                            <a:cs typeface="+mn-cs"/>
                          </a:rPr>
                        </m:ctrlPr>
                      </m:sSubPr>
                      <m:e>
                        <m:r>
                          <m:rPr>
                            <m:sty m:val="p"/>
                          </m:rPr>
                          <a:rPr lang="en-US" sz="1200" kern="1200">
                            <a:solidFill>
                              <a:schemeClr val="tx1"/>
                            </a:solidFill>
                            <a:effectLst/>
                            <a:latin typeface="Cambria Math"/>
                            <a:ea typeface="+mn-ea"/>
                            <a:cs typeface="+mn-cs"/>
                          </a:rPr>
                          <m:t>M</m:t>
                        </m:r>
                      </m:e>
                      <m:sub>
                        <m:sSup>
                          <m:sSupPr>
                            <m:ctrlPr>
                              <a:rPr lang="en-US" sz="1200" i="1" kern="1200">
                                <a:solidFill>
                                  <a:schemeClr val="tx1"/>
                                </a:solidFill>
                                <a:effectLst/>
                                <a:latin typeface="Cambria Math"/>
                                <a:ea typeface="+mn-ea"/>
                                <a:cs typeface="+mn-cs"/>
                              </a:rPr>
                            </m:ctrlPr>
                          </m:sSupPr>
                          <m:e>
                            <m:r>
                              <m:rPr>
                                <m:sty m:val="p"/>
                              </m:rPr>
                              <a:rPr lang="en-US" sz="1200" kern="1200">
                                <a:solidFill>
                                  <a:schemeClr val="tx1"/>
                                </a:solidFill>
                                <a:effectLst/>
                                <a:latin typeface="Cambria Math"/>
                                <a:ea typeface="+mn-ea"/>
                                <a:cs typeface="+mn-cs"/>
                              </a:rPr>
                              <m:t>E</m:t>
                            </m:r>
                          </m:e>
                          <m:sup>
                            <m:r>
                              <m:rPr>
                                <m:sty m:val="p"/>
                              </m:rPr>
                              <a:rPr lang="en-US" sz="1200" kern="1200">
                                <a:solidFill>
                                  <a:schemeClr val="tx1"/>
                                </a:solidFill>
                                <a:effectLst/>
                                <a:latin typeface="Cambria Math"/>
                                <a:ea typeface="+mn-ea"/>
                                <a:cs typeface="+mn-cs"/>
                              </a:rPr>
                              <m:t>L</m:t>
                            </m:r>
                          </m:sup>
                        </m:sSup>
                      </m:sub>
                    </m:sSub>
                  </m:oMath>
                </a14:m>
                <a:r>
                  <a:rPr lang="en-US" sz="1200" i="1" kern="1200">
                    <a:solidFill>
                      <a:schemeClr val="tx1"/>
                    </a:solidFill>
                    <a:effectLst/>
                    <a:latin typeface="Times New Roman" pitchFamily="18" charset="0"/>
                    <a:ea typeface="+mn-ea"/>
                    <a:cs typeface="Times New Roman" pitchFamily="18" charset="0"/>
                  </a:rPr>
                  <a:t> </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1-survivable. </a:t>
                </a:r>
                <a:r>
                  <a:rPr lang="en-US" sz="1200" kern="1200" err="1">
                    <a:solidFill>
                      <a:schemeClr val="tx1"/>
                    </a:solidFill>
                    <a:effectLst/>
                    <a:latin typeface="Times New Roman" pitchFamily="18" charset="0"/>
                    <a:ea typeface="+mn-ea"/>
                    <a:cs typeface="Times New Roman" pitchFamily="18" charset="0"/>
                  </a:rPr>
                  <a:t>Để</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đặc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tính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chỉ</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thay</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lightpath</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tương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ứng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với</a:t>
                </a:r>
                <a:r>
                  <a:rPr lang="en-US" sz="1200" kern="1200">
                    <a:solidFill>
                      <a:schemeClr val="tx1"/>
                    </a:solidFill>
                    <a:effectLst/>
                    <a:latin typeface="Times New Roman" pitchFamily="18" charset="0"/>
                    <a:ea typeface="+mn-ea"/>
                    <a:cs typeface="Times New Roman" pitchFamily="18" charset="0"/>
                  </a:rPr>
                  <a:t> logical link a </a:t>
                </a:r>
                <a:r>
                  <a:rPr lang="en-US" sz="1200" kern="1200" err="1">
                    <a:solidFill>
                      <a:schemeClr val="tx1"/>
                    </a:solidFill>
                    <a:effectLst/>
                    <a:latin typeface="Times New Roman" pitchFamily="18" charset="0"/>
                    <a:ea typeface="+mn-ea"/>
                    <a:cs typeface="Times New Roman" pitchFamily="18" charset="0"/>
                  </a:rPr>
                  <a:t>từ</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b>
                      <m:sSubPr>
                        <m:ctrlPr>
                          <a:rPr lang="en-US" sz="1200" i="1" kern="1200">
                            <a:solidFill>
                              <a:schemeClr val="tx1"/>
                            </a:solidFill>
                            <a:effectLst/>
                            <a:latin typeface="Cambria Math"/>
                            <a:ea typeface="+mn-ea"/>
                            <a:cs typeface="+mn-cs"/>
                          </a:rPr>
                        </m:ctrlPr>
                      </m:sSubPr>
                      <m:e>
                        <m:r>
                          <m:rPr>
                            <m:sty m:val="p"/>
                          </m:rPr>
                          <a:rPr lang="en-US" sz="1200" kern="1200">
                            <a:solidFill>
                              <a:schemeClr val="tx1"/>
                            </a:solidFill>
                            <a:effectLst/>
                            <a:latin typeface="Cambria Math"/>
                            <a:ea typeface="+mn-ea"/>
                            <a:cs typeface="+mn-cs"/>
                          </a:rPr>
                          <m:t>M</m:t>
                        </m:r>
                      </m:e>
                      <m:sub>
                        <m:sSup>
                          <m:sSupPr>
                            <m:ctrlPr>
                              <a:rPr lang="en-US" sz="1200" i="1" kern="1200">
                                <a:solidFill>
                                  <a:schemeClr val="tx1"/>
                                </a:solidFill>
                                <a:effectLst/>
                                <a:latin typeface="Cambria Math"/>
                                <a:ea typeface="+mn-ea"/>
                                <a:cs typeface="+mn-cs"/>
                              </a:rPr>
                            </m:ctrlPr>
                          </m:sSupPr>
                          <m:e>
                            <m:r>
                              <m:rPr>
                                <m:sty m:val="p"/>
                              </m:rPr>
                              <a:rPr lang="en-US" sz="1200" kern="1200">
                                <a:solidFill>
                                  <a:schemeClr val="tx1"/>
                                </a:solidFill>
                                <a:effectLst/>
                                <a:latin typeface="Cambria Math"/>
                                <a:ea typeface="+mn-ea"/>
                                <a:cs typeface="+mn-cs"/>
                              </a:rPr>
                              <m:t>E</m:t>
                            </m:r>
                          </m:e>
                          <m:sup>
                            <m:r>
                              <m:rPr>
                                <m:sty m:val="p"/>
                              </m:rPr>
                              <a:rPr lang="en-US" sz="1200" kern="1200">
                                <a:solidFill>
                                  <a:schemeClr val="tx1"/>
                                </a:solidFill>
                                <a:effectLst/>
                                <a:latin typeface="Cambria Math"/>
                                <a:ea typeface="+mn-ea"/>
                                <a:cs typeface="+mn-cs"/>
                              </a:rPr>
                              <m:t>L</m:t>
                            </m:r>
                          </m:sup>
                        </m:sSup>
                      </m:sub>
                    </m:sSub>
                  </m:oMath>
                </a14:m>
                <a:r>
                  <a:rPr lang="en-US" sz="1200" kern="1200">
                    <a:solidFill>
                      <a:schemeClr val="tx1"/>
                    </a:solidFill>
                    <a:effectLst/>
                    <a:latin typeface="Times New Roman" pitchFamily="18" charset="0"/>
                    <a:ea typeface="+mn-ea"/>
                    <a:cs typeface="Times New Roman" pitchFamily="18" charset="0"/>
                  </a:rPr>
                  <a:t> (a) = {</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𝑐</m:t>
                        </m:r>
                      </m:e>
                      <m:sup>
                        <m:r>
                          <a:rPr lang="en-US" sz="1200" kern="1200">
                            <a:solidFill>
                              <a:schemeClr val="tx1"/>
                            </a:solidFill>
                            <a:effectLst/>
                            <a:latin typeface="Cambria Math"/>
                            <a:ea typeface="+mn-ea"/>
                            <a:cs typeface="+mn-cs"/>
                          </a:rPr>
                          <m:t>ø</m:t>
                        </m:r>
                      </m:sup>
                    </m:sSup>
                  </m:oMath>
                </a14:m>
                <a:r>
                  <a:rPr lang="en-US" sz="1200" kern="1200">
                    <a:solidFill>
                      <a:schemeClr val="tx1"/>
                    </a:solidFill>
                    <a:effectLst/>
                    <a:latin typeface="Times New Roman" pitchFamily="18" charset="0"/>
                    <a:ea typeface="+mn-ea"/>
                    <a:cs typeface="Times New Roman" pitchFamily="18" charset="0"/>
                  </a:rPr>
                  <a:t>,</a:t>
                </a:r>
                <a14:m>
                  <m:oMath xmlns:m="http://schemas.openxmlformats.org/officeDocument/2006/math">
                    <m:r>
                      <a:rPr lang="en-US" sz="1200" i="1" kern="1200">
                        <a:solidFill>
                          <a:schemeClr val="tx1"/>
                        </a:solidFill>
                        <a:effectLst/>
                        <a:latin typeface="Cambria Math"/>
                        <a:ea typeface="+mn-ea"/>
                        <a:cs typeface="+mn-cs"/>
                      </a:rPr>
                      <m:t> </m:t>
                    </m:r>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𝑑</m:t>
                        </m:r>
                      </m:e>
                      <m:sup>
                        <m:r>
                          <a:rPr lang="en-US" sz="1200" kern="1200">
                            <a:solidFill>
                              <a:schemeClr val="tx1"/>
                            </a:solidFill>
                            <a:effectLst/>
                            <a:latin typeface="Cambria Math"/>
                            <a:ea typeface="+mn-ea"/>
                            <a:cs typeface="+mn-cs"/>
                          </a:rPr>
                          <m:t>ø</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thành</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b>
                      <m:sSubPr>
                        <m:ctrlPr>
                          <a:rPr lang="en-US" sz="1200" i="1" kern="1200">
                            <a:solidFill>
                              <a:schemeClr val="tx1"/>
                            </a:solidFill>
                            <a:effectLst/>
                            <a:latin typeface="Cambria Math"/>
                            <a:ea typeface="+mn-ea"/>
                            <a:cs typeface="+mn-cs"/>
                          </a:rPr>
                        </m:ctrlPr>
                      </m:sSubPr>
                      <m:e>
                        <m:r>
                          <m:rPr>
                            <m:sty m:val="p"/>
                          </m:rPr>
                          <a:rPr lang="en-US" sz="1200" kern="1200">
                            <a:solidFill>
                              <a:schemeClr val="tx1"/>
                            </a:solidFill>
                            <a:effectLst/>
                            <a:latin typeface="Cambria Math"/>
                            <a:ea typeface="+mn-ea"/>
                            <a:cs typeface="+mn-cs"/>
                          </a:rPr>
                          <m:t>M</m:t>
                        </m:r>
                      </m:e>
                      <m:sub>
                        <m:sSup>
                          <m:sSupPr>
                            <m:ctrlPr>
                              <a:rPr lang="en-US" sz="1200" i="1" kern="1200">
                                <a:solidFill>
                                  <a:schemeClr val="tx1"/>
                                </a:solidFill>
                                <a:effectLst/>
                                <a:latin typeface="Cambria Math"/>
                                <a:ea typeface="+mn-ea"/>
                                <a:cs typeface="+mn-cs"/>
                              </a:rPr>
                            </m:ctrlPr>
                          </m:sSupPr>
                          <m:e>
                            <m:r>
                              <m:rPr>
                                <m:sty m:val="p"/>
                              </m:rPr>
                              <a:rPr lang="en-US" sz="1200" kern="1200">
                                <a:solidFill>
                                  <a:schemeClr val="tx1"/>
                                </a:solidFill>
                                <a:effectLst/>
                                <a:latin typeface="Cambria Math"/>
                                <a:ea typeface="+mn-ea"/>
                                <a:cs typeface="+mn-cs"/>
                              </a:rPr>
                              <m:t>E</m:t>
                            </m:r>
                          </m:e>
                          <m:sup>
                            <m:r>
                              <m:rPr>
                                <m:sty m:val="p"/>
                              </m:rPr>
                              <a:rPr lang="en-US" sz="1200" kern="1200">
                                <a:solidFill>
                                  <a:schemeClr val="tx1"/>
                                </a:solidFill>
                                <a:effectLst/>
                                <a:latin typeface="Cambria Math"/>
                                <a:ea typeface="+mn-ea"/>
                                <a:cs typeface="+mn-cs"/>
                              </a:rPr>
                              <m:t>L</m:t>
                            </m:r>
                          </m:sup>
                        </m:sSup>
                      </m:sub>
                    </m:sSub>
                  </m:oMath>
                </a14:m>
                <a:r>
                  <a:rPr lang="en-US" sz="1200" kern="1200">
                    <a:solidFill>
                      <a:schemeClr val="tx1"/>
                    </a:solidFill>
                    <a:effectLst/>
                    <a:latin typeface="Times New Roman" pitchFamily="18" charset="0"/>
                    <a:ea typeface="+mn-ea"/>
                    <a:cs typeface="Times New Roman" pitchFamily="18" charset="0"/>
                  </a:rPr>
                  <a:t> (a) =  {</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𝑎</m:t>
                        </m:r>
                      </m:e>
                      <m:sup>
                        <m:r>
                          <a:rPr lang="en-US" sz="1200" kern="1200">
                            <a:solidFill>
                              <a:schemeClr val="tx1"/>
                            </a:solidFill>
                            <a:effectLst/>
                            <a:latin typeface="Cambria Math"/>
                            <a:ea typeface="+mn-ea"/>
                            <a:cs typeface="+mn-cs"/>
                          </a:rPr>
                          <m:t>ø</m:t>
                        </m:r>
                      </m:sup>
                    </m:sSup>
                  </m:oMath>
                </a14:m>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𝑏</m:t>
                        </m:r>
                      </m:e>
                      <m:sup>
                        <m:r>
                          <a:rPr lang="en-US" sz="1200" kern="1200">
                            <a:solidFill>
                              <a:schemeClr val="tx1"/>
                            </a:solidFill>
                            <a:effectLst/>
                            <a:latin typeface="Cambria Math"/>
                            <a:ea typeface="+mn-ea"/>
                            <a:cs typeface="+mn-cs"/>
                          </a:rPr>
                          <m:t>ø</m:t>
                        </m:r>
                      </m:sup>
                    </m:sSup>
                  </m:oMath>
                </a14:m>
                <a:r>
                  <a:rPr lang="en-US" sz="1200" kern="1200">
                    <a:solidFill>
                      <a:schemeClr val="tx1"/>
                    </a:solidFill>
                    <a:effectLst/>
                    <a:latin typeface="Times New Roman" pitchFamily="18" charset="0"/>
                    <a:ea typeface="+mn-ea"/>
                    <a:cs typeface="Times New Roman" pitchFamily="18" charset="0"/>
                  </a:rPr>
                  <a:t>}</a:t>
                </a:r>
                <a:r>
                  <a:rPr lang="en-US" sz="1200" b="1" kern="1200">
                    <a:solidFill>
                      <a:schemeClr val="tx1"/>
                    </a:solidFill>
                    <a:effectLst/>
                    <a:latin typeface="Times New Roman" pitchFamily="18" charset="0"/>
                    <a:ea typeface="+mn-ea"/>
                    <a:cs typeface="Times New Roman" pitchFamily="18" charset="0"/>
                  </a:rPr>
                  <a:t> </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nếu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xảy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ra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aφ</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sẽ</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tính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thông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 </a:t>
                </a:r>
              </a:p>
              <a:p>
                <a:r>
                  <a:rPr lang="en-US" sz="1200" kern="1200">
                    <a:solidFill>
                      <a:schemeClr val="tx1"/>
                    </a:solidFill>
                    <a:effectLst/>
                    <a:latin typeface="Times New Roman" pitchFamily="18" charset="0"/>
                    <a:ea typeface="+mn-ea"/>
                    <a:cs typeface="Times New Roman" pitchFamily="18" charset="0"/>
                  </a:rPr>
                  <a:t>Cho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𝐺</m:t>
                        </m:r>
                      </m:e>
                      <m:sup>
                        <m:r>
                          <m:rPr>
                            <m:sty m:val="p"/>
                          </m:rPr>
                          <a:rPr lang="en-US" sz="1200" kern="1200">
                            <a:solidFill>
                              <a:schemeClr val="tx1"/>
                            </a:solidFill>
                            <a:effectLst/>
                            <a:latin typeface="Cambria Math"/>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 (V, </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𝐸</m:t>
                        </m:r>
                      </m:e>
                      <m:sup>
                        <m:r>
                          <m:rPr>
                            <m:sty m:val="p"/>
                          </m:rPr>
                          <a:rPr lang="en-US" sz="1200" kern="1200">
                            <a:solidFill>
                              <a:schemeClr val="tx1"/>
                            </a:solidFill>
                            <a:effectLst/>
                            <a:latin typeface="Cambria Math"/>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vật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lý</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𝐺</m:t>
                        </m:r>
                      </m:e>
                      <m:sup>
                        <m:r>
                          <a:rPr lang="en-US" sz="1200" kern="1200">
                            <a:solidFill>
                              <a:schemeClr val="tx1"/>
                            </a:solidFill>
                            <a:effectLst/>
                            <a:latin typeface="Cambria Math"/>
                            <a:ea typeface="+mn-ea"/>
                            <a:cs typeface="+mn-cs"/>
                          </a:rPr>
                          <m:t>ø</m:t>
                        </m:r>
                      </m:sup>
                    </m:sSup>
                  </m:oMath>
                </a14:m>
                <a:r>
                  <a:rPr lang="en-US" sz="1200" kern="1200">
                    <a:solidFill>
                      <a:schemeClr val="tx1"/>
                    </a:solidFill>
                    <a:effectLst/>
                    <a:latin typeface="Times New Roman" pitchFamily="18" charset="0"/>
                    <a:ea typeface="+mn-ea"/>
                    <a:cs typeface="Times New Roman" pitchFamily="18" charset="0"/>
                  </a:rPr>
                  <a:t> = (V, </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𝐸</m:t>
                        </m:r>
                      </m:e>
                      <m:sup>
                        <m:r>
                          <a:rPr lang="en-US" sz="1200" kern="1200">
                            <a:solidFill>
                              <a:schemeClr val="tx1"/>
                            </a:solidFill>
                            <a:effectLst/>
                            <a:latin typeface="Cambria Math"/>
                            <a:ea typeface="+mn-ea"/>
                            <a:cs typeface="+mn-cs"/>
                          </a:rPr>
                          <m:t>ø</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mục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tiêu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tìm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1-survivable </a:t>
                </a:r>
                <a14:m>
                  <m:oMath xmlns:m="http://schemas.openxmlformats.org/officeDocument/2006/math">
                    <m:sSub>
                      <m:sSubPr>
                        <m:ctrlPr>
                          <a:rPr lang="en-US" sz="1200" i="1" kern="1200">
                            <a:solidFill>
                              <a:schemeClr val="tx1"/>
                            </a:solidFill>
                            <a:effectLst/>
                            <a:latin typeface="Cambria Math"/>
                            <a:ea typeface="+mn-ea"/>
                            <a:cs typeface="+mn-cs"/>
                          </a:rPr>
                        </m:ctrlPr>
                      </m:sSubPr>
                      <m:e>
                        <m:r>
                          <m:rPr>
                            <m:sty m:val="p"/>
                          </m:rPr>
                          <a:rPr lang="en-US" sz="1200" kern="1200">
                            <a:solidFill>
                              <a:schemeClr val="tx1"/>
                            </a:solidFill>
                            <a:effectLst/>
                            <a:latin typeface="Cambria Math"/>
                            <a:ea typeface="+mn-ea"/>
                            <a:cs typeface="+mn-cs"/>
                          </a:rPr>
                          <m:t>M</m:t>
                        </m:r>
                      </m:e>
                      <m:sub>
                        <m:sSup>
                          <m:sSupPr>
                            <m:ctrlPr>
                              <a:rPr lang="en-US" sz="1200" i="1" kern="1200">
                                <a:solidFill>
                                  <a:schemeClr val="tx1"/>
                                </a:solidFill>
                                <a:effectLst/>
                                <a:latin typeface="Cambria Math"/>
                                <a:ea typeface="+mn-ea"/>
                                <a:cs typeface="+mn-cs"/>
                              </a:rPr>
                            </m:ctrlPr>
                          </m:sSupPr>
                          <m:e>
                            <m:r>
                              <m:rPr>
                                <m:sty m:val="p"/>
                              </m:rPr>
                              <a:rPr lang="en-US" sz="1200" kern="1200">
                                <a:solidFill>
                                  <a:schemeClr val="tx1"/>
                                </a:solidFill>
                                <a:effectLst/>
                                <a:latin typeface="Cambria Math"/>
                                <a:ea typeface="+mn-ea"/>
                                <a:cs typeface="+mn-cs"/>
                              </a:rPr>
                              <m:t>E</m:t>
                            </m:r>
                          </m:e>
                          <m:sup>
                            <m:r>
                              <m:rPr>
                                <m:sty m:val="p"/>
                              </m:rPr>
                              <a:rPr lang="en-US" sz="1200" kern="1200">
                                <a:solidFill>
                                  <a:schemeClr val="tx1"/>
                                </a:solidFill>
                                <a:effectLst/>
                                <a:latin typeface="Cambria Math"/>
                                <a:ea typeface="+mn-ea"/>
                                <a:cs typeface="+mn-cs"/>
                              </a:rPr>
                              <m:t>L</m:t>
                            </m:r>
                          </m:sup>
                        </m:sSup>
                      </m:sub>
                    </m:sSub>
                  </m:oMath>
                </a14:m>
                <a:r>
                  <a:rPr lang="en-US" sz="1200" i="1" kern="1200">
                    <a:solidFill>
                      <a:schemeClr val="tx1"/>
                    </a:solidFill>
                    <a:effectLst/>
                    <a:latin typeface="Times New Roman" pitchFamily="18" charset="0"/>
                    <a:ea typeface="+mn-ea"/>
                    <a:cs typeface="Times New Roman" pitchFamily="18" charset="0"/>
                  </a:rPr>
                  <a:t> </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𝐺</m:t>
                        </m:r>
                      </m:e>
                      <m:sup>
                        <m:r>
                          <m:rPr>
                            <m:sty m:val="p"/>
                          </m:rPr>
                          <a:rPr lang="en-US" sz="1200" kern="1200">
                            <a:solidFill>
                              <a:schemeClr val="tx1"/>
                            </a:solidFill>
                            <a:effectLst/>
                            <a:latin typeface="Cambria Math"/>
                            <a:ea typeface="+mn-ea"/>
                            <a:cs typeface="+mn-cs"/>
                          </a:rPr>
                          <m:t>L</m:t>
                        </m:r>
                      </m:sup>
                    </m:sSup>
                  </m:oMath>
                </a14:m>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trên</a:t>
                </a:r>
                <a:r>
                  <a:rPr lang="en-US" sz="1200" kern="1200">
                    <a:solidFill>
                      <a:schemeClr val="tx1"/>
                    </a:solidFill>
                    <a:effectLst/>
                    <a:latin typeface="Times New Roman" pitchFamily="18" charset="0"/>
                    <a:ea typeface="+mn-ea"/>
                    <a:cs typeface="Times New Roman" pitchFamily="18" charset="0"/>
                  </a:rPr>
                  <a:t> </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𝐺</m:t>
                        </m:r>
                      </m:e>
                      <m:sup>
                        <m:r>
                          <a:rPr lang="en-US" sz="1200" kern="1200">
                            <a:solidFill>
                              <a:schemeClr val="tx1"/>
                            </a:solidFill>
                            <a:effectLst/>
                            <a:latin typeface="Cambria Math"/>
                            <a:ea typeface="+mn-ea"/>
                            <a:cs typeface="+mn-cs"/>
                          </a:rPr>
                          <m:t>ø</m:t>
                        </m:r>
                      </m:sup>
                    </m:sSup>
                  </m:oMath>
                </a14:m>
                <a:endParaRPr lang="en-US">
                  <a:latin typeface="Times New Roman" pitchFamily="18" charset="0"/>
                  <a:cs typeface="Times New Roman" pitchFamily="18" charset="0"/>
                </a:endParaRPr>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Times New Roman" pitchFamily="18" charset="0"/>
                    <a:ea typeface="+mn-ea"/>
                    <a:cs typeface="Times New Roman" pitchFamily="18" charset="0"/>
                  </a:rPr>
                  <a:t>1.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xạ</a:t>
                </a:r>
                <a:r>
                  <a:rPr lang="en-US" sz="1200" kern="1200" smtClean="0">
                    <a:solidFill>
                      <a:schemeClr val="tx1"/>
                    </a:solidFill>
                    <a:effectLst/>
                    <a:latin typeface="Times New Roman" pitchFamily="18" charset="0"/>
                    <a:ea typeface="+mn-ea"/>
                    <a:cs typeface="Times New Roman" pitchFamily="18" charset="0"/>
                  </a:rPr>
                  <a:t> MA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hình</a:t>
                </a:r>
                <a:r>
                  <a:rPr lang="en-US" sz="1200" kern="1200" smtClean="0">
                    <a:solidFill>
                      <a:schemeClr val="tx1"/>
                    </a:solidFill>
                    <a:effectLst/>
                    <a:latin typeface="Times New Roman" pitchFamily="18" charset="0"/>
                    <a:ea typeface="+mn-ea"/>
                    <a:cs typeface="Times New Roman" pitchFamily="18" charset="0"/>
                  </a:rPr>
                  <a:t> 1a </a:t>
                </a:r>
                <a:r>
                  <a:rPr lang="en-US" sz="1200" kern="1200" err="1" smtClean="0">
                    <a:solidFill>
                      <a:schemeClr val="tx1"/>
                    </a:solidFill>
                    <a:effectLst/>
                    <a:latin typeface="Times New Roman" pitchFamily="18" charset="0"/>
                    <a:ea typeface="+mn-ea"/>
                    <a:cs typeface="Times New Roman" pitchFamily="18" charset="0"/>
                  </a:rPr>
                  <a:t>là</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xạ</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tách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rời</a:t>
                </a:r>
                <a:r>
                  <a:rPr lang="en-US" sz="1200" kern="1200" smtClean="0">
                    <a:solidFill>
                      <a:schemeClr val="tx1"/>
                    </a:solidFill>
                    <a:effectLst/>
                    <a:latin typeface="Times New Roman" pitchFamily="18" charset="0"/>
                    <a:ea typeface="+mn-ea"/>
                    <a:cs typeface="Times New Roman" pitchFamily="18" charset="0"/>
                  </a:rPr>
                  <a:t>.</a:t>
                </a:r>
              </a:p>
              <a:p>
                <a:r>
                  <a:rPr lang="en-US" sz="1200" kern="1200" smtClean="0">
                    <a:solidFill>
                      <a:schemeClr val="tx1"/>
                    </a:solidFill>
                    <a:effectLst/>
                    <a:latin typeface="Times New Roman" pitchFamily="18" charset="0"/>
                    <a:ea typeface="+mn-ea"/>
                    <a:cs typeface="Times New Roman" pitchFamily="18" charset="0"/>
                  </a:rPr>
                  <a:t>2. </a:t>
                </a:r>
                <a:r>
                  <a:rPr lang="en-US" sz="1200" kern="1200" err="1" smtClean="0">
                    <a:solidFill>
                      <a:schemeClr val="tx1"/>
                    </a:solidFill>
                    <a:effectLst/>
                    <a:latin typeface="Times New Roman" pitchFamily="18" charset="0"/>
                    <a:ea typeface="+mn-ea"/>
                    <a:cs typeface="Times New Roman" pitchFamily="18" charset="0"/>
                  </a:rPr>
                  <a:t>Rất</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dễ</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để</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kiểm</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tra</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thấy</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trong</a:t>
                </a:r>
                <a:r>
                  <a:rPr lang="en-US" sz="1200" kern="1200" smtClean="0">
                    <a:solidFill>
                      <a:schemeClr val="tx1"/>
                    </a:solidFill>
                    <a:effectLst/>
                    <a:latin typeface="Times New Roman" pitchFamily="18" charset="0"/>
                    <a:ea typeface="+mn-ea"/>
                    <a:cs typeface="Times New Roman" pitchFamily="18" charset="0"/>
                  </a:rPr>
                  <a:t> hình.1b </a:t>
                </a:r>
                <a:r>
                  <a:rPr lang="en-US" sz="1200" kern="1200" err="1" smtClean="0">
                    <a:solidFill>
                      <a:schemeClr val="tx1"/>
                    </a:solidFill>
                    <a:effectLst/>
                    <a:latin typeface="Times New Roman" pitchFamily="18" charset="0"/>
                    <a:ea typeface="+mn-ea"/>
                    <a:cs typeface="Times New Roman" pitchFamily="18" charset="0"/>
                  </a:rPr>
                  <a:t>ánh</a:t>
                </a:r>
                <a:r>
                  <a:rPr lang="en-US" sz="1200" kern="1200" smtClean="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xạ</a:t>
                </a:r>
                <a:r>
                  <a:rPr lang="en-US" sz="1200" kern="1200" smtClean="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Cambria Math"/>
                    <a:ea typeface="+mn-ea"/>
                    <a:cs typeface="+mn-cs"/>
                  </a:rPr>
                  <a:t>M_(E^L )</a:t>
                </a:r>
                <a:r>
                  <a:rPr lang="en-US" sz="1200" i="1" kern="1200">
                    <a:solidFill>
                      <a:schemeClr val="tx1"/>
                    </a:solidFill>
                    <a:effectLst/>
                    <a:latin typeface="Times New Roman" pitchFamily="18" charset="0"/>
                    <a:ea typeface="+mn-ea"/>
                    <a:cs typeface="Times New Roman" pitchFamily="18" charset="0"/>
                  </a:rPr>
                  <a:t> </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1-survivable. </a:t>
                </a:r>
                <a:r>
                  <a:rPr lang="en-US" sz="1200" kern="1200" err="1">
                    <a:solidFill>
                      <a:schemeClr val="tx1"/>
                    </a:solidFill>
                    <a:effectLst/>
                    <a:latin typeface="Times New Roman" pitchFamily="18" charset="0"/>
                    <a:ea typeface="+mn-ea"/>
                    <a:cs typeface="Times New Roman" pitchFamily="18" charset="0"/>
                  </a:rPr>
                  <a:t>Để</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đặc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tính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này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chỉ</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cần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thay</a:t>
                </a:r>
                <a:r>
                  <a:rPr lang="en-US" sz="1200" kern="1200">
                    <a:solidFill>
                      <a:schemeClr val="tx1"/>
                    </a:solidFill>
                    <a:effectLst/>
                    <a:latin typeface="Times New Roman" pitchFamily="18" charset="0"/>
                    <a:ea typeface="+mn-ea"/>
                    <a:cs typeface="Times New Roman" pitchFamily="18" charset="0"/>
                  </a:rPr>
                  <a:t> </a:t>
                </a:r>
                <a:r>
                  <a:rPr lang="en-US" sz="1200" kern="1200" err="1" smtClean="0">
                    <a:solidFill>
                      <a:schemeClr val="tx1"/>
                    </a:solidFill>
                    <a:effectLst/>
                    <a:latin typeface="Times New Roman" pitchFamily="18" charset="0"/>
                    <a:ea typeface="+mn-ea"/>
                    <a:cs typeface="Times New Roman" pitchFamily="18" charset="0"/>
                  </a:rPr>
                  <a:t>lightpath</a:t>
                </a:r>
                <a:r>
                  <a:rPr lang="en-US" sz="1200" kern="1200" smtClean="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tương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ứng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với</a:t>
                </a:r>
                <a:r>
                  <a:rPr lang="en-US" sz="1200" kern="1200">
                    <a:solidFill>
                      <a:schemeClr val="tx1"/>
                    </a:solidFill>
                    <a:effectLst/>
                    <a:latin typeface="Times New Roman" pitchFamily="18" charset="0"/>
                    <a:ea typeface="+mn-ea"/>
                    <a:cs typeface="Times New Roman" pitchFamily="18" charset="0"/>
                  </a:rPr>
                  <a:t> logical link a </a:t>
                </a:r>
                <a:r>
                  <a:rPr lang="en-US" sz="1200" kern="1200" err="1">
                    <a:solidFill>
                      <a:schemeClr val="tx1"/>
                    </a:solidFill>
                    <a:effectLst/>
                    <a:latin typeface="Times New Roman" pitchFamily="18" charset="0"/>
                    <a:ea typeface="+mn-ea"/>
                    <a:cs typeface="Times New Roman" pitchFamily="18" charset="0"/>
                  </a:rPr>
                  <a:t>từ</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Cambria Math"/>
                    <a:ea typeface="+mn-ea"/>
                    <a:cs typeface="+mn-cs"/>
                  </a:rPr>
                  <a:t>M_(E^L )</a:t>
                </a:r>
                <a:r>
                  <a:rPr lang="en-US" sz="1200" kern="1200">
                    <a:solidFill>
                      <a:schemeClr val="tx1"/>
                    </a:solidFill>
                    <a:effectLst/>
                    <a:latin typeface="Times New Roman" pitchFamily="18" charset="0"/>
                    <a:ea typeface="+mn-ea"/>
                    <a:cs typeface="Times New Roman" pitchFamily="18" charset="0"/>
                  </a:rPr>
                  <a:t> (a) = {</a:t>
                </a:r>
                <a:r>
                  <a:rPr lang="en-US" sz="1200" i="0" kern="1200">
                    <a:solidFill>
                      <a:schemeClr val="tx1"/>
                    </a:solidFill>
                    <a:effectLst/>
                    <a:latin typeface="Cambria Math"/>
                    <a:ea typeface="+mn-ea"/>
                    <a:cs typeface="+mn-cs"/>
                  </a:rPr>
                  <a:t>𝑐^ø</a:t>
                </a:r>
                <a:r>
                  <a:rPr lang="en-US" sz="1200" kern="1200">
                    <a:solidFill>
                      <a:schemeClr val="tx1"/>
                    </a:solidFill>
                    <a:effectLst/>
                    <a:latin typeface="Times New Roman" pitchFamily="18" charset="0"/>
                    <a:ea typeface="+mn-ea"/>
                    <a:cs typeface="Times New Roman" pitchFamily="18" charset="0"/>
                  </a:rPr>
                  <a:t>,</a:t>
                </a:r>
                <a:r>
                  <a:rPr lang="en-US" sz="1200" i="0" kern="1200">
                    <a:solidFill>
                      <a:schemeClr val="tx1"/>
                    </a:solidFill>
                    <a:effectLst/>
                    <a:latin typeface="Cambria Math"/>
                    <a:ea typeface="+mn-ea"/>
                    <a:cs typeface="+mn-cs"/>
                  </a:rPr>
                  <a:t> 𝑑^ø</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thành</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Cambria Math"/>
                    <a:ea typeface="+mn-ea"/>
                    <a:cs typeface="+mn-cs"/>
                  </a:rPr>
                  <a:t>M_(E^L )</a:t>
                </a:r>
                <a:r>
                  <a:rPr lang="en-US" sz="1200" kern="1200">
                    <a:solidFill>
                      <a:schemeClr val="tx1"/>
                    </a:solidFill>
                    <a:effectLst/>
                    <a:latin typeface="Times New Roman" pitchFamily="18" charset="0"/>
                    <a:ea typeface="+mn-ea"/>
                    <a:cs typeface="Times New Roman" pitchFamily="18" charset="0"/>
                  </a:rPr>
                  <a:t> (a) =  {</a:t>
                </a:r>
                <a:r>
                  <a:rPr lang="en-US" sz="1200" i="0" kern="1200">
                    <a:solidFill>
                      <a:schemeClr val="tx1"/>
                    </a:solidFill>
                    <a:effectLst/>
                    <a:latin typeface="Cambria Math"/>
                    <a:ea typeface="+mn-ea"/>
                    <a:cs typeface="+mn-cs"/>
                  </a:rPr>
                  <a:t>𝑎^ø</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Cambria Math"/>
                    <a:ea typeface="+mn-ea"/>
                    <a:cs typeface="+mn-cs"/>
                  </a:rPr>
                  <a:t>𝑏^ø</a:t>
                </a:r>
                <a:r>
                  <a:rPr lang="en-US" sz="1200" kern="1200">
                    <a:solidFill>
                      <a:schemeClr val="tx1"/>
                    </a:solidFill>
                    <a:effectLst/>
                    <a:latin typeface="Times New Roman" pitchFamily="18" charset="0"/>
                    <a:ea typeface="+mn-ea"/>
                    <a:cs typeface="Times New Roman" pitchFamily="18" charset="0"/>
                  </a:rPr>
                  <a:t>}</a:t>
                </a:r>
                <a:r>
                  <a:rPr lang="en-US" sz="1200" b="1" kern="1200">
                    <a:solidFill>
                      <a:schemeClr val="tx1"/>
                    </a:solidFill>
                    <a:effectLst/>
                    <a:latin typeface="Times New Roman" pitchFamily="18" charset="0"/>
                    <a:ea typeface="+mn-ea"/>
                    <a:cs typeface="Times New Roman" pitchFamily="18" charset="0"/>
                  </a:rPr>
                  <a:t> </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khi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đó</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nếu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lỗi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xảy</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ra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tại</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aφ</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sẽ</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làm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mất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tính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liên</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thông</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 </a:t>
                </a:r>
              </a:p>
              <a:p>
                <a:r>
                  <a:rPr lang="en-US" sz="1200" kern="1200">
                    <a:solidFill>
                      <a:schemeClr val="tx1"/>
                    </a:solidFill>
                    <a:effectLst/>
                    <a:latin typeface="Times New Roman" pitchFamily="18" charset="0"/>
                    <a:ea typeface="+mn-ea"/>
                    <a:cs typeface="Times New Roman" pitchFamily="18" charset="0"/>
                  </a:rPr>
                  <a:t>Cho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logic </a:t>
                </a:r>
                <a:r>
                  <a:rPr lang="en-US" sz="1200" i="0" kern="1200">
                    <a:solidFill>
                      <a:schemeClr val="tx1"/>
                    </a:solidFill>
                    <a:effectLst/>
                    <a:latin typeface="Cambria Math"/>
                    <a:ea typeface="+mn-ea"/>
                    <a:cs typeface="+mn-cs"/>
                  </a:rPr>
                  <a:t>𝐺^L</a:t>
                </a:r>
                <a:r>
                  <a:rPr lang="en-US" sz="1200" kern="1200">
                    <a:solidFill>
                      <a:schemeClr val="tx1"/>
                    </a:solidFill>
                    <a:effectLst/>
                    <a:latin typeface="Times New Roman" pitchFamily="18" charset="0"/>
                    <a:ea typeface="+mn-ea"/>
                    <a:cs typeface="Times New Roman" pitchFamily="18" charset="0"/>
                  </a:rPr>
                  <a:t> = (V, </a:t>
                </a:r>
                <a:r>
                  <a:rPr lang="en-US" sz="1200" i="0" kern="1200">
                    <a:solidFill>
                      <a:schemeClr val="tx1"/>
                    </a:solidFill>
                    <a:effectLst/>
                    <a:latin typeface="Cambria Math"/>
                    <a:ea typeface="+mn-ea"/>
                    <a:cs typeface="+mn-cs"/>
                  </a:rPr>
                  <a:t>𝐸^L</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topo</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vật</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lý</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Cambria Math"/>
                    <a:ea typeface="+mn-ea"/>
                    <a:cs typeface="+mn-cs"/>
                  </a:rPr>
                  <a:t>𝐺^ø</a:t>
                </a:r>
                <a:r>
                  <a:rPr lang="en-US" sz="1200" kern="1200">
                    <a:solidFill>
                      <a:schemeClr val="tx1"/>
                    </a:solidFill>
                    <a:effectLst/>
                    <a:latin typeface="Times New Roman" pitchFamily="18" charset="0"/>
                    <a:ea typeface="+mn-ea"/>
                    <a:cs typeface="Times New Roman" pitchFamily="18" charset="0"/>
                  </a:rPr>
                  <a:t> = (V, </a:t>
                </a:r>
                <a:r>
                  <a:rPr lang="en-US" sz="1200" i="0" kern="1200">
                    <a:solidFill>
                      <a:schemeClr val="tx1"/>
                    </a:solidFill>
                    <a:effectLst/>
                    <a:latin typeface="Cambria Math"/>
                    <a:ea typeface="+mn-ea"/>
                    <a:cs typeface="+mn-cs"/>
                  </a:rPr>
                  <a:t>𝐸^ø</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mục</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tiêu</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chúng</a:t>
                </a:r>
                <a:r>
                  <a:rPr lang="en-US" sz="1200" kern="1200">
                    <a:solidFill>
                      <a:schemeClr val="tx1"/>
                    </a:solidFill>
                    <a:effectLst/>
                    <a:latin typeface="Times New Roman" pitchFamily="18" charset="0"/>
                    <a:ea typeface="+mn-ea"/>
                    <a:cs typeface="Times New Roman" pitchFamily="18" charset="0"/>
                  </a:rPr>
                  <a:t> ta </a:t>
                </a:r>
                <a:r>
                  <a:rPr lang="en-US" sz="1200" kern="1200" err="1">
                    <a:solidFill>
                      <a:schemeClr val="tx1"/>
                    </a:solidFill>
                    <a:effectLst/>
                    <a:latin typeface="Times New Roman" pitchFamily="18" charset="0"/>
                    <a:ea typeface="+mn-ea"/>
                    <a:cs typeface="Times New Roman" pitchFamily="18" charset="0"/>
                  </a:rPr>
                  <a:t>là</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tìm</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ánh</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xạ</a:t>
                </a:r>
                <a:r>
                  <a:rPr lang="en-US" sz="1200" kern="1200">
                    <a:solidFill>
                      <a:schemeClr val="tx1"/>
                    </a:solidFill>
                    <a:effectLst/>
                    <a:latin typeface="Times New Roman" pitchFamily="18" charset="0"/>
                    <a:ea typeface="+mn-ea"/>
                    <a:cs typeface="Times New Roman" pitchFamily="18" charset="0"/>
                  </a:rPr>
                  <a:t> 1-survivable </a:t>
                </a:r>
                <a:r>
                  <a:rPr lang="en-US" sz="1200" i="0" kern="1200">
                    <a:solidFill>
                      <a:schemeClr val="tx1"/>
                    </a:solidFill>
                    <a:effectLst/>
                    <a:latin typeface="Cambria Math"/>
                    <a:ea typeface="+mn-ea"/>
                    <a:cs typeface="+mn-cs"/>
                  </a:rPr>
                  <a:t>M_(E^L )</a:t>
                </a:r>
                <a:r>
                  <a:rPr lang="en-US" sz="1200" i="1" kern="1200">
                    <a:solidFill>
                      <a:schemeClr val="tx1"/>
                    </a:solidFill>
                    <a:effectLst/>
                    <a:latin typeface="Times New Roman" pitchFamily="18" charset="0"/>
                    <a:ea typeface="+mn-ea"/>
                    <a:cs typeface="Times New Roman" pitchFamily="18" charset="0"/>
                  </a:rPr>
                  <a:t> </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của</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Cambria Math"/>
                    <a:ea typeface="+mn-ea"/>
                    <a:cs typeface="+mn-cs"/>
                  </a:rPr>
                  <a:t>𝐺^L</a:t>
                </a:r>
                <a:r>
                  <a:rPr lang="en-US" sz="1200" kern="1200">
                    <a:solidFill>
                      <a:schemeClr val="tx1"/>
                    </a:solidFill>
                    <a:effectLst/>
                    <a:latin typeface="Times New Roman" pitchFamily="18" charset="0"/>
                    <a:ea typeface="+mn-ea"/>
                    <a:cs typeface="Times New Roman" pitchFamily="18" charset="0"/>
                  </a:rPr>
                  <a:t> </a:t>
                </a:r>
                <a:r>
                  <a:rPr lang="en-US" sz="1200" kern="1200" err="1">
                    <a:solidFill>
                      <a:schemeClr val="tx1"/>
                    </a:solidFill>
                    <a:effectLst/>
                    <a:latin typeface="Times New Roman" pitchFamily="18" charset="0"/>
                    <a:ea typeface="+mn-ea"/>
                    <a:cs typeface="Times New Roman" pitchFamily="18" charset="0"/>
                  </a:rPr>
                  <a:t>trên</a:t>
                </a:r>
                <a:r>
                  <a:rPr lang="en-US" sz="1200" kern="1200">
                    <a:solidFill>
                      <a:schemeClr val="tx1"/>
                    </a:solidFill>
                    <a:effectLst/>
                    <a:latin typeface="Times New Roman" pitchFamily="18" charset="0"/>
                    <a:ea typeface="+mn-ea"/>
                    <a:cs typeface="Times New Roman" pitchFamily="18" charset="0"/>
                  </a:rPr>
                  <a:t> </a:t>
                </a:r>
                <a:r>
                  <a:rPr lang="en-US" sz="1200" i="0" kern="1200">
                    <a:solidFill>
                      <a:schemeClr val="tx1"/>
                    </a:solidFill>
                    <a:effectLst/>
                    <a:latin typeface="Cambria Math"/>
                    <a:ea typeface="+mn-ea"/>
                    <a:cs typeface="+mn-cs"/>
                  </a:rPr>
                  <a:t>𝐺^ø</a:t>
                </a:r>
                <a:endParaRPr lang="en-US">
                  <a:latin typeface="Times New Roman" pitchFamily="18" charset="0"/>
                  <a:cs typeface="Times New Roman" pitchFamily="18" charset="0"/>
                </a:endParaRPr>
              </a:p>
            </p:txBody>
          </p:sp>
        </mc:Fallback>
      </mc:AlternateContent>
      <p:sp>
        <p:nvSpPr>
          <p:cNvPr id="4" name="Slide Number Placeholder 3"/>
          <p:cNvSpPr>
            <a:spLocks noGrp="1"/>
          </p:cNvSpPr>
          <p:nvPr>
            <p:ph type="sldNum" sz="quarter" idx="10"/>
          </p:nvPr>
        </p:nvSpPr>
        <p:spPr/>
        <p:txBody>
          <a:bodyPr/>
          <a:lstStyle/>
          <a:p>
            <a:fld id="{3613E9E4-AB2A-4715-9295-28DC370F49FE}" type="slidenum">
              <a:rPr lang="en-US" smtClean="0"/>
              <a:t>11</a:t>
            </a:fld>
            <a:endParaRPr lang="en-US"/>
          </a:p>
        </p:txBody>
      </p:sp>
    </p:spTree>
    <p:extLst>
      <p:ext uri="{BB962C8B-B14F-4D97-AF65-F5344CB8AC3E}">
        <p14:creationId xmlns:p14="http://schemas.microsoft.com/office/powerpoint/2010/main" val="420826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613E9E4-AB2A-4715-9295-28DC370F49FE}" type="slidenum">
              <a:rPr lang="en-US" smtClean="0"/>
              <a:t>12</a:t>
            </a:fld>
            <a:endParaRPr lang="en-US"/>
          </a:p>
        </p:txBody>
      </p:sp>
    </p:spTree>
    <p:extLst>
      <p:ext uri="{BB962C8B-B14F-4D97-AF65-F5344CB8AC3E}">
        <p14:creationId xmlns:p14="http://schemas.microsoft.com/office/powerpoint/2010/main" val="3085411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C9D55E-A822-4E6C-A94E-C530595B980B}"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4A6BA-2EED-494C-B893-318E389524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C9D55E-A822-4E6C-A94E-C530595B980B}"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4A6BA-2EED-494C-B893-318E389524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sp>
        <p:nvSpPr>
          <p:cNvPr id="4" name="Date Placeholder 3"/>
          <p:cNvSpPr>
            <a:spLocks noGrp="1"/>
          </p:cNvSpPr>
          <p:nvPr>
            <p:ph type="dt" sz="half" idx="10"/>
          </p:nvPr>
        </p:nvSpPr>
        <p:spPr/>
        <p:txBody>
          <a:bodyPr/>
          <a:lstStyle/>
          <a:p>
            <a:fld id="{93C9D55E-A822-4E6C-A94E-C530595B980B}"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4A6BA-2EED-494C-B893-318E38952495}"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C9D55E-A822-4E6C-A94E-C530595B980B}"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4A6BA-2EED-494C-B893-318E38952495}"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C9D55E-A822-4E6C-A94E-C530595B980B}" type="datetimeFigureOut">
              <a:rPr lang="en-US" smtClean="0"/>
              <a:t>3/8/2012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4A6BA-2EED-494C-B893-318E389524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3C9D55E-A822-4E6C-A94E-C530595B980B}" type="datetimeFigureOut">
              <a:rPr lang="en-US" smtClean="0"/>
              <a:t>3/8/2012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4A6BA-2EED-494C-B893-318E38952495}"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C9D55E-A822-4E6C-A94E-C530595B980B}" type="datetimeFigureOut">
              <a:rPr lang="en-US" smtClean="0"/>
              <a:t>3/8/2012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D4A6BA-2EED-494C-B893-318E389524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C9D55E-A822-4E6C-A94E-C530595B980B}" type="datetimeFigureOut">
              <a:rPr lang="en-US" smtClean="0"/>
              <a:t>3/8/2012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D4A6BA-2EED-494C-B893-318E389524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Date Placeholder 1"/>
          <p:cNvSpPr>
            <a:spLocks noGrp="1"/>
          </p:cNvSpPr>
          <p:nvPr>
            <p:ph type="dt" sz="half" idx="10"/>
          </p:nvPr>
        </p:nvSpPr>
        <p:spPr/>
        <p:txBody>
          <a:bodyPr/>
          <a:lstStyle/>
          <a:p>
            <a:fld id="{93C9D55E-A822-4E6C-A94E-C530595B980B}" type="datetimeFigureOut">
              <a:rPr lang="en-US" smtClean="0"/>
              <a:t>3/8/2012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D4A6BA-2EED-494C-B893-318E389524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sp>
        <p:nvSpPr>
          <p:cNvPr id="5" name="Date Placeholder 4"/>
          <p:cNvSpPr>
            <a:spLocks noGrp="1"/>
          </p:cNvSpPr>
          <p:nvPr>
            <p:ph type="dt" sz="half" idx="10"/>
          </p:nvPr>
        </p:nvSpPr>
        <p:spPr/>
        <p:txBody>
          <a:bodyPr/>
          <a:lstStyle/>
          <a:p>
            <a:fld id="{93C9D55E-A822-4E6C-A94E-C530595B980B}" type="datetimeFigureOut">
              <a:rPr lang="en-US" smtClean="0"/>
              <a:t>3/8/2012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4A6BA-2EED-494C-B893-318E38952495}"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C9D55E-A822-4E6C-A94E-C530595B980B}" type="datetimeFigureOut">
              <a:rPr lang="en-US" smtClean="0"/>
              <a:t>3/8/2012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4A6BA-2EED-494C-B893-318E38952495}"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latin typeface="Times New Roman" pitchFamily="18" charset="0"/>
              </a:defRPr>
            </a:lvl1pPr>
          </a:lstStyle>
          <a:p>
            <a:fld id="{93C9D55E-A822-4E6C-A94E-C530595B980B}" type="datetimeFigureOut">
              <a:rPr lang="en-US" smtClean="0"/>
              <a:pPr/>
              <a:t>3/8/2012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latin typeface="Times New Roman" pitchFamily="18" charset="0"/>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latin typeface="Times New Roman" pitchFamily="18" charset="0"/>
              </a:defRPr>
            </a:lvl1pPr>
          </a:lstStyle>
          <a:p>
            <a:fld id="{99D4A6BA-2EED-494C-B893-318E38952495}"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Times New Roman"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780108"/>
          </a:xfrm>
        </p:spPr>
        <p:txBody>
          <a:bodyPr>
            <a:noAutofit/>
          </a:bodyPr>
          <a:lstStyle/>
          <a:p>
            <a:r>
              <a:rPr lang="en-US" sz="3000" b="1" smtClean="0">
                <a:latin typeface="Times New Roman" pitchFamily="18" charset="0"/>
                <a:cs typeface="Times New Roman" pitchFamily="18" charset="0"/>
              </a:rPr>
              <a:t>Survivable Mapping Algorithm by Ring Trimming (SMART) </a:t>
            </a:r>
            <a:r>
              <a:rPr lang="en-US" sz="3000" smtClean="0">
                <a:latin typeface="Times New Roman" pitchFamily="18" charset="0"/>
                <a:cs typeface="Times New Roman" pitchFamily="18" charset="0"/>
              </a:rPr>
              <a:t/>
            </a:r>
            <a:br>
              <a:rPr lang="en-US" sz="3000" smtClean="0">
                <a:latin typeface="Times New Roman" pitchFamily="18" charset="0"/>
                <a:cs typeface="Times New Roman" pitchFamily="18" charset="0"/>
              </a:rPr>
            </a:br>
            <a:r>
              <a:rPr lang="en-US" sz="3000" b="1" smtClean="0">
                <a:latin typeface="Times New Roman" pitchFamily="18" charset="0"/>
                <a:cs typeface="Times New Roman" pitchFamily="18" charset="0"/>
              </a:rPr>
              <a:t>for large IP-over-WDM networks.</a:t>
            </a:r>
            <a:r>
              <a:rPr lang="en-US" sz="3000" smtClean="0">
                <a:latin typeface="Times New Roman" pitchFamily="18" charset="0"/>
                <a:cs typeface="Times New Roman" pitchFamily="18" charset="0"/>
              </a:rPr>
              <a:t/>
            </a:r>
            <a:br>
              <a:rPr lang="en-US" sz="3000" smtClean="0">
                <a:latin typeface="Times New Roman" pitchFamily="18" charset="0"/>
                <a:cs typeface="Times New Roman" pitchFamily="18" charset="0"/>
              </a:rPr>
            </a:br>
            <a:endParaRPr lang="en-US" sz="300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92500" lnSpcReduction="10000"/>
          </a:bodyPr>
          <a:lstStyle/>
          <a:p>
            <a:pPr algn="r"/>
            <a:endParaRPr lang="en-US" sz="3000" smtClean="0">
              <a:latin typeface="Times New Roman" pitchFamily="18" charset="0"/>
              <a:cs typeface="Times New Roman" pitchFamily="18" charset="0"/>
            </a:endParaRPr>
          </a:p>
          <a:p>
            <a:pPr algn="r"/>
            <a:endParaRPr lang="en-US" sz="3000">
              <a:latin typeface="Times New Roman" pitchFamily="18" charset="0"/>
              <a:cs typeface="Times New Roman" pitchFamily="18" charset="0"/>
            </a:endParaRPr>
          </a:p>
          <a:p>
            <a:pPr algn="r"/>
            <a:r>
              <a:rPr lang="en-US" sz="3000" err="1" smtClean="0">
                <a:latin typeface="Times New Roman" pitchFamily="18" charset="0"/>
                <a:cs typeface="Times New Roman" pitchFamily="18" charset="0"/>
              </a:rPr>
              <a:t>Trình</a:t>
            </a:r>
            <a:r>
              <a:rPr lang="en-US" sz="3000" smtClean="0">
                <a:latin typeface="Times New Roman" pitchFamily="18" charset="0"/>
                <a:cs typeface="Times New Roman" pitchFamily="18" charset="0"/>
              </a:rPr>
              <a:t> </a:t>
            </a:r>
            <a:r>
              <a:rPr lang="en-US" sz="3000" err="1" smtClean="0">
                <a:latin typeface="Times New Roman" pitchFamily="18" charset="0"/>
                <a:cs typeface="Times New Roman" pitchFamily="18" charset="0"/>
              </a:rPr>
              <a:t>bày</a:t>
            </a:r>
            <a:r>
              <a:rPr lang="en-US" sz="3000" smtClean="0">
                <a:latin typeface="Times New Roman" pitchFamily="18" charset="0"/>
                <a:cs typeface="Times New Roman" pitchFamily="18" charset="0"/>
              </a:rPr>
              <a:t>: </a:t>
            </a:r>
            <a:r>
              <a:rPr lang="en-US" sz="3000" err="1" smtClean="0">
                <a:latin typeface="Times New Roman" pitchFamily="18" charset="0"/>
                <a:cs typeface="Times New Roman" pitchFamily="18" charset="0"/>
              </a:rPr>
              <a:t>Đào</a:t>
            </a:r>
            <a:r>
              <a:rPr lang="en-US" sz="3000" smtClean="0">
                <a:latin typeface="Times New Roman" pitchFamily="18" charset="0"/>
                <a:cs typeface="Times New Roman" pitchFamily="18" charset="0"/>
              </a:rPr>
              <a:t> Thanh </a:t>
            </a:r>
            <a:r>
              <a:rPr lang="en-US" sz="3000" err="1" smtClean="0">
                <a:latin typeface="Times New Roman" pitchFamily="18" charset="0"/>
                <a:cs typeface="Times New Roman" pitchFamily="18" charset="0"/>
              </a:rPr>
              <a:t>Tùng</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val="542427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72067" y="2286000"/>
                <a:ext cx="7408333" cy="3840163"/>
              </a:xfrm>
            </p:spPr>
            <p:txBody>
              <a:bodyPr/>
              <a:lstStyle/>
              <a:p>
                <a:r>
                  <a:rPr lang="en-US" sz="2000" b="1" err="1"/>
                  <a:t>Định</a:t>
                </a:r>
                <a:r>
                  <a:rPr lang="en-US" sz="2000" b="1"/>
                  <a:t> </a:t>
                </a:r>
                <a:r>
                  <a:rPr lang="en-US" sz="2000" b="1" err="1"/>
                  <a:t>nghĩa</a:t>
                </a:r>
                <a:r>
                  <a:rPr lang="en-US" sz="2000" b="1"/>
                  <a:t> 1 (</a:t>
                </a:r>
                <a:r>
                  <a:rPr lang="en-US" sz="2000" b="1" err="1"/>
                  <a:t>Ánh</a:t>
                </a:r>
                <a:r>
                  <a:rPr lang="en-US" sz="2000" b="1"/>
                  <a:t> </a:t>
                </a:r>
                <a:r>
                  <a:rPr lang="en-US" sz="2000" b="1" err="1"/>
                  <a:t>xạ</a:t>
                </a:r>
                <a:r>
                  <a:rPr lang="en-US" sz="2000" b="1"/>
                  <a:t>):</a:t>
                </a:r>
                <a:r>
                  <a:rPr lang="en-US" sz="2000"/>
                  <a:t>  </a:t>
                </a:r>
                <a:r>
                  <a:rPr lang="en-US" sz="2000" i="1"/>
                  <a:t>Cho </a:t>
                </a:r>
                <a14:m>
                  <m:oMath xmlns:m="http://schemas.openxmlformats.org/officeDocument/2006/math">
                    <m:sSup>
                      <m:sSupPr>
                        <m:ctrlPr>
                          <a:rPr lang="en-US" sz="2000" i="1"/>
                        </m:ctrlPr>
                      </m:sSupPr>
                      <m:e>
                        <m:r>
                          <a:rPr lang="en-US" sz="2000" i="1"/>
                          <m:t>𝑃</m:t>
                        </m:r>
                      </m:e>
                      <m:sup>
                        <m:r>
                          <a:rPr lang="en-US" sz="2000" i="1"/>
                          <m:t>ø</m:t>
                        </m:r>
                      </m:sup>
                    </m:sSup>
                  </m:oMath>
                </a14:m>
                <a:r>
                  <a:rPr lang="en-US" sz="2000" i="1"/>
                  <a:t> </a:t>
                </a:r>
                <a:r>
                  <a:rPr lang="en-US" sz="2000" i="1" err="1"/>
                  <a:t>là</a:t>
                </a:r>
                <a:r>
                  <a:rPr lang="en-US" sz="2000" i="1"/>
                  <a:t> </a:t>
                </a:r>
                <a:r>
                  <a:rPr lang="en-US" sz="2000" i="1" err="1"/>
                  <a:t>một</a:t>
                </a:r>
                <a:r>
                  <a:rPr lang="en-US" sz="2000" i="1"/>
                  <a:t> </a:t>
                </a:r>
                <a:r>
                  <a:rPr lang="en-US" sz="2000" i="1" err="1"/>
                  <a:t>tập</a:t>
                </a:r>
                <a:r>
                  <a:rPr lang="en-US" sz="2000" i="1"/>
                  <a:t> </a:t>
                </a:r>
                <a:r>
                  <a:rPr lang="en-US" sz="2000" i="1" err="1"/>
                  <a:t>tất</a:t>
                </a:r>
                <a:r>
                  <a:rPr lang="en-US" sz="2000" i="1"/>
                  <a:t> </a:t>
                </a:r>
                <a:r>
                  <a:rPr lang="en-US" sz="2000" i="1" err="1"/>
                  <a:t>cả</a:t>
                </a:r>
                <a:r>
                  <a:rPr lang="en-US" sz="2000" i="1"/>
                  <a:t> </a:t>
                </a:r>
                <a:r>
                  <a:rPr lang="en-US" sz="2000" i="1" err="1"/>
                  <a:t>các</a:t>
                </a:r>
                <a:r>
                  <a:rPr lang="en-US" sz="2000" i="1"/>
                  <a:t> </a:t>
                </a:r>
                <a:r>
                  <a:rPr lang="en-US" sz="2000" i="1" err="1"/>
                  <a:t>lightpaths</a:t>
                </a:r>
                <a:r>
                  <a:rPr lang="en-US" sz="2000" i="1"/>
                  <a:t> </a:t>
                </a:r>
                <a:r>
                  <a:rPr lang="en-US" sz="2000" i="1" err="1"/>
                  <a:t>có</a:t>
                </a:r>
                <a:r>
                  <a:rPr lang="en-US" sz="2000" i="1"/>
                  <a:t> </a:t>
                </a:r>
                <a:r>
                  <a:rPr lang="en-US" sz="2000" i="1" err="1"/>
                  <a:t>thể</a:t>
                </a:r>
                <a:r>
                  <a:rPr lang="en-US" sz="2000" i="1"/>
                  <a:t> (</a:t>
                </a:r>
                <a:r>
                  <a:rPr lang="en-US" sz="2000" i="1" err="1"/>
                  <a:t>đường</a:t>
                </a:r>
                <a:r>
                  <a:rPr lang="en-US" sz="2000" i="1"/>
                  <a:t> </a:t>
                </a:r>
                <a:r>
                  <a:rPr lang="en-US" sz="2000" i="1" err="1"/>
                  <a:t>dẫn</a:t>
                </a:r>
                <a:r>
                  <a:rPr lang="en-US" sz="2000" i="1"/>
                  <a:t> </a:t>
                </a:r>
                <a:r>
                  <a:rPr lang="en-US" sz="2000" i="1" err="1"/>
                  <a:t>vật</a:t>
                </a:r>
                <a:r>
                  <a:rPr lang="en-US" sz="2000" i="1"/>
                  <a:t> </a:t>
                </a:r>
                <a:r>
                  <a:rPr lang="en-US" sz="2000" i="1" err="1"/>
                  <a:t>lý</a:t>
                </a:r>
                <a:r>
                  <a:rPr lang="en-US" sz="2000" i="1"/>
                  <a:t>) </a:t>
                </a:r>
                <a:r>
                  <a:rPr lang="en-US" sz="2000" i="1" err="1"/>
                  <a:t>trong</a:t>
                </a:r>
                <a:r>
                  <a:rPr lang="en-US" sz="2000" i="1"/>
                  <a:t> </a:t>
                </a:r>
                <a:r>
                  <a:rPr lang="en-US" sz="2000" i="1" err="1"/>
                  <a:t>topo</a:t>
                </a:r>
                <a:r>
                  <a:rPr lang="en-US" sz="2000" i="1"/>
                  <a:t> </a:t>
                </a:r>
                <a:r>
                  <a:rPr lang="en-US" sz="2000" i="1" err="1"/>
                  <a:t>vật</a:t>
                </a:r>
                <a:r>
                  <a:rPr lang="en-US" sz="2000" i="1"/>
                  <a:t> </a:t>
                </a:r>
                <a:r>
                  <a:rPr lang="en-US" sz="2000" i="1" err="1"/>
                  <a:t>lý</a:t>
                </a:r>
                <a:r>
                  <a:rPr lang="en-US" sz="2000" i="1"/>
                  <a:t>, </a:t>
                </a:r>
                <a:r>
                  <a:rPr lang="en-US" sz="2000" i="1" err="1"/>
                  <a:t>và</a:t>
                </a:r>
                <a:r>
                  <a:rPr lang="en-US" sz="2000" i="1"/>
                  <a:t> </a:t>
                </a:r>
                <a:r>
                  <a:rPr lang="en-US" sz="2000" i="1" err="1"/>
                  <a:t>cho</a:t>
                </a:r>
                <a:r>
                  <a:rPr lang="en-US" sz="2000" i="1"/>
                  <a:t> A ⊂ </a:t>
                </a:r>
                <a14:m>
                  <m:oMath xmlns:m="http://schemas.openxmlformats.org/officeDocument/2006/math">
                    <m:sSup>
                      <m:sSupPr>
                        <m:ctrlPr>
                          <a:rPr lang="en-US" sz="2000" i="1"/>
                        </m:ctrlPr>
                      </m:sSupPr>
                      <m:e>
                        <m:r>
                          <a:rPr lang="en-US" sz="2000" i="1"/>
                          <m:t>𝐸</m:t>
                        </m:r>
                      </m:e>
                      <m:sup>
                        <m:r>
                          <a:rPr lang="en-US" sz="2000" i="1"/>
                          <m:t>𝐿</m:t>
                        </m:r>
                      </m:sup>
                    </m:sSup>
                  </m:oMath>
                </a14:m>
                <a:r>
                  <a:rPr lang="en-US" sz="2000" i="1"/>
                  <a:t>  </a:t>
                </a:r>
                <a:r>
                  <a:rPr lang="en-US" sz="2000" i="1" err="1"/>
                  <a:t>là</a:t>
                </a:r>
                <a:r>
                  <a:rPr lang="en-US" sz="2000" i="1"/>
                  <a:t> </a:t>
                </a:r>
                <a:r>
                  <a:rPr lang="en-US" sz="2000" i="1" err="1"/>
                  <a:t>một</a:t>
                </a:r>
                <a:r>
                  <a:rPr lang="en-US" sz="2000" i="1"/>
                  <a:t> </a:t>
                </a:r>
                <a:r>
                  <a:rPr lang="en-US" sz="2000" i="1" err="1"/>
                  <a:t>tập</a:t>
                </a:r>
                <a:r>
                  <a:rPr lang="en-US" sz="2000" i="1"/>
                  <a:t> </a:t>
                </a:r>
                <a:r>
                  <a:rPr lang="en-US" sz="2000" i="1" err="1"/>
                  <a:t>các</a:t>
                </a:r>
                <a:r>
                  <a:rPr lang="en-US" sz="2000" i="1"/>
                  <a:t> </a:t>
                </a:r>
                <a:r>
                  <a:rPr lang="en-US" sz="2000" i="1" err="1"/>
                  <a:t>liên</a:t>
                </a:r>
                <a:r>
                  <a:rPr lang="en-US" sz="2000" i="1"/>
                  <a:t> </a:t>
                </a:r>
                <a:r>
                  <a:rPr lang="en-US" sz="2000" i="1" err="1"/>
                  <a:t>kết</a:t>
                </a:r>
                <a:r>
                  <a:rPr lang="en-US" sz="2000" i="1"/>
                  <a:t> logic. </a:t>
                </a:r>
                <a:r>
                  <a:rPr lang="en-US" sz="2000" i="1" err="1"/>
                  <a:t>Một</a:t>
                </a:r>
                <a:r>
                  <a:rPr lang="en-US" sz="2000" i="1"/>
                  <a:t> </a:t>
                </a:r>
                <a:r>
                  <a:rPr lang="en-US" sz="2000" i="1" err="1"/>
                  <a:t>ánh</a:t>
                </a:r>
                <a:r>
                  <a:rPr lang="en-US" sz="2000" i="1"/>
                  <a:t> </a:t>
                </a:r>
                <a:r>
                  <a:rPr lang="en-US" sz="2000" i="1" err="1"/>
                  <a:t>xạ</a:t>
                </a:r>
                <a:r>
                  <a:rPr lang="en-US" sz="2000" i="1"/>
                  <a:t>  </a:t>
                </a:r>
                <a14:m>
                  <m:oMath xmlns:m="http://schemas.openxmlformats.org/officeDocument/2006/math">
                    <m:sSub>
                      <m:sSubPr>
                        <m:ctrlPr>
                          <a:rPr lang="en-US" sz="2000" i="1"/>
                        </m:ctrlPr>
                      </m:sSubPr>
                      <m:e>
                        <m:r>
                          <a:rPr lang="en-US" sz="2000" i="1"/>
                          <m:t>𝑀</m:t>
                        </m:r>
                      </m:e>
                      <m:sub>
                        <m:r>
                          <a:rPr lang="en-US" sz="2000" i="1"/>
                          <m:t>𝐴</m:t>
                        </m:r>
                      </m:sub>
                    </m:sSub>
                  </m:oMath>
                </a14:m>
                <a:r>
                  <a:rPr lang="en-US" sz="2000" i="1"/>
                  <a:t> </a:t>
                </a:r>
                <a:r>
                  <a:rPr lang="en-US" sz="2000" i="1" err="1"/>
                  <a:t>là</a:t>
                </a:r>
                <a:r>
                  <a:rPr lang="en-US" sz="2000" i="1"/>
                  <a:t> 1 </a:t>
                </a:r>
                <a:r>
                  <a:rPr lang="en-US" sz="2000" i="1" err="1" smtClean="0"/>
                  <a:t>hàm</a:t>
                </a:r>
                <a:r>
                  <a:rPr lang="en-US" sz="2000" i="1" smtClean="0"/>
                  <a:t> </a:t>
                </a:r>
                <a14:m>
                  <m:oMath xmlns:m="http://schemas.openxmlformats.org/officeDocument/2006/math">
                    <m:sSub>
                      <m:sSubPr>
                        <m:ctrlPr>
                          <a:rPr lang="en-US" sz="2000" i="1"/>
                        </m:ctrlPr>
                      </m:sSubPr>
                      <m:e>
                        <m:r>
                          <a:rPr lang="en-US" sz="2000" i="1"/>
                          <m:t>𝑀</m:t>
                        </m:r>
                      </m:e>
                      <m:sub>
                        <m:r>
                          <a:rPr lang="en-US" sz="2000" i="1"/>
                          <m:t>𝐴</m:t>
                        </m:r>
                      </m:sub>
                    </m:sSub>
                  </m:oMath>
                </a14:m>
                <a:r>
                  <a:rPr lang="en-US" sz="2000" i="1"/>
                  <a:t>: A → </a:t>
                </a:r>
                <a14:m>
                  <m:oMath xmlns:m="http://schemas.openxmlformats.org/officeDocument/2006/math">
                    <m:sSup>
                      <m:sSupPr>
                        <m:ctrlPr>
                          <a:rPr lang="en-US" sz="2000" i="1"/>
                        </m:ctrlPr>
                      </m:sSupPr>
                      <m:e>
                        <m:r>
                          <a:rPr lang="en-US" sz="2000" i="1"/>
                          <m:t>𝑃</m:t>
                        </m:r>
                      </m:e>
                      <m:sup>
                        <m:r>
                          <a:rPr lang="en-US" sz="2000" i="1"/>
                          <m:t>ø</m:t>
                        </m:r>
                      </m:sup>
                    </m:sSup>
                  </m:oMath>
                </a14:m>
                <a:r>
                  <a:rPr lang="en-US" sz="2000" i="1"/>
                  <a:t> </a:t>
                </a:r>
                <a:r>
                  <a:rPr lang="en-US" sz="2000" i="1" err="1"/>
                  <a:t>liên</a:t>
                </a:r>
                <a:r>
                  <a:rPr lang="en-US" sz="2000" i="1"/>
                  <a:t> </a:t>
                </a:r>
                <a:r>
                  <a:rPr lang="en-US" sz="2000" i="1" err="1"/>
                  <a:t>kết</a:t>
                </a:r>
                <a:r>
                  <a:rPr lang="en-US" sz="2000" i="1"/>
                  <a:t> </a:t>
                </a:r>
                <a:r>
                  <a:rPr lang="en-US" sz="2000" i="1" err="1"/>
                  <a:t>mỗi</a:t>
                </a:r>
                <a:r>
                  <a:rPr lang="en-US" sz="2000" i="1"/>
                  <a:t> logical link </a:t>
                </a:r>
                <a:r>
                  <a:rPr lang="en-US" sz="2000" i="1" err="1"/>
                  <a:t>từ</a:t>
                </a:r>
                <a:r>
                  <a:rPr lang="en-US" sz="2000" i="1"/>
                  <a:t> </a:t>
                </a:r>
                <a:r>
                  <a:rPr lang="en-US" sz="2000" i="1" err="1"/>
                  <a:t>tâp</a:t>
                </a:r>
                <a:r>
                  <a:rPr lang="en-US" sz="2000" i="1"/>
                  <a:t> A </a:t>
                </a:r>
                <a:r>
                  <a:rPr lang="en-US" sz="2000" i="1" err="1"/>
                  <a:t>đến</a:t>
                </a:r>
                <a:r>
                  <a:rPr lang="en-US" sz="2000" i="1"/>
                  <a:t> </a:t>
                </a:r>
                <a:r>
                  <a:rPr lang="en-US" sz="2000" i="1" err="1"/>
                  <a:t>một</a:t>
                </a:r>
                <a:r>
                  <a:rPr lang="en-US" sz="2000" i="1"/>
                  <a:t> </a:t>
                </a:r>
                <a:r>
                  <a:rPr lang="en-US" sz="2000" i="1" err="1"/>
                  <a:t>lightpath</a:t>
                </a:r>
                <a:r>
                  <a:rPr lang="en-US" sz="2000" i="1"/>
                  <a:t> </a:t>
                </a:r>
                <a:r>
                  <a:rPr lang="en-US" sz="2000" i="1" err="1"/>
                  <a:t>tương</a:t>
                </a:r>
                <a:r>
                  <a:rPr lang="en-US" sz="2000" i="1"/>
                  <a:t> </a:t>
                </a:r>
                <a:r>
                  <a:rPr lang="en-US" sz="2000" i="1" err="1"/>
                  <a:t>ứng</a:t>
                </a:r>
                <a:r>
                  <a:rPr lang="en-US" sz="2000" i="1"/>
                  <a:t> </a:t>
                </a:r>
                <a:r>
                  <a:rPr lang="en-US" sz="2000" i="1" err="1"/>
                  <a:t>trong</a:t>
                </a:r>
                <a:r>
                  <a:rPr lang="en-US" sz="2000" i="1"/>
                  <a:t> </a:t>
                </a:r>
                <a:r>
                  <a:rPr lang="en-US" sz="2000" i="1" err="1"/>
                  <a:t>topo</a:t>
                </a:r>
                <a:r>
                  <a:rPr lang="en-US" sz="2000" i="1"/>
                  <a:t> </a:t>
                </a:r>
                <a:r>
                  <a:rPr lang="en-US" sz="2000" i="1" err="1"/>
                  <a:t>vật</a:t>
                </a:r>
                <a:r>
                  <a:rPr lang="en-US" sz="2000" i="1"/>
                  <a:t> </a:t>
                </a:r>
                <a:r>
                  <a:rPr lang="en-US" sz="2000" i="1" err="1"/>
                  <a:t>lý</a:t>
                </a:r>
                <a:r>
                  <a:rPr lang="en-US" sz="2000" i="1" smtClean="0"/>
                  <a:t>.</a:t>
                </a:r>
              </a:p>
              <a:p>
                <a:r>
                  <a:rPr lang="en-US" sz="2000" b="1" err="1" smtClean="0"/>
                  <a:t>Lightpath</a:t>
                </a:r>
                <a:r>
                  <a:rPr lang="en-US" sz="2000" b="1" smtClean="0"/>
                  <a:t>:</a:t>
                </a:r>
              </a:p>
              <a:p>
                <a:endParaRPr lang="en-US" b="1"/>
              </a:p>
              <a:p>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72067" y="2286000"/>
                <a:ext cx="7408333" cy="3840163"/>
              </a:xfrm>
              <a:blipFill rotWithShape="1">
                <a:blip r:embed="rId3"/>
                <a:stretch>
                  <a:fillRect l="-823" t="-1111" r="-576"/>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mtClean="0">
                <a:cs typeface="Times New Roman" pitchFamily="18" charset="0"/>
              </a:rPr>
              <a:t>2. </a:t>
            </a:r>
            <a:r>
              <a:rPr lang="en-US" err="1" smtClean="0">
                <a:cs typeface="Times New Roman" pitchFamily="18" charset="0"/>
              </a:rPr>
              <a:t>Các</a:t>
            </a:r>
            <a:r>
              <a:rPr lang="en-US" smtClean="0">
                <a:cs typeface="Times New Roman" pitchFamily="18" charset="0"/>
              </a:rPr>
              <a:t> </a:t>
            </a:r>
            <a:r>
              <a:rPr lang="en-US" err="1">
                <a:cs typeface="Times New Roman" pitchFamily="18" charset="0"/>
              </a:rPr>
              <a:t>định</a:t>
            </a:r>
            <a:r>
              <a:rPr lang="en-US">
                <a:cs typeface="Times New Roman" pitchFamily="18" charset="0"/>
              </a:rPr>
              <a:t> </a:t>
            </a:r>
            <a:r>
              <a:rPr lang="en-US" err="1">
                <a:cs typeface="Times New Roman" pitchFamily="18" charset="0"/>
              </a:rPr>
              <a:t>nghĩa</a:t>
            </a:r>
            <a:r>
              <a:rPr lang="en-US">
                <a:cs typeface="Times New Roman" pitchFamily="18" charset="0"/>
              </a:rPr>
              <a:t> </a:t>
            </a:r>
            <a:r>
              <a:rPr lang="en-US" err="1">
                <a:cs typeface="Times New Roman" pitchFamily="18" charset="0"/>
              </a:rPr>
              <a:t>và</a:t>
            </a:r>
            <a:r>
              <a:rPr lang="en-US">
                <a:cs typeface="Times New Roman" pitchFamily="18" charset="0"/>
              </a:rPr>
              <a:t> </a:t>
            </a:r>
            <a:r>
              <a:rPr lang="en-US" err="1">
                <a:cs typeface="Times New Roman" pitchFamily="18" charset="0"/>
              </a:rPr>
              <a:t>phát</a:t>
            </a:r>
            <a:r>
              <a:rPr lang="en-US">
                <a:cs typeface="Times New Roman" pitchFamily="18" charset="0"/>
              </a:rPr>
              <a:t> </a:t>
            </a:r>
            <a:r>
              <a:rPr lang="en-US" err="1">
                <a:cs typeface="Times New Roman" pitchFamily="18" charset="0"/>
              </a:rPr>
              <a:t>biểu</a:t>
            </a:r>
            <a:r>
              <a:rPr lang="en-US">
                <a:cs typeface="Times New Roman" pitchFamily="18" charset="0"/>
              </a:rPr>
              <a:t> </a:t>
            </a:r>
            <a:r>
              <a:rPr lang="en-US" err="1" smtClean="0">
                <a:cs typeface="Times New Roman" pitchFamily="18" charset="0"/>
              </a:rPr>
              <a:t>bài</a:t>
            </a:r>
            <a:r>
              <a:rPr lang="en-US" smtClean="0">
                <a:cs typeface="Times New Roman" pitchFamily="18" charset="0"/>
              </a:rPr>
              <a:t> </a:t>
            </a:r>
            <a:r>
              <a:rPr lang="en-US" err="1" smtClean="0">
                <a:cs typeface="Times New Roman" pitchFamily="18" charset="0"/>
              </a:rPr>
              <a:t>toán</a:t>
            </a:r>
            <a:r>
              <a:rPr lang="en-US">
                <a:cs typeface="Times New Roman" pitchFamily="18" charset="0"/>
              </a:rPr>
              <a:t/>
            </a:r>
            <a:br>
              <a:rPr lang="en-US">
                <a:cs typeface="Times New Roman" pitchFamily="18" charset="0"/>
              </a:rPr>
            </a:br>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715" y="4267200"/>
            <a:ext cx="66103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978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err="1" smtClean="0"/>
              <a:t>Ánh</a:t>
            </a:r>
            <a:r>
              <a:rPr lang="en-US" smtClean="0"/>
              <a:t> </a:t>
            </a:r>
            <a:r>
              <a:rPr lang="en-US" err="1" smtClean="0"/>
              <a:t>xạ</a:t>
            </a:r>
            <a:endParaRPr lang="en-US"/>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6019800" y="2667000"/>
                <a:ext cx="2971800" cy="3886200"/>
              </a:xfrm>
            </p:spPr>
            <p:txBody>
              <a:bodyPr>
                <a:normAutofit/>
              </a:bodyPr>
              <a:lstStyle/>
              <a:p>
                <a:pPr marL="0" indent="0">
                  <a:buNone/>
                </a:pPr>
                <a:r>
                  <a:rPr lang="en-US" sz="1800" b="1"/>
                  <a:t>Hình1: </a:t>
                </a:r>
                <a:r>
                  <a:rPr lang="en-US" sz="1800" err="1"/>
                  <a:t>Một</a:t>
                </a:r>
                <a:r>
                  <a:rPr lang="en-US" sz="1800"/>
                  <a:t> </a:t>
                </a:r>
                <a:r>
                  <a:rPr lang="en-US" sz="1800" err="1"/>
                  <a:t>ánh</a:t>
                </a:r>
                <a:r>
                  <a:rPr lang="en-US" sz="1800"/>
                  <a:t> </a:t>
                </a:r>
                <a:r>
                  <a:rPr lang="en-US" sz="1800" err="1"/>
                  <a:t>xạ</a:t>
                </a:r>
                <a:r>
                  <a:rPr lang="en-US" sz="1800"/>
                  <a:t> </a:t>
                </a:r>
                <a14:m>
                  <m:oMath xmlns:m="http://schemas.openxmlformats.org/officeDocument/2006/math">
                    <m:sSub>
                      <m:sSubPr>
                        <m:ctrlPr>
                          <a:rPr lang="en-US" sz="1800" i="1"/>
                        </m:ctrlPr>
                      </m:sSubPr>
                      <m:e>
                        <m:r>
                          <m:rPr>
                            <m:sty m:val="p"/>
                          </m:rPr>
                          <a:rPr lang="en-US" sz="1800" b="0"/>
                          <m:t>M</m:t>
                        </m:r>
                      </m:e>
                      <m:sub>
                        <m:r>
                          <m:rPr>
                            <m:sty m:val="p"/>
                          </m:rPr>
                          <a:rPr lang="en-US" sz="1800" b="0"/>
                          <m:t>A</m:t>
                        </m:r>
                      </m:sub>
                    </m:sSub>
                  </m:oMath>
                </a14:m>
                <a:r>
                  <a:rPr lang="en-US" sz="1800" i="1"/>
                  <a:t> </a:t>
                </a:r>
                <a:r>
                  <a:rPr lang="en-US" sz="1800" err="1"/>
                  <a:t>của</a:t>
                </a:r>
                <a:r>
                  <a:rPr lang="en-US" sz="1800"/>
                  <a:t> </a:t>
                </a:r>
                <a:r>
                  <a:rPr lang="en-US" sz="1800" err="1"/>
                  <a:t>topo</a:t>
                </a:r>
                <a:r>
                  <a:rPr lang="en-US" sz="1800"/>
                  <a:t> logic </a:t>
                </a:r>
                <a14:m>
                  <m:oMath xmlns:m="http://schemas.openxmlformats.org/officeDocument/2006/math">
                    <m:sSup>
                      <m:sSupPr>
                        <m:ctrlPr>
                          <a:rPr lang="en-US" sz="1800" i="1"/>
                        </m:ctrlPr>
                      </m:sSupPr>
                      <m:e>
                        <m:r>
                          <a:rPr lang="en-US" sz="1800" b="0" i="1"/>
                          <m:t>𝐺</m:t>
                        </m:r>
                      </m:e>
                      <m:sup>
                        <m:r>
                          <m:rPr>
                            <m:sty m:val="p"/>
                          </m:rPr>
                          <a:rPr lang="en-US" sz="1800" b="0"/>
                          <m:t>L</m:t>
                        </m:r>
                      </m:sup>
                    </m:sSup>
                  </m:oMath>
                </a14:m>
                <a:r>
                  <a:rPr lang="en-US" sz="1800"/>
                  <a:t> = (V, </a:t>
                </a:r>
                <a14:m>
                  <m:oMath xmlns:m="http://schemas.openxmlformats.org/officeDocument/2006/math">
                    <m:sSup>
                      <m:sSupPr>
                        <m:ctrlPr>
                          <a:rPr lang="en-US" sz="1800" i="1"/>
                        </m:ctrlPr>
                      </m:sSupPr>
                      <m:e>
                        <m:r>
                          <a:rPr lang="en-US" sz="1800" b="0" i="1"/>
                          <m:t>𝐸</m:t>
                        </m:r>
                      </m:e>
                      <m:sup>
                        <m:r>
                          <m:rPr>
                            <m:sty m:val="p"/>
                          </m:rPr>
                          <a:rPr lang="en-US" sz="1800" b="0"/>
                          <m:t>L</m:t>
                        </m:r>
                      </m:sup>
                    </m:sSup>
                  </m:oMath>
                </a14:m>
                <a:r>
                  <a:rPr lang="en-US" sz="1800"/>
                  <a:t>) </a:t>
                </a:r>
                <a:r>
                  <a:rPr lang="en-US" sz="1800" err="1"/>
                  <a:t>trên</a:t>
                </a:r>
                <a:r>
                  <a:rPr lang="en-US" sz="1800"/>
                  <a:t> </a:t>
                </a:r>
                <a:r>
                  <a:rPr lang="en-US" sz="1800" err="1"/>
                  <a:t>topo</a:t>
                </a:r>
                <a:r>
                  <a:rPr lang="en-US" sz="1800"/>
                  <a:t> </a:t>
                </a:r>
                <a:r>
                  <a:rPr lang="en-US" sz="1800" err="1"/>
                  <a:t>vật</a:t>
                </a:r>
                <a:r>
                  <a:rPr lang="en-US" sz="1800"/>
                  <a:t> </a:t>
                </a:r>
                <a:r>
                  <a:rPr lang="en-US" sz="1800" err="1"/>
                  <a:t>lý</a:t>
                </a:r>
                <a:r>
                  <a:rPr lang="en-US" sz="1800"/>
                  <a:t> </a:t>
                </a:r>
                <a14:m>
                  <m:oMath xmlns:m="http://schemas.openxmlformats.org/officeDocument/2006/math">
                    <m:sSup>
                      <m:sSupPr>
                        <m:ctrlPr>
                          <a:rPr lang="en-US" sz="1800" i="1"/>
                        </m:ctrlPr>
                      </m:sSupPr>
                      <m:e>
                        <m:r>
                          <a:rPr lang="en-US" sz="1800" b="0" i="1"/>
                          <m:t>𝐺</m:t>
                        </m:r>
                      </m:e>
                      <m:sup>
                        <m:r>
                          <a:rPr lang="en-US" sz="1800" b="0"/>
                          <m:t>ø</m:t>
                        </m:r>
                      </m:sup>
                    </m:sSup>
                  </m:oMath>
                </a14:m>
                <a:r>
                  <a:rPr lang="en-US" sz="1800"/>
                  <a:t> = (V, </a:t>
                </a:r>
                <a14:m>
                  <m:oMath xmlns:m="http://schemas.openxmlformats.org/officeDocument/2006/math">
                    <m:sSup>
                      <m:sSupPr>
                        <m:ctrlPr>
                          <a:rPr lang="en-US" sz="1800" i="1"/>
                        </m:ctrlPr>
                      </m:sSupPr>
                      <m:e>
                        <m:r>
                          <a:rPr lang="en-US" sz="1800" b="0" i="1"/>
                          <m:t>𝐸</m:t>
                        </m:r>
                      </m:e>
                      <m:sup>
                        <m:r>
                          <a:rPr lang="en-US" sz="1800" b="0"/>
                          <m:t>ø</m:t>
                        </m:r>
                      </m:sup>
                    </m:sSup>
                  </m:oMath>
                </a14:m>
                <a:r>
                  <a:rPr lang="en-US" sz="1800"/>
                  <a:t>) . </a:t>
                </a:r>
                <a:r>
                  <a:rPr lang="en-US" sz="1800" err="1"/>
                  <a:t>Miền</a:t>
                </a:r>
                <a:r>
                  <a:rPr lang="en-US" sz="1800"/>
                  <a:t> A </a:t>
                </a:r>
                <a:r>
                  <a:rPr lang="en-US" sz="1800" err="1"/>
                  <a:t>được</a:t>
                </a:r>
                <a:r>
                  <a:rPr lang="en-US" sz="1800"/>
                  <a:t> </a:t>
                </a:r>
                <a:r>
                  <a:rPr lang="en-US" sz="1800" err="1"/>
                  <a:t>ánh</a:t>
                </a:r>
                <a:r>
                  <a:rPr lang="en-US" sz="1800"/>
                  <a:t> </a:t>
                </a:r>
                <a:r>
                  <a:rPr lang="en-US" sz="1800" err="1"/>
                  <a:t>xạ</a:t>
                </a:r>
                <a:r>
                  <a:rPr lang="en-US" sz="1800"/>
                  <a:t> A = {</a:t>
                </a:r>
                <a:r>
                  <a:rPr lang="en-US" sz="1800" err="1"/>
                  <a:t>a,b,c</a:t>
                </a:r>
                <a:r>
                  <a:rPr lang="en-US" sz="1800"/>
                  <a:t>} ⊂ </a:t>
                </a:r>
                <a14:m>
                  <m:oMath xmlns:m="http://schemas.openxmlformats.org/officeDocument/2006/math">
                    <m:sSup>
                      <m:sSupPr>
                        <m:ctrlPr>
                          <a:rPr lang="en-US" sz="1800" i="1"/>
                        </m:ctrlPr>
                      </m:sSupPr>
                      <m:e>
                        <m:r>
                          <m:rPr>
                            <m:sty m:val="p"/>
                          </m:rPr>
                          <a:rPr lang="en-US" sz="1800" b="0"/>
                          <m:t>E</m:t>
                        </m:r>
                      </m:e>
                      <m:sup>
                        <m:r>
                          <m:rPr>
                            <m:sty m:val="p"/>
                          </m:rPr>
                          <a:rPr lang="en-US" sz="1800" b="0"/>
                          <m:t>L</m:t>
                        </m:r>
                      </m:sup>
                    </m:sSup>
                  </m:oMath>
                </a14:m>
                <a:r>
                  <a:rPr lang="en-US" sz="1800" i="1"/>
                  <a:t>  </a:t>
                </a:r>
                <a:r>
                  <a:rPr lang="en-US" sz="1800"/>
                  <a:t>(in </a:t>
                </a:r>
                <a:r>
                  <a:rPr lang="en-US" sz="1800" err="1"/>
                  <a:t>đậm</a:t>
                </a:r>
                <a:r>
                  <a:rPr lang="en-US" sz="1800"/>
                  <a:t>) </a:t>
                </a:r>
                <a:r>
                  <a:rPr lang="en-US" sz="1800" err="1"/>
                  <a:t>trong</a:t>
                </a:r>
                <a:r>
                  <a:rPr lang="en-US" sz="1800"/>
                  <a:t> </a:t>
                </a:r>
                <a:r>
                  <a:rPr lang="en-US" sz="1800" err="1"/>
                  <a:t>hình</a:t>
                </a:r>
                <a:r>
                  <a:rPr lang="en-US" sz="1800"/>
                  <a:t> (a) </a:t>
                </a:r>
                <a:r>
                  <a:rPr lang="en-US" sz="1800" err="1"/>
                  <a:t>và</a:t>
                </a:r>
                <a:r>
                  <a:rPr lang="en-US" sz="1800"/>
                  <a:t> A = </a:t>
                </a:r>
                <a14:m>
                  <m:oMath xmlns:m="http://schemas.openxmlformats.org/officeDocument/2006/math">
                    <m:sSup>
                      <m:sSupPr>
                        <m:ctrlPr>
                          <a:rPr lang="en-US" sz="1800" i="1"/>
                        </m:ctrlPr>
                      </m:sSupPr>
                      <m:e>
                        <m:r>
                          <a:rPr lang="en-US" sz="1800" b="0" i="1"/>
                          <m:t>𝐸</m:t>
                        </m:r>
                      </m:e>
                      <m:sup>
                        <m:r>
                          <m:rPr>
                            <m:sty m:val="p"/>
                          </m:rPr>
                          <a:rPr lang="en-US" sz="1800" b="0"/>
                          <m:t>L</m:t>
                        </m:r>
                      </m:sup>
                    </m:sSup>
                  </m:oMath>
                </a14:m>
                <a:r>
                  <a:rPr lang="en-US" sz="1800"/>
                  <a:t> (</a:t>
                </a:r>
                <a:r>
                  <a:rPr lang="en-US" sz="1800" err="1"/>
                  <a:t>tập</a:t>
                </a:r>
                <a:r>
                  <a:rPr lang="en-US" sz="1800"/>
                  <a:t> </a:t>
                </a:r>
                <a:r>
                  <a:rPr lang="en-US" sz="1800" err="1"/>
                  <a:t>tất</a:t>
                </a:r>
                <a:r>
                  <a:rPr lang="en-US" sz="1800"/>
                  <a:t> </a:t>
                </a:r>
                <a:r>
                  <a:rPr lang="en-US" sz="1800" err="1"/>
                  <a:t>cả</a:t>
                </a:r>
                <a:r>
                  <a:rPr lang="en-US" sz="1800"/>
                  <a:t> </a:t>
                </a:r>
                <a:r>
                  <a:rPr lang="en-US" sz="1800" err="1"/>
                  <a:t>các</a:t>
                </a:r>
                <a:r>
                  <a:rPr lang="en-US" sz="1800"/>
                  <a:t> </a:t>
                </a:r>
                <a:r>
                  <a:rPr lang="en-US" sz="1800" err="1"/>
                  <a:t>cạnh</a:t>
                </a:r>
                <a:r>
                  <a:rPr lang="en-US" sz="1800"/>
                  <a:t> logic) </a:t>
                </a:r>
                <a:r>
                  <a:rPr lang="en-US" sz="1800" err="1"/>
                  <a:t>trong</a:t>
                </a:r>
                <a:r>
                  <a:rPr lang="en-US" sz="1800"/>
                  <a:t> </a:t>
                </a:r>
                <a:r>
                  <a:rPr lang="en-US" sz="1800" err="1"/>
                  <a:t>hình</a:t>
                </a:r>
                <a:r>
                  <a:rPr lang="en-US" sz="1800"/>
                  <a:t> (b). Trong </a:t>
                </a:r>
                <a:r>
                  <a:rPr lang="en-US" sz="1800" err="1"/>
                  <a:t>cả</a:t>
                </a:r>
                <a:r>
                  <a:rPr lang="en-US" sz="1800"/>
                  <a:t> 2 </a:t>
                </a:r>
                <a:r>
                  <a:rPr lang="en-US" sz="1800" err="1"/>
                  <a:t>hình</a:t>
                </a:r>
                <a:r>
                  <a:rPr lang="en-US" sz="1800"/>
                  <a:t> </a:t>
                </a:r>
                <a:r>
                  <a:rPr lang="en-US" sz="1800" err="1"/>
                  <a:t>các</a:t>
                </a:r>
                <a:r>
                  <a:rPr lang="en-US" sz="1800"/>
                  <a:t> </a:t>
                </a:r>
                <a:r>
                  <a:rPr lang="en-US" sz="1800" err="1"/>
                  <a:t>lightpaths</a:t>
                </a:r>
                <a:r>
                  <a:rPr lang="en-US" sz="1800"/>
                  <a:t> </a:t>
                </a:r>
                <a:r>
                  <a:rPr lang="en-US" sz="1800" err="1"/>
                  <a:t>chỉ</a:t>
                </a:r>
                <a:r>
                  <a:rPr lang="en-US" sz="1800"/>
                  <a:t> </a:t>
                </a:r>
                <a:r>
                  <a:rPr lang="en-US" sz="1800" err="1"/>
                  <a:t>định</a:t>
                </a:r>
                <a:r>
                  <a:rPr lang="en-US" sz="1800"/>
                  <a:t> </a:t>
                </a:r>
                <a:r>
                  <a:rPr lang="en-US" sz="1800" err="1"/>
                  <a:t>cho</a:t>
                </a:r>
                <a:r>
                  <a:rPr lang="en-US" sz="1800"/>
                  <a:t> </a:t>
                </a:r>
                <a:r>
                  <a:rPr lang="en-US" sz="1800" err="1"/>
                  <a:t>các</a:t>
                </a:r>
                <a:r>
                  <a:rPr lang="en-US" sz="1800"/>
                  <a:t> logical links a, b </a:t>
                </a:r>
                <a:r>
                  <a:rPr lang="en-US" sz="1800" err="1"/>
                  <a:t>và</a:t>
                </a:r>
                <a:r>
                  <a:rPr lang="en-US" sz="1800"/>
                  <a:t> c </a:t>
                </a:r>
                <a:r>
                  <a:rPr lang="en-US" sz="1800" err="1"/>
                  <a:t>là</a:t>
                </a:r>
                <a:r>
                  <a:rPr lang="en-US" sz="1800"/>
                  <a:t> </a:t>
                </a:r>
                <a14:m>
                  <m:oMath xmlns:m="http://schemas.openxmlformats.org/officeDocument/2006/math">
                    <m:sSub>
                      <m:sSubPr>
                        <m:ctrlPr>
                          <a:rPr lang="en-US" sz="1800" i="1"/>
                        </m:ctrlPr>
                      </m:sSubPr>
                      <m:e>
                        <m:r>
                          <a:rPr lang="en-US" sz="1800" b="0" i="1"/>
                          <m:t>𝑀</m:t>
                        </m:r>
                      </m:e>
                      <m:sub>
                        <m:r>
                          <a:rPr lang="en-US" sz="1800" b="0" i="1"/>
                          <m:t>𝐴</m:t>
                        </m:r>
                      </m:sub>
                    </m:sSub>
                  </m:oMath>
                </a14:m>
                <a:r>
                  <a:rPr lang="en-US" sz="1800"/>
                  <a:t>(a) = {</a:t>
                </a:r>
                <a14:m>
                  <m:oMath xmlns:m="http://schemas.openxmlformats.org/officeDocument/2006/math">
                    <m:sSup>
                      <m:sSupPr>
                        <m:ctrlPr>
                          <a:rPr lang="en-US" sz="1800" i="1"/>
                        </m:ctrlPr>
                      </m:sSupPr>
                      <m:e>
                        <m:r>
                          <a:rPr lang="en-US" sz="1800" b="0" i="1"/>
                          <m:t>𝑐</m:t>
                        </m:r>
                      </m:e>
                      <m:sup>
                        <m:r>
                          <a:rPr lang="en-US" sz="1800" b="0"/>
                          <m:t>ø</m:t>
                        </m:r>
                      </m:sup>
                    </m:sSup>
                  </m:oMath>
                </a14:m>
                <a:r>
                  <a:rPr lang="en-US" sz="1800"/>
                  <a:t>,</a:t>
                </a:r>
                <a14:m>
                  <m:oMath xmlns:m="http://schemas.openxmlformats.org/officeDocument/2006/math">
                    <m:r>
                      <a:rPr lang="en-US" sz="1800" b="0" i="1"/>
                      <m:t> </m:t>
                    </m:r>
                    <m:sSup>
                      <m:sSupPr>
                        <m:ctrlPr>
                          <a:rPr lang="en-US" sz="1800" i="1"/>
                        </m:ctrlPr>
                      </m:sSupPr>
                      <m:e>
                        <m:r>
                          <a:rPr lang="en-US" sz="1800" b="0" i="1"/>
                          <m:t>𝑑</m:t>
                        </m:r>
                      </m:e>
                      <m:sup>
                        <m:r>
                          <a:rPr lang="en-US" sz="1800" b="0"/>
                          <m:t>ø</m:t>
                        </m:r>
                      </m:sup>
                    </m:sSup>
                  </m:oMath>
                </a14:m>
                <a:r>
                  <a:rPr lang="en-US" sz="1800"/>
                  <a:t>} ,  </a:t>
                </a:r>
                <a14:m>
                  <m:oMath xmlns:m="http://schemas.openxmlformats.org/officeDocument/2006/math">
                    <m:sSub>
                      <m:sSubPr>
                        <m:ctrlPr>
                          <a:rPr lang="en-US" sz="1800" i="1"/>
                        </m:ctrlPr>
                      </m:sSubPr>
                      <m:e>
                        <m:r>
                          <a:rPr lang="en-US" sz="1800" b="0" i="1"/>
                          <m:t>𝑀</m:t>
                        </m:r>
                      </m:e>
                      <m:sub>
                        <m:r>
                          <a:rPr lang="en-US" sz="1800" b="0" i="1"/>
                          <m:t>𝐴</m:t>
                        </m:r>
                      </m:sub>
                    </m:sSub>
                  </m:oMath>
                </a14:m>
                <a:r>
                  <a:rPr lang="en-US" sz="1800"/>
                  <a:t>(b) = {</a:t>
                </a:r>
                <a14:m>
                  <m:oMath xmlns:m="http://schemas.openxmlformats.org/officeDocument/2006/math">
                    <m:sSup>
                      <m:sSupPr>
                        <m:ctrlPr>
                          <a:rPr lang="en-US" sz="1800" i="1"/>
                        </m:ctrlPr>
                      </m:sSupPr>
                      <m:e>
                        <m:r>
                          <a:rPr lang="en-US" sz="1800" b="0" i="1"/>
                          <m:t>𝑎</m:t>
                        </m:r>
                      </m:e>
                      <m:sup>
                        <m:r>
                          <a:rPr lang="en-US" sz="1800" b="0"/>
                          <m:t>ø</m:t>
                        </m:r>
                      </m:sup>
                    </m:sSup>
                  </m:oMath>
                </a14:m>
                <a:r>
                  <a:rPr lang="en-US" sz="1800"/>
                  <a:t>} </a:t>
                </a:r>
                <a:r>
                  <a:rPr lang="en-US" sz="1800" err="1"/>
                  <a:t>và</a:t>
                </a:r>
                <a:r>
                  <a:rPr lang="en-US" sz="1800"/>
                  <a:t> </a:t>
                </a:r>
                <a:r>
                  <a:rPr lang="en-US" sz="1800" smtClean="0"/>
                  <a:t> </a:t>
                </a:r>
                <a14:m>
                  <m:oMath xmlns:m="http://schemas.openxmlformats.org/officeDocument/2006/math">
                    <m:sSub>
                      <m:sSubPr>
                        <m:ctrlPr>
                          <a:rPr lang="en-US" sz="1800" i="1"/>
                        </m:ctrlPr>
                      </m:sSubPr>
                      <m:e>
                        <m:r>
                          <a:rPr lang="en-US" sz="1800" b="0" i="1"/>
                          <m:t>𝑀</m:t>
                        </m:r>
                      </m:e>
                      <m:sub>
                        <m:r>
                          <a:rPr lang="en-US" sz="1800" b="0" i="1"/>
                          <m:t>𝐴</m:t>
                        </m:r>
                      </m:sub>
                    </m:sSub>
                  </m:oMath>
                </a14:m>
                <a:r>
                  <a:rPr lang="en-US" sz="1800"/>
                  <a:t>(c) = {</a:t>
                </a:r>
                <a14:m>
                  <m:oMath xmlns:m="http://schemas.openxmlformats.org/officeDocument/2006/math">
                    <m:sSup>
                      <m:sSupPr>
                        <m:ctrlPr>
                          <a:rPr lang="en-US" sz="1800" i="1"/>
                        </m:ctrlPr>
                      </m:sSupPr>
                      <m:e>
                        <m:r>
                          <a:rPr lang="en-US" sz="1800" b="0" i="1"/>
                          <m:t>𝑏</m:t>
                        </m:r>
                      </m:e>
                      <m:sup>
                        <m:r>
                          <a:rPr lang="en-US" sz="1800" b="0"/>
                          <m:t>ø</m:t>
                        </m:r>
                      </m:sup>
                    </m:sSup>
                  </m:oMath>
                </a14:m>
                <a:r>
                  <a:rPr lang="en-US" sz="1800"/>
                  <a:t>} </a:t>
                </a:r>
                <a:r>
                  <a:rPr lang="en-US" sz="1800" err="1"/>
                  <a:t>tương</a:t>
                </a:r>
                <a:r>
                  <a:rPr lang="en-US" sz="1800"/>
                  <a:t> </a:t>
                </a:r>
                <a:r>
                  <a:rPr lang="en-US" sz="1800" err="1"/>
                  <a:t>ứng</a:t>
                </a:r>
                <a:r>
                  <a:rPr lang="en-US" sz="1800"/>
                  <a:t>.</a:t>
                </a:r>
              </a:p>
              <a:p>
                <a:pPr marL="0" indent="0">
                  <a:buNone/>
                </a:pPr>
                <a:endParaRPr lang="en-US"/>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6019800" y="2667000"/>
                <a:ext cx="2971800" cy="3886200"/>
              </a:xfrm>
              <a:blipFill rotWithShape="1">
                <a:blip r:embed="rId3"/>
                <a:stretch>
                  <a:fillRect l="-1848" t="-785" r="-2875"/>
                </a:stretch>
              </a:blipFill>
            </p:spPr>
            <p:txBody>
              <a:bodyPr/>
              <a:lstStyle/>
              <a:p>
                <a:r>
                  <a:rPr lang="en-US">
                    <a:noFill/>
                  </a:rPr>
                  <a:t> </a:t>
                </a:r>
              </a:p>
            </p:txBody>
          </p:sp>
        </mc:Fallback>
      </mc:AlternateContent>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506691"/>
            <a:ext cx="5638800" cy="419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798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lnSpcReduction="10000"/>
              </a:bodyPr>
              <a:lstStyle/>
              <a:p>
                <a:r>
                  <a:rPr lang="en-US" b="1" err="1"/>
                  <a:t>Định</a:t>
                </a:r>
                <a:r>
                  <a:rPr lang="en-US" b="1"/>
                  <a:t> </a:t>
                </a:r>
                <a:r>
                  <a:rPr lang="en-US" b="1" err="1"/>
                  <a:t>nghĩa</a:t>
                </a:r>
                <a:r>
                  <a:rPr lang="en-US" b="1"/>
                  <a:t> 2 (</a:t>
                </a:r>
                <a:r>
                  <a:rPr lang="en-US" b="1" err="1"/>
                  <a:t>Ánh</a:t>
                </a:r>
                <a:r>
                  <a:rPr lang="en-US" b="1"/>
                  <a:t> </a:t>
                </a:r>
                <a:r>
                  <a:rPr lang="en-US" b="1" err="1"/>
                  <a:t>xạ</a:t>
                </a:r>
                <a:r>
                  <a:rPr lang="en-US" b="1"/>
                  <a:t> </a:t>
                </a:r>
                <a:r>
                  <a:rPr lang="en-US" b="1" err="1"/>
                  <a:t>tách</a:t>
                </a:r>
                <a:r>
                  <a:rPr lang="en-US" b="1"/>
                  <a:t> </a:t>
                </a:r>
                <a:r>
                  <a:rPr lang="en-US" b="1" err="1"/>
                  <a:t>rời</a:t>
                </a:r>
                <a:r>
                  <a:rPr lang="en-US" b="1"/>
                  <a:t> – Disjoint mapping</a:t>
                </a:r>
                <a:r>
                  <a:rPr lang="en-US"/>
                  <a:t>):  </a:t>
                </a:r>
                <a:r>
                  <a:rPr lang="en-US" i="1" err="1"/>
                  <a:t>Một</a:t>
                </a:r>
                <a:r>
                  <a:rPr lang="en-US" i="1"/>
                  <a:t> </a:t>
                </a:r>
                <a:r>
                  <a:rPr lang="en-US" i="1" err="1"/>
                  <a:t>ánh</a:t>
                </a:r>
                <a:r>
                  <a:rPr lang="en-US" i="1"/>
                  <a:t> </a:t>
                </a:r>
                <a:r>
                  <a:rPr lang="en-US" i="1" err="1"/>
                  <a:t>xạ</a:t>
                </a:r>
                <a:r>
                  <a:rPr lang="en-US" i="1"/>
                  <a:t> </a:t>
                </a:r>
                <a14:m>
                  <m:oMath xmlns:m="http://schemas.openxmlformats.org/officeDocument/2006/math">
                    <m:sSub>
                      <m:sSubPr>
                        <m:ctrlPr>
                          <a:rPr lang="en-US" i="1"/>
                        </m:ctrlPr>
                      </m:sSubPr>
                      <m:e>
                        <m:r>
                          <a:rPr lang="en-US" i="1"/>
                          <m:t>𝑀</m:t>
                        </m:r>
                      </m:e>
                      <m:sub>
                        <m:r>
                          <a:rPr lang="en-US" i="1"/>
                          <m:t>𝐴</m:t>
                        </m:r>
                      </m:sub>
                    </m:sSub>
                  </m:oMath>
                </a14:m>
                <a:r>
                  <a:rPr lang="en-US" b="1" i="1"/>
                  <a:t> </a:t>
                </a:r>
                <a:r>
                  <a:rPr lang="en-US" i="1"/>
                  <a:t> , A ⊂ </a:t>
                </a:r>
                <a14:m>
                  <m:oMath xmlns:m="http://schemas.openxmlformats.org/officeDocument/2006/math">
                    <m:sSup>
                      <m:sSupPr>
                        <m:ctrlPr>
                          <a:rPr lang="en-US" i="1"/>
                        </m:ctrlPr>
                      </m:sSupPr>
                      <m:e>
                        <m:r>
                          <a:rPr lang="en-US" i="1"/>
                          <m:t>𝐸</m:t>
                        </m:r>
                      </m:e>
                      <m:sup>
                        <m:r>
                          <a:rPr lang="en-US" i="1"/>
                          <m:t>𝐿</m:t>
                        </m:r>
                      </m:sup>
                    </m:sSup>
                  </m:oMath>
                </a14:m>
                <a:r>
                  <a:rPr lang="en-US" i="1"/>
                  <a:t> , </a:t>
                </a:r>
                <a:r>
                  <a:rPr lang="en-US" i="1" err="1"/>
                  <a:t>là</a:t>
                </a:r>
                <a:r>
                  <a:rPr lang="en-US" i="1"/>
                  <a:t> </a:t>
                </a:r>
                <a:r>
                  <a:rPr lang="en-US" i="1" err="1"/>
                  <a:t>tách</a:t>
                </a:r>
                <a:r>
                  <a:rPr lang="en-US" i="1"/>
                  <a:t> </a:t>
                </a:r>
                <a:r>
                  <a:rPr lang="en-US" i="1" err="1"/>
                  <a:t>rời</a:t>
                </a:r>
                <a:r>
                  <a:rPr lang="en-US" i="1"/>
                  <a:t> (disjoint) </a:t>
                </a:r>
                <a:r>
                  <a:rPr lang="en-US" i="1" err="1"/>
                  <a:t>nếu</a:t>
                </a:r>
                <a:r>
                  <a:rPr lang="en-US" i="1"/>
                  <a:t> </a:t>
                </a:r>
                <a:r>
                  <a:rPr lang="en-US" i="1" err="1"/>
                  <a:t>trong</a:t>
                </a:r>
                <a:r>
                  <a:rPr lang="en-US" i="1"/>
                  <a:t> </a:t>
                </a:r>
                <a:r>
                  <a:rPr lang="en-US" i="1" err="1"/>
                  <a:t>ánh</a:t>
                </a:r>
                <a:r>
                  <a:rPr lang="en-US" i="1"/>
                  <a:t> </a:t>
                </a:r>
                <a:r>
                  <a:rPr lang="en-US" i="1" err="1"/>
                  <a:t>xạ</a:t>
                </a:r>
                <a:r>
                  <a:rPr lang="en-US" i="1"/>
                  <a:t> </a:t>
                </a:r>
                <a14:m>
                  <m:oMath xmlns:m="http://schemas.openxmlformats.org/officeDocument/2006/math">
                    <m:sSub>
                      <m:sSubPr>
                        <m:ctrlPr>
                          <a:rPr lang="en-US" i="1"/>
                        </m:ctrlPr>
                      </m:sSubPr>
                      <m:e>
                        <m:r>
                          <a:rPr lang="en-US" i="1"/>
                          <m:t>𝑀</m:t>
                        </m:r>
                      </m:e>
                      <m:sub>
                        <m:r>
                          <a:rPr lang="en-US" i="1"/>
                          <m:t>𝐴</m:t>
                        </m:r>
                      </m:sub>
                    </m:sSub>
                  </m:oMath>
                </a14:m>
                <a:r>
                  <a:rPr lang="en-US" i="1"/>
                  <a:t>(A) </a:t>
                </a:r>
                <a:r>
                  <a:rPr lang="en-US" i="1" err="1"/>
                  <a:t>cho</a:t>
                </a:r>
                <a:r>
                  <a:rPr lang="en-US" i="1"/>
                  <a:t> </a:t>
                </a:r>
                <a:r>
                  <a:rPr lang="en-US" i="1" err="1"/>
                  <a:t>toàn</a:t>
                </a:r>
                <a:r>
                  <a:rPr lang="en-US" i="1"/>
                  <a:t> </a:t>
                </a:r>
                <a:r>
                  <a:rPr lang="en-US" i="1" err="1"/>
                  <a:t>miền</a:t>
                </a:r>
                <a:r>
                  <a:rPr lang="en-US" i="1"/>
                  <a:t> A, </a:t>
                </a:r>
                <a:r>
                  <a:rPr lang="en-US" i="1" err="1"/>
                  <a:t>mỗi</a:t>
                </a:r>
                <a:r>
                  <a:rPr lang="en-US" i="1"/>
                  <a:t> </a:t>
                </a:r>
                <a:r>
                  <a:rPr lang="en-US" i="1" err="1"/>
                  <a:t>liên</a:t>
                </a:r>
                <a:r>
                  <a:rPr lang="en-US" i="1"/>
                  <a:t> </a:t>
                </a:r>
                <a:r>
                  <a:rPr lang="en-US" i="1" err="1"/>
                  <a:t>kết</a:t>
                </a:r>
                <a:r>
                  <a:rPr lang="en-US" i="1"/>
                  <a:t> </a:t>
                </a:r>
                <a:r>
                  <a:rPr lang="en-US" i="1" err="1"/>
                  <a:t>vật</a:t>
                </a:r>
                <a:r>
                  <a:rPr lang="en-US" i="1"/>
                  <a:t> </a:t>
                </a:r>
                <a:r>
                  <a:rPr lang="en-US" i="1" err="1"/>
                  <a:t>lý</a:t>
                </a:r>
                <a:r>
                  <a:rPr lang="en-US" i="1"/>
                  <a:t> </a:t>
                </a:r>
                <a:r>
                  <a:rPr lang="en-US" i="1" err="1"/>
                  <a:t>được</a:t>
                </a:r>
                <a:r>
                  <a:rPr lang="en-US" i="1"/>
                  <a:t> </a:t>
                </a:r>
                <a:r>
                  <a:rPr lang="en-US" i="1" err="1"/>
                  <a:t>sử</a:t>
                </a:r>
                <a:r>
                  <a:rPr lang="en-US" i="1"/>
                  <a:t> </a:t>
                </a:r>
                <a:r>
                  <a:rPr lang="en-US" i="1" err="1"/>
                  <a:t>dụng</a:t>
                </a:r>
                <a:r>
                  <a:rPr lang="en-US" i="1"/>
                  <a:t> </a:t>
                </a:r>
                <a:r>
                  <a:rPr lang="en-US" i="1" err="1"/>
                  <a:t>tối</a:t>
                </a:r>
                <a:r>
                  <a:rPr lang="en-US" i="1"/>
                  <a:t> </a:t>
                </a:r>
                <a:r>
                  <a:rPr lang="en-US" i="1" err="1"/>
                  <a:t>đa</a:t>
                </a:r>
                <a:r>
                  <a:rPr lang="en-US" i="1"/>
                  <a:t> </a:t>
                </a:r>
                <a:r>
                  <a:rPr lang="en-US" i="1" err="1"/>
                  <a:t>một</a:t>
                </a:r>
                <a:r>
                  <a:rPr lang="en-US" i="1"/>
                  <a:t> </a:t>
                </a:r>
                <a:r>
                  <a:rPr lang="en-US" i="1" err="1"/>
                  <a:t>lần</a:t>
                </a:r>
                <a:r>
                  <a:rPr lang="en-US" i="1"/>
                  <a:t>.</a:t>
                </a:r>
                <a:endParaRPr lang="en-US"/>
              </a:p>
              <a:p>
                <a:r>
                  <a:rPr lang="en-US" b="1" err="1"/>
                  <a:t>Định</a:t>
                </a:r>
                <a:r>
                  <a:rPr lang="en-US" b="1"/>
                  <a:t> </a:t>
                </a:r>
                <a:r>
                  <a:rPr lang="en-US" b="1" err="1"/>
                  <a:t>nghĩa</a:t>
                </a:r>
                <a:r>
                  <a:rPr lang="en-US" b="1"/>
                  <a:t> 3</a:t>
                </a:r>
                <a:r>
                  <a:rPr lang="en-US"/>
                  <a:t> (k-</a:t>
                </a:r>
                <a:r>
                  <a:rPr lang="en-US" b="1"/>
                  <a:t>survivability</a:t>
                </a:r>
                <a:r>
                  <a:rPr lang="en-US"/>
                  <a:t>): </a:t>
                </a:r>
                <a:r>
                  <a:rPr lang="en-US" i="1" err="1"/>
                  <a:t>Một</a:t>
                </a:r>
                <a:r>
                  <a:rPr lang="en-US" i="1"/>
                  <a:t> </a:t>
                </a:r>
                <a:r>
                  <a:rPr lang="en-US" i="1" err="1"/>
                  <a:t>ánh</a:t>
                </a:r>
                <a:r>
                  <a:rPr lang="en-US" i="1"/>
                  <a:t> </a:t>
                </a:r>
                <a:r>
                  <a:rPr lang="en-US" i="1" err="1"/>
                  <a:t>xạ</a:t>
                </a:r>
                <a:r>
                  <a:rPr lang="en-US" i="1"/>
                  <a:t> </a:t>
                </a:r>
                <a14:m>
                  <m:oMath xmlns:m="http://schemas.openxmlformats.org/officeDocument/2006/math">
                    <m:sSub>
                      <m:sSubPr>
                        <m:ctrlPr>
                          <a:rPr lang="en-US" i="1"/>
                        </m:ctrlPr>
                      </m:sSubPr>
                      <m:e>
                        <m:r>
                          <a:rPr lang="en-US" i="1"/>
                          <m:t>𝑀</m:t>
                        </m:r>
                      </m:e>
                      <m:sub>
                        <m:sSup>
                          <m:sSupPr>
                            <m:ctrlPr>
                              <a:rPr lang="en-US" i="1"/>
                            </m:ctrlPr>
                          </m:sSupPr>
                          <m:e>
                            <m:r>
                              <a:rPr lang="en-US" i="1"/>
                              <m:t>𝐸</m:t>
                            </m:r>
                          </m:e>
                          <m:sup>
                            <m:r>
                              <a:rPr lang="en-US" i="1"/>
                              <m:t>𝐿</m:t>
                            </m:r>
                          </m:sup>
                        </m:sSup>
                      </m:sub>
                    </m:sSub>
                  </m:oMath>
                </a14:m>
                <a:r>
                  <a:rPr lang="en-US" i="1"/>
                  <a:t> </a:t>
                </a:r>
                <a:r>
                  <a:rPr lang="en-US" i="1" err="1"/>
                  <a:t>của</a:t>
                </a:r>
                <a:r>
                  <a:rPr lang="en-US" i="1"/>
                  <a:t> </a:t>
                </a:r>
                <a:r>
                  <a:rPr lang="en-US" i="1" err="1"/>
                  <a:t>topo</a:t>
                </a:r>
                <a:r>
                  <a:rPr lang="en-US" i="1"/>
                  <a:t> logic  </a:t>
                </a:r>
                <a14:m>
                  <m:oMath xmlns:m="http://schemas.openxmlformats.org/officeDocument/2006/math">
                    <m:sSup>
                      <m:sSupPr>
                        <m:ctrlPr>
                          <a:rPr lang="en-US" i="1"/>
                        </m:ctrlPr>
                      </m:sSupPr>
                      <m:e>
                        <m:r>
                          <a:rPr lang="en-US" i="1"/>
                          <m:t>𝐺</m:t>
                        </m:r>
                      </m:e>
                      <m:sup>
                        <m:r>
                          <a:rPr lang="en-US" i="1"/>
                          <m:t>𝐿</m:t>
                        </m:r>
                      </m:sup>
                    </m:sSup>
                  </m:oMath>
                </a14:m>
                <a:r>
                  <a:rPr lang="en-US" i="1"/>
                  <a:t> (</a:t>
                </a:r>
                <a:r>
                  <a:rPr lang="en-US" i="1" err="1"/>
                  <a:t>tất</a:t>
                </a:r>
                <a:r>
                  <a:rPr lang="en-US" i="1"/>
                  <a:t> </a:t>
                </a:r>
                <a:r>
                  <a:rPr lang="en-US" i="1" err="1"/>
                  <a:t>cả</a:t>
                </a:r>
                <a:r>
                  <a:rPr lang="en-US" i="1"/>
                  <a:t> </a:t>
                </a:r>
                <a:r>
                  <a:rPr lang="en-US" i="1" err="1"/>
                  <a:t>các</a:t>
                </a:r>
                <a:r>
                  <a:rPr lang="en-US" i="1"/>
                  <a:t> </a:t>
                </a:r>
                <a:r>
                  <a:rPr lang="en-US" i="1" err="1"/>
                  <a:t>cạnh</a:t>
                </a:r>
                <a:r>
                  <a:rPr lang="en-US" i="1"/>
                  <a:t> </a:t>
                </a:r>
                <a:r>
                  <a:rPr lang="en-US" i="1" err="1"/>
                  <a:t>thuộc</a:t>
                </a:r>
                <a:r>
                  <a:rPr lang="en-US" i="1"/>
                  <a:t> </a:t>
                </a:r>
                <a14:m>
                  <m:oMath xmlns:m="http://schemas.openxmlformats.org/officeDocument/2006/math">
                    <m:sSup>
                      <m:sSupPr>
                        <m:ctrlPr>
                          <a:rPr lang="en-US" i="1"/>
                        </m:ctrlPr>
                      </m:sSupPr>
                      <m:e>
                        <m:r>
                          <a:rPr lang="en-US" i="1"/>
                          <m:t>𝐺</m:t>
                        </m:r>
                      </m:e>
                      <m:sup>
                        <m:r>
                          <a:rPr lang="en-US" i="1"/>
                          <m:t>𝐿</m:t>
                        </m:r>
                      </m:sup>
                    </m:sSup>
                  </m:oMath>
                </a14:m>
                <a:r>
                  <a:rPr lang="en-US" i="1"/>
                  <a:t>) </a:t>
                </a:r>
                <a:r>
                  <a:rPr lang="en-US" i="1" err="1"/>
                  <a:t>trên</a:t>
                </a:r>
                <a:r>
                  <a:rPr lang="en-US" i="1"/>
                  <a:t> </a:t>
                </a:r>
                <a:r>
                  <a:rPr lang="en-US" i="1" err="1"/>
                  <a:t>topo</a:t>
                </a:r>
                <a:r>
                  <a:rPr lang="en-US" i="1"/>
                  <a:t> </a:t>
                </a:r>
                <a:r>
                  <a:rPr lang="en-US" i="1" err="1"/>
                  <a:t>vật</a:t>
                </a:r>
                <a:r>
                  <a:rPr lang="en-US" i="1"/>
                  <a:t> </a:t>
                </a:r>
                <a:r>
                  <a:rPr lang="en-US" i="1" err="1"/>
                  <a:t>lý</a:t>
                </a:r>
                <a:r>
                  <a:rPr lang="en-US" i="1"/>
                  <a:t> </a:t>
                </a:r>
                <a14:m>
                  <m:oMath xmlns:m="http://schemas.openxmlformats.org/officeDocument/2006/math">
                    <m:sSup>
                      <m:sSupPr>
                        <m:ctrlPr>
                          <a:rPr lang="en-US" i="1"/>
                        </m:ctrlPr>
                      </m:sSupPr>
                      <m:e>
                        <m:r>
                          <a:rPr lang="en-US" i="1"/>
                          <m:t>𝐺</m:t>
                        </m:r>
                      </m:e>
                      <m:sup>
                        <m:r>
                          <a:rPr lang="en-US" i="1"/>
                          <m:t>ø</m:t>
                        </m:r>
                      </m:sup>
                    </m:sSup>
                  </m:oMath>
                </a14:m>
                <a:r>
                  <a:rPr lang="en-US" i="1"/>
                  <a:t> </a:t>
                </a:r>
                <a:r>
                  <a:rPr lang="en-US" i="1" err="1"/>
                  <a:t>được</a:t>
                </a:r>
                <a:r>
                  <a:rPr lang="en-US" i="1"/>
                  <a:t> </a:t>
                </a:r>
                <a:r>
                  <a:rPr lang="en-US" i="1" err="1"/>
                  <a:t>gọi</a:t>
                </a:r>
                <a:r>
                  <a:rPr lang="en-US" i="1"/>
                  <a:t> </a:t>
                </a:r>
                <a:r>
                  <a:rPr lang="en-US" i="1" err="1"/>
                  <a:t>là</a:t>
                </a:r>
                <a:r>
                  <a:rPr lang="en-US" i="1"/>
                  <a:t> </a:t>
                </a:r>
                <a:r>
                  <a:rPr lang="en-US" i="1" err="1"/>
                  <a:t>là</a:t>
                </a:r>
                <a:r>
                  <a:rPr lang="en-US" i="1"/>
                  <a:t>  k-survivable </a:t>
                </a:r>
                <a:r>
                  <a:rPr lang="en-US" i="1" err="1"/>
                  <a:t>nếu</a:t>
                </a:r>
                <a:r>
                  <a:rPr lang="en-US" i="1"/>
                  <a:t> k </a:t>
                </a:r>
                <a:r>
                  <a:rPr lang="en-US" i="1" err="1"/>
                  <a:t>liên</a:t>
                </a:r>
                <a:r>
                  <a:rPr lang="en-US" i="1"/>
                  <a:t> </a:t>
                </a:r>
                <a:r>
                  <a:rPr lang="en-US" i="1" err="1"/>
                  <a:t>kết</a:t>
                </a:r>
                <a:r>
                  <a:rPr lang="en-US" i="1"/>
                  <a:t> </a:t>
                </a:r>
                <a:r>
                  <a:rPr lang="en-US" i="1" err="1"/>
                  <a:t>vật</a:t>
                </a:r>
                <a:r>
                  <a:rPr lang="en-US" i="1"/>
                  <a:t> </a:t>
                </a:r>
                <a:r>
                  <a:rPr lang="en-US" i="1" err="1"/>
                  <a:t>lý</a:t>
                </a:r>
                <a:r>
                  <a:rPr lang="en-US" i="1"/>
                  <a:t> </a:t>
                </a:r>
                <a:r>
                  <a:rPr lang="en-US" i="1" err="1"/>
                  <a:t>trong</a:t>
                </a:r>
                <a:r>
                  <a:rPr lang="en-US" i="1"/>
                  <a:t> </a:t>
                </a:r>
                <a:r>
                  <a:rPr lang="en-US" i="1" err="1"/>
                  <a:t>Gφ</a:t>
                </a:r>
                <a:r>
                  <a:rPr lang="en-US" i="1"/>
                  <a:t> </a:t>
                </a:r>
                <a:r>
                  <a:rPr lang="en-US" i="1" err="1"/>
                  <a:t>bị</a:t>
                </a:r>
                <a:r>
                  <a:rPr lang="en-US" i="1"/>
                  <a:t> </a:t>
                </a:r>
                <a:r>
                  <a:rPr lang="en-US" i="1" err="1"/>
                  <a:t>lỗi</a:t>
                </a:r>
                <a:r>
                  <a:rPr lang="en-US" i="1"/>
                  <a:t> </a:t>
                </a:r>
                <a:r>
                  <a:rPr lang="en-US" i="1" err="1"/>
                  <a:t>đồng</a:t>
                </a:r>
                <a:r>
                  <a:rPr lang="en-US" i="1"/>
                  <a:t> </a:t>
                </a:r>
                <a:r>
                  <a:rPr lang="en-US" i="1" err="1"/>
                  <a:t>thời</a:t>
                </a:r>
                <a:r>
                  <a:rPr lang="en-US" i="1"/>
                  <a:t> </a:t>
                </a:r>
                <a:r>
                  <a:rPr lang="en-US" i="1" err="1"/>
                  <a:t>không</a:t>
                </a:r>
                <a:r>
                  <a:rPr lang="en-US" i="1"/>
                  <a:t> </a:t>
                </a:r>
                <a:r>
                  <a:rPr lang="en-US" i="1" err="1"/>
                  <a:t>làm</a:t>
                </a:r>
                <a:r>
                  <a:rPr lang="en-US" i="1"/>
                  <a:t> </a:t>
                </a:r>
                <a:r>
                  <a:rPr lang="en-US" i="1" err="1"/>
                  <a:t>mất</a:t>
                </a:r>
                <a:r>
                  <a:rPr lang="en-US" i="1"/>
                  <a:t> </a:t>
                </a:r>
                <a:r>
                  <a:rPr lang="en-US" i="1" err="1"/>
                  <a:t>tính</a:t>
                </a:r>
                <a:r>
                  <a:rPr lang="en-US" i="1"/>
                  <a:t> </a:t>
                </a:r>
                <a:r>
                  <a:rPr lang="en-US" i="1" err="1"/>
                  <a:t>liên</a:t>
                </a:r>
                <a:r>
                  <a:rPr lang="en-US" i="1"/>
                  <a:t> </a:t>
                </a:r>
                <a:r>
                  <a:rPr lang="en-US" i="1" err="1"/>
                  <a:t>thông</a:t>
                </a:r>
                <a:r>
                  <a:rPr lang="en-US" i="1"/>
                  <a:t> </a:t>
                </a:r>
                <a:r>
                  <a:rPr lang="en-US" i="1" err="1"/>
                  <a:t>của</a:t>
                </a:r>
                <a:r>
                  <a:rPr lang="en-US" i="1"/>
                  <a:t> </a:t>
                </a:r>
                <a14:m>
                  <m:oMath xmlns:m="http://schemas.openxmlformats.org/officeDocument/2006/math">
                    <m:sSup>
                      <m:sSupPr>
                        <m:ctrlPr>
                          <a:rPr lang="en-US" i="1"/>
                        </m:ctrlPr>
                      </m:sSupPr>
                      <m:e>
                        <m:r>
                          <a:rPr lang="en-US" i="1"/>
                          <m:t>𝐺</m:t>
                        </m:r>
                      </m:e>
                      <m:sup>
                        <m:r>
                          <a:rPr lang="en-US" i="1"/>
                          <m:t>𝐿</m:t>
                        </m:r>
                      </m:sup>
                    </m:sSup>
                  </m:oMath>
                </a14:m>
                <a:r>
                  <a:rPr lang="en-US" i="1"/>
                  <a:t>.</a:t>
                </a:r>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235" t="-2827" r="-905"/>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err="1" smtClean="0"/>
              <a:t>Định</a:t>
            </a:r>
            <a:r>
              <a:rPr lang="en-US" smtClean="0"/>
              <a:t> </a:t>
            </a:r>
            <a:r>
              <a:rPr lang="en-US" err="1" smtClean="0"/>
              <a:t>nghĩa</a:t>
            </a:r>
            <a:endParaRPr lang="en-US"/>
          </a:p>
        </p:txBody>
      </p:sp>
    </p:spTree>
    <p:extLst>
      <p:ext uri="{BB962C8B-B14F-4D97-AF65-F5344CB8AC3E}">
        <p14:creationId xmlns:p14="http://schemas.microsoft.com/office/powerpoint/2010/main" val="2500606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a:bodyPr>
              <a:lstStyle/>
              <a:p>
                <a:r>
                  <a:rPr lang="en-US" b="1" err="1"/>
                  <a:t>Định</a:t>
                </a:r>
                <a:r>
                  <a:rPr lang="en-US" b="1"/>
                  <a:t> </a:t>
                </a:r>
                <a:r>
                  <a:rPr lang="en-US" b="1" err="1"/>
                  <a:t>nghĩa</a:t>
                </a:r>
                <a:r>
                  <a:rPr lang="en-US" b="1"/>
                  <a:t> 4</a:t>
                </a:r>
                <a:r>
                  <a:rPr lang="en-US"/>
                  <a:t> (</a:t>
                </a:r>
                <a:r>
                  <a:rPr lang="en-US" b="1" err="1"/>
                  <a:t>Rút</a:t>
                </a:r>
                <a:r>
                  <a:rPr lang="en-US" b="1"/>
                  <a:t> </a:t>
                </a:r>
                <a:r>
                  <a:rPr lang="en-US" b="1" err="1"/>
                  <a:t>gọn</a:t>
                </a:r>
                <a:r>
                  <a:rPr lang="en-US"/>
                  <a:t> - </a:t>
                </a:r>
                <a:r>
                  <a:rPr lang="en-US" b="1" err="1"/>
                  <a:t>Contration</a:t>
                </a:r>
                <a:r>
                  <a:rPr lang="en-US"/>
                  <a:t> [20]): </a:t>
                </a:r>
                <a:r>
                  <a:rPr lang="en-US" i="1" err="1"/>
                  <a:t>Rút</a:t>
                </a:r>
                <a:r>
                  <a:rPr lang="en-US" i="1"/>
                  <a:t> </a:t>
                </a:r>
                <a:r>
                  <a:rPr lang="en-US" i="1" err="1"/>
                  <a:t>gọn</a:t>
                </a:r>
                <a:r>
                  <a:rPr lang="en-US" i="1"/>
                  <a:t> </a:t>
                </a:r>
                <a:r>
                  <a:rPr lang="en-US" i="1" err="1"/>
                  <a:t>một</a:t>
                </a:r>
                <a:r>
                  <a:rPr lang="en-US" i="1"/>
                  <a:t> </a:t>
                </a:r>
                <a:r>
                  <a:rPr lang="en-US" i="1" err="1"/>
                  <a:t>cạnh</a:t>
                </a:r>
                <a:r>
                  <a:rPr lang="en-US" i="1"/>
                  <a:t> e ∈ E </a:t>
                </a:r>
                <a:r>
                  <a:rPr lang="en-US" i="1" err="1"/>
                  <a:t>trong</a:t>
                </a:r>
                <a:r>
                  <a:rPr lang="en-US" i="1"/>
                  <a:t> </a:t>
                </a:r>
                <a:r>
                  <a:rPr lang="en-US" i="1" err="1"/>
                  <a:t>đồ</a:t>
                </a:r>
                <a:r>
                  <a:rPr lang="en-US" i="1"/>
                  <a:t> </a:t>
                </a:r>
                <a:r>
                  <a:rPr lang="en-US" i="1" err="1"/>
                  <a:t>thị</a:t>
                </a:r>
                <a:r>
                  <a:rPr lang="en-US" i="1"/>
                  <a:t> G = (V, E) </a:t>
                </a:r>
                <a:r>
                  <a:rPr lang="en-US" i="1" err="1"/>
                  <a:t>là</a:t>
                </a:r>
                <a:r>
                  <a:rPr lang="en-US" i="1"/>
                  <a:t> </a:t>
                </a:r>
                <a:r>
                  <a:rPr lang="en-US" i="1" err="1"/>
                  <a:t>xóa</a:t>
                </a:r>
                <a:r>
                  <a:rPr lang="en-US" i="1"/>
                  <a:t> </a:t>
                </a:r>
                <a:r>
                  <a:rPr lang="en-US" i="1" err="1"/>
                  <a:t>cạnh</a:t>
                </a:r>
                <a:r>
                  <a:rPr lang="en-US" i="1"/>
                  <a:t> </a:t>
                </a:r>
                <a:r>
                  <a:rPr lang="en-US" i="1" err="1"/>
                  <a:t>đó</a:t>
                </a:r>
                <a:r>
                  <a:rPr lang="en-US" i="1"/>
                  <a:t> </a:t>
                </a:r>
                <a:r>
                  <a:rPr lang="en-US" i="1" err="1"/>
                  <a:t>và</a:t>
                </a:r>
                <a:r>
                  <a:rPr lang="en-US" i="1"/>
                  <a:t> </a:t>
                </a:r>
                <a:r>
                  <a:rPr lang="en-US" i="1" err="1"/>
                  <a:t>sáp</a:t>
                </a:r>
                <a:r>
                  <a:rPr lang="en-US" i="1"/>
                  <a:t> </a:t>
                </a:r>
                <a:r>
                  <a:rPr lang="en-US" i="1" err="1"/>
                  <a:t>nhập</a:t>
                </a:r>
                <a:r>
                  <a:rPr lang="en-US" i="1"/>
                  <a:t> </a:t>
                </a:r>
                <a:r>
                  <a:rPr lang="en-US" i="1" err="1"/>
                  <a:t>các</a:t>
                </a:r>
                <a:r>
                  <a:rPr lang="en-US" i="1"/>
                  <a:t> </a:t>
                </a:r>
                <a:r>
                  <a:rPr lang="en-US" i="1" err="1"/>
                  <a:t>nút</a:t>
                </a:r>
                <a:r>
                  <a:rPr lang="en-US" i="1"/>
                  <a:t> </a:t>
                </a:r>
                <a:r>
                  <a:rPr lang="en-US" i="1" err="1"/>
                  <a:t>nối</a:t>
                </a:r>
                <a:r>
                  <a:rPr lang="en-US" i="1"/>
                  <a:t> </a:t>
                </a:r>
                <a:r>
                  <a:rPr lang="en-US" i="1" err="1"/>
                  <a:t>với</a:t>
                </a:r>
                <a:r>
                  <a:rPr lang="en-US" i="1"/>
                  <a:t> </a:t>
                </a:r>
                <a:r>
                  <a:rPr lang="en-US" i="1" err="1"/>
                  <a:t>nó</a:t>
                </a:r>
                <a:r>
                  <a:rPr lang="en-US" i="1"/>
                  <a:t> (end-nodes) </a:t>
                </a:r>
                <a:r>
                  <a:rPr lang="en-US" i="1" err="1"/>
                  <a:t>thành</a:t>
                </a:r>
                <a:r>
                  <a:rPr lang="en-US" i="1"/>
                  <a:t> </a:t>
                </a:r>
                <a:r>
                  <a:rPr lang="en-US" i="1" err="1"/>
                  <a:t>một</a:t>
                </a:r>
                <a:r>
                  <a:rPr lang="en-US" i="1"/>
                  <a:t>. </a:t>
                </a:r>
                <a:r>
                  <a:rPr lang="en-US" i="1" err="1"/>
                  <a:t>Đồ</a:t>
                </a:r>
                <a:r>
                  <a:rPr lang="en-US" i="1"/>
                  <a:t> </a:t>
                </a:r>
                <a:r>
                  <a:rPr lang="en-US" i="1" err="1"/>
                  <a:t>thị</a:t>
                </a:r>
                <a:r>
                  <a:rPr lang="en-US" i="1"/>
                  <a:t> </a:t>
                </a:r>
                <a:r>
                  <a:rPr lang="en-US" i="1" err="1"/>
                  <a:t>thu</a:t>
                </a:r>
                <a:r>
                  <a:rPr lang="en-US" i="1"/>
                  <a:t> </a:t>
                </a:r>
                <a:r>
                  <a:rPr lang="en-US" i="1" err="1"/>
                  <a:t>được</a:t>
                </a:r>
                <a:r>
                  <a:rPr lang="en-US" i="1"/>
                  <a:t> </a:t>
                </a:r>
                <a:r>
                  <a:rPr lang="en-US" i="1" err="1"/>
                  <a:t>là</a:t>
                </a:r>
                <a:r>
                  <a:rPr lang="en-US" i="1"/>
                  <a:t> </a:t>
                </a:r>
                <a:r>
                  <a:rPr lang="en-US" i="1" err="1"/>
                  <a:t>đồ</a:t>
                </a:r>
                <a:r>
                  <a:rPr lang="en-US" i="1"/>
                  <a:t> </a:t>
                </a:r>
                <a:r>
                  <a:rPr lang="en-US" i="1" err="1"/>
                  <a:t>thị</a:t>
                </a:r>
                <a:r>
                  <a:rPr lang="en-US" i="1"/>
                  <a:t> </a:t>
                </a:r>
                <a:r>
                  <a:rPr lang="en-US" i="1" err="1"/>
                  <a:t>rút</a:t>
                </a:r>
                <a:r>
                  <a:rPr lang="en-US" i="1"/>
                  <a:t> </a:t>
                </a:r>
                <a:r>
                  <a:rPr lang="en-US" i="1" err="1"/>
                  <a:t>gọn</a:t>
                </a:r>
                <a:r>
                  <a:rPr lang="en-US" i="1"/>
                  <a:t> </a:t>
                </a:r>
                <a14:m>
                  <m:oMath xmlns:m="http://schemas.openxmlformats.org/officeDocument/2006/math">
                    <m:sSup>
                      <m:sSupPr>
                        <m:ctrlPr>
                          <a:rPr lang="en-US" i="1"/>
                        </m:ctrlPr>
                      </m:sSupPr>
                      <m:e>
                        <m:r>
                          <a:rPr lang="en-US" i="1"/>
                          <m:t>𝐺</m:t>
                        </m:r>
                      </m:e>
                      <m:sup>
                        <m:r>
                          <a:rPr lang="en-US" i="1"/>
                          <m:t>𝐶</m:t>
                        </m:r>
                      </m:sup>
                    </m:sSup>
                  </m:oMath>
                </a14:m>
                <a:r>
                  <a:rPr lang="en-US" i="1"/>
                  <a:t> </a:t>
                </a:r>
                <a:r>
                  <a:rPr lang="en-US" i="1" err="1"/>
                  <a:t>và</a:t>
                </a:r>
                <a:r>
                  <a:rPr lang="en-US" i="1"/>
                  <a:t> </a:t>
                </a:r>
                <a:r>
                  <a:rPr lang="en-US" i="1" err="1"/>
                  <a:t>được</a:t>
                </a:r>
                <a:r>
                  <a:rPr lang="en-US" i="1"/>
                  <a:t> </a:t>
                </a:r>
                <a:r>
                  <a:rPr lang="en-US" i="1" err="1"/>
                  <a:t>biểu</a:t>
                </a:r>
                <a:r>
                  <a:rPr lang="en-US" i="1"/>
                  <a:t> </a:t>
                </a:r>
                <a:r>
                  <a:rPr lang="en-US" i="1" err="1"/>
                  <a:t>diễn</a:t>
                </a:r>
                <a:r>
                  <a:rPr lang="en-US" i="1"/>
                  <a:t> </a:t>
                </a:r>
                <a:r>
                  <a:rPr lang="en-US" i="1" err="1"/>
                  <a:t>bởi</a:t>
                </a:r>
                <a:r>
                  <a:rPr lang="en-US" i="1"/>
                  <a:t> </a:t>
                </a:r>
                <a14:m>
                  <m:oMath xmlns:m="http://schemas.openxmlformats.org/officeDocument/2006/math">
                    <m:sSup>
                      <m:sSupPr>
                        <m:ctrlPr>
                          <a:rPr lang="en-US" i="1"/>
                        </m:ctrlPr>
                      </m:sSupPr>
                      <m:e>
                        <m:r>
                          <a:rPr lang="en-US" i="1"/>
                          <m:t>𝐺</m:t>
                        </m:r>
                      </m:e>
                      <m:sup>
                        <m:r>
                          <a:rPr lang="en-US" i="1"/>
                          <m:t>𝐶</m:t>
                        </m:r>
                      </m:sup>
                    </m:sSup>
                  </m:oMath>
                </a14:m>
                <a:r>
                  <a:rPr lang="en-US" i="1"/>
                  <a:t>  = G ↓ e. </a:t>
                </a:r>
                <a:r>
                  <a:rPr lang="en-US" i="1" err="1"/>
                  <a:t>Tương</a:t>
                </a:r>
                <a:r>
                  <a:rPr lang="en-US" i="1"/>
                  <a:t> </a:t>
                </a:r>
                <a:r>
                  <a:rPr lang="en-US" i="1" err="1"/>
                  <a:t>tự</a:t>
                </a:r>
                <a:r>
                  <a:rPr lang="en-US" i="1"/>
                  <a:t>, </a:t>
                </a:r>
                <a:r>
                  <a:rPr lang="en-US" i="1" err="1"/>
                  <a:t>rút</a:t>
                </a:r>
                <a:r>
                  <a:rPr lang="en-US" i="1"/>
                  <a:t> </a:t>
                </a:r>
                <a:r>
                  <a:rPr lang="en-US" i="1" err="1"/>
                  <a:t>gọn</a:t>
                </a:r>
                <a:r>
                  <a:rPr lang="en-US" i="1"/>
                  <a:t> 1 </a:t>
                </a:r>
                <a:r>
                  <a:rPr lang="en-US" i="1" err="1"/>
                  <a:t>tập</a:t>
                </a:r>
                <a:r>
                  <a:rPr lang="en-US" i="1"/>
                  <a:t> </a:t>
                </a:r>
                <a:r>
                  <a:rPr lang="en-US" i="1" err="1"/>
                  <a:t>cạnh</a:t>
                </a:r>
                <a:r>
                  <a:rPr lang="en-US" i="1"/>
                  <a:t> A ⊂ E </a:t>
                </a:r>
                <a:r>
                  <a:rPr lang="en-US" i="1" err="1"/>
                  <a:t>tạo</a:t>
                </a:r>
                <a:r>
                  <a:rPr lang="en-US" i="1"/>
                  <a:t> </a:t>
                </a:r>
                <a:r>
                  <a:rPr lang="en-US" i="1" err="1"/>
                  <a:t>thành</a:t>
                </a:r>
                <a:r>
                  <a:rPr lang="en-US" i="1"/>
                  <a:t>  </a:t>
                </a:r>
                <a:r>
                  <a:rPr lang="en-US" i="1" err="1"/>
                  <a:t>đồ</a:t>
                </a:r>
                <a:r>
                  <a:rPr lang="en-US" i="1"/>
                  <a:t> </a:t>
                </a:r>
                <a:r>
                  <a:rPr lang="en-US" i="1" err="1"/>
                  <a:t>thị</a:t>
                </a:r>
                <a:r>
                  <a:rPr lang="en-US" i="1"/>
                  <a:t> </a:t>
                </a:r>
                <a:r>
                  <a:rPr lang="en-US" i="1" err="1"/>
                  <a:t>rút</a:t>
                </a:r>
                <a:r>
                  <a:rPr lang="en-US" i="1"/>
                  <a:t> </a:t>
                </a:r>
                <a:r>
                  <a:rPr lang="en-US" i="1" err="1"/>
                  <a:t>gọn</a:t>
                </a:r>
                <a:r>
                  <a:rPr lang="en-US" i="1"/>
                  <a:t> </a:t>
                </a:r>
                <a14:m>
                  <m:oMath xmlns:m="http://schemas.openxmlformats.org/officeDocument/2006/math">
                    <m:sSup>
                      <m:sSupPr>
                        <m:ctrlPr>
                          <a:rPr lang="en-US" i="1"/>
                        </m:ctrlPr>
                      </m:sSupPr>
                      <m:e>
                        <m:r>
                          <a:rPr lang="en-US" i="1"/>
                          <m:t>𝐺</m:t>
                        </m:r>
                      </m:e>
                      <m:sup>
                        <m:r>
                          <a:rPr lang="en-US" i="1"/>
                          <m:t>𝐶</m:t>
                        </m:r>
                      </m:sup>
                    </m:sSup>
                  </m:oMath>
                </a14:m>
                <a:r>
                  <a:rPr lang="en-US" i="1"/>
                  <a:t>  = G↓A (</a:t>
                </a:r>
                <a:r>
                  <a:rPr lang="en-US" i="1" err="1"/>
                  <a:t>xem</a:t>
                </a:r>
                <a:r>
                  <a:rPr lang="en-US" i="1"/>
                  <a:t> </a:t>
                </a:r>
                <a:r>
                  <a:rPr lang="en-US" i="1" err="1"/>
                  <a:t>hình</a:t>
                </a:r>
                <a:r>
                  <a:rPr lang="en-US" i="1"/>
                  <a:t> 2). </a:t>
                </a:r>
                <a:r>
                  <a:rPr lang="en-US" i="1" err="1"/>
                  <a:t>Chú</a:t>
                </a:r>
                <a:r>
                  <a:rPr lang="en-US" i="1"/>
                  <a:t> ý </a:t>
                </a:r>
                <a:r>
                  <a:rPr lang="en-US" i="1" err="1"/>
                  <a:t>rằng</a:t>
                </a:r>
                <a:r>
                  <a:rPr lang="en-US" i="1"/>
                  <a:t> </a:t>
                </a:r>
                <a:r>
                  <a:rPr lang="en-US" i="1" err="1"/>
                  <a:t>thứ</a:t>
                </a:r>
                <a:r>
                  <a:rPr lang="en-US" i="1"/>
                  <a:t> </a:t>
                </a:r>
                <a:r>
                  <a:rPr lang="en-US" i="1" err="1"/>
                  <a:t>tự</a:t>
                </a:r>
                <a:r>
                  <a:rPr lang="en-US" i="1"/>
                  <a:t> </a:t>
                </a:r>
                <a:r>
                  <a:rPr lang="en-US" i="1" err="1"/>
                  <a:t>các</a:t>
                </a:r>
                <a:r>
                  <a:rPr lang="en-US" i="1"/>
                  <a:t> </a:t>
                </a:r>
                <a:r>
                  <a:rPr lang="en-US" i="1" err="1"/>
                  <a:t>cạnh</a:t>
                </a:r>
                <a:r>
                  <a:rPr lang="en-US" i="1"/>
                  <a:t> </a:t>
                </a:r>
                <a:r>
                  <a:rPr lang="en-US" i="1" err="1"/>
                  <a:t>trong</a:t>
                </a:r>
                <a:r>
                  <a:rPr lang="en-US" i="1"/>
                  <a:t> A </a:t>
                </a:r>
                <a:r>
                  <a:rPr lang="en-US" i="1" err="1"/>
                  <a:t>không</a:t>
                </a:r>
                <a:r>
                  <a:rPr lang="en-US" i="1"/>
                  <a:t> </a:t>
                </a:r>
                <a:r>
                  <a:rPr lang="en-US" i="1" err="1"/>
                  <a:t>ảnh</a:t>
                </a:r>
                <a:r>
                  <a:rPr lang="en-US" i="1"/>
                  <a:t> </a:t>
                </a:r>
                <a:r>
                  <a:rPr lang="en-US" i="1" err="1"/>
                  <a:t>hưởng</a:t>
                </a:r>
                <a:r>
                  <a:rPr lang="en-US" i="1"/>
                  <a:t> </a:t>
                </a:r>
                <a:r>
                  <a:rPr lang="en-US" i="1" err="1"/>
                  <a:t>đến</a:t>
                </a:r>
                <a:r>
                  <a:rPr lang="en-US" i="1"/>
                  <a:t> </a:t>
                </a:r>
                <a:r>
                  <a:rPr lang="en-US" i="1" err="1"/>
                  <a:t>kết</a:t>
                </a:r>
                <a:r>
                  <a:rPr lang="en-US" i="1"/>
                  <a:t> </a:t>
                </a:r>
                <a:r>
                  <a:rPr lang="en-US" i="1" err="1"/>
                  <a:t>quả</a:t>
                </a:r>
                <a:r>
                  <a:rPr lang="en-US" i="1"/>
                  <a:t>.</a:t>
                </a:r>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235" t="-1767" r="-988"/>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err="1" smtClean="0"/>
              <a:t>Định</a:t>
            </a:r>
            <a:r>
              <a:rPr lang="en-US" smtClean="0"/>
              <a:t> </a:t>
            </a:r>
            <a:r>
              <a:rPr lang="en-US" err="1" smtClean="0"/>
              <a:t>nghĩa</a:t>
            </a:r>
            <a:endParaRPr lang="en-US"/>
          </a:p>
        </p:txBody>
      </p:sp>
    </p:spTree>
    <p:extLst>
      <p:ext uri="{BB962C8B-B14F-4D97-AF65-F5344CB8AC3E}">
        <p14:creationId xmlns:p14="http://schemas.microsoft.com/office/powerpoint/2010/main" val="407596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14600"/>
            <a:ext cx="5733334" cy="2361905"/>
          </a:xfrm>
        </p:spPr>
      </p:pic>
      <p:sp>
        <p:nvSpPr>
          <p:cNvPr id="3" name="Title 2"/>
          <p:cNvSpPr>
            <a:spLocks noGrp="1"/>
          </p:cNvSpPr>
          <p:nvPr>
            <p:ph type="title"/>
          </p:nvPr>
        </p:nvSpPr>
        <p:spPr/>
        <p:txBody>
          <a:bodyPr/>
          <a:lstStyle/>
          <a:p>
            <a:pPr algn="l"/>
            <a:r>
              <a:rPr lang="en-US" b="1" err="1"/>
              <a:t>Rút</a:t>
            </a:r>
            <a:r>
              <a:rPr lang="en-US" b="1"/>
              <a:t> </a:t>
            </a:r>
            <a:r>
              <a:rPr lang="en-US" b="1" err="1"/>
              <a:t>gọn</a:t>
            </a:r>
            <a:r>
              <a:rPr lang="en-US"/>
              <a:t> - </a:t>
            </a:r>
            <a:r>
              <a:rPr lang="en-US" b="1" err="1"/>
              <a:t>Contration</a:t>
            </a:r>
            <a:endParaRPr lang="en-US"/>
          </a:p>
        </p:txBody>
      </p:sp>
      <p:sp>
        <p:nvSpPr>
          <p:cNvPr id="5" name="TextBox 4"/>
          <p:cNvSpPr txBox="1"/>
          <p:nvPr/>
        </p:nvSpPr>
        <p:spPr>
          <a:xfrm>
            <a:off x="990600" y="5163454"/>
            <a:ext cx="6781800" cy="707886"/>
          </a:xfrm>
          <a:prstGeom prst="rect">
            <a:avLst/>
          </a:prstGeom>
          <a:noFill/>
        </p:spPr>
        <p:txBody>
          <a:bodyPr wrap="square" rtlCol="0">
            <a:spAutoFit/>
          </a:bodyPr>
          <a:lstStyle/>
          <a:p>
            <a:r>
              <a:rPr lang="en-US" sz="2000" b="1" err="1" smtClean="0">
                <a:solidFill>
                  <a:schemeClr val="tx2"/>
                </a:solidFill>
                <a:latin typeface="Times New Roman" pitchFamily="18" charset="0"/>
                <a:cs typeface="Times New Roman" pitchFamily="18" charset="0"/>
              </a:rPr>
              <a:t>Hình</a:t>
            </a:r>
            <a:r>
              <a:rPr lang="en-US" sz="2000" b="1" smtClean="0">
                <a:solidFill>
                  <a:schemeClr val="tx2"/>
                </a:solidFill>
                <a:latin typeface="Times New Roman" pitchFamily="18" charset="0"/>
                <a:cs typeface="Times New Roman" pitchFamily="18" charset="0"/>
              </a:rPr>
              <a:t> 2</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Rút</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gọn</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có</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thể</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tạo</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nên</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các</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đa</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cạnh</a:t>
            </a:r>
            <a:r>
              <a:rPr lang="en-US" sz="2000" smtClean="0">
                <a:solidFill>
                  <a:schemeClr val="tx2"/>
                </a:solidFill>
                <a:latin typeface="Times New Roman" pitchFamily="18" charset="0"/>
                <a:cs typeface="Times New Roman" pitchFamily="18" charset="0"/>
              </a:rPr>
              <a:t> – multi-edges (</a:t>
            </a:r>
            <a:r>
              <a:rPr lang="en-US" sz="2000" err="1" smtClean="0">
                <a:solidFill>
                  <a:schemeClr val="tx2"/>
                </a:solidFill>
                <a:latin typeface="Times New Roman" pitchFamily="18" charset="0"/>
                <a:cs typeface="Times New Roman" pitchFamily="18" charset="0"/>
              </a:rPr>
              <a:t>các</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cạnh</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có</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chung</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đỉnh</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và</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các</a:t>
            </a:r>
            <a:r>
              <a:rPr lang="en-US" sz="2000" smtClean="0">
                <a:solidFill>
                  <a:schemeClr val="tx2"/>
                </a:solidFill>
                <a:latin typeface="Times New Roman" pitchFamily="18" charset="0"/>
                <a:cs typeface="Times New Roman" pitchFamily="18" charset="0"/>
              </a:rPr>
              <a:t> self-loop (</a:t>
            </a:r>
            <a:r>
              <a:rPr lang="en-US" sz="2000" err="1" smtClean="0">
                <a:solidFill>
                  <a:schemeClr val="tx2"/>
                </a:solidFill>
                <a:latin typeface="Times New Roman" pitchFamily="18" charset="0"/>
                <a:cs typeface="Times New Roman" pitchFamily="18" charset="0"/>
              </a:rPr>
              <a:t>cạnh</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chỉ</a:t>
            </a: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nối</a:t>
            </a:r>
            <a:r>
              <a:rPr lang="en-US" sz="2000" smtClean="0">
                <a:solidFill>
                  <a:schemeClr val="tx2"/>
                </a:solidFill>
                <a:latin typeface="Times New Roman" pitchFamily="18" charset="0"/>
                <a:cs typeface="Times New Roman" pitchFamily="18" charset="0"/>
              </a:rPr>
              <a:t> 1 </a:t>
            </a:r>
            <a:r>
              <a:rPr lang="en-US" sz="2000" err="1" smtClean="0">
                <a:solidFill>
                  <a:schemeClr val="tx2"/>
                </a:solidFill>
                <a:latin typeface="Times New Roman" pitchFamily="18" charset="0"/>
                <a:cs typeface="Times New Roman" pitchFamily="18" charset="0"/>
              </a:rPr>
              <a:t>đỉnh</a:t>
            </a:r>
            <a:r>
              <a:rPr lang="en-US" sz="2000" smtClean="0">
                <a:solidFill>
                  <a:schemeClr val="tx2"/>
                </a:solidFill>
                <a:latin typeface="Times New Roman" pitchFamily="18" charset="0"/>
                <a:cs typeface="Times New Roman" pitchFamily="18" charset="0"/>
              </a:rPr>
              <a:t>)</a:t>
            </a:r>
            <a:endParaRPr lang="en-US" sz="200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947178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304801" y="2675466"/>
                <a:ext cx="8534400" cy="3572933"/>
              </a:xfrm>
            </p:spPr>
            <p:txBody>
              <a:bodyPr>
                <a:normAutofit/>
              </a:bodyPr>
              <a:lstStyle/>
              <a:p>
                <a:r>
                  <a:rPr lang="en-US" b="1" smtClean="0"/>
                  <a:t>Ý </a:t>
                </a:r>
                <a:r>
                  <a:rPr lang="en-US" b="1" err="1" smtClean="0"/>
                  <a:t>tưởng</a:t>
                </a:r>
                <a:r>
                  <a:rPr lang="en-US" b="1" smtClean="0"/>
                  <a:t>:</a:t>
                </a:r>
              </a:p>
              <a:p>
                <a:pPr>
                  <a:buFont typeface="Arial" pitchFamily="34" charset="0"/>
                  <a:buChar char="•"/>
                </a:pPr>
                <a:r>
                  <a:rPr lang="en-US" err="1"/>
                  <a:t>Trước</a:t>
                </a:r>
                <a:r>
                  <a:rPr lang="en-US"/>
                  <a:t> </a:t>
                </a:r>
                <a:r>
                  <a:rPr lang="en-US" err="1"/>
                  <a:t>tiên</a:t>
                </a:r>
                <a:r>
                  <a:rPr lang="en-US"/>
                  <a:t> </a:t>
                </a:r>
                <a:r>
                  <a:rPr lang="en-US" err="1" smtClean="0"/>
                  <a:t>chọn</a:t>
                </a:r>
                <a:r>
                  <a:rPr lang="en-US" smtClean="0"/>
                  <a:t> </a:t>
                </a:r>
                <a:r>
                  <a:rPr lang="en-US" err="1"/>
                  <a:t>từ</a:t>
                </a:r>
                <a:r>
                  <a:rPr lang="en-US"/>
                  <a:t> </a:t>
                </a:r>
                <a14:m>
                  <m:oMath xmlns:m="http://schemas.openxmlformats.org/officeDocument/2006/math">
                    <m:sSup>
                      <m:sSupPr>
                        <m:ctrlPr>
                          <a:rPr lang="en-US" i="1"/>
                        </m:ctrlPr>
                      </m:sSupPr>
                      <m:e>
                        <m:r>
                          <a:rPr lang="en-US" i="1"/>
                          <m:t>𝐺</m:t>
                        </m:r>
                      </m:e>
                      <m:sup>
                        <m:r>
                          <m:rPr>
                            <m:sty m:val="p"/>
                          </m:rPr>
                          <a:rPr lang="en-US"/>
                          <m:t>L</m:t>
                        </m:r>
                      </m:sup>
                    </m:sSup>
                  </m:oMath>
                </a14:m>
                <a:r>
                  <a:rPr lang="en-US"/>
                  <a:t>  </a:t>
                </a:r>
                <a:r>
                  <a:rPr lang="en-US" err="1"/>
                  <a:t>một</a:t>
                </a:r>
                <a:r>
                  <a:rPr lang="en-US"/>
                  <a:t> </a:t>
                </a:r>
                <a:r>
                  <a:rPr lang="en-US" err="1"/>
                  <a:t>chu</a:t>
                </a:r>
                <a:r>
                  <a:rPr lang="en-US"/>
                  <a:t> </a:t>
                </a:r>
                <a:r>
                  <a:rPr lang="en-US" err="1"/>
                  <a:t>trình</a:t>
                </a:r>
                <a:r>
                  <a:rPr lang="en-US"/>
                  <a:t> (</a:t>
                </a:r>
                <a:r>
                  <a:rPr lang="en-US" smtClean="0"/>
                  <a:t>ring) C </a:t>
                </a:r>
                <a:r>
                  <a:rPr lang="en-US"/>
                  <a:t>⊂ </a:t>
                </a:r>
                <a14:m>
                  <m:oMath xmlns:m="http://schemas.openxmlformats.org/officeDocument/2006/math">
                    <m:sSup>
                      <m:sSupPr>
                        <m:ctrlPr>
                          <a:rPr lang="en-US" i="1"/>
                        </m:ctrlPr>
                      </m:sSupPr>
                      <m:e>
                        <m:r>
                          <a:rPr lang="en-US" i="1"/>
                          <m:t>𝐸</m:t>
                        </m:r>
                      </m:e>
                      <m:sup>
                        <m:r>
                          <m:rPr>
                            <m:sty m:val="p"/>
                          </m:rPr>
                          <a:rPr lang="en-US"/>
                          <m:t>L</m:t>
                        </m:r>
                      </m:sup>
                    </m:sSup>
                  </m:oMath>
                </a14:m>
                <a:r>
                  <a:rPr lang="en-US"/>
                  <a:t>  </a:t>
                </a:r>
                <a:r>
                  <a:rPr lang="en-US" err="1"/>
                  <a:t>và</a:t>
                </a:r>
                <a:r>
                  <a:rPr lang="en-US"/>
                  <a:t> </a:t>
                </a:r>
                <a:r>
                  <a:rPr lang="en-US" err="1" smtClean="0"/>
                  <a:t>tìm</a:t>
                </a:r>
                <a:r>
                  <a:rPr lang="en-US" smtClean="0"/>
                  <a:t> </a:t>
                </a:r>
                <a:r>
                  <a:rPr lang="en-US" err="1" smtClean="0"/>
                  <a:t>ánh</a:t>
                </a:r>
                <a:r>
                  <a:rPr lang="en-US" smtClean="0"/>
                  <a:t> </a:t>
                </a:r>
                <a:r>
                  <a:rPr lang="en-US" err="1"/>
                  <a:t>xạ</a:t>
                </a:r>
                <a:r>
                  <a:rPr lang="en-US"/>
                  <a:t> </a:t>
                </a:r>
                <a:r>
                  <a:rPr lang="en-US" err="1" smtClean="0"/>
                  <a:t>tách</a:t>
                </a:r>
                <a:r>
                  <a:rPr lang="en-US" smtClean="0"/>
                  <a:t> </a:t>
                </a:r>
                <a:r>
                  <a:rPr lang="en-US" err="1" smtClean="0"/>
                  <a:t>rời</a:t>
                </a:r>
                <a:r>
                  <a:rPr lang="en-US" smtClean="0"/>
                  <a:t> </a:t>
                </a:r>
                <a:r>
                  <a:rPr lang="en-US" err="1" smtClean="0"/>
                  <a:t>của</a:t>
                </a:r>
                <a:r>
                  <a:rPr lang="en-US" smtClean="0"/>
                  <a:t> </a:t>
                </a:r>
                <a:r>
                  <a:rPr lang="en-US" err="1" smtClean="0"/>
                  <a:t>nó</a:t>
                </a:r>
                <a:r>
                  <a:rPr lang="en-US" smtClean="0"/>
                  <a:t>. </a:t>
                </a:r>
              </a:p>
              <a:p>
                <a:pPr>
                  <a:buFont typeface="Arial" pitchFamily="34" charset="0"/>
                  <a:buChar char="•"/>
                </a:pPr>
                <a:r>
                  <a:rPr lang="en-US" err="1" smtClean="0"/>
                  <a:t>Sau</a:t>
                </a:r>
                <a:r>
                  <a:rPr lang="en-US" smtClean="0"/>
                  <a:t> </a:t>
                </a:r>
                <a:r>
                  <a:rPr lang="en-US" err="1" smtClean="0"/>
                  <a:t>đó</a:t>
                </a:r>
                <a:r>
                  <a:rPr lang="en-US" smtClean="0"/>
                  <a:t>, </a:t>
                </a:r>
                <a:r>
                  <a:rPr lang="en-US" err="1" smtClean="0"/>
                  <a:t>rút</a:t>
                </a:r>
                <a:r>
                  <a:rPr lang="en-US" smtClean="0"/>
                  <a:t> </a:t>
                </a:r>
                <a:r>
                  <a:rPr lang="en-US" err="1"/>
                  <a:t>gọn</a:t>
                </a:r>
                <a:r>
                  <a:rPr lang="en-US"/>
                  <a:t> </a:t>
                </a:r>
                <a:r>
                  <a:rPr lang="en-US" err="1"/>
                  <a:t>chu</a:t>
                </a:r>
                <a:r>
                  <a:rPr lang="en-US"/>
                  <a:t> </a:t>
                </a:r>
                <a:r>
                  <a:rPr lang="en-US" err="1"/>
                  <a:t>trình</a:t>
                </a:r>
                <a:r>
                  <a:rPr lang="en-US"/>
                  <a:t> </a:t>
                </a:r>
                <a:r>
                  <a:rPr lang="en-US" smtClean="0"/>
                  <a:t>C </a:t>
                </a:r>
                <a:r>
                  <a:rPr lang="en-US" err="1" smtClean="0"/>
                  <a:t>trong</a:t>
                </a:r>
                <a:r>
                  <a:rPr lang="en-US" smtClean="0"/>
                  <a:t> </a:t>
                </a:r>
                <a14:m>
                  <m:oMath xmlns:m="http://schemas.openxmlformats.org/officeDocument/2006/math">
                    <m:sSup>
                      <m:sSupPr>
                        <m:ctrlPr>
                          <a:rPr lang="en-US" i="1"/>
                        </m:ctrlPr>
                      </m:sSupPr>
                      <m:e>
                        <m:r>
                          <a:rPr lang="en-US" i="1"/>
                          <m:t>𝐺</m:t>
                        </m:r>
                      </m:e>
                      <m:sup>
                        <m:r>
                          <m:rPr>
                            <m:sty m:val="p"/>
                          </m:rPr>
                          <a:rPr lang="en-US"/>
                          <m:t>L</m:t>
                        </m:r>
                      </m:sup>
                    </m:sSup>
                  </m:oMath>
                </a14:m>
                <a:r>
                  <a:rPr lang="en-US" smtClean="0"/>
                  <a:t> (‘Trim’) </a:t>
                </a:r>
                <a:r>
                  <a:rPr lang="en-US" err="1"/>
                  <a:t>và</a:t>
                </a:r>
                <a:r>
                  <a:rPr lang="en-US"/>
                  <a:t> </a:t>
                </a:r>
                <a:r>
                  <a:rPr lang="en-US" err="1"/>
                  <a:t>lặp</a:t>
                </a:r>
                <a:r>
                  <a:rPr lang="en-US"/>
                  <a:t> </a:t>
                </a:r>
                <a:r>
                  <a:rPr lang="en-US" err="1"/>
                  <a:t>lại</a:t>
                </a:r>
                <a:r>
                  <a:rPr lang="en-US"/>
                  <a:t> </a:t>
                </a:r>
                <a:r>
                  <a:rPr lang="en-US" err="1"/>
                  <a:t>các</a:t>
                </a:r>
                <a:r>
                  <a:rPr lang="en-US"/>
                  <a:t> </a:t>
                </a:r>
                <a:r>
                  <a:rPr lang="en-US" err="1"/>
                  <a:t>quá</a:t>
                </a:r>
                <a:r>
                  <a:rPr lang="en-US"/>
                  <a:t> </a:t>
                </a:r>
                <a:r>
                  <a:rPr lang="en-US" err="1"/>
                  <a:t>trình</a:t>
                </a:r>
                <a:r>
                  <a:rPr lang="en-US"/>
                  <a:t> </a:t>
                </a:r>
                <a:r>
                  <a:rPr lang="en-US" err="1"/>
                  <a:t>trên</a:t>
                </a:r>
                <a:r>
                  <a:rPr lang="en-US"/>
                  <a:t> </a:t>
                </a:r>
                <a:r>
                  <a:rPr lang="en-US" err="1"/>
                  <a:t>cho</a:t>
                </a:r>
                <a:r>
                  <a:rPr lang="en-US"/>
                  <a:t> </a:t>
                </a:r>
                <a:r>
                  <a:rPr lang="en-US" err="1"/>
                  <a:t>đồ</a:t>
                </a:r>
                <a:r>
                  <a:rPr lang="en-US"/>
                  <a:t> </a:t>
                </a:r>
                <a:r>
                  <a:rPr lang="en-US" err="1"/>
                  <a:t>thị</a:t>
                </a:r>
                <a:r>
                  <a:rPr lang="en-US"/>
                  <a:t> </a:t>
                </a:r>
                <a:r>
                  <a:rPr lang="en-US" err="1"/>
                  <a:t>kết</a:t>
                </a:r>
                <a:r>
                  <a:rPr lang="en-US"/>
                  <a:t> </a:t>
                </a:r>
                <a:r>
                  <a:rPr lang="en-US" err="1"/>
                  <a:t>quả</a:t>
                </a:r>
                <a:r>
                  <a:rPr lang="en-US"/>
                  <a:t> </a:t>
                </a:r>
                <a14:m>
                  <m:oMath xmlns:m="http://schemas.openxmlformats.org/officeDocument/2006/math">
                    <m:sSup>
                      <m:sSupPr>
                        <m:ctrlPr>
                          <a:rPr lang="en-US" i="1"/>
                        </m:ctrlPr>
                      </m:sSupPr>
                      <m:e>
                        <m:r>
                          <a:rPr lang="en-US" i="1"/>
                          <m:t>𝐺</m:t>
                        </m:r>
                      </m:e>
                      <m:sup>
                        <m:r>
                          <m:rPr>
                            <m:sty m:val="p"/>
                          </m:rPr>
                          <a:rPr lang="en-US"/>
                          <m:t>L</m:t>
                        </m:r>
                      </m:sup>
                    </m:sSup>
                  </m:oMath>
                </a14:m>
                <a:r>
                  <a:rPr lang="en-US"/>
                  <a:t>↓ C. </a:t>
                </a:r>
                <a:endParaRPr lang="en-US" smtClean="0"/>
              </a:p>
              <a:p>
                <a:pPr>
                  <a:buFont typeface="Arial" pitchFamily="34" charset="0"/>
                  <a:buChar char="•"/>
                </a:pPr>
                <a:r>
                  <a:rPr lang="en-US" err="1" smtClean="0"/>
                  <a:t>Lặp</a:t>
                </a:r>
                <a:r>
                  <a:rPr lang="en-US" smtClean="0"/>
                  <a:t> </a:t>
                </a:r>
                <a:r>
                  <a:rPr lang="en-US" err="1" smtClean="0"/>
                  <a:t>lại</a:t>
                </a:r>
                <a:r>
                  <a:rPr lang="en-US" smtClean="0"/>
                  <a:t> </a:t>
                </a:r>
                <a:r>
                  <a:rPr lang="en-US" err="1"/>
                  <a:t>quá</a:t>
                </a:r>
                <a:r>
                  <a:rPr lang="en-US"/>
                  <a:t> </a:t>
                </a:r>
                <a:r>
                  <a:rPr lang="en-US" err="1"/>
                  <a:t>trình</a:t>
                </a:r>
                <a:r>
                  <a:rPr lang="en-US"/>
                  <a:t> </a:t>
                </a:r>
                <a:r>
                  <a:rPr lang="en-US" err="1" smtClean="0"/>
                  <a:t>trên</a:t>
                </a:r>
                <a:r>
                  <a:rPr lang="en-US" smtClean="0"/>
                  <a:t> </a:t>
                </a:r>
                <a:r>
                  <a:rPr lang="en-US" err="1" smtClean="0"/>
                  <a:t>cho</a:t>
                </a:r>
                <a:r>
                  <a:rPr lang="en-US" smtClean="0"/>
                  <a:t> </a:t>
                </a:r>
                <a:r>
                  <a:rPr lang="en-US" err="1"/>
                  <a:t>đến</a:t>
                </a:r>
                <a:r>
                  <a:rPr lang="en-US"/>
                  <a:t> </a:t>
                </a:r>
                <a:r>
                  <a:rPr lang="en-US" err="1"/>
                  <a:t>khi</a:t>
                </a:r>
                <a:r>
                  <a:rPr lang="en-US"/>
                  <a:t> </a:t>
                </a:r>
                <a:r>
                  <a:rPr lang="en-US" err="1"/>
                  <a:t>topo</a:t>
                </a:r>
                <a:r>
                  <a:rPr lang="en-US"/>
                  <a:t> logic </a:t>
                </a:r>
                <a:r>
                  <a:rPr lang="en-US" err="1"/>
                  <a:t>rút</a:t>
                </a:r>
                <a:r>
                  <a:rPr lang="en-US"/>
                  <a:t> </a:t>
                </a:r>
                <a:r>
                  <a:rPr lang="en-US" err="1"/>
                  <a:t>gọn</a:t>
                </a:r>
                <a:r>
                  <a:rPr lang="en-US"/>
                  <a:t> </a:t>
                </a:r>
                <a:r>
                  <a:rPr lang="en-US" err="1"/>
                  <a:t>hội</a:t>
                </a:r>
                <a:r>
                  <a:rPr lang="en-US"/>
                  <a:t> </a:t>
                </a:r>
                <a:r>
                  <a:rPr lang="en-US" err="1"/>
                  <a:t>tụ</a:t>
                </a:r>
                <a:r>
                  <a:rPr lang="en-US"/>
                  <a:t> </a:t>
                </a:r>
                <a:r>
                  <a:rPr lang="en-US" err="1"/>
                  <a:t>về</a:t>
                </a:r>
                <a:r>
                  <a:rPr lang="en-US"/>
                  <a:t> </a:t>
                </a:r>
                <a:r>
                  <a:rPr lang="en-US" err="1"/>
                  <a:t>một</a:t>
                </a:r>
                <a:r>
                  <a:rPr lang="en-US"/>
                  <a:t> </a:t>
                </a:r>
                <a:r>
                  <a:rPr lang="en-US" err="1"/>
                  <a:t>nút</a:t>
                </a:r>
                <a:r>
                  <a:rPr lang="en-US"/>
                  <a:t> </a:t>
                </a:r>
                <a:r>
                  <a:rPr lang="en-US" err="1"/>
                  <a:t>duy</a:t>
                </a:r>
                <a:r>
                  <a:rPr lang="en-US"/>
                  <a:t> </a:t>
                </a:r>
                <a:r>
                  <a:rPr lang="en-US" err="1"/>
                  <a:t>nhất</a:t>
                </a:r>
                <a:r>
                  <a:rPr lang="en-US"/>
                  <a:t>, </a:t>
                </a:r>
                <a:r>
                  <a:rPr lang="en-US" err="1"/>
                  <a:t>điều</a:t>
                </a:r>
                <a:r>
                  <a:rPr lang="en-US"/>
                  <a:t> </a:t>
                </a:r>
                <a:r>
                  <a:rPr lang="en-US" err="1" smtClean="0"/>
                  <a:t>này</a:t>
                </a:r>
                <a:r>
                  <a:rPr lang="en-US" smtClean="0"/>
                  <a:t> </a:t>
                </a:r>
                <a:r>
                  <a:rPr lang="en-US" err="1" smtClean="0"/>
                  <a:t>sẽ</a:t>
                </a:r>
                <a:r>
                  <a:rPr lang="en-US" smtClean="0"/>
                  <a:t> </a:t>
                </a:r>
                <a:r>
                  <a:rPr lang="en-US" err="1"/>
                  <a:t>đảm</a:t>
                </a:r>
                <a:r>
                  <a:rPr lang="en-US"/>
                  <a:t> </a:t>
                </a:r>
                <a:r>
                  <a:rPr lang="en-US" err="1"/>
                  <a:t>bảo</a:t>
                </a:r>
                <a:r>
                  <a:rPr lang="en-US"/>
                  <a:t> </a:t>
                </a:r>
                <a:r>
                  <a:rPr lang="en-US" err="1"/>
                  <a:t>tính</a:t>
                </a:r>
                <a:r>
                  <a:rPr lang="en-US"/>
                  <a:t> </a:t>
                </a:r>
                <a:r>
                  <a:rPr lang="en-US" err="1"/>
                  <a:t>chịu</a:t>
                </a:r>
                <a:r>
                  <a:rPr lang="en-US"/>
                  <a:t> </a:t>
                </a:r>
                <a:r>
                  <a:rPr lang="en-US" err="1"/>
                  <a:t>lỗi</a:t>
                </a:r>
                <a:endParaRPr lang="en-US" smtClean="0"/>
              </a:p>
              <a:p>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304801" y="2675466"/>
                <a:ext cx="8534400" cy="3572933"/>
              </a:xfrm>
              <a:blipFill rotWithShape="1">
                <a:blip r:embed="rId3"/>
                <a:stretch>
                  <a:fillRect l="-1071" t="-1706" r="-286"/>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pPr algn="l"/>
            <a:r>
              <a:rPr lang="en-US" smtClean="0">
                <a:cs typeface="Times New Roman" pitchFamily="18" charset="0"/>
              </a:rPr>
              <a:t>3. </a:t>
            </a:r>
            <a:r>
              <a:rPr lang="en-US" err="1" smtClean="0">
                <a:cs typeface="Times New Roman" pitchFamily="18" charset="0"/>
              </a:rPr>
              <a:t>Giải</a:t>
            </a:r>
            <a:r>
              <a:rPr lang="en-US" smtClean="0">
                <a:cs typeface="Times New Roman" pitchFamily="18" charset="0"/>
              </a:rPr>
              <a:t> </a:t>
            </a:r>
            <a:r>
              <a:rPr lang="en-US" err="1">
                <a:cs typeface="Times New Roman" pitchFamily="18" charset="0"/>
              </a:rPr>
              <a:t>thuật</a:t>
            </a:r>
            <a:r>
              <a:rPr lang="en-US">
                <a:cs typeface="Times New Roman" pitchFamily="18" charset="0"/>
              </a:rPr>
              <a:t> </a:t>
            </a:r>
            <a:r>
              <a:rPr lang="en-US" smtClean="0">
                <a:cs typeface="Times New Roman" pitchFamily="18" charset="0"/>
              </a:rPr>
              <a:t>SMART</a:t>
            </a:r>
            <a:endParaRPr lang="en-US"/>
          </a:p>
        </p:txBody>
      </p:sp>
    </p:spTree>
    <p:extLst>
      <p:ext uri="{BB962C8B-B14F-4D97-AF65-F5344CB8AC3E}">
        <p14:creationId xmlns:p14="http://schemas.microsoft.com/office/powerpoint/2010/main" val="1441809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57200" y="2438400"/>
                <a:ext cx="8381999" cy="4114800"/>
              </a:xfrm>
            </p:spPr>
            <p:txBody>
              <a:bodyPr>
                <a:normAutofit/>
              </a:bodyPr>
              <a:lstStyle/>
              <a:p>
                <a:r>
                  <a:rPr lang="en-US" b="1" err="1"/>
                  <a:t>Khởi</a:t>
                </a:r>
                <a:r>
                  <a:rPr lang="en-US" b="1"/>
                  <a:t> </a:t>
                </a:r>
                <a:r>
                  <a:rPr lang="en-US" b="1" err="1"/>
                  <a:t>tạo</a:t>
                </a:r>
                <a:r>
                  <a:rPr lang="en-US" b="1"/>
                  <a:t>:</a:t>
                </a:r>
                <a:r>
                  <a:rPr lang="en-US"/>
                  <a:t>  </a:t>
                </a:r>
                <a:r>
                  <a:rPr lang="en-US" err="1"/>
                  <a:t>Topo</a:t>
                </a:r>
                <a:r>
                  <a:rPr lang="en-US"/>
                  <a:t> logic </a:t>
                </a:r>
                <a:r>
                  <a:rPr lang="en-US" err="1"/>
                  <a:t>rút</a:t>
                </a:r>
                <a:r>
                  <a:rPr lang="en-US"/>
                  <a:t> </a:t>
                </a:r>
                <a:r>
                  <a:rPr lang="en-US" err="1"/>
                  <a:t>gọn</a:t>
                </a:r>
                <a:r>
                  <a:rPr lang="en-US"/>
                  <a:t> </a:t>
                </a:r>
                <a14:m>
                  <m:oMath xmlns:m="http://schemas.openxmlformats.org/officeDocument/2006/math">
                    <m:sSup>
                      <m:sSupPr>
                        <m:ctrlPr>
                          <a:rPr lang="en-US" i="1"/>
                        </m:ctrlPr>
                      </m:sSupPr>
                      <m:e>
                        <m:r>
                          <a:rPr lang="en-US" i="1"/>
                          <m:t>𝐺</m:t>
                        </m:r>
                      </m:e>
                      <m:sup>
                        <m:r>
                          <m:rPr>
                            <m:sty m:val="p"/>
                          </m:rPr>
                          <a:rPr lang="en-US"/>
                          <m:t>C</m:t>
                        </m:r>
                      </m:sup>
                    </m:sSup>
                  </m:oMath>
                </a14:m>
                <a:r>
                  <a:rPr lang="en-US"/>
                  <a:t>: = </a:t>
                </a:r>
                <a14:m>
                  <m:oMath xmlns:m="http://schemas.openxmlformats.org/officeDocument/2006/math">
                    <m:sSup>
                      <m:sSupPr>
                        <m:ctrlPr>
                          <a:rPr lang="en-US" i="1"/>
                        </m:ctrlPr>
                      </m:sSupPr>
                      <m:e>
                        <m:r>
                          <a:rPr lang="en-US" i="1"/>
                          <m:t>𝐺</m:t>
                        </m:r>
                      </m:e>
                      <m:sup>
                        <m:r>
                          <m:rPr>
                            <m:sty m:val="p"/>
                          </m:rPr>
                          <a:rPr lang="en-US"/>
                          <m:t>L</m:t>
                        </m:r>
                      </m:sup>
                    </m:sSup>
                  </m:oMath>
                </a14:m>
                <a:r>
                  <a:rPr lang="en-US"/>
                  <a:t>. </a:t>
                </a:r>
                <a:r>
                  <a:rPr lang="en-US" err="1"/>
                  <a:t>Ánh</a:t>
                </a:r>
                <a:r>
                  <a:rPr lang="en-US"/>
                  <a:t> </a:t>
                </a:r>
                <a:r>
                  <a:rPr lang="en-US" err="1"/>
                  <a:t>xạ</a:t>
                </a:r>
                <a:r>
                  <a:rPr lang="en-US"/>
                  <a:t> </a:t>
                </a:r>
                <a14:m>
                  <m:oMath xmlns:m="http://schemas.openxmlformats.org/officeDocument/2006/math">
                    <m:sSub>
                      <m:sSubPr>
                        <m:ctrlPr>
                          <a:rPr lang="en-US" i="1"/>
                        </m:ctrlPr>
                      </m:sSubPr>
                      <m:e>
                        <m:r>
                          <m:rPr>
                            <m:sty m:val="p"/>
                          </m:rPr>
                          <a:rPr lang="en-US"/>
                          <m:t>M</m:t>
                        </m:r>
                      </m:e>
                      <m:sub>
                        <m:r>
                          <m:rPr>
                            <m:sty m:val="p"/>
                          </m:rPr>
                          <a:rPr lang="en-US"/>
                          <m:t>A</m:t>
                        </m:r>
                      </m:sub>
                    </m:sSub>
                  </m:oMath>
                </a14:m>
                <a:r>
                  <a:rPr lang="en-US" i="1"/>
                  <a:t> </a:t>
                </a:r>
                <a:r>
                  <a:rPr lang="en-US" err="1"/>
                  <a:t>và</a:t>
                </a:r>
                <a:r>
                  <a:rPr lang="en-US"/>
                  <a:t> </a:t>
                </a:r>
                <a:r>
                  <a:rPr lang="en-US" err="1"/>
                  <a:t>miền</a:t>
                </a:r>
                <a:r>
                  <a:rPr lang="en-US"/>
                  <a:t> A </a:t>
                </a:r>
                <a:r>
                  <a:rPr lang="en-US" err="1"/>
                  <a:t>của</a:t>
                </a:r>
                <a:r>
                  <a:rPr lang="en-US"/>
                  <a:t> </a:t>
                </a:r>
                <a:r>
                  <a:rPr lang="en-US" err="1"/>
                  <a:t>nó</a:t>
                </a:r>
                <a:r>
                  <a:rPr lang="en-US"/>
                  <a:t> </a:t>
                </a:r>
                <a:r>
                  <a:rPr lang="en-US" err="1"/>
                  <a:t>là</a:t>
                </a:r>
                <a:r>
                  <a:rPr lang="en-US"/>
                  <a:t> </a:t>
                </a:r>
                <a:r>
                  <a:rPr lang="en-US" err="1"/>
                  <a:t>rỗng</a:t>
                </a:r>
                <a:r>
                  <a:rPr lang="en-US"/>
                  <a:t>:</a:t>
                </a:r>
              </a:p>
              <a:p>
                <a:pPr marL="0" indent="0">
                  <a:buNone/>
                </a:pPr>
                <a:r>
                  <a:rPr lang="en-US" smtClean="0"/>
                  <a:t>	</a:t>
                </a:r>
                <a14:m>
                  <m:oMath xmlns:m="http://schemas.openxmlformats.org/officeDocument/2006/math">
                    <m:sSub>
                      <m:sSubPr>
                        <m:ctrlPr>
                          <a:rPr lang="en-US" i="1"/>
                        </m:ctrlPr>
                      </m:sSubPr>
                      <m:e>
                        <m:r>
                          <m:rPr>
                            <m:sty m:val="p"/>
                          </m:rPr>
                          <a:rPr lang="en-US"/>
                          <m:t>M</m:t>
                        </m:r>
                      </m:e>
                      <m:sub>
                        <m:r>
                          <m:rPr>
                            <m:sty m:val="p"/>
                          </m:rPr>
                          <a:rPr lang="en-US"/>
                          <m:t>A</m:t>
                        </m:r>
                      </m:sub>
                    </m:sSub>
                  </m:oMath>
                </a14:m>
                <a:r>
                  <a:rPr lang="en-US" i="1"/>
                  <a:t> </a:t>
                </a:r>
                <a:r>
                  <a:rPr lang="en-US"/>
                  <a:t> = ∅, A = ∅</a:t>
                </a:r>
              </a:p>
              <a:p>
                <a:r>
                  <a:rPr lang="en-US" b="1" err="1"/>
                  <a:t>Bước</a:t>
                </a:r>
                <a:r>
                  <a:rPr lang="en-US" b="1"/>
                  <a:t> 1:</a:t>
                </a:r>
                <a:r>
                  <a:rPr lang="en-US"/>
                  <a:t> </a:t>
                </a:r>
                <a:r>
                  <a:rPr lang="en-US" err="1"/>
                  <a:t>Chọn</a:t>
                </a:r>
                <a:r>
                  <a:rPr lang="en-US"/>
                  <a:t> </a:t>
                </a:r>
                <a:r>
                  <a:rPr lang="en-US" err="1"/>
                  <a:t>một</a:t>
                </a:r>
                <a:r>
                  <a:rPr lang="en-US"/>
                  <a:t> </a:t>
                </a:r>
                <a:r>
                  <a:rPr lang="en-US" err="1"/>
                  <a:t>chu</a:t>
                </a:r>
                <a:r>
                  <a:rPr lang="en-US"/>
                  <a:t> </a:t>
                </a:r>
                <a:r>
                  <a:rPr lang="en-US" err="1"/>
                  <a:t>trình</a:t>
                </a:r>
                <a:r>
                  <a:rPr lang="en-US"/>
                  <a:t> C </a:t>
                </a:r>
                <a:r>
                  <a:rPr lang="en-US" err="1"/>
                  <a:t>trong</a:t>
                </a:r>
                <a:r>
                  <a:rPr lang="en-US"/>
                  <a:t> </a:t>
                </a:r>
                <a14:m>
                  <m:oMath xmlns:m="http://schemas.openxmlformats.org/officeDocument/2006/math">
                    <m:sSup>
                      <m:sSupPr>
                        <m:ctrlPr>
                          <a:rPr lang="en-US" i="1"/>
                        </m:ctrlPr>
                      </m:sSupPr>
                      <m:e>
                        <m:r>
                          <a:rPr lang="en-US" i="1"/>
                          <m:t>𝐺</m:t>
                        </m:r>
                      </m:e>
                      <m:sup>
                        <m:r>
                          <m:rPr>
                            <m:sty m:val="p"/>
                          </m:rPr>
                          <a:rPr lang="en-US"/>
                          <m:t>C</m:t>
                        </m:r>
                      </m:sup>
                    </m:sSup>
                  </m:oMath>
                </a14:m>
                <a:r>
                  <a:rPr lang="en-US"/>
                  <a:t>. </a:t>
                </a:r>
                <a:r>
                  <a:rPr lang="en-US" err="1"/>
                  <a:t>Ưu</a:t>
                </a:r>
                <a:r>
                  <a:rPr lang="en-US"/>
                  <a:t> </a:t>
                </a:r>
                <a:r>
                  <a:rPr lang="en-US" err="1"/>
                  <a:t>tiên</a:t>
                </a:r>
                <a:r>
                  <a:rPr lang="en-US"/>
                  <a:t> </a:t>
                </a:r>
                <a:r>
                  <a:rPr lang="en-US" err="1"/>
                  <a:t>những</a:t>
                </a:r>
                <a:r>
                  <a:rPr lang="en-US"/>
                  <a:t> </a:t>
                </a:r>
                <a:r>
                  <a:rPr lang="en-US" err="1"/>
                  <a:t>chu</a:t>
                </a:r>
                <a:r>
                  <a:rPr lang="en-US"/>
                  <a:t> </a:t>
                </a:r>
                <a:r>
                  <a:rPr lang="en-US" err="1"/>
                  <a:t>trình</a:t>
                </a:r>
                <a:r>
                  <a:rPr lang="en-US"/>
                  <a:t> </a:t>
                </a:r>
                <a:r>
                  <a:rPr lang="en-US" err="1"/>
                  <a:t>ngắn</a:t>
                </a:r>
                <a:r>
                  <a:rPr lang="en-US"/>
                  <a:t> </a:t>
                </a:r>
                <a:r>
                  <a:rPr lang="en-US" err="1"/>
                  <a:t>hơn</a:t>
                </a:r>
                <a:r>
                  <a:rPr lang="en-US"/>
                  <a:t>, </a:t>
                </a:r>
                <a:r>
                  <a:rPr lang="en-US" err="1"/>
                  <a:t>nhưng</a:t>
                </a:r>
                <a:r>
                  <a:rPr lang="en-US"/>
                  <a:t> </a:t>
                </a:r>
                <a:r>
                  <a:rPr lang="en-US" err="1"/>
                  <a:t>chúng</a:t>
                </a:r>
                <a:r>
                  <a:rPr lang="en-US"/>
                  <a:t> </a:t>
                </a:r>
                <a:r>
                  <a:rPr lang="en-US" err="1"/>
                  <a:t>phải</a:t>
                </a:r>
                <a:r>
                  <a:rPr lang="en-US"/>
                  <a:t> </a:t>
                </a:r>
                <a:r>
                  <a:rPr lang="en-US" err="1"/>
                  <a:t>là</a:t>
                </a:r>
                <a:r>
                  <a:rPr lang="en-US"/>
                  <a:t> </a:t>
                </a:r>
                <a:r>
                  <a:rPr lang="en-US" err="1"/>
                  <a:t>những</a:t>
                </a:r>
                <a:r>
                  <a:rPr lang="en-US"/>
                  <a:t> </a:t>
                </a:r>
                <a:r>
                  <a:rPr lang="en-US" err="1"/>
                  <a:t>cái</a:t>
                </a:r>
                <a:r>
                  <a:rPr lang="en-US"/>
                  <a:t> </a:t>
                </a:r>
                <a:r>
                  <a:rPr lang="en-US" err="1"/>
                  <a:t>không</a:t>
                </a:r>
                <a:r>
                  <a:rPr lang="en-US"/>
                  <a:t> </a:t>
                </a:r>
                <a:r>
                  <a:rPr lang="en-US" err="1"/>
                  <a:t>được</a:t>
                </a:r>
                <a:r>
                  <a:rPr lang="en-US"/>
                  <a:t> </a:t>
                </a:r>
                <a:r>
                  <a:rPr lang="en-US" err="1"/>
                  <a:t>xét</a:t>
                </a:r>
                <a:r>
                  <a:rPr lang="en-US"/>
                  <a:t> </a:t>
                </a:r>
                <a:r>
                  <a:rPr lang="en-US" err="1"/>
                  <a:t>tới</a:t>
                </a:r>
                <a:r>
                  <a:rPr lang="en-US"/>
                  <a:t> </a:t>
                </a:r>
                <a:r>
                  <a:rPr lang="en-US" err="1"/>
                  <a:t>từ</a:t>
                </a:r>
                <a:r>
                  <a:rPr lang="en-US"/>
                  <a:t> </a:t>
                </a:r>
                <a:r>
                  <a:rPr lang="en-US" err="1"/>
                  <a:t>bước</a:t>
                </a:r>
                <a:r>
                  <a:rPr lang="en-US"/>
                  <a:t> </a:t>
                </a:r>
                <a:r>
                  <a:rPr lang="en-US" err="1"/>
                  <a:t>lặp</a:t>
                </a:r>
                <a:r>
                  <a:rPr lang="en-US"/>
                  <a:t> </a:t>
                </a:r>
                <a:r>
                  <a:rPr lang="en-US" err="1"/>
                  <a:t>thành</a:t>
                </a:r>
                <a:r>
                  <a:rPr lang="en-US"/>
                  <a:t> </a:t>
                </a:r>
                <a:r>
                  <a:rPr lang="en-US" err="1"/>
                  <a:t>công</a:t>
                </a:r>
                <a:r>
                  <a:rPr lang="en-US"/>
                  <a:t> </a:t>
                </a:r>
                <a:r>
                  <a:rPr lang="en-US" err="1"/>
                  <a:t>cuối</a:t>
                </a:r>
                <a:r>
                  <a:rPr lang="en-US"/>
                  <a:t> </a:t>
                </a:r>
                <a:r>
                  <a:rPr lang="en-US" err="1" smtClean="0"/>
                  <a:t>cùng</a:t>
                </a:r>
                <a:r>
                  <a:rPr lang="en-US" smtClean="0"/>
                  <a:t>. </a:t>
                </a:r>
              </a:p>
              <a:p>
                <a:r>
                  <a:rPr lang="en-US" smtClean="0"/>
                  <a:t>IF  </a:t>
                </a:r>
                <a:r>
                  <a:rPr lang="en-US" err="1"/>
                  <a:t>không</a:t>
                </a:r>
                <a:r>
                  <a:rPr lang="en-US"/>
                  <a:t> </a:t>
                </a:r>
                <a:r>
                  <a:rPr lang="en-US" err="1"/>
                  <a:t>có</a:t>
                </a:r>
                <a:r>
                  <a:rPr lang="en-US"/>
                  <a:t> </a:t>
                </a:r>
                <a:r>
                  <a:rPr lang="en-US" err="1"/>
                  <a:t>chu</a:t>
                </a:r>
                <a:r>
                  <a:rPr lang="en-US"/>
                  <a:t> </a:t>
                </a:r>
                <a:r>
                  <a:rPr lang="en-US" err="1"/>
                  <a:t>trình</a:t>
                </a:r>
                <a:r>
                  <a:rPr lang="en-US"/>
                  <a:t> </a:t>
                </a:r>
                <a:r>
                  <a:rPr lang="en-US" err="1"/>
                  <a:t>nào</a:t>
                </a:r>
                <a:r>
                  <a:rPr lang="en-US"/>
                  <a:t> </a:t>
                </a:r>
                <a:r>
                  <a:rPr lang="en-US" err="1"/>
                  <a:t>được</a:t>
                </a:r>
                <a:r>
                  <a:rPr lang="en-US"/>
                  <a:t> </a:t>
                </a:r>
                <a:r>
                  <a:rPr lang="en-US" err="1"/>
                  <a:t>tìm</a:t>
                </a:r>
                <a:r>
                  <a:rPr lang="en-US"/>
                  <a:t> </a:t>
                </a:r>
                <a:r>
                  <a:rPr lang="en-US" err="1"/>
                  <a:t>thấy</a:t>
                </a:r>
                <a:r>
                  <a:rPr lang="en-US"/>
                  <a:t>, THEN RETURN </a:t>
                </a:r>
                <a:r>
                  <a:rPr lang="en-US" err="1"/>
                  <a:t>ánh</a:t>
                </a:r>
                <a:r>
                  <a:rPr lang="en-US"/>
                  <a:t> </a:t>
                </a:r>
                <a:r>
                  <a:rPr lang="en-US" err="1"/>
                  <a:t>xạ</a:t>
                </a:r>
                <a:r>
                  <a:rPr lang="en-US"/>
                  <a:t> </a:t>
                </a:r>
                <a14:m>
                  <m:oMath xmlns:m="http://schemas.openxmlformats.org/officeDocument/2006/math">
                    <m:sSub>
                      <m:sSubPr>
                        <m:ctrlPr>
                          <a:rPr lang="en-US" i="1"/>
                        </m:ctrlPr>
                      </m:sSubPr>
                      <m:e>
                        <m:r>
                          <m:rPr>
                            <m:sty m:val="p"/>
                          </m:rPr>
                          <a:rPr lang="en-US"/>
                          <m:t>M</m:t>
                        </m:r>
                      </m:e>
                      <m:sub>
                        <m:r>
                          <m:rPr>
                            <m:sty m:val="p"/>
                          </m:rPr>
                          <a:rPr lang="en-US"/>
                          <m:t>A</m:t>
                        </m:r>
                      </m:sub>
                    </m:sSub>
                  </m:oMath>
                </a14:m>
                <a:r>
                  <a:rPr lang="en-US"/>
                  <a:t> </a:t>
                </a:r>
                <a:r>
                  <a:rPr lang="en-US" err="1"/>
                  <a:t>là</a:t>
                </a:r>
                <a:r>
                  <a:rPr lang="en-US"/>
                  <a:t> </a:t>
                </a:r>
                <a:r>
                  <a:rPr lang="en-US" err="1"/>
                  <a:t>không</a:t>
                </a:r>
                <a:r>
                  <a:rPr lang="en-US"/>
                  <a:t> </a:t>
                </a:r>
                <a:r>
                  <a:rPr lang="en-US" err="1"/>
                  <a:t>chịu</a:t>
                </a:r>
                <a:r>
                  <a:rPr lang="en-US"/>
                  <a:t> </a:t>
                </a:r>
                <a:r>
                  <a:rPr lang="en-US" err="1"/>
                  <a:t>lỗi</a:t>
                </a:r>
                <a:r>
                  <a:rPr lang="en-US"/>
                  <a:t>. </a:t>
                </a:r>
                <a:r>
                  <a:rPr lang="en-US" smtClean="0"/>
                  <a:t>END</a:t>
                </a:r>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2438400"/>
                <a:ext cx="8381999" cy="4114800"/>
              </a:xfrm>
              <a:blipFill rotWithShape="1">
                <a:blip r:embed="rId3"/>
                <a:stretch>
                  <a:fillRect l="-1091" t="-593"/>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err="1" smtClean="0"/>
              <a:t>Mã</a:t>
            </a:r>
            <a:r>
              <a:rPr lang="en-US" smtClean="0"/>
              <a:t> </a:t>
            </a:r>
            <a:r>
              <a:rPr lang="en-US" err="1" smtClean="0"/>
              <a:t>giả</a:t>
            </a:r>
            <a:endParaRPr lang="en-US"/>
          </a:p>
        </p:txBody>
      </p:sp>
    </p:spTree>
    <p:extLst>
      <p:ext uri="{BB962C8B-B14F-4D97-AF65-F5344CB8AC3E}">
        <p14:creationId xmlns:p14="http://schemas.microsoft.com/office/powerpoint/2010/main" val="1813013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57200" y="2438400"/>
                <a:ext cx="8381999" cy="4114800"/>
              </a:xfrm>
            </p:spPr>
            <p:txBody>
              <a:bodyPr>
                <a:normAutofit/>
              </a:bodyPr>
              <a:lstStyle/>
              <a:p>
                <a:r>
                  <a:rPr lang="en-US" b="1"/>
                  <a:t>Bước</a:t>
                </a:r>
                <a:r>
                  <a:rPr lang="en-US" b="1"/>
                  <a:t> 2:</a:t>
                </a:r>
                <a:r>
                  <a:rPr lang="en-US"/>
                  <a:t> </a:t>
                </a:r>
                <a:r>
                  <a:rPr lang="en-US" err="1"/>
                  <a:t>Tìm</a:t>
                </a:r>
                <a:r>
                  <a:rPr lang="en-US"/>
                  <a:t> </a:t>
                </a:r>
                <a:r>
                  <a:rPr lang="en-US" err="1"/>
                  <a:t>ánh</a:t>
                </a:r>
                <a:r>
                  <a:rPr lang="en-US"/>
                  <a:t> </a:t>
                </a:r>
                <a:r>
                  <a:rPr lang="en-US" err="1"/>
                  <a:t>xạ</a:t>
                </a:r>
                <a:r>
                  <a:rPr lang="en-US"/>
                  <a:t> </a:t>
                </a:r>
                <a:r>
                  <a:rPr lang="en-US" err="1"/>
                  <a:t>tách</a:t>
                </a:r>
                <a:r>
                  <a:rPr lang="en-US"/>
                  <a:t> </a:t>
                </a:r>
                <a:r>
                  <a:rPr lang="en-US" err="1"/>
                  <a:t>rời</a:t>
                </a:r>
                <a:r>
                  <a:rPr lang="en-US"/>
                  <a:t> </a:t>
                </a:r>
                <a:r>
                  <a:rPr lang="en-US" err="1"/>
                  <a:t>của</a:t>
                </a:r>
                <a:r>
                  <a:rPr lang="en-US"/>
                  <a:t> </a:t>
                </a:r>
                <a:r>
                  <a:rPr lang="en-US" err="1"/>
                  <a:t>chu</a:t>
                </a:r>
                <a:r>
                  <a:rPr lang="en-US"/>
                  <a:t> </a:t>
                </a:r>
                <a:r>
                  <a:rPr lang="en-US" err="1"/>
                  <a:t>trình</a:t>
                </a:r>
                <a:r>
                  <a:rPr lang="en-US"/>
                  <a:t> </a:t>
                </a:r>
                <a:r>
                  <a:rPr lang="en-US" smtClean="0"/>
                  <a:t>C </a:t>
                </a:r>
                <a:r>
                  <a:rPr lang="en-US" err="1"/>
                  <a:t>trên</a:t>
                </a:r>
                <a:r>
                  <a:rPr lang="en-US"/>
                  <a:t> </a:t>
                </a:r>
                <a:r>
                  <a:rPr lang="en-US" err="1"/>
                  <a:t>topo</a:t>
                </a:r>
                <a:r>
                  <a:rPr lang="en-US"/>
                  <a:t> </a:t>
                </a:r>
                <a:r>
                  <a:rPr lang="en-US" err="1"/>
                  <a:t>vật</a:t>
                </a:r>
                <a:r>
                  <a:rPr lang="en-US"/>
                  <a:t> </a:t>
                </a:r>
                <a:r>
                  <a:rPr lang="en-US" err="1"/>
                  <a:t>lý</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hàm</a:t>
                </a:r>
                <a:r>
                  <a:rPr lang="en-US"/>
                  <a:t> </a:t>
                </a:r>
                <a:r>
                  <a:rPr lang="en-US" b="1" err="1"/>
                  <a:t>DisjointMap</a:t>
                </a:r>
                <a:r>
                  <a:rPr lang="en-US" b="1"/>
                  <a:t> </a:t>
                </a:r>
              </a:p>
              <a:p>
                <a:r>
                  <a:rPr lang="en-US"/>
                  <a:t>IF </a:t>
                </a:r>
                <a:r>
                  <a:rPr lang="en-US" err="1"/>
                  <a:t>không</a:t>
                </a:r>
                <a:r>
                  <a:rPr lang="en-US"/>
                  <a:t> </a:t>
                </a:r>
                <a:r>
                  <a:rPr lang="en-US" err="1"/>
                  <a:t>tìm</a:t>
                </a:r>
                <a:r>
                  <a:rPr lang="en-US"/>
                  <a:t> </a:t>
                </a:r>
                <a:r>
                  <a:rPr lang="en-US" err="1"/>
                  <a:t>thấy</a:t>
                </a:r>
                <a:r>
                  <a:rPr lang="en-US"/>
                  <a:t> </a:t>
                </a:r>
                <a:r>
                  <a:rPr lang="en-US" err="1"/>
                  <a:t>ánh</a:t>
                </a:r>
                <a:r>
                  <a:rPr lang="en-US"/>
                  <a:t> </a:t>
                </a:r>
                <a:r>
                  <a:rPr lang="en-US" err="1"/>
                  <a:t>xạ</a:t>
                </a:r>
                <a:r>
                  <a:rPr lang="en-US"/>
                  <a:t> </a:t>
                </a:r>
                <a:r>
                  <a:rPr lang="en-US" err="1"/>
                  <a:t>tách</a:t>
                </a:r>
                <a:r>
                  <a:rPr lang="en-US"/>
                  <a:t> </a:t>
                </a:r>
                <a:r>
                  <a:rPr lang="en-US" err="1"/>
                  <a:t>rời</a:t>
                </a:r>
                <a:r>
                  <a:rPr lang="en-US"/>
                  <a:t>, THEN </a:t>
                </a:r>
                <a:r>
                  <a:rPr lang="en-US" err="1"/>
                  <a:t>bước</a:t>
                </a:r>
                <a:r>
                  <a:rPr lang="en-US"/>
                  <a:t> </a:t>
                </a:r>
                <a:r>
                  <a:rPr lang="en-US" err="1"/>
                  <a:t>lặp</a:t>
                </a:r>
                <a:r>
                  <a:rPr lang="en-US"/>
                  <a:t> </a:t>
                </a:r>
                <a:r>
                  <a:rPr lang="en-US" err="1"/>
                  <a:t>không</a:t>
                </a:r>
                <a:r>
                  <a:rPr lang="en-US"/>
                  <a:t> </a:t>
                </a:r>
                <a:r>
                  <a:rPr lang="en-US" err="1"/>
                  <a:t>thành</a:t>
                </a:r>
                <a:r>
                  <a:rPr lang="en-US"/>
                  <a:t> </a:t>
                </a:r>
                <a:r>
                  <a:rPr lang="en-US" err="1"/>
                  <a:t>công</a:t>
                </a:r>
                <a:r>
                  <a:rPr lang="en-US"/>
                  <a:t>; GOTO </a:t>
                </a:r>
                <a:r>
                  <a:rPr lang="en-US"/>
                  <a:t>Step1</a:t>
                </a:r>
              </a:p>
              <a:p>
                <a:r>
                  <a:rPr lang="en-US"/>
                  <a:t>IF </a:t>
                </a:r>
                <a:r>
                  <a:rPr lang="en-US" err="1"/>
                  <a:t>tìm</a:t>
                </a:r>
                <a:r>
                  <a:rPr lang="en-US"/>
                  <a:t> </a:t>
                </a:r>
                <a:r>
                  <a:rPr lang="en-US" err="1"/>
                  <a:t>thấy</a:t>
                </a:r>
                <a:r>
                  <a:rPr lang="en-US"/>
                  <a:t> </a:t>
                </a:r>
                <a:r>
                  <a:rPr lang="en-US" err="1"/>
                  <a:t>ánh</a:t>
                </a:r>
                <a:r>
                  <a:rPr lang="en-US"/>
                  <a:t> </a:t>
                </a:r>
                <a:r>
                  <a:rPr lang="en-US" err="1"/>
                  <a:t>xạ</a:t>
                </a:r>
                <a:r>
                  <a:rPr lang="en-US"/>
                  <a:t> </a:t>
                </a:r>
                <a:r>
                  <a:rPr lang="en-US" err="1"/>
                  <a:t>tách</a:t>
                </a:r>
                <a:r>
                  <a:rPr lang="en-US"/>
                  <a:t> </a:t>
                </a:r>
                <a:r>
                  <a:rPr lang="en-US" err="1"/>
                  <a:t>rời</a:t>
                </a:r>
                <a:r>
                  <a:rPr lang="en-US"/>
                  <a:t>, THEN </a:t>
                </a:r>
                <a:r>
                  <a:rPr lang="en-US" err="1"/>
                  <a:t>bước</a:t>
                </a:r>
                <a:r>
                  <a:rPr lang="en-US"/>
                  <a:t> </a:t>
                </a:r>
                <a:r>
                  <a:rPr lang="en-US" err="1"/>
                  <a:t>lặp</a:t>
                </a:r>
                <a:r>
                  <a:rPr lang="en-US"/>
                  <a:t> </a:t>
                </a:r>
                <a:r>
                  <a:rPr lang="en-US" err="1"/>
                  <a:t>là</a:t>
                </a:r>
                <a:r>
                  <a:rPr lang="en-US"/>
                  <a:t> </a:t>
                </a:r>
                <a:r>
                  <a:rPr lang="en-US" err="1"/>
                  <a:t>thành</a:t>
                </a:r>
                <a:r>
                  <a:rPr lang="en-US"/>
                  <a:t> </a:t>
                </a:r>
                <a:r>
                  <a:rPr lang="en-US" err="1"/>
                  <a:t>công.Biểu</a:t>
                </a:r>
                <a:r>
                  <a:rPr lang="en-US"/>
                  <a:t> </a:t>
                </a:r>
                <a:r>
                  <a:rPr lang="en-US" err="1"/>
                  <a:t>diễn</a:t>
                </a:r>
                <a:r>
                  <a:rPr lang="en-US"/>
                  <a:t> </a:t>
                </a:r>
                <a:r>
                  <a:rPr lang="en-US" err="1"/>
                  <a:t>ánh</a:t>
                </a:r>
                <a:r>
                  <a:rPr lang="en-US"/>
                  <a:t> </a:t>
                </a:r>
                <a:r>
                  <a:rPr lang="en-US" err="1"/>
                  <a:t>xạ</a:t>
                </a:r>
                <a:r>
                  <a:rPr lang="en-US"/>
                  <a:t> </a:t>
                </a:r>
                <a:r>
                  <a:rPr lang="en-US" err="1"/>
                  <a:t>này</a:t>
                </a:r>
                <a:r>
                  <a:rPr lang="en-US"/>
                  <a:t> </a:t>
                </a:r>
                <a:r>
                  <a:rPr lang="en-US" err="1"/>
                  <a:t>bởi</a:t>
                </a:r>
                <a:r>
                  <a:rPr lang="en-US"/>
                  <a:t> </a:t>
                </a:r>
                <a14:m>
                  <m:oMath xmlns:m="http://schemas.openxmlformats.org/officeDocument/2006/math">
                    <m:sSub>
                      <m:sSubPr>
                        <m:ctrlPr>
                          <a:rPr lang="en-US" i="1">
                            <a:latin typeface="Cambria Math"/>
                          </a:rPr>
                        </m:ctrlPr>
                      </m:sSubPr>
                      <m:e>
                        <m:r>
                          <m:rPr>
                            <m:sty m:val="p"/>
                          </m:rPr>
                          <a:rPr lang="en-US">
                            <a:latin typeface="Cambria Math"/>
                          </a:rPr>
                          <m:t>M</m:t>
                        </m:r>
                      </m:e>
                      <m:sub>
                        <m:r>
                          <m:rPr>
                            <m:sty m:val="p"/>
                          </m:rPr>
                          <a:rPr lang="en-US">
                            <a:latin typeface="Cambria Math"/>
                          </a:rPr>
                          <m:t>C</m:t>
                        </m:r>
                      </m:sub>
                    </m:sSub>
                  </m:oMath>
                </a14:m>
                <a:r>
                  <a:rPr lang="en-US"/>
                  <a:t>.</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2438400"/>
                <a:ext cx="8381999" cy="4114800"/>
              </a:xfrm>
              <a:blipFill rotWithShape="1">
                <a:blip r:embed="rId3"/>
                <a:stretch>
                  <a:fillRect l="-1091" t="-1481"/>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err="1" smtClean="0"/>
              <a:t>Mã</a:t>
            </a:r>
            <a:r>
              <a:rPr lang="en-US" smtClean="0"/>
              <a:t> </a:t>
            </a:r>
            <a:r>
              <a:rPr lang="en-US" err="1" smtClean="0"/>
              <a:t>giả</a:t>
            </a:r>
            <a:endParaRPr lang="en-US"/>
          </a:p>
        </p:txBody>
      </p:sp>
    </p:spTree>
    <p:extLst>
      <p:ext uri="{BB962C8B-B14F-4D97-AF65-F5344CB8AC3E}">
        <p14:creationId xmlns:p14="http://schemas.microsoft.com/office/powerpoint/2010/main" val="2228073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57200" y="2743200"/>
                <a:ext cx="8381999" cy="3352800"/>
              </a:xfrm>
            </p:spPr>
            <p:txBody>
              <a:bodyPr>
                <a:normAutofit/>
              </a:bodyPr>
              <a:lstStyle/>
              <a:p>
                <a:r>
                  <a:rPr lang="en-US" b="1" err="1"/>
                  <a:t>Bước</a:t>
                </a:r>
                <a:r>
                  <a:rPr lang="en-US" b="1"/>
                  <a:t> 3</a:t>
                </a:r>
                <a:r>
                  <a:rPr lang="en-US"/>
                  <a:t>: </a:t>
                </a:r>
                <a:r>
                  <a:rPr lang="en-US" err="1"/>
                  <a:t>Mở</a:t>
                </a:r>
                <a:r>
                  <a:rPr lang="en-US"/>
                  <a:t> </a:t>
                </a:r>
                <a:r>
                  <a:rPr lang="en-US" err="1"/>
                  <a:t>rộng</a:t>
                </a:r>
                <a:r>
                  <a:rPr lang="en-US"/>
                  <a:t> </a:t>
                </a:r>
                <a:r>
                  <a:rPr lang="en-US" err="1"/>
                  <a:t>ánh</a:t>
                </a:r>
                <a:r>
                  <a:rPr lang="en-US"/>
                  <a:t> </a:t>
                </a:r>
                <a:r>
                  <a:rPr lang="en-US" err="1"/>
                  <a:t>xạ</a:t>
                </a:r>
                <a:r>
                  <a:rPr lang="en-US"/>
                  <a:t> </a:t>
                </a:r>
                <a14:m>
                  <m:oMath xmlns:m="http://schemas.openxmlformats.org/officeDocument/2006/math">
                    <m:sSub>
                      <m:sSubPr>
                        <m:ctrlPr>
                          <a:rPr lang="en-US" i="1"/>
                        </m:ctrlPr>
                      </m:sSubPr>
                      <m:e>
                        <m:r>
                          <m:rPr>
                            <m:sty m:val="p"/>
                          </m:rPr>
                          <a:rPr lang="en-US"/>
                          <m:t>M</m:t>
                        </m:r>
                      </m:e>
                      <m:sub>
                        <m:r>
                          <m:rPr>
                            <m:sty m:val="p"/>
                          </m:rPr>
                          <a:rPr lang="en-US"/>
                          <m:t>A</m:t>
                        </m:r>
                      </m:sub>
                    </m:sSub>
                  </m:oMath>
                </a14:m>
                <a:r>
                  <a:rPr lang="en-US" i="1"/>
                  <a:t> </a:t>
                </a:r>
                <a:r>
                  <a:rPr lang="en-US" err="1"/>
                  <a:t>bởi</a:t>
                </a:r>
                <a:r>
                  <a:rPr lang="en-US"/>
                  <a:t> </a:t>
                </a:r>
                <a14:m>
                  <m:oMath xmlns:m="http://schemas.openxmlformats.org/officeDocument/2006/math">
                    <m:sSub>
                      <m:sSubPr>
                        <m:ctrlPr>
                          <a:rPr lang="en-US" i="1"/>
                        </m:ctrlPr>
                      </m:sSubPr>
                      <m:e>
                        <m:r>
                          <m:rPr>
                            <m:sty m:val="p"/>
                          </m:rPr>
                          <a:rPr lang="en-US"/>
                          <m:t>M</m:t>
                        </m:r>
                      </m:e>
                      <m:sub>
                        <m:r>
                          <m:rPr>
                            <m:sty m:val="p"/>
                          </m:rPr>
                          <a:rPr lang="en-US"/>
                          <m:t>C</m:t>
                        </m:r>
                      </m:sub>
                    </m:sSub>
                  </m:oMath>
                </a14:m>
                <a:r>
                  <a:rPr lang="en-US"/>
                  <a:t>, </a:t>
                </a:r>
                <a:r>
                  <a:rPr lang="en-US" err="1"/>
                  <a:t>tức</a:t>
                </a:r>
                <a:r>
                  <a:rPr lang="en-US"/>
                  <a:t> </a:t>
                </a:r>
                <a:r>
                  <a:rPr lang="en-US" err="1"/>
                  <a:t>là</a:t>
                </a:r>
                <a:r>
                  <a:rPr lang="en-US"/>
                  <a:t>, </a:t>
                </a:r>
                <a:r>
                  <a:rPr lang="en-US" err="1"/>
                  <a:t>kết</a:t>
                </a:r>
                <a:r>
                  <a:rPr lang="en-US"/>
                  <a:t> </a:t>
                </a:r>
                <a:r>
                  <a:rPr lang="en-US" err="1"/>
                  <a:t>hợp</a:t>
                </a:r>
                <a:r>
                  <a:rPr lang="en-US"/>
                  <a:t> </a:t>
                </a:r>
                <a:r>
                  <a:rPr lang="en-US" err="1"/>
                  <a:t>những</a:t>
                </a:r>
                <a:r>
                  <a:rPr lang="en-US"/>
                  <a:t> </a:t>
                </a:r>
                <a:r>
                  <a:rPr lang="en-US" err="1"/>
                  <a:t>ánh</a:t>
                </a:r>
                <a:r>
                  <a:rPr lang="en-US"/>
                  <a:t> </a:t>
                </a:r>
                <a:r>
                  <a:rPr lang="en-US" err="1"/>
                  <a:t>xạ</a:t>
                </a:r>
                <a:r>
                  <a:rPr lang="en-US"/>
                  <a:t> </a:t>
                </a:r>
                <a:r>
                  <a:rPr lang="en-US" err="1"/>
                  <a:t>đó</a:t>
                </a:r>
                <a:r>
                  <a:rPr lang="en-US"/>
                  <a:t>  </a:t>
                </a:r>
                <a:r>
                  <a:rPr lang="en-US" err="1"/>
                  <a:t>thu</a:t>
                </a:r>
                <a:r>
                  <a:rPr lang="en-US"/>
                  <a:t> </a:t>
                </a:r>
                <a:r>
                  <a:rPr lang="en-US" err="1"/>
                  <a:t>được</a:t>
                </a:r>
                <a:r>
                  <a:rPr lang="en-US"/>
                  <a:t> 1 </a:t>
                </a:r>
                <a:r>
                  <a:rPr lang="en-US" err="1"/>
                  <a:t>ánh</a:t>
                </a:r>
                <a:r>
                  <a:rPr lang="en-US"/>
                  <a:t> </a:t>
                </a:r>
                <a:r>
                  <a:rPr lang="en-US" err="1"/>
                  <a:t>xạ</a:t>
                </a:r>
                <a:r>
                  <a:rPr lang="en-US"/>
                  <a:t> </a:t>
                </a:r>
                <a14:m>
                  <m:oMath xmlns:m="http://schemas.openxmlformats.org/officeDocument/2006/math">
                    <m:sSub>
                      <m:sSubPr>
                        <m:ctrlPr>
                          <a:rPr lang="en-US" i="1"/>
                        </m:ctrlPr>
                      </m:sSubPr>
                      <m:e>
                        <m:r>
                          <m:rPr>
                            <m:sty m:val="p"/>
                          </m:rPr>
                          <a:rPr lang="en-US"/>
                          <m:t>M</m:t>
                        </m:r>
                      </m:e>
                      <m:sub>
                        <m:r>
                          <m:rPr>
                            <m:sty m:val="p"/>
                          </m:rPr>
                          <a:rPr lang="en-US"/>
                          <m:t>A</m:t>
                        </m:r>
                      </m:sub>
                    </m:sSub>
                  </m:oMath>
                </a14:m>
                <a:r>
                  <a:rPr lang="en-US"/>
                  <a:t> </a:t>
                </a:r>
                <a:r>
                  <a:rPr lang="en-US" err="1"/>
                  <a:t>mới</a:t>
                </a:r>
                <a:r>
                  <a:rPr lang="en-US"/>
                  <a:t>. </a:t>
                </a:r>
                <a:endParaRPr lang="en-US" smtClean="0"/>
              </a:p>
              <a:p>
                <a:r>
                  <a:rPr lang="en-US" b="1" err="1" smtClean="0"/>
                  <a:t>Bước</a:t>
                </a:r>
                <a:r>
                  <a:rPr lang="en-US" b="1" smtClean="0"/>
                  <a:t> </a:t>
                </a:r>
                <a:r>
                  <a:rPr lang="en-US" b="1"/>
                  <a:t>4: </a:t>
                </a:r>
                <a:r>
                  <a:rPr lang="en-US"/>
                  <a:t> </a:t>
                </a:r>
                <a:r>
                  <a:rPr lang="en-US" err="1"/>
                  <a:t>Rút</a:t>
                </a:r>
                <a:r>
                  <a:rPr lang="en-US"/>
                  <a:t> </a:t>
                </a:r>
                <a:r>
                  <a:rPr lang="en-US" err="1"/>
                  <a:t>gon</a:t>
                </a:r>
                <a:r>
                  <a:rPr lang="en-US"/>
                  <a:t> C </a:t>
                </a:r>
                <a:r>
                  <a:rPr lang="en-US" err="1"/>
                  <a:t>trong</a:t>
                </a:r>
                <a:r>
                  <a:rPr lang="en-US"/>
                  <a:t> </a:t>
                </a:r>
                <a14:m>
                  <m:oMath xmlns:m="http://schemas.openxmlformats.org/officeDocument/2006/math">
                    <m:sSup>
                      <m:sSupPr>
                        <m:ctrlPr>
                          <a:rPr lang="en-US" i="1"/>
                        </m:ctrlPr>
                      </m:sSupPr>
                      <m:e>
                        <m:r>
                          <a:rPr lang="en-US" i="1"/>
                          <m:t>𝐺</m:t>
                        </m:r>
                      </m:e>
                      <m:sup>
                        <m:r>
                          <m:rPr>
                            <m:sty m:val="p"/>
                          </m:rPr>
                          <a:rPr lang="en-US"/>
                          <m:t>C</m:t>
                        </m:r>
                      </m:sup>
                    </m:sSup>
                  </m:oMath>
                </a14:m>
                <a:r>
                  <a:rPr lang="en-US"/>
                  <a:t> ( </a:t>
                </a:r>
                <a14:m>
                  <m:oMath xmlns:m="http://schemas.openxmlformats.org/officeDocument/2006/math">
                    <m:sSup>
                      <m:sSupPr>
                        <m:ctrlPr>
                          <a:rPr lang="en-US" i="1"/>
                        </m:ctrlPr>
                      </m:sSupPr>
                      <m:e>
                        <m:r>
                          <a:rPr lang="en-US" i="1"/>
                          <m:t>𝐺</m:t>
                        </m:r>
                      </m:e>
                      <m:sup>
                        <m:r>
                          <m:rPr>
                            <m:sty m:val="p"/>
                          </m:rPr>
                          <a:rPr lang="en-US"/>
                          <m:t>C</m:t>
                        </m:r>
                      </m:sup>
                    </m:sSup>
                  </m:oMath>
                </a14:m>
                <a:r>
                  <a:rPr lang="en-US"/>
                  <a:t>.  := </a:t>
                </a:r>
                <a14:m>
                  <m:oMath xmlns:m="http://schemas.openxmlformats.org/officeDocument/2006/math">
                    <m:sSup>
                      <m:sSupPr>
                        <m:ctrlPr>
                          <a:rPr lang="en-US" i="1"/>
                        </m:ctrlPr>
                      </m:sSupPr>
                      <m:e>
                        <m:r>
                          <a:rPr lang="en-US" i="1"/>
                          <m:t>𝐺</m:t>
                        </m:r>
                      </m:e>
                      <m:sup>
                        <m:r>
                          <m:rPr>
                            <m:sty m:val="p"/>
                          </m:rPr>
                          <a:rPr lang="en-US"/>
                          <m:t>C</m:t>
                        </m:r>
                      </m:sup>
                    </m:sSup>
                  </m:oMath>
                </a14:m>
                <a:r>
                  <a:rPr lang="en-US"/>
                  <a:t>.  ↓ C). IF </a:t>
                </a:r>
                <a14:m>
                  <m:oMath xmlns:m="http://schemas.openxmlformats.org/officeDocument/2006/math">
                    <m:sSup>
                      <m:sSupPr>
                        <m:ctrlPr>
                          <a:rPr lang="en-US" i="1"/>
                        </m:ctrlPr>
                      </m:sSupPr>
                      <m:e>
                        <m:r>
                          <a:rPr lang="en-US" i="1"/>
                          <m:t>𝐺</m:t>
                        </m:r>
                      </m:e>
                      <m:sup>
                        <m:r>
                          <m:rPr>
                            <m:sty m:val="p"/>
                          </m:rPr>
                          <a:rPr lang="en-US"/>
                          <m:t>C</m:t>
                        </m:r>
                      </m:sup>
                    </m:sSup>
                  </m:oMath>
                </a14:m>
                <a:r>
                  <a:rPr lang="en-US"/>
                  <a:t> </a:t>
                </a:r>
                <a:r>
                  <a:rPr lang="en-US" err="1"/>
                  <a:t>chỉ</a:t>
                </a:r>
                <a:r>
                  <a:rPr lang="en-US"/>
                  <a:t> </a:t>
                </a:r>
                <a:r>
                  <a:rPr lang="en-US" err="1"/>
                  <a:t>gồm</a:t>
                </a:r>
                <a:r>
                  <a:rPr lang="en-US"/>
                  <a:t> </a:t>
                </a:r>
                <a:r>
                  <a:rPr lang="en-US" err="1"/>
                  <a:t>có</a:t>
                </a:r>
                <a:r>
                  <a:rPr lang="en-US"/>
                  <a:t> 1 </a:t>
                </a:r>
                <a:r>
                  <a:rPr lang="en-US" err="1"/>
                  <a:t>nút</a:t>
                </a:r>
                <a:r>
                  <a:rPr lang="en-US"/>
                  <a:t>, THEN </a:t>
                </a:r>
                <a:r>
                  <a:rPr lang="en-US" err="1"/>
                  <a:t>ánh</a:t>
                </a:r>
                <a:r>
                  <a:rPr lang="en-US"/>
                  <a:t> </a:t>
                </a:r>
                <a:r>
                  <a:rPr lang="en-US" err="1"/>
                  <a:t>xạ</a:t>
                </a:r>
                <a:r>
                  <a:rPr lang="en-US"/>
                  <a:t> </a:t>
                </a:r>
                <a:r>
                  <a:rPr lang="en-US" err="1"/>
                  <a:t>các</a:t>
                </a:r>
                <a:r>
                  <a:rPr lang="en-US"/>
                  <a:t> logical link </a:t>
                </a:r>
                <a:r>
                  <a:rPr lang="en-US" err="1"/>
                  <a:t>còn</a:t>
                </a:r>
                <a:r>
                  <a:rPr lang="en-US"/>
                  <a:t> </a:t>
                </a:r>
                <a:r>
                  <a:rPr lang="en-US" err="1"/>
                  <a:t>lại</a:t>
                </a:r>
                <a:r>
                  <a:rPr lang="en-US"/>
                  <a:t> (self-loops </a:t>
                </a:r>
                <a:r>
                  <a:rPr lang="en-US" err="1"/>
                  <a:t>trong</a:t>
                </a:r>
                <a:r>
                  <a:rPr lang="en-US"/>
                  <a:t> GC) </a:t>
                </a:r>
                <a:r>
                  <a:rPr lang="en-US" err="1"/>
                  <a:t>theo</a:t>
                </a:r>
                <a:r>
                  <a:rPr lang="en-US"/>
                  <a:t> 1 </a:t>
                </a:r>
                <a:r>
                  <a:rPr lang="en-US" err="1"/>
                  <a:t>cách</a:t>
                </a:r>
                <a:r>
                  <a:rPr lang="en-US"/>
                  <a:t> </a:t>
                </a:r>
                <a:r>
                  <a:rPr lang="en-US" err="1"/>
                  <a:t>nào</a:t>
                </a:r>
                <a:r>
                  <a:rPr lang="en-US"/>
                  <a:t> </a:t>
                </a:r>
                <a:r>
                  <a:rPr lang="en-US" err="1"/>
                  <a:t>đấy</a:t>
                </a:r>
                <a:r>
                  <a:rPr lang="en-US"/>
                  <a:t> </a:t>
                </a:r>
                <a:r>
                  <a:rPr lang="en-US" err="1"/>
                  <a:t>và</a:t>
                </a:r>
                <a:r>
                  <a:rPr lang="en-US"/>
                  <a:t> RETURN </a:t>
                </a:r>
                <a:r>
                  <a:rPr lang="en-US" err="1"/>
                  <a:t>ánh</a:t>
                </a:r>
                <a:r>
                  <a:rPr lang="en-US"/>
                  <a:t> </a:t>
                </a:r>
                <a:r>
                  <a:rPr lang="en-US" err="1"/>
                  <a:t>xạ</a:t>
                </a:r>
                <a:r>
                  <a:rPr lang="en-US"/>
                  <a:t> </a:t>
                </a:r>
                <a:r>
                  <a:rPr lang="en-US" err="1"/>
                  <a:t>chịu</a:t>
                </a:r>
                <a:r>
                  <a:rPr lang="en-US"/>
                  <a:t> </a:t>
                </a:r>
                <a:r>
                  <a:rPr lang="en-US" err="1"/>
                  <a:t>lỗi</a:t>
                </a:r>
                <a:r>
                  <a:rPr lang="en-US"/>
                  <a:t> </a:t>
                </a:r>
                <a14:m>
                  <m:oMath xmlns:m="http://schemas.openxmlformats.org/officeDocument/2006/math">
                    <m:sSub>
                      <m:sSubPr>
                        <m:ctrlPr>
                          <a:rPr lang="en-US" i="1"/>
                        </m:ctrlPr>
                      </m:sSubPr>
                      <m:e>
                        <m:r>
                          <a:rPr lang="en-US" i="1"/>
                          <m:t>𝑀</m:t>
                        </m:r>
                      </m:e>
                      <m:sub>
                        <m:sSup>
                          <m:sSupPr>
                            <m:ctrlPr>
                              <a:rPr lang="en-US" i="1"/>
                            </m:ctrlPr>
                          </m:sSupPr>
                          <m:e>
                            <m:r>
                              <a:rPr lang="en-US" i="1"/>
                              <m:t>𝐸</m:t>
                            </m:r>
                          </m:e>
                          <m:sup>
                            <m:r>
                              <a:rPr lang="en-US" i="1"/>
                              <m:t>𝐿</m:t>
                            </m:r>
                          </m:sup>
                        </m:sSup>
                      </m:sub>
                    </m:sSub>
                  </m:oMath>
                </a14:m>
                <a:r>
                  <a:rPr lang="en-US"/>
                  <a:t>. END</a:t>
                </a:r>
              </a:p>
              <a:p>
                <a:r>
                  <a:rPr lang="en-US" b="1" err="1"/>
                  <a:t>Bước</a:t>
                </a:r>
                <a:r>
                  <a:rPr lang="en-US" b="1"/>
                  <a:t> 5:</a:t>
                </a:r>
                <a:r>
                  <a:rPr lang="en-US"/>
                  <a:t> GOTO </a:t>
                </a:r>
                <a:r>
                  <a:rPr lang="en-US" err="1"/>
                  <a:t>Bước</a:t>
                </a:r>
                <a:r>
                  <a:rPr lang="en-US"/>
                  <a:t> 1</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2743200"/>
                <a:ext cx="8381999" cy="3352800"/>
              </a:xfrm>
              <a:blipFill rotWithShape="1">
                <a:blip r:embed="rId3"/>
                <a:stretch>
                  <a:fillRect l="-1091" t="-1818"/>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err="1" smtClean="0"/>
              <a:t>Mã</a:t>
            </a:r>
            <a:r>
              <a:rPr lang="en-US" smtClean="0"/>
              <a:t> </a:t>
            </a:r>
            <a:r>
              <a:rPr lang="en-US" err="1" smtClean="0"/>
              <a:t>giả</a:t>
            </a:r>
            <a:endParaRPr lang="en-US"/>
          </a:p>
        </p:txBody>
      </p:sp>
    </p:spTree>
    <p:extLst>
      <p:ext uri="{BB962C8B-B14F-4D97-AF65-F5344CB8AC3E}">
        <p14:creationId xmlns:p14="http://schemas.microsoft.com/office/powerpoint/2010/main" val="4048745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pPr marL="0" indent="0">
                  <a:buNone/>
                </a:pPr>
                <a:r>
                  <a:rPr lang="en-US" err="1" smtClean="0"/>
                  <a:t>Lưu</a:t>
                </a:r>
                <a:r>
                  <a:rPr lang="en-US" smtClean="0"/>
                  <a:t> </a:t>
                </a:r>
                <a:r>
                  <a:rPr lang="en-US"/>
                  <a:t>ý, </a:t>
                </a:r>
                <a:r>
                  <a:rPr lang="en-US" err="1"/>
                  <a:t>ngay</a:t>
                </a:r>
                <a:r>
                  <a:rPr lang="en-US"/>
                  <a:t> </a:t>
                </a:r>
                <a:r>
                  <a:rPr lang="en-US" err="1"/>
                  <a:t>cả</a:t>
                </a:r>
                <a:r>
                  <a:rPr lang="en-US"/>
                  <a:t> </a:t>
                </a:r>
                <a:r>
                  <a:rPr lang="en-US" err="1"/>
                  <a:t>khi</a:t>
                </a:r>
                <a:r>
                  <a:rPr lang="en-US"/>
                  <a:t> </a:t>
                </a:r>
                <a:r>
                  <a:rPr lang="en-US" err="1"/>
                  <a:t>mỗi</a:t>
                </a:r>
                <a:r>
                  <a:rPr lang="en-US"/>
                  <a:t> </a:t>
                </a:r>
                <a:r>
                  <a:rPr lang="en-US" err="1"/>
                  <a:t>bước</a:t>
                </a:r>
                <a:r>
                  <a:rPr lang="en-US"/>
                  <a:t> </a:t>
                </a:r>
                <a:r>
                  <a:rPr lang="en-US" err="1"/>
                  <a:t>lặp</a:t>
                </a:r>
                <a:r>
                  <a:rPr lang="en-US"/>
                  <a:t> </a:t>
                </a:r>
                <a:r>
                  <a:rPr lang="en-US" err="1"/>
                  <a:t>của</a:t>
                </a:r>
                <a:r>
                  <a:rPr lang="en-US"/>
                  <a:t> </a:t>
                </a:r>
                <a:r>
                  <a:rPr lang="en-US" err="1"/>
                  <a:t>giải</a:t>
                </a:r>
                <a:r>
                  <a:rPr lang="en-US"/>
                  <a:t> </a:t>
                </a:r>
                <a:r>
                  <a:rPr lang="en-US" err="1"/>
                  <a:t>thuât</a:t>
                </a:r>
                <a:r>
                  <a:rPr lang="en-US"/>
                  <a:t> </a:t>
                </a:r>
                <a:r>
                  <a:rPr lang="en-US" err="1"/>
                  <a:t>này</a:t>
                </a:r>
                <a:r>
                  <a:rPr lang="en-US"/>
                  <a:t> </a:t>
                </a:r>
                <a:r>
                  <a:rPr lang="en-US" err="1"/>
                  <a:t>là</a:t>
                </a:r>
                <a:r>
                  <a:rPr lang="en-US"/>
                  <a:t> </a:t>
                </a:r>
                <a:r>
                  <a:rPr lang="en-US" err="1"/>
                  <a:t>không</a:t>
                </a:r>
                <a:r>
                  <a:rPr lang="en-US"/>
                  <a:t> </a:t>
                </a:r>
                <a:r>
                  <a:rPr lang="en-US" err="1"/>
                  <a:t>thành</a:t>
                </a:r>
                <a:r>
                  <a:rPr lang="en-US"/>
                  <a:t> </a:t>
                </a:r>
                <a:r>
                  <a:rPr lang="en-US" err="1"/>
                  <a:t>công</a:t>
                </a:r>
                <a:r>
                  <a:rPr lang="en-US"/>
                  <a:t>, </a:t>
                </a:r>
                <a:r>
                  <a:rPr lang="en-US" err="1"/>
                  <a:t>thuật</a:t>
                </a:r>
                <a:r>
                  <a:rPr lang="en-US"/>
                  <a:t> </a:t>
                </a:r>
                <a:r>
                  <a:rPr lang="en-US" err="1"/>
                  <a:t>toán</a:t>
                </a:r>
                <a:r>
                  <a:rPr lang="en-US"/>
                  <a:t> </a:t>
                </a:r>
                <a:r>
                  <a:rPr lang="en-US" err="1"/>
                  <a:t>vẫn</a:t>
                </a:r>
                <a:r>
                  <a:rPr lang="en-US"/>
                  <a:t> </a:t>
                </a:r>
                <a:r>
                  <a:rPr lang="en-US" err="1"/>
                  <a:t>không</a:t>
                </a:r>
                <a:r>
                  <a:rPr lang="en-US"/>
                  <a:t> </a:t>
                </a:r>
                <a:r>
                  <a:rPr lang="en-US" err="1"/>
                  <a:t>dừng</a:t>
                </a:r>
                <a:r>
                  <a:rPr lang="en-US"/>
                  <a:t> </a:t>
                </a:r>
                <a:r>
                  <a:rPr lang="en-US" err="1"/>
                  <a:t>lại</a:t>
                </a:r>
                <a:r>
                  <a:rPr lang="en-US"/>
                  <a:t> </a:t>
                </a:r>
                <a:r>
                  <a:rPr lang="en-US" err="1"/>
                  <a:t>cho</a:t>
                </a:r>
                <a:r>
                  <a:rPr lang="en-US"/>
                  <a:t> </a:t>
                </a:r>
                <a:r>
                  <a:rPr lang="en-US" err="1"/>
                  <a:t>đến</a:t>
                </a:r>
                <a:r>
                  <a:rPr lang="en-US"/>
                  <a:t> </a:t>
                </a:r>
                <a:r>
                  <a:rPr lang="en-US" err="1"/>
                  <a:t>kiểm</a:t>
                </a:r>
                <a:r>
                  <a:rPr lang="en-US"/>
                  <a:t> </a:t>
                </a:r>
                <a:r>
                  <a:rPr lang="en-US" err="1"/>
                  <a:t>tra</a:t>
                </a:r>
                <a:r>
                  <a:rPr lang="en-US"/>
                  <a:t> </a:t>
                </a:r>
                <a:r>
                  <a:rPr lang="en-US" err="1"/>
                  <a:t>hết</a:t>
                </a:r>
                <a:r>
                  <a:rPr lang="en-US"/>
                  <a:t> </a:t>
                </a:r>
                <a:r>
                  <a:rPr lang="en-US" err="1"/>
                  <a:t>tất</a:t>
                </a:r>
                <a:r>
                  <a:rPr lang="en-US"/>
                  <a:t> </a:t>
                </a:r>
                <a:r>
                  <a:rPr lang="en-US" err="1"/>
                  <a:t>cả</a:t>
                </a:r>
                <a:r>
                  <a:rPr lang="en-US"/>
                  <a:t> </a:t>
                </a:r>
                <a:r>
                  <a:rPr lang="en-US" err="1"/>
                  <a:t>các</a:t>
                </a:r>
                <a:r>
                  <a:rPr lang="en-US"/>
                  <a:t> </a:t>
                </a:r>
                <a:r>
                  <a:rPr lang="en-US" err="1"/>
                  <a:t>chu</a:t>
                </a:r>
                <a:r>
                  <a:rPr lang="en-US"/>
                  <a:t> </a:t>
                </a:r>
                <a:r>
                  <a:rPr lang="en-US" err="1"/>
                  <a:t>trình</a:t>
                </a:r>
                <a:r>
                  <a:rPr lang="en-US"/>
                  <a:t> </a:t>
                </a:r>
                <a:r>
                  <a:rPr lang="en-US" err="1"/>
                  <a:t>tồn</a:t>
                </a:r>
                <a:r>
                  <a:rPr lang="en-US"/>
                  <a:t> </a:t>
                </a:r>
                <a:r>
                  <a:rPr lang="en-US" err="1"/>
                  <a:t>tại</a:t>
                </a:r>
                <a:r>
                  <a:rPr lang="en-US"/>
                  <a:t> </a:t>
                </a:r>
                <a:r>
                  <a:rPr lang="en-US" err="1"/>
                  <a:t>trong</a:t>
                </a:r>
                <a:r>
                  <a:rPr lang="en-US"/>
                  <a:t> </a:t>
                </a:r>
                <a:r>
                  <a:rPr lang="en-US" err="1"/>
                  <a:t>đồ</a:t>
                </a:r>
                <a:r>
                  <a:rPr lang="en-US"/>
                  <a:t> </a:t>
                </a:r>
                <a:r>
                  <a:rPr lang="en-US" err="1"/>
                  <a:t>thị</a:t>
                </a:r>
                <a:r>
                  <a:rPr lang="en-US"/>
                  <a:t> </a:t>
                </a:r>
                <a14:m>
                  <m:oMath xmlns:m="http://schemas.openxmlformats.org/officeDocument/2006/math">
                    <m:sSup>
                      <m:sSupPr>
                        <m:ctrlPr>
                          <a:rPr lang="en-US" i="1"/>
                        </m:ctrlPr>
                      </m:sSupPr>
                      <m:e>
                        <m:r>
                          <a:rPr lang="en-US" i="1"/>
                          <m:t>𝐺</m:t>
                        </m:r>
                      </m:e>
                      <m:sup>
                        <m:r>
                          <m:rPr>
                            <m:sty m:val="p"/>
                          </m:rPr>
                          <a:rPr lang="en-US"/>
                          <m:t>C</m:t>
                        </m:r>
                      </m:sup>
                    </m:sSup>
                  </m:oMath>
                </a14:m>
                <a:r>
                  <a:rPr lang="en-US"/>
                  <a:t>. Do </a:t>
                </a:r>
                <a:r>
                  <a:rPr lang="en-US" err="1"/>
                  <a:t>tổng</a:t>
                </a:r>
                <a:r>
                  <a:rPr lang="en-US"/>
                  <a:t> </a:t>
                </a:r>
                <a:r>
                  <a:rPr lang="en-US" err="1"/>
                  <a:t>số</a:t>
                </a:r>
                <a:r>
                  <a:rPr lang="en-US"/>
                  <a:t> </a:t>
                </a:r>
                <a:r>
                  <a:rPr lang="en-US" err="1"/>
                  <a:t>lượng</a:t>
                </a:r>
                <a:r>
                  <a:rPr lang="en-US"/>
                  <a:t> </a:t>
                </a:r>
                <a:r>
                  <a:rPr lang="en-US" err="1"/>
                  <a:t>các</a:t>
                </a:r>
                <a:r>
                  <a:rPr lang="en-US"/>
                  <a:t> </a:t>
                </a:r>
                <a:r>
                  <a:rPr lang="en-US" err="1"/>
                  <a:t>chu</a:t>
                </a:r>
                <a:r>
                  <a:rPr lang="en-US"/>
                  <a:t> </a:t>
                </a:r>
                <a:r>
                  <a:rPr lang="en-US" err="1"/>
                  <a:t>trình</a:t>
                </a:r>
                <a:r>
                  <a:rPr lang="en-US"/>
                  <a:t> </a:t>
                </a:r>
                <a:r>
                  <a:rPr lang="en-US" err="1"/>
                  <a:t>tăng</a:t>
                </a:r>
                <a:r>
                  <a:rPr lang="en-US"/>
                  <a:t> </a:t>
                </a:r>
                <a:r>
                  <a:rPr lang="en-US" err="1"/>
                  <a:t>lên</a:t>
                </a:r>
                <a:r>
                  <a:rPr lang="en-US"/>
                  <a:t> </a:t>
                </a:r>
                <a:r>
                  <a:rPr lang="en-US" err="1"/>
                  <a:t>nhanh</a:t>
                </a:r>
                <a:r>
                  <a:rPr lang="en-US"/>
                  <a:t> </a:t>
                </a:r>
                <a:r>
                  <a:rPr lang="en-US" err="1"/>
                  <a:t>chóng</a:t>
                </a:r>
                <a:r>
                  <a:rPr lang="en-US"/>
                  <a:t> </a:t>
                </a:r>
                <a:r>
                  <a:rPr lang="en-US" err="1"/>
                  <a:t>cùng</a:t>
                </a:r>
                <a:r>
                  <a:rPr lang="en-US"/>
                  <a:t> </a:t>
                </a:r>
                <a:r>
                  <a:rPr lang="en-US" err="1"/>
                  <a:t>với</a:t>
                </a:r>
                <a:r>
                  <a:rPr lang="en-US"/>
                  <a:t> </a:t>
                </a:r>
                <a:r>
                  <a:rPr lang="en-US" err="1"/>
                  <a:t>kích</a:t>
                </a:r>
                <a:r>
                  <a:rPr lang="en-US"/>
                  <a:t> </a:t>
                </a:r>
                <a:r>
                  <a:rPr lang="en-US" err="1"/>
                  <a:t>thước</a:t>
                </a:r>
                <a:r>
                  <a:rPr lang="en-US"/>
                  <a:t> </a:t>
                </a:r>
                <a:r>
                  <a:rPr lang="en-US" err="1"/>
                  <a:t>của</a:t>
                </a:r>
                <a:r>
                  <a:rPr lang="en-US"/>
                  <a:t> </a:t>
                </a:r>
                <a:r>
                  <a:rPr lang="en-US" err="1"/>
                  <a:t>đồ</a:t>
                </a:r>
                <a:r>
                  <a:rPr lang="en-US"/>
                  <a:t> </a:t>
                </a:r>
                <a:r>
                  <a:rPr lang="en-US" err="1"/>
                  <a:t>thị</a:t>
                </a:r>
                <a:r>
                  <a:rPr lang="en-US"/>
                  <a:t>, </a:t>
                </a:r>
                <a:r>
                  <a:rPr lang="en-US" err="1"/>
                  <a:t>nên</a:t>
                </a:r>
                <a:r>
                  <a:rPr lang="en-US"/>
                  <a:t> </a:t>
                </a:r>
                <a:r>
                  <a:rPr lang="en-US" err="1"/>
                  <a:t>sẽ</a:t>
                </a:r>
                <a:r>
                  <a:rPr lang="en-US"/>
                  <a:t> </a:t>
                </a:r>
                <a:r>
                  <a:rPr lang="en-US" err="1"/>
                  <a:t>hợp</a:t>
                </a:r>
                <a:r>
                  <a:rPr lang="en-US"/>
                  <a:t> </a:t>
                </a:r>
                <a:r>
                  <a:rPr lang="en-US" err="1"/>
                  <a:t>lý</a:t>
                </a:r>
                <a:r>
                  <a:rPr lang="en-US"/>
                  <a:t> </a:t>
                </a:r>
                <a:r>
                  <a:rPr lang="en-US" err="1"/>
                  <a:t>khi</a:t>
                </a:r>
                <a:r>
                  <a:rPr lang="en-US"/>
                  <a:t>  </a:t>
                </a:r>
                <a:r>
                  <a:rPr lang="en-US" err="1"/>
                  <a:t>hạn</a:t>
                </a:r>
                <a:r>
                  <a:rPr lang="en-US"/>
                  <a:t> </a:t>
                </a:r>
                <a:r>
                  <a:rPr lang="en-US" err="1"/>
                  <a:t>chế</a:t>
                </a:r>
                <a:r>
                  <a:rPr lang="en-US"/>
                  <a:t> </a:t>
                </a:r>
                <a:r>
                  <a:rPr lang="en-US" err="1"/>
                  <a:t>số</a:t>
                </a:r>
                <a:r>
                  <a:rPr lang="en-US"/>
                  <a:t> </a:t>
                </a:r>
                <a:r>
                  <a:rPr lang="en-US" err="1"/>
                  <a:t>lần</a:t>
                </a:r>
                <a:r>
                  <a:rPr lang="en-US"/>
                  <a:t> </a:t>
                </a:r>
                <a:r>
                  <a:rPr lang="en-US" err="1"/>
                  <a:t>lặp</a:t>
                </a:r>
                <a:r>
                  <a:rPr lang="en-US"/>
                  <a:t> </a:t>
                </a:r>
                <a:r>
                  <a:rPr lang="en-US" err="1"/>
                  <a:t>liên</a:t>
                </a:r>
                <a:r>
                  <a:rPr lang="en-US"/>
                  <a:t> </a:t>
                </a:r>
                <a:r>
                  <a:rPr lang="en-US" err="1"/>
                  <a:t>tiếp</a:t>
                </a:r>
                <a:r>
                  <a:rPr lang="en-US"/>
                  <a:t> </a:t>
                </a:r>
                <a:r>
                  <a:rPr lang="en-US" err="1"/>
                  <a:t>không</a:t>
                </a:r>
                <a:r>
                  <a:rPr lang="en-US"/>
                  <a:t> </a:t>
                </a:r>
                <a:r>
                  <a:rPr lang="en-US" err="1"/>
                  <a:t>thành</a:t>
                </a:r>
                <a:r>
                  <a:rPr lang="en-US"/>
                  <a:t> </a:t>
                </a:r>
                <a:r>
                  <a:rPr lang="en-US" err="1"/>
                  <a:t>công</a:t>
                </a:r>
                <a:r>
                  <a:rPr lang="en-US"/>
                  <a:t>. </a:t>
                </a:r>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235" t="-1413" r="-658"/>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err="1" smtClean="0"/>
              <a:t>Chú</a:t>
            </a:r>
            <a:r>
              <a:rPr lang="en-US" smtClean="0"/>
              <a:t> ý</a:t>
            </a:r>
            <a:endParaRPr lang="en-US"/>
          </a:p>
        </p:txBody>
      </p:sp>
    </p:spTree>
    <p:extLst>
      <p:ext uri="{BB962C8B-B14F-4D97-AF65-F5344CB8AC3E}">
        <p14:creationId xmlns:p14="http://schemas.microsoft.com/office/powerpoint/2010/main" val="812606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mj-lt"/>
              <a:buAutoNum type="arabicPeriod"/>
            </a:pPr>
            <a:r>
              <a:rPr lang="en-US" err="1" smtClean="0">
                <a:latin typeface="Times New Roman" pitchFamily="18" charset="0"/>
                <a:cs typeface="Times New Roman" pitchFamily="18" charset="0"/>
              </a:rPr>
              <a:t>Giới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thiệu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tổng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quan</a:t>
            </a:r>
            <a:endParaRPr lang="en-US" smtClean="0">
              <a:latin typeface="Times New Roman" pitchFamily="18" charset="0"/>
              <a:cs typeface="Times New Roman" pitchFamily="18" charset="0"/>
            </a:endParaRPr>
          </a:p>
          <a:p>
            <a:pPr marL="457200" indent="-457200">
              <a:buFont typeface="+mj-lt"/>
              <a:buAutoNum type="arabicPeriod"/>
            </a:pPr>
            <a:r>
              <a:rPr lang="en-US" err="1" smtClean="0">
                <a:latin typeface="Times New Roman" pitchFamily="18" charset="0"/>
                <a:cs typeface="Times New Roman" pitchFamily="18" charset="0"/>
              </a:rPr>
              <a:t>Các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định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nghĩa</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và</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phát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biểu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bài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toán</a:t>
            </a:r>
            <a:endParaRPr lang="en-US" smtClean="0">
              <a:latin typeface="Times New Roman" pitchFamily="18" charset="0"/>
              <a:cs typeface="Times New Roman" pitchFamily="18" charset="0"/>
            </a:endParaRPr>
          </a:p>
          <a:p>
            <a:pPr marL="457200" indent="-457200">
              <a:buFont typeface="+mj-lt"/>
              <a:buAutoNum type="arabicPeriod"/>
            </a:pPr>
            <a:r>
              <a:rPr lang="en-US" err="1" smtClean="0">
                <a:latin typeface="Times New Roman" pitchFamily="18" charset="0"/>
                <a:cs typeface="Times New Roman" pitchFamily="18" charset="0"/>
              </a:rPr>
              <a:t>Giải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thuật</a:t>
            </a:r>
            <a:r>
              <a:rPr lang="en-US" smtClean="0">
                <a:latin typeface="Times New Roman" pitchFamily="18" charset="0"/>
                <a:cs typeface="Times New Roman" pitchFamily="18" charset="0"/>
              </a:rPr>
              <a:t> SMART</a:t>
            </a:r>
          </a:p>
          <a:p>
            <a:pPr marL="457200" indent="-457200">
              <a:buFont typeface="+mj-lt"/>
              <a:buAutoNum type="arabicPeriod"/>
            </a:pPr>
            <a:r>
              <a:rPr lang="en-US" err="1" smtClean="0">
                <a:latin typeface="Times New Roman" pitchFamily="18" charset="0"/>
                <a:cs typeface="Times New Roman" pitchFamily="18" charset="0"/>
              </a:rPr>
              <a:t>Các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phiên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bản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mở</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rộng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của</a:t>
            </a:r>
            <a:r>
              <a:rPr lang="en-US" smtClean="0">
                <a:latin typeface="Times New Roman" pitchFamily="18" charset="0"/>
                <a:cs typeface="Times New Roman" pitchFamily="18" charset="0"/>
              </a:rPr>
              <a:t> SMART</a:t>
            </a:r>
          </a:p>
          <a:p>
            <a:pPr marL="457200" indent="-457200">
              <a:buFont typeface="+mj-lt"/>
              <a:buAutoNum type="arabicPeriod"/>
            </a:pPr>
            <a:r>
              <a:rPr lang="en-US" smtClean="0">
                <a:latin typeface="Times New Roman" pitchFamily="18" charset="0"/>
                <a:cs typeface="Times New Roman" pitchFamily="18" charset="0"/>
              </a:rPr>
              <a:t>So </a:t>
            </a:r>
            <a:r>
              <a:rPr lang="en-US" err="1" smtClean="0">
                <a:latin typeface="Times New Roman" pitchFamily="18" charset="0"/>
                <a:cs typeface="Times New Roman" pitchFamily="18" charset="0"/>
              </a:rPr>
              <a:t>sánh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kết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quả</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mô</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phỏng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của</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một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số</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giải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thuật</a:t>
            </a:r>
            <a:endParaRPr lang="en-US" smtClean="0">
              <a:latin typeface="Times New Roman" pitchFamily="18" charset="0"/>
              <a:cs typeface="Times New Roman" pitchFamily="18" charset="0"/>
            </a:endParaRPr>
          </a:p>
          <a:p>
            <a:pPr marL="457200" indent="-457200">
              <a:buFont typeface="+mj-lt"/>
              <a:buAutoNum type="arabicPeriod"/>
            </a:pPr>
            <a:r>
              <a:rPr lang="en-US" err="1" smtClean="0">
                <a:latin typeface="Times New Roman" pitchFamily="18" charset="0"/>
                <a:cs typeface="Times New Roman" pitchFamily="18" charset="0"/>
              </a:rPr>
              <a:t>Kết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luận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và</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hướng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nghiên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cứu</a:t>
            </a:r>
            <a:r>
              <a:rPr lang="en-US" smtClean="0">
                <a:latin typeface="Times New Roman" pitchFamily="18" charset="0"/>
                <a:cs typeface="Times New Roman" pitchFamily="18" charset="0"/>
              </a:rPr>
              <a:t> </a:t>
            </a: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l"/>
            <a:r>
              <a:rPr lang="en-US" err="1" smtClean="0">
                <a:latin typeface="Times New Roman" pitchFamily="18" charset="0"/>
                <a:cs typeface="Times New Roman" pitchFamily="18" charset="0"/>
              </a:rPr>
              <a:t>Nội</a:t>
            </a:r>
            <a:r>
              <a:rPr lang="en-US" smtClean="0">
                <a:latin typeface="Times New Roman" pitchFamily="18" charset="0"/>
                <a:cs typeface="Times New Roman" pitchFamily="18" charset="0"/>
              </a:rPr>
              <a:t> dung</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92020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91532" y="152400"/>
            <a:ext cx="8800068" cy="6594529"/>
          </a:xfrm>
          <a:prstGeom prst="rect">
            <a:avLst/>
          </a:prstGeom>
          <a:noFill/>
          <a:ln>
            <a:noFill/>
          </a:ln>
        </p:spPr>
      </p:pic>
    </p:spTree>
    <p:extLst>
      <p:ext uri="{BB962C8B-B14F-4D97-AF65-F5344CB8AC3E}">
        <p14:creationId xmlns:p14="http://schemas.microsoft.com/office/powerpoint/2010/main" val="3425374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err="1"/>
                  <a:t>H</a:t>
                </a:r>
                <a:r>
                  <a:rPr lang="en-US" err="1" smtClean="0"/>
                  <a:t>àm</a:t>
                </a:r>
                <a:r>
                  <a:rPr lang="en-US" smtClean="0"/>
                  <a:t> </a:t>
                </a:r>
                <a:r>
                  <a:rPr lang="en-US" err="1"/>
                  <a:t>tìm</a:t>
                </a:r>
                <a:r>
                  <a:rPr lang="en-US"/>
                  <a:t> </a:t>
                </a:r>
                <a:r>
                  <a:rPr lang="en-US" err="1"/>
                  <a:t>kiếm</a:t>
                </a:r>
                <a:r>
                  <a:rPr lang="en-US"/>
                  <a:t> </a:t>
                </a:r>
                <a:r>
                  <a:rPr lang="en-US" err="1"/>
                  <a:t>ánh</a:t>
                </a:r>
                <a:r>
                  <a:rPr lang="en-US"/>
                  <a:t> </a:t>
                </a:r>
                <a:r>
                  <a:rPr lang="en-US" err="1"/>
                  <a:t>xạ</a:t>
                </a:r>
                <a:r>
                  <a:rPr lang="en-US"/>
                  <a:t> </a:t>
                </a:r>
                <a:r>
                  <a:rPr lang="en-US" err="1"/>
                  <a:t>tách</a:t>
                </a:r>
                <a:r>
                  <a:rPr lang="en-US"/>
                  <a:t> </a:t>
                </a:r>
                <a:r>
                  <a:rPr lang="en-US" err="1"/>
                  <a:t>rời</a:t>
                </a:r>
                <a:r>
                  <a:rPr lang="en-US"/>
                  <a:t> </a:t>
                </a:r>
                <a:r>
                  <a:rPr lang="en-US" err="1"/>
                  <a:t>cho</a:t>
                </a:r>
                <a:r>
                  <a:rPr lang="en-US"/>
                  <a:t> </a:t>
                </a:r>
                <a:r>
                  <a:rPr lang="en-US" err="1"/>
                  <a:t>một</a:t>
                </a:r>
                <a:r>
                  <a:rPr lang="en-US"/>
                  <a:t> </a:t>
                </a:r>
                <a:r>
                  <a:rPr lang="en-US" err="1"/>
                  <a:t>tập</a:t>
                </a:r>
                <a:r>
                  <a:rPr lang="en-US"/>
                  <a:t> </a:t>
                </a:r>
                <a14:m>
                  <m:oMath xmlns:m="http://schemas.openxmlformats.org/officeDocument/2006/math">
                    <m:sSup>
                      <m:sSupPr>
                        <m:ctrlPr>
                          <a:rPr lang="en-US" i="1"/>
                        </m:ctrlPr>
                      </m:sSupPr>
                      <m:e>
                        <m:r>
                          <a:rPr lang="en-US" i="1"/>
                          <m:t>𝐶</m:t>
                        </m:r>
                      </m:e>
                      <m:sup>
                        <m:r>
                          <m:rPr>
                            <m:sty m:val="p"/>
                          </m:rPr>
                          <a:rPr lang="en-US"/>
                          <m:t>L</m:t>
                        </m:r>
                      </m:sup>
                    </m:sSup>
                  </m:oMath>
                </a14:m>
                <a:r>
                  <a:rPr lang="en-US"/>
                  <a:t> </a:t>
                </a:r>
                <a:r>
                  <a:rPr lang="en-US" err="1"/>
                  <a:t>các</a:t>
                </a:r>
                <a:r>
                  <a:rPr lang="en-US"/>
                  <a:t> logical </a:t>
                </a:r>
                <a:r>
                  <a:rPr lang="en-US" smtClean="0"/>
                  <a:t>link</a:t>
                </a:r>
              </a:p>
              <a:p>
                <a:r>
                  <a:rPr lang="en-US" err="1" smtClean="0"/>
                  <a:t>Giống</a:t>
                </a:r>
                <a:r>
                  <a:rPr lang="en-US" smtClean="0"/>
                  <a:t> </a:t>
                </a:r>
                <a:r>
                  <a:rPr lang="en-US" err="1" smtClean="0"/>
                  <a:t>bài</a:t>
                </a:r>
                <a:r>
                  <a:rPr lang="en-US" smtClean="0"/>
                  <a:t> </a:t>
                </a:r>
                <a:r>
                  <a:rPr lang="en-US" err="1" smtClean="0"/>
                  <a:t>toán</a:t>
                </a:r>
                <a:r>
                  <a:rPr lang="en-US" smtClean="0"/>
                  <a:t> </a:t>
                </a:r>
                <a:r>
                  <a:rPr lang="en-US" err="1" smtClean="0"/>
                  <a:t>tìm</a:t>
                </a:r>
                <a:r>
                  <a:rPr lang="en-US" smtClean="0"/>
                  <a:t> </a:t>
                </a:r>
                <a:r>
                  <a:rPr lang="en-US" err="1" smtClean="0"/>
                  <a:t>kiếm</a:t>
                </a:r>
                <a:r>
                  <a:rPr lang="en-US" smtClean="0"/>
                  <a:t> </a:t>
                </a:r>
                <a:r>
                  <a:rPr lang="en-US" err="1" smtClean="0"/>
                  <a:t>đường</a:t>
                </a:r>
                <a:r>
                  <a:rPr lang="en-US" smtClean="0"/>
                  <a:t> </a:t>
                </a:r>
                <a:r>
                  <a:rPr lang="en-US" err="1" smtClean="0"/>
                  <a:t>cạnh</a:t>
                </a:r>
                <a:r>
                  <a:rPr lang="en-US" smtClean="0"/>
                  <a:t> </a:t>
                </a:r>
                <a:r>
                  <a:rPr lang="en-US" err="1" smtClean="0"/>
                  <a:t>tách</a:t>
                </a:r>
                <a:r>
                  <a:rPr lang="en-US" smtClean="0"/>
                  <a:t> </a:t>
                </a:r>
                <a:r>
                  <a:rPr lang="en-US" err="1" smtClean="0"/>
                  <a:t>rời</a:t>
                </a:r>
                <a:r>
                  <a:rPr lang="en-US" smtClean="0"/>
                  <a:t> (</a:t>
                </a:r>
                <a:r>
                  <a:rPr lang="en-US"/>
                  <a:t>edge-disjoint paths</a:t>
                </a:r>
                <a:r>
                  <a:rPr lang="en-US" smtClean="0"/>
                  <a:t>) – </a:t>
                </a:r>
                <a:r>
                  <a:rPr lang="en-US" err="1" smtClean="0"/>
                  <a:t>đã</a:t>
                </a:r>
                <a:r>
                  <a:rPr lang="en-US" smtClean="0"/>
                  <a:t> </a:t>
                </a:r>
                <a:r>
                  <a:rPr lang="en-US" err="1" smtClean="0"/>
                  <a:t>được</a:t>
                </a:r>
                <a:r>
                  <a:rPr lang="en-US" smtClean="0"/>
                  <a:t> </a:t>
                </a:r>
                <a:r>
                  <a:rPr lang="en-US" err="1" smtClean="0"/>
                  <a:t>chứng</a:t>
                </a:r>
                <a:r>
                  <a:rPr lang="en-US" smtClean="0"/>
                  <a:t> minh </a:t>
                </a:r>
                <a:r>
                  <a:rPr lang="en-US" err="1" smtClean="0"/>
                  <a:t>là</a:t>
                </a:r>
                <a:r>
                  <a:rPr lang="en-US" smtClean="0"/>
                  <a:t> </a:t>
                </a:r>
                <a:r>
                  <a:rPr lang="en-US" err="1" smtClean="0"/>
                  <a:t>bài</a:t>
                </a:r>
                <a:r>
                  <a:rPr lang="en-US" smtClean="0"/>
                  <a:t> </a:t>
                </a:r>
                <a:r>
                  <a:rPr lang="en-US" err="1" smtClean="0"/>
                  <a:t>toán</a:t>
                </a:r>
                <a:r>
                  <a:rPr lang="en-US" smtClean="0"/>
                  <a:t> NP-complete.</a:t>
                </a:r>
              </a:p>
              <a:p>
                <a:r>
                  <a:rPr lang="en-US" err="1" smtClean="0"/>
                  <a:t>Áp</a:t>
                </a:r>
                <a:r>
                  <a:rPr lang="en-US" smtClean="0"/>
                  <a:t> </a:t>
                </a:r>
                <a:r>
                  <a:rPr lang="en-US" err="1" smtClean="0"/>
                  <a:t>dụng</a:t>
                </a:r>
                <a:r>
                  <a:rPr lang="en-US" smtClean="0"/>
                  <a:t> Heuristic </a:t>
                </a:r>
                <a:r>
                  <a:rPr lang="en-US" err="1" smtClean="0"/>
                  <a:t>để</a:t>
                </a:r>
                <a:r>
                  <a:rPr lang="en-US" smtClean="0"/>
                  <a:t> </a:t>
                </a:r>
                <a:r>
                  <a:rPr lang="en-US" err="1" smtClean="0"/>
                  <a:t>giải</a:t>
                </a:r>
                <a:r>
                  <a:rPr lang="en-US" smtClean="0"/>
                  <a:t> </a:t>
                </a:r>
              </a:p>
              <a:p>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235" t="-707" r="-2140"/>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err="1" smtClean="0"/>
              <a:t>Hàm</a:t>
            </a:r>
            <a:r>
              <a:rPr lang="en-US" smtClean="0"/>
              <a:t> </a:t>
            </a:r>
            <a:r>
              <a:rPr lang="en-US" b="1" err="1"/>
              <a:t>DisjointMap</a:t>
            </a:r>
            <a:r>
              <a:rPr lang="en-US" b="1"/>
              <a:t> </a:t>
            </a:r>
            <a:endParaRPr lang="en-US"/>
          </a:p>
        </p:txBody>
      </p:sp>
    </p:spTree>
    <p:extLst>
      <p:ext uri="{BB962C8B-B14F-4D97-AF65-F5344CB8AC3E}">
        <p14:creationId xmlns:p14="http://schemas.microsoft.com/office/powerpoint/2010/main" val="476718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72067" y="2675467"/>
                <a:ext cx="7738533" cy="3450696"/>
              </a:xfrm>
            </p:spPr>
            <p:txBody>
              <a:bodyPr/>
              <a:lstStyle/>
              <a:p>
                <a:r>
                  <a:rPr lang="en-US" err="1"/>
                  <a:t>Độ</a:t>
                </a:r>
                <a:r>
                  <a:rPr lang="en-US"/>
                  <a:t> </a:t>
                </a:r>
                <a:r>
                  <a:rPr lang="en-US" err="1"/>
                  <a:t>phức</a:t>
                </a:r>
                <a:r>
                  <a:rPr lang="en-US"/>
                  <a:t> </a:t>
                </a:r>
                <a:r>
                  <a:rPr lang="en-US" err="1"/>
                  <a:t>tạp</a:t>
                </a:r>
                <a:r>
                  <a:rPr lang="en-US"/>
                  <a:t> </a:t>
                </a:r>
                <a:r>
                  <a:rPr lang="en-US" err="1"/>
                  <a:t>của</a:t>
                </a:r>
                <a:r>
                  <a:rPr lang="en-US"/>
                  <a:t> </a:t>
                </a:r>
                <a:r>
                  <a:rPr lang="en-US" err="1"/>
                  <a:t>một</a:t>
                </a:r>
                <a:r>
                  <a:rPr lang="en-US"/>
                  <a:t> </a:t>
                </a:r>
                <a:r>
                  <a:rPr lang="en-US" err="1"/>
                  <a:t>bước</a:t>
                </a:r>
                <a:r>
                  <a:rPr lang="en-US"/>
                  <a:t> </a:t>
                </a:r>
                <a:r>
                  <a:rPr lang="en-US" err="1"/>
                  <a:t>lặp</a:t>
                </a:r>
                <a:r>
                  <a:rPr lang="en-US"/>
                  <a:t> </a:t>
                </a:r>
                <a:r>
                  <a:rPr lang="en-US" err="1"/>
                  <a:t>trong</a:t>
                </a:r>
                <a:r>
                  <a:rPr lang="en-US"/>
                  <a:t> </a:t>
                </a:r>
                <a:r>
                  <a:rPr lang="en-US" err="1"/>
                  <a:t>giải</a:t>
                </a:r>
                <a:r>
                  <a:rPr lang="en-US"/>
                  <a:t> </a:t>
                </a:r>
                <a:r>
                  <a:rPr lang="en-US" err="1"/>
                  <a:t>thuật</a:t>
                </a:r>
                <a:r>
                  <a:rPr lang="en-US"/>
                  <a:t> SMART </a:t>
                </a:r>
                <a:r>
                  <a:rPr lang="en-US" err="1"/>
                  <a:t>phụ</a:t>
                </a:r>
                <a:r>
                  <a:rPr lang="en-US"/>
                  <a:t> </a:t>
                </a:r>
                <a:r>
                  <a:rPr lang="en-US" err="1"/>
                  <a:t>thuộc</a:t>
                </a:r>
                <a:r>
                  <a:rPr lang="en-US"/>
                  <a:t> </a:t>
                </a:r>
                <a:r>
                  <a:rPr lang="en-US" err="1"/>
                  <a:t>vào</a:t>
                </a:r>
                <a:r>
                  <a:rPr lang="en-US"/>
                  <a:t> </a:t>
                </a:r>
                <a:r>
                  <a:rPr lang="en-US" err="1"/>
                  <a:t>hàm</a:t>
                </a:r>
                <a:r>
                  <a:rPr lang="en-US"/>
                  <a:t> </a:t>
                </a:r>
                <a:r>
                  <a:rPr lang="en-US" err="1" smtClean="0"/>
                  <a:t>DisjointMap</a:t>
                </a:r>
                <a:r>
                  <a:rPr lang="en-US"/>
                  <a:t> </a:t>
                </a:r>
                <a:r>
                  <a:rPr lang="en-US" smtClean="0"/>
                  <a:t>= </a:t>
                </a:r>
                <a:r>
                  <a:rPr lang="en-US"/>
                  <a:t>O(</a:t>
                </a:r>
                <a:r>
                  <a:rPr lang="en-US" err="1"/>
                  <a:t>Dijkstra</a:t>
                </a:r>
                <a:r>
                  <a:rPr lang="en-US"/>
                  <a:t>). </a:t>
                </a:r>
                <a:endParaRPr lang="en-US" smtClean="0"/>
              </a:p>
              <a:p>
                <a:r>
                  <a:rPr lang="en-US" err="1" smtClean="0"/>
                  <a:t>Số</a:t>
                </a:r>
                <a:r>
                  <a:rPr lang="en-US" smtClean="0"/>
                  <a:t> </a:t>
                </a:r>
                <a:r>
                  <a:rPr lang="en-US" err="1" smtClean="0"/>
                  <a:t>lần</a:t>
                </a:r>
                <a:r>
                  <a:rPr lang="en-US" smtClean="0"/>
                  <a:t> </a:t>
                </a:r>
                <a:r>
                  <a:rPr lang="en-US" err="1" smtClean="0"/>
                  <a:t>lặp</a:t>
                </a:r>
                <a:r>
                  <a:rPr lang="en-US" smtClean="0"/>
                  <a:t> = </a:t>
                </a:r>
                <a:r>
                  <a:rPr lang="en-US"/>
                  <a:t>O(N) </a:t>
                </a:r>
                <a:endParaRPr lang="en-US" smtClean="0"/>
              </a:p>
              <a:p>
                <a:r>
                  <a:rPr lang="en-US" err="1"/>
                  <a:t>Độ</a:t>
                </a:r>
                <a:r>
                  <a:rPr lang="en-US"/>
                  <a:t> </a:t>
                </a:r>
                <a:r>
                  <a:rPr lang="en-US" err="1"/>
                  <a:t>phức</a:t>
                </a:r>
                <a:r>
                  <a:rPr lang="en-US"/>
                  <a:t> </a:t>
                </a:r>
                <a:r>
                  <a:rPr lang="en-US" err="1"/>
                  <a:t>tạp</a:t>
                </a:r>
                <a:r>
                  <a:rPr lang="en-US"/>
                  <a:t> </a:t>
                </a:r>
                <a:r>
                  <a:rPr lang="en-US" err="1"/>
                  <a:t>của</a:t>
                </a:r>
                <a:r>
                  <a:rPr lang="en-US"/>
                  <a:t> SMART </a:t>
                </a:r>
                <a:r>
                  <a:rPr lang="en-US" err="1"/>
                  <a:t>bằng</a:t>
                </a:r>
                <a:r>
                  <a:rPr lang="en-US"/>
                  <a:t> </a:t>
                </a:r>
                <a:r>
                  <a:rPr lang="en-US" err="1"/>
                  <a:t>độ</a:t>
                </a:r>
                <a:r>
                  <a:rPr lang="en-US"/>
                  <a:t> </a:t>
                </a:r>
                <a:r>
                  <a:rPr lang="en-US" err="1"/>
                  <a:t>phức</a:t>
                </a:r>
                <a:r>
                  <a:rPr lang="en-US"/>
                  <a:t> </a:t>
                </a:r>
                <a:r>
                  <a:rPr lang="en-US" err="1"/>
                  <a:t>tạp</a:t>
                </a:r>
                <a:r>
                  <a:rPr lang="en-US"/>
                  <a:t> </a:t>
                </a:r>
                <a:r>
                  <a:rPr lang="en-US" err="1"/>
                  <a:t>của</a:t>
                </a:r>
                <a:r>
                  <a:rPr lang="en-US"/>
                  <a:t> </a:t>
                </a:r>
                <a:r>
                  <a:rPr lang="en-US" err="1"/>
                  <a:t>một</a:t>
                </a:r>
                <a:r>
                  <a:rPr lang="en-US"/>
                  <a:t> </a:t>
                </a:r>
                <a:r>
                  <a:rPr lang="en-US" err="1"/>
                  <a:t>bước</a:t>
                </a:r>
                <a:r>
                  <a:rPr lang="en-US"/>
                  <a:t> </a:t>
                </a:r>
                <a:r>
                  <a:rPr lang="en-US" err="1"/>
                  <a:t>lặp</a:t>
                </a:r>
                <a:r>
                  <a:rPr lang="en-US"/>
                  <a:t> </a:t>
                </a:r>
                <a:r>
                  <a:rPr lang="en-US" err="1"/>
                  <a:t>nhân</a:t>
                </a:r>
                <a:r>
                  <a:rPr lang="en-US"/>
                  <a:t> </a:t>
                </a:r>
                <a:r>
                  <a:rPr lang="en-US" err="1"/>
                  <a:t>với</a:t>
                </a:r>
                <a:r>
                  <a:rPr lang="en-US"/>
                  <a:t> </a:t>
                </a:r>
                <a:r>
                  <a:rPr lang="en-US" err="1"/>
                  <a:t>số</a:t>
                </a:r>
                <a:r>
                  <a:rPr lang="en-US"/>
                  <a:t> </a:t>
                </a:r>
                <a:r>
                  <a:rPr lang="en-US" err="1"/>
                  <a:t>lần</a:t>
                </a:r>
                <a:r>
                  <a:rPr lang="en-US"/>
                  <a:t> </a:t>
                </a:r>
                <a:r>
                  <a:rPr lang="en-US" err="1"/>
                  <a:t>lặp</a:t>
                </a:r>
                <a:r>
                  <a:rPr lang="en-US"/>
                  <a:t> = </a:t>
                </a:r>
                <a:r>
                  <a:rPr lang="en-US" smtClean="0"/>
                  <a:t>O(</a:t>
                </a:r>
                <a:r>
                  <a:rPr lang="en-US" err="1" smtClean="0"/>
                  <a:t>Dijkstra</a:t>
                </a:r>
                <a:r>
                  <a:rPr lang="en-US"/>
                  <a:t>).O (N</a:t>
                </a:r>
                <a:r>
                  <a:rPr lang="en-US" smtClean="0"/>
                  <a:t>)</a:t>
                </a:r>
              </a:p>
              <a:p>
                <a:r>
                  <a:rPr lang="en-US" smtClean="0"/>
                  <a:t>TH </a:t>
                </a:r>
                <a:r>
                  <a:rPr lang="en-US" err="1" smtClean="0"/>
                  <a:t>xấu</a:t>
                </a:r>
                <a:r>
                  <a:rPr lang="en-US" smtClean="0"/>
                  <a:t> </a:t>
                </a:r>
                <a:r>
                  <a:rPr lang="en-US" err="1" smtClean="0"/>
                  <a:t>nhất</a:t>
                </a:r>
                <a:r>
                  <a:rPr lang="en-US" smtClean="0"/>
                  <a:t>: O(</a:t>
                </a:r>
                <a:r>
                  <a:rPr lang="en-US" err="1" smtClean="0"/>
                  <a:t>Dijkstra</a:t>
                </a:r>
                <a:r>
                  <a:rPr lang="en-US"/>
                  <a:t>) = O(</a:t>
                </a:r>
                <a14:m>
                  <m:oMath xmlns:m="http://schemas.openxmlformats.org/officeDocument/2006/math">
                    <m:sSup>
                      <m:sSupPr>
                        <m:ctrlPr>
                          <a:rPr lang="en-US"/>
                        </m:ctrlPr>
                      </m:sSupPr>
                      <m:e>
                        <m:r>
                          <m:rPr>
                            <m:sty m:val="p"/>
                          </m:rPr>
                          <a:rPr lang="en-US" i="0"/>
                          <m:t>N</m:t>
                        </m:r>
                      </m:e>
                      <m:sup>
                        <m:r>
                          <a:rPr lang="en-US" i="0"/>
                          <m:t>2</m:t>
                        </m:r>
                      </m:sup>
                    </m:sSup>
                  </m:oMath>
                </a14:m>
                <a:r>
                  <a:rPr lang="en-US"/>
                  <a:t>)</a:t>
                </a:r>
                <a:r>
                  <a:rPr lang="en-US" smtClean="0"/>
                  <a:t> -&gt; O(SMART) = </a:t>
                </a:r>
                <a:r>
                  <a:rPr lang="en-US"/>
                  <a:t>O(</a:t>
                </a:r>
                <a14:m>
                  <m:oMath xmlns:m="http://schemas.openxmlformats.org/officeDocument/2006/math">
                    <m:sSup>
                      <m:sSupPr>
                        <m:ctrlPr>
                          <a:rPr lang="en-US"/>
                        </m:ctrlPr>
                      </m:sSupPr>
                      <m:e>
                        <m:r>
                          <m:rPr>
                            <m:sty m:val="p"/>
                          </m:rPr>
                          <a:rPr lang="en-US" i="0"/>
                          <m:t>N</m:t>
                        </m:r>
                      </m:e>
                      <m:sup>
                        <m:r>
                          <a:rPr lang="en-US" i="0"/>
                          <m:t>3</m:t>
                        </m:r>
                      </m:sup>
                    </m:sSup>
                  </m:oMath>
                </a14:m>
                <a:r>
                  <a:rPr lang="en-US"/>
                  <a:t>)</a:t>
                </a:r>
                <a:r>
                  <a:rPr lang="en-US" smtClean="0"/>
                  <a:t>.</a:t>
                </a:r>
              </a:p>
              <a:p>
                <a:r>
                  <a:rPr lang="en-US" smtClean="0"/>
                  <a:t>TH </a:t>
                </a:r>
                <a:r>
                  <a:rPr lang="en-US" err="1" smtClean="0"/>
                  <a:t>trung</a:t>
                </a:r>
                <a:r>
                  <a:rPr lang="en-US" smtClean="0"/>
                  <a:t> </a:t>
                </a:r>
                <a:r>
                  <a:rPr lang="en-US" err="1" smtClean="0"/>
                  <a:t>bình</a:t>
                </a:r>
                <a:r>
                  <a:rPr lang="en-US" smtClean="0"/>
                  <a:t> </a:t>
                </a:r>
                <a:r>
                  <a:rPr lang="en-US" err="1" smtClean="0"/>
                  <a:t>với</a:t>
                </a:r>
                <a:r>
                  <a:rPr lang="en-US" smtClean="0"/>
                  <a:t> </a:t>
                </a:r>
                <a:r>
                  <a:rPr lang="en-US" err="1" smtClean="0"/>
                  <a:t>topo</a:t>
                </a:r>
                <a:r>
                  <a:rPr lang="en-US" smtClean="0"/>
                  <a:t> </a:t>
                </a:r>
                <a:r>
                  <a:rPr lang="en-US" err="1" smtClean="0"/>
                  <a:t>lớn</a:t>
                </a:r>
                <a:r>
                  <a:rPr lang="en-US" smtClean="0"/>
                  <a:t>: </a:t>
                </a:r>
                <a:r>
                  <a:rPr lang="en-US"/>
                  <a:t>O(SMART) = </a:t>
                </a:r>
                <a:r>
                  <a:rPr lang="en-US"/>
                  <a:t>O(</a:t>
                </a:r>
                <a14:m>
                  <m:oMath xmlns:m="http://schemas.openxmlformats.org/officeDocument/2006/math">
                    <m:sSup>
                      <m:sSupPr>
                        <m:ctrlPr>
                          <a:rPr lang="en-US"/>
                        </m:ctrlPr>
                      </m:sSupPr>
                      <m:e>
                        <m:r>
                          <m:rPr>
                            <m:sty m:val="p"/>
                          </m:rPr>
                          <a:rPr lang="en-US" i="0"/>
                          <m:t>N</m:t>
                        </m:r>
                      </m:e>
                      <m:sup>
                        <m:r>
                          <a:rPr lang="en-US" i="0"/>
                          <m:t>2.4</m:t>
                        </m:r>
                      </m:sup>
                    </m:sSup>
                  </m:oMath>
                </a14:m>
                <a:r>
                  <a:rPr lang="en-US"/>
                  <a:t>)</a:t>
                </a:r>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72067" y="2675467"/>
                <a:ext cx="7738533" cy="3450696"/>
              </a:xfrm>
              <a:blipFill rotWithShape="1">
                <a:blip r:embed="rId3"/>
                <a:stretch>
                  <a:fillRect l="-1181" t="-1767" r="-866"/>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err="1" smtClean="0"/>
              <a:t>Độ</a:t>
            </a:r>
            <a:r>
              <a:rPr lang="en-US" smtClean="0"/>
              <a:t> </a:t>
            </a:r>
            <a:r>
              <a:rPr lang="en-US" err="1" smtClean="0"/>
              <a:t>phức</a:t>
            </a:r>
            <a:r>
              <a:rPr lang="en-US" smtClean="0"/>
              <a:t> </a:t>
            </a:r>
            <a:r>
              <a:rPr lang="en-US" err="1" smtClean="0"/>
              <a:t>tạp</a:t>
            </a:r>
            <a:r>
              <a:rPr lang="en-US" smtClean="0"/>
              <a:t> </a:t>
            </a:r>
            <a:r>
              <a:rPr lang="en-US" err="1" smtClean="0"/>
              <a:t>của</a:t>
            </a:r>
            <a:r>
              <a:rPr lang="en-US" smtClean="0"/>
              <a:t> SMART</a:t>
            </a:r>
            <a:endParaRPr lang="en-US"/>
          </a:p>
        </p:txBody>
      </p:sp>
    </p:spTree>
    <p:extLst>
      <p:ext uri="{BB962C8B-B14F-4D97-AF65-F5344CB8AC3E}">
        <p14:creationId xmlns:p14="http://schemas.microsoft.com/office/powerpoint/2010/main" val="424107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smtClean="0"/>
              <a:t>SMART – Span : </a:t>
            </a:r>
            <a:r>
              <a:rPr lang="en-US" err="1" smtClean="0"/>
              <a:t>cho</a:t>
            </a:r>
            <a:r>
              <a:rPr lang="en-US" smtClean="0"/>
              <a:t> </a:t>
            </a:r>
            <a:r>
              <a:rPr lang="en-US" err="1" smtClean="0"/>
              <a:t>trường</a:t>
            </a:r>
            <a:r>
              <a:rPr lang="en-US" smtClean="0"/>
              <a:t> </a:t>
            </a:r>
            <a:r>
              <a:rPr lang="en-US" err="1" smtClean="0"/>
              <a:t>hợp</a:t>
            </a:r>
            <a:r>
              <a:rPr lang="en-US" smtClean="0"/>
              <a:t> </a:t>
            </a:r>
            <a:r>
              <a:rPr lang="en-US" err="1" smtClean="0"/>
              <a:t>lỗi</a:t>
            </a:r>
            <a:r>
              <a:rPr lang="en-US" smtClean="0"/>
              <a:t> </a:t>
            </a:r>
            <a:r>
              <a:rPr lang="en-US" err="1" smtClean="0"/>
              <a:t>tại</a:t>
            </a:r>
            <a:r>
              <a:rPr lang="en-US" smtClean="0"/>
              <a:t> </a:t>
            </a:r>
            <a:r>
              <a:rPr lang="en-US" err="1" smtClean="0"/>
              <a:t>nhịp</a:t>
            </a:r>
            <a:r>
              <a:rPr lang="en-US" smtClean="0"/>
              <a:t>.</a:t>
            </a:r>
          </a:p>
          <a:p>
            <a:pPr>
              <a:buFont typeface="Wingdings" pitchFamily="2" charset="2"/>
              <a:buChar char="Ø"/>
            </a:pPr>
            <a:r>
              <a:rPr lang="en-US" smtClean="0"/>
              <a:t>SMART – Node : </a:t>
            </a:r>
            <a:r>
              <a:rPr lang="en-US" err="1" smtClean="0"/>
              <a:t>cho</a:t>
            </a:r>
            <a:r>
              <a:rPr lang="en-US" smtClean="0"/>
              <a:t> </a:t>
            </a:r>
            <a:r>
              <a:rPr lang="en-US" err="1"/>
              <a:t>trường</a:t>
            </a:r>
            <a:r>
              <a:rPr lang="en-US"/>
              <a:t> </a:t>
            </a:r>
            <a:r>
              <a:rPr lang="en-US" err="1"/>
              <a:t>hợp</a:t>
            </a:r>
            <a:r>
              <a:rPr lang="en-US"/>
              <a:t> </a:t>
            </a:r>
            <a:r>
              <a:rPr lang="en-US" err="1"/>
              <a:t>lỗi</a:t>
            </a:r>
            <a:r>
              <a:rPr lang="en-US"/>
              <a:t> </a:t>
            </a:r>
            <a:r>
              <a:rPr lang="en-US" err="1"/>
              <a:t>tại</a:t>
            </a:r>
            <a:r>
              <a:rPr lang="en-US"/>
              <a:t> </a:t>
            </a:r>
            <a:r>
              <a:rPr lang="en-US" err="1" smtClean="0"/>
              <a:t>nút</a:t>
            </a:r>
            <a:r>
              <a:rPr lang="en-US" smtClean="0"/>
              <a:t>.</a:t>
            </a:r>
          </a:p>
          <a:p>
            <a:pPr>
              <a:buFont typeface="Wingdings" pitchFamily="2" charset="2"/>
              <a:buChar char="Ø"/>
            </a:pPr>
            <a:r>
              <a:rPr lang="en-US" smtClean="0"/>
              <a:t>SMART</a:t>
            </a:r>
            <a:r>
              <a:rPr lang="en-US"/>
              <a:t> – </a:t>
            </a:r>
            <a:r>
              <a:rPr lang="en-US" smtClean="0"/>
              <a:t>DF</a:t>
            </a:r>
            <a:r>
              <a:rPr lang="en-US"/>
              <a:t> (DF - Double-link failures </a:t>
            </a:r>
            <a:r>
              <a:rPr lang="en-US"/>
              <a:t>)</a:t>
            </a:r>
            <a:r>
              <a:rPr lang="en-US" smtClean="0"/>
              <a:t>: </a:t>
            </a:r>
            <a:r>
              <a:rPr lang="en-US" err="1" smtClean="0"/>
              <a:t>cho</a:t>
            </a:r>
            <a:r>
              <a:rPr lang="en-US" smtClean="0"/>
              <a:t> </a:t>
            </a:r>
            <a:r>
              <a:rPr lang="en-US" err="1" smtClean="0"/>
              <a:t>trường</a:t>
            </a:r>
            <a:r>
              <a:rPr lang="en-US" smtClean="0"/>
              <a:t> </a:t>
            </a:r>
            <a:r>
              <a:rPr lang="en-US" err="1" smtClean="0"/>
              <a:t>hợp</a:t>
            </a:r>
            <a:r>
              <a:rPr lang="en-US" smtClean="0"/>
              <a:t> </a:t>
            </a:r>
            <a:r>
              <a:rPr lang="en-US" err="1" smtClean="0"/>
              <a:t>lỗi</a:t>
            </a:r>
            <a:r>
              <a:rPr lang="en-US" smtClean="0"/>
              <a:t> </a:t>
            </a:r>
            <a:r>
              <a:rPr lang="en-US" err="1" smtClean="0"/>
              <a:t>liên</a:t>
            </a:r>
            <a:r>
              <a:rPr lang="en-US" smtClean="0"/>
              <a:t> </a:t>
            </a:r>
            <a:r>
              <a:rPr lang="en-US" err="1" smtClean="0"/>
              <a:t>kết</a:t>
            </a:r>
            <a:r>
              <a:rPr lang="en-US" smtClean="0"/>
              <a:t> </a:t>
            </a:r>
            <a:r>
              <a:rPr lang="en-US" err="1" smtClean="0"/>
              <a:t>đôi</a:t>
            </a:r>
            <a:endParaRPr lang="en-US"/>
          </a:p>
        </p:txBody>
      </p:sp>
      <p:sp>
        <p:nvSpPr>
          <p:cNvPr id="3" name="Title 2"/>
          <p:cNvSpPr>
            <a:spLocks noGrp="1"/>
          </p:cNvSpPr>
          <p:nvPr>
            <p:ph type="title"/>
          </p:nvPr>
        </p:nvSpPr>
        <p:spPr/>
        <p:txBody>
          <a:bodyPr>
            <a:normAutofit fontScale="90000"/>
          </a:bodyPr>
          <a:lstStyle/>
          <a:p>
            <a:pPr algn="l"/>
            <a:r>
              <a:rPr lang="en-US" smtClean="0">
                <a:cs typeface="Times New Roman" pitchFamily="18" charset="0"/>
              </a:rPr>
              <a:t>4.Các </a:t>
            </a:r>
            <a:r>
              <a:rPr lang="en-US" err="1">
                <a:cs typeface="Times New Roman" pitchFamily="18" charset="0"/>
              </a:rPr>
              <a:t>phiên</a:t>
            </a:r>
            <a:r>
              <a:rPr lang="en-US">
                <a:cs typeface="Times New Roman" pitchFamily="18" charset="0"/>
              </a:rPr>
              <a:t> </a:t>
            </a:r>
            <a:r>
              <a:rPr lang="en-US" err="1">
                <a:cs typeface="Times New Roman" pitchFamily="18" charset="0"/>
              </a:rPr>
              <a:t>bản</a:t>
            </a:r>
            <a:r>
              <a:rPr lang="en-US">
                <a:cs typeface="Times New Roman" pitchFamily="18" charset="0"/>
              </a:rPr>
              <a:t> </a:t>
            </a:r>
            <a:r>
              <a:rPr lang="en-US" err="1">
                <a:cs typeface="Times New Roman" pitchFamily="18" charset="0"/>
              </a:rPr>
              <a:t>mở</a:t>
            </a:r>
            <a:r>
              <a:rPr lang="en-US">
                <a:cs typeface="Times New Roman" pitchFamily="18" charset="0"/>
              </a:rPr>
              <a:t> </a:t>
            </a:r>
            <a:r>
              <a:rPr lang="en-US" err="1">
                <a:cs typeface="Times New Roman" pitchFamily="18" charset="0"/>
              </a:rPr>
              <a:t>rộng</a:t>
            </a:r>
            <a:r>
              <a:rPr lang="en-US">
                <a:cs typeface="Times New Roman" pitchFamily="18" charset="0"/>
              </a:rPr>
              <a:t> </a:t>
            </a:r>
            <a:r>
              <a:rPr lang="en-US" err="1">
                <a:cs typeface="Times New Roman" pitchFamily="18" charset="0"/>
              </a:rPr>
              <a:t>của</a:t>
            </a:r>
            <a:r>
              <a:rPr lang="en-US">
                <a:cs typeface="Times New Roman" pitchFamily="18" charset="0"/>
              </a:rPr>
              <a:t> </a:t>
            </a:r>
            <a:r>
              <a:rPr lang="en-US" smtClean="0">
                <a:cs typeface="Times New Roman" pitchFamily="18" charset="0"/>
              </a:rPr>
              <a:t>SMART</a:t>
            </a:r>
            <a:endParaRPr lang="en-US"/>
          </a:p>
        </p:txBody>
      </p:sp>
    </p:spTree>
    <p:extLst>
      <p:ext uri="{BB962C8B-B14F-4D97-AF65-F5344CB8AC3E}">
        <p14:creationId xmlns:p14="http://schemas.microsoft.com/office/powerpoint/2010/main" val="124675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Một</a:t>
            </a:r>
            <a:r>
              <a:rPr lang="en-US"/>
              <a:t> </a:t>
            </a:r>
            <a:r>
              <a:rPr lang="en-US" err="1"/>
              <a:t>ánh</a:t>
            </a:r>
            <a:r>
              <a:rPr lang="en-US"/>
              <a:t> </a:t>
            </a:r>
            <a:r>
              <a:rPr lang="en-US" err="1"/>
              <a:t>xạ</a:t>
            </a:r>
            <a:r>
              <a:rPr lang="en-US"/>
              <a:t> </a:t>
            </a:r>
            <a:r>
              <a:rPr lang="en-US" err="1"/>
              <a:t>được</a:t>
            </a:r>
            <a:r>
              <a:rPr lang="en-US"/>
              <a:t> </a:t>
            </a:r>
            <a:r>
              <a:rPr lang="en-US" err="1"/>
              <a:t>gọi</a:t>
            </a:r>
            <a:r>
              <a:rPr lang="en-US"/>
              <a:t> </a:t>
            </a:r>
            <a:r>
              <a:rPr lang="en-US" err="1"/>
              <a:t>là</a:t>
            </a:r>
            <a:r>
              <a:rPr lang="en-US"/>
              <a:t> </a:t>
            </a:r>
            <a:r>
              <a:rPr lang="en-US" i="1"/>
              <a:t>span-survivable</a:t>
            </a:r>
            <a:r>
              <a:rPr lang="en-US"/>
              <a:t> </a:t>
            </a:r>
            <a:r>
              <a:rPr lang="en-US" err="1"/>
              <a:t>nếu</a:t>
            </a:r>
            <a:r>
              <a:rPr lang="en-US"/>
              <a:t> </a:t>
            </a:r>
            <a:r>
              <a:rPr lang="en-US" err="1"/>
              <a:t>nó</a:t>
            </a:r>
            <a:r>
              <a:rPr lang="en-US"/>
              <a:t> </a:t>
            </a:r>
            <a:r>
              <a:rPr lang="en-US" err="1"/>
              <a:t>vẫn</a:t>
            </a:r>
            <a:r>
              <a:rPr lang="en-US"/>
              <a:t> </a:t>
            </a:r>
            <a:r>
              <a:rPr lang="en-US" err="1"/>
              <a:t>đảm</a:t>
            </a:r>
            <a:r>
              <a:rPr lang="en-US"/>
              <a:t> </a:t>
            </a:r>
            <a:r>
              <a:rPr lang="en-US" err="1"/>
              <a:t>bảo</a:t>
            </a:r>
            <a:r>
              <a:rPr lang="en-US"/>
              <a:t> </a:t>
            </a:r>
            <a:r>
              <a:rPr lang="en-US" err="1"/>
              <a:t>tính</a:t>
            </a:r>
            <a:r>
              <a:rPr lang="en-US"/>
              <a:t> </a:t>
            </a:r>
            <a:r>
              <a:rPr lang="en-US" err="1"/>
              <a:t>liên</a:t>
            </a:r>
            <a:r>
              <a:rPr lang="en-US"/>
              <a:t> </a:t>
            </a:r>
            <a:r>
              <a:rPr lang="en-US" err="1"/>
              <a:t>thông</a:t>
            </a:r>
            <a:r>
              <a:rPr lang="en-US"/>
              <a:t> </a:t>
            </a:r>
            <a:r>
              <a:rPr lang="en-US" err="1"/>
              <a:t>của</a:t>
            </a:r>
            <a:r>
              <a:rPr lang="en-US"/>
              <a:t> </a:t>
            </a:r>
            <a:r>
              <a:rPr lang="en-US" err="1"/>
              <a:t>đồ</a:t>
            </a:r>
            <a:r>
              <a:rPr lang="en-US"/>
              <a:t> </a:t>
            </a:r>
            <a:r>
              <a:rPr lang="en-US" err="1"/>
              <a:t>thị</a:t>
            </a:r>
            <a:r>
              <a:rPr lang="en-US"/>
              <a:t> logic </a:t>
            </a:r>
            <a:r>
              <a:rPr lang="en-US" err="1"/>
              <a:t>sau</a:t>
            </a:r>
            <a:r>
              <a:rPr lang="en-US"/>
              <a:t> </a:t>
            </a:r>
            <a:r>
              <a:rPr lang="en-US" err="1"/>
              <a:t>khi</a:t>
            </a:r>
            <a:r>
              <a:rPr lang="en-US"/>
              <a:t> </a:t>
            </a:r>
            <a:r>
              <a:rPr lang="en-US" err="1"/>
              <a:t>có</a:t>
            </a:r>
            <a:r>
              <a:rPr lang="en-US"/>
              <a:t> </a:t>
            </a:r>
            <a:r>
              <a:rPr lang="en-US" err="1"/>
              <a:t>lỗi</a:t>
            </a:r>
            <a:r>
              <a:rPr lang="en-US"/>
              <a:t> ở </a:t>
            </a:r>
            <a:r>
              <a:rPr lang="en-US" err="1"/>
              <a:t>bất</a:t>
            </a:r>
            <a:r>
              <a:rPr lang="en-US"/>
              <a:t> </a:t>
            </a:r>
            <a:r>
              <a:rPr lang="en-US" err="1"/>
              <a:t>kỳ</a:t>
            </a:r>
            <a:r>
              <a:rPr lang="en-US"/>
              <a:t> </a:t>
            </a:r>
            <a:r>
              <a:rPr lang="en-US" err="1"/>
              <a:t>sợi</a:t>
            </a:r>
            <a:r>
              <a:rPr lang="en-US"/>
              <a:t> </a:t>
            </a:r>
            <a:r>
              <a:rPr lang="en-US" err="1"/>
              <a:t>đơn</a:t>
            </a:r>
            <a:r>
              <a:rPr lang="en-US"/>
              <a:t> </a:t>
            </a:r>
            <a:r>
              <a:rPr lang="en-US" err="1"/>
              <a:t>nào</a:t>
            </a:r>
            <a:r>
              <a:rPr lang="en-US"/>
              <a:t> </a:t>
            </a:r>
            <a:r>
              <a:rPr lang="en-US" err="1"/>
              <a:t>hoặc</a:t>
            </a:r>
            <a:r>
              <a:rPr lang="en-US"/>
              <a:t> </a:t>
            </a:r>
            <a:r>
              <a:rPr lang="en-US" err="1"/>
              <a:t>sau</a:t>
            </a:r>
            <a:r>
              <a:rPr lang="en-US"/>
              <a:t> </a:t>
            </a:r>
            <a:r>
              <a:rPr lang="en-US" err="1"/>
              <a:t>khi</a:t>
            </a:r>
            <a:r>
              <a:rPr lang="en-US"/>
              <a:t> 1 </a:t>
            </a:r>
            <a:r>
              <a:rPr lang="en-US" err="1"/>
              <a:t>trong</a:t>
            </a:r>
            <a:r>
              <a:rPr lang="en-US"/>
              <a:t> </a:t>
            </a:r>
            <a:r>
              <a:rPr lang="en-US" err="1"/>
              <a:t>những</a:t>
            </a:r>
            <a:r>
              <a:rPr lang="en-US"/>
              <a:t> </a:t>
            </a:r>
            <a:r>
              <a:rPr lang="en-US" i="1"/>
              <a:t>multi-link spans</a:t>
            </a:r>
            <a:r>
              <a:rPr lang="en-US"/>
              <a:t> (</a:t>
            </a:r>
            <a:r>
              <a:rPr lang="en-US" err="1"/>
              <a:t>nhịp</a:t>
            </a:r>
            <a:r>
              <a:rPr lang="en-US"/>
              <a:t> </a:t>
            </a:r>
            <a:r>
              <a:rPr lang="en-US" err="1"/>
              <a:t>đa</a:t>
            </a:r>
            <a:r>
              <a:rPr lang="en-US"/>
              <a:t> </a:t>
            </a:r>
            <a:r>
              <a:rPr lang="en-US" err="1"/>
              <a:t>liên</a:t>
            </a:r>
            <a:r>
              <a:rPr lang="en-US"/>
              <a:t> </a:t>
            </a:r>
            <a:r>
              <a:rPr lang="en-US" err="1"/>
              <a:t>kết</a:t>
            </a:r>
            <a:r>
              <a:rPr lang="en-US"/>
              <a:t>) </a:t>
            </a:r>
            <a:r>
              <a:rPr lang="en-US" err="1"/>
              <a:t>bị</a:t>
            </a:r>
            <a:r>
              <a:rPr lang="en-US"/>
              <a:t> </a:t>
            </a:r>
            <a:r>
              <a:rPr lang="en-US" err="1" smtClean="0"/>
              <a:t>cắt</a:t>
            </a:r>
            <a:r>
              <a:rPr lang="en-US" smtClean="0"/>
              <a:t>.</a:t>
            </a:r>
          </a:p>
          <a:p>
            <a:r>
              <a:rPr lang="en-US" err="1" smtClean="0"/>
              <a:t>Thay</a:t>
            </a:r>
            <a:r>
              <a:rPr lang="en-US" smtClean="0"/>
              <a:t> </a:t>
            </a:r>
            <a:r>
              <a:rPr lang="en-US" err="1" smtClean="0"/>
              <a:t>đổi</a:t>
            </a:r>
            <a:r>
              <a:rPr lang="en-US" smtClean="0"/>
              <a:t> </a:t>
            </a:r>
            <a:r>
              <a:rPr lang="en-US" err="1" smtClean="0"/>
              <a:t>hàm</a:t>
            </a:r>
            <a:r>
              <a:rPr lang="en-US" smtClean="0"/>
              <a:t> </a:t>
            </a:r>
            <a:r>
              <a:rPr lang="en-US" err="1" smtClean="0"/>
              <a:t>DisjointMap</a:t>
            </a:r>
            <a:r>
              <a:rPr lang="en-US" smtClean="0"/>
              <a:t> </a:t>
            </a:r>
            <a:r>
              <a:rPr lang="en-US" err="1" smtClean="0"/>
              <a:t>xem</a:t>
            </a:r>
            <a:r>
              <a:rPr lang="en-US" smtClean="0"/>
              <a:t> </a:t>
            </a:r>
            <a:r>
              <a:rPr lang="en-US" err="1" smtClean="0"/>
              <a:t>các</a:t>
            </a:r>
            <a:r>
              <a:rPr lang="en-US" smtClean="0"/>
              <a:t> </a:t>
            </a:r>
            <a:r>
              <a:rPr lang="en-US" err="1" smtClean="0"/>
              <a:t>sợi</a:t>
            </a:r>
            <a:r>
              <a:rPr lang="en-US" smtClean="0"/>
              <a:t> </a:t>
            </a:r>
            <a:r>
              <a:rPr lang="en-US" err="1" smtClean="0"/>
              <a:t>trong</a:t>
            </a:r>
            <a:r>
              <a:rPr lang="en-US" smtClean="0"/>
              <a:t> 1 </a:t>
            </a:r>
            <a:r>
              <a:rPr lang="en-US" err="1" smtClean="0"/>
              <a:t>nhịp</a:t>
            </a:r>
            <a:r>
              <a:rPr lang="en-US" smtClean="0"/>
              <a:t> </a:t>
            </a:r>
            <a:r>
              <a:rPr lang="en-US" err="1" smtClean="0"/>
              <a:t>như</a:t>
            </a:r>
            <a:r>
              <a:rPr lang="en-US" smtClean="0"/>
              <a:t> </a:t>
            </a:r>
            <a:r>
              <a:rPr lang="en-US" err="1" smtClean="0"/>
              <a:t>là</a:t>
            </a:r>
            <a:r>
              <a:rPr lang="en-US" smtClean="0"/>
              <a:t> 1 </a:t>
            </a:r>
            <a:r>
              <a:rPr lang="en-US" err="1" smtClean="0"/>
              <a:t>lightpath</a:t>
            </a:r>
            <a:endParaRPr lang="en-US"/>
          </a:p>
        </p:txBody>
      </p:sp>
      <p:sp>
        <p:nvSpPr>
          <p:cNvPr id="3" name="Title 2"/>
          <p:cNvSpPr>
            <a:spLocks noGrp="1"/>
          </p:cNvSpPr>
          <p:nvPr>
            <p:ph type="title"/>
          </p:nvPr>
        </p:nvSpPr>
        <p:spPr/>
        <p:txBody>
          <a:bodyPr/>
          <a:lstStyle/>
          <a:p>
            <a:pPr algn="l"/>
            <a:r>
              <a:rPr lang="en-US" smtClean="0"/>
              <a:t>SMART-Span </a:t>
            </a:r>
            <a:endParaRPr lang="en-US"/>
          </a:p>
        </p:txBody>
      </p:sp>
    </p:spTree>
    <p:extLst>
      <p:ext uri="{BB962C8B-B14F-4D97-AF65-F5344CB8AC3E}">
        <p14:creationId xmlns:p14="http://schemas.microsoft.com/office/powerpoint/2010/main" val="3241050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err="1" smtClean="0"/>
                  <a:t>Một</a:t>
                </a:r>
                <a:r>
                  <a:rPr lang="en-US" smtClean="0"/>
                  <a:t> </a:t>
                </a:r>
                <a:r>
                  <a:rPr lang="en-US" err="1" smtClean="0"/>
                  <a:t>ánh</a:t>
                </a:r>
                <a:r>
                  <a:rPr lang="en-US" smtClean="0"/>
                  <a:t> </a:t>
                </a:r>
                <a:r>
                  <a:rPr lang="en-US" err="1"/>
                  <a:t>xạ</a:t>
                </a:r>
                <a:r>
                  <a:rPr lang="en-US"/>
                  <a:t> </a:t>
                </a:r>
                <a:r>
                  <a:rPr lang="en-US" err="1"/>
                  <a:t>được</a:t>
                </a:r>
                <a:r>
                  <a:rPr lang="en-US"/>
                  <a:t> </a:t>
                </a:r>
                <a:r>
                  <a:rPr lang="en-US" err="1"/>
                  <a:t>gọi</a:t>
                </a:r>
                <a:r>
                  <a:rPr lang="en-US"/>
                  <a:t> </a:t>
                </a:r>
                <a:r>
                  <a:rPr lang="en-US" err="1"/>
                  <a:t>là</a:t>
                </a:r>
                <a:r>
                  <a:rPr lang="en-US"/>
                  <a:t> </a:t>
                </a:r>
                <a:r>
                  <a:rPr lang="en-US" i="1"/>
                  <a:t>node-survivable</a:t>
                </a:r>
                <a:r>
                  <a:rPr lang="en-US"/>
                  <a:t> </a:t>
                </a:r>
                <a:r>
                  <a:rPr lang="en-US" err="1"/>
                  <a:t>nếu</a:t>
                </a:r>
                <a:r>
                  <a:rPr lang="en-US"/>
                  <a:t> </a:t>
                </a:r>
                <a:r>
                  <a:rPr lang="en-US" err="1"/>
                  <a:t>sau</a:t>
                </a:r>
                <a:r>
                  <a:rPr lang="en-US"/>
                  <a:t> </a:t>
                </a:r>
                <a:r>
                  <a:rPr lang="en-US" err="1"/>
                  <a:t>khi</a:t>
                </a:r>
                <a:r>
                  <a:rPr lang="en-US"/>
                  <a:t> </a:t>
                </a:r>
                <a:r>
                  <a:rPr lang="en-US" err="1"/>
                  <a:t>có</a:t>
                </a:r>
                <a:r>
                  <a:rPr lang="en-US"/>
                  <a:t> </a:t>
                </a:r>
                <a:r>
                  <a:rPr lang="en-US" err="1"/>
                  <a:t>lỗi</a:t>
                </a:r>
                <a:r>
                  <a:rPr lang="en-US"/>
                  <a:t> </a:t>
                </a:r>
                <a:r>
                  <a:rPr lang="en-US" err="1"/>
                  <a:t>xảy</a:t>
                </a:r>
                <a:r>
                  <a:rPr lang="en-US"/>
                  <a:t> </a:t>
                </a:r>
                <a:r>
                  <a:rPr lang="en-US" err="1"/>
                  <a:t>ra</a:t>
                </a:r>
                <a:r>
                  <a:rPr lang="en-US"/>
                  <a:t> </a:t>
                </a:r>
                <a:r>
                  <a:rPr lang="en-US" err="1"/>
                  <a:t>tại</a:t>
                </a:r>
                <a:r>
                  <a:rPr lang="en-US"/>
                  <a:t> 1 </a:t>
                </a:r>
                <a:r>
                  <a:rPr lang="en-US" err="1"/>
                  <a:t>đỉnh</a:t>
                </a:r>
                <a:r>
                  <a:rPr lang="en-US"/>
                  <a:t> </a:t>
                </a:r>
                <a:r>
                  <a:rPr lang="en-US" err="1"/>
                  <a:t>bất</a:t>
                </a:r>
                <a:r>
                  <a:rPr lang="en-US"/>
                  <a:t> </a:t>
                </a:r>
                <a:r>
                  <a:rPr lang="en-US" err="1"/>
                  <a:t>kỳ</a:t>
                </a:r>
                <a:r>
                  <a:rPr lang="en-US"/>
                  <a:t> v ∈ V, </a:t>
                </a:r>
                <a:r>
                  <a:rPr lang="en-US" err="1"/>
                  <a:t>phần</a:t>
                </a:r>
                <a:r>
                  <a:rPr lang="en-US"/>
                  <a:t> </a:t>
                </a:r>
                <a:r>
                  <a:rPr lang="en-US" err="1"/>
                  <a:t>topo</a:t>
                </a:r>
                <a:r>
                  <a:rPr lang="en-US"/>
                  <a:t> logic </a:t>
                </a:r>
                <a:r>
                  <a:rPr lang="en-US" err="1"/>
                  <a:t>còn</a:t>
                </a:r>
                <a:r>
                  <a:rPr lang="en-US"/>
                  <a:t> </a:t>
                </a:r>
                <a:r>
                  <a:rPr lang="en-US" err="1"/>
                  <a:t>lại</a:t>
                </a:r>
                <a:r>
                  <a:rPr lang="en-US"/>
                  <a:t> </a:t>
                </a:r>
                <a14:m>
                  <m:oMath xmlns:m="http://schemas.openxmlformats.org/officeDocument/2006/math">
                    <m:sSup>
                      <m:sSupPr>
                        <m:ctrlPr>
                          <a:rPr lang="en-US"/>
                        </m:ctrlPr>
                      </m:sSupPr>
                      <m:e>
                        <m:r>
                          <m:rPr>
                            <m:sty m:val="p"/>
                          </m:rPr>
                          <a:rPr lang="en-US" i="0"/>
                          <m:t>G</m:t>
                        </m:r>
                      </m:e>
                      <m:sup>
                        <m:r>
                          <m:rPr>
                            <m:sty m:val="p"/>
                          </m:rPr>
                          <a:rPr lang="en-US" i="0"/>
                          <m:t>L</m:t>
                        </m:r>
                      </m:sup>
                    </m:sSup>
                  </m:oMath>
                </a14:m>
                <a:r>
                  <a:rPr lang="en-US"/>
                  <a:t>\ {v} </a:t>
                </a:r>
                <a:r>
                  <a:rPr lang="en-US" err="1"/>
                  <a:t>vẫn</a:t>
                </a:r>
                <a:r>
                  <a:rPr lang="en-US"/>
                  <a:t> </a:t>
                </a:r>
                <a:r>
                  <a:rPr lang="en-US" err="1"/>
                  <a:t>còn</a:t>
                </a:r>
                <a:r>
                  <a:rPr lang="en-US"/>
                  <a:t> </a:t>
                </a:r>
                <a:r>
                  <a:rPr lang="en-US" err="1"/>
                  <a:t>liên</a:t>
                </a:r>
                <a:r>
                  <a:rPr lang="en-US"/>
                  <a:t> </a:t>
                </a:r>
                <a:r>
                  <a:rPr lang="en-US" err="1"/>
                  <a:t>thông</a:t>
                </a:r>
                <a:r>
                  <a:rPr lang="en-US"/>
                  <a:t> </a:t>
                </a:r>
                <a:endParaRPr lang="en-US" smtClean="0"/>
              </a:p>
              <a:p>
                <a:r>
                  <a:rPr lang="en-US" err="1" smtClean="0"/>
                  <a:t>Thay</a:t>
                </a:r>
                <a:r>
                  <a:rPr lang="en-US" smtClean="0"/>
                  <a:t> </a:t>
                </a:r>
                <a:r>
                  <a:rPr lang="en-US" err="1" smtClean="0"/>
                  <a:t>đổi</a:t>
                </a:r>
                <a:r>
                  <a:rPr lang="en-US" smtClean="0"/>
                  <a:t> </a:t>
                </a:r>
                <a:r>
                  <a:rPr lang="en-US" err="1" smtClean="0"/>
                  <a:t>hàm</a:t>
                </a:r>
                <a:r>
                  <a:rPr lang="en-US" smtClean="0"/>
                  <a:t> </a:t>
                </a:r>
                <a:r>
                  <a:rPr lang="en-US" err="1" smtClean="0"/>
                  <a:t>DisjointMap</a:t>
                </a:r>
                <a:r>
                  <a:rPr lang="en-US" smtClean="0"/>
                  <a:t> </a:t>
                </a:r>
                <a:r>
                  <a:rPr lang="en-US" err="1"/>
                  <a:t>để</a:t>
                </a:r>
                <a:r>
                  <a:rPr lang="en-US"/>
                  <a:t> </a:t>
                </a:r>
                <a:r>
                  <a:rPr lang="en-US" err="1" smtClean="0"/>
                  <a:t>tìm</a:t>
                </a:r>
                <a:r>
                  <a:rPr lang="en-US" smtClean="0"/>
                  <a:t> </a:t>
                </a:r>
                <a:r>
                  <a:rPr lang="en-US" err="1"/>
                  <a:t>ánh</a:t>
                </a:r>
                <a:r>
                  <a:rPr lang="en-US"/>
                  <a:t> </a:t>
                </a:r>
                <a:r>
                  <a:rPr lang="en-US" err="1"/>
                  <a:t>xạ</a:t>
                </a:r>
                <a:r>
                  <a:rPr lang="en-US"/>
                  <a:t> </a:t>
                </a:r>
                <a:r>
                  <a:rPr lang="en-US" err="1"/>
                  <a:t>nút</a:t>
                </a:r>
                <a:r>
                  <a:rPr lang="en-US"/>
                  <a:t> </a:t>
                </a:r>
                <a:r>
                  <a:rPr lang="en-US" err="1"/>
                  <a:t>tách</a:t>
                </a:r>
                <a:r>
                  <a:rPr lang="en-US"/>
                  <a:t> </a:t>
                </a:r>
                <a:r>
                  <a:rPr lang="en-US" err="1"/>
                  <a:t>rời</a:t>
                </a:r>
                <a:r>
                  <a:rPr lang="en-US"/>
                  <a:t> (node-disjoint) </a:t>
                </a:r>
                <a:r>
                  <a:rPr lang="en-US" err="1"/>
                  <a:t>thay</a:t>
                </a:r>
                <a:r>
                  <a:rPr lang="en-US"/>
                  <a:t> </a:t>
                </a:r>
                <a:r>
                  <a:rPr lang="en-US" err="1"/>
                  <a:t>vì</a:t>
                </a:r>
                <a:r>
                  <a:rPr lang="en-US"/>
                  <a:t> </a:t>
                </a:r>
                <a:r>
                  <a:rPr lang="en-US" err="1"/>
                  <a:t>tìm</a:t>
                </a:r>
                <a:r>
                  <a:rPr lang="en-US"/>
                  <a:t> </a:t>
                </a:r>
                <a:r>
                  <a:rPr lang="en-US" err="1"/>
                  <a:t>ánh</a:t>
                </a:r>
                <a:r>
                  <a:rPr lang="en-US"/>
                  <a:t> </a:t>
                </a:r>
                <a:r>
                  <a:rPr lang="en-US" err="1"/>
                  <a:t>xạ</a:t>
                </a:r>
                <a:r>
                  <a:rPr lang="en-US"/>
                  <a:t> </a:t>
                </a:r>
                <a:r>
                  <a:rPr lang="en-US" err="1"/>
                  <a:t>liên</a:t>
                </a:r>
                <a:r>
                  <a:rPr lang="en-US"/>
                  <a:t> </a:t>
                </a:r>
                <a:r>
                  <a:rPr lang="en-US" err="1"/>
                  <a:t>kết</a:t>
                </a:r>
                <a:r>
                  <a:rPr lang="en-US"/>
                  <a:t> </a:t>
                </a:r>
                <a:r>
                  <a:rPr lang="en-US" err="1"/>
                  <a:t>tách</a:t>
                </a:r>
                <a:r>
                  <a:rPr lang="en-US"/>
                  <a:t> </a:t>
                </a:r>
                <a:r>
                  <a:rPr lang="en-US" err="1"/>
                  <a:t>rời</a:t>
                </a:r>
                <a:r>
                  <a:rPr lang="en-US"/>
                  <a:t> (link-disjoint)</a:t>
                </a:r>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235" t="-1767" r="-247"/>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smtClean="0"/>
              <a:t>SMART-Node</a:t>
            </a:r>
            <a:endParaRPr lang="en-US"/>
          </a:p>
        </p:txBody>
      </p:sp>
    </p:spTree>
    <p:extLst>
      <p:ext uri="{BB962C8B-B14F-4D97-AF65-F5344CB8AC3E}">
        <p14:creationId xmlns:p14="http://schemas.microsoft.com/office/powerpoint/2010/main" val="3669308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smtClean="0"/>
                  <a:t>Ý </a:t>
                </a:r>
                <a:r>
                  <a:rPr lang="en-US" err="1" smtClean="0"/>
                  <a:t>tưởng</a:t>
                </a:r>
                <a:r>
                  <a:rPr lang="en-US" smtClean="0"/>
                  <a:t> </a:t>
                </a:r>
                <a:r>
                  <a:rPr lang="en-US" err="1" smtClean="0"/>
                  <a:t>tương</a:t>
                </a:r>
                <a:r>
                  <a:rPr lang="en-US" smtClean="0"/>
                  <a:t> </a:t>
                </a:r>
                <a:r>
                  <a:rPr lang="en-US" err="1" smtClean="0"/>
                  <a:t>tự</a:t>
                </a:r>
                <a:r>
                  <a:rPr lang="en-US" smtClean="0"/>
                  <a:t>: </a:t>
                </a:r>
                <a:r>
                  <a:rPr lang="en-US" err="1"/>
                  <a:t>T</a:t>
                </a:r>
                <a:r>
                  <a:rPr lang="en-US" err="1" smtClean="0"/>
                  <a:t>ìm</a:t>
                </a:r>
                <a:r>
                  <a:rPr lang="en-US" smtClean="0"/>
                  <a:t>  </a:t>
                </a:r>
                <a:r>
                  <a:rPr lang="en-US" err="1"/>
                  <a:t>ánh</a:t>
                </a:r>
                <a:r>
                  <a:rPr lang="en-US"/>
                  <a:t> </a:t>
                </a:r>
                <a:r>
                  <a:rPr lang="en-US" err="1"/>
                  <a:t>xạ</a:t>
                </a:r>
                <a:r>
                  <a:rPr lang="en-US"/>
                  <a:t> 2-survivable </a:t>
                </a:r>
                <a:r>
                  <a:rPr lang="en-US" err="1"/>
                  <a:t>của</a:t>
                </a:r>
                <a:r>
                  <a:rPr lang="en-US"/>
                  <a:t> </a:t>
                </a:r>
                <a:r>
                  <a:rPr lang="en-US" err="1"/>
                  <a:t>các</a:t>
                </a:r>
                <a:r>
                  <a:rPr lang="en-US"/>
                  <a:t> </a:t>
                </a:r>
                <a:r>
                  <a:rPr lang="en-US" err="1"/>
                  <a:t>đồ</a:t>
                </a:r>
                <a:r>
                  <a:rPr lang="en-US"/>
                  <a:t> </a:t>
                </a:r>
                <a:r>
                  <a:rPr lang="en-US" err="1"/>
                  <a:t>thị</a:t>
                </a:r>
                <a:r>
                  <a:rPr lang="en-US"/>
                  <a:t> con </a:t>
                </a:r>
                <a:r>
                  <a:rPr lang="en-US" err="1"/>
                  <a:t>của</a:t>
                </a:r>
                <a:r>
                  <a:rPr lang="en-US"/>
                  <a:t> </a:t>
                </a:r>
                <a:r>
                  <a:rPr lang="en-US" err="1"/>
                  <a:t>topo</a:t>
                </a:r>
                <a:r>
                  <a:rPr lang="en-US"/>
                  <a:t> logic </a:t>
                </a:r>
                <a:r>
                  <a:rPr lang="en-US" err="1"/>
                  <a:t>rút</a:t>
                </a:r>
                <a:r>
                  <a:rPr lang="en-US"/>
                  <a:t> </a:t>
                </a:r>
                <a:r>
                  <a:rPr lang="en-US" err="1"/>
                  <a:t>gọn</a:t>
                </a:r>
                <a:r>
                  <a:rPr lang="en-US"/>
                  <a:t> </a:t>
                </a:r>
                <a14:m>
                  <m:oMath xmlns:m="http://schemas.openxmlformats.org/officeDocument/2006/math">
                    <m:sSup>
                      <m:sSupPr>
                        <m:ctrlPr>
                          <a:rPr lang="en-US" i="1"/>
                        </m:ctrlPr>
                      </m:sSupPr>
                      <m:e>
                        <m:r>
                          <a:rPr lang="en-US" i="1"/>
                          <m:t>𝐺</m:t>
                        </m:r>
                      </m:e>
                      <m:sup>
                        <m:r>
                          <m:rPr>
                            <m:sty m:val="p"/>
                          </m:rPr>
                          <a:rPr lang="en-US"/>
                          <m:t>C</m:t>
                        </m:r>
                      </m:sup>
                    </m:sSup>
                  </m:oMath>
                </a14:m>
                <a:r>
                  <a:rPr lang="en-US"/>
                  <a:t> </a:t>
                </a:r>
                <a:r>
                  <a:rPr lang="en-US" err="1"/>
                  <a:t>và</a:t>
                </a:r>
                <a:r>
                  <a:rPr lang="en-US"/>
                  <a:t> </a:t>
                </a:r>
                <a:r>
                  <a:rPr lang="en-US" err="1"/>
                  <a:t>sau</a:t>
                </a:r>
                <a:r>
                  <a:rPr lang="en-US"/>
                  <a:t> </a:t>
                </a:r>
                <a:r>
                  <a:rPr lang="en-US" err="1"/>
                  <a:t>đó</a:t>
                </a:r>
                <a:r>
                  <a:rPr lang="en-US"/>
                  <a:t> </a:t>
                </a:r>
                <a:r>
                  <a:rPr lang="en-US" err="1"/>
                  <a:t>rút</a:t>
                </a:r>
                <a:r>
                  <a:rPr lang="en-US"/>
                  <a:t> </a:t>
                </a:r>
                <a:r>
                  <a:rPr lang="en-US" err="1"/>
                  <a:t>gọn</a:t>
                </a:r>
                <a:r>
                  <a:rPr lang="en-US"/>
                  <a:t> </a:t>
                </a:r>
                <a:r>
                  <a:rPr lang="en-US" err="1"/>
                  <a:t>đồ</a:t>
                </a:r>
                <a:r>
                  <a:rPr lang="en-US"/>
                  <a:t> </a:t>
                </a:r>
                <a:r>
                  <a:rPr lang="en-US" err="1"/>
                  <a:t>thị</a:t>
                </a:r>
                <a:r>
                  <a:rPr lang="en-US"/>
                  <a:t> con </a:t>
                </a:r>
                <a:r>
                  <a:rPr lang="en-US" err="1"/>
                  <a:t>này</a:t>
                </a:r>
                <a:r>
                  <a:rPr lang="en-US"/>
                  <a:t> </a:t>
                </a:r>
                <a:r>
                  <a:rPr lang="en-US" err="1"/>
                  <a:t>thành</a:t>
                </a:r>
                <a:r>
                  <a:rPr lang="en-US"/>
                  <a:t> </a:t>
                </a:r>
                <a:r>
                  <a:rPr lang="en-US" err="1"/>
                  <a:t>một</a:t>
                </a:r>
                <a:r>
                  <a:rPr lang="en-US"/>
                  <a:t> </a:t>
                </a:r>
                <a:r>
                  <a:rPr lang="en-US" err="1" smtClean="0"/>
                  <a:t>nút</a:t>
                </a:r>
                <a:endParaRPr lang="en-US" smtClean="0"/>
              </a:p>
              <a:p>
                <a:r>
                  <a:rPr lang="en-US" smtClean="0"/>
                  <a:t>Trong </a:t>
                </a:r>
                <a:r>
                  <a:rPr lang="en-US" err="1" smtClean="0"/>
                  <a:t>bước</a:t>
                </a:r>
                <a:r>
                  <a:rPr lang="en-US" smtClean="0"/>
                  <a:t> 1, </a:t>
                </a:r>
                <a:r>
                  <a:rPr lang="en-US" err="1"/>
                  <a:t>t</a:t>
                </a:r>
                <a:r>
                  <a:rPr lang="en-US" err="1" smtClean="0"/>
                  <a:t>hay</a:t>
                </a:r>
                <a:r>
                  <a:rPr lang="en-US" smtClean="0"/>
                  <a:t> </a:t>
                </a:r>
                <a:r>
                  <a:rPr lang="en-US" err="1" smtClean="0"/>
                  <a:t>vì</a:t>
                </a:r>
                <a:r>
                  <a:rPr lang="en-US" smtClean="0"/>
                  <a:t> </a:t>
                </a:r>
                <a:r>
                  <a:rPr lang="en-US" err="1" smtClean="0"/>
                  <a:t>tìm</a:t>
                </a:r>
                <a:r>
                  <a:rPr lang="en-US" smtClean="0"/>
                  <a:t> </a:t>
                </a:r>
                <a:r>
                  <a:rPr lang="en-US" err="1" smtClean="0"/>
                  <a:t>chu</a:t>
                </a:r>
                <a:r>
                  <a:rPr lang="en-US" smtClean="0"/>
                  <a:t> </a:t>
                </a:r>
                <a:r>
                  <a:rPr lang="en-US" err="1" smtClean="0"/>
                  <a:t>trình</a:t>
                </a:r>
                <a:r>
                  <a:rPr lang="en-US" smtClean="0"/>
                  <a:t>, ta </a:t>
                </a:r>
                <a:r>
                  <a:rPr lang="en-US" err="1" smtClean="0"/>
                  <a:t>tìm</a:t>
                </a:r>
                <a:r>
                  <a:rPr lang="en-US" smtClean="0"/>
                  <a:t> </a:t>
                </a:r>
                <a:r>
                  <a:rPr lang="en-US" err="1" smtClean="0"/>
                  <a:t>các</a:t>
                </a:r>
                <a:r>
                  <a:rPr lang="en-US" smtClean="0"/>
                  <a:t> </a:t>
                </a:r>
                <a:r>
                  <a:rPr lang="en-US" err="1" smtClean="0"/>
                  <a:t>đồ</a:t>
                </a:r>
                <a:r>
                  <a:rPr lang="en-US" smtClean="0"/>
                  <a:t> </a:t>
                </a:r>
                <a:r>
                  <a:rPr lang="en-US" err="1" smtClean="0"/>
                  <a:t>thị</a:t>
                </a:r>
                <a:r>
                  <a:rPr lang="en-US" smtClean="0"/>
                  <a:t> con 3-cạnh </a:t>
                </a:r>
                <a:r>
                  <a:rPr lang="en-US" err="1" smtClean="0"/>
                  <a:t>liên</a:t>
                </a:r>
                <a:r>
                  <a:rPr lang="en-US" smtClean="0"/>
                  <a:t> </a:t>
                </a:r>
                <a:r>
                  <a:rPr lang="en-US" err="1" smtClean="0"/>
                  <a:t>thông</a:t>
                </a:r>
                <a:r>
                  <a:rPr lang="en-US" smtClean="0"/>
                  <a:t>. </a:t>
                </a:r>
                <a:r>
                  <a:rPr lang="en-US" err="1" smtClean="0"/>
                  <a:t>Sau</a:t>
                </a:r>
                <a:r>
                  <a:rPr lang="en-US" smtClean="0"/>
                  <a:t> </a:t>
                </a:r>
                <a:r>
                  <a:rPr lang="en-US" err="1" smtClean="0"/>
                  <a:t>đó</a:t>
                </a:r>
                <a:r>
                  <a:rPr lang="en-US" smtClean="0"/>
                  <a:t> </a:t>
                </a:r>
                <a:r>
                  <a:rPr lang="en-US" err="1" smtClean="0"/>
                  <a:t>tìm</a:t>
                </a:r>
                <a:r>
                  <a:rPr lang="en-US" smtClean="0"/>
                  <a:t> </a:t>
                </a:r>
                <a:r>
                  <a:rPr lang="en-US" err="1" smtClean="0"/>
                  <a:t>ánh</a:t>
                </a:r>
                <a:r>
                  <a:rPr lang="en-US" smtClean="0"/>
                  <a:t> </a:t>
                </a:r>
                <a:r>
                  <a:rPr lang="en-US" err="1" smtClean="0"/>
                  <a:t>xạ</a:t>
                </a:r>
                <a:r>
                  <a:rPr lang="en-US" smtClean="0"/>
                  <a:t> </a:t>
                </a:r>
                <a:r>
                  <a:rPr lang="en-US" err="1" smtClean="0"/>
                  <a:t>tách</a:t>
                </a:r>
                <a:r>
                  <a:rPr lang="en-US" smtClean="0"/>
                  <a:t> </a:t>
                </a:r>
                <a:r>
                  <a:rPr lang="en-US" err="1" smtClean="0"/>
                  <a:t>rời</a:t>
                </a:r>
                <a:r>
                  <a:rPr lang="en-US" smtClean="0"/>
                  <a:t> </a:t>
                </a:r>
                <a:r>
                  <a:rPr lang="en-US" err="1" smtClean="0"/>
                  <a:t>của</a:t>
                </a:r>
                <a:r>
                  <a:rPr lang="en-US" smtClean="0"/>
                  <a:t> </a:t>
                </a:r>
                <a:r>
                  <a:rPr lang="en-US" err="1" smtClean="0"/>
                  <a:t>các</a:t>
                </a:r>
                <a:r>
                  <a:rPr lang="en-US" smtClean="0"/>
                  <a:t> </a:t>
                </a:r>
                <a:r>
                  <a:rPr lang="en-US" err="1" smtClean="0"/>
                  <a:t>đồ</a:t>
                </a:r>
                <a:r>
                  <a:rPr lang="en-US" smtClean="0"/>
                  <a:t> </a:t>
                </a:r>
                <a:r>
                  <a:rPr lang="en-US" err="1" smtClean="0"/>
                  <a:t>thị</a:t>
                </a:r>
                <a:r>
                  <a:rPr lang="en-US" smtClean="0"/>
                  <a:t> con </a:t>
                </a:r>
                <a:r>
                  <a:rPr lang="en-US" err="1" smtClean="0"/>
                  <a:t>này</a:t>
                </a:r>
                <a:r>
                  <a:rPr lang="en-US" smtClean="0"/>
                  <a:t>.</a:t>
                </a:r>
              </a:p>
              <a:p>
                <a:r>
                  <a:rPr lang="en-US" err="1" smtClean="0"/>
                  <a:t>Có</a:t>
                </a:r>
                <a:r>
                  <a:rPr lang="en-US" smtClean="0"/>
                  <a:t> 3 </a:t>
                </a:r>
                <a:r>
                  <a:rPr lang="en-US" err="1" smtClean="0"/>
                  <a:t>dạng</a:t>
                </a:r>
                <a:r>
                  <a:rPr lang="en-US" smtClean="0"/>
                  <a:t> </a:t>
                </a:r>
                <a:r>
                  <a:rPr lang="en-US" err="1" smtClean="0"/>
                  <a:t>đồ</a:t>
                </a:r>
                <a:r>
                  <a:rPr lang="en-US" smtClean="0"/>
                  <a:t> </a:t>
                </a:r>
                <a:r>
                  <a:rPr lang="en-US" err="1" smtClean="0"/>
                  <a:t>thị</a:t>
                </a:r>
                <a:r>
                  <a:rPr lang="en-US" smtClean="0"/>
                  <a:t> 3-cạnh </a:t>
                </a:r>
                <a:r>
                  <a:rPr lang="en-US" err="1" smtClean="0"/>
                  <a:t>liên</a:t>
                </a:r>
                <a:r>
                  <a:rPr lang="en-US" smtClean="0"/>
                  <a:t> </a:t>
                </a:r>
                <a:r>
                  <a:rPr lang="en-US" err="1" smtClean="0"/>
                  <a:t>thông</a:t>
                </a:r>
                <a:r>
                  <a:rPr lang="en-US" smtClean="0"/>
                  <a:t> </a:t>
                </a:r>
                <a:r>
                  <a:rPr lang="en-US" err="1" smtClean="0"/>
                  <a:t>đơn</a:t>
                </a:r>
                <a:r>
                  <a:rPr lang="en-US" smtClean="0"/>
                  <a:t> </a:t>
                </a:r>
                <a:r>
                  <a:rPr lang="en-US" err="1" smtClean="0"/>
                  <a:t>giản</a:t>
                </a:r>
                <a:r>
                  <a:rPr lang="en-US" smtClean="0"/>
                  <a:t> </a:t>
                </a:r>
                <a:r>
                  <a:rPr lang="en-US" err="1" smtClean="0"/>
                  <a:t>thường</a:t>
                </a:r>
                <a:r>
                  <a:rPr lang="en-US" smtClean="0"/>
                  <a:t> </a:t>
                </a:r>
                <a:r>
                  <a:rPr lang="en-US" err="1" smtClean="0"/>
                  <a:t>gặp</a:t>
                </a:r>
                <a:r>
                  <a:rPr lang="en-US" smtClean="0"/>
                  <a:t> </a:t>
                </a:r>
                <a:r>
                  <a:rPr lang="en-US" err="1" smtClean="0"/>
                  <a:t>cần</a:t>
                </a:r>
                <a:r>
                  <a:rPr lang="en-US" smtClean="0"/>
                  <a:t> </a:t>
                </a:r>
                <a:r>
                  <a:rPr lang="en-US" err="1" smtClean="0"/>
                  <a:t>tìm</a:t>
                </a:r>
                <a:r>
                  <a:rPr lang="en-US" smtClean="0"/>
                  <a:t> </a:t>
                </a:r>
                <a:r>
                  <a:rPr lang="en-US" err="1" smtClean="0"/>
                  <a:t>trong</a:t>
                </a:r>
                <a:r>
                  <a:rPr lang="en-US" smtClean="0"/>
                  <a:t> </a:t>
                </a:r>
                <a:r>
                  <a:rPr lang="en-US" err="1" smtClean="0"/>
                  <a:t>các</a:t>
                </a:r>
                <a:r>
                  <a:rPr lang="en-US" smtClean="0"/>
                  <a:t> </a:t>
                </a:r>
                <a:r>
                  <a:rPr lang="en-US" err="1" smtClean="0"/>
                  <a:t>bước</a:t>
                </a:r>
                <a:r>
                  <a:rPr lang="en-US" smtClean="0"/>
                  <a:t> </a:t>
                </a:r>
                <a:r>
                  <a:rPr lang="en-US" err="1" smtClean="0"/>
                  <a:t>lặp</a:t>
                </a:r>
                <a:endParaRPr lang="en-US"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235" t="-1767" r="-1893"/>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smtClean="0"/>
              <a:t>SMART-DF</a:t>
            </a:r>
            <a:endParaRPr lang="en-US"/>
          </a:p>
        </p:txBody>
      </p:sp>
    </p:spTree>
    <p:extLst>
      <p:ext uri="{BB962C8B-B14F-4D97-AF65-F5344CB8AC3E}">
        <p14:creationId xmlns:p14="http://schemas.microsoft.com/office/powerpoint/2010/main" val="2063228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mtClean="0"/>
              <a:t>SMART-DF</a:t>
            </a:r>
            <a:endParaRPr lang="en-US"/>
          </a:p>
        </p:txBody>
      </p:sp>
      <p:sp>
        <p:nvSpPr>
          <p:cNvPr id="5" name="Content Placeholder 4"/>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41908"/>
            <a:ext cx="58483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004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smtClean="0">
                <a:cs typeface="Times New Roman" pitchFamily="18" charset="0"/>
              </a:rPr>
              <a:t>5. So </a:t>
            </a:r>
            <a:r>
              <a:rPr lang="en-US" err="1">
                <a:cs typeface="Times New Roman" pitchFamily="18" charset="0"/>
              </a:rPr>
              <a:t>sánh</a:t>
            </a:r>
            <a:r>
              <a:rPr lang="en-US">
                <a:cs typeface="Times New Roman" pitchFamily="18" charset="0"/>
              </a:rPr>
              <a:t> </a:t>
            </a:r>
            <a:r>
              <a:rPr lang="en-US" err="1">
                <a:cs typeface="Times New Roman" pitchFamily="18" charset="0"/>
              </a:rPr>
              <a:t>kết</a:t>
            </a:r>
            <a:r>
              <a:rPr lang="en-US">
                <a:cs typeface="Times New Roman" pitchFamily="18" charset="0"/>
              </a:rPr>
              <a:t> </a:t>
            </a:r>
            <a:r>
              <a:rPr lang="en-US" err="1">
                <a:cs typeface="Times New Roman" pitchFamily="18" charset="0"/>
              </a:rPr>
              <a:t>quả</a:t>
            </a:r>
            <a:r>
              <a:rPr lang="en-US">
                <a:cs typeface="Times New Roman" pitchFamily="18" charset="0"/>
              </a:rPr>
              <a:t> </a:t>
            </a:r>
            <a:r>
              <a:rPr lang="en-US" err="1">
                <a:cs typeface="Times New Roman" pitchFamily="18" charset="0"/>
              </a:rPr>
              <a:t>mô</a:t>
            </a:r>
            <a:r>
              <a:rPr lang="en-US">
                <a:cs typeface="Times New Roman" pitchFamily="18" charset="0"/>
              </a:rPr>
              <a:t> </a:t>
            </a:r>
            <a:r>
              <a:rPr lang="en-US" err="1">
                <a:cs typeface="Times New Roman" pitchFamily="18" charset="0"/>
              </a:rPr>
              <a:t>phỏng</a:t>
            </a:r>
            <a:r>
              <a:rPr lang="en-US">
                <a:cs typeface="Times New Roman" pitchFamily="18" charset="0"/>
              </a:rPr>
              <a:t> </a:t>
            </a:r>
            <a:r>
              <a:rPr lang="en-US" err="1">
                <a:cs typeface="Times New Roman" pitchFamily="18" charset="0"/>
              </a:rPr>
              <a:t>của</a:t>
            </a:r>
            <a:r>
              <a:rPr lang="en-US">
                <a:cs typeface="Times New Roman" pitchFamily="18" charset="0"/>
              </a:rPr>
              <a:t> </a:t>
            </a:r>
            <a:r>
              <a:rPr lang="en-US" err="1">
                <a:cs typeface="Times New Roman" pitchFamily="18" charset="0"/>
              </a:rPr>
              <a:t>một</a:t>
            </a:r>
            <a:r>
              <a:rPr lang="en-US">
                <a:cs typeface="Times New Roman" pitchFamily="18" charset="0"/>
              </a:rPr>
              <a:t> </a:t>
            </a:r>
            <a:r>
              <a:rPr lang="en-US" err="1">
                <a:cs typeface="Times New Roman" pitchFamily="18" charset="0"/>
              </a:rPr>
              <a:t>số</a:t>
            </a:r>
            <a:r>
              <a:rPr lang="en-US">
                <a:cs typeface="Times New Roman" pitchFamily="18" charset="0"/>
              </a:rPr>
              <a:t> </a:t>
            </a:r>
            <a:r>
              <a:rPr lang="en-US" err="1">
                <a:cs typeface="Times New Roman" pitchFamily="18" charset="0"/>
              </a:rPr>
              <a:t>giải</a:t>
            </a:r>
            <a:r>
              <a:rPr lang="en-US">
                <a:cs typeface="Times New Roman" pitchFamily="18" charset="0"/>
              </a:rPr>
              <a:t> </a:t>
            </a:r>
            <a:r>
              <a:rPr lang="en-US" err="1" smtClean="0">
                <a:cs typeface="Times New Roman" pitchFamily="18" charset="0"/>
              </a:rPr>
              <a:t>thuật</a:t>
            </a:r>
            <a:endParaRPr lang="en-US"/>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763000" cy="5029200"/>
          </a:xfrm>
          <a:prstGeom prst="rect">
            <a:avLst/>
          </a:prstGeom>
          <a:noFill/>
          <a:ln>
            <a:noFill/>
          </a:ln>
        </p:spPr>
      </p:pic>
    </p:spTree>
    <p:extLst>
      <p:ext uri="{BB962C8B-B14F-4D97-AF65-F5344CB8AC3E}">
        <p14:creationId xmlns:p14="http://schemas.microsoft.com/office/powerpoint/2010/main" val="1983439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smtClean="0"/>
              <a:t>Việc</a:t>
            </a:r>
            <a:r>
              <a:rPr lang="en-US" smtClean="0"/>
              <a:t> </a:t>
            </a:r>
            <a:r>
              <a:rPr lang="en-US" err="1" smtClean="0"/>
              <a:t>chạy</a:t>
            </a:r>
            <a:r>
              <a:rPr lang="en-US" smtClean="0"/>
              <a:t> </a:t>
            </a:r>
            <a:r>
              <a:rPr lang="en-US" err="1" smtClean="0"/>
              <a:t>mô</a:t>
            </a:r>
            <a:r>
              <a:rPr lang="en-US" smtClean="0"/>
              <a:t> </a:t>
            </a:r>
            <a:r>
              <a:rPr lang="en-US" err="1" smtClean="0"/>
              <a:t>phỏng</a:t>
            </a:r>
            <a:r>
              <a:rPr lang="en-US" smtClean="0"/>
              <a:t> </a:t>
            </a:r>
            <a:r>
              <a:rPr lang="en-US" err="1" smtClean="0"/>
              <a:t>được</a:t>
            </a:r>
            <a:r>
              <a:rPr lang="en-US" smtClean="0"/>
              <a:t> </a:t>
            </a:r>
            <a:r>
              <a:rPr lang="en-US" err="1" smtClean="0"/>
              <a:t>tiến</a:t>
            </a:r>
            <a:r>
              <a:rPr lang="en-US" smtClean="0"/>
              <a:t> </a:t>
            </a:r>
            <a:r>
              <a:rPr lang="en-US" err="1" smtClean="0"/>
              <a:t>hành</a:t>
            </a:r>
            <a:r>
              <a:rPr lang="en-US" smtClean="0"/>
              <a:t> </a:t>
            </a:r>
            <a:r>
              <a:rPr lang="en-US" err="1" smtClean="0"/>
              <a:t>cho</a:t>
            </a:r>
            <a:r>
              <a:rPr lang="en-US" smtClean="0"/>
              <a:t> </a:t>
            </a:r>
            <a:r>
              <a:rPr lang="en-US" err="1" smtClean="0"/>
              <a:t>các</a:t>
            </a:r>
            <a:r>
              <a:rPr lang="en-US" smtClean="0"/>
              <a:t> </a:t>
            </a:r>
            <a:r>
              <a:rPr lang="en-US" err="1" smtClean="0"/>
              <a:t>giải</a:t>
            </a:r>
            <a:r>
              <a:rPr lang="en-US" smtClean="0"/>
              <a:t> </a:t>
            </a:r>
            <a:r>
              <a:rPr lang="en-US" err="1" smtClean="0"/>
              <a:t>thuật</a:t>
            </a:r>
            <a:r>
              <a:rPr lang="en-US" smtClean="0"/>
              <a:t> </a:t>
            </a:r>
            <a:r>
              <a:rPr lang="en-US" err="1" smtClean="0"/>
              <a:t>khác</a:t>
            </a:r>
            <a:r>
              <a:rPr lang="en-US" smtClean="0"/>
              <a:t> </a:t>
            </a:r>
            <a:r>
              <a:rPr lang="en-US" err="1" smtClean="0"/>
              <a:t>nhau</a:t>
            </a:r>
            <a:r>
              <a:rPr lang="en-US" smtClean="0"/>
              <a:t> </a:t>
            </a:r>
            <a:r>
              <a:rPr lang="en-US" err="1" smtClean="0"/>
              <a:t>trong</a:t>
            </a:r>
            <a:r>
              <a:rPr lang="en-US" smtClean="0"/>
              <a:t> </a:t>
            </a:r>
            <a:r>
              <a:rPr lang="en-US" err="1" smtClean="0"/>
              <a:t>các</a:t>
            </a:r>
            <a:r>
              <a:rPr lang="en-US" smtClean="0"/>
              <a:t> </a:t>
            </a:r>
            <a:r>
              <a:rPr lang="en-US" err="1" smtClean="0"/>
              <a:t>tình</a:t>
            </a:r>
            <a:r>
              <a:rPr lang="en-US" smtClean="0"/>
              <a:t> </a:t>
            </a:r>
            <a:r>
              <a:rPr lang="en-US" err="1" smtClean="0"/>
              <a:t>huống</a:t>
            </a:r>
            <a:r>
              <a:rPr lang="en-US" smtClean="0"/>
              <a:t> </a:t>
            </a:r>
            <a:r>
              <a:rPr lang="en-US" err="1" smtClean="0"/>
              <a:t>lỗi</a:t>
            </a:r>
            <a:r>
              <a:rPr lang="en-US" smtClean="0"/>
              <a:t> </a:t>
            </a:r>
            <a:r>
              <a:rPr lang="en-US" err="1" smtClean="0"/>
              <a:t>khác</a:t>
            </a:r>
            <a:r>
              <a:rPr lang="en-US" smtClean="0"/>
              <a:t> </a:t>
            </a:r>
            <a:r>
              <a:rPr lang="en-US" err="1" smtClean="0"/>
              <a:t>nhau</a:t>
            </a:r>
            <a:r>
              <a:rPr lang="en-US" smtClean="0"/>
              <a:t> </a:t>
            </a:r>
            <a:r>
              <a:rPr lang="en-US" err="1" smtClean="0"/>
              <a:t>và</a:t>
            </a:r>
            <a:r>
              <a:rPr lang="en-US" smtClean="0"/>
              <a:t> </a:t>
            </a:r>
            <a:r>
              <a:rPr lang="en-US" err="1" smtClean="0"/>
              <a:t>trên</a:t>
            </a:r>
            <a:r>
              <a:rPr lang="en-US" smtClean="0"/>
              <a:t> </a:t>
            </a:r>
            <a:r>
              <a:rPr lang="en-US" err="1" smtClean="0"/>
              <a:t>các</a:t>
            </a:r>
            <a:r>
              <a:rPr lang="en-US" smtClean="0"/>
              <a:t> </a:t>
            </a:r>
            <a:r>
              <a:rPr lang="en-US" err="1" smtClean="0"/>
              <a:t>quy</a:t>
            </a:r>
            <a:r>
              <a:rPr lang="en-US" smtClean="0"/>
              <a:t> </a:t>
            </a:r>
            <a:r>
              <a:rPr lang="en-US" err="1" smtClean="0"/>
              <a:t>mô</a:t>
            </a:r>
            <a:r>
              <a:rPr lang="en-US" smtClean="0"/>
              <a:t> </a:t>
            </a:r>
            <a:r>
              <a:rPr lang="en-US" err="1" smtClean="0"/>
              <a:t>mạng</a:t>
            </a:r>
            <a:r>
              <a:rPr lang="en-US"/>
              <a:t> </a:t>
            </a:r>
            <a:r>
              <a:rPr lang="en-US" err="1" smtClean="0"/>
              <a:t>khác</a:t>
            </a:r>
            <a:r>
              <a:rPr lang="en-US" smtClean="0"/>
              <a:t> </a:t>
            </a:r>
            <a:r>
              <a:rPr lang="en-US" err="1" smtClean="0"/>
              <a:t>nhau</a:t>
            </a:r>
            <a:endParaRPr lang="en-US" smtClean="0"/>
          </a:p>
          <a:p>
            <a:r>
              <a:rPr lang="en-US" err="1" smtClean="0"/>
              <a:t>Các</a:t>
            </a:r>
            <a:r>
              <a:rPr lang="en-US" smtClean="0"/>
              <a:t> </a:t>
            </a:r>
            <a:r>
              <a:rPr lang="en-US" err="1" smtClean="0"/>
              <a:t>giải</a:t>
            </a:r>
            <a:r>
              <a:rPr lang="en-US" smtClean="0"/>
              <a:t> </a:t>
            </a:r>
            <a:r>
              <a:rPr lang="en-US" err="1" smtClean="0"/>
              <a:t>thuật</a:t>
            </a:r>
            <a:r>
              <a:rPr lang="en-US" smtClean="0"/>
              <a:t> : ILP, ILP-Relax, </a:t>
            </a:r>
            <a:r>
              <a:rPr lang="en-US" err="1" smtClean="0"/>
              <a:t>Tabu</a:t>
            </a:r>
            <a:r>
              <a:rPr lang="en-US" smtClean="0"/>
              <a:t> Search, Simple Layout, SMART, SMART-Span, SMART-DF</a:t>
            </a:r>
          </a:p>
          <a:p>
            <a:r>
              <a:rPr lang="en-US" err="1" smtClean="0"/>
              <a:t>Các</a:t>
            </a:r>
            <a:r>
              <a:rPr lang="en-US" smtClean="0"/>
              <a:t> </a:t>
            </a:r>
            <a:r>
              <a:rPr lang="en-US" err="1" smtClean="0"/>
              <a:t>tình</a:t>
            </a:r>
            <a:r>
              <a:rPr lang="en-US" smtClean="0"/>
              <a:t> </a:t>
            </a:r>
            <a:r>
              <a:rPr lang="en-US" err="1" smtClean="0"/>
              <a:t>huống</a:t>
            </a:r>
            <a:r>
              <a:rPr lang="en-US" smtClean="0"/>
              <a:t> </a:t>
            </a:r>
            <a:r>
              <a:rPr lang="en-US" err="1" smtClean="0"/>
              <a:t>lỗi</a:t>
            </a:r>
            <a:r>
              <a:rPr lang="en-US" smtClean="0"/>
              <a:t>: 1-survivability (1 </a:t>
            </a:r>
            <a:r>
              <a:rPr lang="en-US" err="1" smtClean="0"/>
              <a:t>liên</a:t>
            </a:r>
            <a:r>
              <a:rPr lang="en-US" smtClean="0"/>
              <a:t> </a:t>
            </a:r>
            <a:r>
              <a:rPr lang="en-US" err="1" smtClean="0"/>
              <a:t>kết</a:t>
            </a:r>
            <a:r>
              <a:rPr lang="en-US" smtClean="0"/>
              <a:t> </a:t>
            </a:r>
            <a:r>
              <a:rPr lang="en-US" err="1" smtClean="0"/>
              <a:t>đơn</a:t>
            </a:r>
            <a:r>
              <a:rPr lang="en-US" smtClean="0"/>
              <a:t> </a:t>
            </a:r>
            <a:r>
              <a:rPr lang="en-US" err="1" smtClean="0"/>
              <a:t>bị</a:t>
            </a:r>
            <a:r>
              <a:rPr lang="en-US" smtClean="0"/>
              <a:t> </a:t>
            </a:r>
            <a:r>
              <a:rPr lang="en-US" err="1" smtClean="0"/>
              <a:t>lỗi</a:t>
            </a:r>
            <a:r>
              <a:rPr lang="en-US" smtClean="0"/>
              <a:t>), Span failure survivability, Node failure survivability, 2–survivability  </a:t>
            </a:r>
          </a:p>
          <a:p>
            <a:endParaRPr lang="en-US"/>
          </a:p>
        </p:txBody>
      </p:sp>
      <p:sp>
        <p:nvSpPr>
          <p:cNvPr id="3" name="Title 2"/>
          <p:cNvSpPr>
            <a:spLocks noGrp="1"/>
          </p:cNvSpPr>
          <p:nvPr>
            <p:ph type="title"/>
          </p:nvPr>
        </p:nvSpPr>
        <p:spPr/>
        <p:txBody>
          <a:bodyPr/>
          <a:lstStyle/>
          <a:p>
            <a:pPr algn="l"/>
            <a:r>
              <a:rPr lang="en-US" smtClean="0"/>
              <a:t>So </a:t>
            </a:r>
            <a:r>
              <a:rPr lang="en-US" err="1" smtClean="0"/>
              <a:t>sánh</a:t>
            </a:r>
            <a:r>
              <a:rPr lang="en-US" smtClean="0"/>
              <a:t> </a:t>
            </a:r>
            <a:r>
              <a:rPr lang="en-US" err="1"/>
              <a:t>k</a:t>
            </a:r>
            <a:r>
              <a:rPr lang="en-US" err="1" smtClean="0"/>
              <a:t>ết</a:t>
            </a:r>
            <a:r>
              <a:rPr lang="en-US" smtClean="0"/>
              <a:t> </a:t>
            </a:r>
            <a:r>
              <a:rPr lang="en-US" err="1" smtClean="0"/>
              <a:t>quả</a:t>
            </a:r>
            <a:r>
              <a:rPr lang="en-US" smtClean="0"/>
              <a:t> </a:t>
            </a:r>
            <a:r>
              <a:rPr lang="en-US" err="1" smtClean="0"/>
              <a:t>mô</a:t>
            </a:r>
            <a:r>
              <a:rPr lang="en-US" smtClean="0"/>
              <a:t> </a:t>
            </a:r>
            <a:r>
              <a:rPr lang="en-US" err="1" smtClean="0"/>
              <a:t>phỏng</a:t>
            </a:r>
            <a:endParaRPr lang="en-US"/>
          </a:p>
        </p:txBody>
      </p:sp>
    </p:spTree>
    <p:extLst>
      <p:ext uri="{BB962C8B-B14F-4D97-AF65-F5344CB8AC3E}">
        <p14:creationId xmlns:p14="http://schemas.microsoft.com/office/powerpoint/2010/main" val="398775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smtClean="0"/>
              <a:t>Mạng</a:t>
            </a:r>
            <a:r>
              <a:rPr lang="en-US" smtClean="0"/>
              <a:t> </a:t>
            </a:r>
            <a:r>
              <a:rPr lang="en-US" smtClean="0">
                <a:cs typeface="Times New Roman" pitchFamily="18" charset="0"/>
              </a:rPr>
              <a:t>IP-over-WDM</a:t>
            </a:r>
          </a:p>
          <a:p>
            <a:r>
              <a:rPr lang="en-US" err="1" smtClean="0">
                <a:cs typeface="Times New Roman" pitchFamily="18" charset="0"/>
              </a:rPr>
              <a:t>Phân</a:t>
            </a:r>
            <a:r>
              <a:rPr lang="en-US" smtClean="0">
                <a:cs typeface="Times New Roman" pitchFamily="18" charset="0"/>
              </a:rPr>
              <a:t> </a:t>
            </a:r>
            <a:r>
              <a:rPr lang="en-US" err="1" smtClean="0">
                <a:cs typeface="Times New Roman" pitchFamily="18" charset="0"/>
              </a:rPr>
              <a:t>loại</a:t>
            </a:r>
            <a:r>
              <a:rPr lang="en-US" smtClean="0">
                <a:cs typeface="Times New Roman" pitchFamily="18" charset="0"/>
              </a:rPr>
              <a:t> </a:t>
            </a:r>
            <a:r>
              <a:rPr lang="en-US" err="1" smtClean="0">
                <a:cs typeface="Times New Roman" pitchFamily="18" charset="0"/>
              </a:rPr>
              <a:t>lỗi</a:t>
            </a:r>
            <a:r>
              <a:rPr lang="en-US" smtClean="0">
                <a:cs typeface="Times New Roman" pitchFamily="18" charset="0"/>
              </a:rPr>
              <a:t> </a:t>
            </a:r>
            <a:r>
              <a:rPr lang="en-US" err="1" smtClean="0">
                <a:cs typeface="Times New Roman" pitchFamily="18" charset="0"/>
              </a:rPr>
              <a:t>trong</a:t>
            </a:r>
            <a:r>
              <a:rPr lang="en-US" smtClean="0">
                <a:cs typeface="Times New Roman" pitchFamily="18" charset="0"/>
              </a:rPr>
              <a:t> </a:t>
            </a:r>
            <a:r>
              <a:rPr lang="en-US" err="1" smtClean="0">
                <a:cs typeface="Times New Roman" pitchFamily="18" charset="0"/>
              </a:rPr>
              <a:t>mạng</a:t>
            </a:r>
            <a:r>
              <a:rPr lang="en-US" smtClean="0">
                <a:cs typeface="Times New Roman" pitchFamily="18" charset="0"/>
              </a:rPr>
              <a:t> </a:t>
            </a:r>
            <a:r>
              <a:rPr lang="en-US">
                <a:cs typeface="Times New Roman" pitchFamily="18" charset="0"/>
              </a:rPr>
              <a:t>IP-over-WDM</a:t>
            </a:r>
          </a:p>
          <a:p>
            <a:r>
              <a:rPr lang="en-US" err="1" smtClean="0"/>
              <a:t>Các</a:t>
            </a:r>
            <a:r>
              <a:rPr lang="en-US" smtClean="0"/>
              <a:t> </a:t>
            </a:r>
            <a:r>
              <a:rPr lang="en-US" err="1" smtClean="0"/>
              <a:t>cơ</a:t>
            </a:r>
            <a:r>
              <a:rPr lang="en-US" smtClean="0"/>
              <a:t> </a:t>
            </a:r>
            <a:r>
              <a:rPr lang="en-US" err="1" smtClean="0"/>
              <a:t>chế</a:t>
            </a:r>
            <a:r>
              <a:rPr lang="en-US" smtClean="0"/>
              <a:t> </a:t>
            </a:r>
            <a:r>
              <a:rPr lang="en-US" err="1" smtClean="0"/>
              <a:t>xử</a:t>
            </a:r>
            <a:r>
              <a:rPr lang="en-US" smtClean="0"/>
              <a:t> </a:t>
            </a:r>
            <a:r>
              <a:rPr lang="en-US" err="1" smtClean="0"/>
              <a:t>lý</a:t>
            </a:r>
            <a:r>
              <a:rPr lang="en-US" smtClean="0"/>
              <a:t> </a:t>
            </a:r>
            <a:r>
              <a:rPr lang="en-US" err="1" smtClean="0"/>
              <a:t>lỗi</a:t>
            </a:r>
            <a:endParaRPr lang="en-US" smtClean="0"/>
          </a:p>
          <a:p>
            <a:r>
              <a:rPr lang="en-US" err="1" smtClean="0"/>
              <a:t>Các</a:t>
            </a:r>
            <a:r>
              <a:rPr lang="en-US" smtClean="0"/>
              <a:t> </a:t>
            </a:r>
            <a:r>
              <a:rPr lang="en-US" err="1" smtClean="0"/>
              <a:t>giải</a:t>
            </a:r>
            <a:r>
              <a:rPr lang="en-US" smtClean="0"/>
              <a:t> </a:t>
            </a:r>
            <a:r>
              <a:rPr lang="en-US" err="1" smtClean="0"/>
              <a:t>thuật</a:t>
            </a:r>
            <a:r>
              <a:rPr lang="en-US" smtClean="0"/>
              <a:t> </a:t>
            </a:r>
          </a:p>
          <a:p>
            <a:r>
              <a:rPr lang="en-US" err="1" smtClean="0"/>
              <a:t>Tư</a:t>
            </a:r>
            <a:r>
              <a:rPr lang="en-US" smtClean="0"/>
              <a:t> </a:t>
            </a:r>
            <a:r>
              <a:rPr lang="en-US" err="1" smtClean="0"/>
              <a:t>tưởng</a:t>
            </a:r>
            <a:r>
              <a:rPr lang="en-US" smtClean="0"/>
              <a:t> </a:t>
            </a:r>
            <a:r>
              <a:rPr lang="en-US" err="1" smtClean="0"/>
              <a:t>và</a:t>
            </a:r>
            <a:r>
              <a:rPr lang="en-US" smtClean="0"/>
              <a:t> </a:t>
            </a:r>
            <a:r>
              <a:rPr lang="en-US" err="1" smtClean="0"/>
              <a:t>các</a:t>
            </a:r>
            <a:r>
              <a:rPr lang="en-US" smtClean="0"/>
              <a:t> </a:t>
            </a:r>
            <a:r>
              <a:rPr lang="en-US" err="1" smtClean="0"/>
              <a:t>ưu</a:t>
            </a:r>
            <a:r>
              <a:rPr lang="en-US" smtClean="0"/>
              <a:t> </a:t>
            </a:r>
            <a:r>
              <a:rPr lang="en-US" err="1" smtClean="0"/>
              <a:t>thế</a:t>
            </a:r>
            <a:r>
              <a:rPr lang="en-US" smtClean="0"/>
              <a:t> </a:t>
            </a:r>
            <a:r>
              <a:rPr lang="en-US" err="1" smtClean="0"/>
              <a:t>của</a:t>
            </a:r>
            <a:r>
              <a:rPr lang="en-US" smtClean="0"/>
              <a:t> SMART</a:t>
            </a:r>
            <a:endParaRPr lang="en-US"/>
          </a:p>
        </p:txBody>
      </p:sp>
      <p:sp>
        <p:nvSpPr>
          <p:cNvPr id="3" name="Title 2"/>
          <p:cNvSpPr>
            <a:spLocks noGrp="1"/>
          </p:cNvSpPr>
          <p:nvPr>
            <p:ph type="title"/>
          </p:nvPr>
        </p:nvSpPr>
        <p:spPr/>
        <p:txBody>
          <a:bodyPr/>
          <a:lstStyle/>
          <a:p>
            <a:pPr algn="l"/>
            <a:r>
              <a:rPr lang="en-US" smtClean="0"/>
              <a:t>1. </a:t>
            </a:r>
            <a:r>
              <a:rPr lang="en-US" err="1" smtClean="0"/>
              <a:t>Giới</a:t>
            </a:r>
            <a:r>
              <a:rPr lang="en-US" smtClean="0"/>
              <a:t> </a:t>
            </a:r>
            <a:r>
              <a:rPr lang="en-US" err="1" smtClean="0"/>
              <a:t>thiệu</a:t>
            </a:r>
            <a:r>
              <a:rPr lang="en-US" smtClean="0"/>
              <a:t> </a:t>
            </a:r>
            <a:r>
              <a:rPr lang="en-US" err="1" smtClean="0"/>
              <a:t>tổng</a:t>
            </a:r>
            <a:r>
              <a:rPr lang="en-US" smtClean="0"/>
              <a:t> </a:t>
            </a:r>
            <a:r>
              <a:rPr lang="en-US" err="1" smtClean="0"/>
              <a:t>quan</a:t>
            </a:r>
            <a:endParaRPr lang="en-US"/>
          </a:p>
        </p:txBody>
      </p:sp>
    </p:spTree>
    <p:extLst>
      <p:ext uri="{BB962C8B-B14F-4D97-AF65-F5344CB8AC3E}">
        <p14:creationId xmlns:p14="http://schemas.microsoft.com/office/powerpoint/2010/main" val="1564717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Các </a:t>
            </a:r>
            <a:r>
              <a:rPr lang="en-US" err="1" smtClean="0"/>
              <a:t>giải</a:t>
            </a:r>
            <a:r>
              <a:rPr lang="en-US" smtClean="0"/>
              <a:t> </a:t>
            </a:r>
            <a:r>
              <a:rPr lang="en-US" err="1" smtClean="0"/>
              <a:t>pháp</a:t>
            </a:r>
            <a:r>
              <a:rPr lang="en-US" smtClean="0"/>
              <a:t> </a:t>
            </a:r>
            <a:r>
              <a:rPr lang="en-US" err="1" smtClean="0"/>
              <a:t>cho</a:t>
            </a:r>
            <a:r>
              <a:rPr lang="en-US" smtClean="0"/>
              <a:t> </a:t>
            </a:r>
            <a:r>
              <a:rPr lang="en-US" err="1" smtClean="0"/>
              <a:t>vấn</a:t>
            </a:r>
            <a:r>
              <a:rPr lang="en-US" smtClean="0"/>
              <a:t> </a:t>
            </a:r>
            <a:r>
              <a:rPr lang="en-US" err="1" smtClean="0"/>
              <a:t>đề</a:t>
            </a:r>
            <a:r>
              <a:rPr lang="en-US" smtClean="0"/>
              <a:t> 1-survivability </a:t>
            </a:r>
            <a:r>
              <a:rPr lang="en-US" err="1" smtClean="0"/>
              <a:t>thường</a:t>
            </a:r>
            <a:r>
              <a:rPr lang="en-US" smtClean="0"/>
              <a:t> </a:t>
            </a:r>
            <a:r>
              <a:rPr lang="en-US" err="1" smtClean="0"/>
              <a:t>tính</a:t>
            </a:r>
            <a:r>
              <a:rPr lang="en-US" smtClean="0"/>
              <a:t> </a:t>
            </a:r>
            <a:r>
              <a:rPr lang="en-US" err="1" smtClean="0"/>
              <a:t>đến</a:t>
            </a:r>
            <a:r>
              <a:rPr lang="en-US" smtClean="0"/>
              <a:t> 1 </a:t>
            </a:r>
            <a:r>
              <a:rPr lang="en-US" err="1" smtClean="0"/>
              <a:t>số</a:t>
            </a:r>
            <a:r>
              <a:rPr lang="en-US" smtClean="0"/>
              <a:t> </a:t>
            </a:r>
            <a:r>
              <a:rPr lang="en-US" err="1" smtClean="0"/>
              <a:t>ràng</a:t>
            </a:r>
            <a:r>
              <a:rPr lang="en-US" smtClean="0"/>
              <a:t> </a:t>
            </a:r>
            <a:r>
              <a:rPr lang="en-US" err="1" smtClean="0"/>
              <a:t>buộc</a:t>
            </a:r>
            <a:r>
              <a:rPr lang="en-US" smtClean="0"/>
              <a:t> </a:t>
            </a:r>
            <a:r>
              <a:rPr lang="en-US" err="1" smtClean="0"/>
              <a:t>về</a:t>
            </a:r>
            <a:r>
              <a:rPr lang="en-US" smtClean="0"/>
              <a:t> dung </a:t>
            </a:r>
            <a:r>
              <a:rPr lang="en-US" err="1" smtClean="0"/>
              <a:t>lượng</a:t>
            </a:r>
            <a:r>
              <a:rPr lang="en-US" smtClean="0"/>
              <a:t> </a:t>
            </a:r>
            <a:r>
              <a:rPr lang="en-US" err="1" smtClean="0"/>
              <a:t>sợi</a:t>
            </a:r>
            <a:r>
              <a:rPr lang="en-US" smtClean="0"/>
              <a:t> </a:t>
            </a:r>
            <a:r>
              <a:rPr lang="en-US" err="1" smtClean="0"/>
              <a:t>quang</a:t>
            </a:r>
            <a:r>
              <a:rPr lang="en-US" smtClean="0"/>
              <a:t>, </a:t>
            </a:r>
            <a:r>
              <a:rPr lang="en-US" err="1" smtClean="0"/>
              <a:t>độ</a:t>
            </a:r>
            <a:r>
              <a:rPr lang="en-US" smtClean="0"/>
              <a:t> </a:t>
            </a:r>
            <a:r>
              <a:rPr lang="en-US" err="1" smtClean="0"/>
              <a:t>trễ</a:t>
            </a:r>
            <a:r>
              <a:rPr lang="en-US" smtClean="0"/>
              <a:t>, </a:t>
            </a:r>
            <a:r>
              <a:rPr lang="en-US" err="1" smtClean="0"/>
              <a:t>số</a:t>
            </a:r>
            <a:r>
              <a:rPr lang="en-US" smtClean="0"/>
              <a:t> </a:t>
            </a:r>
            <a:r>
              <a:rPr lang="en-US" err="1" smtClean="0"/>
              <a:t>lượng</a:t>
            </a:r>
            <a:r>
              <a:rPr lang="en-US" smtClean="0"/>
              <a:t> </a:t>
            </a:r>
            <a:r>
              <a:rPr lang="en-US" err="1" smtClean="0"/>
              <a:t>và</a:t>
            </a:r>
            <a:r>
              <a:rPr lang="en-US" smtClean="0"/>
              <a:t> </a:t>
            </a:r>
            <a:r>
              <a:rPr lang="en-US" err="1" smtClean="0"/>
              <a:t>vị</a:t>
            </a:r>
            <a:r>
              <a:rPr lang="en-US" smtClean="0"/>
              <a:t> </a:t>
            </a:r>
            <a:r>
              <a:rPr lang="en-US" err="1" smtClean="0"/>
              <a:t>trí</a:t>
            </a:r>
            <a:r>
              <a:rPr lang="en-US" smtClean="0"/>
              <a:t> </a:t>
            </a:r>
            <a:r>
              <a:rPr lang="en-US" err="1" smtClean="0"/>
              <a:t>các</a:t>
            </a:r>
            <a:r>
              <a:rPr lang="en-US" smtClean="0"/>
              <a:t> </a:t>
            </a:r>
            <a:r>
              <a:rPr lang="en-US" err="1" smtClean="0"/>
              <a:t>thiết</a:t>
            </a:r>
            <a:r>
              <a:rPr lang="en-US" smtClean="0"/>
              <a:t> </a:t>
            </a:r>
            <a:r>
              <a:rPr lang="en-US" err="1" smtClean="0"/>
              <a:t>bị</a:t>
            </a:r>
            <a:r>
              <a:rPr lang="en-US" smtClean="0"/>
              <a:t> </a:t>
            </a:r>
            <a:r>
              <a:rPr lang="en-US" err="1" smtClean="0"/>
              <a:t>chuyển</a:t>
            </a:r>
            <a:r>
              <a:rPr lang="en-US" smtClean="0"/>
              <a:t> </a:t>
            </a:r>
            <a:r>
              <a:rPr lang="en-US" err="1" smtClean="0"/>
              <a:t>đổi</a:t>
            </a:r>
            <a:r>
              <a:rPr lang="en-US" smtClean="0"/>
              <a:t> </a:t>
            </a:r>
            <a:r>
              <a:rPr lang="en-US" err="1" smtClean="0"/>
              <a:t>bước</a:t>
            </a:r>
            <a:r>
              <a:rPr lang="en-US" smtClean="0"/>
              <a:t> </a:t>
            </a:r>
            <a:r>
              <a:rPr lang="en-US" err="1" smtClean="0"/>
              <a:t>sóng</a:t>
            </a:r>
            <a:r>
              <a:rPr lang="en-US" smtClean="0"/>
              <a:t>.</a:t>
            </a:r>
          </a:p>
          <a:p>
            <a:r>
              <a:rPr lang="en-US" err="1" smtClean="0"/>
              <a:t>Để</a:t>
            </a:r>
            <a:r>
              <a:rPr lang="en-US" smtClean="0"/>
              <a:t> </a:t>
            </a:r>
            <a:r>
              <a:rPr lang="en-US" err="1" smtClean="0"/>
              <a:t>đơn</a:t>
            </a:r>
            <a:r>
              <a:rPr lang="en-US" smtClean="0"/>
              <a:t> </a:t>
            </a:r>
            <a:r>
              <a:rPr lang="en-US" err="1" smtClean="0"/>
              <a:t>giản</a:t>
            </a:r>
            <a:r>
              <a:rPr lang="en-US" smtClean="0"/>
              <a:t>, </a:t>
            </a:r>
            <a:r>
              <a:rPr lang="en-US" err="1" smtClean="0"/>
              <a:t>bỏ</a:t>
            </a:r>
            <a:r>
              <a:rPr lang="en-US" smtClean="0"/>
              <a:t> qua </a:t>
            </a:r>
            <a:r>
              <a:rPr lang="en-US" err="1" smtClean="0"/>
              <a:t>các</a:t>
            </a:r>
            <a:r>
              <a:rPr lang="en-US" smtClean="0"/>
              <a:t> </a:t>
            </a:r>
            <a:r>
              <a:rPr lang="en-US" err="1" smtClean="0"/>
              <a:t>ràng</a:t>
            </a:r>
            <a:r>
              <a:rPr lang="en-US" smtClean="0"/>
              <a:t> </a:t>
            </a:r>
            <a:r>
              <a:rPr lang="en-US" err="1" smtClean="0"/>
              <a:t>buộc</a:t>
            </a:r>
            <a:r>
              <a:rPr lang="en-US" smtClean="0"/>
              <a:t>, so </a:t>
            </a:r>
            <a:r>
              <a:rPr lang="en-US" err="1" smtClean="0"/>
              <a:t>sánh</a:t>
            </a:r>
            <a:r>
              <a:rPr lang="en-US" smtClean="0"/>
              <a:t> SMART </a:t>
            </a:r>
            <a:r>
              <a:rPr lang="en-US" err="1" smtClean="0"/>
              <a:t>với</a:t>
            </a:r>
            <a:r>
              <a:rPr lang="en-US" smtClean="0"/>
              <a:t> </a:t>
            </a:r>
            <a:r>
              <a:rPr lang="en-US" err="1" smtClean="0"/>
              <a:t>các</a:t>
            </a:r>
            <a:r>
              <a:rPr lang="en-US" smtClean="0"/>
              <a:t> </a:t>
            </a:r>
            <a:r>
              <a:rPr lang="en-US" err="1" smtClean="0"/>
              <a:t>giải</a:t>
            </a:r>
            <a:r>
              <a:rPr lang="en-US" smtClean="0"/>
              <a:t> </a:t>
            </a:r>
            <a:r>
              <a:rPr lang="en-US" err="1" smtClean="0"/>
              <a:t>thuật</a:t>
            </a:r>
            <a:r>
              <a:rPr lang="en-US" smtClean="0"/>
              <a:t> </a:t>
            </a:r>
            <a:r>
              <a:rPr lang="en-US" err="1" smtClean="0"/>
              <a:t>tập</a:t>
            </a:r>
            <a:r>
              <a:rPr lang="en-US" smtClean="0"/>
              <a:t> </a:t>
            </a:r>
            <a:r>
              <a:rPr lang="en-US" err="1" smtClean="0"/>
              <a:t>trung</a:t>
            </a:r>
            <a:r>
              <a:rPr lang="en-US" smtClean="0"/>
              <a:t> </a:t>
            </a:r>
            <a:r>
              <a:rPr lang="en-US" err="1" smtClean="0"/>
              <a:t>vào</a:t>
            </a:r>
            <a:r>
              <a:rPr lang="en-US" smtClean="0"/>
              <a:t> </a:t>
            </a:r>
            <a:r>
              <a:rPr lang="en-US" err="1" smtClean="0"/>
              <a:t>tính</a:t>
            </a:r>
            <a:r>
              <a:rPr lang="en-US" smtClean="0"/>
              <a:t> 1- survivability: ILP, </a:t>
            </a:r>
            <a:r>
              <a:rPr lang="en-US" err="1" smtClean="0"/>
              <a:t>Tabu</a:t>
            </a:r>
            <a:r>
              <a:rPr lang="en-US" smtClean="0"/>
              <a:t> Search </a:t>
            </a:r>
            <a:r>
              <a:rPr lang="en-US" err="1" smtClean="0"/>
              <a:t>và</a:t>
            </a:r>
            <a:r>
              <a:rPr lang="en-US" smtClean="0"/>
              <a:t> </a:t>
            </a:r>
            <a:r>
              <a:rPr lang="en-US"/>
              <a:t>Simple </a:t>
            </a:r>
            <a:r>
              <a:rPr lang="en-US" smtClean="0"/>
              <a:t>Layout.</a:t>
            </a:r>
          </a:p>
        </p:txBody>
      </p:sp>
      <p:sp>
        <p:nvSpPr>
          <p:cNvPr id="3" name="Title 2"/>
          <p:cNvSpPr>
            <a:spLocks noGrp="1"/>
          </p:cNvSpPr>
          <p:nvPr>
            <p:ph type="title"/>
          </p:nvPr>
        </p:nvSpPr>
        <p:spPr/>
        <p:txBody>
          <a:bodyPr/>
          <a:lstStyle/>
          <a:p>
            <a:pPr algn="l"/>
            <a:r>
              <a:rPr lang="en-US"/>
              <a:t>1-survivability</a:t>
            </a:r>
          </a:p>
        </p:txBody>
      </p:sp>
    </p:spTree>
    <p:extLst>
      <p:ext uri="{BB962C8B-B14F-4D97-AF65-F5344CB8AC3E}">
        <p14:creationId xmlns:p14="http://schemas.microsoft.com/office/powerpoint/2010/main" val="8843167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err="1" smtClean="0"/>
                  <a:t>Topo</a:t>
                </a:r>
                <a:r>
                  <a:rPr lang="en-US" smtClean="0"/>
                  <a:t> </a:t>
                </a:r>
                <a:r>
                  <a:rPr lang="en-US" err="1" smtClean="0"/>
                  <a:t>vật</a:t>
                </a:r>
                <a:r>
                  <a:rPr lang="en-US" smtClean="0"/>
                  <a:t> </a:t>
                </a:r>
                <a:r>
                  <a:rPr lang="en-US" err="1" smtClean="0"/>
                  <a:t>lý</a:t>
                </a:r>
                <a:r>
                  <a:rPr lang="en-US" smtClean="0"/>
                  <a:t> NSFNET (</a:t>
                </a:r>
                <a:r>
                  <a:rPr lang="en-US" err="1" smtClean="0"/>
                  <a:t>hình</a:t>
                </a:r>
                <a:r>
                  <a:rPr lang="en-US" smtClean="0"/>
                  <a:t> 5c), </a:t>
                </a:r>
                <a:r>
                  <a:rPr lang="en-US" err="1" smtClean="0"/>
                  <a:t>Topo</a:t>
                </a:r>
                <a:r>
                  <a:rPr lang="en-US" smtClean="0"/>
                  <a:t> logic </a:t>
                </a:r>
                <a:r>
                  <a:rPr lang="en-US" err="1" smtClean="0"/>
                  <a:t>là</a:t>
                </a:r>
                <a:r>
                  <a:rPr lang="en-US" smtClean="0"/>
                  <a:t> 300 </a:t>
                </a:r>
                <a:r>
                  <a:rPr lang="en-US" err="1" smtClean="0"/>
                  <a:t>đồ</a:t>
                </a:r>
                <a:r>
                  <a:rPr lang="en-US" smtClean="0"/>
                  <a:t> </a:t>
                </a:r>
                <a:r>
                  <a:rPr lang="en-US" err="1" smtClean="0"/>
                  <a:t>thị</a:t>
                </a:r>
                <a:r>
                  <a:rPr lang="en-US" smtClean="0"/>
                  <a:t> </a:t>
                </a:r>
                <a:r>
                  <a:rPr lang="en-US" err="1" smtClean="0"/>
                  <a:t>ngẫu</a:t>
                </a:r>
                <a:r>
                  <a:rPr lang="en-US" smtClean="0"/>
                  <a:t> </a:t>
                </a:r>
                <a:r>
                  <a:rPr lang="en-US" err="1" smtClean="0"/>
                  <a:t>nhiên</a:t>
                </a:r>
                <a:r>
                  <a:rPr lang="en-US" smtClean="0"/>
                  <a:t> </a:t>
                </a:r>
                <a:r>
                  <a:rPr lang="en-US" err="1" smtClean="0"/>
                  <a:t>có</a:t>
                </a:r>
                <a:r>
                  <a:rPr lang="en-US" smtClean="0"/>
                  <a:t> </a:t>
                </a:r>
                <a:r>
                  <a:rPr lang="en-US" err="1" smtClean="0"/>
                  <a:t>bậc</a:t>
                </a:r>
                <a:r>
                  <a:rPr lang="en-US" smtClean="0"/>
                  <a:t> </a:t>
                </a:r>
                <a14:m>
                  <m:oMath xmlns:m="http://schemas.openxmlformats.org/officeDocument/2006/math">
                    <m:acc>
                      <m:accPr>
                        <m:chr m:val="̅"/>
                        <m:ctrlPr>
                          <a:rPr lang="en-US" i="1"/>
                        </m:ctrlPr>
                      </m:accPr>
                      <m:e>
                        <m:r>
                          <a:rPr lang="en-US" i="1"/>
                          <m:t>𝑑</m:t>
                        </m:r>
                      </m:e>
                    </m:acc>
                  </m:oMath>
                </a14:m>
                <a:r>
                  <a:rPr lang="en-US"/>
                  <a:t>  = 3, 4 </a:t>
                </a:r>
                <a:r>
                  <a:rPr lang="en-US" err="1"/>
                  <a:t>và</a:t>
                </a:r>
                <a:r>
                  <a:rPr lang="en-US"/>
                  <a:t> 5 </a:t>
                </a:r>
                <a:r>
                  <a:rPr lang="en-US" err="1"/>
                  <a:t>như</a:t>
                </a:r>
                <a:r>
                  <a:rPr lang="en-US"/>
                  <a:t> </a:t>
                </a:r>
                <a:r>
                  <a:rPr lang="en-US" err="1"/>
                  <a:t>trong</a:t>
                </a:r>
                <a:r>
                  <a:rPr lang="en-US"/>
                  <a:t> </a:t>
                </a:r>
                <a:r>
                  <a:rPr lang="en-US" err="1" smtClean="0"/>
                  <a:t>tài</a:t>
                </a:r>
                <a:r>
                  <a:rPr lang="en-US" smtClean="0"/>
                  <a:t> </a:t>
                </a:r>
                <a:r>
                  <a:rPr lang="en-US" err="1" smtClean="0"/>
                  <a:t>liệu</a:t>
                </a:r>
                <a:r>
                  <a:rPr lang="en-US" smtClean="0"/>
                  <a:t> [7</a:t>
                </a:r>
                <a:r>
                  <a:rPr lang="en-US"/>
                  <a:t>] </a:t>
                </a:r>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235" t="-1767"/>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smtClean="0"/>
              <a:t>1-survivability - ILP</a:t>
            </a:r>
            <a:endParaRPr lang="en-US"/>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795793"/>
            <a:ext cx="6858000" cy="2067380"/>
          </a:xfrm>
          <a:prstGeom prst="rect">
            <a:avLst/>
          </a:prstGeom>
          <a:noFill/>
          <a:ln>
            <a:noFill/>
          </a:ln>
        </p:spPr>
      </p:pic>
    </p:spTree>
    <p:extLst>
      <p:ext uri="{BB962C8B-B14F-4D97-AF65-F5344CB8AC3E}">
        <p14:creationId xmlns:p14="http://schemas.microsoft.com/office/powerpoint/2010/main" val="2000024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err="1" smtClean="0"/>
                  <a:t>Sử</a:t>
                </a:r>
                <a:r>
                  <a:rPr lang="en-US" smtClean="0"/>
                  <a:t> </a:t>
                </a:r>
                <a:r>
                  <a:rPr lang="en-US" err="1" smtClean="0"/>
                  <a:t>dụng</a:t>
                </a:r>
                <a:r>
                  <a:rPr lang="en-US" smtClean="0"/>
                  <a:t> Tabu97 </a:t>
                </a:r>
                <a:r>
                  <a:rPr lang="en-US" err="1" smtClean="0"/>
                  <a:t>như</a:t>
                </a:r>
                <a:r>
                  <a:rPr lang="en-US" smtClean="0"/>
                  <a:t> </a:t>
                </a:r>
                <a:r>
                  <a:rPr lang="en-US" err="1" smtClean="0"/>
                  <a:t>mô</a:t>
                </a:r>
                <a:r>
                  <a:rPr lang="en-US" smtClean="0"/>
                  <a:t> </a:t>
                </a:r>
                <a:r>
                  <a:rPr lang="en-US" err="1" smtClean="0"/>
                  <a:t>tả</a:t>
                </a:r>
                <a:r>
                  <a:rPr lang="en-US" smtClean="0"/>
                  <a:t> </a:t>
                </a:r>
                <a:r>
                  <a:rPr lang="en-US" err="1" smtClean="0"/>
                  <a:t>trong</a:t>
                </a:r>
                <a:r>
                  <a:rPr lang="en-US" smtClean="0"/>
                  <a:t> [6]</a:t>
                </a:r>
              </a:p>
              <a:p>
                <a:r>
                  <a:rPr lang="en-US" err="1"/>
                  <a:t>Topo</a:t>
                </a:r>
                <a:r>
                  <a:rPr lang="en-US"/>
                  <a:t> </a:t>
                </a:r>
                <a:r>
                  <a:rPr lang="en-US" err="1"/>
                  <a:t>vật</a:t>
                </a:r>
                <a:r>
                  <a:rPr lang="en-US"/>
                  <a:t> </a:t>
                </a:r>
                <a:r>
                  <a:rPr lang="en-US" err="1"/>
                  <a:t>lý</a:t>
                </a:r>
                <a:r>
                  <a:rPr lang="en-US"/>
                  <a:t> </a:t>
                </a:r>
                <a:r>
                  <a:rPr lang="en-US" err="1"/>
                  <a:t>là</a:t>
                </a:r>
                <a:r>
                  <a:rPr lang="en-US"/>
                  <a:t> </a:t>
                </a:r>
                <a:r>
                  <a:rPr lang="en-US" err="1"/>
                  <a:t>một</a:t>
                </a:r>
                <a:r>
                  <a:rPr lang="en-US"/>
                  <a:t> f-lattice (</a:t>
                </a:r>
                <a:r>
                  <a:rPr lang="en-US" err="1"/>
                  <a:t>mạng</a:t>
                </a:r>
                <a:r>
                  <a:rPr lang="en-US"/>
                  <a:t> </a:t>
                </a:r>
                <a:r>
                  <a:rPr lang="en-US" err="1"/>
                  <a:t>tinh</a:t>
                </a:r>
                <a:r>
                  <a:rPr lang="en-US"/>
                  <a:t> </a:t>
                </a:r>
                <a:r>
                  <a:rPr lang="en-US" err="1" smtClean="0"/>
                  <a:t>thể</a:t>
                </a:r>
                <a:r>
                  <a:rPr lang="en-US" smtClean="0"/>
                  <a:t> </a:t>
                </a:r>
                <a:r>
                  <a:rPr lang="en-US"/>
                  <a:t>) (</a:t>
                </a:r>
                <a:r>
                  <a:rPr lang="en-US" err="1"/>
                  <a:t>Hình</a:t>
                </a:r>
                <a:r>
                  <a:rPr lang="en-US"/>
                  <a:t> 5f) </a:t>
                </a:r>
                <a:r>
                  <a:rPr lang="en-US" err="1"/>
                  <a:t>với</a:t>
                </a:r>
                <a:r>
                  <a:rPr lang="en-US"/>
                  <a:t> </a:t>
                </a:r>
                <a:r>
                  <a:rPr lang="en-US" err="1"/>
                  <a:t>tỷ</a:t>
                </a:r>
                <a:r>
                  <a:rPr lang="en-US"/>
                  <a:t> </a:t>
                </a:r>
                <a:r>
                  <a:rPr lang="en-US" err="1"/>
                  <a:t>lệ</a:t>
                </a:r>
                <a:r>
                  <a:rPr lang="en-US"/>
                  <a:t> </a:t>
                </a:r>
                <a:r>
                  <a:rPr lang="en-US" err="1"/>
                  <a:t>cạnh</a:t>
                </a:r>
                <a:r>
                  <a:rPr lang="en-US"/>
                  <a:t> </a:t>
                </a:r>
                <a:r>
                  <a:rPr lang="en-US" err="1"/>
                  <a:t>bị</a:t>
                </a:r>
                <a:r>
                  <a:rPr lang="en-US"/>
                  <a:t> </a:t>
                </a:r>
                <a:r>
                  <a:rPr lang="en-US" err="1"/>
                  <a:t>xóa</a:t>
                </a:r>
                <a:r>
                  <a:rPr lang="en-US"/>
                  <a:t> f </a:t>
                </a:r>
                <a:r>
                  <a:rPr lang="en-US" err="1"/>
                  <a:t>từ</a:t>
                </a:r>
                <a:r>
                  <a:rPr lang="en-US"/>
                  <a:t> 0 </a:t>
                </a:r>
                <a:r>
                  <a:rPr lang="en-US" err="1"/>
                  <a:t>đến</a:t>
                </a:r>
                <a:r>
                  <a:rPr lang="en-US"/>
                  <a:t> </a:t>
                </a:r>
                <a:r>
                  <a:rPr lang="en-US" smtClean="0"/>
                  <a:t>0,35</a:t>
                </a:r>
              </a:p>
              <a:p>
                <a:r>
                  <a:rPr lang="en-US" err="1"/>
                  <a:t>Topo</a:t>
                </a:r>
                <a:r>
                  <a:rPr lang="en-US"/>
                  <a:t> logic </a:t>
                </a:r>
                <a:r>
                  <a:rPr lang="en-US" err="1"/>
                  <a:t>là</a:t>
                </a:r>
                <a:r>
                  <a:rPr lang="en-US"/>
                  <a:t> </a:t>
                </a:r>
                <a:r>
                  <a:rPr lang="en-US" err="1"/>
                  <a:t>đồ</a:t>
                </a:r>
                <a:r>
                  <a:rPr lang="en-US"/>
                  <a:t> </a:t>
                </a:r>
                <a:r>
                  <a:rPr lang="en-US" err="1"/>
                  <a:t>thị</a:t>
                </a:r>
                <a:r>
                  <a:rPr lang="en-US"/>
                  <a:t> </a:t>
                </a:r>
                <a:r>
                  <a:rPr lang="en-US" err="1"/>
                  <a:t>ngẫu</a:t>
                </a:r>
                <a:r>
                  <a:rPr lang="en-US"/>
                  <a:t> </a:t>
                </a:r>
                <a:r>
                  <a:rPr lang="en-US" err="1"/>
                  <a:t>nhiên</a:t>
                </a:r>
                <a:r>
                  <a:rPr lang="en-US"/>
                  <a:t> 2-cạnh </a:t>
                </a:r>
                <a:r>
                  <a:rPr lang="en-US" err="1"/>
                  <a:t>liên</a:t>
                </a:r>
                <a:r>
                  <a:rPr lang="en-US"/>
                  <a:t> </a:t>
                </a:r>
                <a:r>
                  <a:rPr lang="en-US" err="1"/>
                  <a:t>thông</a:t>
                </a:r>
                <a:r>
                  <a:rPr lang="en-US"/>
                  <a:t> </a:t>
                </a:r>
                <a:r>
                  <a:rPr lang="en-US" err="1"/>
                  <a:t>với</a:t>
                </a:r>
                <a:r>
                  <a:rPr lang="en-US"/>
                  <a:t> </a:t>
                </a:r>
                <a:r>
                  <a:rPr lang="en-US" err="1"/>
                  <a:t>bậc</a:t>
                </a:r>
                <a:r>
                  <a:rPr lang="en-US"/>
                  <a:t> </a:t>
                </a:r>
                <a:r>
                  <a:rPr lang="en-US" err="1"/>
                  <a:t>đỉnh</a:t>
                </a:r>
                <a:r>
                  <a:rPr lang="en-US"/>
                  <a:t> </a:t>
                </a:r>
                <a:r>
                  <a:rPr lang="en-US" err="1"/>
                  <a:t>trung</a:t>
                </a:r>
                <a:r>
                  <a:rPr lang="en-US"/>
                  <a:t> </a:t>
                </a:r>
                <a:r>
                  <a:rPr lang="en-US" err="1"/>
                  <a:t>bình</a:t>
                </a:r>
                <a:r>
                  <a:rPr lang="en-US"/>
                  <a:t> </a:t>
                </a:r>
                <a14:m>
                  <m:oMath xmlns:m="http://schemas.openxmlformats.org/officeDocument/2006/math">
                    <m:acc>
                      <m:accPr>
                        <m:chr m:val="̅"/>
                        <m:ctrlPr>
                          <a:rPr lang="en-US" i="1"/>
                        </m:ctrlPr>
                      </m:accPr>
                      <m:e>
                        <m:r>
                          <a:rPr lang="en-US" i="1"/>
                          <m:t>𝑑</m:t>
                        </m:r>
                      </m:e>
                    </m:acc>
                  </m:oMath>
                </a14:m>
                <a:r>
                  <a:rPr lang="en-US"/>
                  <a:t> = </a:t>
                </a:r>
                <a:r>
                  <a:rPr lang="en-US" smtClean="0"/>
                  <a:t>4 </a:t>
                </a:r>
                <a:r>
                  <a:rPr lang="en-US" err="1" smtClean="0"/>
                  <a:t>có</a:t>
                </a:r>
                <a:r>
                  <a:rPr lang="en-US" smtClean="0"/>
                  <a:t> </a:t>
                </a:r>
                <a:r>
                  <a:rPr lang="en-US" err="1"/>
                  <a:t>số</a:t>
                </a:r>
                <a:r>
                  <a:rPr lang="en-US"/>
                  <a:t> </a:t>
                </a:r>
                <a:r>
                  <a:rPr lang="en-US" err="1"/>
                  <a:t>đỉnh</a:t>
                </a:r>
                <a:r>
                  <a:rPr lang="en-US"/>
                  <a:t> </a:t>
                </a:r>
                <a:r>
                  <a:rPr lang="en-US" smtClean="0"/>
                  <a:t>N = </a:t>
                </a:r>
                <a:r>
                  <a:rPr lang="en-US"/>
                  <a:t>16-900</a:t>
                </a:r>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235" t="-1767"/>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smtClean="0"/>
              <a:t>1-survivability – </a:t>
            </a:r>
            <a:r>
              <a:rPr lang="en-US" err="1" smtClean="0"/>
              <a:t>Tabu</a:t>
            </a:r>
            <a:r>
              <a:rPr lang="en-US" smtClean="0"/>
              <a:t> Search</a:t>
            </a:r>
            <a:endParaRPr lang="en-US"/>
          </a:p>
        </p:txBody>
      </p:sp>
    </p:spTree>
    <p:extLst>
      <p:ext uri="{BB962C8B-B14F-4D97-AF65-F5344CB8AC3E}">
        <p14:creationId xmlns:p14="http://schemas.microsoft.com/office/powerpoint/2010/main" val="1689875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6200" y="41764"/>
            <a:ext cx="8991600" cy="6816236"/>
          </a:xfrm>
          <a:prstGeom prst="rect">
            <a:avLst/>
          </a:prstGeom>
          <a:noFill/>
          <a:ln>
            <a:noFill/>
          </a:ln>
        </p:spPr>
      </p:pic>
    </p:spTree>
    <p:extLst>
      <p:ext uri="{BB962C8B-B14F-4D97-AF65-F5344CB8AC3E}">
        <p14:creationId xmlns:p14="http://schemas.microsoft.com/office/powerpoint/2010/main" val="2997158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err="1"/>
              <a:t>Giải</a:t>
            </a:r>
            <a:r>
              <a:rPr lang="en-US"/>
              <a:t> </a:t>
            </a:r>
            <a:r>
              <a:rPr lang="en-US" err="1"/>
              <a:t>thuât</a:t>
            </a:r>
            <a:r>
              <a:rPr lang="en-US"/>
              <a:t> Simple Layout Algorithm do Sasaki </a:t>
            </a:r>
            <a:r>
              <a:rPr lang="en-US" err="1"/>
              <a:t>đề</a:t>
            </a:r>
            <a:r>
              <a:rPr lang="en-US"/>
              <a:t> </a:t>
            </a:r>
            <a:r>
              <a:rPr lang="en-US" err="1"/>
              <a:t>xuất</a:t>
            </a:r>
            <a:r>
              <a:rPr lang="en-US"/>
              <a:t> </a:t>
            </a:r>
            <a:r>
              <a:rPr lang="en-US" err="1"/>
              <a:t>trong</a:t>
            </a:r>
            <a:r>
              <a:rPr lang="en-US"/>
              <a:t> [13], </a:t>
            </a:r>
            <a:r>
              <a:rPr lang="en-US" err="1"/>
              <a:t>tương</a:t>
            </a:r>
            <a:r>
              <a:rPr lang="en-US"/>
              <a:t> </a:t>
            </a:r>
            <a:r>
              <a:rPr lang="en-US" err="1"/>
              <a:t>tự</a:t>
            </a:r>
            <a:r>
              <a:rPr lang="en-US"/>
              <a:t> </a:t>
            </a:r>
            <a:r>
              <a:rPr lang="en-US" err="1"/>
              <a:t>như</a:t>
            </a:r>
            <a:r>
              <a:rPr lang="en-US"/>
              <a:t> SMART,  </a:t>
            </a:r>
            <a:r>
              <a:rPr lang="en-US" err="1"/>
              <a:t>cũng</a:t>
            </a:r>
            <a:r>
              <a:rPr lang="en-US"/>
              <a:t> </a:t>
            </a:r>
            <a:r>
              <a:rPr lang="en-US" err="1"/>
              <a:t>sử</a:t>
            </a:r>
            <a:r>
              <a:rPr lang="en-US"/>
              <a:t> </a:t>
            </a:r>
            <a:r>
              <a:rPr lang="en-US" err="1"/>
              <a:t>dụng</a:t>
            </a:r>
            <a:r>
              <a:rPr lang="en-US"/>
              <a:t> </a:t>
            </a:r>
            <a:r>
              <a:rPr lang="en-US" err="1"/>
              <a:t>nguyên</a:t>
            </a:r>
            <a:r>
              <a:rPr lang="en-US"/>
              <a:t> </a:t>
            </a:r>
            <a:r>
              <a:rPr lang="en-US" err="1"/>
              <a:t>lý</a:t>
            </a:r>
            <a:r>
              <a:rPr lang="en-US"/>
              <a:t> chia </a:t>
            </a:r>
            <a:r>
              <a:rPr lang="en-US" err="1"/>
              <a:t>để</a:t>
            </a:r>
            <a:r>
              <a:rPr lang="en-US"/>
              <a:t> </a:t>
            </a:r>
            <a:r>
              <a:rPr lang="en-US" err="1" smtClean="0"/>
              <a:t>trị</a:t>
            </a:r>
            <a:r>
              <a:rPr lang="en-US" smtClean="0"/>
              <a:t>.</a:t>
            </a:r>
          </a:p>
          <a:p>
            <a:r>
              <a:rPr lang="en-US" err="1"/>
              <a:t>Topo</a:t>
            </a:r>
            <a:r>
              <a:rPr lang="en-US"/>
              <a:t> </a:t>
            </a:r>
            <a:r>
              <a:rPr lang="en-US" err="1"/>
              <a:t>vật</a:t>
            </a:r>
            <a:r>
              <a:rPr lang="en-US"/>
              <a:t> </a:t>
            </a:r>
            <a:r>
              <a:rPr lang="en-US" err="1"/>
              <a:t>lý</a:t>
            </a:r>
            <a:r>
              <a:rPr lang="en-US"/>
              <a:t> </a:t>
            </a:r>
            <a:r>
              <a:rPr lang="en-US" err="1"/>
              <a:t>và</a:t>
            </a:r>
            <a:r>
              <a:rPr lang="en-US"/>
              <a:t> </a:t>
            </a:r>
            <a:r>
              <a:rPr lang="en-US" err="1"/>
              <a:t>topo</a:t>
            </a:r>
            <a:r>
              <a:rPr lang="en-US"/>
              <a:t> logic </a:t>
            </a:r>
            <a:r>
              <a:rPr lang="en-US" err="1"/>
              <a:t>tương</a:t>
            </a:r>
            <a:r>
              <a:rPr lang="en-US"/>
              <a:t> </a:t>
            </a:r>
            <a:r>
              <a:rPr lang="en-US" err="1"/>
              <a:t>tự</a:t>
            </a:r>
            <a:r>
              <a:rPr lang="en-US"/>
              <a:t> </a:t>
            </a:r>
            <a:r>
              <a:rPr lang="en-US" err="1"/>
              <a:t>như</a:t>
            </a:r>
            <a:r>
              <a:rPr lang="en-US"/>
              <a:t> </a:t>
            </a:r>
            <a:r>
              <a:rPr lang="en-US" err="1" smtClean="0"/>
              <a:t>trong</a:t>
            </a:r>
            <a:r>
              <a:rPr lang="en-US" smtClean="0"/>
              <a:t> </a:t>
            </a:r>
            <a:r>
              <a:rPr lang="en-US" err="1" smtClean="0"/>
              <a:t>trường</a:t>
            </a:r>
            <a:r>
              <a:rPr lang="en-US" smtClean="0"/>
              <a:t> </a:t>
            </a:r>
            <a:r>
              <a:rPr lang="en-US" err="1" smtClean="0"/>
              <a:t>hợp</a:t>
            </a:r>
            <a:r>
              <a:rPr lang="en-US" smtClean="0"/>
              <a:t> </a:t>
            </a:r>
            <a:r>
              <a:rPr lang="en-US" err="1" smtClean="0"/>
              <a:t>Tabu</a:t>
            </a:r>
            <a:r>
              <a:rPr lang="en-US" smtClean="0"/>
              <a:t> Search</a:t>
            </a:r>
          </a:p>
          <a:p>
            <a:r>
              <a:rPr lang="en-US" err="1"/>
              <a:t>Thời</a:t>
            </a:r>
            <a:r>
              <a:rPr lang="en-US"/>
              <a:t> </a:t>
            </a:r>
            <a:r>
              <a:rPr lang="en-US" err="1"/>
              <a:t>gian</a:t>
            </a:r>
            <a:r>
              <a:rPr lang="en-US"/>
              <a:t> </a:t>
            </a:r>
            <a:r>
              <a:rPr lang="en-US" err="1"/>
              <a:t>chạy</a:t>
            </a:r>
            <a:r>
              <a:rPr lang="en-US"/>
              <a:t> </a:t>
            </a:r>
            <a:r>
              <a:rPr lang="en-US" err="1"/>
              <a:t>của</a:t>
            </a:r>
            <a:r>
              <a:rPr lang="en-US"/>
              <a:t> Simple Layout Algorithm </a:t>
            </a:r>
            <a:r>
              <a:rPr lang="en-US" err="1"/>
              <a:t>ít</a:t>
            </a:r>
            <a:r>
              <a:rPr lang="en-US"/>
              <a:t> </a:t>
            </a:r>
            <a:r>
              <a:rPr lang="en-US" err="1"/>
              <a:t>hơn</a:t>
            </a:r>
            <a:r>
              <a:rPr lang="en-US"/>
              <a:t> </a:t>
            </a:r>
            <a:r>
              <a:rPr lang="en-US" err="1"/>
              <a:t>khoảng</a:t>
            </a:r>
            <a:r>
              <a:rPr lang="en-US"/>
              <a:t> 3 </a:t>
            </a:r>
            <a:r>
              <a:rPr lang="en-US" err="1"/>
              <a:t>lần</a:t>
            </a:r>
            <a:r>
              <a:rPr lang="en-US"/>
              <a:t> so </a:t>
            </a:r>
            <a:r>
              <a:rPr lang="en-US" err="1"/>
              <a:t>với</a:t>
            </a:r>
            <a:r>
              <a:rPr lang="en-US"/>
              <a:t> </a:t>
            </a:r>
            <a:r>
              <a:rPr lang="en-US" smtClean="0"/>
              <a:t>SMART</a:t>
            </a:r>
          </a:p>
          <a:p>
            <a:r>
              <a:rPr lang="en-US" err="1"/>
              <a:t>T</a:t>
            </a:r>
            <a:r>
              <a:rPr lang="en-US" err="1" smtClean="0"/>
              <a:t>ỷ</a:t>
            </a:r>
            <a:r>
              <a:rPr lang="en-US" smtClean="0"/>
              <a:t> </a:t>
            </a:r>
            <a:r>
              <a:rPr lang="en-US" err="1"/>
              <a:t>lệ</a:t>
            </a:r>
            <a:r>
              <a:rPr lang="en-US"/>
              <a:t> </a:t>
            </a:r>
            <a:r>
              <a:rPr lang="en-US" err="1"/>
              <a:t>topo</a:t>
            </a:r>
            <a:r>
              <a:rPr lang="en-US"/>
              <a:t> </a:t>
            </a:r>
            <a:r>
              <a:rPr lang="en-US" err="1"/>
              <a:t>được</a:t>
            </a:r>
            <a:r>
              <a:rPr lang="en-US"/>
              <a:t> </a:t>
            </a:r>
            <a:r>
              <a:rPr lang="en-US" err="1"/>
              <a:t>ánh</a:t>
            </a:r>
            <a:r>
              <a:rPr lang="en-US"/>
              <a:t> </a:t>
            </a:r>
            <a:r>
              <a:rPr lang="en-US" err="1"/>
              <a:t>xạ</a:t>
            </a:r>
            <a:r>
              <a:rPr lang="en-US"/>
              <a:t> (1-survivability) </a:t>
            </a:r>
            <a:r>
              <a:rPr lang="en-US" err="1"/>
              <a:t>khi</a:t>
            </a:r>
            <a:r>
              <a:rPr lang="en-US"/>
              <a:t> </a:t>
            </a:r>
            <a:r>
              <a:rPr lang="en-US" err="1"/>
              <a:t>dùng</a:t>
            </a:r>
            <a:r>
              <a:rPr lang="en-US"/>
              <a:t> Simple Layout Algorithm </a:t>
            </a:r>
            <a:r>
              <a:rPr lang="en-US" err="1"/>
              <a:t>nhỏ</a:t>
            </a:r>
            <a:r>
              <a:rPr lang="en-US"/>
              <a:t> </a:t>
            </a:r>
            <a:r>
              <a:rPr lang="en-US" err="1"/>
              <a:t>hơn</a:t>
            </a:r>
            <a:r>
              <a:rPr lang="en-US"/>
              <a:t> </a:t>
            </a:r>
            <a:r>
              <a:rPr lang="en-US" err="1"/>
              <a:t>rất</a:t>
            </a:r>
            <a:r>
              <a:rPr lang="en-US"/>
              <a:t> </a:t>
            </a:r>
            <a:r>
              <a:rPr lang="en-US" err="1"/>
              <a:t>nhiều</a:t>
            </a:r>
            <a:r>
              <a:rPr lang="en-US"/>
              <a:t> so </a:t>
            </a:r>
            <a:r>
              <a:rPr lang="en-US" err="1"/>
              <a:t>với</a:t>
            </a:r>
            <a:r>
              <a:rPr lang="en-US"/>
              <a:t> SMART</a:t>
            </a:r>
            <a:r>
              <a:rPr lang="en-US" smtClean="0"/>
              <a:t>. </a:t>
            </a:r>
            <a:endParaRPr lang="en-US"/>
          </a:p>
        </p:txBody>
      </p:sp>
      <p:sp>
        <p:nvSpPr>
          <p:cNvPr id="3" name="Title 2"/>
          <p:cNvSpPr>
            <a:spLocks noGrp="1"/>
          </p:cNvSpPr>
          <p:nvPr>
            <p:ph type="title"/>
          </p:nvPr>
        </p:nvSpPr>
        <p:spPr/>
        <p:txBody>
          <a:bodyPr>
            <a:normAutofit/>
          </a:bodyPr>
          <a:lstStyle/>
          <a:p>
            <a:pPr algn="l"/>
            <a:r>
              <a:rPr lang="en-US" smtClean="0"/>
              <a:t>1-survivability – </a:t>
            </a:r>
            <a:r>
              <a:rPr lang="en-US"/>
              <a:t>Simple </a:t>
            </a:r>
            <a:r>
              <a:rPr lang="en-US" smtClean="0"/>
              <a:t>Layout</a:t>
            </a:r>
            <a:endParaRPr lang="en-US"/>
          </a:p>
        </p:txBody>
      </p:sp>
    </p:spTree>
    <p:extLst>
      <p:ext uri="{BB962C8B-B14F-4D97-AF65-F5344CB8AC3E}">
        <p14:creationId xmlns:p14="http://schemas.microsoft.com/office/powerpoint/2010/main" val="3426012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mtClean="0"/>
              <a:t>1-survivability – </a:t>
            </a:r>
            <a:r>
              <a:rPr lang="en-US"/>
              <a:t>Simple </a:t>
            </a:r>
            <a:r>
              <a:rPr lang="en-US" smtClean="0"/>
              <a:t>Layout</a:t>
            </a:r>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43200"/>
            <a:ext cx="7924800" cy="3581400"/>
          </a:xfrm>
          <a:prstGeom prst="rect">
            <a:avLst/>
          </a:prstGeom>
          <a:noFill/>
          <a:ln>
            <a:noFill/>
          </a:ln>
        </p:spPr>
      </p:pic>
    </p:spTree>
    <p:extLst>
      <p:ext uri="{BB962C8B-B14F-4D97-AF65-F5344CB8AC3E}">
        <p14:creationId xmlns:p14="http://schemas.microsoft.com/office/powerpoint/2010/main" val="41510484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72067" y="2438400"/>
                <a:ext cx="7408333" cy="4088146"/>
              </a:xfrm>
            </p:spPr>
            <p:txBody>
              <a:bodyPr/>
              <a:lstStyle/>
              <a:p>
                <a:r>
                  <a:rPr lang="en-US" err="1" smtClean="0"/>
                  <a:t>Topo</a:t>
                </a:r>
                <a:r>
                  <a:rPr lang="en-US" smtClean="0"/>
                  <a:t> </a:t>
                </a:r>
                <a:r>
                  <a:rPr lang="en-US" err="1" smtClean="0"/>
                  <a:t>vật</a:t>
                </a:r>
                <a:r>
                  <a:rPr lang="en-US" smtClean="0"/>
                  <a:t> </a:t>
                </a:r>
                <a:r>
                  <a:rPr lang="en-US" err="1" smtClean="0"/>
                  <a:t>lý</a:t>
                </a:r>
                <a:r>
                  <a:rPr lang="en-US" smtClean="0"/>
                  <a:t> </a:t>
                </a:r>
                <a:r>
                  <a:rPr lang="en-US" err="1" smtClean="0"/>
                  <a:t>là</a:t>
                </a:r>
                <a:r>
                  <a:rPr lang="en-US" smtClean="0"/>
                  <a:t> </a:t>
                </a:r>
                <a:r>
                  <a:rPr lang="en-US" err="1" smtClean="0"/>
                  <a:t>mạng</a:t>
                </a:r>
                <a:r>
                  <a:rPr lang="en-US" smtClean="0"/>
                  <a:t> </a:t>
                </a:r>
                <a:r>
                  <a:rPr lang="en-US"/>
                  <a:t>ARPA2 </a:t>
                </a:r>
                <a:r>
                  <a:rPr lang="en-US" smtClean="0"/>
                  <a:t> </a:t>
                </a:r>
                <a:r>
                  <a:rPr lang="en-US" err="1" smtClean="0"/>
                  <a:t>với</a:t>
                </a:r>
                <a:r>
                  <a:rPr lang="en-US" smtClean="0"/>
                  <a:t> 2 </a:t>
                </a:r>
                <a:r>
                  <a:rPr lang="en-US" err="1" smtClean="0"/>
                  <a:t>nhịp</a:t>
                </a:r>
                <a:r>
                  <a:rPr lang="en-US" smtClean="0"/>
                  <a:t> </a:t>
                </a:r>
                <a:r>
                  <a:rPr lang="en-US" err="1" smtClean="0"/>
                  <a:t>đa</a:t>
                </a:r>
                <a:r>
                  <a:rPr lang="en-US" smtClean="0"/>
                  <a:t> </a:t>
                </a:r>
                <a:r>
                  <a:rPr lang="en-US" err="1" smtClean="0"/>
                  <a:t>liên</a:t>
                </a:r>
                <a:r>
                  <a:rPr lang="en-US" smtClean="0"/>
                  <a:t> </a:t>
                </a:r>
                <a:r>
                  <a:rPr lang="en-US" err="1" smtClean="0"/>
                  <a:t>kết</a:t>
                </a:r>
                <a:endParaRPr lang="en-US" smtClean="0"/>
              </a:p>
              <a:p>
                <a:r>
                  <a:rPr lang="en-US" err="1" smtClean="0"/>
                  <a:t>Các</a:t>
                </a:r>
                <a:r>
                  <a:rPr lang="en-US" smtClean="0"/>
                  <a:t> </a:t>
                </a:r>
                <a:r>
                  <a:rPr lang="en-US" err="1"/>
                  <a:t>topo</a:t>
                </a:r>
                <a:r>
                  <a:rPr lang="en-US"/>
                  <a:t> logic </a:t>
                </a:r>
                <a:r>
                  <a:rPr lang="en-US" err="1"/>
                  <a:t>là</a:t>
                </a:r>
                <a:r>
                  <a:rPr lang="en-US"/>
                  <a:t> </a:t>
                </a:r>
                <a:r>
                  <a:rPr lang="en-US" err="1"/>
                  <a:t>các</a:t>
                </a:r>
                <a:r>
                  <a:rPr lang="en-US"/>
                  <a:t> </a:t>
                </a:r>
                <a:r>
                  <a:rPr lang="en-US" err="1"/>
                  <a:t>đồ</a:t>
                </a:r>
                <a:r>
                  <a:rPr lang="en-US"/>
                  <a:t> </a:t>
                </a:r>
                <a:r>
                  <a:rPr lang="en-US" err="1"/>
                  <a:t>thị</a:t>
                </a:r>
                <a:r>
                  <a:rPr lang="en-US"/>
                  <a:t> 2-cạnh </a:t>
                </a:r>
                <a:r>
                  <a:rPr lang="en-US" err="1"/>
                  <a:t>liên</a:t>
                </a:r>
                <a:r>
                  <a:rPr lang="en-US"/>
                  <a:t> </a:t>
                </a:r>
                <a:r>
                  <a:rPr lang="en-US" err="1"/>
                  <a:t>thông</a:t>
                </a:r>
                <a:r>
                  <a:rPr lang="en-US"/>
                  <a:t> </a:t>
                </a:r>
                <a:r>
                  <a:rPr lang="en-US" err="1"/>
                  <a:t>ngẫu</a:t>
                </a:r>
                <a:r>
                  <a:rPr lang="en-US"/>
                  <a:t> </a:t>
                </a:r>
                <a:r>
                  <a:rPr lang="en-US" err="1"/>
                  <a:t>nhiên</a:t>
                </a:r>
                <a:r>
                  <a:rPr lang="en-US"/>
                  <a:t> </a:t>
                </a:r>
                <a:r>
                  <a:rPr lang="en-US" err="1"/>
                  <a:t>có</a:t>
                </a:r>
                <a:r>
                  <a:rPr lang="en-US"/>
                  <a:t> </a:t>
                </a:r>
                <a:r>
                  <a:rPr lang="en-US" err="1"/>
                  <a:t>bậc</a:t>
                </a:r>
                <a:r>
                  <a:rPr lang="en-US"/>
                  <a:t> </a:t>
                </a:r>
                <a:r>
                  <a:rPr lang="en-US" err="1"/>
                  <a:t>nút</a:t>
                </a:r>
                <a:r>
                  <a:rPr lang="en-US"/>
                  <a:t> </a:t>
                </a:r>
                <a:r>
                  <a:rPr lang="en-US" err="1"/>
                  <a:t>trung</a:t>
                </a:r>
                <a:r>
                  <a:rPr lang="en-US"/>
                  <a:t> </a:t>
                </a:r>
                <a:r>
                  <a:rPr lang="en-US" err="1"/>
                  <a:t>bình</a:t>
                </a:r>
                <a:r>
                  <a:rPr lang="en-US"/>
                  <a:t> </a:t>
                </a:r>
                <a14:m>
                  <m:oMath xmlns:m="http://schemas.openxmlformats.org/officeDocument/2006/math">
                    <m:acc>
                      <m:accPr>
                        <m:chr m:val="̅"/>
                        <m:ctrlPr>
                          <a:rPr lang="en-US" i="1"/>
                        </m:ctrlPr>
                      </m:accPr>
                      <m:e>
                        <m:r>
                          <a:rPr lang="en-US" i="1"/>
                          <m:t>𝑑</m:t>
                        </m:r>
                      </m:e>
                    </m:acc>
                  </m:oMath>
                </a14:m>
                <a:r>
                  <a:rPr lang="en-US"/>
                  <a:t>= 3 ... </a:t>
                </a:r>
                <a:r>
                  <a:rPr lang="en-US" smtClean="0"/>
                  <a:t>6. </a:t>
                </a:r>
                <a:r>
                  <a:rPr lang="en-US" err="1" smtClean="0"/>
                  <a:t>Với</a:t>
                </a:r>
                <a:r>
                  <a:rPr lang="en-US" smtClean="0"/>
                  <a:t> </a:t>
                </a:r>
                <a:r>
                  <a:rPr lang="en-US" err="1" smtClean="0"/>
                  <a:t>mỗi</a:t>
                </a:r>
                <a:r>
                  <a:rPr lang="en-US" smtClean="0"/>
                  <a:t> </a:t>
                </a:r>
                <a14:m>
                  <m:oMath xmlns:m="http://schemas.openxmlformats.org/officeDocument/2006/math">
                    <m:acc>
                      <m:accPr>
                        <m:chr m:val="̅"/>
                        <m:ctrlPr>
                          <a:rPr lang="en-US" i="1">
                            <a:latin typeface="Cambria Math"/>
                          </a:rPr>
                        </m:ctrlPr>
                      </m:accPr>
                      <m:e>
                        <m:r>
                          <a:rPr lang="en-US" i="1">
                            <a:latin typeface="Cambria Math"/>
                          </a:rPr>
                          <m:t>𝑑</m:t>
                        </m:r>
                      </m:e>
                    </m:acc>
                  </m:oMath>
                </a14:m>
                <a:r>
                  <a:rPr lang="en-US" smtClean="0"/>
                  <a:t> </a:t>
                </a:r>
                <a:r>
                  <a:rPr lang="en-US" err="1" smtClean="0"/>
                  <a:t>có</a:t>
                </a:r>
                <a:r>
                  <a:rPr lang="en-US" smtClean="0"/>
                  <a:t> 1000 </a:t>
                </a:r>
                <a:r>
                  <a:rPr lang="en-US" err="1" smtClean="0"/>
                  <a:t>topo</a:t>
                </a:r>
                <a:r>
                  <a:rPr lang="en-US" smtClean="0"/>
                  <a:t>.</a:t>
                </a:r>
              </a:p>
              <a:p>
                <a:endParaRPr lang="en-US"/>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72067" y="2438400"/>
                <a:ext cx="7408333" cy="4088146"/>
              </a:xfrm>
              <a:blipFill rotWithShape="1">
                <a:blip r:embed="rId3"/>
                <a:stretch>
                  <a:fillRect l="-1235" t="-1490"/>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smtClean="0"/>
              <a:t>Span failure survivability</a:t>
            </a:r>
            <a:endParaRPr lang="en-US"/>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65254"/>
            <a:ext cx="5791200" cy="2335546"/>
          </a:xfrm>
          <a:prstGeom prst="rect">
            <a:avLst/>
          </a:prstGeom>
          <a:noFill/>
          <a:ln>
            <a:noFill/>
          </a:ln>
        </p:spPr>
      </p:pic>
    </p:spTree>
    <p:extLst>
      <p:ext uri="{BB962C8B-B14F-4D97-AF65-F5344CB8AC3E}">
        <p14:creationId xmlns:p14="http://schemas.microsoft.com/office/powerpoint/2010/main" val="3367570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4088146"/>
          </a:xfrm>
        </p:spPr>
        <p:txBody>
          <a:bodyPr/>
          <a:lstStyle/>
          <a:p>
            <a:r>
              <a:rPr lang="en-US" smtClean="0"/>
              <a:t>Topo vật lý là mạng ARPA2 hình 5a</a:t>
            </a:r>
          </a:p>
          <a:p>
            <a:r>
              <a:rPr lang="en-US" smtClean="0"/>
              <a:t>Topo logic giống trường hợp Span failure survivability  </a:t>
            </a:r>
            <a:endParaRPr lang="en-US"/>
          </a:p>
        </p:txBody>
      </p:sp>
      <p:sp>
        <p:nvSpPr>
          <p:cNvPr id="3" name="Title 2"/>
          <p:cNvSpPr>
            <a:spLocks noGrp="1"/>
          </p:cNvSpPr>
          <p:nvPr>
            <p:ph type="title"/>
          </p:nvPr>
        </p:nvSpPr>
        <p:spPr/>
        <p:txBody>
          <a:bodyPr/>
          <a:lstStyle/>
          <a:p>
            <a:pPr algn="l"/>
            <a:r>
              <a:rPr lang="en-US" smtClean="0"/>
              <a:t>Node failure survivability</a:t>
            </a:r>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95607"/>
            <a:ext cx="6229060" cy="2514600"/>
          </a:xfrm>
          <a:prstGeom prst="rect">
            <a:avLst/>
          </a:prstGeom>
          <a:noFill/>
          <a:ln>
            <a:noFill/>
          </a:ln>
        </p:spPr>
      </p:pic>
    </p:spTree>
    <p:extLst>
      <p:ext uri="{BB962C8B-B14F-4D97-AF65-F5344CB8AC3E}">
        <p14:creationId xmlns:p14="http://schemas.microsoft.com/office/powerpoint/2010/main" val="940149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a:t>Topo vật lý là </a:t>
                </a:r>
                <a:r>
                  <a:rPr lang="en-US"/>
                  <a:t>mạng </a:t>
                </a:r>
                <a:r>
                  <a:rPr lang="en-US"/>
                  <a:t>NSFNET3EC </a:t>
                </a:r>
                <a:r>
                  <a:rPr lang="en-US" smtClean="0"/>
                  <a:t>hình 5d</a:t>
                </a:r>
                <a:endParaRPr lang="en-US"/>
              </a:p>
              <a:p>
                <a:r>
                  <a:rPr lang="en-US"/>
                  <a:t>C</a:t>
                </a:r>
                <a:r>
                  <a:rPr lang="en-US" smtClean="0"/>
                  <a:t>ác </a:t>
                </a:r>
                <a:r>
                  <a:rPr lang="en-US"/>
                  <a:t>topo logic là các đồ thị 3-cạnh liên thông ngẫu có  bậc </a:t>
                </a:r>
                <a:r>
                  <a:rPr lang="en-US"/>
                  <a:t>đỉnh </a:t>
                </a:r>
                <a:r>
                  <a:rPr lang="en-US" smtClean="0"/>
                  <a:t>trung </a:t>
                </a:r>
                <a:r>
                  <a:rPr lang="en-US"/>
                  <a:t>bình là </a:t>
                </a:r>
                <a14:m>
                  <m:oMath xmlns:m="http://schemas.openxmlformats.org/officeDocument/2006/math">
                    <m:acc>
                      <m:accPr>
                        <m:chr m:val="̅"/>
                        <m:ctrlPr>
                          <a:rPr lang="en-US" i="1"/>
                        </m:ctrlPr>
                      </m:accPr>
                      <m:e>
                        <m:r>
                          <a:rPr lang="en-US" i="1"/>
                          <m:t>𝑑</m:t>
                        </m:r>
                      </m:e>
                    </m:acc>
                  </m:oMath>
                </a14:m>
                <a:r>
                  <a:rPr lang="en-US"/>
                  <a:t> = 5 ... 7</a:t>
                </a:r>
                <a:endParaRPr lang="en-US"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235" t="-1767"/>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smtClean="0"/>
              <a:t>2</a:t>
            </a:r>
            <a:r>
              <a:rPr lang="en-US" smtClean="0"/>
              <a:t>-survivability</a:t>
            </a:r>
            <a:endParaRPr lang="en-US"/>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38600"/>
            <a:ext cx="6248400" cy="2312298"/>
          </a:xfrm>
          <a:prstGeom prst="rect">
            <a:avLst/>
          </a:prstGeom>
          <a:noFill/>
          <a:ln>
            <a:noFill/>
          </a:ln>
        </p:spPr>
      </p:pic>
    </p:spTree>
    <p:extLst>
      <p:ext uri="{BB962C8B-B14F-4D97-AF65-F5344CB8AC3E}">
        <p14:creationId xmlns:p14="http://schemas.microsoft.com/office/powerpoint/2010/main" val="1126067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Giải thuât SMART có vẻ như là 1 kỹ thuật rất hứa hẹn để xây dựng ánh xạ chịu lỗi trong mạng WDM. Các mô </a:t>
            </a:r>
            <a:r>
              <a:rPr lang="en-US"/>
              <a:t>phỏng </a:t>
            </a:r>
            <a:r>
              <a:rPr lang="en-US" smtClean="0"/>
              <a:t>đã </a:t>
            </a:r>
            <a:r>
              <a:rPr lang="en-US"/>
              <a:t>chỉ ra rằng SMART nhanh hơn gấp 100-1000 lần so với các giải thuật trước đó và có nhiều khả năng mở rộng hơn. Hơn nữa SMART còn tỏ ra thích hợp để giải quyết các tình huống lỗi tại nhịp, </a:t>
            </a:r>
            <a:r>
              <a:rPr lang="en-US"/>
              <a:t>nút </a:t>
            </a:r>
            <a:r>
              <a:rPr lang="en-US" smtClean="0"/>
              <a:t>và lỗi kép. </a:t>
            </a:r>
            <a:r>
              <a:rPr lang="en-US"/>
              <a:t>Đây có lẽ là lần đầu tiên, những tình huống lỗi trên được giải quyết bởi IP Restoration.</a:t>
            </a:r>
          </a:p>
          <a:p>
            <a:endParaRPr lang="en-US"/>
          </a:p>
        </p:txBody>
      </p:sp>
      <p:sp>
        <p:nvSpPr>
          <p:cNvPr id="3" name="Title 2"/>
          <p:cNvSpPr>
            <a:spLocks noGrp="1"/>
          </p:cNvSpPr>
          <p:nvPr>
            <p:ph type="title"/>
          </p:nvPr>
        </p:nvSpPr>
        <p:spPr/>
        <p:txBody>
          <a:bodyPr/>
          <a:lstStyle/>
          <a:p>
            <a:pPr algn="l"/>
            <a:r>
              <a:rPr lang="en-US" smtClean="0"/>
              <a:t>Kết luận và hướng nghiên cứu</a:t>
            </a:r>
            <a:endParaRPr lang="en-US"/>
          </a:p>
        </p:txBody>
      </p:sp>
    </p:spTree>
    <p:extLst>
      <p:ext uri="{BB962C8B-B14F-4D97-AF65-F5344CB8AC3E}">
        <p14:creationId xmlns:p14="http://schemas.microsoft.com/office/powerpoint/2010/main" val="4096500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err="1"/>
              <a:t>Mạng</a:t>
            </a:r>
            <a:r>
              <a:rPr lang="en-US"/>
              <a:t> </a:t>
            </a:r>
            <a:r>
              <a:rPr lang="en-US">
                <a:cs typeface="Times New Roman" pitchFamily="18" charset="0"/>
              </a:rPr>
              <a:t>IP-over-WDM</a:t>
            </a:r>
          </a:p>
        </p:txBody>
      </p:sp>
      <p:sp>
        <p:nvSpPr>
          <p:cNvPr id="6" name="Content Placeholder 4"/>
          <p:cNvSpPr txBox="1">
            <a:spLocks/>
          </p:cNvSpPr>
          <p:nvPr/>
        </p:nvSpPr>
        <p:spPr>
          <a:xfrm>
            <a:off x="1143000" y="2667000"/>
            <a:ext cx="2633133"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en-US"/>
          </a:p>
        </p:txBody>
      </p:sp>
      <p:sp>
        <p:nvSpPr>
          <p:cNvPr id="9" name="Content Placeholder 4"/>
          <p:cNvSpPr txBox="1">
            <a:spLocks/>
          </p:cNvSpPr>
          <p:nvPr/>
        </p:nvSpPr>
        <p:spPr>
          <a:xfrm>
            <a:off x="4724400" y="2895600"/>
            <a:ext cx="2633133"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en-US"/>
          </a:p>
        </p:txBody>
      </p:sp>
      <p:sp>
        <p:nvSpPr>
          <p:cNvPr id="10" name="Content Placeholder 3"/>
          <p:cNvSpPr>
            <a:spLocks noGrp="1"/>
          </p:cNvSpPr>
          <p:nvPr>
            <p:ph sz="quarter" idx="4294967295"/>
          </p:nvPr>
        </p:nvSpPr>
        <p:spPr>
          <a:xfrm>
            <a:off x="228600" y="3060700"/>
            <a:ext cx="4040188" cy="3276600"/>
          </a:xfrm>
          <a:prstGeom prst="rect">
            <a:avLst/>
          </a:prstGeom>
        </p:spPr>
        <p:txBody>
          <a:bodyPr>
            <a:normAutofit/>
          </a:bodyPr>
          <a:lstStyle/>
          <a:p>
            <a:pPr>
              <a:buFont typeface="Arial" pitchFamily="34" charset="0"/>
              <a:buChar char="•"/>
            </a:pPr>
            <a:r>
              <a:rPr lang="en-US" err="1" smtClean="0"/>
              <a:t>Mạng</a:t>
            </a:r>
            <a:r>
              <a:rPr lang="en-US" smtClean="0"/>
              <a:t> WDM</a:t>
            </a:r>
          </a:p>
          <a:p>
            <a:pPr>
              <a:buFont typeface="Arial" pitchFamily="34" charset="0"/>
              <a:buChar char="•"/>
            </a:pPr>
            <a:r>
              <a:rPr lang="en-US" smtClean="0"/>
              <a:t>OXC </a:t>
            </a:r>
            <a:r>
              <a:rPr lang="en-US" err="1" smtClean="0"/>
              <a:t>là</a:t>
            </a:r>
            <a:r>
              <a:rPr lang="en-US" smtClean="0"/>
              <a:t> </a:t>
            </a:r>
            <a:r>
              <a:rPr lang="en-US" err="1" smtClean="0"/>
              <a:t>nút</a:t>
            </a:r>
            <a:r>
              <a:rPr lang="en-US" smtClean="0"/>
              <a:t> </a:t>
            </a:r>
            <a:r>
              <a:rPr lang="en-US" err="1" smtClean="0"/>
              <a:t>vật</a:t>
            </a:r>
            <a:r>
              <a:rPr lang="en-US" smtClean="0"/>
              <a:t> </a:t>
            </a:r>
            <a:r>
              <a:rPr lang="en-US" err="1" smtClean="0"/>
              <a:t>lý</a:t>
            </a:r>
            <a:endParaRPr lang="en-US" smtClean="0"/>
          </a:p>
          <a:p>
            <a:pPr>
              <a:buFont typeface="Arial" pitchFamily="34" charset="0"/>
              <a:buChar char="•"/>
            </a:pPr>
            <a:r>
              <a:rPr lang="en-US" err="1" smtClean="0"/>
              <a:t>Các</a:t>
            </a:r>
            <a:r>
              <a:rPr lang="en-US" smtClean="0"/>
              <a:t> </a:t>
            </a:r>
            <a:r>
              <a:rPr lang="en-US" err="1" smtClean="0"/>
              <a:t>nút</a:t>
            </a:r>
            <a:r>
              <a:rPr lang="en-US" smtClean="0"/>
              <a:t> </a:t>
            </a:r>
            <a:r>
              <a:rPr lang="en-US" err="1" smtClean="0"/>
              <a:t>vật</a:t>
            </a:r>
            <a:r>
              <a:rPr lang="en-US" smtClean="0"/>
              <a:t> </a:t>
            </a:r>
            <a:r>
              <a:rPr lang="en-US" err="1" smtClean="0"/>
              <a:t>lý</a:t>
            </a:r>
            <a:r>
              <a:rPr lang="en-US" smtClean="0"/>
              <a:t> </a:t>
            </a:r>
            <a:r>
              <a:rPr lang="en-US" err="1" smtClean="0"/>
              <a:t>nối</a:t>
            </a:r>
            <a:r>
              <a:rPr lang="en-US" smtClean="0"/>
              <a:t> </a:t>
            </a:r>
            <a:r>
              <a:rPr lang="en-US" err="1" smtClean="0"/>
              <a:t>với</a:t>
            </a:r>
            <a:r>
              <a:rPr lang="en-US" smtClean="0"/>
              <a:t> </a:t>
            </a:r>
            <a:r>
              <a:rPr lang="en-US" err="1" smtClean="0"/>
              <a:t>nhau</a:t>
            </a:r>
            <a:r>
              <a:rPr lang="en-US" smtClean="0"/>
              <a:t> </a:t>
            </a:r>
            <a:r>
              <a:rPr lang="en-US" err="1" smtClean="0"/>
              <a:t>bởi</a:t>
            </a:r>
            <a:r>
              <a:rPr lang="en-US" smtClean="0"/>
              <a:t> </a:t>
            </a:r>
            <a:r>
              <a:rPr lang="en-US" err="1" smtClean="0"/>
              <a:t>các</a:t>
            </a:r>
            <a:r>
              <a:rPr lang="en-US" smtClean="0"/>
              <a:t> </a:t>
            </a:r>
            <a:r>
              <a:rPr lang="en-US" err="1" smtClean="0"/>
              <a:t>liên</a:t>
            </a:r>
            <a:r>
              <a:rPr lang="en-US" smtClean="0"/>
              <a:t> </a:t>
            </a:r>
            <a:r>
              <a:rPr lang="en-US" err="1" smtClean="0"/>
              <a:t>kết</a:t>
            </a:r>
            <a:r>
              <a:rPr lang="en-US" smtClean="0"/>
              <a:t> </a:t>
            </a:r>
            <a:r>
              <a:rPr lang="en-US" err="1" smtClean="0"/>
              <a:t>vật</a:t>
            </a:r>
            <a:r>
              <a:rPr lang="en-US" smtClean="0"/>
              <a:t> </a:t>
            </a:r>
            <a:r>
              <a:rPr lang="en-US" err="1" smtClean="0"/>
              <a:t>lý</a:t>
            </a:r>
            <a:endParaRPr lang="en-US" smtClean="0"/>
          </a:p>
          <a:p>
            <a:pPr>
              <a:buFont typeface="Arial" pitchFamily="34" charset="0"/>
              <a:buChar char="•"/>
            </a:pPr>
            <a:r>
              <a:rPr lang="en-US" err="1" smtClean="0"/>
              <a:t>Nút</a:t>
            </a:r>
            <a:r>
              <a:rPr lang="en-US" smtClean="0"/>
              <a:t> </a:t>
            </a:r>
            <a:r>
              <a:rPr lang="en-US" err="1" smtClean="0"/>
              <a:t>vật</a:t>
            </a:r>
            <a:r>
              <a:rPr lang="en-US" smtClean="0"/>
              <a:t> </a:t>
            </a:r>
            <a:r>
              <a:rPr lang="en-US" err="1" smtClean="0"/>
              <a:t>lý</a:t>
            </a:r>
            <a:r>
              <a:rPr lang="en-US" smtClean="0"/>
              <a:t> </a:t>
            </a:r>
            <a:r>
              <a:rPr lang="en-US" err="1" smtClean="0"/>
              <a:t>có</a:t>
            </a:r>
            <a:r>
              <a:rPr lang="en-US" smtClean="0"/>
              <a:t> </a:t>
            </a:r>
            <a:r>
              <a:rPr lang="en-US" err="1" smtClean="0"/>
              <a:t>thể</a:t>
            </a:r>
            <a:r>
              <a:rPr lang="en-US" smtClean="0"/>
              <a:t> </a:t>
            </a:r>
            <a:r>
              <a:rPr lang="en-US" err="1" smtClean="0"/>
              <a:t>không</a:t>
            </a:r>
            <a:r>
              <a:rPr lang="en-US" smtClean="0"/>
              <a:t> </a:t>
            </a:r>
            <a:r>
              <a:rPr lang="en-US" err="1" smtClean="0"/>
              <a:t>xuất</a:t>
            </a:r>
            <a:r>
              <a:rPr lang="en-US" smtClean="0"/>
              <a:t> </a:t>
            </a:r>
            <a:r>
              <a:rPr lang="en-US" err="1" smtClean="0"/>
              <a:t>hiện</a:t>
            </a:r>
            <a:r>
              <a:rPr lang="en-US" smtClean="0"/>
              <a:t> </a:t>
            </a:r>
            <a:r>
              <a:rPr lang="en-US" err="1" smtClean="0"/>
              <a:t>trong</a:t>
            </a:r>
            <a:r>
              <a:rPr lang="en-US" smtClean="0"/>
              <a:t> </a:t>
            </a:r>
            <a:r>
              <a:rPr lang="en-US" err="1" smtClean="0"/>
              <a:t>topo</a:t>
            </a:r>
            <a:r>
              <a:rPr lang="en-US" smtClean="0"/>
              <a:t> logic (IP)</a:t>
            </a:r>
            <a:endParaRPr lang="en-US"/>
          </a:p>
        </p:txBody>
      </p:sp>
      <p:sp>
        <p:nvSpPr>
          <p:cNvPr id="11" name="Content Placeholder 5"/>
          <p:cNvSpPr>
            <a:spLocks noGrp="1"/>
          </p:cNvSpPr>
          <p:nvPr>
            <p:ph sz="quarter" idx="4294967295"/>
          </p:nvPr>
        </p:nvSpPr>
        <p:spPr>
          <a:xfrm>
            <a:off x="4593360" y="3060700"/>
            <a:ext cx="4041775" cy="3276600"/>
          </a:xfrm>
          <a:prstGeom prst="rect">
            <a:avLst/>
          </a:prstGeom>
        </p:spPr>
        <p:txBody>
          <a:bodyPr>
            <a:normAutofit/>
          </a:bodyPr>
          <a:lstStyle/>
          <a:p>
            <a:pPr>
              <a:buFont typeface="Arial" pitchFamily="34" charset="0"/>
              <a:buChar char="•"/>
            </a:pPr>
            <a:r>
              <a:rPr lang="en-US" err="1" smtClean="0"/>
              <a:t>Mạng</a:t>
            </a:r>
            <a:r>
              <a:rPr lang="en-US" smtClean="0"/>
              <a:t> IP</a:t>
            </a:r>
          </a:p>
          <a:p>
            <a:pPr>
              <a:buFont typeface="Arial" pitchFamily="34" charset="0"/>
              <a:buChar char="•"/>
            </a:pPr>
            <a:r>
              <a:rPr lang="en-US" smtClean="0"/>
              <a:t>IP router </a:t>
            </a:r>
            <a:r>
              <a:rPr lang="en-US" err="1" smtClean="0"/>
              <a:t>là</a:t>
            </a:r>
            <a:r>
              <a:rPr lang="en-US" smtClean="0"/>
              <a:t> </a:t>
            </a:r>
            <a:r>
              <a:rPr lang="en-US" err="1" smtClean="0"/>
              <a:t>nút</a:t>
            </a:r>
            <a:r>
              <a:rPr lang="en-US" smtClean="0"/>
              <a:t> </a:t>
            </a:r>
            <a:r>
              <a:rPr lang="en-US" smtClean="0"/>
              <a:t>logic</a:t>
            </a:r>
            <a:endParaRPr lang="en-US" smtClean="0"/>
          </a:p>
          <a:p>
            <a:pPr>
              <a:buFont typeface="Arial" pitchFamily="34" charset="0"/>
              <a:buChar char="•"/>
            </a:pPr>
            <a:r>
              <a:rPr lang="en-US" err="1" smtClean="0"/>
              <a:t>Các</a:t>
            </a:r>
            <a:r>
              <a:rPr lang="en-US" smtClean="0"/>
              <a:t> </a:t>
            </a:r>
            <a:r>
              <a:rPr lang="en-US" err="1" smtClean="0"/>
              <a:t>nút</a:t>
            </a:r>
            <a:r>
              <a:rPr lang="en-US" smtClean="0"/>
              <a:t> </a:t>
            </a:r>
            <a:r>
              <a:rPr lang="en-US" smtClean="0"/>
              <a:t>logic </a:t>
            </a:r>
            <a:r>
              <a:rPr lang="en-US" err="1" smtClean="0"/>
              <a:t>nối</a:t>
            </a:r>
            <a:r>
              <a:rPr lang="en-US" smtClean="0"/>
              <a:t> </a:t>
            </a:r>
            <a:r>
              <a:rPr lang="en-US" err="1" smtClean="0"/>
              <a:t>với</a:t>
            </a:r>
            <a:r>
              <a:rPr lang="en-US" smtClean="0"/>
              <a:t> </a:t>
            </a:r>
            <a:r>
              <a:rPr lang="en-US" err="1" smtClean="0"/>
              <a:t>nhau</a:t>
            </a:r>
            <a:r>
              <a:rPr lang="en-US" smtClean="0"/>
              <a:t> </a:t>
            </a:r>
            <a:r>
              <a:rPr lang="en-US" err="1" smtClean="0"/>
              <a:t>bởi</a:t>
            </a:r>
            <a:r>
              <a:rPr lang="en-US" smtClean="0"/>
              <a:t> </a:t>
            </a:r>
            <a:r>
              <a:rPr lang="en-US" err="1" smtClean="0"/>
              <a:t>các</a:t>
            </a:r>
            <a:r>
              <a:rPr lang="en-US" smtClean="0"/>
              <a:t> </a:t>
            </a:r>
            <a:r>
              <a:rPr lang="en-US" err="1" smtClean="0"/>
              <a:t>liên</a:t>
            </a:r>
            <a:r>
              <a:rPr lang="en-US" smtClean="0"/>
              <a:t> </a:t>
            </a:r>
            <a:r>
              <a:rPr lang="en-US" err="1" smtClean="0"/>
              <a:t>kết</a:t>
            </a:r>
            <a:r>
              <a:rPr lang="en-US" smtClean="0"/>
              <a:t> logic</a:t>
            </a:r>
            <a:endParaRPr lang="en-US" smtClean="0"/>
          </a:p>
          <a:p>
            <a:pPr>
              <a:buFont typeface="Arial" pitchFamily="34" charset="0"/>
              <a:buChar char="•"/>
            </a:pPr>
            <a:r>
              <a:rPr lang="en-US" err="1" smtClean="0"/>
              <a:t>Nút</a:t>
            </a:r>
            <a:r>
              <a:rPr lang="en-US" smtClean="0"/>
              <a:t> </a:t>
            </a:r>
            <a:r>
              <a:rPr lang="en-US" smtClean="0"/>
              <a:t>logic </a:t>
            </a:r>
            <a:r>
              <a:rPr lang="en-US" err="1" smtClean="0"/>
              <a:t>luôn</a:t>
            </a:r>
            <a:r>
              <a:rPr lang="en-US" smtClean="0"/>
              <a:t> </a:t>
            </a:r>
            <a:r>
              <a:rPr lang="en-US" err="1" smtClean="0"/>
              <a:t>luôn</a:t>
            </a:r>
            <a:r>
              <a:rPr lang="en-US" smtClean="0"/>
              <a:t> </a:t>
            </a:r>
            <a:r>
              <a:rPr lang="en-US" err="1" smtClean="0"/>
              <a:t>là</a:t>
            </a:r>
            <a:r>
              <a:rPr lang="en-US" smtClean="0"/>
              <a:t> </a:t>
            </a:r>
            <a:r>
              <a:rPr lang="en-US" err="1" smtClean="0"/>
              <a:t>một</a:t>
            </a:r>
            <a:r>
              <a:rPr lang="en-US" smtClean="0"/>
              <a:t> </a:t>
            </a:r>
            <a:r>
              <a:rPr lang="en-US" err="1" smtClean="0"/>
              <a:t>nút</a:t>
            </a:r>
            <a:r>
              <a:rPr lang="en-US" smtClean="0"/>
              <a:t> </a:t>
            </a:r>
            <a:r>
              <a:rPr lang="en-US" err="1" smtClean="0"/>
              <a:t>trong</a:t>
            </a:r>
            <a:r>
              <a:rPr lang="en-US" smtClean="0"/>
              <a:t> </a:t>
            </a:r>
            <a:r>
              <a:rPr lang="en-US" err="1" smtClean="0"/>
              <a:t>topo</a:t>
            </a:r>
            <a:r>
              <a:rPr lang="en-US" smtClean="0"/>
              <a:t> </a:t>
            </a:r>
            <a:r>
              <a:rPr lang="en-US" err="1" smtClean="0"/>
              <a:t>vật</a:t>
            </a:r>
            <a:r>
              <a:rPr lang="en-US" smtClean="0"/>
              <a:t> </a:t>
            </a:r>
            <a:r>
              <a:rPr lang="en-US" err="1" smtClean="0"/>
              <a:t>lý</a:t>
            </a:r>
            <a:endParaRPr lang="en-US"/>
          </a:p>
        </p:txBody>
      </p:sp>
      <p:sp>
        <p:nvSpPr>
          <p:cNvPr id="14" name="Text Placeholder 2"/>
          <p:cNvSpPr txBox="1">
            <a:spLocks/>
          </p:cNvSpPr>
          <p:nvPr/>
        </p:nvSpPr>
        <p:spPr>
          <a:xfrm>
            <a:off x="228600" y="2362200"/>
            <a:ext cx="419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smtClean="0"/>
              <a:t>Physical Layer</a:t>
            </a:r>
            <a:endParaRPr lang="en-US"/>
          </a:p>
        </p:txBody>
      </p:sp>
      <p:sp>
        <p:nvSpPr>
          <p:cNvPr id="15" name="Text Placeholder 4"/>
          <p:cNvSpPr txBox="1">
            <a:spLocks/>
          </p:cNvSpPr>
          <p:nvPr/>
        </p:nvSpPr>
        <p:spPr>
          <a:xfrm>
            <a:off x="4593360" y="2362200"/>
            <a:ext cx="4243653"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smtClean="0"/>
              <a:t>Logical Layer</a:t>
            </a:r>
            <a:endParaRPr lang="en-US"/>
          </a:p>
        </p:txBody>
      </p:sp>
    </p:spTree>
    <p:extLst>
      <p:ext uri="{BB962C8B-B14F-4D97-AF65-F5344CB8AC3E}">
        <p14:creationId xmlns:p14="http://schemas.microsoft.com/office/powerpoint/2010/main" val="26594636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Trong tương lai, đưa ra các phân tích chính thức cũng như chứng minh tính đúng đắn của giải thuật.</a:t>
            </a:r>
          </a:p>
          <a:p>
            <a:r>
              <a:rPr lang="en-US" smtClean="0"/>
              <a:t>Áp dụng cho các trường hợp thực tế có tính đến các ràng buộc về dung lượng, bước sóng, lưu lượng mạng,..</a:t>
            </a:r>
            <a:endParaRPr lang="en-US"/>
          </a:p>
        </p:txBody>
      </p:sp>
      <p:sp>
        <p:nvSpPr>
          <p:cNvPr id="3" name="Title 2"/>
          <p:cNvSpPr>
            <a:spLocks noGrp="1"/>
          </p:cNvSpPr>
          <p:nvPr>
            <p:ph type="title"/>
          </p:nvPr>
        </p:nvSpPr>
        <p:spPr/>
        <p:txBody>
          <a:bodyPr/>
          <a:lstStyle/>
          <a:p>
            <a:pPr algn="l"/>
            <a:r>
              <a:rPr lang="en-US" smtClean="0"/>
              <a:t>Kết luận và hướng nghiên cứu</a:t>
            </a:r>
            <a:endParaRPr lang="en-US"/>
          </a:p>
        </p:txBody>
      </p:sp>
    </p:spTree>
    <p:extLst>
      <p:ext uri="{BB962C8B-B14F-4D97-AF65-F5344CB8AC3E}">
        <p14:creationId xmlns:p14="http://schemas.microsoft.com/office/powerpoint/2010/main" val="948929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52" y="2674938"/>
            <a:ext cx="4601633" cy="3451225"/>
          </a:xfrm>
        </p:spPr>
      </p:pic>
    </p:spTree>
    <p:extLst>
      <p:ext uri="{BB962C8B-B14F-4D97-AF65-F5344CB8AC3E}">
        <p14:creationId xmlns:p14="http://schemas.microsoft.com/office/powerpoint/2010/main" val="3221123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err="1" smtClean="0"/>
              <a:t>Lỗi</a:t>
            </a:r>
            <a:r>
              <a:rPr lang="en-US" smtClean="0"/>
              <a:t> </a:t>
            </a:r>
            <a:r>
              <a:rPr lang="en-US" err="1" smtClean="0"/>
              <a:t>liên</a:t>
            </a:r>
            <a:r>
              <a:rPr lang="en-US" smtClean="0"/>
              <a:t> </a:t>
            </a:r>
            <a:r>
              <a:rPr lang="en-US" err="1" smtClean="0"/>
              <a:t>kết</a:t>
            </a:r>
            <a:r>
              <a:rPr lang="en-US" smtClean="0"/>
              <a:t> </a:t>
            </a:r>
            <a:r>
              <a:rPr lang="en-US" err="1" smtClean="0"/>
              <a:t>vật</a:t>
            </a:r>
            <a:r>
              <a:rPr lang="en-US" smtClean="0"/>
              <a:t> </a:t>
            </a:r>
            <a:r>
              <a:rPr lang="en-US" err="1" smtClean="0"/>
              <a:t>lý</a:t>
            </a:r>
            <a:r>
              <a:rPr lang="en-US" smtClean="0"/>
              <a:t> </a:t>
            </a:r>
            <a:r>
              <a:rPr lang="en-US" err="1" smtClean="0"/>
              <a:t>đơn</a:t>
            </a:r>
            <a:r>
              <a:rPr lang="en-US" smtClean="0"/>
              <a:t> (</a:t>
            </a:r>
            <a:r>
              <a:rPr lang="en-US" i="1"/>
              <a:t>single physical link failure</a:t>
            </a:r>
            <a:r>
              <a:rPr lang="en-US" smtClean="0"/>
              <a:t>)</a:t>
            </a:r>
          </a:p>
          <a:p>
            <a:pPr marL="457200" indent="-457200">
              <a:buFont typeface="+mj-lt"/>
              <a:buAutoNum type="arabicPeriod"/>
            </a:pPr>
            <a:r>
              <a:rPr lang="en-US" err="1" smtClean="0"/>
              <a:t>Lỗi</a:t>
            </a:r>
            <a:r>
              <a:rPr lang="en-US" smtClean="0"/>
              <a:t> </a:t>
            </a:r>
            <a:r>
              <a:rPr lang="en-US" err="1" smtClean="0"/>
              <a:t>nhịp</a:t>
            </a:r>
            <a:r>
              <a:rPr lang="en-US" smtClean="0"/>
              <a:t> (</a:t>
            </a:r>
            <a:r>
              <a:rPr lang="en-US" i="1"/>
              <a:t>span </a:t>
            </a:r>
            <a:r>
              <a:rPr lang="en-US" i="1" smtClean="0"/>
              <a:t>failure</a:t>
            </a:r>
            <a:r>
              <a:rPr lang="en-US" smtClean="0"/>
              <a:t>)</a:t>
            </a:r>
          </a:p>
          <a:p>
            <a:pPr marL="457200" indent="-457200">
              <a:buFont typeface="+mj-lt"/>
              <a:buAutoNum type="arabicPeriod"/>
            </a:pPr>
            <a:r>
              <a:rPr lang="en-US" err="1" smtClean="0"/>
              <a:t>Lỗi</a:t>
            </a:r>
            <a:r>
              <a:rPr lang="en-US" smtClean="0"/>
              <a:t> </a:t>
            </a:r>
            <a:r>
              <a:rPr lang="en-US" err="1" smtClean="0"/>
              <a:t>nút</a:t>
            </a:r>
            <a:r>
              <a:rPr lang="en-US" smtClean="0"/>
              <a:t> (</a:t>
            </a:r>
            <a:r>
              <a:rPr lang="en-US" i="1"/>
              <a:t>node </a:t>
            </a:r>
            <a:r>
              <a:rPr lang="en-US" i="1" smtClean="0"/>
              <a:t>failure</a:t>
            </a:r>
            <a:r>
              <a:rPr lang="en-US" smtClean="0"/>
              <a:t>)</a:t>
            </a:r>
          </a:p>
          <a:p>
            <a:pPr marL="457200" indent="-457200">
              <a:buFont typeface="+mj-lt"/>
              <a:buAutoNum type="arabicPeriod"/>
            </a:pPr>
            <a:r>
              <a:rPr lang="en-US" err="1" smtClean="0"/>
              <a:t>Lỗi</a:t>
            </a:r>
            <a:r>
              <a:rPr lang="en-US" smtClean="0"/>
              <a:t> </a:t>
            </a:r>
            <a:r>
              <a:rPr lang="en-US" err="1" smtClean="0"/>
              <a:t>liên</a:t>
            </a:r>
            <a:r>
              <a:rPr lang="en-US" smtClean="0"/>
              <a:t> </a:t>
            </a:r>
            <a:r>
              <a:rPr lang="en-US" err="1" smtClean="0"/>
              <a:t>kết</a:t>
            </a:r>
            <a:r>
              <a:rPr lang="en-US" smtClean="0"/>
              <a:t> </a:t>
            </a:r>
            <a:r>
              <a:rPr lang="en-US" err="1" smtClean="0"/>
              <a:t>đôi</a:t>
            </a:r>
            <a:r>
              <a:rPr lang="en-US" smtClean="0"/>
              <a:t> (</a:t>
            </a:r>
            <a:r>
              <a:rPr lang="en-US" i="1"/>
              <a:t>double-link </a:t>
            </a:r>
            <a:r>
              <a:rPr lang="en-US" i="1" smtClean="0"/>
              <a:t>failure</a:t>
            </a:r>
            <a:r>
              <a:rPr lang="en-US" smtClean="0"/>
              <a:t>)</a:t>
            </a:r>
            <a:endParaRPr lang="en-US"/>
          </a:p>
        </p:txBody>
      </p:sp>
      <p:sp>
        <p:nvSpPr>
          <p:cNvPr id="3" name="Title 2"/>
          <p:cNvSpPr>
            <a:spLocks noGrp="1"/>
          </p:cNvSpPr>
          <p:nvPr>
            <p:ph type="title"/>
          </p:nvPr>
        </p:nvSpPr>
        <p:spPr/>
        <p:txBody>
          <a:bodyPr/>
          <a:lstStyle/>
          <a:p>
            <a:pPr algn="l"/>
            <a:r>
              <a:rPr lang="en-US" err="1" smtClean="0"/>
              <a:t>Phân</a:t>
            </a:r>
            <a:r>
              <a:rPr lang="en-US" smtClean="0"/>
              <a:t> </a:t>
            </a:r>
            <a:r>
              <a:rPr lang="en-US" err="1" smtClean="0"/>
              <a:t>loại</a:t>
            </a:r>
            <a:r>
              <a:rPr lang="en-US" smtClean="0"/>
              <a:t> </a:t>
            </a:r>
            <a:r>
              <a:rPr lang="en-US" err="1" smtClean="0"/>
              <a:t>lỗi</a:t>
            </a:r>
            <a:r>
              <a:rPr lang="en-US" smtClean="0"/>
              <a:t> </a:t>
            </a:r>
            <a:r>
              <a:rPr lang="en-US" err="1" smtClean="0"/>
              <a:t>mạng</a:t>
            </a:r>
            <a:endParaRPr lang="en-US"/>
          </a:p>
        </p:txBody>
      </p:sp>
    </p:spTree>
    <p:extLst>
      <p:ext uri="{BB962C8B-B14F-4D97-AF65-F5344CB8AC3E}">
        <p14:creationId xmlns:p14="http://schemas.microsoft.com/office/powerpoint/2010/main" val="2383447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err="1"/>
              <a:t>Phân</a:t>
            </a:r>
            <a:r>
              <a:rPr lang="en-US"/>
              <a:t> </a:t>
            </a:r>
            <a:r>
              <a:rPr lang="en-US" err="1"/>
              <a:t>loại</a:t>
            </a:r>
            <a:r>
              <a:rPr lang="en-US"/>
              <a:t> </a:t>
            </a:r>
            <a:r>
              <a:rPr lang="en-US" err="1"/>
              <a:t>lỗi</a:t>
            </a:r>
            <a:r>
              <a:rPr lang="en-US"/>
              <a:t> </a:t>
            </a:r>
            <a:r>
              <a:rPr lang="en-US" err="1"/>
              <a:t>mạng</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 y="2604404"/>
            <a:ext cx="7129463" cy="393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9333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err="1"/>
              <a:t>Các</a:t>
            </a:r>
            <a:r>
              <a:rPr lang="en-US"/>
              <a:t> </a:t>
            </a:r>
            <a:r>
              <a:rPr lang="en-US" err="1"/>
              <a:t>cơ</a:t>
            </a:r>
            <a:r>
              <a:rPr lang="en-US"/>
              <a:t> </a:t>
            </a:r>
            <a:r>
              <a:rPr lang="en-US" err="1"/>
              <a:t>chế</a:t>
            </a:r>
            <a:r>
              <a:rPr lang="en-US"/>
              <a:t> </a:t>
            </a:r>
            <a:r>
              <a:rPr lang="en-US" err="1"/>
              <a:t>xử</a:t>
            </a:r>
            <a:r>
              <a:rPr lang="en-US"/>
              <a:t> </a:t>
            </a:r>
            <a:r>
              <a:rPr lang="en-US" err="1"/>
              <a:t>lý</a:t>
            </a:r>
            <a:r>
              <a:rPr lang="en-US"/>
              <a:t> </a:t>
            </a:r>
            <a:r>
              <a:rPr lang="en-US" err="1"/>
              <a:t>lỗi</a:t>
            </a:r>
            <a:endParaRPr lang="en-US"/>
          </a:p>
        </p:txBody>
      </p:sp>
      <p:sp>
        <p:nvSpPr>
          <p:cNvPr id="6" name="Content Placeholder 4"/>
          <p:cNvSpPr txBox="1">
            <a:spLocks/>
          </p:cNvSpPr>
          <p:nvPr/>
        </p:nvSpPr>
        <p:spPr>
          <a:xfrm>
            <a:off x="1143000" y="2667000"/>
            <a:ext cx="2633133"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en-US"/>
          </a:p>
        </p:txBody>
      </p:sp>
      <p:sp>
        <p:nvSpPr>
          <p:cNvPr id="9" name="Content Placeholder 4"/>
          <p:cNvSpPr txBox="1">
            <a:spLocks/>
          </p:cNvSpPr>
          <p:nvPr/>
        </p:nvSpPr>
        <p:spPr>
          <a:xfrm>
            <a:off x="4724400" y="2895600"/>
            <a:ext cx="2633133"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en-US"/>
          </a:p>
        </p:txBody>
      </p:sp>
      <p:sp>
        <p:nvSpPr>
          <p:cNvPr id="10" name="Content Placeholder 3"/>
          <p:cNvSpPr>
            <a:spLocks noGrp="1"/>
          </p:cNvSpPr>
          <p:nvPr>
            <p:ph sz="quarter" idx="4294967295"/>
          </p:nvPr>
        </p:nvSpPr>
        <p:spPr>
          <a:xfrm>
            <a:off x="228600" y="3048000"/>
            <a:ext cx="4267200" cy="3276600"/>
          </a:xfrm>
          <a:prstGeom prst="rect">
            <a:avLst/>
          </a:prstGeom>
        </p:spPr>
        <p:txBody>
          <a:bodyPr>
            <a:normAutofit/>
          </a:bodyPr>
          <a:lstStyle/>
          <a:p>
            <a:pPr>
              <a:buFont typeface="Arial" pitchFamily="34" charset="0"/>
              <a:buChar char="•"/>
            </a:pPr>
            <a:r>
              <a:rPr lang="en-US" err="1" smtClean="0"/>
              <a:t>Thực</a:t>
            </a:r>
            <a:r>
              <a:rPr lang="en-US" smtClean="0"/>
              <a:t> </a:t>
            </a:r>
            <a:r>
              <a:rPr lang="en-US" err="1" smtClean="0"/>
              <a:t>hiện</a:t>
            </a:r>
            <a:r>
              <a:rPr lang="en-US" smtClean="0"/>
              <a:t> </a:t>
            </a:r>
            <a:r>
              <a:rPr lang="en-US" err="1" smtClean="0"/>
              <a:t>từ</a:t>
            </a:r>
            <a:r>
              <a:rPr lang="en-US" smtClean="0"/>
              <a:t> </a:t>
            </a:r>
            <a:r>
              <a:rPr lang="en-US" err="1" smtClean="0"/>
              <a:t>bước</a:t>
            </a:r>
            <a:r>
              <a:rPr lang="en-US" smtClean="0"/>
              <a:t> </a:t>
            </a:r>
            <a:r>
              <a:rPr lang="en-US" err="1" smtClean="0"/>
              <a:t>thiết</a:t>
            </a:r>
            <a:r>
              <a:rPr lang="en-US" smtClean="0"/>
              <a:t> </a:t>
            </a:r>
            <a:r>
              <a:rPr lang="en-US" err="1" smtClean="0"/>
              <a:t>kế</a:t>
            </a:r>
            <a:r>
              <a:rPr lang="en-US" smtClean="0"/>
              <a:t>, </a:t>
            </a:r>
            <a:r>
              <a:rPr lang="en-US" err="1" smtClean="0"/>
              <a:t>chuẩn</a:t>
            </a:r>
            <a:r>
              <a:rPr lang="en-US" smtClean="0"/>
              <a:t> </a:t>
            </a:r>
            <a:r>
              <a:rPr lang="en-US" err="1" smtClean="0"/>
              <a:t>bị</a:t>
            </a:r>
            <a:r>
              <a:rPr lang="en-US" smtClean="0"/>
              <a:t> </a:t>
            </a:r>
            <a:r>
              <a:rPr lang="en-US" err="1" smtClean="0"/>
              <a:t>sẵn</a:t>
            </a:r>
            <a:r>
              <a:rPr lang="en-US" smtClean="0"/>
              <a:t> </a:t>
            </a:r>
            <a:r>
              <a:rPr lang="en-US" err="1" smtClean="0"/>
              <a:t>các</a:t>
            </a:r>
            <a:r>
              <a:rPr lang="en-US" smtClean="0"/>
              <a:t> </a:t>
            </a:r>
            <a:r>
              <a:rPr lang="en-US" err="1" smtClean="0"/>
              <a:t>đường</a:t>
            </a:r>
            <a:r>
              <a:rPr lang="en-US" smtClean="0"/>
              <a:t> </a:t>
            </a:r>
            <a:r>
              <a:rPr lang="en-US" err="1" smtClean="0"/>
              <a:t>dự</a:t>
            </a:r>
            <a:r>
              <a:rPr lang="en-US" smtClean="0"/>
              <a:t> </a:t>
            </a:r>
            <a:r>
              <a:rPr lang="en-US" err="1" smtClean="0"/>
              <a:t>phòng</a:t>
            </a:r>
            <a:endParaRPr lang="en-US" smtClean="0"/>
          </a:p>
          <a:p>
            <a:pPr>
              <a:buFont typeface="Arial" pitchFamily="34" charset="0"/>
              <a:buChar char="•"/>
            </a:pPr>
            <a:r>
              <a:rPr lang="en-US" err="1" smtClean="0"/>
              <a:t>Tiến</a:t>
            </a:r>
            <a:r>
              <a:rPr lang="en-US" smtClean="0"/>
              <a:t> </a:t>
            </a:r>
            <a:r>
              <a:rPr lang="en-US" err="1" smtClean="0"/>
              <a:t>hành</a:t>
            </a:r>
            <a:r>
              <a:rPr lang="en-US" smtClean="0"/>
              <a:t> </a:t>
            </a:r>
            <a:r>
              <a:rPr lang="en-US" err="1" smtClean="0"/>
              <a:t>trên</a:t>
            </a:r>
            <a:r>
              <a:rPr lang="en-US" smtClean="0"/>
              <a:t> </a:t>
            </a:r>
            <a:r>
              <a:rPr lang="en-US" err="1" smtClean="0"/>
              <a:t>cả</a:t>
            </a:r>
            <a:r>
              <a:rPr lang="en-US" smtClean="0"/>
              <a:t> 2 </a:t>
            </a:r>
            <a:r>
              <a:rPr lang="en-US" err="1" smtClean="0"/>
              <a:t>lớp</a:t>
            </a:r>
            <a:r>
              <a:rPr lang="en-US" smtClean="0"/>
              <a:t> </a:t>
            </a:r>
            <a:r>
              <a:rPr lang="en-US" err="1" smtClean="0"/>
              <a:t>nhưng</a:t>
            </a:r>
            <a:r>
              <a:rPr lang="en-US" smtClean="0"/>
              <a:t> </a:t>
            </a:r>
            <a:r>
              <a:rPr lang="en-US" err="1" smtClean="0"/>
              <a:t>thường</a:t>
            </a:r>
            <a:r>
              <a:rPr lang="en-US" smtClean="0"/>
              <a:t> </a:t>
            </a:r>
            <a:r>
              <a:rPr lang="en-US" err="1" smtClean="0"/>
              <a:t>cung</a:t>
            </a:r>
            <a:r>
              <a:rPr lang="en-US" smtClean="0"/>
              <a:t> </a:t>
            </a:r>
            <a:r>
              <a:rPr lang="en-US" err="1" smtClean="0"/>
              <a:t>cấp</a:t>
            </a:r>
            <a:r>
              <a:rPr lang="en-US" smtClean="0"/>
              <a:t> ở </a:t>
            </a:r>
            <a:r>
              <a:rPr lang="en-US" err="1" smtClean="0"/>
              <a:t>lớp</a:t>
            </a:r>
            <a:r>
              <a:rPr lang="en-US" smtClean="0"/>
              <a:t> </a:t>
            </a:r>
            <a:r>
              <a:rPr lang="en-US" err="1" smtClean="0"/>
              <a:t>vật</a:t>
            </a:r>
            <a:r>
              <a:rPr lang="en-US" smtClean="0"/>
              <a:t> </a:t>
            </a:r>
            <a:r>
              <a:rPr lang="en-US" err="1" smtClean="0"/>
              <a:t>lý</a:t>
            </a:r>
            <a:endParaRPr lang="en-US" smtClean="0"/>
          </a:p>
          <a:p>
            <a:pPr>
              <a:buFont typeface="Arial" pitchFamily="34" charset="0"/>
              <a:buChar char="•"/>
            </a:pPr>
            <a:r>
              <a:rPr lang="en-US" err="1" smtClean="0"/>
              <a:t>Tốn</a:t>
            </a:r>
            <a:r>
              <a:rPr lang="en-US" smtClean="0"/>
              <a:t> </a:t>
            </a:r>
            <a:r>
              <a:rPr lang="en-US" err="1" smtClean="0"/>
              <a:t>tài</a:t>
            </a:r>
            <a:r>
              <a:rPr lang="en-US" smtClean="0"/>
              <a:t> </a:t>
            </a:r>
            <a:r>
              <a:rPr lang="en-US" err="1" smtClean="0"/>
              <a:t>nguyên</a:t>
            </a:r>
            <a:r>
              <a:rPr lang="en-US" smtClean="0"/>
              <a:t> </a:t>
            </a:r>
            <a:r>
              <a:rPr lang="en-US" err="1" smtClean="0"/>
              <a:t>nhưng</a:t>
            </a:r>
            <a:r>
              <a:rPr lang="en-US" smtClean="0"/>
              <a:t> </a:t>
            </a:r>
            <a:r>
              <a:rPr lang="en-US" err="1" smtClean="0"/>
              <a:t>nhanh</a:t>
            </a:r>
            <a:r>
              <a:rPr lang="en-US" smtClean="0"/>
              <a:t> </a:t>
            </a:r>
            <a:r>
              <a:rPr lang="en-US" err="1" smtClean="0"/>
              <a:t>hơn</a:t>
            </a:r>
            <a:endParaRPr lang="en-US" smtClean="0"/>
          </a:p>
        </p:txBody>
      </p:sp>
      <p:sp>
        <p:nvSpPr>
          <p:cNvPr id="11" name="Content Placeholder 5"/>
          <p:cNvSpPr>
            <a:spLocks noGrp="1"/>
          </p:cNvSpPr>
          <p:nvPr>
            <p:ph sz="quarter" idx="4294967295"/>
          </p:nvPr>
        </p:nvSpPr>
        <p:spPr>
          <a:xfrm>
            <a:off x="4593360" y="3048000"/>
            <a:ext cx="4041775" cy="3276600"/>
          </a:xfrm>
          <a:prstGeom prst="rect">
            <a:avLst/>
          </a:prstGeom>
        </p:spPr>
        <p:txBody>
          <a:bodyPr>
            <a:normAutofit lnSpcReduction="10000"/>
          </a:bodyPr>
          <a:lstStyle/>
          <a:p>
            <a:pPr>
              <a:buFont typeface="Arial" pitchFamily="34" charset="0"/>
              <a:buChar char="•"/>
            </a:pPr>
            <a:r>
              <a:rPr lang="en-US" err="1" smtClean="0"/>
              <a:t>Tự</a:t>
            </a:r>
            <a:r>
              <a:rPr lang="en-US" smtClean="0"/>
              <a:t> </a:t>
            </a:r>
            <a:r>
              <a:rPr lang="en-US" err="1" smtClean="0"/>
              <a:t>tìm</a:t>
            </a:r>
            <a:r>
              <a:rPr lang="en-US" smtClean="0"/>
              <a:t> </a:t>
            </a:r>
            <a:r>
              <a:rPr lang="en-US" err="1" smtClean="0"/>
              <a:t>các</a:t>
            </a:r>
            <a:r>
              <a:rPr lang="en-US" smtClean="0"/>
              <a:t> </a:t>
            </a:r>
            <a:r>
              <a:rPr lang="en-US" err="1" smtClean="0"/>
              <a:t>đường</a:t>
            </a:r>
            <a:r>
              <a:rPr lang="en-US"/>
              <a:t> </a:t>
            </a:r>
            <a:r>
              <a:rPr lang="en-US" err="1" smtClean="0"/>
              <a:t>mới</a:t>
            </a:r>
            <a:r>
              <a:rPr lang="en-US" smtClean="0"/>
              <a:t> </a:t>
            </a:r>
            <a:r>
              <a:rPr lang="en-US" err="1" smtClean="0"/>
              <a:t>khi</a:t>
            </a:r>
            <a:r>
              <a:rPr lang="en-US" smtClean="0"/>
              <a:t> </a:t>
            </a:r>
            <a:r>
              <a:rPr lang="en-US" err="1" smtClean="0"/>
              <a:t>có</a:t>
            </a:r>
            <a:r>
              <a:rPr lang="en-US" smtClean="0"/>
              <a:t> </a:t>
            </a:r>
            <a:r>
              <a:rPr lang="en-US" err="1" smtClean="0"/>
              <a:t>lỗi</a:t>
            </a:r>
            <a:r>
              <a:rPr lang="en-US" smtClean="0"/>
              <a:t> </a:t>
            </a:r>
            <a:r>
              <a:rPr lang="en-US" err="1" smtClean="0"/>
              <a:t>xảy</a:t>
            </a:r>
            <a:r>
              <a:rPr lang="en-US" smtClean="0"/>
              <a:t> </a:t>
            </a:r>
            <a:r>
              <a:rPr lang="en-US" err="1" smtClean="0"/>
              <a:t>ra</a:t>
            </a:r>
            <a:endParaRPr lang="en-US" smtClean="0"/>
          </a:p>
          <a:p>
            <a:pPr>
              <a:buFont typeface="Arial" pitchFamily="34" charset="0"/>
              <a:buChar char="•"/>
            </a:pPr>
            <a:r>
              <a:rPr lang="en-US" err="1"/>
              <a:t>Tiến</a:t>
            </a:r>
            <a:r>
              <a:rPr lang="en-US"/>
              <a:t> </a:t>
            </a:r>
            <a:r>
              <a:rPr lang="en-US" err="1"/>
              <a:t>hành</a:t>
            </a:r>
            <a:r>
              <a:rPr lang="en-US"/>
              <a:t> </a:t>
            </a:r>
            <a:r>
              <a:rPr lang="en-US" err="1"/>
              <a:t>trên</a:t>
            </a:r>
            <a:r>
              <a:rPr lang="en-US"/>
              <a:t> </a:t>
            </a:r>
            <a:r>
              <a:rPr lang="en-US" err="1"/>
              <a:t>cả</a:t>
            </a:r>
            <a:r>
              <a:rPr lang="en-US"/>
              <a:t> 2 </a:t>
            </a:r>
            <a:r>
              <a:rPr lang="en-US" err="1"/>
              <a:t>lớp</a:t>
            </a:r>
            <a:r>
              <a:rPr lang="en-US"/>
              <a:t> </a:t>
            </a:r>
            <a:r>
              <a:rPr lang="en-US" err="1"/>
              <a:t>nhưng</a:t>
            </a:r>
            <a:r>
              <a:rPr lang="en-US"/>
              <a:t> </a:t>
            </a:r>
            <a:r>
              <a:rPr lang="en-US" err="1"/>
              <a:t>thường</a:t>
            </a:r>
            <a:r>
              <a:rPr lang="en-US"/>
              <a:t> </a:t>
            </a:r>
            <a:r>
              <a:rPr lang="en-US" err="1"/>
              <a:t>là</a:t>
            </a:r>
            <a:r>
              <a:rPr lang="en-US"/>
              <a:t> </a:t>
            </a:r>
            <a:r>
              <a:rPr lang="en-US" smtClean="0"/>
              <a:t>ở </a:t>
            </a:r>
            <a:r>
              <a:rPr lang="en-US" err="1" smtClean="0"/>
              <a:t>lớp</a:t>
            </a:r>
            <a:r>
              <a:rPr lang="en-US" smtClean="0"/>
              <a:t> logic (</a:t>
            </a:r>
            <a:r>
              <a:rPr lang="en-US" err="1" smtClean="0"/>
              <a:t>sử</a:t>
            </a:r>
            <a:r>
              <a:rPr lang="en-US" smtClean="0"/>
              <a:t> </a:t>
            </a:r>
            <a:r>
              <a:rPr lang="en-US" err="1" smtClean="0"/>
              <a:t>dụng</a:t>
            </a:r>
            <a:r>
              <a:rPr lang="en-US" smtClean="0"/>
              <a:t> </a:t>
            </a:r>
            <a:r>
              <a:rPr lang="en-US" err="1" smtClean="0"/>
              <a:t>các</a:t>
            </a:r>
            <a:r>
              <a:rPr lang="en-US" smtClean="0"/>
              <a:t> IP router </a:t>
            </a:r>
            <a:r>
              <a:rPr lang="en-US" err="1" smtClean="0"/>
              <a:t>để</a:t>
            </a:r>
            <a:r>
              <a:rPr lang="en-US" smtClean="0"/>
              <a:t> </a:t>
            </a:r>
            <a:r>
              <a:rPr lang="en-US" err="1" smtClean="0"/>
              <a:t>phát</a:t>
            </a:r>
            <a:r>
              <a:rPr lang="en-US" smtClean="0"/>
              <a:t> </a:t>
            </a:r>
            <a:r>
              <a:rPr lang="en-US" err="1" smtClean="0"/>
              <a:t>hiện</a:t>
            </a:r>
            <a:r>
              <a:rPr lang="en-US" smtClean="0"/>
              <a:t> </a:t>
            </a:r>
            <a:r>
              <a:rPr lang="en-US" err="1" smtClean="0"/>
              <a:t>lỗi</a:t>
            </a:r>
            <a:r>
              <a:rPr lang="en-US" smtClean="0"/>
              <a:t> </a:t>
            </a:r>
            <a:r>
              <a:rPr lang="en-US" err="1" smtClean="0"/>
              <a:t>và</a:t>
            </a:r>
            <a:r>
              <a:rPr lang="en-US" smtClean="0"/>
              <a:t> </a:t>
            </a:r>
            <a:r>
              <a:rPr lang="en-US" err="1" smtClean="0"/>
              <a:t>tìm</a:t>
            </a:r>
            <a:r>
              <a:rPr lang="en-US" smtClean="0"/>
              <a:t> </a:t>
            </a:r>
            <a:r>
              <a:rPr lang="en-US" err="1" smtClean="0"/>
              <a:t>đường</a:t>
            </a:r>
            <a:r>
              <a:rPr lang="en-US" smtClean="0"/>
              <a:t> </a:t>
            </a:r>
            <a:r>
              <a:rPr lang="en-US" err="1" smtClean="0"/>
              <a:t>mới</a:t>
            </a:r>
            <a:r>
              <a:rPr lang="en-US" smtClean="0"/>
              <a:t>)</a:t>
            </a:r>
            <a:endParaRPr lang="en-US"/>
          </a:p>
          <a:p>
            <a:pPr>
              <a:buFont typeface="Arial" pitchFamily="34" charset="0"/>
              <a:buChar char="•"/>
            </a:pPr>
            <a:r>
              <a:rPr lang="en-US" err="1" smtClean="0"/>
              <a:t>Hiệu</a:t>
            </a:r>
            <a:r>
              <a:rPr lang="en-US" smtClean="0"/>
              <a:t> </a:t>
            </a:r>
            <a:r>
              <a:rPr lang="en-US" err="1" smtClean="0"/>
              <a:t>quả</a:t>
            </a:r>
            <a:r>
              <a:rPr lang="en-US" smtClean="0"/>
              <a:t> </a:t>
            </a:r>
            <a:r>
              <a:rPr lang="en-US" err="1" smtClean="0"/>
              <a:t>hơn</a:t>
            </a:r>
            <a:r>
              <a:rPr lang="en-US" smtClean="0"/>
              <a:t> </a:t>
            </a:r>
            <a:r>
              <a:rPr lang="en-US" err="1" smtClean="0"/>
              <a:t>về</a:t>
            </a:r>
            <a:r>
              <a:rPr lang="en-US" smtClean="0"/>
              <a:t> </a:t>
            </a:r>
            <a:r>
              <a:rPr lang="en-US" err="1" smtClean="0"/>
              <a:t>tài</a:t>
            </a:r>
            <a:r>
              <a:rPr lang="en-US" smtClean="0"/>
              <a:t> </a:t>
            </a:r>
            <a:r>
              <a:rPr lang="en-US" err="1" smtClean="0"/>
              <a:t>nguyên</a:t>
            </a:r>
            <a:r>
              <a:rPr lang="en-US" smtClean="0"/>
              <a:t> </a:t>
            </a:r>
            <a:r>
              <a:rPr lang="en-US" err="1" smtClean="0"/>
              <a:t>nhưng</a:t>
            </a:r>
            <a:r>
              <a:rPr lang="en-US" smtClean="0"/>
              <a:t> </a:t>
            </a:r>
            <a:r>
              <a:rPr lang="en-US" err="1" smtClean="0"/>
              <a:t>chậm</a:t>
            </a:r>
            <a:r>
              <a:rPr lang="en-US" smtClean="0"/>
              <a:t> </a:t>
            </a:r>
            <a:r>
              <a:rPr lang="en-US" err="1" smtClean="0"/>
              <a:t>hơn</a:t>
            </a:r>
            <a:endParaRPr lang="en-US" smtClean="0"/>
          </a:p>
          <a:p>
            <a:pPr marL="0" indent="0">
              <a:buNone/>
            </a:pPr>
            <a:endParaRPr lang="en-US" sz="2000" smtClean="0"/>
          </a:p>
        </p:txBody>
      </p:sp>
      <p:sp>
        <p:nvSpPr>
          <p:cNvPr id="14" name="Text Placeholder 2"/>
          <p:cNvSpPr txBox="1">
            <a:spLocks/>
          </p:cNvSpPr>
          <p:nvPr/>
        </p:nvSpPr>
        <p:spPr>
          <a:xfrm>
            <a:off x="228600" y="2349500"/>
            <a:ext cx="4343400" cy="533400"/>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smtClean="0"/>
              <a:t>Protection</a:t>
            </a:r>
            <a:endParaRPr lang="en-US"/>
          </a:p>
        </p:txBody>
      </p:sp>
      <p:sp>
        <p:nvSpPr>
          <p:cNvPr id="15" name="Text Placeholder 4"/>
          <p:cNvSpPr txBox="1">
            <a:spLocks/>
          </p:cNvSpPr>
          <p:nvPr/>
        </p:nvSpPr>
        <p:spPr>
          <a:xfrm>
            <a:off x="4671747" y="2349500"/>
            <a:ext cx="4243653" cy="533400"/>
          </a:xfrm>
          <a:prstGeom prst="rect">
            <a:avLst/>
          </a:prstGeom>
        </p:spPr>
        <p:style>
          <a:lnRef idx="3">
            <a:schemeClr val="lt1"/>
          </a:lnRef>
          <a:fillRef idx="1">
            <a:schemeClr val="accent2"/>
          </a:fillRef>
          <a:effectRef idx="1">
            <a:schemeClr val="accent2"/>
          </a:effectRef>
          <a:fontRef idx="minor">
            <a:schemeClr val="lt1"/>
          </a:fontRef>
        </p:style>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Times New Roman"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Times New Roman"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Times New Roman"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Times New Roman"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Times New Roman"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smtClean="0"/>
              <a:t>Restoration</a:t>
            </a:r>
            <a:endParaRPr lang="en-US"/>
          </a:p>
        </p:txBody>
      </p:sp>
    </p:spTree>
    <p:extLst>
      <p:ext uri="{BB962C8B-B14F-4D97-AF65-F5344CB8AC3E}">
        <p14:creationId xmlns:p14="http://schemas.microsoft.com/office/powerpoint/2010/main" val="3722959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smtClean="0"/>
              <a:t>Nhóm</a:t>
            </a:r>
            <a:r>
              <a:rPr lang="en-US" smtClean="0"/>
              <a:t> 1: </a:t>
            </a:r>
            <a:r>
              <a:rPr lang="en-US" err="1" smtClean="0"/>
              <a:t>Quy</a:t>
            </a:r>
            <a:r>
              <a:rPr lang="en-US" smtClean="0"/>
              <a:t> </a:t>
            </a:r>
            <a:r>
              <a:rPr lang="en-US" err="1" smtClean="0"/>
              <a:t>hoạch</a:t>
            </a:r>
            <a:r>
              <a:rPr lang="en-US" smtClean="0"/>
              <a:t> </a:t>
            </a:r>
            <a:r>
              <a:rPr lang="en-US" err="1" smtClean="0"/>
              <a:t>tuyến</a:t>
            </a:r>
            <a:r>
              <a:rPr lang="en-US" smtClean="0"/>
              <a:t> </a:t>
            </a:r>
            <a:r>
              <a:rPr lang="en-US" err="1" smtClean="0"/>
              <a:t>tính</a:t>
            </a:r>
            <a:r>
              <a:rPr lang="en-US" smtClean="0"/>
              <a:t> </a:t>
            </a:r>
            <a:r>
              <a:rPr lang="en-US" err="1" smtClean="0"/>
              <a:t>nguyên</a:t>
            </a:r>
            <a:r>
              <a:rPr lang="en-US"/>
              <a:t> </a:t>
            </a:r>
            <a:r>
              <a:rPr lang="en-US" smtClean="0"/>
              <a:t>– ILP (</a:t>
            </a:r>
            <a:r>
              <a:rPr lang="en-US" i="1"/>
              <a:t>Integer Linear Program </a:t>
            </a:r>
            <a:r>
              <a:rPr lang="en-US" smtClean="0"/>
              <a:t>)</a:t>
            </a:r>
          </a:p>
          <a:p>
            <a:r>
              <a:rPr lang="en-US" err="1" smtClean="0"/>
              <a:t>Nhóm</a:t>
            </a:r>
            <a:r>
              <a:rPr lang="en-US" smtClean="0"/>
              <a:t> 2: </a:t>
            </a:r>
            <a:r>
              <a:rPr lang="en-US" err="1" smtClean="0"/>
              <a:t>Sử</a:t>
            </a:r>
            <a:r>
              <a:rPr lang="en-US" smtClean="0"/>
              <a:t> </a:t>
            </a:r>
            <a:r>
              <a:rPr lang="en-US" err="1" smtClean="0"/>
              <a:t>dụng</a:t>
            </a:r>
            <a:r>
              <a:rPr lang="en-US" smtClean="0"/>
              <a:t> </a:t>
            </a:r>
            <a:r>
              <a:rPr lang="en-US" err="1" smtClean="0"/>
              <a:t>các</a:t>
            </a:r>
            <a:r>
              <a:rPr lang="en-US" smtClean="0"/>
              <a:t> Heuristics. VD: </a:t>
            </a:r>
            <a:r>
              <a:rPr lang="en-US" err="1"/>
              <a:t>Tabu</a:t>
            </a:r>
            <a:r>
              <a:rPr lang="en-US"/>
              <a:t> </a:t>
            </a:r>
            <a:r>
              <a:rPr lang="en-US" smtClean="0"/>
              <a:t>Search, </a:t>
            </a:r>
            <a:r>
              <a:rPr lang="en-US"/>
              <a:t>Simulated </a:t>
            </a:r>
            <a:r>
              <a:rPr lang="en-US" smtClean="0"/>
              <a:t>Annealing, </a:t>
            </a:r>
            <a:r>
              <a:rPr lang="en-US"/>
              <a:t>Simple </a:t>
            </a:r>
            <a:r>
              <a:rPr lang="en-US" smtClean="0"/>
              <a:t>Layout, … </a:t>
            </a:r>
          </a:p>
          <a:p>
            <a:r>
              <a:rPr lang="en-US" err="1" smtClean="0"/>
              <a:t>Nhóm</a:t>
            </a:r>
            <a:r>
              <a:rPr lang="en-US" smtClean="0"/>
              <a:t> 3: SMART </a:t>
            </a:r>
            <a:endParaRPr lang="en-US"/>
          </a:p>
        </p:txBody>
      </p:sp>
      <p:sp>
        <p:nvSpPr>
          <p:cNvPr id="3" name="Title 2"/>
          <p:cNvSpPr>
            <a:spLocks noGrp="1"/>
          </p:cNvSpPr>
          <p:nvPr>
            <p:ph type="title"/>
          </p:nvPr>
        </p:nvSpPr>
        <p:spPr/>
        <p:txBody>
          <a:bodyPr/>
          <a:lstStyle/>
          <a:p>
            <a:pPr algn="l"/>
            <a:r>
              <a:rPr lang="en-US" err="1" smtClean="0"/>
              <a:t>Các</a:t>
            </a:r>
            <a:r>
              <a:rPr lang="en-US" smtClean="0"/>
              <a:t> </a:t>
            </a:r>
            <a:r>
              <a:rPr lang="en-US" err="1" smtClean="0"/>
              <a:t>giải</a:t>
            </a:r>
            <a:r>
              <a:rPr lang="en-US" smtClean="0"/>
              <a:t> </a:t>
            </a:r>
            <a:r>
              <a:rPr lang="en-US" err="1" smtClean="0"/>
              <a:t>thuật</a:t>
            </a:r>
            <a:endParaRPr lang="en-US"/>
          </a:p>
        </p:txBody>
      </p:sp>
    </p:spTree>
    <p:extLst>
      <p:ext uri="{BB962C8B-B14F-4D97-AF65-F5344CB8AC3E}">
        <p14:creationId xmlns:p14="http://schemas.microsoft.com/office/powerpoint/2010/main" val="1371572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649133"/>
          </a:xfrm>
        </p:spPr>
        <p:txBody>
          <a:bodyPr>
            <a:normAutofit fontScale="92500" lnSpcReduction="10000"/>
          </a:bodyPr>
          <a:lstStyle/>
          <a:p>
            <a:r>
              <a:rPr lang="en-US" err="1" smtClean="0"/>
              <a:t>Tư</a:t>
            </a:r>
            <a:r>
              <a:rPr lang="en-US" smtClean="0"/>
              <a:t> </a:t>
            </a:r>
            <a:r>
              <a:rPr lang="en-US" err="1" smtClean="0"/>
              <a:t>tưởng</a:t>
            </a:r>
            <a:r>
              <a:rPr lang="en-US" smtClean="0"/>
              <a:t>: Chia </a:t>
            </a:r>
            <a:r>
              <a:rPr lang="en-US" err="1" smtClean="0"/>
              <a:t>để</a:t>
            </a:r>
            <a:r>
              <a:rPr lang="en-US" smtClean="0"/>
              <a:t> </a:t>
            </a:r>
            <a:r>
              <a:rPr lang="en-US" err="1" smtClean="0"/>
              <a:t>trị</a:t>
            </a:r>
            <a:r>
              <a:rPr lang="en-US"/>
              <a:t> </a:t>
            </a:r>
            <a:r>
              <a:rPr lang="en-US" smtClean="0"/>
              <a:t>- Chia </a:t>
            </a:r>
            <a:r>
              <a:rPr lang="en-US" err="1" smtClean="0"/>
              <a:t>bài</a:t>
            </a:r>
            <a:r>
              <a:rPr lang="en-US" smtClean="0"/>
              <a:t> </a:t>
            </a:r>
            <a:r>
              <a:rPr lang="en-US" err="1" smtClean="0"/>
              <a:t>toán</a:t>
            </a:r>
            <a:r>
              <a:rPr lang="en-US" smtClean="0"/>
              <a:t> ban </a:t>
            </a:r>
            <a:r>
              <a:rPr lang="en-US" err="1" smtClean="0"/>
              <a:t>đầu</a:t>
            </a:r>
            <a:r>
              <a:rPr lang="en-US" smtClean="0"/>
              <a:t> </a:t>
            </a:r>
            <a:r>
              <a:rPr lang="en-US" err="1" smtClean="0"/>
              <a:t>thành</a:t>
            </a:r>
            <a:r>
              <a:rPr lang="en-US" smtClean="0"/>
              <a:t> </a:t>
            </a:r>
            <a:r>
              <a:rPr lang="en-US" err="1" smtClean="0"/>
              <a:t>những</a:t>
            </a:r>
            <a:r>
              <a:rPr lang="en-US" smtClean="0"/>
              <a:t> </a:t>
            </a:r>
            <a:r>
              <a:rPr lang="en-US" err="1" smtClean="0"/>
              <a:t>bài</a:t>
            </a:r>
            <a:r>
              <a:rPr lang="en-US" smtClean="0"/>
              <a:t> </a:t>
            </a:r>
            <a:r>
              <a:rPr lang="en-US" err="1" smtClean="0"/>
              <a:t>toán</a:t>
            </a:r>
            <a:r>
              <a:rPr lang="en-US" smtClean="0"/>
              <a:t> con </a:t>
            </a:r>
            <a:r>
              <a:rPr lang="en-US" err="1" smtClean="0"/>
              <a:t>độc</a:t>
            </a:r>
            <a:r>
              <a:rPr lang="en-US" smtClean="0"/>
              <a:t> </a:t>
            </a:r>
            <a:r>
              <a:rPr lang="en-US" err="1" smtClean="0"/>
              <a:t>lập</a:t>
            </a:r>
            <a:r>
              <a:rPr lang="en-US" smtClean="0"/>
              <a:t>, </a:t>
            </a:r>
            <a:r>
              <a:rPr lang="en-US" err="1" smtClean="0"/>
              <a:t>đơn</a:t>
            </a:r>
            <a:r>
              <a:rPr lang="en-US" smtClean="0"/>
              <a:t> </a:t>
            </a:r>
            <a:r>
              <a:rPr lang="en-US" err="1" smtClean="0"/>
              <a:t>giản</a:t>
            </a:r>
            <a:r>
              <a:rPr lang="en-US" smtClean="0"/>
              <a:t> </a:t>
            </a:r>
            <a:r>
              <a:rPr lang="en-US" err="1" smtClean="0"/>
              <a:t>và</a:t>
            </a:r>
            <a:r>
              <a:rPr lang="en-US" smtClean="0"/>
              <a:t> </a:t>
            </a:r>
            <a:r>
              <a:rPr lang="en-US" err="1" smtClean="0"/>
              <a:t>dễ</a:t>
            </a:r>
            <a:r>
              <a:rPr lang="en-US" smtClean="0"/>
              <a:t> </a:t>
            </a:r>
            <a:r>
              <a:rPr lang="en-US" err="1" smtClean="0"/>
              <a:t>giải</a:t>
            </a:r>
            <a:r>
              <a:rPr lang="en-US" smtClean="0"/>
              <a:t> </a:t>
            </a:r>
            <a:r>
              <a:rPr lang="en-US" err="1" smtClean="0"/>
              <a:t>quyết</a:t>
            </a:r>
            <a:r>
              <a:rPr lang="en-US" smtClean="0"/>
              <a:t>. </a:t>
            </a:r>
            <a:r>
              <a:rPr lang="en-US" err="1" smtClean="0"/>
              <a:t>Sau</a:t>
            </a:r>
            <a:r>
              <a:rPr lang="en-US" smtClean="0"/>
              <a:t> </a:t>
            </a:r>
            <a:r>
              <a:rPr lang="en-US" err="1" smtClean="0"/>
              <a:t>đó</a:t>
            </a:r>
            <a:r>
              <a:rPr lang="en-US" smtClean="0"/>
              <a:t> </a:t>
            </a:r>
            <a:r>
              <a:rPr lang="en-US" err="1" smtClean="0"/>
              <a:t>tổng</a:t>
            </a:r>
            <a:r>
              <a:rPr lang="en-US" smtClean="0"/>
              <a:t> </a:t>
            </a:r>
            <a:r>
              <a:rPr lang="en-US" err="1" smtClean="0"/>
              <a:t>hợp</a:t>
            </a:r>
            <a:r>
              <a:rPr lang="en-US" smtClean="0"/>
              <a:t> </a:t>
            </a:r>
            <a:r>
              <a:rPr lang="en-US" err="1" smtClean="0"/>
              <a:t>các</a:t>
            </a:r>
            <a:r>
              <a:rPr lang="en-US" smtClean="0"/>
              <a:t> </a:t>
            </a:r>
            <a:r>
              <a:rPr lang="en-US" err="1" smtClean="0"/>
              <a:t>giải</a:t>
            </a:r>
            <a:r>
              <a:rPr lang="en-US" smtClean="0"/>
              <a:t> </a:t>
            </a:r>
            <a:r>
              <a:rPr lang="en-US" err="1" smtClean="0"/>
              <a:t>pháp</a:t>
            </a:r>
            <a:r>
              <a:rPr lang="en-US" smtClean="0"/>
              <a:t> </a:t>
            </a:r>
            <a:r>
              <a:rPr lang="en-US" err="1" smtClean="0"/>
              <a:t>để</a:t>
            </a:r>
            <a:r>
              <a:rPr lang="en-US" smtClean="0"/>
              <a:t> </a:t>
            </a:r>
            <a:r>
              <a:rPr lang="en-US" err="1" smtClean="0"/>
              <a:t>thu</a:t>
            </a:r>
            <a:r>
              <a:rPr lang="en-US" smtClean="0"/>
              <a:t> </a:t>
            </a:r>
            <a:r>
              <a:rPr lang="en-US" err="1" smtClean="0"/>
              <a:t>được</a:t>
            </a:r>
            <a:r>
              <a:rPr lang="en-US" smtClean="0"/>
              <a:t> </a:t>
            </a:r>
            <a:r>
              <a:rPr lang="en-US" err="1" smtClean="0"/>
              <a:t>kết</a:t>
            </a:r>
            <a:r>
              <a:rPr lang="en-US" smtClean="0"/>
              <a:t> </a:t>
            </a:r>
            <a:r>
              <a:rPr lang="en-US" err="1" smtClean="0"/>
              <a:t>quả</a:t>
            </a:r>
            <a:r>
              <a:rPr lang="en-US" smtClean="0"/>
              <a:t> </a:t>
            </a:r>
            <a:r>
              <a:rPr lang="en-US" err="1" smtClean="0"/>
              <a:t>cuối</a:t>
            </a:r>
            <a:r>
              <a:rPr lang="en-US" smtClean="0"/>
              <a:t> </a:t>
            </a:r>
            <a:r>
              <a:rPr lang="en-US" err="1" smtClean="0"/>
              <a:t>cùng</a:t>
            </a:r>
            <a:endParaRPr lang="en-US" smtClean="0"/>
          </a:p>
          <a:p>
            <a:r>
              <a:rPr lang="en-US" err="1" smtClean="0"/>
              <a:t>Ưu</a:t>
            </a:r>
            <a:r>
              <a:rPr lang="en-US" smtClean="0"/>
              <a:t> </a:t>
            </a:r>
            <a:r>
              <a:rPr lang="en-US" err="1" smtClean="0"/>
              <a:t>thế</a:t>
            </a:r>
            <a:r>
              <a:rPr lang="en-US" smtClean="0"/>
              <a:t> :</a:t>
            </a:r>
          </a:p>
          <a:p>
            <a:pPr>
              <a:buFont typeface="Wingdings" pitchFamily="2" charset="2"/>
              <a:buChar char="ü"/>
            </a:pPr>
            <a:r>
              <a:rPr lang="en-US" err="1" smtClean="0"/>
              <a:t>Tốc</a:t>
            </a:r>
            <a:r>
              <a:rPr lang="en-US" smtClean="0"/>
              <a:t> </a:t>
            </a:r>
            <a:r>
              <a:rPr lang="en-US" err="1" smtClean="0"/>
              <a:t>độ</a:t>
            </a:r>
            <a:r>
              <a:rPr lang="en-US" smtClean="0"/>
              <a:t> </a:t>
            </a:r>
            <a:r>
              <a:rPr lang="en-US" err="1" smtClean="0"/>
              <a:t>nhanh</a:t>
            </a:r>
            <a:r>
              <a:rPr lang="en-US" smtClean="0"/>
              <a:t> </a:t>
            </a:r>
            <a:r>
              <a:rPr lang="en-US" err="1" smtClean="0"/>
              <a:t>hơn</a:t>
            </a:r>
            <a:r>
              <a:rPr lang="en-US" smtClean="0"/>
              <a:t> </a:t>
            </a:r>
            <a:r>
              <a:rPr lang="en-US" err="1" smtClean="0"/>
              <a:t>gấp</a:t>
            </a:r>
            <a:r>
              <a:rPr lang="en-US" smtClean="0"/>
              <a:t> 100-1000 </a:t>
            </a:r>
            <a:r>
              <a:rPr lang="en-US" err="1" smtClean="0"/>
              <a:t>lần</a:t>
            </a:r>
            <a:r>
              <a:rPr lang="en-US" smtClean="0"/>
              <a:t> so </a:t>
            </a:r>
            <a:r>
              <a:rPr lang="en-US" err="1" smtClean="0"/>
              <a:t>với</a:t>
            </a:r>
            <a:r>
              <a:rPr lang="en-US" smtClean="0"/>
              <a:t> </a:t>
            </a:r>
            <a:r>
              <a:rPr lang="en-US" err="1" smtClean="0"/>
              <a:t>các</a:t>
            </a:r>
            <a:r>
              <a:rPr lang="en-US" smtClean="0"/>
              <a:t> </a:t>
            </a:r>
            <a:r>
              <a:rPr lang="en-US" err="1" smtClean="0"/>
              <a:t>giải</a:t>
            </a:r>
            <a:r>
              <a:rPr lang="en-US" smtClean="0"/>
              <a:t> </a:t>
            </a:r>
            <a:r>
              <a:rPr lang="en-US" err="1" smtClean="0"/>
              <a:t>thuật</a:t>
            </a:r>
            <a:r>
              <a:rPr lang="en-US" smtClean="0"/>
              <a:t> </a:t>
            </a:r>
            <a:r>
              <a:rPr lang="en-US" err="1" smtClean="0"/>
              <a:t>trước</a:t>
            </a:r>
            <a:endParaRPr lang="en-US" smtClean="0"/>
          </a:p>
          <a:p>
            <a:pPr>
              <a:buFont typeface="Wingdings" pitchFamily="2" charset="2"/>
              <a:buChar char="ü"/>
            </a:pPr>
            <a:r>
              <a:rPr lang="en-US" err="1" smtClean="0"/>
              <a:t>Áp</a:t>
            </a:r>
            <a:r>
              <a:rPr lang="en-US" smtClean="0"/>
              <a:t> </a:t>
            </a:r>
            <a:r>
              <a:rPr lang="en-US" err="1" smtClean="0"/>
              <a:t>dụng</a:t>
            </a:r>
            <a:r>
              <a:rPr lang="en-US" smtClean="0"/>
              <a:t> </a:t>
            </a:r>
            <a:r>
              <a:rPr lang="en-US" err="1" smtClean="0"/>
              <a:t>được</a:t>
            </a:r>
            <a:r>
              <a:rPr lang="en-US" smtClean="0"/>
              <a:t> </a:t>
            </a:r>
            <a:r>
              <a:rPr lang="en-US" err="1" smtClean="0"/>
              <a:t>cho</a:t>
            </a:r>
            <a:r>
              <a:rPr lang="en-US" smtClean="0"/>
              <a:t> </a:t>
            </a:r>
            <a:r>
              <a:rPr lang="en-US" err="1" smtClean="0"/>
              <a:t>những</a:t>
            </a:r>
            <a:r>
              <a:rPr lang="en-US" smtClean="0"/>
              <a:t> </a:t>
            </a:r>
            <a:r>
              <a:rPr lang="en-US" err="1" smtClean="0"/>
              <a:t>mạng</a:t>
            </a:r>
            <a:r>
              <a:rPr lang="en-US" smtClean="0"/>
              <a:t> </a:t>
            </a:r>
            <a:r>
              <a:rPr lang="en-US" err="1" smtClean="0"/>
              <a:t>có</a:t>
            </a:r>
            <a:r>
              <a:rPr lang="en-US" smtClean="0"/>
              <a:t> </a:t>
            </a:r>
            <a:r>
              <a:rPr lang="en-US" err="1" smtClean="0"/>
              <a:t>topo</a:t>
            </a:r>
            <a:r>
              <a:rPr lang="en-US" smtClean="0"/>
              <a:t> </a:t>
            </a:r>
            <a:r>
              <a:rPr lang="en-US" err="1" smtClean="0"/>
              <a:t>lớn</a:t>
            </a:r>
            <a:r>
              <a:rPr lang="en-US" smtClean="0"/>
              <a:t> (</a:t>
            </a:r>
            <a:r>
              <a:rPr lang="en-US" err="1" smtClean="0"/>
              <a:t>hàng</a:t>
            </a:r>
            <a:r>
              <a:rPr lang="en-US" smtClean="0"/>
              <a:t> </a:t>
            </a:r>
            <a:r>
              <a:rPr lang="en-US" err="1" smtClean="0"/>
              <a:t>trăm</a:t>
            </a:r>
            <a:r>
              <a:rPr lang="en-US" smtClean="0"/>
              <a:t> </a:t>
            </a:r>
            <a:r>
              <a:rPr lang="en-US" err="1" smtClean="0"/>
              <a:t>đến</a:t>
            </a:r>
            <a:r>
              <a:rPr lang="en-US" smtClean="0"/>
              <a:t> </a:t>
            </a:r>
            <a:r>
              <a:rPr lang="en-US" err="1" smtClean="0"/>
              <a:t>hàng</a:t>
            </a:r>
            <a:r>
              <a:rPr lang="en-US" smtClean="0"/>
              <a:t> </a:t>
            </a:r>
            <a:r>
              <a:rPr lang="en-US" err="1" smtClean="0"/>
              <a:t>ngàn</a:t>
            </a:r>
            <a:r>
              <a:rPr lang="en-US" smtClean="0"/>
              <a:t> </a:t>
            </a:r>
            <a:r>
              <a:rPr lang="en-US" err="1" smtClean="0"/>
              <a:t>nút</a:t>
            </a:r>
            <a:r>
              <a:rPr lang="en-US" smtClean="0"/>
              <a:t>), </a:t>
            </a:r>
            <a:r>
              <a:rPr lang="en-US" err="1" smtClean="0"/>
              <a:t>độ</a:t>
            </a:r>
            <a:r>
              <a:rPr lang="en-US" smtClean="0"/>
              <a:t> </a:t>
            </a:r>
            <a:r>
              <a:rPr lang="en-US" err="1" smtClean="0"/>
              <a:t>phức</a:t>
            </a:r>
            <a:r>
              <a:rPr lang="en-US" smtClean="0"/>
              <a:t> </a:t>
            </a:r>
            <a:r>
              <a:rPr lang="en-US" err="1" smtClean="0"/>
              <a:t>tạp</a:t>
            </a:r>
            <a:r>
              <a:rPr lang="en-US" smtClean="0"/>
              <a:t> </a:t>
            </a:r>
            <a:r>
              <a:rPr lang="en-US" err="1" smtClean="0"/>
              <a:t>nhỏ</a:t>
            </a:r>
            <a:r>
              <a:rPr lang="en-US" smtClean="0"/>
              <a:t>, </a:t>
            </a:r>
            <a:r>
              <a:rPr lang="en-US" err="1" smtClean="0"/>
              <a:t>thời</a:t>
            </a:r>
            <a:r>
              <a:rPr lang="en-US" smtClean="0"/>
              <a:t> </a:t>
            </a:r>
            <a:r>
              <a:rPr lang="en-US" err="1" smtClean="0"/>
              <a:t>gian</a:t>
            </a:r>
            <a:r>
              <a:rPr lang="en-US" smtClean="0"/>
              <a:t> </a:t>
            </a:r>
            <a:r>
              <a:rPr lang="en-US" err="1" smtClean="0"/>
              <a:t>chạy</a:t>
            </a:r>
            <a:r>
              <a:rPr lang="en-US"/>
              <a:t> </a:t>
            </a:r>
            <a:r>
              <a:rPr lang="en-US" err="1" smtClean="0"/>
              <a:t>hợp</a:t>
            </a:r>
            <a:r>
              <a:rPr lang="en-US" smtClean="0"/>
              <a:t> </a:t>
            </a:r>
            <a:r>
              <a:rPr lang="en-US" err="1" smtClean="0"/>
              <a:t>lý</a:t>
            </a:r>
            <a:r>
              <a:rPr lang="en-US" smtClean="0"/>
              <a:t>.</a:t>
            </a:r>
          </a:p>
          <a:p>
            <a:pPr>
              <a:buFont typeface="Wingdings" pitchFamily="2" charset="2"/>
              <a:buChar char="ü"/>
            </a:pPr>
            <a:r>
              <a:rPr lang="en-US" err="1" smtClean="0"/>
              <a:t>Giải</a:t>
            </a:r>
            <a:r>
              <a:rPr lang="en-US" smtClean="0"/>
              <a:t> </a:t>
            </a:r>
            <a:r>
              <a:rPr lang="en-US" err="1" smtClean="0"/>
              <a:t>quyết</a:t>
            </a:r>
            <a:r>
              <a:rPr lang="en-US" smtClean="0"/>
              <a:t> </a:t>
            </a:r>
            <a:r>
              <a:rPr lang="en-US" err="1" smtClean="0"/>
              <a:t>được</a:t>
            </a:r>
            <a:r>
              <a:rPr lang="en-US" smtClean="0"/>
              <a:t> </a:t>
            </a:r>
            <a:r>
              <a:rPr lang="en-US" err="1" smtClean="0"/>
              <a:t>nhiều</a:t>
            </a:r>
            <a:r>
              <a:rPr lang="en-US" smtClean="0"/>
              <a:t> </a:t>
            </a:r>
            <a:r>
              <a:rPr lang="en-US" err="1" smtClean="0"/>
              <a:t>trường</a:t>
            </a:r>
            <a:r>
              <a:rPr lang="en-US" smtClean="0"/>
              <a:t> </a:t>
            </a:r>
            <a:r>
              <a:rPr lang="en-US" err="1" smtClean="0"/>
              <a:t>hợp</a:t>
            </a:r>
            <a:r>
              <a:rPr lang="en-US" smtClean="0"/>
              <a:t> </a:t>
            </a:r>
            <a:r>
              <a:rPr lang="en-US" err="1" smtClean="0"/>
              <a:t>lỗi</a:t>
            </a:r>
            <a:r>
              <a:rPr lang="en-US" smtClean="0"/>
              <a:t> </a:t>
            </a:r>
            <a:r>
              <a:rPr lang="en-US" err="1" smtClean="0"/>
              <a:t>khác</a:t>
            </a:r>
            <a:r>
              <a:rPr lang="en-US" smtClean="0"/>
              <a:t> </a:t>
            </a:r>
            <a:r>
              <a:rPr lang="en-US" err="1" smtClean="0"/>
              <a:t>nhau</a:t>
            </a:r>
            <a:r>
              <a:rPr lang="en-US" smtClean="0"/>
              <a:t> (</a:t>
            </a:r>
            <a:r>
              <a:rPr lang="en-US" err="1" smtClean="0"/>
              <a:t>đơn</a:t>
            </a:r>
            <a:r>
              <a:rPr lang="en-US" smtClean="0"/>
              <a:t>/</a:t>
            </a:r>
            <a:r>
              <a:rPr lang="en-US" err="1" smtClean="0"/>
              <a:t>nhịp</a:t>
            </a:r>
            <a:r>
              <a:rPr lang="en-US" smtClean="0"/>
              <a:t>/</a:t>
            </a:r>
            <a:r>
              <a:rPr lang="en-US" err="1" smtClean="0"/>
              <a:t>nút</a:t>
            </a:r>
            <a:r>
              <a:rPr lang="en-US" smtClean="0"/>
              <a:t>/</a:t>
            </a:r>
            <a:r>
              <a:rPr lang="en-US" err="1" smtClean="0"/>
              <a:t>kép</a:t>
            </a:r>
            <a:r>
              <a:rPr lang="en-US" smtClean="0"/>
              <a:t>)</a:t>
            </a:r>
            <a:endParaRPr lang="en-US"/>
          </a:p>
        </p:txBody>
      </p:sp>
      <p:sp>
        <p:nvSpPr>
          <p:cNvPr id="3" name="Title 2"/>
          <p:cNvSpPr>
            <a:spLocks noGrp="1"/>
          </p:cNvSpPr>
          <p:nvPr>
            <p:ph type="title"/>
          </p:nvPr>
        </p:nvSpPr>
        <p:spPr/>
        <p:txBody>
          <a:bodyPr/>
          <a:lstStyle/>
          <a:p>
            <a:pPr algn="l"/>
            <a:r>
              <a:rPr lang="en-US" err="1" smtClean="0"/>
              <a:t>Tư</a:t>
            </a:r>
            <a:r>
              <a:rPr lang="en-US" smtClean="0"/>
              <a:t> </a:t>
            </a:r>
            <a:r>
              <a:rPr lang="en-US" err="1" smtClean="0"/>
              <a:t>tưởng</a:t>
            </a:r>
            <a:r>
              <a:rPr lang="en-US" smtClean="0"/>
              <a:t> </a:t>
            </a:r>
            <a:r>
              <a:rPr lang="en-US" err="1" smtClean="0"/>
              <a:t>và</a:t>
            </a:r>
            <a:r>
              <a:rPr lang="en-US" smtClean="0"/>
              <a:t> </a:t>
            </a:r>
            <a:r>
              <a:rPr lang="en-US" err="1" smtClean="0"/>
              <a:t>ưu</a:t>
            </a:r>
            <a:r>
              <a:rPr lang="en-US" smtClean="0"/>
              <a:t> </a:t>
            </a:r>
            <a:r>
              <a:rPr lang="en-US" err="1" smtClean="0"/>
              <a:t>thế</a:t>
            </a:r>
            <a:r>
              <a:rPr lang="en-US" smtClean="0"/>
              <a:t> </a:t>
            </a:r>
            <a:r>
              <a:rPr lang="en-US" err="1" smtClean="0"/>
              <a:t>của</a:t>
            </a:r>
            <a:r>
              <a:rPr lang="en-US" smtClean="0"/>
              <a:t> SMART </a:t>
            </a:r>
            <a:endParaRPr lang="en-US"/>
          </a:p>
        </p:txBody>
      </p:sp>
    </p:spTree>
    <p:extLst>
      <p:ext uri="{BB962C8B-B14F-4D97-AF65-F5344CB8AC3E}">
        <p14:creationId xmlns:p14="http://schemas.microsoft.com/office/powerpoint/2010/main" val="2818668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345</TotalTime>
  <Words>6703</Words>
  <Application>Microsoft Office PowerPoint</Application>
  <PresentationFormat>On-screen Show (4:3)</PresentationFormat>
  <Paragraphs>221</Paragraphs>
  <Slides>41</Slides>
  <Notes>34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Waveform</vt:lpstr>
      <vt:lpstr>Survivable Mapping Algorithm by Ring Trimming (SMART)  for large IP-over-WDM networks. </vt:lpstr>
      <vt:lpstr>Nội dung</vt:lpstr>
      <vt:lpstr>1. Giới thiệu tổng quan</vt:lpstr>
      <vt:lpstr>Mạng IP-over-WDM</vt:lpstr>
      <vt:lpstr>Phân loại lỗi mạng</vt:lpstr>
      <vt:lpstr>Phân loại lỗi mạng</vt:lpstr>
      <vt:lpstr>Các cơ chế xử lý lỗi</vt:lpstr>
      <vt:lpstr>Các giải thuật</vt:lpstr>
      <vt:lpstr>Tư tưởng và ưu thế của SMART </vt:lpstr>
      <vt:lpstr>2. Các định nghĩa và phát biểu bài toán </vt:lpstr>
      <vt:lpstr>Ánh xạ</vt:lpstr>
      <vt:lpstr>Định nghĩa</vt:lpstr>
      <vt:lpstr>Định nghĩa</vt:lpstr>
      <vt:lpstr>Rút gọn - Contration</vt:lpstr>
      <vt:lpstr>3. Giải thuật SMART</vt:lpstr>
      <vt:lpstr>Mã giả</vt:lpstr>
      <vt:lpstr>Mã giả</vt:lpstr>
      <vt:lpstr>Mã giả</vt:lpstr>
      <vt:lpstr>Chú ý</vt:lpstr>
      <vt:lpstr>PowerPoint Presentation</vt:lpstr>
      <vt:lpstr>Hàm DisjointMap </vt:lpstr>
      <vt:lpstr>Độ phức tạp của SMART</vt:lpstr>
      <vt:lpstr>4.Các phiên bản mở rộng của SMART</vt:lpstr>
      <vt:lpstr>SMART-Span </vt:lpstr>
      <vt:lpstr>SMART-Node</vt:lpstr>
      <vt:lpstr>SMART-DF</vt:lpstr>
      <vt:lpstr>SMART-DF</vt:lpstr>
      <vt:lpstr>5. So sánh kết quả mô phỏng của một số giải thuật</vt:lpstr>
      <vt:lpstr>So sánh kết quả mô phỏng</vt:lpstr>
      <vt:lpstr>1-survivability</vt:lpstr>
      <vt:lpstr>1-survivability - ILP</vt:lpstr>
      <vt:lpstr>1-survivability – Tabu Search</vt:lpstr>
      <vt:lpstr>PowerPoint Presentation</vt:lpstr>
      <vt:lpstr>1-survivability – Simple Layout</vt:lpstr>
      <vt:lpstr>1-survivability – Simple Layout</vt:lpstr>
      <vt:lpstr>Span failure survivability</vt:lpstr>
      <vt:lpstr>Node failure survivability</vt:lpstr>
      <vt:lpstr>2-survivability</vt:lpstr>
      <vt:lpstr>Kết luận và hướng nghiên cứu</vt:lpstr>
      <vt:lpstr>Kết luận và hướng nghiên cứu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Survivable Mapping Algorithm by Ring Trimming (SMART)  for large IP-over-WDMnetworks.</dc:title>
  <dc:creator>Thanh Tung</dc:creator>
  <cp:lastModifiedBy>Thanh Tung</cp:lastModifiedBy>
  <cp:revision>31</cp:revision>
  <dcterms:created xsi:type="dcterms:W3CDTF">2012-03-08T16:49:56Z</dcterms:created>
  <dcterms:modified xsi:type="dcterms:W3CDTF">2012-03-08T22:35:30Z</dcterms:modified>
</cp:coreProperties>
</file>