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76" r:id="rId11"/>
    <p:sldId id="282" r:id="rId12"/>
    <p:sldId id="283" r:id="rId13"/>
    <p:sldId id="284" r:id="rId14"/>
    <p:sldId id="269" r:id="rId15"/>
    <p:sldId id="271" r:id="rId16"/>
    <p:sldId id="273" r:id="rId17"/>
    <p:sldId id="277" r:id="rId18"/>
    <p:sldId id="278" r:id="rId19"/>
    <p:sldId id="279" r:id="rId20"/>
    <p:sldId id="280" r:id="rId21"/>
    <p:sldId id="281" r:id="rId22"/>
    <p:sldId id="285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4660"/>
  </p:normalViewPr>
  <p:slideViewPr>
    <p:cSldViewPr>
      <p:cViewPr varScale="1">
        <p:scale>
          <a:sx n="69" d="100"/>
          <a:sy n="69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B80CD-7FB3-484C-A239-63A49900DBC0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8B405-DA56-4379-9417-1C71EB35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programming relaxation</a:t>
            </a:r>
            <a:r>
              <a:rPr lang="en-US" baseline="0" dirty="0" smtClean="0"/>
              <a:t>(LP relaxation)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8B405-DA56-4379-9417-1C71EB35E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F6F6E-6AB8-45A2-9123-155D7BF91D4B}" type="slidenum">
              <a:rPr lang="en-US"/>
              <a:pPr/>
              <a:t>14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1362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2BFD3-CA8C-4D76-B8B5-815A2D5D8269}" type="slidenum">
              <a:rPr lang="en-US"/>
              <a:pPr/>
              <a:t>15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1362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7FD5B-3F53-49E2-9F94-D1D4EA28E8B2}" type="slidenum">
              <a:rPr lang="en-US"/>
              <a:pPr/>
              <a:t>16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1362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E41EC-B3FC-4650-AB66-656CAD42DF3F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54113" y="692150"/>
            <a:ext cx="4551362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C1DE2-8769-4165-B219-1B758C25F054}" type="slidenum">
              <a:rPr lang="en-US"/>
              <a:pPr/>
              <a:t>18</a:t>
            </a:fld>
            <a:endParaRPr lang="en-US"/>
          </a:p>
        </p:txBody>
      </p:sp>
      <p:sp>
        <p:nvSpPr>
          <p:cNvPr id="1607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54113" y="692150"/>
            <a:ext cx="4551362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7D082-1221-49D6-BCC1-FE89EE34899B}" type="slidenum">
              <a:rPr lang="en-US"/>
              <a:pPr/>
              <a:t>19</a:t>
            </a:fld>
            <a:endParaRPr lang="en-US"/>
          </a:p>
        </p:txBody>
      </p:sp>
      <p:sp>
        <p:nvSpPr>
          <p:cNvPr id="1628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54113" y="692150"/>
            <a:ext cx="4551362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7C247-1A36-4DC0-9AC0-AB6294013B20}" type="slidenum">
              <a:rPr lang="en-US"/>
              <a:pPr/>
              <a:t>20</a:t>
            </a:fld>
            <a:endParaRPr lang="en-US"/>
          </a:p>
        </p:txBody>
      </p:sp>
      <p:sp>
        <p:nvSpPr>
          <p:cNvPr id="1648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54113" y="692150"/>
            <a:ext cx="4551362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7D0CC-D0ED-404E-BC1E-83D56491AD3E}" type="slidenum">
              <a:rPr lang="en-US"/>
              <a:pPr/>
              <a:t>21</a:t>
            </a:fld>
            <a:endParaRPr lang="en-US"/>
          </a:p>
        </p:txBody>
      </p:sp>
      <p:sp>
        <p:nvSpPr>
          <p:cNvPr id="1669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54113" y="692150"/>
            <a:ext cx="4551362" cy="34131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484" tIns="47535" rIns="93484" bIns="4753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 and cut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Bạch</a:t>
            </a:r>
            <a:r>
              <a:rPr lang="en-US" sz="4400" dirty="0" smtClean="0"/>
              <a:t> </a:t>
            </a:r>
            <a:r>
              <a:rPr lang="en-US" sz="4400" dirty="0" err="1" smtClean="0"/>
              <a:t>Văn</a:t>
            </a:r>
            <a:r>
              <a:rPr lang="en-US" sz="4400" dirty="0" smtClean="0"/>
              <a:t> </a:t>
            </a:r>
            <a:r>
              <a:rPr lang="en-US" sz="4400" dirty="0" err="1" smtClean="0"/>
              <a:t>Hải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45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en-US" dirty="0" err="1" smtClean="0"/>
                  <a:t>Chúng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rằng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ILP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lệ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ILP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diện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diện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ứng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khía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thước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thước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diện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hoàn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tuyến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diện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(cut classification)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+ Relaxation cuts: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Lift-and-Project cuts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33400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/>
              <a:t>A </a:t>
            </a:r>
            <a:r>
              <a:rPr lang="en-US" sz="2400" b="1" i="1" dirty="0" err="1" smtClean="0">
                <a:solidFill>
                  <a:srgbClr val="009900"/>
                </a:solidFill>
              </a:rPr>
              <a:t>bao</a:t>
            </a:r>
            <a:r>
              <a:rPr lang="en-US" sz="2400" b="1" i="1" dirty="0" smtClean="0">
                <a:solidFill>
                  <a:srgbClr val="009900"/>
                </a:solidFill>
              </a:rPr>
              <a:t> </a:t>
            </a:r>
            <a:r>
              <a:rPr lang="en-US" sz="2400" b="1" i="1" dirty="0" err="1" smtClean="0">
                <a:solidFill>
                  <a:srgbClr val="009900"/>
                </a:solidFill>
              </a:rPr>
              <a:t>gồm</a:t>
            </a:r>
            <a:r>
              <a:rPr lang="en-US" sz="2400" b="1" i="1" dirty="0" smtClean="0">
                <a:solidFill>
                  <a:srgbClr val="009900"/>
                </a:solidFill>
              </a:rPr>
              <a:t> </a:t>
            </a:r>
            <a:r>
              <a:rPr lang="en-US" sz="2400" b="1" i="1" dirty="0" err="1" smtClean="0">
                <a:solidFill>
                  <a:srgbClr val="009900"/>
                </a:solidFill>
              </a:rPr>
              <a:t>các</a:t>
            </a:r>
            <a:r>
              <a:rPr lang="en-US" sz="2400" b="1" i="1" dirty="0" smtClean="0">
                <a:solidFill>
                  <a:srgbClr val="009900"/>
                </a:solidFill>
              </a:rPr>
              <a:t> </a:t>
            </a:r>
            <a:r>
              <a:rPr lang="en-US" sz="2400" b="1" i="1" dirty="0" err="1" smtClean="0">
                <a:solidFill>
                  <a:srgbClr val="009900"/>
                </a:solidFill>
              </a:rPr>
              <a:t>chương</a:t>
            </a:r>
            <a:r>
              <a:rPr lang="en-US" sz="2400" b="1" i="1" dirty="0" smtClean="0">
                <a:solidFill>
                  <a:srgbClr val="009900"/>
                </a:solidFill>
              </a:rPr>
              <a:t> </a:t>
            </a:r>
            <a:r>
              <a:rPr lang="en-US" sz="2400" b="1" i="1" dirty="0" err="1" smtClean="0">
                <a:solidFill>
                  <a:srgbClr val="009900"/>
                </a:solidFill>
              </a:rPr>
              <a:t>trình</a:t>
            </a:r>
            <a:r>
              <a:rPr lang="en-US" sz="2400" b="1" i="1" dirty="0" smtClean="0">
                <a:solidFill>
                  <a:srgbClr val="009900"/>
                </a:solidFill>
              </a:rPr>
              <a:t> 0-1</a:t>
            </a:r>
            <a:endParaRPr lang="en-US" sz="2400" i="1" dirty="0"/>
          </a:p>
        </p:txBody>
      </p:sp>
      <p:graphicFrame>
        <p:nvGraphicFramePr>
          <p:cNvPr id="138244" name="Object 4"/>
          <p:cNvGraphicFramePr>
            <a:graphicFrameLocks/>
          </p:cNvGraphicFramePr>
          <p:nvPr/>
        </p:nvGraphicFramePr>
        <p:xfrm>
          <a:off x="2693988" y="2133600"/>
          <a:ext cx="2428875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3" imgW="2476440" imgH="1752480" progId="Equation.3">
                  <p:embed/>
                </p:oleObj>
              </mc:Choice>
              <mc:Fallback>
                <p:oleObj name="Equation" r:id="rId3" imgW="2476440" imgH="1752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2133600"/>
                        <a:ext cx="2428875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762000" y="396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its </a:t>
            </a:r>
            <a:r>
              <a:rPr lang="en-US" i="1">
                <a:solidFill>
                  <a:srgbClr val="009900"/>
                </a:solidFill>
              </a:rPr>
              <a:t>LP Relaxation</a:t>
            </a:r>
            <a:endParaRPr lang="en-US" i="1"/>
          </a:p>
        </p:txBody>
      </p:sp>
      <p:graphicFrame>
        <p:nvGraphicFramePr>
          <p:cNvPr id="138246" name="Object 6"/>
          <p:cNvGraphicFramePr>
            <a:graphicFrameLocks/>
          </p:cNvGraphicFramePr>
          <p:nvPr/>
        </p:nvGraphicFramePr>
        <p:xfrm>
          <a:off x="2693988" y="4495800"/>
          <a:ext cx="399256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5" imgW="4114800" imgH="1257120" progId="Equation.3">
                  <p:embed/>
                </p:oleObj>
              </mc:Choice>
              <mc:Fallback>
                <p:oleObj name="Equation" r:id="rId5" imgW="4114800" imgH="1257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4495800"/>
                        <a:ext cx="3992562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47" name="Group 7"/>
          <p:cNvGrpSpPr>
            <a:grpSpLocks/>
          </p:cNvGrpSpPr>
          <p:nvPr/>
        </p:nvGrpSpPr>
        <p:grpSpPr bwMode="auto">
          <a:xfrm>
            <a:off x="838200" y="5867400"/>
            <a:ext cx="7772400" cy="609600"/>
            <a:chOff x="528" y="3744"/>
            <a:chExt cx="4896" cy="384"/>
          </a:xfrm>
        </p:grpSpPr>
        <p:sp>
          <p:nvSpPr>
            <p:cNvPr id="138248" name="Rectangle 8"/>
            <p:cNvSpPr>
              <a:spLocks noChangeArrowheads="1"/>
            </p:cNvSpPr>
            <p:nvPr/>
          </p:nvSpPr>
          <p:spPr bwMode="auto">
            <a:xfrm>
              <a:off x="528" y="3744"/>
              <a:ext cx="48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dirty="0" err="1" smtClean="0"/>
                <a:t>Cách</a:t>
              </a:r>
              <a:r>
                <a:rPr lang="en-US" dirty="0" smtClean="0"/>
                <a:t> </a:t>
              </a:r>
              <a:r>
                <a:rPr lang="en-US" dirty="0" err="1" smtClean="0"/>
                <a:t>giải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tối</a:t>
              </a:r>
              <a:r>
                <a:rPr lang="en-US" dirty="0" smtClean="0"/>
                <a:t> </a:t>
              </a:r>
              <a:r>
                <a:rPr lang="en-US" dirty="0" err="1" smtClean="0"/>
                <a:t>ưu</a:t>
              </a:r>
              <a:r>
                <a:rPr lang="en-US" i="1" dirty="0" smtClean="0"/>
                <a:t> </a:t>
              </a:r>
              <a:endParaRPr lang="en-US" i="1" dirty="0"/>
            </a:p>
          </p:txBody>
        </p:sp>
        <p:graphicFrame>
          <p:nvGraphicFramePr>
            <p:cNvPr id="138249" name="Object 9"/>
            <p:cNvGraphicFramePr>
              <a:graphicFrameLocks/>
            </p:cNvGraphicFramePr>
            <p:nvPr/>
          </p:nvGraphicFramePr>
          <p:xfrm>
            <a:off x="2521" y="3817"/>
            <a:ext cx="130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" name="Equation" r:id="rId7" imgW="215640" imgH="215640" progId="Equation.3">
                    <p:embed/>
                  </p:oleObj>
                </mc:Choice>
                <mc:Fallback>
                  <p:oleObj name="Equation" r:id="rId7" imgW="215640" imgH="2156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1" y="3817"/>
                          <a:ext cx="130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847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Lift-and-Project cuts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600200"/>
            <a:ext cx="7772400" cy="533400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cắt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0 – 1 </a:t>
            </a:r>
            <a:r>
              <a:rPr lang="en-US" sz="2400" dirty="0" err="1" smtClean="0"/>
              <a:t>nào</a:t>
            </a:r>
            <a:endParaRPr lang="en-US" sz="2400" dirty="0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876300" y="2286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1">
              <a:spcBef>
                <a:spcPct val="20000"/>
              </a:spcBef>
            </a:pPr>
            <a:r>
              <a:rPr lang="en-US" i="1" dirty="0" err="1" smtClean="0"/>
              <a:t>Phân</a:t>
            </a:r>
            <a:r>
              <a:rPr lang="en-US" i="1" dirty="0" smtClean="0"/>
              <a:t> </a:t>
            </a:r>
            <a:r>
              <a:rPr lang="en-US" i="1" dirty="0" err="1" smtClean="0"/>
              <a:t>ly</a:t>
            </a:r>
            <a:r>
              <a:rPr lang="en-US" i="1" dirty="0" smtClean="0"/>
              <a:t> </a:t>
            </a:r>
            <a:endParaRPr lang="en-US" i="1" dirty="0"/>
          </a:p>
        </p:txBody>
      </p:sp>
      <p:graphicFrame>
        <p:nvGraphicFramePr>
          <p:cNvPr id="139269" name="Object 5"/>
          <p:cNvGraphicFramePr>
            <a:graphicFrameLocks/>
          </p:cNvGraphicFramePr>
          <p:nvPr/>
        </p:nvGraphicFramePr>
        <p:xfrm>
          <a:off x="2606675" y="2886075"/>
          <a:ext cx="4311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3" imgW="4381200" imgH="939600" progId="Equation.3">
                  <p:embed/>
                </p:oleObj>
              </mc:Choice>
              <mc:Fallback>
                <p:oleObj name="Equation" r:id="rId3" imgW="4381200" imgH="939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886075"/>
                        <a:ext cx="43116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876300" y="3886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39271" name="Object 7"/>
          <p:cNvGraphicFramePr>
            <a:graphicFrameLocks/>
          </p:cNvGraphicFramePr>
          <p:nvPr/>
        </p:nvGraphicFramePr>
        <p:xfrm>
          <a:off x="2076450" y="4573588"/>
          <a:ext cx="41433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5" imgW="4228920" imgH="914400" progId="Equation.3">
                  <p:embed/>
                </p:oleObj>
              </mc:Choice>
              <mc:Fallback>
                <p:oleObj name="Equation" r:id="rId5" imgW="422892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4573588"/>
                        <a:ext cx="41433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582613" y="5486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 err="1" smtClean="0"/>
              <a:t>Chọ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.</a:t>
            </a:r>
            <a:r>
              <a:rPr lang="en-US" i="1" dirty="0" smtClean="0"/>
              <a:t> </a:t>
            </a:r>
            <a:endParaRPr lang="en-US" i="1" dirty="0"/>
          </a:p>
        </p:txBody>
      </p:sp>
      <p:graphicFrame>
        <p:nvGraphicFramePr>
          <p:cNvPr id="139273" name="Object 9"/>
          <p:cNvGraphicFramePr>
            <a:graphicFrameLocks/>
          </p:cNvGraphicFramePr>
          <p:nvPr/>
        </p:nvGraphicFramePr>
        <p:xfrm>
          <a:off x="7772400" y="5638800"/>
          <a:ext cx="20637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7" imgW="215640" imgH="215640" progId="Equation.3">
                  <p:embed/>
                </p:oleObj>
              </mc:Choice>
              <mc:Fallback>
                <p:oleObj name="Equation" r:id="rId7" imgW="2156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638800"/>
                        <a:ext cx="206375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838200" y="58674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Line 2"/>
          <p:cNvSpPr>
            <a:spLocks noChangeShapeType="1"/>
          </p:cNvSpPr>
          <p:nvPr/>
        </p:nvSpPr>
        <p:spPr bwMode="auto">
          <a:xfrm flipV="1">
            <a:off x="2286000" y="1752600"/>
            <a:ext cx="2057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5" name="Line 3"/>
          <p:cNvSpPr>
            <a:spLocks noChangeShapeType="1"/>
          </p:cNvSpPr>
          <p:nvPr/>
        </p:nvSpPr>
        <p:spPr bwMode="auto">
          <a:xfrm>
            <a:off x="4343400" y="1752600"/>
            <a:ext cx="1447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4343400" y="17526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2286000" y="30480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 flipH="1">
            <a:off x="2286000" y="23622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 flipH="1">
            <a:off x="5791200" y="24384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2895600" y="2362200"/>
            <a:ext cx="3733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Freeform 10"/>
          <p:cNvSpPr>
            <a:spLocks/>
          </p:cNvSpPr>
          <p:nvPr/>
        </p:nvSpPr>
        <p:spPr bwMode="auto">
          <a:xfrm>
            <a:off x="5791200" y="2438400"/>
            <a:ext cx="1296988" cy="2211388"/>
          </a:xfrm>
          <a:custGeom>
            <a:avLst/>
            <a:gdLst>
              <a:gd name="T0" fmla="*/ 528 w 817"/>
              <a:gd name="T1" fmla="*/ 0 h 1393"/>
              <a:gd name="T2" fmla="*/ 816 w 817"/>
              <a:gd name="T3" fmla="*/ 912 h 1393"/>
              <a:gd name="T4" fmla="*/ 48 w 817"/>
              <a:gd name="T5" fmla="*/ 1392 h 1393"/>
              <a:gd name="T6" fmla="*/ 0 w 817"/>
              <a:gd name="T7" fmla="*/ 384 h 1393"/>
              <a:gd name="T8" fmla="*/ 528 w 817"/>
              <a:gd name="T9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1393">
                <a:moveTo>
                  <a:pt x="528" y="0"/>
                </a:moveTo>
                <a:lnTo>
                  <a:pt x="816" y="912"/>
                </a:lnTo>
                <a:lnTo>
                  <a:pt x="48" y="1392"/>
                </a:lnTo>
                <a:lnTo>
                  <a:pt x="0" y="384"/>
                </a:lnTo>
                <a:lnTo>
                  <a:pt x="52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4" name="Freeform 12"/>
          <p:cNvSpPr>
            <a:spLocks/>
          </p:cNvSpPr>
          <p:nvPr/>
        </p:nvSpPr>
        <p:spPr bwMode="auto">
          <a:xfrm>
            <a:off x="2286000" y="2362200"/>
            <a:ext cx="1220788" cy="2287588"/>
          </a:xfrm>
          <a:custGeom>
            <a:avLst/>
            <a:gdLst>
              <a:gd name="T0" fmla="*/ 384 w 769"/>
              <a:gd name="T1" fmla="*/ 0 h 1441"/>
              <a:gd name="T2" fmla="*/ 384 w 769"/>
              <a:gd name="T3" fmla="*/ 0 h 1441"/>
              <a:gd name="T4" fmla="*/ 768 w 769"/>
              <a:gd name="T5" fmla="*/ 912 h 1441"/>
              <a:gd name="T6" fmla="*/ 48 w 769"/>
              <a:gd name="T7" fmla="*/ 1440 h 1441"/>
              <a:gd name="T8" fmla="*/ 0 w 769"/>
              <a:gd name="T9" fmla="*/ 432 h 1441"/>
              <a:gd name="T10" fmla="*/ 384 w 769"/>
              <a:gd name="T11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1441">
                <a:moveTo>
                  <a:pt x="384" y="0"/>
                </a:moveTo>
                <a:lnTo>
                  <a:pt x="384" y="0"/>
                </a:lnTo>
                <a:lnTo>
                  <a:pt x="768" y="912"/>
                </a:lnTo>
                <a:lnTo>
                  <a:pt x="48" y="1440"/>
                </a:lnTo>
                <a:lnTo>
                  <a:pt x="0" y="432"/>
                </a:lnTo>
                <a:lnTo>
                  <a:pt x="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22860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2362200" y="4648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 flipV="1">
            <a:off x="5867400" y="38862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>
            <a:off x="57912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Line 17"/>
          <p:cNvSpPr>
            <a:spLocks noChangeShapeType="1"/>
          </p:cNvSpPr>
          <p:nvPr/>
        </p:nvSpPr>
        <p:spPr bwMode="auto">
          <a:xfrm>
            <a:off x="6629400" y="2438400"/>
            <a:ext cx="457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3581400" y="3810000"/>
            <a:ext cx="3505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3184525" y="5272088"/>
            <a:ext cx="2751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/>
              <a:t>The LP relaxation</a:t>
            </a:r>
          </a:p>
        </p:txBody>
      </p:sp>
    </p:spTree>
    <p:extLst>
      <p:ext uri="{BB962C8B-B14F-4D97-AF65-F5344CB8AC3E}">
        <p14:creationId xmlns:p14="http://schemas.microsoft.com/office/powerpoint/2010/main" val="16130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Line 2"/>
          <p:cNvSpPr>
            <a:spLocks noChangeShapeType="1"/>
          </p:cNvSpPr>
          <p:nvPr/>
        </p:nvSpPr>
        <p:spPr bwMode="auto">
          <a:xfrm flipV="1">
            <a:off x="2286000" y="1752600"/>
            <a:ext cx="2057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4343400" y="1752600"/>
            <a:ext cx="1447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>
            <a:off x="4343400" y="17526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2286000" y="30480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 flipH="1">
            <a:off x="2286000" y="23622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 flipH="1">
            <a:off x="5791200" y="24384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2895600" y="2362200"/>
            <a:ext cx="3733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Freeform 10"/>
          <p:cNvSpPr>
            <a:spLocks/>
          </p:cNvSpPr>
          <p:nvPr/>
        </p:nvSpPr>
        <p:spPr bwMode="auto">
          <a:xfrm>
            <a:off x="5791200" y="2438400"/>
            <a:ext cx="1296988" cy="2211388"/>
          </a:xfrm>
          <a:custGeom>
            <a:avLst/>
            <a:gdLst>
              <a:gd name="T0" fmla="*/ 528 w 817"/>
              <a:gd name="T1" fmla="*/ 0 h 1393"/>
              <a:gd name="T2" fmla="*/ 816 w 817"/>
              <a:gd name="T3" fmla="*/ 912 h 1393"/>
              <a:gd name="T4" fmla="*/ 48 w 817"/>
              <a:gd name="T5" fmla="*/ 1392 h 1393"/>
              <a:gd name="T6" fmla="*/ 0 w 817"/>
              <a:gd name="T7" fmla="*/ 384 h 1393"/>
              <a:gd name="T8" fmla="*/ 528 w 817"/>
              <a:gd name="T9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1393">
                <a:moveTo>
                  <a:pt x="528" y="0"/>
                </a:moveTo>
                <a:lnTo>
                  <a:pt x="816" y="912"/>
                </a:lnTo>
                <a:lnTo>
                  <a:pt x="48" y="1392"/>
                </a:lnTo>
                <a:lnTo>
                  <a:pt x="0" y="384"/>
                </a:lnTo>
                <a:lnTo>
                  <a:pt x="52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Freeform 12"/>
          <p:cNvSpPr>
            <a:spLocks/>
          </p:cNvSpPr>
          <p:nvPr/>
        </p:nvSpPr>
        <p:spPr bwMode="auto">
          <a:xfrm>
            <a:off x="2286000" y="2362200"/>
            <a:ext cx="1220788" cy="2287588"/>
          </a:xfrm>
          <a:custGeom>
            <a:avLst/>
            <a:gdLst>
              <a:gd name="T0" fmla="*/ 384 w 769"/>
              <a:gd name="T1" fmla="*/ 0 h 1441"/>
              <a:gd name="T2" fmla="*/ 384 w 769"/>
              <a:gd name="T3" fmla="*/ 0 h 1441"/>
              <a:gd name="T4" fmla="*/ 768 w 769"/>
              <a:gd name="T5" fmla="*/ 912 h 1441"/>
              <a:gd name="T6" fmla="*/ 48 w 769"/>
              <a:gd name="T7" fmla="*/ 1440 h 1441"/>
              <a:gd name="T8" fmla="*/ 0 w 769"/>
              <a:gd name="T9" fmla="*/ 432 h 1441"/>
              <a:gd name="T10" fmla="*/ 384 w 769"/>
              <a:gd name="T11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1441">
                <a:moveTo>
                  <a:pt x="384" y="0"/>
                </a:moveTo>
                <a:lnTo>
                  <a:pt x="384" y="0"/>
                </a:lnTo>
                <a:lnTo>
                  <a:pt x="768" y="912"/>
                </a:lnTo>
                <a:lnTo>
                  <a:pt x="48" y="1440"/>
                </a:lnTo>
                <a:lnTo>
                  <a:pt x="0" y="432"/>
                </a:lnTo>
                <a:lnTo>
                  <a:pt x="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>
            <a:off x="22860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2362200" y="4648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 flipV="1">
            <a:off x="5867400" y="38862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57912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Line 17"/>
          <p:cNvSpPr>
            <a:spLocks noChangeShapeType="1"/>
          </p:cNvSpPr>
          <p:nvPr/>
        </p:nvSpPr>
        <p:spPr bwMode="auto">
          <a:xfrm>
            <a:off x="6629400" y="2438400"/>
            <a:ext cx="457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3581400" y="3810000"/>
            <a:ext cx="3505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9" name="Freeform 19"/>
          <p:cNvSpPr>
            <a:spLocks/>
          </p:cNvSpPr>
          <p:nvPr/>
        </p:nvSpPr>
        <p:spPr bwMode="auto">
          <a:xfrm>
            <a:off x="914400" y="914400"/>
            <a:ext cx="7469188" cy="3049588"/>
          </a:xfrm>
          <a:custGeom>
            <a:avLst/>
            <a:gdLst>
              <a:gd name="T0" fmla="*/ 0 w 4705"/>
              <a:gd name="T1" fmla="*/ 1200 h 1921"/>
              <a:gd name="T2" fmla="*/ 1920 w 4705"/>
              <a:gd name="T3" fmla="*/ 0 h 1921"/>
              <a:gd name="T4" fmla="*/ 4704 w 4705"/>
              <a:gd name="T5" fmla="*/ 96 h 1921"/>
              <a:gd name="T6" fmla="*/ 2352 w 4705"/>
              <a:gd name="T7" fmla="*/ 1920 h 1921"/>
              <a:gd name="T8" fmla="*/ 0 w 4705"/>
              <a:gd name="T9" fmla="*/ 1200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5" h="1921">
                <a:moveTo>
                  <a:pt x="0" y="1200"/>
                </a:moveTo>
                <a:lnTo>
                  <a:pt x="1920" y="0"/>
                </a:lnTo>
                <a:lnTo>
                  <a:pt x="4704" y="96"/>
                </a:lnTo>
                <a:lnTo>
                  <a:pt x="2352" y="1920"/>
                </a:lnTo>
                <a:lnTo>
                  <a:pt x="0" y="1200"/>
                </a:lnTo>
              </a:path>
            </a:pathLst>
          </a:custGeom>
          <a:solidFill>
            <a:srgbClr val="99FFCC">
              <a:alpha val="50000"/>
            </a:srgbClr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20" name="Oval 20"/>
          <p:cNvSpPr>
            <a:spLocks noChangeArrowheads="1"/>
          </p:cNvSpPr>
          <p:nvPr/>
        </p:nvSpPr>
        <p:spPr bwMode="auto">
          <a:xfrm>
            <a:off x="4273550" y="1682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2193925" y="5195888"/>
            <a:ext cx="547072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endParaRPr lang="en-US" sz="2800" dirty="0"/>
          </a:p>
        </p:txBody>
      </p:sp>
      <p:graphicFrame>
        <p:nvGraphicFramePr>
          <p:cNvPr id="153622" name="Object 22"/>
          <p:cNvGraphicFramePr>
            <a:graphicFrameLocks/>
          </p:cNvGraphicFramePr>
          <p:nvPr/>
        </p:nvGraphicFramePr>
        <p:xfrm>
          <a:off x="4495800" y="1371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215640" imgH="215640" progId="Equation.3">
                  <p:embed/>
                </p:oleObj>
              </mc:Choice>
              <mc:Fallback>
                <p:oleObj name="Equation" r:id="rId4" imgW="2156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71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53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9" grpId="0" animBg="1"/>
      <p:bldP spid="153620" grpId="0" animBg="1"/>
      <p:bldP spid="15362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Line 2"/>
          <p:cNvSpPr>
            <a:spLocks noChangeShapeType="1"/>
          </p:cNvSpPr>
          <p:nvPr/>
        </p:nvSpPr>
        <p:spPr bwMode="auto">
          <a:xfrm flipV="1">
            <a:off x="2286000" y="1752600"/>
            <a:ext cx="2057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1" name="Line 3"/>
          <p:cNvSpPr>
            <a:spLocks noChangeShapeType="1"/>
          </p:cNvSpPr>
          <p:nvPr/>
        </p:nvSpPr>
        <p:spPr bwMode="auto">
          <a:xfrm>
            <a:off x="4343400" y="1752600"/>
            <a:ext cx="15240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4343400" y="17526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2286000" y="30480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 flipH="1">
            <a:off x="2286000" y="23622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H="1">
            <a:off x="5791200" y="24384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2895600" y="2362200"/>
            <a:ext cx="3733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8" name="Freeform 10"/>
          <p:cNvSpPr>
            <a:spLocks/>
          </p:cNvSpPr>
          <p:nvPr/>
        </p:nvSpPr>
        <p:spPr bwMode="auto">
          <a:xfrm>
            <a:off x="5791200" y="2438400"/>
            <a:ext cx="1296988" cy="2211388"/>
          </a:xfrm>
          <a:custGeom>
            <a:avLst/>
            <a:gdLst>
              <a:gd name="T0" fmla="*/ 528 w 817"/>
              <a:gd name="T1" fmla="*/ 0 h 1393"/>
              <a:gd name="T2" fmla="*/ 816 w 817"/>
              <a:gd name="T3" fmla="*/ 912 h 1393"/>
              <a:gd name="T4" fmla="*/ 48 w 817"/>
              <a:gd name="T5" fmla="*/ 1392 h 1393"/>
              <a:gd name="T6" fmla="*/ 0 w 817"/>
              <a:gd name="T7" fmla="*/ 384 h 1393"/>
              <a:gd name="T8" fmla="*/ 528 w 817"/>
              <a:gd name="T9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1393">
                <a:moveTo>
                  <a:pt x="528" y="0"/>
                </a:moveTo>
                <a:lnTo>
                  <a:pt x="816" y="912"/>
                </a:lnTo>
                <a:lnTo>
                  <a:pt x="48" y="1392"/>
                </a:lnTo>
                <a:lnTo>
                  <a:pt x="0" y="384"/>
                </a:lnTo>
                <a:lnTo>
                  <a:pt x="52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22860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2286000" y="4648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 flipV="1">
            <a:off x="5867400" y="38862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57912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6629400" y="2438400"/>
            <a:ext cx="457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3581400" y="3810000"/>
            <a:ext cx="3505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6" name="Oval 18"/>
          <p:cNvSpPr>
            <a:spLocks noChangeArrowheads="1"/>
          </p:cNvSpPr>
          <p:nvPr/>
        </p:nvSpPr>
        <p:spPr bwMode="auto">
          <a:xfrm>
            <a:off x="4273550" y="1682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7" name="Freeform 19"/>
          <p:cNvSpPr>
            <a:spLocks/>
          </p:cNvSpPr>
          <p:nvPr/>
        </p:nvSpPr>
        <p:spPr bwMode="auto">
          <a:xfrm>
            <a:off x="914400" y="152400"/>
            <a:ext cx="5183188" cy="6326188"/>
          </a:xfrm>
          <a:custGeom>
            <a:avLst/>
            <a:gdLst>
              <a:gd name="T0" fmla="*/ 0 w 3265"/>
              <a:gd name="T1" fmla="*/ 864 h 3985"/>
              <a:gd name="T2" fmla="*/ 96 w 3265"/>
              <a:gd name="T3" fmla="*/ 3984 h 3985"/>
              <a:gd name="T4" fmla="*/ 3264 w 3265"/>
              <a:gd name="T5" fmla="*/ 1296 h 3985"/>
              <a:gd name="T6" fmla="*/ 3168 w 3265"/>
              <a:gd name="T7" fmla="*/ 0 h 3985"/>
              <a:gd name="T8" fmla="*/ 0 w 3265"/>
              <a:gd name="T9" fmla="*/ 864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5" h="3985">
                <a:moveTo>
                  <a:pt x="0" y="864"/>
                </a:moveTo>
                <a:lnTo>
                  <a:pt x="96" y="3984"/>
                </a:lnTo>
                <a:lnTo>
                  <a:pt x="3264" y="1296"/>
                </a:lnTo>
                <a:lnTo>
                  <a:pt x="3168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68" name="Freeform 20"/>
          <p:cNvSpPr>
            <a:spLocks/>
          </p:cNvSpPr>
          <p:nvPr/>
        </p:nvSpPr>
        <p:spPr bwMode="auto">
          <a:xfrm>
            <a:off x="2286000" y="2362200"/>
            <a:ext cx="1220788" cy="2287588"/>
          </a:xfrm>
          <a:custGeom>
            <a:avLst/>
            <a:gdLst>
              <a:gd name="T0" fmla="*/ 384 w 769"/>
              <a:gd name="T1" fmla="*/ 0 h 1441"/>
              <a:gd name="T2" fmla="*/ 384 w 769"/>
              <a:gd name="T3" fmla="*/ 0 h 1441"/>
              <a:gd name="T4" fmla="*/ 768 w 769"/>
              <a:gd name="T5" fmla="*/ 912 h 1441"/>
              <a:gd name="T6" fmla="*/ 48 w 769"/>
              <a:gd name="T7" fmla="*/ 1440 h 1441"/>
              <a:gd name="T8" fmla="*/ 0 w 769"/>
              <a:gd name="T9" fmla="*/ 432 h 1441"/>
              <a:gd name="T10" fmla="*/ 384 w 769"/>
              <a:gd name="T11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1441">
                <a:moveTo>
                  <a:pt x="384" y="0"/>
                </a:moveTo>
                <a:lnTo>
                  <a:pt x="384" y="0"/>
                </a:lnTo>
                <a:lnTo>
                  <a:pt x="768" y="912"/>
                </a:lnTo>
                <a:lnTo>
                  <a:pt x="48" y="1440"/>
                </a:lnTo>
                <a:lnTo>
                  <a:pt x="0" y="432"/>
                </a:lnTo>
                <a:lnTo>
                  <a:pt x="384" y="0"/>
                </a:lnTo>
              </a:path>
            </a:pathLst>
          </a:custGeom>
          <a:solidFill>
            <a:schemeClr val="accent2">
              <a:alpha val="50000"/>
            </a:schemeClr>
          </a:solidFill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69" name="Rectangle 21"/>
          <p:cNvSpPr>
            <a:spLocks noChangeArrowheads="1"/>
          </p:cNvSpPr>
          <p:nvPr/>
        </p:nvSpPr>
        <p:spPr bwMode="auto">
          <a:xfrm>
            <a:off x="6156325" y="242888"/>
            <a:ext cx="2716321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cắt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</a:p>
          <a:p>
            <a:r>
              <a:rPr lang="en-US" sz="2800" dirty="0" err="1"/>
              <a:t>m</a:t>
            </a:r>
            <a:r>
              <a:rPr lang="en-US" sz="2800" dirty="0" err="1" smtClean="0"/>
              <a:t>ặt</a:t>
            </a:r>
            <a:r>
              <a:rPr lang="en-US" sz="2800" dirty="0" smtClean="0"/>
              <a:t> </a:t>
            </a:r>
            <a:r>
              <a:rPr lang="en-US" sz="2800" dirty="0" err="1" smtClean="0"/>
              <a:t>bên</a:t>
            </a:r>
            <a:endParaRPr lang="en-US" sz="2800" dirty="0"/>
          </a:p>
        </p:txBody>
      </p:sp>
      <p:graphicFrame>
        <p:nvGraphicFramePr>
          <p:cNvPr id="155670" name="Object 22"/>
          <p:cNvGraphicFramePr>
            <a:graphicFrameLocks/>
          </p:cNvGraphicFramePr>
          <p:nvPr/>
        </p:nvGraphicFramePr>
        <p:xfrm>
          <a:off x="1487488" y="1633538"/>
          <a:ext cx="7413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4" imgW="393480" imgH="228600" progId="Equation.3">
                  <p:embed/>
                </p:oleObj>
              </mc:Choice>
              <mc:Fallback>
                <p:oleObj name="Equation" r:id="rId4" imgW="3934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633538"/>
                        <a:ext cx="7413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2895600" y="2362200"/>
            <a:ext cx="6096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 flipV="1">
            <a:off x="2362200" y="3810000"/>
            <a:ext cx="11430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73" name="Object 25"/>
          <p:cNvGraphicFramePr>
            <a:graphicFrameLocks/>
          </p:cNvGraphicFramePr>
          <p:nvPr/>
        </p:nvGraphicFramePr>
        <p:xfrm>
          <a:off x="4495800" y="1295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6" imgW="215640" imgH="215640" progId="Equation.3">
                  <p:embed/>
                </p:oleObj>
              </mc:Choice>
              <mc:Fallback>
                <p:oleObj name="Equation" r:id="rId6" imgW="2156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4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7" grpId="0" animBg="1"/>
      <p:bldP spid="155668" grpId="0" animBg="1"/>
      <p:bldP spid="1556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Line 2"/>
          <p:cNvSpPr>
            <a:spLocks noChangeShapeType="1"/>
          </p:cNvSpPr>
          <p:nvPr/>
        </p:nvSpPr>
        <p:spPr bwMode="auto">
          <a:xfrm flipV="1">
            <a:off x="2286000" y="1752600"/>
            <a:ext cx="2057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4343400" y="1752600"/>
            <a:ext cx="15240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4343400" y="17526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>
            <a:off x="2286000" y="30480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 flipH="1">
            <a:off x="2286000" y="23622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 flipH="1">
            <a:off x="5791200" y="24384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2895600" y="2362200"/>
            <a:ext cx="3733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Freeform 11"/>
          <p:cNvSpPr>
            <a:spLocks/>
          </p:cNvSpPr>
          <p:nvPr/>
        </p:nvSpPr>
        <p:spPr bwMode="auto">
          <a:xfrm>
            <a:off x="2286000" y="2362200"/>
            <a:ext cx="1220788" cy="2287588"/>
          </a:xfrm>
          <a:custGeom>
            <a:avLst/>
            <a:gdLst>
              <a:gd name="T0" fmla="*/ 384 w 769"/>
              <a:gd name="T1" fmla="*/ 0 h 1441"/>
              <a:gd name="T2" fmla="*/ 384 w 769"/>
              <a:gd name="T3" fmla="*/ 0 h 1441"/>
              <a:gd name="T4" fmla="*/ 768 w 769"/>
              <a:gd name="T5" fmla="*/ 912 h 1441"/>
              <a:gd name="T6" fmla="*/ 48 w 769"/>
              <a:gd name="T7" fmla="*/ 1440 h 1441"/>
              <a:gd name="T8" fmla="*/ 0 w 769"/>
              <a:gd name="T9" fmla="*/ 432 h 1441"/>
              <a:gd name="T10" fmla="*/ 384 w 769"/>
              <a:gd name="T11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1441">
                <a:moveTo>
                  <a:pt x="384" y="0"/>
                </a:moveTo>
                <a:lnTo>
                  <a:pt x="384" y="0"/>
                </a:lnTo>
                <a:lnTo>
                  <a:pt x="768" y="912"/>
                </a:lnTo>
                <a:lnTo>
                  <a:pt x="48" y="1440"/>
                </a:lnTo>
                <a:lnTo>
                  <a:pt x="0" y="432"/>
                </a:lnTo>
                <a:lnTo>
                  <a:pt x="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22860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2286000" y="4648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 flipV="1">
            <a:off x="5867400" y="38862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>
            <a:off x="57912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6629400" y="2438400"/>
            <a:ext cx="457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>
            <a:off x="3505200" y="3810000"/>
            <a:ext cx="3505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4" name="Oval 18"/>
          <p:cNvSpPr>
            <a:spLocks noChangeArrowheads="1"/>
          </p:cNvSpPr>
          <p:nvPr/>
        </p:nvSpPr>
        <p:spPr bwMode="auto">
          <a:xfrm>
            <a:off x="4273550" y="1682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5" name="Freeform 19"/>
          <p:cNvSpPr>
            <a:spLocks/>
          </p:cNvSpPr>
          <p:nvPr/>
        </p:nvSpPr>
        <p:spPr bwMode="auto">
          <a:xfrm>
            <a:off x="4572000" y="304800"/>
            <a:ext cx="4192588" cy="5564188"/>
          </a:xfrm>
          <a:custGeom>
            <a:avLst/>
            <a:gdLst>
              <a:gd name="T0" fmla="*/ 0 w 2641"/>
              <a:gd name="T1" fmla="*/ 1488 h 3505"/>
              <a:gd name="T2" fmla="*/ 96 w 2641"/>
              <a:gd name="T3" fmla="*/ 3504 h 3505"/>
              <a:gd name="T4" fmla="*/ 2640 w 2641"/>
              <a:gd name="T5" fmla="*/ 2016 h 3505"/>
              <a:gd name="T6" fmla="*/ 2592 w 2641"/>
              <a:gd name="T7" fmla="*/ 0 h 3505"/>
              <a:gd name="T8" fmla="*/ 0 w 2641"/>
              <a:gd name="T9" fmla="*/ 1488 h 3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1" h="3505">
                <a:moveTo>
                  <a:pt x="0" y="1488"/>
                </a:moveTo>
                <a:lnTo>
                  <a:pt x="96" y="3504"/>
                </a:lnTo>
                <a:lnTo>
                  <a:pt x="2640" y="2016"/>
                </a:lnTo>
                <a:lnTo>
                  <a:pt x="2592" y="0"/>
                </a:lnTo>
                <a:lnTo>
                  <a:pt x="0" y="14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6" name="Freeform 20"/>
          <p:cNvSpPr>
            <a:spLocks/>
          </p:cNvSpPr>
          <p:nvPr/>
        </p:nvSpPr>
        <p:spPr bwMode="auto">
          <a:xfrm>
            <a:off x="5791200" y="2438400"/>
            <a:ext cx="1296988" cy="2211388"/>
          </a:xfrm>
          <a:custGeom>
            <a:avLst/>
            <a:gdLst>
              <a:gd name="T0" fmla="*/ 528 w 817"/>
              <a:gd name="T1" fmla="*/ 0 h 1393"/>
              <a:gd name="T2" fmla="*/ 816 w 817"/>
              <a:gd name="T3" fmla="*/ 912 h 1393"/>
              <a:gd name="T4" fmla="*/ 48 w 817"/>
              <a:gd name="T5" fmla="*/ 1392 h 1393"/>
              <a:gd name="T6" fmla="*/ 0 w 817"/>
              <a:gd name="T7" fmla="*/ 384 h 1393"/>
              <a:gd name="T8" fmla="*/ 528 w 817"/>
              <a:gd name="T9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1393">
                <a:moveTo>
                  <a:pt x="528" y="0"/>
                </a:moveTo>
                <a:lnTo>
                  <a:pt x="816" y="912"/>
                </a:lnTo>
                <a:lnTo>
                  <a:pt x="48" y="1392"/>
                </a:lnTo>
                <a:lnTo>
                  <a:pt x="0" y="384"/>
                </a:lnTo>
                <a:lnTo>
                  <a:pt x="528" y="0"/>
                </a:lnTo>
              </a:path>
            </a:pathLst>
          </a:custGeom>
          <a:solidFill>
            <a:schemeClr val="accent1">
              <a:alpha val="50000"/>
            </a:schemeClr>
          </a:solidFill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7717" name="Object 21"/>
          <p:cNvGraphicFramePr>
            <a:graphicFrameLocks/>
          </p:cNvGraphicFramePr>
          <p:nvPr/>
        </p:nvGraphicFramePr>
        <p:xfrm>
          <a:off x="7756525" y="1023938"/>
          <a:ext cx="6921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4" imgW="368280" imgH="228600" progId="Equation.3">
                  <p:embed/>
                </p:oleObj>
              </mc:Choice>
              <mc:Fallback>
                <p:oleObj name="Equation" r:id="rId4" imgW="368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525" y="1023938"/>
                        <a:ext cx="6921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8" name="Rectangle 22"/>
          <p:cNvSpPr>
            <a:spLocks noChangeArrowheads="1"/>
          </p:cNvSpPr>
          <p:nvPr/>
        </p:nvSpPr>
        <p:spPr bwMode="auto">
          <a:xfrm>
            <a:off x="517525" y="395288"/>
            <a:ext cx="2336665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endParaRPr lang="en-US" sz="2800" dirty="0" smtClean="0"/>
          </a:p>
          <a:p>
            <a:r>
              <a:rPr lang="en-US" sz="2800" dirty="0" err="1"/>
              <a:t>b</a:t>
            </a:r>
            <a:r>
              <a:rPr lang="en-US" sz="2800" dirty="0" err="1" smtClean="0"/>
              <a:t>ị</a:t>
            </a:r>
            <a:r>
              <a:rPr lang="en-US" sz="2800" dirty="0" smtClean="0"/>
              <a:t> </a:t>
            </a:r>
            <a:r>
              <a:rPr lang="en-US" sz="2800" dirty="0" err="1" smtClean="0"/>
              <a:t>cắt</a:t>
            </a:r>
            <a:endParaRPr lang="en-US" sz="2800" dirty="0"/>
          </a:p>
        </p:txBody>
      </p:sp>
      <p:graphicFrame>
        <p:nvGraphicFramePr>
          <p:cNvPr id="157719" name="Object 23"/>
          <p:cNvGraphicFramePr>
            <a:graphicFrameLocks/>
          </p:cNvGraphicFramePr>
          <p:nvPr/>
        </p:nvGraphicFramePr>
        <p:xfrm>
          <a:off x="4495800" y="1295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6" imgW="215640" imgH="215640" progId="Equation.3">
                  <p:embed/>
                </p:oleObj>
              </mc:Choice>
              <mc:Fallback>
                <p:oleObj name="Equation" r:id="rId6" imgW="2156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08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5" grpId="0" animBg="1"/>
      <p:bldP spid="157716" grpId="0" animBg="1"/>
      <p:bldP spid="1577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Line 2"/>
          <p:cNvSpPr>
            <a:spLocks noChangeShapeType="1"/>
          </p:cNvSpPr>
          <p:nvPr/>
        </p:nvSpPr>
        <p:spPr bwMode="auto">
          <a:xfrm flipV="1">
            <a:off x="2286000" y="1752600"/>
            <a:ext cx="2057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47" name="Line 3"/>
          <p:cNvSpPr>
            <a:spLocks noChangeShapeType="1"/>
          </p:cNvSpPr>
          <p:nvPr/>
        </p:nvSpPr>
        <p:spPr bwMode="auto">
          <a:xfrm>
            <a:off x="4343400" y="1752600"/>
            <a:ext cx="15240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4343400" y="17526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2286000" y="30480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 flipH="1">
            <a:off x="2286000" y="23622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H="1">
            <a:off x="5791200" y="24384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2895600" y="2362200"/>
            <a:ext cx="3733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Freeform 10"/>
          <p:cNvSpPr>
            <a:spLocks/>
          </p:cNvSpPr>
          <p:nvPr/>
        </p:nvSpPr>
        <p:spPr bwMode="auto">
          <a:xfrm>
            <a:off x="5791200" y="2438400"/>
            <a:ext cx="1296988" cy="2211388"/>
          </a:xfrm>
          <a:custGeom>
            <a:avLst/>
            <a:gdLst>
              <a:gd name="T0" fmla="*/ 528 w 817"/>
              <a:gd name="T1" fmla="*/ 0 h 1393"/>
              <a:gd name="T2" fmla="*/ 816 w 817"/>
              <a:gd name="T3" fmla="*/ 912 h 1393"/>
              <a:gd name="T4" fmla="*/ 48 w 817"/>
              <a:gd name="T5" fmla="*/ 1392 h 1393"/>
              <a:gd name="T6" fmla="*/ 0 w 817"/>
              <a:gd name="T7" fmla="*/ 384 h 1393"/>
              <a:gd name="T8" fmla="*/ 528 w 817"/>
              <a:gd name="T9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1393">
                <a:moveTo>
                  <a:pt x="528" y="0"/>
                </a:moveTo>
                <a:lnTo>
                  <a:pt x="816" y="912"/>
                </a:lnTo>
                <a:lnTo>
                  <a:pt x="48" y="1392"/>
                </a:lnTo>
                <a:lnTo>
                  <a:pt x="0" y="384"/>
                </a:lnTo>
                <a:lnTo>
                  <a:pt x="528" y="0"/>
                </a:lnTo>
              </a:path>
            </a:pathLst>
          </a:custGeom>
          <a:solidFill>
            <a:schemeClr val="accent1">
              <a:alpha val="50000"/>
            </a:schemeClr>
          </a:solidFill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6" name="Freeform 12"/>
          <p:cNvSpPr>
            <a:spLocks/>
          </p:cNvSpPr>
          <p:nvPr/>
        </p:nvSpPr>
        <p:spPr bwMode="auto">
          <a:xfrm>
            <a:off x="2286000" y="2362200"/>
            <a:ext cx="1220788" cy="2287588"/>
          </a:xfrm>
          <a:custGeom>
            <a:avLst/>
            <a:gdLst>
              <a:gd name="T0" fmla="*/ 384 w 769"/>
              <a:gd name="T1" fmla="*/ 0 h 1441"/>
              <a:gd name="T2" fmla="*/ 384 w 769"/>
              <a:gd name="T3" fmla="*/ 0 h 1441"/>
              <a:gd name="T4" fmla="*/ 768 w 769"/>
              <a:gd name="T5" fmla="*/ 912 h 1441"/>
              <a:gd name="T6" fmla="*/ 48 w 769"/>
              <a:gd name="T7" fmla="*/ 1440 h 1441"/>
              <a:gd name="T8" fmla="*/ 0 w 769"/>
              <a:gd name="T9" fmla="*/ 432 h 1441"/>
              <a:gd name="T10" fmla="*/ 384 w 769"/>
              <a:gd name="T11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1441">
                <a:moveTo>
                  <a:pt x="384" y="0"/>
                </a:moveTo>
                <a:lnTo>
                  <a:pt x="384" y="0"/>
                </a:lnTo>
                <a:lnTo>
                  <a:pt x="768" y="912"/>
                </a:lnTo>
                <a:lnTo>
                  <a:pt x="48" y="1440"/>
                </a:lnTo>
                <a:lnTo>
                  <a:pt x="0" y="432"/>
                </a:lnTo>
                <a:lnTo>
                  <a:pt x="384" y="0"/>
                </a:lnTo>
              </a:path>
            </a:pathLst>
          </a:custGeom>
          <a:solidFill>
            <a:schemeClr val="accent2">
              <a:alpha val="50000"/>
            </a:schemeClr>
          </a:solidFill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22860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2286000" y="4648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 flipV="1">
            <a:off x="5867400" y="38862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57912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6629400" y="2438400"/>
            <a:ext cx="457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3581400" y="3810000"/>
            <a:ext cx="3505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3" name="Oval 19"/>
          <p:cNvSpPr>
            <a:spLocks noChangeArrowheads="1"/>
          </p:cNvSpPr>
          <p:nvPr/>
        </p:nvSpPr>
        <p:spPr bwMode="auto">
          <a:xfrm>
            <a:off x="4273550" y="1682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4" name="Rectangle 20"/>
          <p:cNvSpPr>
            <a:spLocks noChangeArrowheads="1"/>
          </p:cNvSpPr>
          <p:nvPr/>
        </p:nvSpPr>
        <p:spPr bwMode="auto">
          <a:xfrm>
            <a:off x="2195513" y="5348288"/>
            <a:ext cx="3082767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cắt</a:t>
            </a:r>
            <a:endParaRPr lang="en-US" sz="2800" dirty="0"/>
          </a:p>
        </p:txBody>
      </p:sp>
      <p:graphicFrame>
        <p:nvGraphicFramePr>
          <p:cNvPr id="159765" name="Object 21"/>
          <p:cNvGraphicFramePr>
            <a:graphicFrameLocks/>
          </p:cNvGraphicFramePr>
          <p:nvPr/>
        </p:nvGraphicFramePr>
        <p:xfrm>
          <a:off x="4419600" y="1371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215640" imgH="215640" progId="Equation.3">
                  <p:embed/>
                </p:oleObj>
              </mc:Choice>
              <mc:Fallback>
                <p:oleObj name="Equation" r:id="rId4" imgW="2156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7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Line 2"/>
          <p:cNvSpPr>
            <a:spLocks noChangeShapeType="1"/>
          </p:cNvSpPr>
          <p:nvPr/>
        </p:nvSpPr>
        <p:spPr bwMode="auto">
          <a:xfrm flipV="1">
            <a:off x="2286000" y="1752600"/>
            <a:ext cx="2057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5" name="Line 3"/>
          <p:cNvSpPr>
            <a:spLocks noChangeShapeType="1"/>
          </p:cNvSpPr>
          <p:nvPr/>
        </p:nvSpPr>
        <p:spPr bwMode="auto">
          <a:xfrm>
            <a:off x="4343400" y="1752600"/>
            <a:ext cx="15240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>
            <a:off x="4343400" y="17526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2286000" y="30480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 flipH="1">
            <a:off x="2286000" y="23622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 flipH="1">
            <a:off x="5791200" y="24384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2895600" y="2362200"/>
            <a:ext cx="3733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2" name="Freeform 10"/>
          <p:cNvSpPr>
            <a:spLocks/>
          </p:cNvSpPr>
          <p:nvPr/>
        </p:nvSpPr>
        <p:spPr bwMode="auto">
          <a:xfrm>
            <a:off x="5791200" y="2438400"/>
            <a:ext cx="1296988" cy="2211388"/>
          </a:xfrm>
          <a:custGeom>
            <a:avLst/>
            <a:gdLst>
              <a:gd name="T0" fmla="*/ 528 w 817"/>
              <a:gd name="T1" fmla="*/ 0 h 1393"/>
              <a:gd name="T2" fmla="*/ 816 w 817"/>
              <a:gd name="T3" fmla="*/ 912 h 1393"/>
              <a:gd name="T4" fmla="*/ 48 w 817"/>
              <a:gd name="T5" fmla="*/ 1392 h 1393"/>
              <a:gd name="T6" fmla="*/ 0 w 817"/>
              <a:gd name="T7" fmla="*/ 384 h 1393"/>
              <a:gd name="T8" fmla="*/ 528 w 817"/>
              <a:gd name="T9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1393">
                <a:moveTo>
                  <a:pt x="528" y="0"/>
                </a:moveTo>
                <a:lnTo>
                  <a:pt x="816" y="912"/>
                </a:lnTo>
                <a:lnTo>
                  <a:pt x="48" y="1392"/>
                </a:lnTo>
                <a:lnTo>
                  <a:pt x="0" y="384"/>
                </a:lnTo>
                <a:lnTo>
                  <a:pt x="528" y="0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4" name="Freeform 12"/>
          <p:cNvSpPr>
            <a:spLocks/>
          </p:cNvSpPr>
          <p:nvPr/>
        </p:nvSpPr>
        <p:spPr bwMode="auto">
          <a:xfrm>
            <a:off x="2286000" y="2362200"/>
            <a:ext cx="1220788" cy="2287588"/>
          </a:xfrm>
          <a:custGeom>
            <a:avLst/>
            <a:gdLst>
              <a:gd name="T0" fmla="*/ 384 w 769"/>
              <a:gd name="T1" fmla="*/ 0 h 1441"/>
              <a:gd name="T2" fmla="*/ 384 w 769"/>
              <a:gd name="T3" fmla="*/ 0 h 1441"/>
              <a:gd name="T4" fmla="*/ 768 w 769"/>
              <a:gd name="T5" fmla="*/ 912 h 1441"/>
              <a:gd name="T6" fmla="*/ 48 w 769"/>
              <a:gd name="T7" fmla="*/ 1440 h 1441"/>
              <a:gd name="T8" fmla="*/ 0 w 769"/>
              <a:gd name="T9" fmla="*/ 432 h 1441"/>
              <a:gd name="T10" fmla="*/ 384 w 769"/>
              <a:gd name="T11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1441">
                <a:moveTo>
                  <a:pt x="384" y="0"/>
                </a:moveTo>
                <a:lnTo>
                  <a:pt x="384" y="0"/>
                </a:lnTo>
                <a:lnTo>
                  <a:pt x="768" y="912"/>
                </a:lnTo>
                <a:lnTo>
                  <a:pt x="48" y="1440"/>
                </a:lnTo>
                <a:lnTo>
                  <a:pt x="0" y="432"/>
                </a:lnTo>
                <a:lnTo>
                  <a:pt x="384" y="0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22860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2286000" y="4648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 flipV="1">
            <a:off x="5867400" y="38862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>
            <a:off x="57912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6629400" y="2438400"/>
            <a:ext cx="457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3581400" y="3810000"/>
            <a:ext cx="3505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1" name="Oval 19"/>
          <p:cNvSpPr>
            <a:spLocks noChangeArrowheads="1"/>
          </p:cNvSpPr>
          <p:nvPr/>
        </p:nvSpPr>
        <p:spPr bwMode="auto">
          <a:xfrm>
            <a:off x="4273550" y="1682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2" name="Freeform 20"/>
          <p:cNvSpPr>
            <a:spLocks/>
          </p:cNvSpPr>
          <p:nvPr/>
        </p:nvSpPr>
        <p:spPr bwMode="auto">
          <a:xfrm>
            <a:off x="2286000" y="2362200"/>
            <a:ext cx="4802188" cy="2287588"/>
          </a:xfrm>
          <a:custGeom>
            <a:avLst/>
            <a:gdLst>
              <a:gd name="T0" fmla="*/ 384 w 3025"/>
              <a:gd name="T1" fmla="*/ 0 h 1441"/>
              <a:gd name="T2" fmla="*/ 0 w 3025"/>
              <a:gd name="T3" fmla="*/ 432 h 1441"/>
              <a:gd name="T4" fmla="*/ 48 w 3025"/>
              <a:gd name="T5" fmla="*/ 1440 h 1441"/>
              <a:gd name="T6" fmla="*/ 2256 w 3025"/>
              <a:gd name="T7" fmla="*/ 1440 h 1441"/>
              <a:gd name="T8" fmla="*/ 3024 w 3025"/>
              <a:gd name="T9" fmla="*/ 960 h 1441"/>
              <a:gd name="T10" fmla="*/ 2736 w 3025"/>
              <a:gd name="T11" fmla="*/ 48 h 1441"/>
              <a:gd name="T12" fmla="*/ 384 w 3025"/>
              <a:gd name="T13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25" h="1441">
                <a:moveTo>
                  <a:pt x="384" y="0"/>
                </a:moveTo>
                <a:lnTo>
                  <a:pt x="0" y="432"/>
                </a:lnTo>
                <a:lnTo>
                  <a:pt x="48" y="1440"/>
                </a:lnTo>
                <a:lnTo>
                  <a:pt x="2256" y="1440"/>
                </a:lnTo>
                <a:lnTo>
                  <a:pt x="3024" y="960"/>
                </a:lnTo>
                <a:lnTo>
                  <a:pt x="2736" y="48"/>
                </a:lnTo>
                <a:lnTo>
                  <a:pt x="384" y="0"/>
                </a:lnTo>
              </a:path>
            </a:pathLst>
          </a:custGeom>
          <a:solidFill>
            <a:srgbClr val="FF9966">
              <a:alpha val="50000"/>
            </a:srgbClr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2286000" y="30480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 flipV="1">
            <a:off x="5791200" y="24384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>
            <a:off x="57912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4570275" y="5195888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2800" dirty="0"/>
          </a:p>
        </p:txBody>
      </p:sp>
      <p:graphicFrame>
        <p:nvGraphicFramePr>
          <p:cNvPr id="161817" name="Object 25"/>
          <p:cNvGraphicFramePr>
            <a:graphicFrameLocks/>
          </p:cNvGraphicFramePr>
          <p:nvPr/>
        </p:nvGraphicFramePr>
        <p:xfrm>
          <a:off x="4419600" y="1371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4" imgW="215640" imgH="215640" progId="Equation.3">
                  <p:embed/>
                </p:oleObj>
              </mc:Choice>
              <mc:Fallback>
                <p:oleObj name="Equation" r:id="rId4" imgW="2156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9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hỗn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integer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cutting plane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branch and bound.</a:t>
            </a:r>
          </a:p>
          <a:p>
            <a:r>
              <a:rPr lang="en-US" dirty="0" smtClean="0"/>
              <a:t>Cutting plane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.(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 du </a:t>
            </a:r>
            <a:r>
              <a:rPr lang="en-US" dirty="0" err="1" smtClean="0"/>
              <a:t>lịch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 and bound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tinh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chinh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Line 2"/>
          <p:cNvSpPr>
            <a:spLocks noChangeShapeType="1"/>
          </p:cNvSpPr>
          <p:nvPr/>
        </p:nvSpPr>
        <p:spPr bwMode="auto">
          <a:xfrm flipV="1">
            <a:off x="2286000" y="1752600"/>
            <a:ext cx="2057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3" name="Line 3"/>
          <p:cNvSpPr>
            <a:spLocks noChangeShapeType="1"/>
          </p:cNvSpPr>
          <p:nvPr/>
        </p:nvSpPr>
        <p:spPr bwMode="auto">
          <a:xfrm>
            <a:off x="4343400" y="1752600"/>
            <a:ext cx="1447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4" name="Line 4"/>
          <p:cNvSpPr>
            <a:spLocks noChangeShapeType="1"/>
          </p:cNvSpPr>
          <p:nvPr/>
        </p:nvSpPr>
        <p:spPr bwMode="auto">
          <a:xfrm>
            <a:off x="4343400" y="17526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Line 5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2286000" y="30480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 flipH="1">
            <a:off x="2286000" y="23622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 flipH="1">
            <a:off x="5791200" y="24384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2895600" y="2362200"/>
            <a:ext cx="3733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0" name="Freeform 10"/>
          <p:cNvSpPr>
            <a:spLocks/>
          </p:cNvSpPr>
          <p:nvPr/>
        </p:nvSpPr>
        <p:spPr bwMode="auto">
          <a:xfrm>
            <a:off x="5791200" y="2438400"/>
            <a:ext cx="1296988" cy="2211388"/>
          </a:xfrm>
          <a:custGeom>
            <a:avLst/>
            <a:gdLst>
              <a:gd name="T0" fmla="*/ 528 w 817"/>
              <a:gd name="T1" fmla="*/ 0 h 1393"/>
              <a:gd name="T2" fmla="*/ 816 w 817"/>
              <a:gd name="T3" fmla="*/ 912 h 1393"/>
              <a:gd name="T4" fmla="*/ 48 w 817"/>
              <a:gd name="T5" fmla="*/ 1392 h 1393"/>
              <a:gd name="T6" fmla="*/ 0 w 817"/>
              <a:gd name="T7" fmla="*/ 384 h 1393"/>
              <a:gd name="T8" fmla="*/ 528 w 817"/>
              <a:gd name="T9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1393">
                <a:moveTo>
                  <a:pt x="528" y="0"/>
                </a:moveTo>
                <a:lnTo>
                  <a:pt x="816" y="912"/>
                </a:lnTo>
                <a:lnTo>
                  <a:pt x="48" y="1392"/>
                </a:lnTo>
                <a:lnTo>
                  <a:pt x="0" y="384"/>
                </a:lnTo>
                <a:lnTo>
                  <a:pt x="52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 flipH="1">
            <a:off x="2895600" y="1752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2" name="Freeform 12"/>
          <p:cNvSpPr>
            <a:spLocks/>
          </p:cNvSpPr>
          <p:nvPr/>
        </p:nvSpPr>
        <p:spPr bwMode="auto">
          <a:xfrm>
            <a:off x="2286000" y="2362200"/>
            <a:ext cx="1220788" cy="2287588"/>
          </a:xfrm>
          <a:custGeom>
            <a:avLst/>
            <a:gdLst>
              <a:gd name="T0" fmla="*/ 384 w 769"/>
              <a:gd name="T1" fmla="*/ 0 h 1441"/>
              <a:gd name="T2" fmla="*/ 384 w 769"/>
              <a:gd name="T3" fmla="*/ 0 h 1441"/>
              <a:gd name="T4" fmla="*/ 768 w 769"/>
              <a:gd name="T5" fmla="*/ 912 h 1441"/>
              <a:gd name="T6" fmla="*/ 48 w 769"/>
              <a:gd name="T7" fmla="*/ 1440 h 1441"/>
              <a:gd name="T8" fmla="*/ 0 w 769"/>
              <a:gd name="T9" fmla="*/ 432 h 1441"/>
              <a:gd name="T10" fmla="*/ 384 w 769"/>
              <a:gd name="T11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1441">
                <a:moveTo>
                  <a:pt x="384" y="0"/>
                </a:moveTo>
                <a:lnTo>
                  <a:pt x="384" y="0"/>
                </a:lnTo>
                <a:lnTo>
                  <a:pt x="768" y="912"/>
                </a:lnTo>
                <a:lnTo>
                  <a:pt x="48" y="1440"/>
                </a:lnTo>
                <a:lnTo>
                  <a:pt x="0" y="432"/>
                </a:lnTo>
                <a:lnTo>
                  <a:pt x="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22860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2362200" y="4648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 flipV="1">
            <a:off x="5867400" y="38862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>
            <a:off x="57912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>
            <a:off x="6629400" y="2438400"/>
            <a:ext cx="457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3581400" y="3810000"/>
            <a:ext cx="3505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9" name="Oval 19"/>
          <p:cNvSpPr>
            <a:spLocks noChangeArrowheads="1"/>
          </p:cNvSpPr>
          <p:nvPr/>
        </p:nvSpPr>
        <p:spPr bwMode="auto">
          <a:xfrm>
            <a:off x="4273550" y="1682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0" name="Freeform 20"/>
          <p:cNvSpPr>
            <a:spLocks/>
          </p:cNvSpPr>
          <p:nvPr/>
        </p:nvSpPr>
        <p:spPr bwMode="auto">
          <a:xfrm>
            <a:off x="228600" y="1295400"/>
            <a:ext cx="8840788" cy="2287588"/>
          </a:xfrm>
          <a:custGeom>
            <a:avLst/>
            <a:gdLst>
              <a:gd name="T0" fmla="*/ 1152 w 5569"/>
              <a:gd name="T1" fmla="*/ 0 h 1441"/>
              <a:gd name="T2" fmla="*/ 0 w 5569"/>
              <a:gd name="T3" fmla="*/ 1440 h 1441"/>
              <a:gd name="T4" fmla="*/ 4512 w 5569"/>
              <a:gd name="T5" fmla="*/ 1440 h 1441"/>
              <a:gd name="T6" fmla="*/ 5568 w 5569"/>
              <a:gd name="T7" fmla="*/ 48 h 1441"/>
              <a:gd name="T8" fmla="*/ 1152 w 5569"/>
              <a:gd name="T9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9" h="1441">
                <a:moveTo>
                  <a:pt x="1152" y="0"/>
                </a:moveTo>
                <a:lnTo>
                  <a:pt x="0" y="1440"/>
                </a:lnTo>
                <a:lnTo>
                  <a:pt x="4512" y="1440"/>
                </a:lnTo>
                <a:lnTo>
                  <a:pt x="5568" y="48"/>
                </a:lnTo>
                <a:lnTo>
                  <a:pt x="115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1" name="Freeform 21"/>
          <p:cNvSpPr>
            <a:spLocks/>
          </p:cNvSpPr>
          <p:nvPr/>
        </p:nvSpPr>
        <p:spPr bwMode="auto">
          <a:xfrm>
            <a:off x="2286000" y="2362200"/>
            <a:ext cx="4344988" cy="687388"/>
          </a:xfrm>
          <a:custGeom>
            <a:avLst/>
            <a:gdLst>
              <a:gd name="T0" fmla="*/ 384 w 2737"/>
              <a:gd name="T1" fmla="*/ 0 h 433"/>
              <a:gd name="T2" fmla="*/ 0 w 2737"/>
              <a:gd name="T3" fmla="*/ 432 h 433"/>
              <a:gd name="T4" fmla="*/ 2208 w 2737"/>
              <a:gd name="T5" fmla="*/ 432 h 433"/>
              <a:gd name="T6" fmla="*/ 2736 w 2737"/>
              <a:gd name="T7" fmla="*/ 48 h 433"/>
              <a:gd name="T8" fmla="*/ 384 w 2737"/>
              <a:gd name="T9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7" h="433">
                <a:moveTo>
                  <a:pt x="384" y="0"/>
                </a:moveTo>
                <a:lnTo>
                  <a:pt x="0" y="432"/>
                </a:lnTo>
                <a:lnTo>
                  <a:pt x="2208" y="432"/>
                </a:lnTo>
                <a:lnTo>
                  <a:pt x="2736" y="48"/>
                </a:lnTo>
                <a:lnTo>
                  <a:pt x="384" y="0"/>
                </a:lnTo>
              </a:path>
            </a:pathLst>
          </a:custGeom>
          <a:solidFill>
            <a:srgbClr val="CC00FF">
              <a:alpha val="50000"/>
            </a:srgbClr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2" name="Rectangle 22"/>
          <p:cNvSpPr>
            <a:spLocks noChangeArrowheads="1"/>
          </p:cNvSpPr>
          <p:nvPr/>
        </p:nvSpPr>
        <p:spPr bwMode="auto">
          <a:xfrm>
            <a:off x="1188705" y="5195888"/>
            <a:ext cx="6722161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lồi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chúng</a:t>
            </a:r>
            <a:r>
              <a:rPr lang="en-US" sz="2800" dirty="0" smtClean="0"/>
              <a:t> </a:t>
            </a:r>
            <a:r>
              <a:rPr lang="en-US" sz="2800" dirty="0" err="1" smtClean="0"/>
              <a:t>cũng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cắt</a:t>
            </a:r>
            <a:endParaRPr lang="en-US" sz="2800" dirty="0"/>
          </a:p>
        </p:txBody>
      </p:sp>
      <p:graphicFrame>
        <p:nvGraphicFramePr>
          <p:cNvPr id="163863" name="Object 23"/>
          <p:cNvGraphicFramePr>
            <a:graphicFrameLocks/>
          </p:cNvGraphicFramePr>
          <p:nvPr/>
        </p:nvGraphicFramePr>
        <p:xfrm>
          <a:off x="4495800" y="1371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215640" imgH="215640" progId="Equation.3">
                  <p:embed/>
                </p:oleObj>
              </mc:Choice>
              <mc:Fallback>
                <p:oleObj name="Equation" r:id="rId4" imgW="2156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71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1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Line 2"/>
          <p:cNvSpPr>
            <a:spLocks noChangeShapeType="1"/>
          </p:cNvSpPr>
          <p:nvPr/>
        </p:nvSpPr>
        <p:spPr bwMode="auto">
          <a:xfrm>
            <a:off x="2286000" y="30480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1" name="Line 3"/>
          <p:cNvSpPr>
            <a:spLocks noChangeShapeType="1"/>
          </p:cNvSpPr>
          <p:nvPr/>
        </p:nvSpPr>
        <p:spPr bwMode="auto">
          <a:xfrm flipH="1">
            <a:off x="2286000" y="23622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H="1">
            <a:off x="5791200" y="24384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2895600" y="2362200"/>
            <a:ext cx="3733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4" name="Freeform 6"/>
          <p:cNvSpPr>
            <a:spLocks/>
          </p:cNvSpPr>
          <p:nvPr/>
        </p:nvSpPr>
        <p:spPr bwMode="auto">
          <a:xfrm>
            <a:off x="5791200" y="2438400"/>
            <a:ext cx="1296988" cy="2211388"/>
          </a:xfrm>
          <a:custGeom>
            <a:avLst/>
            <a:gdLst>
              <a:gd name="T0" fmla="*/ 528 w 817"/>
              <a:gd name="T1" fmla="*/ 0 h 1393"/>
              <a:gd name="T2" fmla="*/ 816 w 817"/>
              <a:gd name="T3" fmla="*/ 912 h 1393"/>
              <a:gd name="T4" fmla="*/ 48 w 817"/>
              <a:gd name="T5" fmla="*/ 1392 h 1393"/>
              <a:gd name="T6" fmla="*/ 0 w 817"/>
              <a:gd name="T7" fmla="*/ 384 h 1393"/>
              <a:gd name="T8" fmla="*/ 528 w 817"/>
              <a:gd name="T9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1393">
                <a:moveTo>
                  <a:pt x="528" y="0"/>
                </a:moveTo>
                <a:lnTo>
                  <a:pt x="816" y="912"/>
                </a:lnTo>
                <a:lnTo>
                  <a:pt x="48" y="1392"/>
                </a:lnTo>
                <a:lnTo>
                  <a:pt x="0" y="384"/>
                </a:lnTo>
                <a:lnTo>
                  <a:pt x="52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5" name="Freeform 7"/>
          <p:cNvSpPr>
            <a:spLocks/>
          </p:cNvSpPr>
          <p:nvPr/>
        </p:nvSpPr>
        <p:spPr bwMode="auto">
          <a:xfrm>
            <a:off x="2286000" y="2362200"/>
            <a:ext cx="1220788" cy="2287588"/>
          </a:xfrm>
          <a:custGeom>
            <a:avLst/>
            <a:gdLst>
              <a:gd name="T0" fmla="*/ 384 w 769"/>
              <a:gd name="T1" fmla="*/ 0 h 1441"/>
              <a:gd name="T2" fmla="*/ 384 w 769"/>
              <a:gd name="T3" fmla="*/ 0 h 1441"/>
              <a:gd name="T4" fmla="*/ 768 w 769"/>
              <a:gd name="T5" fmla="*/ 912 h 1441"/>
              <a:gd name="T6" fmla="*/ 48 w 769"/>
              <a:gd name="T7" fmla="*/ 1440 h 1441"/>
              <a:gd name="T8" fmla="*/ 0 w 769"/>
              <a:gd name="T9" fmla="*/ 432 h 1441"/>
              <a:gd name="T10" fmla="*/ 384 w 769"/>
              <a:gd name="T11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1441">
                <a:moveTo>
                  <a:pt x="384" y="0"/>
                </a:moveTo>
                <a:lnTo>
                  <a:pt x="384" y="0"/>
                </a:lnTo>
                <a:lnTo>
                  <a:pt x="768" y="912"/>
                </a:lnTo>
                <a:lnTo>
                  <a:pt x="48" y="1440"/>
                </a:lnTo>
                <a:lnTo>
                  <a:pt x="0" y="432"/>
                </a:lnTo>
                <a:lnTo>
                  <a:pt x="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22860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>
            <a:off x="2362200" y="4648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V="1">
            <a:off x="5867400" y="38862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>
            <a:off x="5791200" y="3048000"/>
            <a:ext cx="76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6629400" y="2438400"/>
            <a:ext cx="457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3581400" y="3810000"/>
            <a:ext cx="3505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 flipV="1">
            <a:off x="2286000" y="609600"/>
            <a:ext cx="2057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>
            <a:off x="4343400" y="609600"/>
            <a:ext cx="1447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>
            <a:off x="4343400" y="6096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>
            <a:off x="2895600" y="2362200"/>
            <a:ext cx="3733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 flipH="1">
            <a:off x="2895600" y="6096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Freeform 19"/>
          <p:cNvSpPr>
            <a:spLocks/>
          </p:cNvSpPr>
          <p:nvPr/>
        </p:nvSpPr>
        <p:spPr bwMode="auto">
          <a:xfrm>
            <a:off x="2286000" y="1219200"/>
            <a:ext cx="4344988" cy="687388"/>
          </a:xfrm>
          <a:custGeom>
            <a:avLst/>
            <a:gdLst>
              <a:gd name="T0" fmla="*/ 384 w 2737"/>
              <a:gd name="T1" fmla="*/ 0 h 433"/>
              <a:gd name="T2" fmla="*/ 0 w 2737"/>
              <a:gd name="T3" fmla="*/ 432 h 433"/>
              <a:gd name="T4" fmla="*/ 2208 w 2737"/>
              <a:gd name="T5" fmla="*/ 432 h 433"/>
              <a:gd name="T6" fmla="*/ 2736 w 2737"/>
              <a:gd name="T7" fmla="*/ 48 h 433"/>
              <a:gd name="T8" fmla="*/ 384 w 2737"/>
              <a:gd name="T9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7" h="433">
                <a:moveTo>
                  <a:pt x="384" y="0"/>
                </a:moveTo>
                <a:lnTo>
                  <a:pt x="0" y="432"/>
                </a:lnTo>
                <a:lnTo>
                  <a:pt x="2208" y="432"/>
                </a:lnTo>
                <a:lnTo>
                  <a:pt x="2736" y="48"/>
                </a:lnTo>
                <a:lnTo>
                  <a:pt x="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8" name="Oval 20"/>
          <p:cNvSpPr>
            <a:spLocks noChangeArrowheads="1"/>
          </p:cNvSpPr>
          <p:nvPr/>
        </p:nvSpPr>
        <p:spPr bwMode="auto">
          <a:xfrm>
            <a:off x="6559550" y="2368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9" name="Freeform 21"/>
          <p:cNvSpPr>
            <a:spLocks/>
          </p:cNvSpPr>
          <p:nvPr/>
        </p:nvSpPr>
        <p:spPr bwMode="auto">
          <a:xfrm>
            <a:off x="2286000" y="609600"/>
            <a:ext cx="4344988" cy="1296988"/>
          </a:xfrm>
          <a:custGeom>
            <a:avLst/>
            <a:gdLst>
              <a:gd name="T0" fmla="*/ 0 w 2737"/>
              <a:gd name="T1" fmla="*/ 816 h 817"/>
              <a:gd name="T2" fmla="*/ 384 w 2737"/>
              <a:gd name="T3" fmla="*/ 384 h 817"/>
              <a:gd name="T4" fmla="*/ 1296 w 2737"/>
              <a:gd name="T5" fmla="*/ 0 h 817"/>
              <a:gd name="T6" fmla="*/ 2736 w 2737"/>
              <a:gd name="T7" fmla="*/ 432 h 817"/>
              <a:gd name="T8" fmla="*/ 2208 w 2737"/>
              <a:gd name="T9" fmla="*/ 816 h 817"/>
              <a:gd name="T10" fmla="*/ 0 w 2737"/>
              <a:gd name="T11" fmla="*/ 81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7" h="817">
                <a:moveTo>
                  <a:pt x="0" y="816"/>
                </a:moveTo>
                <a:lnTo>
                  <a:pt x="384" y="384"/>
                </a:lnTo>
                <a:lnTo>
                  <a:pt x="1296" y="0"/>
                </a:lnTo>
                <a:lnTo>
                  <a:pt x="2736" y="432"/>
                </a:lnTo>
                <a:lnTo>
                  <a:pt x="2208" y="816"/>
                </a:lnTo>
                <a:lnTo>
                  <a:pt x="0" y="816"/>
                </a:lnTo>
              </a:path>
            </a:pathLst>
          </a:custGeom>
          <a:solidFill>
            <a:srgbClr val="CC0000">
              <a:alpha val="50000"/>
            </a:srgbClr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0" name="Rectangle 22"/>
          <p:cNvSpPr>
            <a:spLocks noChangeArrowheads="1"/>
          </p:cNvSpPr>
          <p:nvPr/>
        </p:nvSpPr>
        <p:spPr bwMode="auto">
          <a:xfrm>
            <a:off x="6689725" y="1843088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/>
              <a:t>x</a:t>
            </a:r>
          </a:p>
        </p:txBody>
      </p:sp>
      <p:sp>
        <p:nvSpPr>
          <p:cNvPr id="165911" name="Rectangle 23"/>
          <p:cNvSpPr>
            <a:spLocks noChangeArrowheads="1"/>
          </p:cNvSpPr>
          <p:nvPr/>
        </p:nvSpPr>
        <p:spPr bwMode="auto">
          <a:xfrm>
            <a:off x="2424113" y="5195888"/>
            <a:ext cx="524117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mới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98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8" grpId="0" animBg="1"/>
      <p:bldP spid="165910" grpId="0" autoUpdateAnimBg="0"/>
      <p:bldP spid="1659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nonbasic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dirty="0" smtClean="0"/>
              <a:t>        + 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cha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con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cutting plane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3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  <a:p>
            <a:r>
              <a:rPr lang="en-US" dirty="0" smtClean="0"/>
              <a:t>3</a:t>
            </a:r>
            <a:r>
              <a:rPr lang="en-US" dirty="0"/>
              <a:t>. Primal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Primal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. Branch and cut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metaheuristics</a:t>
            </a:r>
            <a:r>
              <a:rPr lang="en-US" dirty="0" smtClean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branch </a:t>
            </a:r>
            <a:r>
              <a:rPr lang="en-US" dirty="0" err="1"/>
              <a:t>và</a:t>
            </a:r>
            <a:r>
              <a:rPr lang="en-US" dirty="0"/>
              <a:t> cut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87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vi-VN" dirty="0" smtClean="0"/>
              <a:t>ính </a:t>
            </a:r>
            <a:r>
              <a:rPr lang="vi-VN" dirty="0"/>
              <a:t>toán tìm </a:t>
            </a:r>
            <a:r>
              <a:rPr lang="vi-VN" dirty="0" smtClean="0"/>
              <a:t>ki</a:t>
            </a:r>
            <a:r>
              <a:rPr lang="en-US" dirty="0" err="1" smtClean="0"/>
              <a:t>ếm</a:t>
            </a:r>
            <a:r>
              <a:rPr lang="en-US" dirty="0" smtClean="0"/>
              <a:t> cutting plane </a:t>
            </a:r>
            <a:r>
              <a:rPr lang="vi-VN" dirty="0" smtClean="0"/>
              <a:t>có </a:t>
            </a:r>
            <a:r>
              <a:rPr lang="vi-VN" dirty="0"/>
              <a:t>thể được ủng </a:t>
            </a:r>
            <a:r>
              <a:rPr lang="vi-VN" dirty="0" smtClean="0"/>
              <a:t>hộ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cấm</a:t>
            </a:r>
            <a:r>
              <a:rPr lang="vi-VN" dirty="0" smtClean="0"/>
              <a:t>.</a:t>
            </a:r>
            <a:r>
              <a:rPr lang="vi-VN" dirty="0"/>
              <a:t> Vì vậy, nó được phổ biến không tìm kiếm ở một số nút của </a:t>
            </a:r>
            <a:r>
              <a:rPr lang="vi-VN" dirty="0" smtClean="0"/>
              <a:t>cây.</a:t>
            </a:r>
            <a:r>
              <a:rPr lang="en-US" dirty="0" smtClean="0"/>
              <a:t> </a:t>
            </a:r>
            <a:r>
              <a:rPr lang="vi-VN" dirty="0" smtClean="0"/>
              <a:t>Lựa </a:t>
            </a:r>
            <a:r>
              <a:rPr lang="vi-VN" dirty="0"/>
              <a:t>chọn thay thế bao gồm tìm kiếm ở tất cả các nút thứ tám, nói, hoặc ở tất cả các nút tại </a:t>
            </a:r>
            <a:r>
              <a:rPr lang="vi-VN" dirty="0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chiều </a:t>
            </a:r>
            <a:r>
              <a:rPr lang="vi-VN" dirty="0"/>
              <a:t>sâu của một bội số của tám cây. Trong một số hiện thực, số cố </a:t>
            </a:r>
            <a:r>
              <a:rPr lang="vi-VN" dirty="0" smtClean="0"/>
              <a:t>định</a:t>
            </a:r>
            <a:r>
              <a:rPr lang="en-US" dirty="0" smtClean="0"/>
              <a:t> </a:t>
            </a:r>
            <a:r>
              <a:rPr lang="vi-VN" dirty="0" smtClean="0"/>
              <a:t>BER </a:t>
            </a:r>
            <a:r>
              <a:rPr lang="vi-VN" dirty="0"/>
              <a:t>của vòng cắt tìm kiếm </a:t>
            </a:r>
            <a:r>
              <a:rPr lang="en-US" dirty="0" smtClean="0"/>
              <a:t>cutting plane </a:t>
            </a:r>
            <a:r>
              <a:rPr lang="vi-VN" dirty="0" smtClean="0"/>
              <a:t>được </a:t>
            </a:r>
            <a:r>
              <a:rPr lang="vi-VN" dirty="0"/>
              <a:t>thực hiện tại một nút, có </a:t>
            </a:r>
            <a:r>
              <a:rPr lang="vi-VN" dirty="0" smtClean="0"/>
              <a:t>lẽ</a:t>
            </a:r>
            <a:r>
              <a:rPr lang="en-US" dirty="0" smtClean="0"/>
              <a:t> </a:t>
            </a:r>
            <a:r>
              <a:rPr lang="vi-VN" dirty="0" smtClean="0"/>
              <a:t>nhiều </a:t>
            </a:r>
            <a:r>
              <a:rPr lang="vi-VN" dirty="0"/>
              <a:t>vòng được thực hiện tại nút gốc, và vòng ít hơn thực hiện thấp </a:t>
            </a:r>
            <a:r>
              <a:rPr lang="vi-VN" dirty="0" smtClean="0"/>
              <a:t>hơn</a:t>
            </a: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cây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89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6.Lifting cuts</a:t>
            </a:r>
          </a:p>
          <a:p>
            <a:endParaRPr lang="en-US" dirty="0" smtClean="0"/>
          </a:p>
          <a:p>
            <a:r>
              <a:rPr lang="en-US" dirty="0" smtClean="0"/>
              <a:t>7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Nhiều</a:t>
            </a:r>
            <a:r>
              <a:rPr lang="en-US" dirty="0" smtClean="0"/>
              <a:t> branch and cut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pool of cuts,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. Pool of cut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mẹ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9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Các </a:t>
                </a:r>
                <a:r>
                  <a:rPr lang="en-US" dirty="0" err="1" smtClean="0"/>
                  <a:t>vấn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Min:= -6x – 5x</a:t>
                </a:r>
                <a:r>
                  <a:rPr lang="en-US" baseline="-25000" dirty="0" smtClean="0"/>
                  <a:t>2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en-US" dirty="0" err="1" smtClean="0"/>
                  <a:t>Chịu</a:t>
                </a:r>
                <a:r>
                  <a:rPr lang="en-US" dirty="0" smtClean="0"/>
                  <a:t>  3x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 + 2x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x</a:t>
                </a:r>
                <a:r>
                  <a:rPr lang="en-US" baseline="-25000" dirty="0" smtClean="0"/>
                  <a:t>1 +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5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x</a:t>
                </a:r>
                <a:r>
                  <a:rPr lang="en-US" baseline="-25000" dirty="0" smtClean="0"/>
                  <a:t>1 ,</a:t>
                </a:r>
                <a:r>
                  <a:rPr lang="en-US" dirty="0" smtClean="0"/>
                  <a:t>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≥ 0,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endParaRPr lang="en-US" dirty="0" smtClean="0"/>
              </a:p>
              <a:p>
                <a:r>
                  <a:rPr lang="en-US" dirty="0" smtClean="0"/>
                  <a:t>  </a:t>
                </a:r>
                <a:r>
                  <a:rPr lang="vi-VN" dirty="0" smtClean="0"/>
                  <a:t>Các </a:t>
                </a:r>
                <a:r>
                  <a:rPr lang="vi-VN" dirty="0"/>
                  <a:t>điểm số nguyên khả thi được đánh dấu. Các </a:t>
                </a:r>
                <a:r>
                  <a:rPr lang="vi-VN" i="1" dirty="0"/>
                  <a:t>tuyến </a:t>
                </a:r>
                <a:r>
                  <a:rPr lang="vi-VN" i="1" dirty="0" smtClean="0"/>
                  <a:t>tính</a:t>
                </a:r>
                <a:r>
                  <a:rPr lang="en-US" dirty="0"/>
                  <a:t> </a:t>
                </a:r>
                <a:r>
                  <a:rPr lang="vi-VN" i="1" dirty="0" smtClean="0"/>
                  <a:t>lập trình (LP </a:t>
                </a:r>
                <a:r>
                  <a:rPr lang="en-US" i="1" dirty="0" smtClean="0"/>
                  <a:t>relaxation</a:t>
                </a:r>
                <a:r>
                  <a:rPr lang="vi-VN" i="1" dirty="0" smtClean="0"/>
                  <a:t>)</a:t>
                </a:r>
                <a:r>
                  <a:rPr lang="vi-VN" dirty="0"/>
                  <a:t> thu được bằng cách bỏ qua các trạng thái trọn </a:t>
                </a:r>
                <a:r>
                  <a:rPr lang="vi-VN" dirty="0" smtClean="0"/>
                  <a:t>vẹn</a:t>
                </a:r>
                <a:r>
                  <a:rPr lang="en-US" dirty="0" smtClean="0"/>
                  <a:t> </a:t>
                </a:r>
                <a:r>
                  <a:rPr lang="vi-VN" dirty="0" smtClean="0"/>
                  <a:t>hạn </a:t>
                </a:r>
                <a:r>
                  <a:rPr lang="vi-VN" dirty="0"/>
                  <a:t>chế và được chỉ định bởi đa diện chứa trong các dòng </a:t>
                </a:r>
                <a:r>
                  <a:rPr lang="en-US" dirty="0" err="1" smtClean="0"/>
                  <a:t>cứng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chuyển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cắt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quyết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trinh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tuyến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Lp</a:t>
                </a:r>
                <a:r>
                  <a:rPr lang="en-US" dirty="0" smtClean="0"/>
                  <a:t> relaxation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3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−</m:t>
                    </m:r>
                    <m:r>
                      <a:rPr lang="en-US" b="0" i="0" dirty="0" smtClean="0">
                        <a:latin typeface="Cambria Math"/>
                      </a:rPr>
                      <m:t>33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  <a:blipFill rotWithShape="1">
                <a:blip r:embed="rId3"/>
                <a:stretch>
                  <a:fillRect l="-889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2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chia </a:t>
            </a:r>
            <a:r>
              <a:rPr lang="en-US" dirty="0" err="1"/>
              <a:t>tách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br>
              <a:rPr lang="en-US" baseline="-25000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 := </a:t>
                </a:r>
                <a:r>
                  <a:rPr lang="en-US" dirty="0"/>
                  <a:t>-6x – 5x</a:t>
                </a:r>
                <a:r>
                  <a:rPr lang="en-US" baseline="-25000" dirty="0"/>
                  <a:t>2  </a:t>
                </a:r>
              </a:p>
              <a:p>
                <a:r>
                  <a:rPr lang="en-US" dirty="0" err="1" smtClean="0"/>
                  <a:t>Thỏa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mãn</a:t>
                </a:r>
                <a:r>
                  <a:rPr lang="en-US" dirty="0" smtClean="0"/>
                  <a:t>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:r>
                  <a:rPr lang="en-US" dirty="0"/>
                  <a:t>3x</a:t>
                </a:r>
                <a:r>
                  <a:rPr lang="en-US" baseline="-25000" dirty="0"/>
                  <a:t>1 </a:t>
                </a:r>
                <a:r>
                  <a:rPr lang="en-US" dirty="0"/>
                  <a:t> + 2x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11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</a:t>
                </a:r>
                <a:r>
                  <a:rPr lang="en-US" dirty="0" smtClean="0"/>
                  <a:t>    </a:t>
                </a:r>
                <a:r>
                  <a:rPr lang="en-US" dirty="0"/>
                  <a:t>x</a:t>
                </a:r>
                <a:r>
                  <a:rPr lang="en-US" baseline="-25000" dirty="0"/>
                  <a:t>1 + </a:t>
                </a:r>
                <a:r>
                  <a:rPr lang="en-US" dirty="0"/>
                  <a:t>x</a:t>
                </a:r>
                <a:r>
                  <a:rPr lang="en-US" baseline="-25000" dirty="0"/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5</a:t>
                </a:r>
              </a:p>
              <a:p>
                <a:r>
                  <a:rPr lang="en-US" dirty="0"/>
                  <a:t>         x</a:t>
                </a:r>
                <a:r>
                  <a:rPr lang="en-US" baseline="-25000" dirty="0"/>
                  <a:t>1</a:t>
                </a:r>
                <a:r>
                  <a:rPr lang="en-US" dirty="0"/>
                  <a:t> ≥  3</a:t>
                </a:r>
              </a:p>
              <a:p>
                <a:r>
                  <a:rPr lang="en-US" dirty="0"/>
                  <a:t>         x</a:t>
                </a:r>
                <a:r>
                  <a:rPr lang="en-US" baseline="-25000" dirty="0"/>
                  <a:t>1 ,</a:t>
                </a:r>
                <a:r>
                  <a:rPr lang="en-US" dirty="0"/>
                  <a:t> x</a:t>
                </a:r>
                <a:r>
                  <a:rPr lang="en-US" baseline="-25000" dirty="0"/>
                  <a:t>2</a:t>
                </a:r>
                <a:r>
                  <a:rPr lang="en-US" dirty="0"/>
                  <a:t> ≥ 0,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810" t="-1100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 := </a:t>
                </a:r>
                <a:r>
                  <a:rPr lang="en-US" dirty="0"/>
                  <a:t>-6x – 5x</a:t>
                </a:r>
                <a:r>
                  <a:rPr lang="en-US" baseline="-25000" dirty="0"/>
                  <a:t>2  </a:t>
                </a:r>
              </a:p>
              <a:p>
                <a:r>
                  <a:rPr lang="en-US" dirty="0" err="1" smtClean="0"/>
                  <a:t>Thỏa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mãn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r>
                  <a:rPr lang="en-US" dirty="0" smtClean="0"/>
                  <a:t>        3x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 </a:t>
                </a:r>
                <a:r>
                  <a:rPr lang="en-US" dirty="0"/>
                  <a:t>+ 2x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11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:r>
                  <a:rPr lang="en-US" dirty="0" smtClean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1 + </a:t>
                </a:r>
                <a:r>
                  <a:rPr lang="en-US" dirty="0"/>
                  <a:t>x</a:t>
                </a:r>
                <a:r>
                  <a:rPr lang="en-US" baseline="-25000" dirty="0"/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5</a:t>
                </a:r>
              </a:p>
              <a:p>
                <a:r>
                  <a:rPr lang="en-US" dirty="0"/>
                  <a:t>         x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baseline="-250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2</a:t>
                </a:r>
                <a:endParaRPr lang="en-US" dirty="0"/>
              </a:p>
              <a:p>
                <a:r>
                  <a:rPr lang="en-US" dirty="0"/>
                  <a:t>         x</a:t>
                </a:r>
                <a:r>
                  <a:rPr lang="en-US" baseline="-25000" dirty="0"/>
                  <a:t>1 ,</a:t>
                </a:r>
                <a:r>
                  <a:rPr lang="en-US" dirty="0"/>
                  <a:t> x</a:t>
                </a:r>
                <a:r>
                  <a:rPr lang="en-US" baseline="-25000" dirty="0"/>
                  <a:t>2</a:t>
                </a:r>
                <a:r>
                  <a:rPr lang="en-US" dirty="0"/>
                  <a:t> ≥ 0,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964" t="-1100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0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71" y="2514600"/>
            <a:ext cx="47815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6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hỗn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                     Min  </a:t>
            </a:r>
            <a:r>
              <a:rPr lang="en-US" dirty="0" err="1" smtClean="0"/>
              <a:t>c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endParaRPr lang="en-US" dirty="0" smtClean="0"/>
          </a:p>
          <a:p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smtClean="0"/>
              <a:t>Ax ≤ b</a:t>
            </a:r>
          </a:p>
          <a:p>
            <a:pPr marL="0" indent="0">
              <a:buNone/>
            </a:pPr>
            <a:r>
              <a:rPr lang="en-US" dirty="0" smtClean="0"/>
              <a:t>          x </a:t>
            </a:r>
            <a:r>
              <a:rPr lang="en-US" dirty="0" smtClean="0"/>
              <a:t>≥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 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i = 1, 2,….,p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c la </a:t>
            </a:r>
            <a:r>
              <a:rPr lang="en-US" dirty="0" smtClean="0"/>
              <a:t>n-</a:t>
            </a:r>
            <a:r>
              <a:rPr lang="en-US" dirty="0" err="1" smtClean="0"/>
              <a:t>vectơ</a:t>
            </a:r>
            <a:r>
              <a:rPr lang="en-US" dirty="0" smtClean="0"/>
              <a:t>, </a:t>
            </a:r>
            <a:r>
              <a:rPr lang="en-US" dirty="0" smtClean="0"/>
              <a:t>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smtClean="0"/>
              <a:t>m-</a:t>
            </a:r>
            <a:r>
              <a:rPr lang="en-US" dirty="0" err="1" smtClean="0"/>
              <a:t>vectơ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m x n.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p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smtClean="0"/>
              <a:t>p = 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  <a:r>
              <a:rPr lang="vi-VN" dirty="0"/>
              <a:t>  Nếu tất cả các biến nhị phân sau đó vấn đề là một chương trình nhị </a:t>
            </a:r>
            <a:r>
              <a:rPr lang="vi-VN" dirty="0" smtClean="0"/>
              <a:t>phân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vi-VN" dirty="0"/>
              <a:t>1 </a:t>
            </a:r>
            <a:r>
              <a:rPr lang="vi-VN" i="1" dirty="0"/>
              <a:t>Khởi tạo:</a:t>
            </a:r>
            <a:r>
              <a:rPr lang="vi-VN" dirty="0"/>
              <a:t> Ký hiệu các vấn đề số nguyên lập trình ban đầu bởi </a:t>
            </a:r>
            <a:r>
              <a:rPr lang="vi-VN" i="1" dirty="0" smtClean="0"/>
              <a:t>ILP</a:t>
            </a:r>
            <a:r>
              <a:rPr lang="en-US" i="1" baseline="30000" dirty="0" smtClean="0"/>
              <a:t>0</a:t>
            </a:r>
            <a:r>
              <a:rPr lang="en-US" i="1" dirty="0" smtClean="0"/>
              <a:t>  </a:t>
            </a:r>
            <a:r>
              <a:rPr lang="vi-VN" dirty="0" smtClean="0"/>
              <a:t>và </a:t>
            </a:r>
            <a:r>
              <a:rPr lang="vi-VN" dirty="0"/>
              <a:t>thiết lập các nút hoạt động </a:t>
            </a:r>
            <a:r>
              <a:rPr lang="en-US" dirty="0" smtClean="0"/>
              <a:t>l</a:t>
            </a:r>
            <a:r>
              <a:rPr lang="vi-VN" dirty="0" smtClean="0"/>
              <a:t>à</a:t>
            </a:r>
            <a:r>
              <a:rPr lang="vi-VN" dirty="0"/>
              <a:t> </a:t>
            </a:r>
            <a:r>
              <a:rPr lang="vi-VN" i="1" dirty="0"/>
              <a:t>L</a:t>
            </a:r>
            <a:r>
              <a:rPr lang="vi-VN" dirty="0"/>
              <a:t> = </a:t>
            </a:r>
            <a:r>
              <a:rPr lang="vi-VN" i="1" dirty="0"/>
              <a:t>{</a:t>
            </a:r>
            <a:r>
              <a:rPr lang="vi-VN" i="1" dirty="0" smtClean="0"/>
              <a:t>ILP</a:t>
            </a:r>
            <a:r>
              <a:rPr lang="en-US" baseline="30000" dirty="0" smtClean="0"/>
              <a:t>0</a:t>
            </a:r>
            <a:r>
              <a:rPr lang="vi-VN" i="1" dirty="0" smtClean="0"/>
              <a:t>}.</a:t>
            </a:r>
            <a:r>
              <a:rPr lang="vi-VN" dirty="0"/>
              <a:t> Thiết lập trên ràng buộc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được</a:t>
            </a:r>
            <a:r>
              <a:rPr lang="vi-VN" dirty="0"/>
              <a:t> </a:t>
            </a:r>
            <a:r>
              <a:rPr lang="vi-VN" i="1" dirty="0"/>
              <a:t>z</a:t>
            </a:r>
            <a:r>
              <a:rPr lang="vi-VN" dirty="0"/>
              <a:t> </a:t>
            </a:r>
            <a:r>
              <a:rPr lang="vi-VN" dirty="0" smtClean="0"/>
              <a:t>=+</a:t>
            </a:r>
            <a:r>
              <a:rPr lang="vi-VN" dirty="0"/>
              <a:t> </a:t>
            </a:r>
            <a:r>
              <a:rPr lang="vi-VN" i="1" dirty="0"/>
              <a:t>∞.</a:t>
            </a:r>
            <a:r>
              <a:rPr lang="vi-VN" dirty="0"/>
              <a:t> Đặt </a:t>
            </a:r>
            <a:r>
              <a:rPr lang="vi-VN" i="1" dirty="0" smtClean="0"/>
              <a:t>z</a:t>
            </a:r>
            <a:r>
              <a:rPr lang="en-US" i="1" baseline="-25000" dirty="0" smtClean="0"/>
              <a:t>l</a:t>
            </a:r>
            <a:r>
              <a:rPr lang="en-US" i="1" dirty="0" smtClean="0"/>
              <a:t> </a:t>
            </a:r>
            <a:r>
              <a:rPr lang="vi-VN" dirty="0" smtClean="0"/>
              <a:t>=</a:t>
            </a:r>
            <a:r>
              <a:rPr lang="vi-VN" dirty="0"/>
              <a:t> </a:t>
            </a:r>
            <a:r>
              <a:rPr lang="vi-VN" i="1" dirty="0"/>
              <a:t>- ∞ </a:t>
            </a:r>
            <a:r>
              <a:rPr lang="vi-VN" dirty="0"/>
              <a:t> vấn đề </a:t>
            </a:r>
            <a:r>
              <a:rPr lang="vi-VN" dirty="0" smtClean="0"/>
              <a:t>một</a:t>
            </a:r>
            <a:r>
              <a:rPr lang="en-US" dirty="0" smtClean="0"/>
              <a:t> l</a:t>
            </a:r>
            <a:r>
              <a:rPr lang="vi-VN" dirty="0"/>
              <a:t> </a:t>
            </a:r>
            <a:r>
              <a:rPr lang="vi-VN" i="1" dirty="0"/>
              <a:t>∈ </a:t>
            </a:r>
            <a:r>
              <a:rPr lang="en-US" i="1" dirty="0" smtClean="0"/>
              <a:t>L</a:t>
            </a:r>
          </a:p>
          <a:p>
            <a:r>
              <a:rPr lang="vi-VN" dirty="0"/>
              <a:t>2 </a:t>
            </a:r>
            <a:r>
              <a:rPr lang="vi-VN" i="1" dirty="0"/>
              <a:t>Chấm dứt:</a:t>
            </a:r>
            <a:r>
              <a:rPr lang="vi-VN" dirty="0"/>
              <a:t> Nếu </a:t>
            </a:r>
            <a:r>
              <a:rPr lang="vi-VN" i="1" dirty="0"/>
              <a:t>L</a:t>
            </a:r>
            <a:r>
              <a:rPr lang="vi-VN" dirty="0"/>
              <a:t> = </a:t>
            </a:r>
            <a:r>
              <a:rPr lang="vi-VN" i="1" dirty="0"/>
              <a:t>∅,</a:t>
            </a:r>
            <a:r>
              <a:rPr lang="vi-VN" dirty="0"/>
              <a:t> sau đó </a:t>
            </a:r>
            <a:r>
              <a:rPr lang="vi-VN" i="1" dirty="0" smtClean="0"/>
              <a:t>x</a:t>
            </a:r>
            <a:r>
              <a:rPr lang="en-US" i="1" baseline="30000" dirty="0" smtClean="0"/>
              <a:t>*</a:t>
            </a:r>
            <a:r>
              <a:rPr lang="en-US" i="1" dirty="0" smtClean="0"/>
              <a:t>  </a:t>
            </a:r>
            <a:r>
              <a:rPr lang="vi-VN" dirty="0"/>
              <a:t> giải </a:t>
            </a:r>
            <a:r>
              <a:rPr lang="vi-VN" dirty="0" smtClean="0"/>
              <a:t>pháp</a:t>
            </a:r>
            <a:r>
              <a:rPr lang="en-US" dirty="0" smtClean="0"/>
              <a:t> </a:t>
            </a:r>
            <a:r>
              <a:rPr lang="vi-VN" dirty="0" smtClean="0"/>
              <a:t>mang </a:t>
            </a:r>
            <a:r>
              <a:rPr lang="vi-VN" dirty="0"/>
              <a:t>lại những người đương </a:t>
            </a:r>
            <a:r>
              <a:rPr lang="vi-VN" dirty="0" smtClean="0"/>
              <a:t>nhiệm</a:t>
            </a:r>
            <a:r>
              <a:rPr lang="en-US" dirty="0" smtClean="0"/>
              <a:t> m</a:t>
            </a:r>
            <a:r>
              <a:rPr lang="vi-VN" dirty="0" smtClean="0"/>
              <a:t>ục </a:t>
            </a:r>
            <a:r>
              <a:rPr lang="vi-VN" dirty="0"/>
              <a:t>tiêu giá trị </a:t>
            </a:r>
            <a:r>
              <a:rPr lang="en-US" dirty="0"/>
              <a:t> </a:t>
            </a:r>
            <a:r>
              <a:rPr lang="en-US" dirty="0" smtClean="0"/>
              <a:t>z</a:t>
            </a:r>
            <a:r>
              <a:rPr lang="vi-VN" dirty="0"/>
              <a:t> là tối ưu. Nếu không có </a:t>
            </a:r>
            <a:r>
              <a:rPr lang="vi-VN" i="1" dirty="0" smtClean="0"/>
              <a:t>x</a:t>
            </a:r>
            <a:r>
              <a:rPr lang="en-US" i="1" baseline="30000" dirty="0" smtClean="0"/>
              <a:t>*</a:t>
            </a:r>
            <a:r>
              <a:rPr lang="en-US" i="1" dirty="0" smtClean="0"/>
              <a:t> </a:t>
            </a:r>
            <a:r>
              <a:rPr lang="vi-VN" dirty="0"/>
              <a:t> chẳng </a:t>
            </a:r>
            <a:r>
              <a:rPr lang="vi-VN" dirty="0" smtClean="0"/>
              <a:t>hạn</a:t>
            </a:r>
            <a:r>
              <a:rPr lang="en-US" dirty="0" smtClean="0"/>
              <a:t> </a:t>
            </a:r>
            <a:r>
              <a:rPr lang="vi-VN" dirty="0" smtClean="0"/>
              <a:t>tồn </a:t>
            </a:r>
            <a:r>
              <a:rPr lang="vi-VN" dirty="0"/>
              <a:t>tại (tức là,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vi-VN" dirty="0" smtClean="0"/>
              <a:t>= </a:t>
            </a:r>
            <a:r>
              <a:rPr lang="vi-VN" dirty="0"/>
              <a:t>+ </a:t>
            </a:r>
            <a:r>
              <a:rPr lang="vi-VN" i="1" dirty="0"/>
              <a:t>∞)</a:t>
            </a:r>
            <a:r>
              <a:rPr lang="vi-VN" dirty="0"/>
              <a:t> sau đó </a:t>
            </a:r>
            <a:r>
              <a:rPr lang="vi-VN" dirty="0" smtClean="0"/>
              <a:t>ILP</a:t>
            </a:r>
            <a:r>
              <a:rPr lang="en-US" dirty="0" smtClean="0"/>
              <a:t> </a:t>
            </a:r>
            <a:r>
              <a:rPr lang="vi-VN" dirty="0" smtClean="0"/>
              <a:t>là </a:t>
            </a:r>
            <a:r>
              <a:rPr lang="vi-VN" dirty="0"/>
              <a:t>không khả </a:t>
            </a:r>
            <a:r>
              <a:rPr lang="vi-VN" dirty="0" smtClean="0"/>
              <a:t>thi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ILP</a:t>
            </a:r>
            <a:r>
              <a:rPr lang="en-US" baseline="30000" dirty="0" err="1" smtClean="0"/>
              <a:t>l</a:t>
            </a:r>
            <a:r>
              <a:rPr lang="en-US" dirty="0" smtClean="0"/>
              <a:t> 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 </a:t>
            </a:r>
            <a:r>
              <a:rPr lang="en-US" dirty="0" err="1" smtClean="0"/>
              <a:t>từ</a:t>
            </a:r>
            <a:r>
              <a:rPr lang="en-US" dirty="0" smtClean="0"/>
              <a:t> L</a:t>
            </a:r>
            <a:endParaRPr lang="vi-VN" dirty="0"/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Relaxation: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giãn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ILP</a:t>
            </a:r>
            <a:r>
              <a:rPr lang="en-US" baseline="30000" dirty="0" err="1" smtClean="0"/>
              <a:t>l</a:t>
            </a:r>
            <a:r>
              <a:rPr lang="en-US" dirty="0" smtClean="0"/>
              <a:t> .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l</a:t>
            </a:r>
            <a:r>
              <a:rPr lang="en-US" dirty="0" smtClean="0"/>
              <a:t> = </a:t>
            </a:r>
            <a:r>
              <a:rPr lang="vi-VN" dirty="0"/>
              <a:t>+ </a:t>
            </a:r>
            <a:r>
              <a:rPr lang="vi-VN" i="1" dirty="0" smtClean="0"/>
              <a:t>∞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quay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bước</a:t>
            </a:r>
            <a:r>
              <a:rPr lang="en-US" i="1" dirty="0" smtClean="0"/>
              <a:t> 6. </a:t>
            </a:r>
            <a:r>
              <a:rPr lang="en-US" i="1" dirty="0" err="1" smtClean="0"/>
              <a:t>Hãy</a:t>
            </a:r>
            <a:r>
              <a:rPr lang="en-US" i="1" dirty="0" smtClean="0"/>
              <a:t> </a:t>
            </a:r>
            <a:r>
              <a:rPr lang="en-US" i="1" dirty="0" err="1" smtClean="0"/>
              <a:t>để</a:t>
            </a:r>
            <a:r>
              <a:rPr lang="en-US" i="1" dirty="0" smtClean="0"/>
              <a:t> z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thị</a:t>
            </a:r>
            <a:r>
              <a:rPr lang="en-US" i="1" dirty="0" smtClean="0"/>
              <a:t> </a:t>
            </a:r>
            <a:r>
              <a:rPr lang="en-US" i="1" dirty="0" err="1" smtClean="0"/>
              <a:t>giá</a:t>
            </a:r>
            <a:r>
              <a:rPr lang="en-US" i="1" dirty="0" smtClean="0"/>
              <a:t> </a:t>
            </a:r>
            <a:r>
              <a:rPr lang="en-US" i="1" dirty="0" err="1" smtClean="0"/>
              <a:t>trị</a:t>
            </a:r>
            <a:r>
              <a:rPr lang="en-US" i="1" dirty="0" smtClean="0"/>
              <a:t> </a:t>
            </a:r>
            <a:r>
              <a:rPr lang="en-US" i="1" dirty="0" err="1" smtClean="0"/>
              <a:t>mục</a:t>
            </a:r>
            <a:r>
              <a:rPr lang="en-US" i="1" dirty="0" smtClean="0"/>
              <a:t> </a:t>
            </a:r>
            <a:r>
              <a:rPr lang="en-US" i="1" dirty="0" err="1" smtClean="0"/>
              <a:t>tiêu</a:t>
            </a:r>
            <a:r>
              <a:rPr lang="en-US" i="1" dirty="0" smtClean="0"/>
              <a:t> </a:t>
            </a:r>
            <a:r>
              <a:rPr lang="en-US" i="1" dirty="0" err="1" smtClean="0"/>
              <a:t>tối</a:t>
            </a:r>
            <a:r>
              <a:rPr lang="en-US" i="1" dirty="0" smtClean="0"/>
              <a:t> </a:t>
            </a:r>
            <a:r>
              <a:rPr lang="en-US" i="1" dirty="0" err="1" smtClean="0"/>
              <a:t>ưu</a:t>
            </a:r>
            <a:r>
              <a:rPr lang="en-US" i="1" dirty="0" smtClean="0"/>
              <a:t> </a:t>
            </a:r>
            <a:r>
              <a:rPr lang="en-US" i="1" dirty="0" err="1" smtClean="0"/>
              <a:t>thư</a:t>
            </a:r>
            <a:r>
              <a:rPr lang="en-US" i="1" dirty="0" smtClean="0"/>
              <a:t> </a:t>
            </a:r>
            <a:r>
              <a:rPr lang="en-US" i="1" dirty="0" err="1" smtClean="0"/>
              <a:t>giãn</a:t>
            </a:r>
            <a:r>
              <a:rPr lang="en-US" i="1" dirty="0" smtClean="0"/>
              <a:t>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nó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hạn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</a:t>
            </a:r>
            <a:r>
              <a:rPr lang="en-US" i="1" dirty="0" err="1" smtClean="0"/>
              <a:t>chúng</a:t>
            </a:r>
            <a:r>
              <a:rPr lang="en-US" i="1" dirty="0" smtClean="0"/>
              <a:t> ta </a:t>
            </a:r>
            <a:r>
              <a:rPr lang="en-US" i="1" dirty="0" err="1" smtClean="0"/>
              <a:t>hãy</a:t>
            </a:r>
            <a:r>
              <a:rPr lang="en-US" i="1" dirty="0" smtClean="0"/>
              <a:t>  </a:t>
            </a:r>
            <a:r>
              <a:rPr lang="en-US" i="1" dirty="0" err="1" smtClean="0"/>
              <a:t>để</a:t>
            </a:r>
            <a:r>
              <a:rPr lang="en-US" i="1" dirty="0" smtClean="0"/>
              <a:t>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lR</a:t>
            </a:r>
            <a:r>
              <a:rPr lang="en-US" i="1" dirty="0" smtClean="0"/>
              <a:t> 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giải</a:t>
            </a:r>
            <a:r>
              <a:rPr lang="en-US" i="1" dirty="0" smtClean="0"/>
              <a:t> </a:t>
            </a:r>
            <a:r>
              <a:rPr lang="en-US" i="1" dirty="0" err="1" smtClean="0"/>
              <a:t>pháp</a:t>
            </a:r>
            <a:r>
              <a:rPr lang="en-US" i="1" dirty="0" smtClean="0"/>
              <a:t> </a:t>
            </a:r>
            <a:r>
              <a:rPr lang="en-US" i="1" dirty="0" err="1" smtClean="0"/>
              <a:t>tối</a:t>
            </a:r>
            <a:r>
              <a:rPr lang="en-US" i="1" dirty="0" smtClean="0"/>
              <a:t> </a:t>
            </a:r>
            <a:r>
              <a:rPr lang="en-US" i="1" dirty="0" err="1" smtClean="0"/>
              <a:t>ưu</a:t>
            </a:r>
            <a:r>
              <a:rPr lang="en-US" i="1" dirty="0" smtClean="0"/>
              <a:t>,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thiết</a:t>
            </a:r>
            <a:r>
              <a:rPr lang="en-US" i="1" dirty="0" smtClean="0"/>
              <a:t> </a:t>
            </a:r>
            <a:r>
              <a:rPr lang="en-US" i="1" dirty="0" err="1" smtClean="0"/>
              <a:t>lập</a:t>
            </a:r>
            <a:r>
              <a:rPr lang="en-US" i="1" dirty="0" smtClean="0"/>
              <a:t>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l</a:t>
            </a:r>
            <a:r>
              <a:rPr lang="en-US" i="1" dirty="0" smtClean="0"/>
              <a:t> =</a:t>
            </a:r>
            <a:r>
              <a:rPr lang="en-US" dirty="0" smtClean="0"/>
              <a:t>-</a:t>
            </a:r>
            <a:r>
              <a:rPr lang="vi-VN" dirty="0"/>
              <a:t> </a:t>
            </a:r>
            <a:r>
              <a:rPr lang="vi-VN" i="1" dirty="0" smtClean="0"/>
              <a:t>∞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5. Cutting plane: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muốn</a:t>
            </a:r>
            <a:r>
              <a:rPr lang="en-US" i="1" dirty="0" smtClean="0"/>
              <a:t> </a:t>
            </a:r>
            <a:r>
              <a:rPr lang="en-US" i="1" dirty="0" err="1" smtClean="0"/>
              <a:t>tìm</a:t>
            </a:r>
            <a:r>
              <a:rPr lang="en-US" i="1" dirty="0" smtClean="0"/>
              <a:t> </a:t>
            </a:r>
            <a:r>
              <a:rPr lang="en-US" i="1" dirty="0" err="1" smtClean="0"/>
              <a:t>kiếm</a:t>
            </a:r>
            <a:r>
              <a:rPr lang="en-US" i="1" dirty="0" smtClean="0"/>
              <a:t> </a:t>
            </a:r>
            <a:r>
              <a:rPr lang="en-US" i="1" dirty="0" err="1" smtClean="0"/>
              <a:t>để</a:t>
            </a:r>
            <a:r>
              <a:rPr lang="en-US" i="1" dirty="0" smtClean="0"/>
              <a:t> cutting plane </a:t>
            </a:r>
            <a:r>
              <a:rPr lang="en-US" i="1" dirty="0" err="1" smtClean="0"/>
              <a:t>bị</a:t>
            </a:r>
            <a:r>
              <a:rPr lang="en-US" i="1" dirty="0" smtClean="0"/>
              <a:t> vi </a:t>
            </a:r>
            <a:r>
              <a:rPr lang="en-US" i="1" dirty="0" err="1" smtClean="0"/>
              <a:t>phạm</a:t>
            </a:r>
            <a:r>
              <a:rPr lang="en-US" i="1" dirty="0" smtClean="0"/>
              <a:t>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lR</a:t>
            </a:r>
            <a:r>
              <a:rPr lang="en-US" i="1" dirty="0" smtClean="0"/>
              <a:t>  .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tìm</a:t>
            </a:r>
            <a:r>
              <a:rPr lang="en-US" i="1" dirty="0" smtClean="0"/>
              <a:t> </a:t>
            </a:r>
            <a:r>
              <a:rPr lang="en-US" i="1" dirty="0" err="1" smtClean="0"/>
              <a:t>thấy</a:t>
            </a:r>
            <a:r>
              <a:rPr lang="en-US" i="1" dirty="0" smtClean="0"/>
              <a:t> , </a:t>
            </a:r>
            <a:r>
              <a:rPr lang="en-US" i="1" dirty="0" err="1" smtClean="0"/>
              <a:t>để</a:t>
            </a:r>
            <a:r>
              <a:rPr lang="en-US" i="1" dirty="0" smtClean="0"/>
              <a:t> </a:t>
            </a:r>
            <a:r>
              <a:rPr lang="en-US" i="1" dirty="0" err="1" smtClean="0"/>
              <a:t>thư</a:t>
            </a:r>
            <a:r>
              <a:rPr lang="en-US" i="1" dirty="0" smtClean="0"/>
              <a:t> </a:t>
            </a:r>
            <a:r>
              <a:rPr lang="en-US" i="1" dirty="0" err="1" smtClean="0"/>
              <a:t>giãn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quay </a:t>
            </a:r>
            <a:r>
              <a:rPr lang="en-US" i="1" dirty="0" err="1" smtClean="0"/>
              <a:t>trở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bước</a:t>
            </a:r>
            <a:r>
              <a:rPr lang="en-US" i="1" dirty="0" smtClean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6296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i="1" dirty="0" smtClean="0"/>
                  <a:t>6.Thăm </a:t>
                </a:r>
                <a:r>
                  <a:rPr lang="en-US" i="1" dirty="0" err="1"/>
                  <a:t>dò</a:t>
                </a:r>
                <a:r>
                  <a:rPr lang="en-US" i="1" dirty="0"/>
                  <a:t> </a:t>
                </a:r>
                <a:r>
                  <a:rPr lang="en-US" i="1" dirty="0" err="1"/>
                  <a:t>và</a:t>
                </a:r>
                <a:r>
                  <a:rPr lang="en-US" i="1" dirty="0"/>
                  <a:t> </a:t>
                </a:r>
                <a:r>
                  <a:rPr lang="en-US" i="1" dirty="0" err="1"/>
                  <a:t>tỉa</a:t>
                </a:r>
                <a:r>
                  <a:rPr lang="en-US" i="1" dirty="0"/>
                  <a:t>: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      </a:t>
                </a:r>
                <a:r>
                  <a:rPr lang="en-US" i="1" dirty="0" smtClean="0"/>
                  <a:t>(</a:t>
                </a:r>
                <a:r>
                  <a:rPr lang="en-US" i="1" dirty="0" smtClean="0"/>
                  <a:t>a) .  </a:t>
                </a:r>
                <a:r>
                  <a:rPr lang="en-US" i="1" dirty="0" err="1" smtClean="0"/>
                  <a:t>Nếu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ba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bar>
                  </m:oMath>
                </a14:m>
                <a:r>
                  <a:rPr lang="en-US" dirty="0"/>
                  <a:t> quay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smtClean="0"/>
                  <a:t>2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(b)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𝑙𝑗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&lt;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và x</a:t>
                </a:r>
                <a:r>
                  <a:rPr lang="en-US" baseline="30000" dirty="0" smtClean="0"/>
                  <a:t>lR</a:t>
                </a:r>
                <a:r>
                  <a:rPr lang="en-US" dirty="0" smtClean="0"/>
                  <a:t> có thể thực thi được, cập nhật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bar>
                    <m:r>
                      <a:rPr lang="en-US" i="1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xóa</a:t>
                </a:r>
                <a:r>
                  <a:rPr lang="en-US" dirty="0"/>
                  <a:t> </a:t>
                </a:r>
                <a:r>
                  <a:rPr lang="en-US" dirty="0" err="1"/>
                  <a:t>tất</a:t>
                </a:r>
                <a:r>
                  <a:rPr lang="en-US" dirty="0"/>
                  <a:t> </a:t>
                </a:r>
                <a:r>
                  <a:rPr lang="en-US" dirty="0" err="1"/>
                  <a:t>cả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trường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trường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ba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chyển</a:t>
                </a:r>
                <a:r>
                  <a:rPr lang="en-US" dirty="0"/>
                  <a:t> sang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smtClean="0"/>
                  <a:t>2</a:t>
                </a:r>
              </a:p>
              <a:p>
                <a:pPr marL="0" indent="0">
                  <a:buNone/>
                </a:pPr>
                <a:r>
                  <a:rPr lang="en-US" dirty="0" smtClean="0"/>
                  <a:t>7.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vùng</a:t>
                </a:r>
                <a:r>
                  <a:rPr lang="en-US" dirty="0" smtClean="0"/>
                  <a:t> :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chế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</a:t>
                </a:r>
                <a:r>
                  <a:rPr lang="en-US" baseline="30000" dirty="0" err="1" smtClean="0"/>
                  <a:t>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vấn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vấn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ILP</a:t>
                </a:r>
                <a:r>
                  <a:rPr lang="en-US" baseline="30000" dirty="0" err="1" smtClean="0"/>
                  <a:t>l</a:t>
                </a:r>
                <a:r>
                  <a:rPr lang="en-US" dirty="0"/>
                  <a:t> 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Cộng</a:t>
                </a:r>
                <a:r>
                  <a:rPr lang="en-US" dirty="0"/>
                  <a:t>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vấn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đề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𝐼𝐿𝑃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𝑙𝑗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 smtClean="0"/>
                  <a:t>tới</a:t>
                </a:r>
                <a:r>
                  <a:rPr lang="en-US" dirty="0" smtClean="0"/>
                  <a:t> </a:t>
                </a:r>
                <a:r>
                  <a:rPr lang="en-US" dirty="0" smtClean="0"/>
                  <a:t>L, </a:t>
                </a:r>
                <a:r>
                  <a:rPr lang="en-US" dirty="0" err="1" smtClean="0"/>
                  <a:t>nơi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ILP</a:t>
                </a:r>
                <a:r>
                  <a:rPr lang="en-US" baseline="30000" dirty="0" err="1" smtClean="0"/>
                  <a:t>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/>
                  <a:t>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 err="1" smtClean="0"/>
                  <a:t>hạn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chế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</a:t>
                </a:r>
                <a:r>
                  <a:rPr lang="en-US" baseline="30000" dirty="0" err="1" smtClean="0"/>
                  <a:t>lj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j</a:t>
                </a:r>
                <a:r>
                  <a:rPr lang="en-US" baseline="30000" dirty="0" smtClean="0"/>
                  <a:t> </a:t>
                </a:r>
                <a:r>
                  <a:rPr lang="en-US" baseline="30000" dirty="0"/>
                  <a:t> </a:t>
                </a:r>
                <a:r>
                  <a:rPr lang="en-US" dirty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j = 1, 2, ….., k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l</a:t>
                </a:r>
                <a:r>
                  <a:rPr lang="en-US" baseline="30000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vấn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đề</a:t>
                </a:r>
                <a:r>
                  <a:rPr lang="en-US" dirty="0" smtClean="0"/>
                  <a:t> cha </a:t>
                </a:r>
                <a:r>
                  <a:rPr lang="en-US" dirty="0" err="1" smtClean="0"/>
                  <a:t>mẹ</a:t>
                </a:r>
                <a:r>
                  <a:rPr lang="en-US" dirty="0" smtClean="0"/>
                  <a:t> l.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chuyển</a:t>
                </a:r>
                <a:r>
                  <a:rPr lang="en-US" dirty="0" smtClean="0"/>
                  <a:t> sang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2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639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9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316</TotalTime>
  <Words>1132</Words>
  <Application>Microsoft Office PowerPoint</Application>
  <PresentationFormat>On-screen Show (4:3)</PresentationFormat>
  <Paragraphs>112</Paragraphs>
  <Slides>25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Flow</vt:lpstr>
      <vt:lpstr>Equation</vt:lpstr>
      <vt:lpstr>Microsoft Equation 3.0</vt:lpstr>
      <vt:lpstr>Branch and cut algorithm</vt:lpstr>
      <vt:lpstr>Giới thiệu</vt:lpstr>
      <vt:lpstr>Example</vt:lpstr>
      <vt:lpstr>    Nếu thuật toán chia tách x1 </vt:lpstr>
      <vt:lpstr>Hình ảnh minh họa</vt:lpstr>
      <vt:lpstr>Cách nhìn khái quát</vt:lpstr>
      <vt:lpstr>Example Algorithm</vt:lpstr>
      <vt:lpstr>Example Algorithm</vt:lpstr>
      <vt:lpstr>Example Algorithm</vt:lpstr>
      <vt:lpstr>Lý thuyết mặt đa diện và mặt cắt</vt:lpstr>
      <vt:lpstr>Cutting plane</vt:lpstr>
      <vt:lpstr>Lift-and-Project cuts</vt:lpstr>
      <vt:lpstr>Lift-and-Project cuts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kĩ thuật thực hiện</vt:lpstr>
      <vt:lpstr>Các kĩ thuật thực hiện</vt:lpstr>
      <vt:lpstr>Các kĩ thuật thực hiện</vt:lpstr>
      <vt:lpstr>Các kĩ thuật thực hiện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cut algorithm</dc:title>
  <dc:creator>hoalacanh</dc:creator>
  <cp:lastModifiedBy>hoalacanh</cp:lastModifiedBy>
  <cp:revision>137</cp:revision>
  <dcterms:created xsi:type="dcterms:W3CDTF">2012-03-30T00:23:44Z</dcterms:created>
  <dcterms:modified xsi:type="dcterms:W3CDTF">2012-03-30T14:50:41Z</dcterms:modified>
</cp:coreProperties>
</file>