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39"/>
  </p:notesMasterIdLst>
  <p:sldIdLst>
    <p:sldId id="301" r:id="rId2"/>
    <p:sldId id="300" r:id="rId3"/>
    <p:sldId id="257" r:id="rId4"/>
    <p:sldId id="258" r:id="rId5"/>
    <p:sldId id="260" r:id="rId6"/>
    <p:sldId id="27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92" r:id="rId17"/>
    <p:sldId id="271" r:id="rId18"/>
    <p:sldId id="277" r:id="rId19"/>
    <p:sldId id="273" r:id="rId20"/>
    <p:sldId id="274" r:id="rId21"/>
    <p:sldId id="275" r:id="rId22"/>
    <p:sldId id="278" r:id="rId23"/>
    <p:sldId id="279" r:id="rId24"/>
    <p:sldId id="280" r:id="rId25"/>
    <p:sldId id="281" r:id="rId26"/>
    <p:sldId id="293" r:id="rId27"/>
    <p:sldId id="283" r:id="rId28"/>
    <p:sldId id="284" r:id="rId29"/>
    <p:sldId id="285" r:id="rId30"/>
    <p:sldId id="294" r:id="rId31"/>
    <p:sldId id="287" r:id="rId32"/>
    <p:sldId id="295" r:id="rId33"/>
    <p:sldId id="288" r:id="rId34"/>
    <p:sldId id="296" r:id="rId35"/>
    <p:sldId id="297" r:id="rId36"/>
    <p:sldId id="298" r:id="rId37"/>
    <p:sldId id="29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37" autoAdjust="0"/>
  </p:normalViewPr>
  <p:slideViewPr>
    <p:cSldViewPr>
      <p:cViewPr>
        <p:scale>
          <a:sx n="75" d="100"/>
          <a:sy n="75" d="100"/>
        </p:scale>
        <p:origin x="-1236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547E2-2303-47FA-BA5A-DDE11033F5A2}" type="datetimeFigureOut">
              <a:rPr lang="en-US" smtClean="0"/>
              <a:t>28/02/2012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70778-50F1-4400-A750-66B095255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3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70778-50F1-4400-A750-66B0952556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25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70778-50F1-4400-A750-66B0952556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19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70778-50F1-4400-A750-66B0952556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10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F40213B-CF11-4D7B-B9C2-FA33F6738640}" type="datetimeFigureOut">
              <a:rPr lang="en-US" smtClean="0"/>
              <a:t>28/02/2012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8EC9B24-26B9-4FE0-B887-25D36C23C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40213B-CF11-4D7B-B9C2-FA33F6738640}" type="datetimeFigureOut">
              <a:rPr lang="en-US" smtClean="0"/>
              <a:t>28/02/2012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EC9B24-26B9-4FE0-B887-25D36C23C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40213B-CF11-4D7B-B9C2-FA33F6738640}" type="datetimeFigureOut">
              <a:rPr lang="en-US" smtClean="0"/>
              <a:t>28/02/2012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EC9B24-26B9-4FE0-B887-25D36C23C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40213B-CF11-4D7B-B9C2-FA33F6738640}" type="datetimeFigureOut">
              <a:rPr lang="en-US" smtClean="0"/>
              <a:t>28/02/2012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EC9B24-26B9-4FE0-B887-25D36C23CD4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40213B-CF11-4D7B-B9C2-FA33F6738640}" type="datetimeFigureOut">
              <a:rPr lang="en-US" smtClean="0"/>
              <a:t>28/02/2012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EC9B24-26B9-4FE0-B887-25D36C23CD4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40213B-CF11-4D7B-B9C2-FA33F6738640}" type="datetimeFigureOut">
              <a:rPr lang="en-US" smtClean="0"/>
              <a:t>28/02/2012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EC9B24-26B9-4FE0-B887-25D36C23CD4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40213B-CF11-4D7B-B9C2-FA33F6738640}" type="datetimeFigureOut">
              <a:rPr lang="en-US" smtClean="0"/>
              <a:t>28/02/2012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EC9B24-26B9-4FE0-B887-25D36C23CD4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40213B-CF11-4D7B-B9C2-FA33F6738640}" type="datetimeFigureOut">
              <a:rPr lang="en-US" smtClean="0"/>
              <a:t>28/02/2012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EC9B24-26B9-4FE0-B887-25D36C23CD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40213B-CF11-4D7B-B9C2-FA33F6738640}" type="datetimeFigureOut">
              <a:rPr lang="en-US" smtClean="0"/>
              <a:t>28/02/2012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EC9B24-26B9-4FE0-B887-25D36C23C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F40213B-CF11-4D7B-B9C2-FA33F6738640}" type="datetimeFigureOut">
              <a:rPr lang="en-US" smtClean="0"/>
              <a:t>28/02/2012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EC9B24-26B9-4FE0-B887-25D36C23CD4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F40213B-CF11-4D7B-B9C2-FA33F6738640}" type="datetimeFigureOut">
              <a:rPr lang="en-US" smtClean="0"/>
              <a:t>28/02/2012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8EC9B24-26B9-4FE0-B887-25D36C23CD4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F40213B-CF11-4D7B-B9C2-FA33F6738640}" type="datetimeFigureOut">
              <a:rPr lang="en-US" smtClean="0"/>
              <a:t>28/02/2012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8EC9B24-26B9-4FE0-B887-25D36C23CD4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829761"/>
          </a:xfrm>
        </p:spPr>
        <p:txBody>
          <a:bodyPr/>
          <a:lstStyle/>
          <a:p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19400"/>
            <a:ext cx="7772400" cy="1991911"/>
          </a:xfrm>
        </p:spPr>
        <p:txBody>
          <a:bodyPr/>
          <a:lstStyle/>
          <a:p>
            <a:pPr algn="l"/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</a:t>
            </a:r>
          </a:p>
          <a:p>
            <a:pPr lvl="1" algn="l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Lương</a:t>
            </a:r>
            <a:r>
              <a:rPr lang="en-US" dirty="0" smtClean="0"/>
              <a:t> Hiền-CNTT&amp;TT01</a:t>
            </a:r>
          </a:p>
          <a:p>
            <a:pPr lvl="1" algn="l"/>
            <a:r>
              <a:rPr lang="en-US" dirty="0" err="1" smtClean="0"/>
              <a:t>Đinh</a:t>
            </a:r>
            <a:r>
              <a:rPr lang="en-US" dirty="0" smtClean="0"/>
              <a:t> </a:t>
            </a:r>
            <a:r>
              <a:rPr lang="en-US" dirty="0" err="1" smtClean="0"/>
              <a:t>Hà</a:t>
            </a:r>
            <a:r>
              <a:rPr lang="en-US" dirty="0" smtClean="0"/>
              <a:t> Ly-CNTT&amp;TT03</a:t>
            </a:r>
          </a:p>
          <a:p>
            <a:pPr lvl="1" algn="l"/>
            <a:r>
              <a:rPr lang="en-US" dirty="0" err="1" smtClean="0"/>
              <a:t>Bạch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Hải-CNTT&amp;TT01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6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37160" indent="0">
                  <a:buNone/>
                </a:pPr>
                <a:r>
                  <a:rPr lang="en-US" dirty="0" smtClean="0"/>
                  <a:t>Cho </a:t>
                </a:r>
                <a:r>
                  <a:rPr lang="en-US" dirty="0" err="1" smtClean="0"/>
                  <a:t>đồ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vô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hướng</a:t>
                </a:r>
                <a:r>
                  <a:rPr lang="en-US" dirty="0" smtClean="0"/>
                  <a:t> G=&lt;V,E&gt;:</a:t>
                </a:r>
              </a:p>
              <a:p>
                <a:pPr>
                  <a:buFont typeface="Wingdings" pitchFamily="2" charset="2"/>
                  <a:buChar char="v"/>
                </a:pPr>
                <a:r>
                  <a:rPr lang="en-US" dirty="0" err="1" smtClean="0"/>
                  <a:t>Tổng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bậc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bằng</a:t>
                </a:r>
                <a:r>
                  <a:rPr lang="en-US" dirty="0" smtClean="0"/>
                  <a:t> 2 </a:t>
                </a:r>
                <a:r>
                  <a:rPr lang="en-US" dirty="0" err="1" smtClean="0"/>
                  <a:t>lần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cạnh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nó</a:t>
                </a:r>
                <a:r>
                  <a:rPr lang="en-US" dirty="0" smtClean="0"/>
                  <a:t>: </a:t>
                </a:r>
                <a:r>
                  <a:rPr lang="en-US" dirty="0" smtClean="0">
                    <a:latin typeface="Calisto MT"/>
                  </a:rPr>
                  <a:t>∑</a:t>
                </a:r>
                <a:r>
                  <a:rPr lang="en-US" dirty="0" err="1" smtClean="0">
                    <a:latin typeface="Calisto MT"/>
                  </a:rPr>
                  <a:t>deg</a:t>
                </a:r>
                <a:r>
                  <a:rPr lang="en-US" dirty="0" smtClean="0">
                    <a:latin typeface="Calisto MT"/>
                  </a:rPr>
                  <a:t>(v) =2|E|</a:t>
                </a:r>
              </a:p>
              <a:p>
                <a:pPr>
                  <a:buFont typeface="Wingdings" pitchFamily="2" charset="2"/>
                  <a:buChar char="v"/>
                </a:pPr>
                <a:r>
                  <a:rPr lang="en-US" dirty="0" err="1" smtClean="0">
                    <a:latin typeface="Calisto MT"/>
                  </a:rPr>
                  <a:t>Bán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bậc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ra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của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đỉnh</a:t>
                </a:r>
                <a:r>
                  <a:rPr lang="en-US" dirty="0" smtClean="0">
                    <a:latin typeface="Calisto MT"/>
                  </a:rPr>
                  <a:t> v </a:t>
                </a:r>
                <a:r>
                  <a:rPr lang="en-US" dirty="0" err="1" smtClean="0">
                    <a:latin typeface="Calisto MT"/>
                  </a:rPr>
                  <a:t>của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đồ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thị,ký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hiệu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là</a:t>
                </a:r>
                <a:r>
                  <a:rPr lang="en-US" dirty="0" smtClean="0">
                    <a:latin typeface="Calisto M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𝑑𝑒𝑔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 smtClean="0"/>
                  <a:t>(v)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cạnh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khỏi</a:t>
                </a:r>
                <a:r>
                  <a:rPr lang="en-US" dirty="0" smtClean="0"/>
                  <a:t> v.</a:t>
                </a:r>
              </a:p>
              <a:p>
                <a:pPr>
                  <a:buFont typeface="Wingdings" pitchFamily="2" charset="2"/>
                  <a:buChar char="v"/>
                </a:pPr>
                <a:r>
                  <a:rPr lang="en-US" dirty="0" err="1" smtClean="0"/>
                  <a:t>Bán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bậc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vào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v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thị,ký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hiệu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𝑑𝑒𝑔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cạnh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vào</a:t>
                </a:r>
                <a:r>
                  <a:rPr lang="en-US" dirty="0" smtClean="0"/>
                  <a:t> v.</a:t>
                </a:r>
              </a:p>
              <a:p>
                <a:pPr>
                  <a:buFont typeface="Wingdings" pitchFamily="2" charset="2"/>
                  <a:buChar char="v"/>
                </a:pPr>
                <a:r>
                  <a:rPr lang="en-US" dirty="0" err="1" smtClean="0"/>
                  <a:t>Tổng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bậc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bằng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tổng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bậc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vào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bằng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cạnh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thị</a:t>
                </a:r>
                <a:r>
                  <a:rPr lang="en-US" dirty="0" smtClean="0"/>
                  <a:t>:  </a:t>
                </a:r>
                <a:r>
                  <a:rPr lang="en-US" dirty="0" smtClean="0">
                    <a:latin typeface="Calisto MT"/>
                  </a:rPr>
                  <a:t>∑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𝑑𝑒𝑔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 smtClean="0"/>
                  <a:t>(v)=</a:t>
                </a:r>
                <a:r>
                  <a:rPr lang="en-US" dirty="0" smtClean="0">
                    <a:latin typeface="Calisto MT"/>
                  </a:rPr>
                  <a:t>∑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𝑑𝑒𝑔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dirty="0" smtClean="0"/>
                  <a:t>(v)=|E|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860" t="-1200" b="-2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thuật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ngữ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cơ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bản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tiếp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Cho </a:t>
                </a:r>
                <a:r>
                  <a:rPr lang="en-US" dirty="0" err="1" smtClean="0"/>
                  <a:t>đồ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thị</a:t>
                </a:r>
                <a:r>
                  <a:rPr lang="en-US" dirty="0" smtClean="0"/>
                  <a:t> G=&lt;V,E&gt;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độ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dài</a:t>
                </a:r>
                <a:r>
                  <a:rPr lang="en-US" dirty="0" smtClean="0"/>
                  <a:t> n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u </a:t>
                </a:r>
                <a:r>
                  <a:rPr lang="en-US" dirty="0" err="1" smtClean="0"/>
                  <a:t>đếm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v(n </a:t>
                </a:r>
                <a:r>
                  <a:rPr lang="en-US" dirty="0" err="1" smtClean="0"/>
                  <a:t>nguyên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dương</a:t>
                </a:r>
                <a:r>
                  <a:rPr lang="en-US" dirty="0" smtClean="0"/>
                  <a:t>)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dãy</a:t>
                </a:r>
                <a:r>
                  <a:rPr lang="en-US" dirty="0" smtClean="0"/>
                  <a:t>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 ………,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r>
                  <a:rPr lang="en-US" dirty="0" err="1" smtClean="0"/>
                  <a:t>Trong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đó</a:t>
                </a:r>
                <a:r>
                  <a:rPr lang="en-US" dirty="0" smtClean="0"/>
                  <a:t> u=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 </m:t>
                    </m:r>
                  </m:oMath>
                </a14:m>
                <a:r>
                  <a:rPr lang="en-US" dirty="0" smtClean="0"/>
                  <a:t>v=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với(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r>
                  <a:rPr lang="en-US" dirty="0" smtClean="0">
                    <a:latin typeface="Calisto MT"/>
                  </a:rPr>
                  <a:t>€E; i=1,2,3….,n-1.</a:t>
                </a:r>
              </a:p>
              <a:p>
                <a:r>
                  <a:rPr lang="en-US" dirty="0" err="1" smtClean="0">
                    <a:latin typeface="Calisto MT"/>
                  </a:rPr>
                  <a:t>Hoặc</a:t>
                </a:r>
                <a:r>
                  <a:rPr lang="en-US" dirty="0" smtClean="0">
                    <a:latin typeface="Calisto MT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Calisto MT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Calisto MT"/>
                  </a:rPr>
                  <a:t>)(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Calisto MT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Calisto MT"/>
                  </a:rPr>
                  <a:t>)……(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>
                    <a:latin typeface="Calisto MT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latin typeface="Calisto MT"/>
                  </a:rPr>
                  <a:t>).</a:t>
                </a:r>
              </a:p>
              <a:p>
                <a:r>
                  <a:rPr lang="en-US" dirty="0" err="1" smtClean="0">
                    <a:latin typeface="Calisto MT"/>
                  </a:rPr>
                  <a:t>Nếu</a:t>
                </a:r>
                <a:r>
                  <a:rPr lang="en-US" dirty="0" smtClean="0">
                    <a:latin typeface="Calisto MT"/>
                  </a:rPr>
                  <a:t> u </a:t>
                </a:r>
                <a:r>
                  <a:rPr lang="en-US" dirty="0" err="1" smtClean="0">
                    <a:latin typeface="Calisto MT"/>
                  </a:rPr>
                  <a:t>trùng</a:t>
                </a:r>
                <a:r>
                  <a:rPr lang="en-US" dirty="0" smtClean="0">
                    <a:latin typeface="Calisto MT"/>
                  </a:rPr>
                  <a:t> v </a:t>
                </a:r>
                <a:r>
                  <a:rPr lang="en-US" dirty="0" err="1" smtClean="0">
                    <a:latin typeface="Calisto MT"/>
                  </a:rPr>
                  <a:t>thì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gọi</a:t>
                </a:r>
                <a:r>
                  <a:rPr lang="en-US" dirty="0" smtClean="0">
                    <a:latin typeface="Calisto MT"/>
                  </a:rPr>
                  <a:t> la 1 </a:t>
                </a:r>
                <a:r>
                  <a:rPr lang="en-US" dirty="0" err="1" smtClean="0">
                    <a:latin typeface="Calisto MT"/>
                  </a:rPr>
                  <a:t>chu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trình</a:t>
                </a:r>
                <a:r>
                  <a:rPr lang="en-US" dirty="0" smtClean="0">
                    <a:latin typeface="Calisto MT"/>
                  </a:rPr>
                  <a:t>.</a:t>
                </a:r>
              </a:p>
              <a:p>
                <a:r>
                  <a:rPr lang="vi-VN" dirty="0" err="1"/>
                  <a:t>Đường</a:t>
                </a:r>
                <a:r>
                  <a:rPr lang="vi-VN" dirty="0"/>
                  <a:t> đi hay chu </a:t>
                </a:r>
                <a:r>
                  <a:rPr lang="vi-VN" dirty="0" err="1" smtClean="0"/>
                  <a:t>trình</a:t>
                </a:r>
                <a:r>
                  <a:rPr lang="vi-VN" dirty="0" smtClean="0"/>
                  <a:t> </a:t>
                </a:r>
                <a:r>
                  <a:rPr lang="en-US" dirty="0" err="1" smtClean="0"/>
                  <a:t>trên</a:t>
                </a:r>
                <a:r>
                  <a:rPr lang="en-US" dirty="0" smtClean="0"/>
                  <a:t> G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vi-VN" dirty="0" err="1" smtClean="0"/>
                  <a:t>gọi</a:t>
                </a:r>
                <a:r>
                  <a:rPr lang="vi-VN" dirty="0" smtClean="0"/>
                  <a:t> </a:t>
                </a:r>
                <a:r>
                  <a:rPr lang="vi-VN" dirty="0" err="1"/>
                  <a:t>là</a:t>
                </a:r>
                <a:r>
                  <a:rPr lang="vi-VN" dirty="0"/>
                  <a:t> </a:t>
                </a:r>
                <a:r>
                  <a:rPr lang="vi-VN" dirty="0" smtClean="0"/>
                  <a:t>đơn</a:t>
                </a:r>
                <a:r>
                  <a:rPr lang="en-US" dirty="0" smtClean="0"/>
                  <a:t> </a:t>
                </a:r>
                <a:r>
                  <a:rPr lang="vi-VN" dirty="0" err="1" smtClean="0"/>
                  <a:t>nếu</a:t>
                </a:r>
                <a:r>
                  <a:rPr lang="vi-VN" dirty="0" smtClean="0"/>
                  <a:t> </a:t>
                </a:r>
                <a:r>
                  <a:rPr lang="vi-VN" dirty="0"/>
                  <a:t>như không </a:t>
                </a:r>
                <a:r>
                  <a:rPr lang="vi-VN" dirty="0" err="1"/>
                  <a:t>có</a:t>
                </a:r>
                <a:r>
                  <a:rPr lang="vi-VN" dirty="0"/>
                  <a:t> </a:t>
                </a:r>
                <a:r>
                  <a:rPr lang="vi-VN" dirty="0" err="1"/>
                  <a:t>cạnh</a:t>
                </a:r>
                <a:r>
                  <a:rPr lang="vi-VN" dirty="0"/>
                  <a:t> </a:t>
                </a:r>
                <a:r>
                  <a:rPr lang="vi-VN" dirty="0" err="1"/>
                  <a:t>nào</a:t>
                </a:r>
                <a:r>
                  <a:rPr lang="vi-VN" dirty="0"/>
                  <a:t> </a:t>
                </a:r>
                <a:r>
                  <a:rPr lang="en-US" dirty="0" smtClean="0"/>
                  <a:t> </a:t>
                </a:r>
                <a:r>
                  <a:rPr lang="vi-VN" dirty="0" err="1" smtClean="0"/>
                  <a:t>bị</a:t>
                </a:r>
                <a:r>
                  <a:rPr lang="vi-VN" dirty="0" smtClean="0"/>
                  <a:t> </a:t>
                </a:r>
                <a:r>
                  <a:rPr lang="vi-VN" dirty="0" err="1"/>
                  <a:t>lặp</a:t>
                </a:r>
                <a:r>
                  <a:rPr lang="vi-VN" dirty="0"/>
                  <a:t> </a:t>
                </a:r>
                <a:r>
                  <a:rPr lang="vi-VN" dirty="0" err="1"/>
                  <a:t>lại</a:t>
                </a:r>
                <a:r>
                  <a:rPr lang="vi-VN" dirty="0"/>
                  <a:t> trên </a:t>
                </a:r>
                <a:r>
                  <a:rPr lang="vi-VN" dirty="0" err="1"/>
                  <a:t>đường</a:t>
                </a:r>
                <a:r>
                  <a:rPr lang="vi-VN" dirty="0"/>
                  <a:t> đi</a:t>
                </a:r>
                <a:r>
                  <a:rPr lang="vi-VN" dirty="0" smtClean="0"/>
                  <a:t>.</a:t>
                </a:r>
                <a:endParaRPr lang="en-US" dirty="0" smtClean="0"/>
              </a:p>
              <a:p>
                <a:r>
                  <a:rPr lang="vi-VN" dirty="0" err="1"/>
                  <a:t>Đường</a:t>
                </a:r>
                <a:r>
                  <a:rPr lang="vi-VN" dirty="0"/>
                  <a:t> đi hay chu </a:t>
                </a:r>
                <a:r>
                  <a:rPr lang="vi-VN" dirty="0" err="1"/>
                  <a:t>trình</a:t>
                </a:r>
                <a:r>
                  <a:rPr lang="vi-VN" dirty="0"/>
                  <a:t> trên G </a:t>
                </a:r>
                <a:r>
                  <a:rPr lang="vi-VN" dirty="0" err="1"/>
                  <a:t>được</a:t>
                </a:r>
                <a:r>
                  <a:rPr lang="vi-VN" dirty="0"/>
                  <a:t> </a:t>
                </a:r>
                <a:r>
                  <a:rPr lang="vi-VN" dirty="0" err="1"/>
                  <a:t>gọi</a:t>
                </a:r>
                <a:r>
                  <a:rPr lang="vi-VN" dirty="0"/>
                  <a:t> </a:t>
                </a:r>
                <a:r>
                  <a:rPr lang="vi-VN" dirty="0" err="1"/>
                  <a:t>là</a:t>
                </a:r>
                <a:r>
                  <a:rPr lang="vi-VN" dirty="0"/>
                  <a:t> sơ </a:t>
                </a:r>
                <a:r>
                  <a:rPr lang="vi-VN" dirty="0" err="1"/>
                  <a:t>cấpnếu</a:t>
                </a:r>
                <a:r>
                  <a:rPr lang="vi-VN" dirty="0"/>
                  <a:t> như không </a:t>
                </a:r>
                <a:r>
                  <a:rPr lang="vi-VN" dirty="0" err="1"/>
                  <a:t>có</a:t>
                </a:r>
                <a:r>
                  <a:rPr lang="vi-VN" dirty="0"/>
                  <a:t> </a:t>
                </a:r>
                <a:r>
                  <a:rPr lang="vi-VN" dirty="0" err="1"/>
                  <a:t>đỉnh</a:t>
                </a:r>
                <a:r>
                  <a:rPr lang="vi-VN" dirty="0"/>
                  <a:t> </a:t>
                </a:r>
                <a:r>
                  <a:rPr lang="vi-VN" dirty="0" err="1"/>
                  <a:t>nào</a:t>
                </a:r>
                <a:r>
                  <a:rPr lang="vi-VN" dirty="0"/>
                  <a:t> </a:t>
                </a:r>
                <a:r>
                  <a:rPr lang="en-US" dirty="0" smtClean="0"/>
                  <a:t> </a:t>
                </a:r>
                <a:r>
                  <a:rPr lang="vi-VN" dirty="0" err="1" smtClean="0"/>
                  <a:t>bị</a:t>
                </a:r>
                <a:r>
                  <a:rPr lang="vi-VN" dirty="0" smtClean="0"/>
                  <a:t> </a:t>
                </a:r>
                <a:r>
                  <a:rPr lang="vi-VN" dirty="0" err="1"/>
                  <a:t>lặp</a:t>
                </a:r>
                <a:r>
                  <a:rPr lang="vi-VN" dirty="0"/>
                  <a:t> </a:t>
                </a:r>
                <a:r>
                  <a:rPr lang="vi-VN" dirty="0" err="1"/>
                  <a:t>lại</a:t>
                </a:r>
                <a:r>
                  <a:rPr lang="vi-VN" dirty="0"/>
                  <a:t> trên </a:t>
                </a:r>
                <a:r>
                  <a:rPr lang="vi-VN" dirty="0" err="1"/>
                  <a:t>đường</a:t>
                </a:r>
                <a:r>
                  <a:rPr lang="vi-VN" dirty="0"/>
                  <a:t> đi.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Đường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đi,chu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trình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đồ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thị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liên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thông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97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vô </a:t>
            </a:r>
            <a:r>
              <a:rPr lang="vi-VN" dirty="0" err="1"/>
              <a:t>hướng</a:t>
            </a:r>
            <a:r>
              <a:rPr lang="vi-VN" dirty="0"/>
              <a:t> G </a:t>
            </a:r>
            <a:r>
              <a:rPr lang="vi-VN" dirty="0" smtClean="0"/>
              <a:t>=&lt;</a:t>
            </a:r>
            <a:r>
              <a:rPr lang="vi-VN" dirty="0"/>
              <a:t>V,E&gt;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gọi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liên thông </a:t>
            </a:r>
            <a:r>
              <a:rPr lang="vi-VN" dirty="0" err="1"/>
              <a:t>nếu</a:t>
            </a:r>
            <a:r>
              <a:rPr lang="vi-VN" dirty="0"/>
              <a:t> luôn </a:t>
            </a:r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/>
              <a:t>đường</a:t>
            </a:r>
            <a:r>
              <a:rPr lang="vi-VN" dirty="0"/>
              <a:t> đi </a:t>
            </a:r>
            <a:r>
              <a:rPr lang="vi-VN" dirty="0" err="1"/>
              <a:t>giữa</a:t>
            </a:r>
            <a:r>
              <a:rPr lang="vi-VN" dirty="0"/>
              <a:t> hai </a:t>
            </a:r>
            <a:r>
              <a:rPr lang="vi-VN" dirty="0" err="1"/>
              <a:t>đỉnh</a:t>
            </a:r>
            <a:r>
              <a:rPr lang="vi-VN" dirty="0"/>
              <a:t> </a:t>
            </a:r>
            <a:r>
              <a:rPr lang="vi-VN" dirty="0" err="1"/>
              <a:t>bất</a:t>
            </a:r>
            <a:r>
              <a:rPr lang="vi-VN" dirty="0"/>
              <a:t> </a:t>
            </a:r>
            <a:r>
              <a:rPr lang="vi-VN" dirty="0" err="1"/>
              <a:t>kỳ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/>
              <a:t>Cho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G </a:t>
            </a:r>
            <a:r>
              <a:rPr lang="vi-VN" dirty="0" smtClean="0"/>
              <a:t>=(</a:t>
            </a:r>
            <a:r>
              <a:rPr lang="vi-VN" dirty="0"/>
              <a:t>V,E).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smtClean="0"/>
              <a:t>H=&lt;</a:t>
            </a:r>
            <a:r>
              <a:rPr lang="vi-VN" dirty="0"/>
              <a:t>W,F&gt;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gọi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smtClean="0"/>
              <a:t>con</a:t>
            </a:r>
            <a:r>
              <a:rPr lang="en-US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/>
              <a:t>G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nếu</a:t>
            </a:r>
            <a:r>
              <a:rPr lang="vi-VN" dirty="0"/>
              <a:t> W </a:t>
            </a:r>
            <a:r>
              <a:rPr lang="vi-VN" dirty="0">
                <a:latin typeface="Cambria Math"/>
                <a:ea typeface="Cambria Math"/>
              </a:rPr>
              <a:t>≤</a:t>
            </a:r>
            <a:r>
              <a:rPr lang="vi-VN" dirty="0" smtClean="0"/>
              <a:t> </a:t>
            </a:r>
            <a:r>
              <a:rPr lang="vi-VN" dirty="0"/>
              <a:t>V </a:t>
            </a:r>
            <a:r>
              <a:rPr lang="vi-VN" dirty="0" err="1"/>
              <a:t>và</a:t>
            </a:r>
            <a:r>
              <a:rPr lang="vi-VN" dirty="0"/>
              <a:t> F </a:t>
            </a:r>
            <a:r>
              <a:rPr lang="vi-VN" dirty="0" smtClean="0"/>
              <a:t>≤ E.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con H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Đồ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thị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liên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thông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1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Cho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G=&lt;V,E&gt;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Đồ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thị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liên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thông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63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5626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itchFamily="2" charset="2"/>
                  <a:buChar char="q"/>
                </a:pPr>
                <a:r>
                  <a:rPr lang="en-US" dirty="0" smtClean="0"/>
                  <a:t>Biểu </a:t>
                </a:r>
                <a:r>
                  <a:rPr lang="en-US" dirty="0" err="1" smtClean="0"/>
                  <a:t>diễn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bằng</a:t>
                </a:r>
                <a:r>
                  <a:rPr lang="en-US" dirty="0" smtClean="0"/>
                  <a:t> ma </a:t>
                </a:r>
                <a:r>
                  <a:rPr lang="en-US" dirty="0" err="1" smtClean="0"/>
                  <a:t>trận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kề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Cho </a:t>
                </a:r>
                <a:r>
                  <a:rPr lang="en-US" dirty="0" err="1" smtClean="0"/>
                  <a:t>đt</a:t>
                </a:r>
                <a:r>
                  <a:rPr lang="en-US" dirty="0" smtClean="0"/>
                  <a:t> G=&lt;V,E&gt; ,V={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,……..,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},</a:t>
                </a:r>
                <a:r>
                  <a:rPr lang="en-US" dirty="0" err="1" smtClean="0"/>
                  <a:t>mt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kề</a:t>
                </a:r>
                <a:r>
                  <a:rPr lang="en-US" dirty="0" smtClean="0"/>
                  <a:t> A.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ij</m:t>
                        </m:r>
                      </m:sub>
                    </m:sSub>
                  </m:oMath>
                </a14:m>
                <a:r>
                  <a:rPr lang="en-US" dirty="0" smtClean="0"/>
                  <a:t>=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1,    (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latin typeface="Cambria Math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0">
                                    <a:latin typeface="Cambria Math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latin typeface="Cambria Math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latin typeface="Cambria Math"/>
                                  </a:rPr>
                                  <m:t>j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400" dirty="0"/>
                              <m:t>)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Calisto MT"/>
                              </a:rPr>
                              <m:t>thu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Calisto MT"/>
                              </a:rPr>
                              <m:t>ộ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Calisto MT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Calisto MT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Calisto MT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b="0" smtClean="0">
                                <a:latin typeface="Cambria Math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0,    (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latin typeface="Cambria Math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0">
                                    <a:latin typeface="Cambria Math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latin typeface="Cambria Math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latin typeface="Cambria Math"/>
                                  </a:rPr>
                                  <m:t>j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400" dirty="0"/>
                              <m:t>) </m:t>
                            </m:r>
                            <m:r>
                              <m:rPr>
                                <m:nor/>
                              </m:rPr>
                              <a:rPr lang="en-US" sz="2400" dirty="0" err="1"/>
                              <m:t>kh</m:t>
                            </m:r>
                            <m:r>
                              <m:rPr>
                                <m:nor/>
                              </m:rPr>
                              <a:rPr lang="en-US" sz="2400" dirty="0" err="1"/>
                              <m:t>ô</m:t>
                            </m:r>
                            <m:r>
                              <m:rPr>
                                <m:nor/>
                              </m:rPr>
                              <a:rPr lang="en-US" sz="2400" dirty="0" err="1"/>
                              <m:t>ng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 err="1"/>
                              <m:t>thu</m:t>
                            </m:r>
                            <m:r>
                              <m:rPr>
                                <m:nor/>
                              </m:rPr>
                              <a:rPr lang="en-US" sz="2400" dirty="0" err="1"/>
                              <m:t>ộ</m:t>
                            </m:r>
                            <m:r>
                              <m:rPr>
                                <m:nor/>
                              </m:rPr>
                              <a:rPr lang="en-US" sz="2400" dirty="0" err="1"/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Calisto MT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Calisto MT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 smtClean="0">
                  <a:latin typeface="Calisto MT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Calisto MT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alisto MT"/>
                  </a:rPr>
                  <a:t>Ma </a:t>
                </a:r>
                <a:r>
                  <a:rPr lang="en-US" dirty="0" err="1" smtClean="0">
                    <a:latin typeface="Calisto MT"/>
                  </a:rPr>
                  <a:t>trận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kề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của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đồ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thị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có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hướng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luôn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đối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xứng</a:t>
                </a:r>
                <a:endParaRPr lang="en-US" dirty="0" smtClean="0">
                  <a:latin typeface="Calisto MT"/>
                </a:endParaRPr>
              </a:p>
              <a:p>
                <a:pPr>
                  <a:buFont typeface="Wingdings" pitchFamily="2" charset="2"/>
                  <a:buChar char="q"/>
                </a:pPr>
                <a:endParaRPr lang="en-US" dirty="0" smtClean="0">
                  <a:latin typeface="Calisto MT"/>
                </a:endParaRPr>
              </a:p>
              <a:p>
                <a:pPr>
                  <a:buFont typeface="Wingdings" pitchFamily="2" charset="2"/>
                  <a:buChar char="q"/>
                </a:pPr>
                <a:r>
                  <a:rPr lang="en-US" dirty="0" err="1" smtClean="0">
                    <a:latin typeface="Calisto MT"/>
                  </a:rPr>
                  <a:t>Biểu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diễn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bằng</a:t>
                </a:r>
                <a:r>
                  <a:rPr lang="en-US" dirty="0" smtClean="0">
                    <a:latin typeface="Calisto MT"/>
                  </a:rPr>
                  <a:t> ma </a:t>
                </a:r>
                <a:r>
                  <a:rPr lang="en-US" dirty="0" err="1" smtClean="0">
                    <a:latin typeface="Calisto MT"/>
                  </a:rPr>
                  <a:t>trận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liên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thuộc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đỉnh-cạnh</a:t>
                </a:r>
                <a:endParaRPr lang="en-US" dirty="0" smtClean="0">
                  <a:latin typeface="Calisto MT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alisto MT"/>
                  </a:rPr>
                  <a:t>G=&lt;V,E&gt; </a:t>
                </a:r>
                <a:r>
                  <a:rPr lang="en-US" dirty="0" err="1" smtClean="0">
                    <a:latin typeface="Calisto MT"/>
                  </a:rPr>
                  <a:t>đồ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thị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vô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hướng</a:t>
                </a:r>
                <a:r>
                  <a:rPr lang="en-US" dirty="0" smtClean="0">
                    <a:latin typeface="Calisto MT"/>
                  </a:rPr>
                  <a:t> , </a:t>
                </a:r>
                <a:r>
                  <a:rPr lang="en-US" dirty="0" err="1" smtClean="0">
                    <a:latin typeface="Calisto MT"/>
                  </a:rPr>
                  <a:t>trong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đó</a:t>
                </a:r>
                <a:r>
                  <a:rPr lang="en-US" dirty="0" smtClean="0">
                    <a:latin typeface="Calisto MT"/>
                  </a:rPr>
                  <a:t> V={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……,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latin typeface="Calisto MT"/>
                  </a:rPr>
                  <a:t>},E={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,………,</m:t>
                        </m:r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>
                    <a:latin typeface="Calisto MT"/>
                  </a:rPr>
                  <a:t>}</a:t>
                </a:r>
              </a:p>
              <a:p>
                <a:pPr marL="0" indent="0">
                  <a:buNone/>
                </a:pPr>
                <a:endParaRPr lang="en-US" dirty="0" smtClean="0">
                  <a:latin typeface="Calisto M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ij</m:t>
                        </m:r>
                      </m:sub>
                    </m:sSub>
                    <m:r>
                      <a:rPr lang="en-US" sz="2400" b="0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>
                    <a:latin typeface="Calisto MT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latin typeface="Calisto MT"/>
                              </a:rPr>
                              <m:t>1,  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Calisto MT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Calisto MT"/>
                              </a:rPr>
                              <m:t>ế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Calisto MT"/>
                              </a:rPr>
                              <m:t>u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Calisto MT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latin typeface="Cambria Math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 err="1"/>
                              <m:t>l</m:t>
                            </m:r>
                            <m:r>
                              <m:rPr>
                                <m:nor/>
                              </m:rPr>
                              <a:rPr lang="en-US" sz="2400" dirty="0" err="1"/>
                              <m:t>à đỉ</m:t>
                            </m:r>
                            <m:r>
                              <m:rPr>
                                <m:nor/>
                              </m:rPr>
                              <a:rPr lang="en-US" sz="2400" dirty="0" err="1"/>
                              <m:t>nh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 err="1"/>
                              <m:t>đầ</m:t>
                            </m:r>
                            <m:r>
                              <m:rPr>
                                <m:nor/>
                              </m:rPr>
                              <a:rPr lang="en-US" sz="2400" dirty="0" err="1"/>
                              <m:t>u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 err="1"/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2400" dirty="0" err="1"/>
                              <m:t>ủ</m:t>
                            </m:r>
                            <m:r>
                              <m:rPr>
                                <m:nor/>
                              </m:rPr>
                              <a:rPr lang="en-US" sz="2400" dirty="0" err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latin typeface="Cambria Math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0,  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ế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u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latin typeface="Cambria Math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 err="1"/>
                              <m:t>kh</m:t>
                            </m:r>
                            <m:r>
                              <m:rPr>
                                <m:nor/>
                              </m:rPr>
                              <a:rPr lang="en-US" sz="2400" dirty="0" err="1"/>
                              <m:t>ô</m:t>
                            </m:r>
                            <m:r>
                              <m:rPr>
                                <m:nor/>
                              </m:rPr>
                              <a:rPr lang="en-US" sz="2400" dirty="0" err="1"/>
                              <m:t>ng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 err="1"/>
                              <m:t>l</m:t>
                            </m:r>
                            <m:r>
                              <m:rPr>
                                <m:nor/>
                              </m:rPr>
                              <a:rPr lang="en-US" sz="2400" dirty="0" err="1"/>
                              <m:t>à đỉ</m:t>
                            </m:r>
                            <m:r>
                              <m:rPr>
                                <m:nor/>
                              </m:rPr>
                              <a:rPr lang="en-US" sz="2400" dirty="0" err="1"/>
                              <m:t>nh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 err="1"/>
                              <m:t>đầ</m:t>
                            </m:r>
                            <m:r>
                              <m:rPr>
                                <m:nor/>
                              </m:rPr>
                              <a:rPr lang="en-US" sz="2400" dirty="0" err="1"/>
                              <m:t>u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 err="1"/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2400" dirty="0" err="1"/>
                              <m:t>ủ</m:t>
                            </m:r>
                            <m:r>
                              <m:rPr>
                                <m:nor/>
                              </m:rPr>
                              <a:rPr lang="en-US" sz="2400" dirty="0" err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latin typeface="Cambria Math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562600"/>
              </a:xfrm>
              <a:blipFill rotWithShape="1">
                <a:blip r:embed="rId2"/>
                <a:stretch>
                  <a:fillRect l="-1185" t="-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Biểu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diễn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đồ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thị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trên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06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Font typeface="Wingdings" pitchFamily="2" charset="2"/>
                  <a:buChar char="q"/>
                </a:pPr>
                <a:r>
                  <a:rPr lang="en-US" sz="2800" dirty="0" smtClean="0"/>
                  <a:t>G=&lt;V,E&gt; </a:t>
                </a:r>
                <a:r>
                  <a:rPr lang="en-US" sz="2800" dirty="0" err="1" smtClean="0"/>
                  <a:t>là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đơn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đồ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thị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có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hướng</a:t>
                </a:r>
                <a:r>
                  <a:rPr lang="en-US" sz="2800" dirty="0" smtClean="0"/>
                  <a:t> ,</a:t>
                </a:r>
              </a:p>
              <a:p>
                <a:pPr marL="0" indent="0">
                  <a:buNone/>
                </a:pPr>
                <a:r>
                  <a:rPr lang="vi-VN" sz="2800" dirty="0" smtClean="0"/>
                  <a:t>V={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,…….,</m:t>
                    </m:r>
                    <m:sSub>
                      <m:sSubPr>
                        <m:ctrlPr>
                          <a:rPr lang="vi-VN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 smtClean="0"/>
                  <a:t>},</a:t>
                </a:r>
                <a:r>
                  <a:rPr lang="vi-VN" sz="2800" dirty="0" smtClean="0"/>
                  <a:t>E={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vi-VN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,………,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}</m:t>
                    </m:r>
                  </m:oMath>
                </a14:m>
                <a:endParaRPr lang="en-US" sz="2800" b="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Ma </a:t>
                </a:r>
                <a:r>
                  <a:rPr lang="en-US" sz="2800" dirty="0" err="1" smtClean="0"/>
                  <a:t>trận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liên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thuộc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đỉnh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cạnh</a:t>
                </a:r>
                <a:r>
                  <a:rPr lang="en-US" sz="28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            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1 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ế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u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err="1"/>
                              <m:t>l</m:t>
                            </m:r>
                            <m:r>
                              <m:rPr>
                                <m:nor/>
                              </m:rPr>
                              <a:rPr lang="en-US" sz="2000" dirty="0" err="1"/>
                              <m:t>à đỉ</m:t>
                            </m:r>
                            <m:r>
                              <m:rPr>
                                <m:nor/>
                              </m:rPr>
                              <a:rPr lang="en-US" sz="2000" dirty="0" err="1"/>
                              <m:t>nh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err="1"/>
                              <m:t>đầ</m:t>
                            </m:r>
                            <m:r>
                              <m:rPr>
                                <m:nor/>
                              </m:rPr>
                              <a:rPr lang="en-US" sz="2000" dirty="0" err="1"/>
                              <m:t>u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err="1"/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2000" dirty="0" err="1"/>
                              <m:t>ủ</m:t>
                            </m:r>
                            <m:r>
                              <m:rPr>
                                <m:nor/>
                              </m:rPr>
                              <a:rPr lang="en-US" sz="2000" dirty="0" err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err="1"/>
                              <m:t>cung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−1 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ế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u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err="1"/>
                              <m:t>l</m:t>
                            </m:r>
                            <m:r>
                              <m:rPr>
                                <m:nor/>
                              </m:rPr>
                              <a:rPr lang="en-US" sz="2000" dirty="0" err="1"/>
                              <m:t>à đỉ</m:t>
                            </m:r>
                            <m:r>
                              <m:rPr>
                                <m:nor/>
                              </m:rPr>
                              <a:rPr lang="en-US" sz="2000" dirty="0" err="1"/>
                              <m:t>nh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err="1"/>
                              <m:t>cu</m:t>
                            </m:r>
                            <m:r>
                              <m:rPr>
                                <m:nor/>
                              </m:rPr>
                              <a:rPr lang="en-US" sz="2000" dirty="0" err="1"/>
                              <m:t>ố</m:t>
                            </m:r>
                            <m:r>
                              <m:rPr>
                                <m:nor/>
                              </m:rPr>
                              <a:rPr lang="en-US" sz="2000" dirty="0" err="1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err="1"/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2000" dirty="0" err="1"/>
                              <m:t>ủ</m:t>
                            </m:r>
                            <m:r>
                              <m:rPr>
                                <m:nor/>
                              </m:rPr>
                              <a:rPr lang="en-US" sz="2000" dirty="0" err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err="1"/>
                              <m:t>cung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0 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ế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u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err="1"/>
                              <m:t>kh</m:t>
                            </m:r>
                            <m:r>
                              <m:rPr>
                                <m:nor/>
                              </m:rPr>
                              <a:rPr lang="en-US" sz="2000" dirty="0" err="1"/>
                              <m:t>ô</m:t>
                            </m:r>
                            <m:r>
                              <m:rPr>
                                <m:nor/>
                              </m:rPr>
                              <a:rPr lang="en-US" sz="2000" dirty="0" err="1"/>
                              <m:t>ng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err="1"/>
                              <m:t>l</m:t>
                            </m:r>
                            <m:r>
                              <m:rPr>
                                <m:nor/>
                              </m:rPr>
                              <a:rPr lang="en-US" sz="2000" dirty="0" err="1"/>
                              <m:t>à đầ</m:t>
                            </m:r>
                            <m:r>
                              <m:rPr>
                                <m:nor/>
                              </m:rPr>
                              <a:rPr lang="en-US" sz="2000" dirty="0" err="1"/>
                              <m:t>u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err="1"/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2000" dirty="0" err="1"/>
                              <m:t>ú</m:t>
                            </m:r>
                            <m:r>
                              <m:rPr>
                                <m:nor/>
                              </m:rPr>
                              <a:rPr lang="en-US" sz="2000" dirty="0" err="1"/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err="1"/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2000" dirty="0" err="1"/>
                              <m:t>ủ</m:t>
                            </m:r>
                            <m:r>
                              <m:rPr>
                                <m:nor/>
                              </m:rPr>
                              <a:rPr lang="en-US" sz="2000" dirty="0" err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err="1"/>
                              <m:t>cung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800" b="0" dirty="0" smtClean="0"/>
                  <a:t>             </a:t>
                </a:r>
                <a:r>
                  <a:rPr lang="en-US" b="0" dirty="0" smtClean="0"/>
                  <a:t>                                   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Biểu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diễn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đồ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thị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trên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máy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tính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24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Ma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trận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A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1 2 3 4 5 6</a:t>
            </a:r>
          </a:p>
          <a:p>
            <a:pPr marL="109728" indent="0">
              <a:buNone/>
            </a:pPr>
            <a:r>
              <a:rPr lang="en-US" dirty="0" smtClean="0"/>
              <a:t> 1   0 1 0 1 1 0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2   1 0 1 1 1 1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3   0 1 0 0 0 0</a:t>
            </a:r>
          </a:p>
          <a:p>
            <a:pPr marL="109728" indent="0">
              <a:buNone/>
            </a:pPr>
            <a:r>
              <a:rPr lang="en-US" dirty="0" smtClean="0"/>
              <a:t> 4   1 1 0 0 1 0</a:t>
            </a:r>
          </a:p>
          <a:p>
            <a:pPr marL="109728" indent="0">
              <a:buNone/>
            </a:pPr>
            <a:r>
              <a:rPr lang="en-US" dirty="0" smtClean="0"/>
              <a:t> 5   1 1 0 1 0 0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6   0 0 0 0 0 0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66800" y="2362200"/>
            <a:ext cx="0" cy="1600200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66800" y="2362200"/>
            <a:ext cx="2667000" cy="0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00300" y="2362200"/>
            <a:ext cx="0" cy="1600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66800" y="3962400"/>
            <a:ext cx="1333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66800" y="2362200"/>
            <a:ext cx="1333500" cy="1600200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66800" y="2362200"/>
            <a:ext cx="1333500" cy="1600200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ket 10"/>
          <p:cNvSpPr/>
          <p:nvPr/>
        </p:nvSpPr>
        <p:spPr>
          <a:xfrm>
            <a:off x="5374105" y="2514600"/>
            <a:ext cx="152400" cy="2667000"/>
          </a:xfrm>
          <a:prstGeom prst="leftBracket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7435515" y="2466474"/>
            <a:ext cx="152400" cy="2743200"/>
          </a:xfrm>
          <a:prstGeom prst="rightBracket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2000" y="2145268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400299" y="1992868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886200" y="2362200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968114" y="422272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307934" y="4198658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733800" y="422272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42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0"/>
            <a:ext cx="3733799" cy="2358299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37" y="2742002"/>
            <a:ext cx="3513125" cy="200423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trận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liên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thuộc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đỉnh-cạnh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35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0"/>
            <a:ext cx="3962399" cy="2971799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591" y="2951570"/>
            <a:ext cx="2735817" cy="158509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4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euler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Cho G=&lt;V,E&gt;,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G </a:t>
            </a:r>
            <a:r>
              <a:rPr lang="en-US" dirty="0" err="1" smtClean="0"/>
              <a:t>đi</a:t>
            </a:r>
            <a:r>
              <a:rPr lang="en-US" dirty="0" smtClean="0"/>
              <a:t> qua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no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euler.Đường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qua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/>
              <a:t> </a:t>
            </a:r>
            <a:r>
              <a:rPr lang="en-US" dirty="0" smtClean="0"/>
              <a:t>G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euler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lý:đồ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euler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G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chẵn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Đồ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thị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euler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hamilton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74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cương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EULER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HAMILTON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31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562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hamilton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Cho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G=&lt;V,E&gt;,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G </a:t>
            </a:r>
            <a:r>
              <a:rPr lang="en-US" dirty="0" err="1" smtClean="0"/>
              <a:t>đi</a:t>
            </a:r>
            <a:r>
              <a:rPr lang="en-US" dirty="0" smtClean="0"/>
              <a:t> qua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hamilton,đường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qua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G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hamilton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(dirak,1952)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G </a:t>
            </a:r>
            <a:r>
              <a:rPr lang="en-US" dirty="0" err="1" smtClean="0"/>
              <a:t>với</a:t>
            </a:r>
            <a:r>
              <a:rPr lang="en-US" dirty="0" smtClean="0"/>
              <a:t> n </a:t>
            </a:r>
            <a:r>
              <a:rPr lang="en-US" dirty="0" err="1" smtClean="0"/>
              <a:t>đỉnh</a:t>
            </a:r>
            <a:r>
              <a:rPr lang="en-US" dirty="0" smtClean="0"/>
              <a:t>(n&gt;2),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n/2 </a:t>
            </a:r>
            <a:r>
              <a:rPr lang="en-US" dirty="0" err="1" smtClean="0"/>
              <a:t>thì</a:t>
            </a:r>
            <a:r>
              <a:rPr lang="en-US" dirty="0" smtClean="0"/>
              <a:t> 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hamilton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:</a:t>
            </a:r>
            <a:r>
              <a:rPr lang="en-US" dirty="0" err="1" smtClean="0"/>
              <a:t>Nếu</a:t>
            </a:r>
            <a:r>
              <a:rPr lang="en-US" dirty="0" smtClean="0"/>
              <a:t> 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n </a:t>
            </a:r>
            <a:r>
              <a:rPr lang="en-US" dirty="0" err="1" smtClean="0"/>
              <a:t>đỉnh.Các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BBR </a:t>
            </a:r>
            <a:r>
              <a:rPr lang="en-US" dirty="0" err="1" smtClean="0"/>
              <a:t>và</a:t>
            </a:r>
            <a:r>
              <a:rPr lang="en-US" dirty="0" smtClean="0"/>
              <a:t> BBV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n/2 </a:t>
            </a:r>
            <a:r>
              <a:rPr lang="en-US" dirty="0" err="1" smtClean="0"/>
              <a:t>thì</a:t>
            </a:r>
            <a:r>
              <a:rPr lang="en-US" dirty="0" smtClean="0"/>
              <a:t> 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hamilton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Đồ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thị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euler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hamilton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40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3657600" cy="230114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euler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euler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 smtClean="0"/>
              <a:t>1 2 3 5 4 3 1 </a:t>
            </a:r>
          </a:p>
          <a:p>
            <a:pPr marL="0" indent="0">
              <a:buNone/>
            </a:pP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nửa</a:t>
            </a:r>
            <a:r>
              <a:rPr lang="en-US" dirty="0" smtClean="0"/>
              <a:t> </a:t>
            </a:r>
            <a:r>
              <a:rPr lang="en-US" dirty="0" err="1" smtClean="0"/>
              <a:t>euler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1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euler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5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796" y="3050639"/>
            <a:ext cx="1699407" cy="138696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hamilton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nửa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hamilton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hamilton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1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q"/>
                </a:pPr>
                <a:r>
                  <a:rPr lang="en-US" dirty="0" smtClean="0"/>
                  <a:t>Đồ </a:t>
                </a:r>
                <a:r>
                  <a:rPr lang="en-US" dirty="0" err="1" smtClean="0"/>
                  <a:t>thị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trọng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cạnh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thêm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bởi</a:t>
                </a:r>
                <a:r>
                  <a:rPr lang="en-US" dirty="0" smtClean="0"/>
                  <a:t> 1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thực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thể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hiện</a:t>
                </a:r>
                <a:r>
                  <a:rPr lang="en-US" dirty="0" smtClean="0"/>
                  <a:t> chi </a:t>
                </a:r>
                <a:r>
                  <a:rPr lang="en-US" dirty="0" err="1" smtClean="0"/>
                  <a:t>phí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phải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tốn</a:t>
                </a:r>
                <a:r>
                  <a:rPr lang="en-US" dirty="0" smtClean="0"/>
                  <a:t> (…)</a:t>
                </a:r>
                <a:r>
                  <a:rPr lang="en-US" dirty="0" err="1" smtClean="0"/>
                  <a:t>khi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đi</a:t>
                </a:r>
                <a:r>
                  <a:rPr lang="en-US" dirty="0" smtClean="0"/>
                  <a:t> qua </a:t>
                </a:r>
                <a:r>
                  <a:rPr lang="en-US" dirty="0" err="1" smtClean="0"/>
                  <a:t>cung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đó</a:t>
                </a:r>
                <a:endParaRPr lang="en-US" dirty="0" smtClean="0"/>
              </a:p>
              <a:p>
                <a:pPr>
                  <a:buFont typeface="Wingdings" pitchFamily="2" charset="2"/>
                  <a:buChar char="q"/>
                </a:pPr>
                <a:r>
                  <a:rPr lang="en-US" dirty="0" smtClean="0"/>
                  <a:t>Ma </a:t>
                </a:r>
                <a:r>
                  <a:rPr lang="en-US" dirty="0" err="1" smtClean="0"/>
                  <a:t>trận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kề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trọng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:r>
                  <a:rPr lang="en-US" dirty="0" err="1" smtClean="0"/>
                  <a:t>trọng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) </a:t>
                </a:r>
                <a:r>
                  <a:rPr lang="en-US" dirty="0" err="1" smtClean="0"/>
                  <a:t>nếu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chúng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thuộc</a:t>
                </a:r>
                <a:r>
                  <a:rPr lang="en-US" dirty="0" smtClean="0"/>
                  <a:t> E </a:t>
                </a:r>
                <a:r>
                  <a:rPr lang="en-US" dirty="0" err="1" smtClean="0"/>
                  <a:t>va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ngược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bằng</a:t>
                </a:r>
                <a:r>
                  <a:rPr lang="en-US" dirty="0" smtClean="0"/>
                  <a:t> </a:t>
                </a:r>
                <a:r>
                  <a:rPr lang="en-US" dirty="0" smtClean="0">
                    <a:latin typeface="Calisto MT"/>
                  </a:rPr>
                  <a:t>∞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dirty="0" smtClean="0">
                    <a:latin typeface="Calisto MT"/>
                  </a:rPr>
                  <a:t>Cho G </a:t>
                </a:r>
                <a:r>
                  <a:rPr lang="en-US" dirty="0" err="1" smtClean="0">
                    <a:latin typeface="Calisto MT"/>
                  </a:rPr>
                  <a:t>là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một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đồ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thị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có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trọng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số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và</a:t>
                </a:r>
                <a:r>
                  <a:rPr lang="en-US" dirty="0" smtClean="0">
                    <a:latin typeface="Calisto MT"/>
                  </a:rPr>
                  <a:t> P </a:t>
                </a:r>
                <a:r>
                  <a:rPr lang="en-US" dirty="0" err="1" smtClean="0">
                    <a:latin typeface="Calisto MT"/>
                  </a:rPr>
                  <a:t>là</a:t>
                </a:r>
                <a:r>
                  <a:rPr lang="en-US" dirty="0" smtClean="0">
                    <a:latin typeface="Calisto MT"/>
                  </a:rPr>
                  <a:t> 1 </a:t>
                </a:r>
                <a:r>
                  <a:rPr lang="en-US" dirty="0" err="1" smtClean="0">
                    <a:latin typeface="Calisto MT"/>
                  </a:rPr>
                  <a:t>đường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đi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trên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G.Ta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định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nghĩa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độ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dài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của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đường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đi</a:t>
                </a:r>
                <a:r>
                  <a:rPr lang="en-US" dirty="0" smtClean="0">
                    <a:latin typeface="Calisto MT"/>
                  </a:rPr>
                  <a:t> P </a:t>
                </a:r>
                <a:r>
                  <a:rPr lang="en-US" dirty="0" err="1" smtClean="0">
                    <a:latin typeface="Calisto MT"/>
                  </a:rPr>
                  <a:t>là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tổng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trọng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số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các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cạnh</a:t>
                </a:r>
                <a:r>
                  <a:rPr lang="en-US" dirty="0" smtClean="0">
                    <a:latin typeface="Calisto MT"/>
                  </a:rPr>
                  <a:t> </a:t>
                </a:r>
                <a:r>
                  <a:rPr lang="en-US" dirty="0" err="1" smtClean="0">
                    <a:latin typeface="Calisto MT"/>
                  </a:rPr>
                  <a:t>trên</a:t>
                </a:r>
                <a:r>
                  <a:rPr lang="en-US" dirty="0" smtClean="0">
                    <a:latin typeface="Calisto MT"/>
                  </a:rPr>
                  <a:t> P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89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: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 </a:t>
            </a:r>
            <a:r>
              <a:rPr lang="en-US" dirty="0" err="1" smtClean="0"/>
              <a:t>đỉnh</a:t>
            </a:r>
            <a:r>
              <a:rPr lang="en-US" dirty="0" smtClean="0"/>
              <a:t> s </a:t>
            </a:r>
            <a:r>
              <a:rPr lang="en-US" dirty="0" err="1" smtClean="0"/>
              <a:t>thuộc</a:t>
            </a:r>
            <a:r>
              <a:rPr lang="en-US" dirty="0" smtClean="0"/>
              <a:t> V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t </a:t>
            </a:r>
            <a:r>
              <a:rPr lang="en-US" dirty="0" err="1" smtClean="0"/>
              <a:t>thuộc</a:t>
            </a:r>
            <a:r>
              <a:rPr lang="en-US" dirty="0" smtClean="0"/>
              <a:t> V.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 </a:t>
            </a:r>
            <a:r>
              <a:rPr lang="en-US" dirty="0" err="1" smtClean="0"/>
              <a:t>đỉnh</a:t>
            </a: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: </a:t>
            </a:r>
            <a:r>
              <a:rPr lang="en-US" dirty="0" err="1" smtClean="0"/>
              <a:t>nếu</a:t>
            </a:r>
            <a:r>
              <a:rPr lang="en-US" dirty="0" smtClean="0"/>
              <a:t> v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dường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 </a:t>
            </a:r>
            <a:r>
              <a:rPr lang="en-US" dirty="0" err="1" smtClean="0"/>
              <a:t>đến</a:t>
            </a:r>
            <a:r>
              <a:rPr lang="en-US" dirty="0" smtClean="0"/>
              <a:t> v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 </a:t>
            </a:r>
            <a:r>
              <a:rPr lang="en-US" dirty="0" err="1" smtClean="0"/>
              <a:t>đến</a:t>
            </a:r>
            <a:r>
              <a:rPr lang="en-US" dirty="0" smtClean="0"/>
              <a:t> v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 v </a:t>
            </a:r>
            <a:r>
              <a:rPr lang="en-US" dirty="0" err="1" smtClean="0"/>
              <a:t>đến</a:t>
            </a:r>
            <a:r>
              <a:rPr lang="en-US" dirty="0" smtClean="0"/>
              <a:t> t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</a:p>
          <a:p>
            <a:pPr>
              <a:buFont typeface="Courier New" pitchFamily="49" charset="0"/>
              <a:buChar char="o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0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Dò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qua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tin.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2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Mảng</a:t>
            </a:r>
            <a:r>
              <a:rPr lang="en-US" dirty="0" smtClean="0"/>
              <a:t> d[v]: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 </a:t>
            </a:r>
            <a:r>
              <a:rPr lang="en-US" dirty="0" err="1" smtClean="0"/>
              <a:t>tới</a:t>
            </a:r>
            <a:r>
              <a:rPr lang="en-US" dirty="0" smtClean="0"/>
              <a:t> v</a:t>
            </a:r>
          </a:p>
          <a:p>
            <a:pPr marL="0" indent="0">
              <a:buNone/>
            </a:pPr>
            <a:r>
              <a:rPr lang="en-US" dirty="0" err="1" smtClean="0"/>
              <a:t>Mảng</a:t>
            </a:r>
            <a:r>
              <a:rPr lang="en-US" dirty="0" smtClean="0"/>
              <a:t> t[v]: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v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.                    t[v]</a:t>
            </a:r>
          </a:p>
          <a:p>
            <a:pPr marL="0" indent="0">
              <a:buNone/>
            </a:pPr>
            <a:r>
              <a:rPr lang="en-US" dirty="0" smtClean="0"/>
              <a:t>     s                   …..   </a:t>
            </a:r>
            <a:r>
              <a:rPr lang="en-US" dirty="0"/>
              <a:t>d</a:t>
            </a:r>
            <a:r>
              <a:rPr lang="en-US" dirty="0" smtClean="0"/>
              <a:t>[v]             v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……  d[u]     u                       a[</a:t>
            </a:r>
            <a:r>
              <a:rPr lang="en-US" dirty="0" err="1" smtClean="0"/>
              <a:t>u,v</a:t>
            </a:r>
            <a:r>
              <a:rPr lang="en-US" dirty="0" smtClean="0"/>
              <a:t>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Octagon 3"/>
          <p:cNvSpPr/>
          <p:nvPr/>
        </p:nvSpPr>
        <p:spPr>
          <a:xfrm>
            <a:off x="1219200" y="5943600"/>
            <a:ext cx="152400" cy="15240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71600" y="6019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ctagon 6"/>
          <p:cNvSpPr/>
          <p:nvPr/>
        </p:nvSpPr>
        <p:spPr>
          <a:xfrm flipV="1">
            <a:off x="3279090" y="5960463"/>
            <a:ext cx="146778" cy="76199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25868" y="5998562"/>
            <a:ext cx="10699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ctagon 9"/>
          <p:cNvSpPr/>
          <p:nvPr/>
        </p:nvSpPr>
        <p:spPr>
          <a:xfrm>
            <a:off x="4562631" y="5986693"/>
            <a:ext cx="106180" cy="72454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668811" y="6019800"/>
            <a:ext cx="817589" cy="3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71600" y="6096000"/>
            <a:ext cx="1371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ctagon 14"/>
          <p:cNvSpPr/>
          <p:nvPr/>
        </p:nvSpPr>
        <p:spPr>
          <a:xfrm>
            <a:off x="3279090" y="6553200"/>
            <a:ext cx="175393" cy="15240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454483" y="6629400"/>
            <a:ext cx="11081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668811" y="6096000"/>
            <a:ext cx="817589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flipV="1">
            <a:off x="4668811" y="5410200"/>
            <a:ext cx="1198589" cy="533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>
            <a:off x="5077605" y="6362700"/>
            <a:ext cx="1856595" cy="266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6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(*</a:t>
                </a:r>
                <a:r>
                  <a:rPr lang="en-US" sz="1800" dirty="0" err="1" smtClean="0">
                    <a:latin typeface="Courier New" pitchFamily="49" charset="0"/>
                    <a:cs typeface="Courier New" pitchFamily="49" charset="0"/>
                  </a:rPr>
                  <a:t>Khởi</a:t>
                </a:r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800" dirty="0" err="1" smtClean="0">
                    <a:latin typeface="Courier New" pitchFamily="49" charset="0"/>
                    <a:cs typeface="Courier New" pitchFamily="49" charset="0"/>
                  </a:rPr>
                  <a:t>tạo</a:t>
                </a:r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*)</a:t>
                </a:r>
              </a:p>
              <a:p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f</a:t>
                </a:r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or v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 do</a:t>
                </a:r>
              </a:p>
              <a:p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Begin d[v]:=c[</a:t>
                </a:r>
                <a:r>
                  <a:rPr lang="en-US" sz="1800" dirty="0" err="1" smtClean="0">
                    <a:latin typeface="Courier New" pitchFamily="49" charset="0"/>
                    <a:cs typeface="Courier New" pitchFamily="49" charset="0"/>
                  </a:rPr>
                  <a:t>s,v</a:t>
                </a:r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];</a:t>
                </a:r>
              </a:p>
              <a:p>
                <a:r>
                  <a:rPr lang="en-US" sz="1800" dirty="0" err="1" smtClean="0">
                    <a:latin typeface="Courier New" pitchFamily="49" charset="0"/>
                    <a:cs typeface="Courier New" pitchFamily="49" charset="0"/>
                  </a:rPr>
                  <a:t>Truoc</a:t>
                </a:r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[v] := s;</a:t>
                </a:r>
              </a:p>
              <a:p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End</a:t>
                </a:r>
              </a:p>
              <a:p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(*</a:t>
                </a:r>
                <a:r>
                  <a:rPr lang="en-US" sz="1800" dirty="0" err="1" smtClean="0">
                    <a:latin typeface="Courier New" pitchFamily="49" charset="0"/>
                    <a:cs typeface="Courier New" pitchFamily="49" charset="0"/>
                  </a:rPr>
                  <a:t>Bắt</a:t>
                </a:r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800" dirty="0" err="1" smtClean="0">
                    <a:latin typeface="Courier New" pitchFamily="49" charset="0"/>
                    <a:cs typeface="Courier New" pitchFamily="49" charset="0"/>
                  </a:rPr>
                  <a:t>đầu</a:t>
                </a:r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*)</a:t>
                </a:r>
              </a:p>
              <a:p>
                <a:endParaRPr lang="en-US" sz="1800" dirty="0"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d[s]:=0;</a:t>
                </a:r>
              </a:p>
              <a:p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for k:=1 to n-2 do</a:t>
                </a:r>
              </a:p>
              <a:p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      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for v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𝑉</m:t>
                    </m:r>
                    <m:r>
                      <m:rPr>
                        <m:lit/>
                      </m:rPr>
                      <a:rPr lang="en-US" sz="1800" b="0" i="0" smtClean="0">
                        <a:latin typeface="Cambria Math"/>
                        <a:ea typeface="Cambria Math"/>
                      </a:rPr>
                      <m:t>{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  <a:ea typeface="Cambria Math"/>
                      </a:rPr>
                      <m:t>s</m:t>
                    </m:r>
                    <m:r>
                      <a:rPr lang="en-US" sz="1800" b="0" i="0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 do</a:t>
                </a:r>
              </a:p>
              <a:p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          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for </a:t>
                </a:r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u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do</a:t>
                </a:r>
              </a:p>
              <a:p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               if d[v]&gt;d[u]+c[</a:t>
                </a:r>
                <a:r>
                  <a:rPr lang="en-US" sz="1800" dirty="0" err="1" smtClean="0">
                    <a:latin typeface="Courier New" pitchFamily="49" charset="0"/>
                    <a:cs typeface="Courier New" pitchFamily="49" charset="0"/>
                  </a:rPr>
                  <a:t>u,v</a:t>
                </a:r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];</a:t>
                </a:r>
              </a:p>
              <a:p>
                <a:r>
                  <a:rPr lang="en-US" sz="1800" dirty="0" err="1" smtClean="0">
                    <a:latin typeface="Courier New" pitchFamily="49" charset="0"/>
                    <a:cs typeface="Courier New" pitchFamily="49" charset="0"/>
                  </a:rPr>
                  <a:t>Truoc</a:t>
                </a:r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 [v]:=u;</a:t>
                </a:r>
              </a:p>
              <a:p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End;</a:t>
                </a:r>
                <a:endParaRPr lang="en-US" sz="1800" dirty="0">
                  <a:latin typeface="Courier New" pitchFamily="49" charset="0"/>
                  <a:cs typeface="Courier New" pitchFamily="49" charset="0"/>
                </a:endParaRPr>
              </a:p>
              <a:p>
                <a:endParaRPr lang="en-US" sz="1800" dirty="0">
                  <a:latin typeface="Courier New" pitchFamily="49" charset="0"/>
                  <a:cs typeface="Courier New" pitchFamily="49" charset="0"/>
                </a:endParaRPr>
              </a:p>
              <a:p>
                <a:endParaRPr lang="en-US" sz="1400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Ford-Bellman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7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05000"/>
            <a:ext cx="3505200" cy="3048000"/>
          </a:xfrm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15510437"/>
              </p:ext>
            </p:extLst>
          </p:nvPr>
        </p:nvGraphicFramePr>
        <p:xfrm>
          <a:off x="4191000" y="1905001"/>
          <a:ext cx="4572000" cy="3037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99476"/>
                <a:gridCol w="724524"/>
                <a:gridCol w="762000"/>
                <a:gridCol w="762000"/>
              </a:tblGrid>
              <a:tr h="915713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d[1],</a:t>
                      </a:r>
                    </a:p>
                    <a:p>
                      <a:r>
                        <a:rPr lang="en-US" dirty="0" smtClean="0"/>
                        <a:t>t[1]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d[2],</a:t>
                      </a:r>
                    </a:p>
                    <a:p>
                      <a:r>
                        <a:rPr lang="en-US" dirty="0" smtClean="0"/>
                        <a:t>t[2]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d[3],</a:t>
                      </a:r>
                    </a:p>
                    <a:p>
                      <a:r>
                        <a:rPr lang="en-US" dirty="0" smtClean="0"/>
                        <a:t>t[3]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d[4],</a:t>
                      </a:r>
                    </a:p>
                    <a:p>
                      <a:r>
                        <a:rPr lang="en-US" dirty="0" smtClean="0"/>
                        <a:t>t[4]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d[5],</a:t>
                      </a:r>
                    </a:p>
                    <a:p>
                      <a:r>
                        <a:rPr lang="en-US" dirty="0" smtClean="0"/>
                        <a:t>t[5]</a:t>
                      </a:r>
                      <a:endParaRPr lang="en-US" dirty="0"/>
                    </a:p>
                  </a:txBody>
                  <a:tcPr/>
                </a:tc>
              </a:tr>
              <a:tr h="5305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sto MT"/>
                        </a:rPr>
                        <a:t>∞,1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sto MT"/>
                        </a:rPr>
                        <a:t>∞,1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3,1</a:t>
                      </a:r>
                      <a:endParaRPr lang="en-US" dirty="0"/>
                    </a:p>
                  </a:txBody>
                  <a:tcPr/>
                </a:tc>
              </a:tr>
              <a:tr h="53053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-1,3</a:t>
                      </a:r>
                      <a:endParaRPr lang="en-US" dirty="0"/>
                    </a:p>
                  </a:txBody>
                  <a:tcPr/>
                </a:tc>
              </a:tr>
              <a:tr h="530532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-1,3</a:t>
                      </a:r>
                      <a:endParaRPr lang="en-US" dirty="0"/>
                    </a:p>
                  </a:txBody>
                  <a:tcPr/>
                </a:tc>
              </a:tr>
              <a:tr h="530532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-1,3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9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xét:thuật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ford-bellman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do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3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lãng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r>
              <a:rPr lang="en-US" dirty="0" smtClean="0"/>
              <a:t>: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609600" y="3200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4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ta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Chọn</a:t>
            </a:r>
            <a:r>
              <a:rPr lang="en-US" dirty="0" smtClean="0"/>
              <a:t> 1 </a:t>
            </a:r>
            <a:r>
              <a:rPr lang="en-US" dirty="0" err="1" smtClean="0"/>
              <a:t>đỉnh</a:t>
            </a:r>
            <a:r>
              <a:rPr lang="en-US" dirty="0" smtClean="0"/>
              <a:t> u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d[u]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Chọn</a:t>
            </a:r>
            <a:r>
              <a:rPr lang="en-US" dirty="0" smtClean="0"/>
              <a:t> u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0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08660" indent="-571500">
              <a:buFont typeface="+mj-lt"/>
              <a:buAutoNum type="romanUcPeriod"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.</a:t>
            </a:r>
          </a:p>
          <a:p>
            <a:pPr marL="708660" indent="-571500">
              <a:buFont typeface="+mj-lt"/>
              <a:buAutoNum type="romanU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pPr marL="708660" indent="-571500">
              <a:buFont typeface="+mj-lt"/>
              <a:buAutoNum type="romanUcPeriod"/>
            </a:pP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đi,chu</a:t>
            </a:r>
            <a:r>
              <a:rPr lang="en-US" dirty="0" smtClean="0"/>
              <a:t> </a:t>
            </a:r>
            <a:r>
              <a:rPr lang="en-US" dirty="0" err="1" smtClean="0"/>
              <a:t>trình,đồ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endParaRPr lang="en-US" dirty="0" smtClean="0"/>
          </a:p>
          <a:p>
            <a:pPr marL="708660" indent="-571500">
              <a:buFont typeface="+mj-lt"/>
              <a:buAutoNum type="romanUcPeriod"/>
            </a:pPr>
            <a:r>
              <a:rPr lang="en-US" dirty="0" err="1" smtClean="0"/>
              <a:t>Biễu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Đại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cương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về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đồ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thị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41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81000"/>
                <a:ext cx="8229600" cy="5626291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b</a:t>
                </a:r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egin </a:t>
                </a:r>
              </a:p>
              <a:p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  for 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v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do</a:t>
                </a:r>
              </a:p>
              <a:p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     begin</a:t>
                </a:r>
                <a:endParaRPr lang="en-US" sz="1800" dirty="0"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      d[v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]:=c[</a:t>
                </a:r>
                <a:r>
                  <a:rPr lang="en-US" sz="1800" dirty="0" err="1">
                    <a:latin typeface="Courier New" pitchFamily="49" charset="0"/>
                    <a:cs typeface="Courier New" pitchFamily="49" charset="0"/>
                  </a:rPr>
                  <a:t>s,v</a:t>
                </a:r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]; </a:t>
                </a:r>
                <a:r>
                  <a:rPr lang="en-US" sz="1800" dirty="0" err="1">
                    <a:latin typeface="Courier New" pitchFamily="49" charset="0"/>
                    <a:cs typeface="Courier New" pitchFamily="49" charset="0"/>
                  </a:rPr>
                  <a:t>Truoc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[v] := s;</a:t>
                </a:r>
              </a:p>
              <a:p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     end;</a:t>
                </a:r>
              </a:p>
              <a:p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  d[s]=0; T:=V\{s};</a:t>
                </a:r>
                <a:endParaRPr lang="en-US" sz="1800" dirty="0"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  while (T&lt;&gt;Ø)do</a:t>
                </a:r>
              </a:p>
              <a:p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     begin</a:t>
                </a:r>
              </a:p>
              <a:p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      </a:t>
                </a:r>
                <a:r>
                  <a:rPr lang="en-US" sz="1800" dirty="0" err="1" smtClean="0">
                    <a:latin typeface="Courier New" pitchFamily="49" charset="0"/>
                    <a:cs typeface="Courier New" pitchFamily="49" charset="0"/>
                  </a:rPr>
                  <a:t>Tìm</a:t>
                </a:r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800" dirty="0" err="1" smtClean="0">
                    <a:latin typeface="Courier New" pitchFamily="49" charset="0"/>
                    <a:cs typeface="Courier New" pitchFamily="49" charset="0"/>
                  </a:rPr>
                  <a:t>đỉnh</a:t>
                </a:r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 u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  <a:ea typeface="Cambria Math"/>
                      </a:rPr>
                      <m:t>T</m:t>
                    </m:r>
                  </m:oMath>
                </a14:m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800" dirty="0" err="1" smtClean="0">
                    <a:latin typeface="Courier New" pitchFamily="49" charset="0"/>
                    <a:cs typeface="Courier New" pitchFamily="49" charset="0"/>
                  </a:rPr>
                  <a:t>thỏa</a:t>
                </a:r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800" dirty="0" err="1" smtClean="0">
                    <a:latin typeface="Courier New" pitchFamily="49" charset="0"/>
                    <a:cs typeface="Courier New" pitchFamily="49" charset="0"/>
                  </a:rPr>
                  <a:t>mãn</a:t>
                </a:r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 d[u]=min{d[z]: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z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  <a:ea typeface="Cambria Math"/>
                      </a:rPr>
                      <m:t>T</m:t>
                    </m:r>
                  </m:oMath>
                </a14:m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};</a:t>
                </a:r>
              </a:p>
              <a:p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      T:=T\{u};</a:t>
                </a:r>
              </a:p>
              <a:p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      if 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d[v]&gt;d[u]+c[</a:t>
                </a:r>
                <a:r>
                  <a:rPr lang="en-US" sz="1800" dirty="0" err="1">
                    <a:latin typeface="Courier New" pitchFamily="49" charset="0"/>
                    <a:cs typeface="Courier New" pitchFamily="49" charset="0"/>
                  </a:rPr>
                  <a:t>u,v</a:t>
                </a:r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]; </a:t>
                </a:r>
              </a:p>
              <a:p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        begin</a:t>
                </a:r>
              </a:p>
              <a:p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          d[v]:=d[u]+a[</a:t>
                </a:r>
                <a:r>
                  <a:rPr lang="en-US" sz="1800" dirty="0" err="1" smtClean="0">
                    <a:latin typeface="Courier New" pitchFamily="49" charset="0"/>
                    <a:cs typeface="Courier New" pitchFamily="49" charset="0"/>
                  </a:rPr>
                  <a:t>u,v</a:t>
                </a:r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];</a:t>
                </a:r>
                <a:endParaRPr lang="en-US" sz="1800" dirty="0"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          </a:t>
                </a:r>
                <a:r>
                  <a:rPr lang="en-US" sz="1800" dirty="0" err="1" smtClean="0">
                    <a:latin typeface="Courier New" pitchFamily="49" charset="0"/>
                    <a:cs typeface="Courier New" pitchFamily="49" charset="0"/>
                  </a:rPr>
                  <a:t>Truoc</a:t>
                </a:r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[v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]:=u;</a:t>
                </a:r>
              </a:p>
              <a:p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        end;</a:t>
                </a:r>
              </a:p>
              <a:p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     end;</a:t>
                </a:r>
              </a:p>
              <a:p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end;</a:t>
                </a:r>
                <a:endParaRPr lang="en-US" sz="1800" dirty="0">
                  <a:latin typeface="Courier New" pitchFamily="49" charset="0"/>
                  <a:cs typeface="Courier New" pitchFamily="49" charset="0"/>
                </a:endParaRP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81000"/>
                <a:ext cx="8229600" cy="5626291"/>
              </a:xfrm>
              <a:blipFill rotWithShape="1">
                <a:blip r:embed="rId2"/>
                <a:stretch>
                  <a:fillRect t="-542" b="-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88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1752600"/>
            <a:ext cx="3505199" cy="3124200"/>
          </a:xfrm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89401153"/>
              </p:ext>
            </p:extLst>
          </p:nvPr>
        </p:nvGraphicFramePr>
        <p:xfrm>
          <a:off x="4191000" y="1600200"/>
          <a:ext cx="4724399" cy="4245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538744"/>
                <a:gridCol w="650372"/>
                <a:gridCol w="650372"/>
                <a:gridCol w="650372"/>
                <a:gridCol w="650372"/>
                <a:gridCol w="822167"/>
              </a:tblGrid>
              <a:tr h="5225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Bước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Lặp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Đ1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Đ2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Đ3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Đ4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Đ5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Đ6</a:t>
                      </a:r>
                      <a:endParaRPr lang="en-US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1,1*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sto MT"/>
                        </a:rPr>
                        <a:t>∞,1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sto MT"/>
                        </a:rPr>
                        <a:t>∞,2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sto MT"/>
                        </a:rPr>
                        <a:t>∞,1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sto MT"/>
                        </a:rPr>
                        <a:t>∞,1</a:t>
                      </a:r>
                      <a:endParaRPr lang="en-US" dirty="0"/>
                    </a:p>
                  </a:txBody>
                  <a:tcPr/>
                </a:tc>
              </a:tr>
              <a:tr h="55517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3,2*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sto MT"/>
                        </a:rPr>
                        <a:t>∞,1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8,2</a:t>
                      </a:r>
                      <a:endParaRPr lang="en-US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4,4*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8,2</a:t>
                      </a:r>
                      <a:endParaRPr lang="en-US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5,3*</a:t>
                      </a:r>
                      <a:endParaRPr lang="en-US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6,6*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minh </a:t>
            </a:r>
            <a:r>
              <a:rPr lang="en-US" dirty="0" err="1" smtClean="0"/>
              <a:t>họa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0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67072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latin typeface="+mj-lt"/>
                <a:cs typeface="Courier New" pitchFamily="49" charset="0"/>
              </a:rPr>
              <a:t>Đầu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vào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109728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Đồ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thị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cho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bởi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ma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trận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trọng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số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2400" dirty="0" err="1" smtClean="0">
                <a:latin typeface="+mj-lt"/>
                <a:cs typeface="Courier New" pitchFamily="49" charset="0"/>
              </a:rPr>
              <a:t>Đầu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ra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109728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Ma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trận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đường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đi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ngắn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nhất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giữa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các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đỉnh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109728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d[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],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=1,2,3,…,n,</a:t>
            </a:r>
          </a:p>
          <a:p>
            <a:pPr marL="109728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trong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đó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d[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cho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độ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dài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ngắn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nhất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từ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đến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j</a:t>
            </a:r>
          </a:p>
          <a:p>
            <a:pPr marL="109728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Ma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trận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ghi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nhận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đường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đi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p[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],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=1,2,3,….,n,</a:t>
            </a:r>
          </a:p>
          <a:p>
            <a:pPr marL="109728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trong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đó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p[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ghi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nhận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đỉnh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đi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trước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đỉnh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j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trong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đoạn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đường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ngắn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nhất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từ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đến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j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Floyd-</a:t>
            </a:r>
            <a:r>
              <a:rPr lang="en-US" dirty="0" err="1" smtClean="0"/>
              <a:t>WarShall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96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for i:=1 to n do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j:=1 to n do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begin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d[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]:=a[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 p[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,j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]:=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 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end;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k:=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to 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i:=1 to n do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j:=1 to 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if d[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&gt; d[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i,k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+ d[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k,j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begin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d[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d[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i,k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+ d[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k,j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p[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,j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:= p[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k,j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end;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end;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Floyd-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WarShall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61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Thuật toán Johnson </a:t>
            </a:r>
            <a:r>
              <a:rPr lang="vi-VN" dirty="0" smtClean="0"/>
              <a:t>sử </a:t>
            </a:r>
            <a:r>
              <a:rPr lang="vi-VN" dirty="0"/>
              <a:t>dụng thuật toán Bellman-Ford và thuật toán Dijkstra như những chương trình con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 smtClean="0"/>
              <a:t> </a:t>
            </a:r>
            <a:r>
              <a:rPr lang="vi-VN" dirty="0"/>
              <a:t>Nó bao gồm các đỉnh tích luỹ trong danh sách kề. Thuật toán thường dùng |V|*|V| ma trận D = d[i,j], tại d[i,j] = C(i,j) hoặc nó báo về đồ thị nhập vào có chứa chu trình âm. </a:t>
            </a:r>
            <a:endParaRPr lang="en-US" dirty="0" smtClean="0"/>
          </a:p>
          <a:p>
            <a:r>
              <a:rPr lang="vi-VN" dirty="0" smtClean="0"/>
              <a:t>Như </a:t>
            </a:r>
            <a:r>
              <a:rPr lang="vi-VN" dirty="0"/>
              <a:t>các thuật toán tìm DDNN giữa tất cả các cặp đỉnh khác, ta có các đỉnh được đánh số từ 1 đến |V|.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7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CONSTfi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=’graph.in’;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=’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graph.out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’;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max=100;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VARH : array[1..max+1] of integer;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W : array[1..max+1,1..max+1] of integer;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Nega_weight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: integer;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f,g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: text;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PROCEDUREINPUT;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file ‘graph.in’,’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graph.out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’,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nhap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vao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tran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trong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W,so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dinh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bien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nega_weight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tinh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tong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canh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trong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so &lt; 0 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END;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PROCEDURE NEW_W;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tao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dinh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N+1, W[N+1,i]=0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W[i,N+1]=+ 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voi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=1..N}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END;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653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FUNCTION BELLMAN_FORD;{Tim DDNN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tu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dinh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N+1 den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dinh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khac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luu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vao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H 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Neu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do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chu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trinh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ham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Bellman_Ford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gia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tri false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neu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do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khong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chua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chu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trinh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tra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H}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END;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PROCEDURE DIJKSTRA(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U:integer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tim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DDNN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tu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dinh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U den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dinh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lai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theo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thuat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toan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Dijkstra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gia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tri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tra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D[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u,v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 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END;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PROCEDURE SOLVE;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VAR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NEW_W;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IfBELLMAN_FORD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false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then begin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write(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g,’Do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chua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chu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trinh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am’);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exit;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end;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262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Tinh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lai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trong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canh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luon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&gt;= 0}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For u:=1 to N+1 do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Forv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:=1 to N+1 do W[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u,v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]:=W[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u,v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]+H[u]-H[v];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For u:=1 to N do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DIJKSTRA(u);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For v:=1 to N do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D[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u,v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]:=D(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u,v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)+H[v]-H[u];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End;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END;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PROCEDURE INPUT_G;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Ghi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file ma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tran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D, dong file 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END;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OPEN;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SOLVE;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INPUT_G;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END.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3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Định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nghĩa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đồ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thị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1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vi-VN" dirty="0" err="1"/>
              <a:t>Một</a:t>
            </a:r>
            <a:r>
              <a:rPr lang="vi-VN" dirty="0"/>
              <a:t> đơn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vô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G=&lt;V,E&gt; trong </a:t>
            </a:r>
            <a:r>
              <a:rPr lang="vi-VN" dirty="0" err="1"/>
              <a:t>đó</a:t>
            </a:r>
            <a:r>
              <a:rPr lang="vi-VN" dirty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vi-VN" dirty="0"/>
              <a:t> V#⌀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hữu</a:t>
            </a:r>
            <a:r>
              <a:rPr lang="vi-VN" dirty="0"/>
              <a:t> </a:t>
            </a:r>
            <a:r>
              <a:rPr lang="vi-VN" dirty="0" err="1"/>
              <a:t>hạn</a:t>
            </a:r>
            <a:r>
              <a:rPr lang="vi-VN" dirty="0"/>
              <a:t>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đỉnh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thị</a:t>
            </a:r>
            <a:endParaRPr lang="vi-VN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2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cua</a:t>
            </a:r>
            <a:r>
              <a:rPr lang="en-US" dirty="0"/>
              <a:t> V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532238"/>
            <a:ext cx="4191000" cy="45939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la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G=&lt;V,E&gt;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V#</a:t>
            </a:r>
            <a:r>
              <a:rPr lang="en-US" dirty="0" smtClean="0">
                <a:latin typeface="Cambria Math"/>
                <a:ea typeface="Cambria Math"/>
              </a:rPr>
              <a:t>⌀ </a:t>
            </a:r>
            <a:r>
              <a:rPr lang="en-US" dirty="0" err="1" smtClean="0">
                <a:latin typeface="Cambria Math"/>
                <a:ea typeface="Cambria Math"/>
              </a:rPr>
              <a:t>là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tập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hợp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hữu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hạn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gồm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các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đỉnh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của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đồ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thị</a:t>
            </a:r>
            <a:endParaRPr lang="en-US" dirty="0">
              <a:latin typeface="Cambria Math"/>
              <a:ea typeface="Cambria Math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Cambria Math"/>
              <a:ea typeface="Cambria Math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ambria Math"/>
                <a:ea typeface="Cambria Math"/>
              </a:rPr>
              <a:t>E </a:t>
            </a:r>
            <a:r>
              <a:rPr lang="en-US" dirty="0" err="1" smtClean="0">
                <a:latin typeface="Cambria Math"/>
                <a:ea typeface="Cambria Math"/>
              </a:rPr>
              <a:t>là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một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họ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các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cặp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không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có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thứ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tự</a:t>
            </a:r>
            <a:r>
              <a:rPr lang="en-US" dirty="0" smtClean="0">
                <a:latin typeface="Cambria Math"/>
                <a:ea typeface="Cambria Math"/>
              </a:rPr>
              <a:t>  </a:t>
            </a:r>
            <a:r>
              <a:rPr lang="en-US" dirty="0" err="1" smtClean="0">
                <a:latin typeface="Cambria Math"/>
                <a:ea typeface="Cambria Math"/>
              </a:rPr>
              <a:t>của</a:t>
            </a:r>
            <a:r>
              <a:rPr lang="en-US" dirty="0" smtClean="0">
                <a:latin typeface="Cambria Math"/>
                <a:ea typeface="Cambria Math"/>
              </a:rPr>
              <a:t> V </a:t>
            </a:r>
            <a:r>
              <a:rPr lang="en-US" dirty="0" err="1" smtClean="0">
                <a:latin typeface="Cambria Math"/>
                <a:ea typeface="Cambria Math"/>
              </a:rPr>
              <a:t>goi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là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các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cạnh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Đơn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đồ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thị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&amp;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Đa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đồ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thị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vô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hướng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8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minh </a:t>
            </a:r>
            <a:r>
              <a:rPr lang="en-US" dirty="0" err="1" smtClean="0"/>
              <a:t>họa</a:t>
            </a:r>
            <a:endParaRPr lang="en-US" dirty="0"/>
          </a:p>
        </p:txBody>
      </p:sp>
      <p:sp>
        <p:nvSpPr>
          <p:cNvPr id="50" name="Content Placeholder 4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đồ</a:t>
            </a:r>
            <a:r>
              <a:rPr lang="en-US" sz="2000" dirty="0" smtClean="0"/>
              <a:t> </a:t>
            </a:r>
            <a:r>
              <a:rPr lang="en-US" sz="2000" dirty="0" err="1" smtClean="0"/>
              <a:t>thị</a:t>
            </a:r>
            <a:r>
              <a:rPr lang="en-US" sz="2000" dirty="0" smtClean="0"/>
              <a:t> </a:t>
            </a:r>
            <a:r>
              <a:rPr lang="en-US" sz="2000" dirty="0" err="1" smtClean="0"/>
              <a:t>vô</a:t>
            </a:r>
            <a:r>
              <a:rPr lang="en-US" sz="2000" dirty="0" smtClean="0"/>
              <a:t> </a:t>
            </a:r>
            <a:r>
              <a:rPr lang="en-US" sz="2000" dirty="0" err="1" smtClean="0"/>
              <a:t>hướng</a:t>
            </a:r>
            <a:endParaRPr lang="en-US" sz="20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1828800" y="2971800"/>
            <a:ext cx="0" cy="10668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828800" y="2971800"/>
            <a:ext cx="914400" cy="10668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743200" y="2971800"/>
            <a:ext cx="0" cy="10668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743200" y="2971800"/>
            <a:ext cx="914400" cy="10668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657600" y="2971800"/>
            <a:ext cx="0" cy="10668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1828800" y="2971800"/>
            <a:ext cx="1828800" cy="10668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752600" y="4876800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Đơn</a:t>
            </a:r>
            <a:r>
              <a:rPr lang="en-US" sz="1400" dirty="0" smtClean="0"/>
              <a:t> </a:t>
            </a:r>
            <a:r>
              <a:rPr lang="en-US" sz="1400" dirty="0" err="1" smtClean="0"/>
              <a:t>đồ</a:t>
            </a:r>
            <a:r>
              <a:rPr lang="en-US" sz="1400" dirty="0" smtClean="0"/>
              <a:t> </a:t>
            </a:r>
            <a:r>
              <a:rPr lang="en-US" sz="1400" dirty="0" err="1" smtClean="0"/>
              <a:t>thị</a:t>
            </a:r>
            <a:r>
              <a:rPr lang="en-US" sz="1400" dirty="0" smtClean="0"/>
              <a:t> </a:t>
            </a:r>
            <a:r>
              <a:rPr lang="en-US" sz="1400" dirty="0" err="1" smtClean="0"/>
              <a:t>vô</a:t>
            </a:r>
            <a:r>
              <a:rPr lang="en-US" sz="1400" dirty="0" smtClean="0"/>
              <a:t> </a:t>
            </a:r>
            <a:r>
              <a:rPr lang="en-US" sz="1400" dirty="0" err="1" smtClean="0"/>
              <a:t>hướng</a:t>
            </a:r>
            <a:endParaRPr lang="en-US" sz="1400" dirty="0"/>
          </a:p>
        </p:txBody>
      </p:sp>
      <p:sp>
        <p:nvSpPr>
          <p:cNvPr id="58" name="Content Placeholder 5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đồ</a:t>
            </a:r>
            <a:r>
              <a:rPr lang="en-US" sz="2000" dirty="0" smtClean="0"/>
              <a:t> </a:t>
            </a:r>
            <a:r>
              <a:rPr lang="en-US" sz="2000" dirty="0" err="1" smtClean="0"/>
              <a:t>thị</a:t>
            </a:r>
            <a:r>
              <a:rPr lang="en-US" sz="2000" dirty="0" smtClean="0"/>
              <a:t> </a:t>
            </a:r>
            <a:r>
              <a:rPr lang="en-US" sz="2000" dirty="0" err="1" smtClean="0"/>
              <a:t>vô</a:t>
            </a:r>
            <a:r>
              <a:rPr lang="en-US" sz="2000" dirty="0" smtClean="0"/>
              <a:t> </a:t>
            </a:r>
            <a:r>
              <a:rPr lang="en-US" sz="2000" dirty="0" err="1" smtClean="0"/>
              <a:t>hướng</a:t>
            </a:r>
            <a:endParaRPr lang="en-US" sz="20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5029200" y="2971800"/>
            <a:ext cx="0" cy="10668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029200" y="2971800"/>
            <a:ext cx="18288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029200" y="4038600"/>
            <a:ext cx="18288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841958" y="2971800"/>
            <a:ext cx="0" cy="10668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943600" y="2971800"/>
            <a:ext cx="0" cy="10668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029200" y="4872971"/>
                <a:ext cx="2743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a.Đa </a:t>
                </a:r>
                <a:r>
                  <a:rPr lang="en-US" sz="1400" dirty="0" err="1" smtClean="0"/>
                  <a:t>đồ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thị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vô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hướng</a:t>
                </a:r>
                <a:r>
                  <a:rPr lang="en-US" sz="1400" dirty="0" smtClean="0"/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 smtClean="0"/>
                  <a:t> </a:t>
                </a:r>
                <a:r>
                  <a:rPr lang="en-US" sz="1400" dirty="0" err="1" smtClean="0"/>
                  <a:t>và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 smtClean="0"/>
                  <a:t> </a:t>
                </a:r>
                <a:r>
                  <a:rPr lang="en-US" sz="1400" dirty="0" err="1" smtClean="0"/>
                  <a:t>là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các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cạnh</a:t>
                </a:r>
                <a:r>
                  <a:rPr lang="en-US" sz="1400" dirty="0" smtClean="0"/>
                  <a:t> song </a:t>
                </a:r>
                <a:r>
                  <a:rPr lang="en-US" sz="1400" dirty="0" err="1" smtClean="0"/>
                  <a:t>song</a:t>
                </a:r>
                <a:endParaRPr lang="en-US" sz="1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872971"/>
                <a:ext cx="2743200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444" t="-3488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ight Bracket 65"/>
          <p:cNvSpPr/>
          <p:nvPr/>
        </p:nvSpPr>
        <p:spPr>
          <a:xfrm>
            <a:off x="6858000" y="2971800"/>
            <a:ext cx="304800" cy="1066800"/>
          </a:xfrm>
          <a:prstGeom prst="rightBracket">
            <a:avLst>
              <a:gd name="adj" fmla="val 754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Bracket 66"/>
          <p:cNvSpPr/>
          <p:nvPr/>
        </p:nvSpPr>
        <p:spPr>
          <a:xfrm>
            <a:off x="5943600" y="2971800"/>
            <a:ext cx="304800" cy="1066800"/>
          </a:xfrm>
          <a:prstGeom prst="rightBracket">
            <a:avLst>
              <a:gd name="adj" fmla="val 1030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400800" y="3200400"/>
                <a:ext cx="4038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3200400"/>
                <a:ext cx="403893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239000" y="3354288"/>
                <a:ext cx="4080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3354288"/>
                <a:ext cx="408060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67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G=&lt;V,E&gt;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:</a:t>
            </a:r>
          </a:p>
          <a:p>
            <a:r>
              <a:rPr lang="en-US" dirty="0" smtClean="0"/>
              <a:t>V#</a:t>
            </a:r>
            <a:r>
              <a:rPr lang="en-US" dirty="0" smtClean="0">
                <a:latin typeface="Cambria Math"/>
                <a:ea typeface="Cambria Math"/>
              </a:rPr>
              <a:t>⌀ </a:t>
            </a:r>
            <a:r>
              <a:rPr lang="en-US" dirty="0" err="1" smtClean="0">
                <a:latin typeface="Cambria Math"/>
                <a:ea typeface="Cambria Math"/>
              </a:rPr>
              <a:t>là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tập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hợp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hữu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hạn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gồm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các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đỉnh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của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đồ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thị</a:t>
            </a:r>
            <a:r>
              <a:rPr lang="en-US" dirty="0" smtClean="0">
                <a:latin typeface="Cambria Math"/>
                <a:ea typeface="Cambria Math"/>
              </a:rPr>
              <a:t>.</a:t>
            </a:r>
          </a:p>
          <a:p>
            <a:r>
              <a:rPr lang="en-US" dirty="0" smtClean="0">
                <a:latin typeface="Cambria Math"/>
                <a:ea typeface="Cambria Math"/>
              </a:rPr>
              <a:t>E </a:t>
            </a:r>
            <a:r>
              <a:rPr lang="en-US" dirty="0" err="1" smtClean="0">
                <a:latin typeface="Cambria Math"/>
                <a:ea typeface="Cambria Math"/>
              </a:rPr>
              <a:t>là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tập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hợp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các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cặp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có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thứ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tự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gồm</a:t>
            </a:r>
            <a:r>
              <a:rPr lang="en-US" dirty="0" smtClean="0">
                <a:latin typeface="Cambria Math"/>
                <a:ea typeface="Cambria Math"/>
              </a:rPr>
              <a:t> 2 </a:t>
            </a:r>
            <a:r>
              <a:rPr lang="en-US" dirty="0" err="1" smtClean="0">
                <a:latin typeface="Cambria Math"/>
                <a:ea typeface="Cambria Math"/>
              </a:rPr>
              <a:t>phần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tử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khác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nhau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của</a:t>
            </a:r>
            <a:r>
              <a:rPr lang="en-US" dirty="0" smtClean="0">
                <a:latin typeface="Cambria Math"/>
                <a:ea typeface="Cambria Math"/>
              </a:rPr>
              <a:t> V </a:t>
            </a:r>
            <a:r>
              <a:rPr lang="en-US" dirty="0" err="1" smtClean="0">
                <a:latin typeface="Cambria Math"/>
                <a:ea typeface="Cambria Math"/>
              </a:rPr>
              <a:t>gọi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là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các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cung</a:t>
            </a:r>
            <a:r>
              <a:rPr lang="en-US" dirty="0">
                <a:latin typeface="Cambria Math"/>
                <a:ea typeface="Cambria Math"/>
              </a:rPr>
              <a:t>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G=&lt;V,E&gt;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:</a:t>
            </a:r>
          </a:p>
          <a:p>
            <a:r>
              <a:rPr lang="en-US" dirty="0" smtClean="0"/>
              <a:t>V#</a:t>
            </a:r>
            <a:r>
              <a:rPr lang="en-US" dirty="0" smtClean="0">
                <a:latin typeface="Cambria Math"/>
                <a:ea typeface="Cambria Math"/>
              </a:rPr>
              <a:t>⌀ </a:t>
            </a:r>
            <a:r>
              <a:rPr lang="en-US" dirty="0" err="1" smtClean="0">
                <a:latin typeface="Cambria Math"/>
                <a:ea typeface="Cambria Math"/>
              </a:rPr>
              <a:t>là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tập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hợp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hữu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hạn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gồm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các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đỉnh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của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đồ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thị</a:t>
            </a:r>
            <a:r>
              <a:rPr lang="en-US" dirty="0" smtClean="0">
                <a:latin typeface="Cambria Math"/>
                <a:ea typeface="Cambria Math"/>
              </a:rPr>
              <a:t>.</a:t>
            </a:r>
          </a:p>
          <a:p>
            <a:r>
              <a:rPr lang="en-US" dirty="0" smtClean="0">
                <a:latin typeface="Cambria Math"/>
                <a:ea typeface="Cambria Math"/>
              </a:rPr>
              <a:t>E </a:t>
            </a:r>
            <a:r>
              <a:rPr lang="en-US" dirty="0" err="1" smtClean="0">
                <a:latin typeface="Cambria Math"/>
                <a:ea typeface="Cambria Math"/>
              </a:rPr>
              <a:t>là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một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họ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các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cặp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có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thứ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tự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của</a:t>
            </a:r>
            <a:r>
              <a:rPr lang="en-US" dirty="0" smtClean="0">
                <a:latin typeface="Cambria Math"/>
                <a:ea typeface="Cambria Math"/>
              </a:rPr>
              <a:t> V </a:t>
            </a:r>
            <a:r>
              <a:rPr lang="en-US" dirty="0" err="1" smtClean="0">
                <a:latin typeface="Cambria Math"/>
                <a:ea typeface="Cambria Math"/>
              </a:rPr>
              <a:t>gọi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là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các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cung</a:t>
            </a:r>
            <a:r>
              <a:rPr lang="en-US" dirty="0">
                <a:latin typeface="Cambria Math"/>
                <a:ea typeface="Cambria Math"/>
              </a:rPr>
              <a:t>.</a:t>
            </a:r>
            <a:endParaRPr lang="en-US" dirty="0" smtClean="0">
              <a:latin typeface="Cambria Math"/>
              <a:ea typeface="Cambria Math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Đơn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đồ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thị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&amp;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đa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đồ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thị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hướng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4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38400"/>
            <a:ext cx="3159369" cy="1933151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819400"/>
            <a:ext cx="2385267" cy="1280271"/>
          </a:xfrm>
        </p:spPr>
      </p:pic>
    </p:spTree>
    <p:extLst>
      <p:ext uri="{BB962C8B-B14F-4D97-AF65-F5344CB8AC3E}">
        <p14:creationId xmlns:p14="http://schemas.microsoft.com/office/powerpoint/2010/main" val="161336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 smtClean="0"/>
              <a:t>Cho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G=&lt;V,E&gt;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2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u,v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(</a:t>
            </a:r>
            <a:r>
              <a:rPr lang="en-US" dirty="0" err="1" smtClean="0"/>
              <a:t>u,v</a:t>
            </a:r>
            <a:r>
              <a:rPr lang="en-US" dirty="0" smtClean="0"/>
              <a:t>) </a:t>
            </a:r>
            <a:r>
              <a:rPr lang="en-US" dirty="0" err="1" smtClean="0"/>
              <a:t>là</a:t>
            </a:r>
            <a:r>
              <a:rPr lang="en-US" dirty="0"/>
              <a:t> </a:t>
            </a:r>
            <a:r>
              <a:rPr lang="en-US" dirty="0" smtClean="0"/>
              <a:t>1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Nếu</a:t>
            </a:r>
            <a:r>
              <a:rPr lang="en-US" dirty="0" smtClean="0"/>
              <a:t> e=(</a:t>
            </a:r>
            <a:r>
              <a:rPr lang="en-US" dirty="0" err="1" smtClean="0"/>
              <a:t>u,v</a:t>
            </a:r>
            <a:r>
              <a:rPr lang="en-US" dirty="0" smtClean="0"/>
              <a:t>) la 1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ta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2 </a:t>
            </a:r>
            <a:r>
              <a:rPr lang="en-US" dirty="0" err="1" smtClean="0"/>
              <a:t>cạnh</a:t>
            </a:r>
            <a:r>
              <a:rPr lang="en-US" dirty="0" smtClean="0"/>
              <a:t> u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v.Và</a:t>
            </a:r>
            <a:r>
              <a:rPr lang="en-US" dirty="0" smtClean="0"/>
              <a:t> </a:t>
            </a:r>
            <a:r>
              <a:rPr lang="en-US" dirty="0" err="1" smtClean="0"/>
              <a:t>u,v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e.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v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thị,ký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deg</a:t>
            </a:r>
            <a:r>
              <a:rPr lang="en-US" dirty="0" smtClean="0"/>
              <a:t>(v)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nó.Đỉnh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0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lập,đỉnh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1 </a:t>
            </a:r>
            <a:r>
              <a:rPr lang="en-US" dirty="0" err="1" smtClean="0"/>
              <a:t>dược</a:t>
            </a:r>
            <a:r>
              <a:rPr lang="en-US" dirty="0" smtClean="0"/>
              <a:t> </a:t>
            </a:r>
            <a:r>
              <a:rPr lang="en-US" dirty="0" err="1" smtClean="0"/>
              <a:t>coi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treo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thuật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ngữ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cơ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bản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23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1E1E1E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lnDef>
      <a:spPr>
        <a:ln>
          <a:headEnd type="oval" w="med" len="med"/>
          <a:tailEnd type="oval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1E1E1E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1061</TotalTime>
  <Words>2717</Words>
  <Application>Microsoft Office PowerPoint</Application>
  <PresentationFormat>On-screen Show (4:3)</PresentationFormat>
  <Paragraphs>337</Paragraphs>
  <Slides>37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Concourse</vt:lpstr>
      <vt:lpstr>Lý thuyết đồ thị</vt:lpstr>
      <vt:lpstr>Lý thuyết đồ thị</vt:lpstr>
      <vt:lpstr>Đại cương về đồ thị</vt:lpstr>
      <vt:lpstr>Định nghĩa đồ thị</vt:lpstr>
      <vt:lpstr>Đơn đồ thị &amp; Đa đồ thị vô hướng</vt:lpstr>
      <vt:lpstr>Ví dụ minh họa</vt:lpstr>
      <vt:lpstr>Đơn đồ thị &amp; đa đồ thị có hướng</vt:lpstr>
      <vt:lpstr>PowerPoint Presentation</vt:lpstr>
      <vt:lpstr>Các thuật ngữ cơ bản</vt:lpstr>
      <vt:lpstr>Các thuật ngữ cơ bản(tiếp)</vt:lpstr>
      <vt:lpstr>Đường đi,chu trình và đồ thị liên thông</vt:lpstr>
      <vt:lpstr>Đồ thị liên thông</vt:lpstr>
      <vt:lpstr>Đồ thị liên thông</vt:lpstr>
      <vt:lpstr>Biểu diễn đồ thị trên MT</vt:lpstr>
      <vt:lpstr>Biểu diễn đồ thị trên máy tính</vt:lpstr>
      <vt:lpstr>Ma trận kề</vt:lpstr>
      <vt:lpstr>Ma trận liên thuộc đỉnh-cạnh</vt:lpstr>
      <vt:lpstr>PowerPoint Presentation</vt:lpstr>
      <vt:lpstr>Đồ thị euler và hamilton</vt:lpstr>
      <vt:lpstr>Đồ thị euler và hamilton</vt:lpstr>
      <vt:lpstr>PowerPoint Presentation</vt:lpstr>
      <vt:lpstr>Đồ thị hamilton</vt:lpstr>
      <vt:lpstr>Bài toán đường đi ngắn nhất</vt:lpstr>
      <vt:lpstr>PowerPoint Presentation</vt:lpstr>
      <vt:lpstr>PowerPoint Presentation</vt:lpstr>
      <vt:lpstr>Thuật toán Ford-Bellman</vt:lpstr>
      <vt:lpstr>Ví dụ</vt:lpstr>
      <vt:lpstr>PowerPoint Presentation</vt:lpstr>
      <vt:lpstr>PowerPoint Presentation</vt:lpstr>
      <vt:lpstr>PowerPoint Presentation</vt:lpstr>
      <vt:lpstr>Ví dụ minh họa:</vt:lpstr>
      <vt:lpstr>Thuật toán Floyd-WarShall </vt:lpstr>
      <vt:lpstr>Thuật toán Floyd-WarShall</vt:lpstr>
      <vt:lpstr>Thuật toán Johnson</vt:lpstr>
      <vt:lpstr>Code thuật toán</vt:lpstr>
      <vt:lpstr>Code thuật toán(tiếp)</vt:lpstr>
      <vt:lpstr>Code thuật toán(tiếp)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hien</dc:creator>
  <cp:lastModifiedBy>HTTH9296</cp:lastModifiedBy>
  <cp:revision>74</cp:revision>
  <dcterms:created xsi:type="dcterms:W3CDTF">2012-02-24T15:44:35Z</dcterms:created>
  <dcterms:modified xsi:type="dcterms:W3CDTF">2012-02-27T22:52:32Z</dcterms:modified>
</cp:coreProperties>
</file>