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C3A47-8C56-4521-B38E-2C9A250350B6}" type="datetimeFigureOut">
              <a:rPr lang="en-US" smtClean="0"/>
              <a:t>19/12/2011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B6C5B9-BF23-4EFD-8229-EDD7E0FA32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Logical Topology Design in IP-over-WDM Optical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5" name="Oval 4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10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10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9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8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Straight Connector 21"/>
          <p:cNvCxnSpPr>
            <a:stCxn id="18" idx="6"/>
            <a:endCxn id="19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21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  <a:endCxn id="20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1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Connector 32"/>
          <p:cNvCxnSpPr>
            <a:stCxn id="27" idx="6"/>
            <a:endCxn id="28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6"/>
            <a:endCxn id="29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  <a:endCxn id="32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32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"/>
            <a:endCxn id="31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6"/>
            <a:endCxn id="30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4"/>
            <a:endCxn id="30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0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1"/>
            <a:endCxn id="31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5"/>
            <a:endCxn id="30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5"/>
            <a:endCxn id="32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93267" y="6333845"/>
            <a:ext cx="12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5" idx="7"/>
            <a:endCxn id="47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8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8" idx="5"/>
            <a:endCxn id="30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7"/>
            <a:endCxn id="32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7" idx="3"/>
            <a:endCxn id="31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 smtClean="0"/>
          </a:p>
          <a:p>
            <a:pPr lvl="1"/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 link survivable network</a:t>
            </a:r>
          </a:p>
          <a:p>
            <a:pPr lvl="1"/>
            <a:r>
              <a:rPr lang="en-US" dirty="0" smtClean="0"/>
              <a:t>OXC </a:t>
            </a:r>
            <a:r>
              <a:rPr lang="en-US" dirty="0" err="1" smtClean="0"/>
              <a:t>lỗi</a:t>
            </a:r>
            <a:r>
              <a:rPr lang="en-US" dirty="0" smtClean="0"/>
              <a:t>: node survivable </a:t>
            </a:r>
            <a:r>
              <a:rPr lang="en-US" dirty="0" err="1" smtClean="0"/>
              <a:t>nework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Survivable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Protection: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physical topology.</a:t>
            </a:r>
          </a:p>
          <a:p>
            <a:r>
              <a:rPr lang="en-US" dirty="0" smtClean="0"/>
              <a:t>Restoration: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logical topology.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link </a:t>
            </a:r>
            <a:r>
              <a:rPr lang="en-US" dirty="0" err="1" smtClean="0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physical topology.</a:t>
            </a:r>
          </a:p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physical link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1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đường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1 sang </a:t>
            </a:r>
            <a:r>
              <a:rPr lang="en-US" dirty="0" err="1" smtClean="0"/>
              <a:t>đường</a:t>
            </a: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logical topology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IP router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lighpath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IP router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logical topology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logical topology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logical topology </a:t>
            </a:r>
            <a:r>
              <a:rPr lang="en-US" dirty="0" err="1" smtClean="0"/>
              <a:t>và</a:t>
            </a:r>
            <a:r>
              <a:rPr lang="en-US" dirty="0" smtClean="0"/>
              <a:t> physical topology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2-liên </a:t>
            </a:r>
            <a:r>
              <a:rPr lang="en-US" dirty="0" err="1" smtClean="0"/>
              <a:t>thông</a:t>
            </a:r>
            <a:r>
              <a:rPr lang="en-US" dirty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link disjoint mapping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link.</a:t>
            </a:r>
          </a:p>
          <a:p>
            <a:r>
              <a:rPr lang="en-US" dirty="0" smtClean="0"/>
              <a:t>Link disjoint mapping: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physical link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logical topology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i="1" dirty="0" err="1" smtClean="0"/>
              <a:t>một</a:t>
            </a:r>
            <a:r>
              <a:rPr lang="en-US" dirty="0" smtClean="0"/>
              <a:t> physical link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survivable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P</a:t>
            </a:r>
            <a:r>
              <a:rPr lang="en-US" dirty="0" smtClean="0"/>
              <a:t> : physical topology 2-liên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</a:t>
            </a:r>
            <a:r>
              <a:rPr lang="en-US" dirty="0" smtClean="0"/>
              <a:t> : logical topology 2-liên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Link survivable mapping.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Oval 3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9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9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8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7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1" name="Straight Connector 20"/>
          <p:cNvCxnSpPr>
            <a:stCxn id="17" idx="6"/>
            <a:endCxn id="18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  <a:endCxn id="19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20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6"/>
            <a:endCxn id="19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3"/>
            <a:endCxn id="20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01145" y="3733800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95400" y="3733800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9" name="Oval 48" descr="1"/>
          <p:cNvSpPr/>
          <p:nvPr/>
        </p:nvSpPr>
        <p:spPr>
          <a:xfrm>
            <a:off x="12192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 descr="1"/>
          <p:cNvSpPr/>
          <p:nvPr/>
        </p:nvSpPr>
        <p:spPr>
          <a:xfrm>
            <a:off x="26670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 descr="1"/>
          <p:cNvSpPr/>
          <p:nvPr/>
        </p:nvSpPr>
        <p:spPr>
          <a:xfrm>
            <a:off x="3990109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 descr="1"/>
          <p:cNvSpPr/>
          <p:nvPr/>
        </p:nvSpPr>
        <p:spPr>
          <a:xfrm>
            <a:off x="26670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Oval 52" descr="1"/>
          <p:cNvSpPr/>
          <p:nvPr/>
        </p:nvSpPr>
        <p:spPr>
          <a:xfrm>
            <a:off x="12192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 descr="1"/>
          <p:cNvSpPr/>
          <p:nvPr/>
        </p:nvSpPr>
        <p:spPr>
          <a:xfrm>
            <a:off x="3990109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Straight Connector 54"/>
          <p:cNvCxnSpPr>
            <a:stCxn id="49" idx="6"/>
            <a:endCxn id="50" idx="2"/>
          </p:cNvCxnSpPr>
          <p:nvPr/>
        </p:nvCxnSpPr>
        <p:spPr>
          <a:xfrm>
            <a:off x="1676400" y="4525827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51" idx="2"/>
          </p:cNvCxnSpPr>
          <p:nvPr/>
        </p:nvCxnSpPr>
        <p:spPr>
          <a:xfrm>
            <a:off x="3124200" y="4525827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54" idx="0"/>
          </p:cNvCxnSpPr>
          <p:nvPr/>
        </p:nvCxnSpPr>
        <p:spPr>
          <a:xfrm>
            <a:off x="4218709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6"/>
            <a:endCxn id="54" idx="2"/>
          </p:cNvCxnSpPr>
          <p:nvPr/>
        </p:nvCxnSpPr>
        <p:spPr>
          <a:xfrm>
            <a:off x="3124200" y="5848936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9" idx="4"/>
            <a:endCxn id="53" idx="0"/>
          </p:cNvCxnSpPr>
          <p:nvPr/>
        </p:nvCxnSpPr>
        <p:spPr>
          <a:xfrm>
            <a:off x="14478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6"/>
            <a:endCxn id="52" idx="2"/>
          </p:cNvCxnSpPr>
          <p:nvPr/>
        </p:nvCxnSpPr>
        <p:spPr>
          <a:xfrm>
            <a:off x="1676400" y="58489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  <a:endCxn id="52" idx="0"/>
          </p:cNvCxnSpPr>
          <p:nvPr/>
        </p:nvCxnSpPr>
        <p:spPr>
          <a:xfrm>
            <a:off x="28956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3"/>
            <a:endCxn id="52" idx="1"/>
          </p:cNvCxnSpPr>
          <p:nvPr/>
        </p:nvCxnSpPr>
        <p:spPr>
          <a:xfrm>
            <a:off x="27339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1"/>
            <a:endCxn id="53" idx="7"/>
          </p:cNvCxnSpPr>
          <p:nvPr/>
        </p:nvCxnSpPr>
        <p:spPr>
          <a:xfrm flipH="1">
            <a:off x="1609445" y="5687291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5"/>
            <a:endCxn id="52" idx="3"/>
          </p:cNvCxnSpPr>
          <p:nvPr/>
        </p:nvCxnSpPr>
        <p:spPr>
          <a:xfrm>
            <a:off x="1609445" y="6010581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5"/>
            <a:endCxn id="54" idx="3"/>
          </p:cNvCxnSpPr>
          <p:nvPr/>
        </p:nvCxnSpPr>
        <p:spPr>
          <a:xfrm>
            <a:off x="3057245" y="6010581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36223" y="6172200"/>
            <a:ext cx="11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7" name="Straight Connector 66"/>
          <p:cNvCxnSpPr>
            <a:stCxn id="50" idx="5"/>
            <a:endCxn id="52" idx="7"/>
          </p:cNvCxnSpPr>
          <p:nvPr/>
        </p:nvCxnSpPr>
        <p:spPr>
          <a:xfrm>
            <a:off x="3057245" y="4687472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7"/>
            <a:endCxn id="54" idx="1"/>
          </p:cNvCxnSpPr>
          <p:nvPr/>
        </p:nvCxnSpPr>
        <p:spPr>
          <a:xfrm>
            <a:off x="3057245" y="5687291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7"/>
            <a:endCxn id="50" idx="1"/>
          </p:cNvCxnSpPr>
          <p:nvPr/>
        </p:nvCxnSpPr>
        <p:spPr>
          <a:xfrm>
            <a:off x="1609445" y="4364182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9" idx="3"/>
            <a:endCxn id="53" idx="1"/>
          </p:cNvCxnSpPr>
          <p:nvPr/>
        </p:nvCxnSpPr>
        <p:spPr>
          <a:xfrm>
            <a:off x="12861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95755" y="41055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866900" y="58928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933246" y="5002714"/>
            <a:ext cx="50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356366" y="4981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66900" y="54314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23944" y="58928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834478" y="49415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17018" y="54113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79" name="Oval 78" descr="1"/>
          <p:cNvSpPr/>
          <p:nvPr/>
        </p:nvSpPr>
        <p:spPr>
          <a:xfrm>
            <a:off x="4953000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 descr="1"/>
          <p:cNvSpPr/>
          <p:nvPr/>
        </p:nvSpPr>
        <p:spPr>
          <a:xfrm>
            <a:off x="6400800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 descr="1"/>
          <p:cNvSpPr/>
          <p:nvPr/>
        </p:nvSpPr>
        <p:spPr>
          <a:xfrm>
            <a:off x="7723909" y="436418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 descr="1"/>
          <p:cNvSpPr/>
          <p:nvPr/>
        </p:nvSpPr>
        <p:spPr>
          <a:xfrm>
            <a:off x="6400800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Oval 82" descr="1"/>
          <p:cNvSpPr/>
          <p:nvPr/>
        </p:nvSpPr>
        <p:spPr>
          <a:xfrm>
            <a:off x="4953000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Oval 83" descr="1"/>
          <p:cNvSpPr/>
          <p:nvPr/>
        </p:nvSpPr>
        <p:spPr>
          <a:xfrm>
            <a:off x="7723909" y="56872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5" name="Straight Connector 84"/>
          <p:cNvCxnSpPr>
            <a:stCxn id="79" idx="6"/>
            <a:endCxn id="80" idx="2"/>
          </p:cNvCxnSpPr>
          <p:nvPr/>
        </p:nvCxnSpPr>
        <p:spPr>
          <a:xfrm>
            <a:off x="5410200" y="459278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6"/>
            <a:endCxn id="81" idx="2"/>
          </p:cNvCxnSpPr>
          <p:nvPr/>
        </p:nvCxnSpPr>
        <p:spPr>
          <a:xfrm>
            <a:off x="6858000" y="459278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1" idx="4"/>
            <a:endCxn id="84" idx="0"/>
          </p:cNvCxnSpPr>
          <p:nvPr/>
        </p:nvCxnSpPr>
        <p:spPr>
          <a:xfrm>
            <a:off x="7952509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6"/>
            <a:endCxn id="84" idx="2"/>
          </p:cNvCxnSpPr>
          <p:nvPr/>
        </p:nvCxnSpPr>
        <p:spPr>
          <a:xfrm>
            <a:off x="6858000" y="59158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4"/>
            <a:endCxn id="83" idx="0"/>
          </p:cNvCxnSpPr>
          <p:nvPr/>
        </p:nvCxnSpPr>
        <p:spPr>
          <a:xfrm>
            <a:off x="5181600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3" idx="6"/>
            <a:endCxn id="82" idx="2"/>
          </p:cNvCxnSpPr>
          <p:nvPr/>
        </p:nvCxnSpPr>
        <p:spPr>
          <a:xfrm>
            <a:off x="5410200" y="59158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0" idx="4"/>
            <a:endCxn id="82" idx="0"/>
          </p:cNvCxnSpPr>
          <p:nvPr/>
        </p:nvCxnSpPr>
        <p:spPr>
          <a:xfrm>
            <a:off x="6629400" y="482138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0" idx="3"/>
            <a:endCxn id="82" idx="1"/>
          </p:cNvCxnSpPr>
          <p:nvPr/>
        </p:nvCxnSpPr>
        <p:spPr>
          <a:xfrm>
            <a:off x="6467755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2" idx="1"/>
            <a:endCxn id="83" idx="7"/>
          </p:cNvCxnSpPr>
          <p:nvPr/>
        </p:nvCxnSpPr>
        <p:spPr>
          <a:xfrm flipH="1">
            <a:off x="5343245" y="575424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2" idx="3"/>
          </p:cNvCxnSpPr>
          <p:nvPr/>
        </p:nvCxnSpPr>
        <p:spPr>
          <a:xfrm>
            <a:off x="5343245" y="607753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84" idx="3"/>
          </p:cNvCxnSpPr>
          <p:nvPr/>
        </p:nvCxnSpPr>
        <p:spPr>
          <a:xfrm>
            <a:off x="6791045" y="607753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70023" y="6239155"/>
            <a:ext cx="11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99" name="Straight Connector 98"/>
          <p:cNvCxnSpPr>
            <a:stCxn id="79" idx="7"/>
            <a:endCxn id="80" idx="1"/>
          </p:cNvCxnSpPr>
          <p:nvPr/>
        </p:nvCxnSpPr>
        <p:spPr>
          <a:xfrm>
            <a:off x="5343245" y="443113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9" idx="3"/>
            <a:endCxn id="83" idx="1"/>
          </p:cNvCxnSpPr>
          <p:nvPr/>
        </p:nvCxnSpPr>
        <p:spPr>
          <a:xfrm>
            <a:off x="5019955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629555" y="41725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600700" y="59598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667046" y="5069669"/>
            <a:ext cx="50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6090166" y="50488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600700" y="54984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057744" y="59598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910840" y="501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986154" y="413339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cxnSp>
        <p:nvCxnSpPr>
          <p:cNvPr id="110" name="Straight Connector 109"/>
          <p:cNvCxnSpPr>
            <a:stCxn id="80" idx="7"/>
            <a:endCxn id="81" idx="1"/>
          </p:cNvCxnSpPr>
          <p:nvPr/>
        </p:nvCxnSpPr>
        <p:spPr>
          <a:xfrm>
            <a:off x="6791045" y="4431137"/>
            <a:ext cx="9998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1" idx="5"/>
            <a:endCxn id="84" idx="7"/>
          </p:cNvCxnSpPr>
          <p:nvPr/>
        </p:nvCxnSpPr>
        <p:spPr>
          <a:xfrm>
            <a:off x="8114154" y="475442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Interger</a:t>
            </a:r>
            <a:r>
              <a:rPr lang="en-US" dirty="0" smtClean="0"/>
              <a:t> Linear Program</a:t>
            </a:r>
          </a:p>
          <a:p>
            <a:r>
              <a:rPr lang="en-US" dirty="0" smtClean="0"/>
              <a:t>Comprehensive framework</a:t>
            </a:r>
          </a:p>
          <a:p>
            <a:r>
              <a:rPr lang="en-US" dirty="0" smtClean="0"/>
              <a:t>SMART 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Năm</a:t>
            </a:r>
            <a:r>
              <a:rPr lang="en-US" dirty="0" smtClean="0"/>
              <a:t> 2002, </a:t>
            </a:r>
            <a:r>
              <a:rPr lang="en-US" dirty="0" err="1" smtClean="0"/>
              <a:t>Modiano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Narula</a:t>
            </a:r>
            <a:r>
              <a:rPr lang="en-US" dirty="0" smtClean="0"/>
              <a:t>-Tam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link survivable mapping </a:t>
            </a:r>
            <a:r>
              <a:rPr lang="en-US" dirty="0" err="1" smtClean="0"/>
              <a:t>là</a:t>
            </a:r>
            <a:r>
              <a:rPr lang="en-US" dirty="0" smtClean="0"/>
              <a:t> NP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Logical topology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physical link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physical link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logical topology.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 cut of the logical topology must contain at least a pair of edges with pair-wise disjoint mappings in order for the mappings to be survivable.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Interger</a:t>
            </a:r>
            <a:r>
              <a:rPr lang="en-US" dirty="0" smtClean="0"/>
              <a:t> Linear Program</a:t>
            </a:r>
          </a:p>
        </p:txBody>
      </p:sp>
    </p:spTree>
    <p:extLst>
      <p:ext uri="{BB962C8B-B14F-4D97-AF65-F5344CB8AC3E}">
        <p14:creationId xmlns:p14="http://schemas.microsoft.com/office/powerpoint/2010/main" val="39259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Năm</a:t>
            </a:r>
            <a:r>
              <a:rPr lang="en-US" dirty="0" smtClean="0"/>
              <a:t> 2007, </a:t>
            </a:r>
            <a:r>
              <a:rPr lang="en-US" dirty="0" err="1" smtClean="0"/>
              <a:t>Todimala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Ramamurthy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ILP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Interger</a:t>
            </a:r>
            <a:r>
              <a:rPr lang="en-US" dirty="0" smtClean="0"/>
              <a:t> Linear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Năm</a:t>
            </a:r>
            <a:r>
              <a:rPr lang="en-US" dirty="0" smtClean="0"/>
              <a:t> 2000, </a:t>
            </a:r>
            <a:r>
              <a:rPr lang="en-US" dirty="0" err="1" smtClean="0"/>
              <a:t>Crochat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omprehensive framework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IP-over-WDM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3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Tabu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Shenai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Sivalingam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protection </a:t>
            </a:r>
            <a:r>
              <a:rPr lang="en-US" dirty="0" err="1" smtClean="0"/>
              <a:t>và</a:t>
            </a:r>
            <a:r>
              <a:rPr lang="en-US" dirty="0" smtClean="0"/>
              <a:t> restoration.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Comprehensive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SMART: Survivable Mapping Algorithm by Ring Trimming.</a:t>
            </a:r>
          </a:p>
          <a:p>
            <a:r>
              <a:rPr lang="en-US" dirty="0" err="1" smtClean="0"/>
              <a:t>Năm</a:t>
            </a:r>
            <a:r>
              <a:rPr lang="en-US" dirty="0" smtClean="0"/>
              <a:t> 2007, </a:t>
            </a:r>
            <a:r>
              <a:rPr lang="en-US" dirty="0" err="1" smtClean="0"/>
              <a:t>Kurant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Thiran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SMART framework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survivable mapping.</a:t>
            </a:r>
          </a:p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logical topology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survivable mapping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logical topology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nút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survivable mapping)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survivable mapping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(survivable mapping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Năm</a:t>
            </a:r>
            <a:r>
              <a:rPr lang="en-US" dirty="0" smtClean="0"/>
              <a:t> 2009, </a:t>
            </a:r>
            <a:r>
              <a:rPr lang="en-US" dirty="0" err="1" smtClean="0"/>
              <a:t>Krishnaiyan</a:t>
            </a:r>
            <a:r>
              <a:rPr lang="en-US" dirty="0" smtClean="0"/>
              <a:t> </a:t>
            </a:r>
            <a:r>
              <a:rPr lang="en-US" dirty="0" err="1" smtClean="0"/>
              <a:t>Thulasiraman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Muhammad S. </a:t>
            </a:r>
            <a:r>
              <a:rPr lang="en-US" dirty="0" err="1" smtClean="0"/>
              <a:t>Javed</a:t>
            </a:r>
            <a:r>
              <a:rPr lang="en-US" dirty="0" smtClean="0"/>
              <a:t>, </a:t>
            </a:r>
            <a:r>
              <a:rPr lang="en-US" dirty="0" err="1" smtClean="0"/>
              <a:t>Guoliang</a:t>
            </a:r>
            <a:r>
              <a:rPr lang="en-US" dirty="0" smtClean="0"/>
              <a:t> </a:t>
            </a:r>
            <a:r>
              <a:rPr lang="en-US" dirty="0" err="1" smtClean="0"/>
              <a:t>Xue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7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physical topology 200 </a:t>
            </a:r>
            <a:r>
              <a:rPr lang="en-US" dirty="0" err="1" smtClean="0"/>
              <a:t>nút</a:t>
            </a:r>
            <a:r>
              <a:rPr lang="en-US" dirty="0" smtClean="0"/>
              <a:t>, logical topology 150 </a:t>
            </a:r>
            <a:r>
              <a:rPr lang="en-US" dirty="0" err="1" smtClean="0"/>
              <a:t>nút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 you!</a:t>
            </a:r>
            <a:endParaRPr lang="en-US" sz="1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and logical topology</a:t>
            </a:r>
          </a:p>
          <a:p>
            <a:r>
              <a:rPr lang="en-US" dirty="0" smtClean="0"/>
              <a:t>Survivable network</a:t>
            </a:r>
          </a:p>
          <a:p>
            <a:pPr lvl="1"/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Restoration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WDM: Wavelength Division Multiplexing</a:t>
            </a:r>
          </a:p>
          <a:p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point-to-point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physical link.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OXC (Optical cross-connect),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OXC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" y="2057400"/>
            <a:ext cx="88677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nhúng</a:t>
            </a:r>
            <a:r>
              <a:rPr lang="en-US" dirty="0" smtClean="0"/>
              <a:t>” </a:t>
            </a:r>
            <a:r>
              <a:rPr lang="en-US" dirty="0" err="1" smtClean="0"/>
              <a:t>trong</a:t>
            </a:r>
            <a:r>
              <a:rPr lang="en-US" dirty="0" smtClean="0"/>
              <a:t> physical topology.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logical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all-optical path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path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i="1" dirty="0" err="1" smtClean="0"/>
              <a:t>lightpath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lighpath</a:t>
            </a:r>
            <a:r>
              <a:rPr lang="en-US" i="1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physical link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Oval 3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7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8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6"/>
            <a:endCxn id="7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0" name="Straight Connector 29"/>
          <p:cNvCxnSpPr>
            <a:stCxn id="26" idx="6"/>
            <a:endCxn id="27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  <a:endCxn id="28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4"/>
            <a:endCxn id="29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6"/>
            <a:endCxn id="28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3"/>
            <a:endCxn id="29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 descr="1"/>
          <p:cNvSpPr/>
          <p:nvPr/>
        </p:nvSpPr>
        <p:spPr>
          <a:xfrm>
            <a:off x="12192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 descr="1"/>
          <p:cNvSpPr/>
          <p:nvPr/>
        </p:nvSpPr>
        <p:spPr>
          <a:xfrm>
            <a:off x="2667000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 descr="1"/>
          <p:cNvSpPr/>
          <p:nvPr/>
        </p:nvSpPr>
        <p:spPr>
          <a:xfrm>
            <a:off x="3990109" y="429722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 descr="1"/>
          <p:cNvSpPr/>
          <p:nvPr/>
        </p:nvSpPr>
        <p:spPr>
          <a:xfrm>
            <a:off x="26670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Oval 39" descr="1"/>
          <p:cNvSpPr/>
          <p:nvPr/>
        </p:nvSpPr>
        <p:spPr>
          <a:xfrm>
            <a:off x="1219200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Oval 40" descr="1"/>
          <p:cNvSpPr/>
          <p:nvPr/>
        </p:nvSpPr>
        <p:spPr>
          <a:xfrm>
            <a:off x="3990109" y="562033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Connector 41"/>
          <p:cNvCxnSpPr>
            <a:stCxn id="36" idx="6"/>
            <a:endCxn id="37" idx="2"/>
          </p:cNvCxnSpPr>
          <p:nvPr/>
        </p:nvCxnSpPr>
        <p:spPr>
          <a:xfrm>
            <a:off x="1676400" y="4525827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6"/>
            <a:endCxn id="38" idx="2"/>
          </p:cNvCxnSpPr>
          <p:nvPr/>
        </p:nvCxnSpPr>
        <p:spPr>
          <a:xfrm>
            <a:off x="3124200" y="4525827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4"/>
            <a:endCxn id="41" idx="0"/>
          </p:cNvCxnSpPr>
          <p:nvPr/>
        </p:nvCxnSpPr>
        <p:spPr>
          <a:xfrm>
            <a:off x="4218709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>
            <a:off x="3124200" y="5848936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4"/>
            <a:endCxn id="40" idx="0"/>
          </p:cNvCxnSpPr>
          <p:nvPr/>
        </p:nvCxnSpPr>
        <p:spPr>
          <a:xfrm>
            <a:off x="14478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39" idx="2"/>
          </p:cNvCxnSpPr>
          <p:nvPr/>
        </p:nvCxnSpPr>
        <p:spPr>
          <a:xfrm>
            <a:off x="1676400" y="58489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4"/>
            <a:endCxn id="39" idx="0"/>
          </p:cNvCxnSpPr>
          <p:nvPr/>
        </p:nvCxnSpPr>
        <p:spPr>
          <a:xfrm>
            <a:off x="2895600" y="4754427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3"/>
            <a:endCxn id="39" idx="1"/>
          </p:cNvCxnSpPr>
          <p:nvPr/>
        </p:nvCxnSpPr>
        <p:spPr>
          <a:xfrm>
            <a:off x="2733955" y="4687472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1"/>
            <a:endCxn id="40" idx="7"/>
          </p:cNvCxnSpPr>
          <p:nvPr/>
        </p:nvCxnSpPr>
        <p:spPr>
          <a:xfrm flipH="1">
            <a:off x="1609445" y="5687291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5"/>
            <a:endCxn id="39" idx="3"/>
          </p:cNvCxnSpPr>
          <p:nvPr/>
        </p:nvCxnSpPr>
        <p:spPr>
          <a:xfrm>
            <a:off x="1609445" y="6010581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5"/>
            <a:endCxn id="41" idx="3"/>
          </p:cNvCxnSpPr>
          <p:nvPr/>
        </p:nvCxnSpPr>
        <p:spPr>
          <a:xfrm>
            <a:off x="3057245" y="6010581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6222" y="6172200"/>
            <a:ext cx="12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Lighpath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4" idx="7"/>
            <a:endCxn id="63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26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Logical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WDM</a:t>
            </a:r>
          </a:p>
          <a:p>
            <a:r>
              <a:rPr lang="en-US" dirty="0" smtClean="0"/>
              <a:t>OXC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logical topology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IP router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</a:t>
            </a:r>
            <a:r>
              <a:rPr lang="en-US" dirty="0" smtClean="0"/>
              <a:t>link</a:t>
            </a:r>
          </a:p>
          <a:p>
            <a:endParaRPr lang="en-US" dirty="0" smtClean="0"/>
          </a:p>
          <a:p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physical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logical link </a:t>
            </a:r>
            <a:r>
              <a:rPr lang="en-US" dirty="0" err="1" smtClean="0"/>
              <a:t>vào</a:t>
            </a:r>
            <a:r>
              <a:rPr lang="en-US" dirty="0" smtClean="0"/>
              <a:t> physical topology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lighpath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mapping (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</TotalTime>
  <Words>1107</Words>
  <Application>Microsoft Office PowerPoint</Application>
  <PresentationFormat>On-screen Show (4:3)</PresentationFormat>
  <Paragraphs>193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Survivable Logical Topology Design in IP-over-WDM Optical Networks</vt:lpstr>
      <vt:lpstr>Nội dung trình bày</vt:lpstr>
      <vt:lpstr>1. Các khái niệm cơ bản</vt:lpstr>
      <vt:lpstr>Physical topology</vt:lpstr>
      <vt:lpstr>Mô hình OXC</vt:lpstr>
      <vt:lpstr>Logical topology</vt:lpstr>
      <vt:lpstr>Ví dụ</vt:lpstr>
      <vt:lpstr>Physical vs. Logical</vt:lpstr>
      <vt:lpstr>Mapping</vt:lpstr>
      <vt:lpstr>Ví dụ</vt:lpstr>
      <vt:lpstr>Survivable network</vt:lpstr>
      <vt:lpstr>Cơ chế khắc phục link lỗi</vt:lpstr>
      <vt:lpstr>Protection</vt:lpstr>
      <vt:lpstr>Protection</vt:lpstr>
      <vt:lpstr>Restoration</vt:lpstr>
      <vt:lpstr>Restoration</vt:lpstr>
      <vt:lpstr>Link survivable mapping</vt:lpstr>
      <vt:lpstr>2. Phát biểu bài toán</vt:lpstr>
      <vt:lpstr>Ví dụ</vt:lpstr>
      <vt:lpstr>3. Các hướng nghiên cứu trước</vt:lpstr>
      <vt:lpstr>Interger Linear Program</vt:lpstr>
      <vt:lpstr>Interger Linear Program</vt:lpstr>
      <vt:lpstr>Comprehensive framework</vt:lpstr>
      <vt:lpstr>SMART framework</vt:lpstr>
      <vt:lpstr>SMART framework</vt:lpstr>
      <vt:lpstr>SMART framework</vt:lpstr>
      <vt:lpstr>PowerPoint Presentation</vt:lpstr>
    </vt:vector>
  </TitlesOfParts>
  <Company>Đại học Bách khoa Hà Nội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Survivable Logical Topology Design in IP-over-WDM Optical Networks</dc:title>
  <dc:creator>Đoàn Hữu Hiệp</dc:creator>
  <cp:lastModifiedBy>Đoàn Hữu Hiệp</cp:lastModifiedBy>
  <cp:revision>25</cp:revision>
  <dcterms:created xsi:type="dcterms:W3CDTF">2011-12-17T02:36:01Z</dcterms:created>
  <dcterms:modified xsi:type="dcterms:W3CDTF">2011-12-19T07:17:11Z</dcterms:modified>
</cp:coreProperties>
</file>