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4" r:id="rId28"/>
    <p:sldId id="283" r:id="rId29"/>
    <p:sldId id="285" r:id="rId30"/>
    <p:sldId id="286" r:id="rId31"/>
    <p:sldId id="287" r:id="rId32"/>
    <p:sldId id="288" r:id="rId33"/>
    <p:sldId id="289" r:id="rId34"/>
    <p:sldId id="290" r:id="rId35"/>
    <p:sldId id="292" r:id="rId36"/>
    <p:sldId id="291" r:id="rId37"/>
    <p:sldId id="293" r:id="rId38"/>
    <p:sldId id="294" r:id="rId39"/>
    <p:sldId id="295" r:id="rId40"/>
    <p:sldId id="299"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90" y="-8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4980AC0-6FD0-4573-BCF7-DE4A13256A4F}" type="datetimeFigureOut">
              <a:rPr lang="en-US" smtClean="0"/>
              <a:pPr/>
              <a:t>3/3/2012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4855-E349-4F52-8E00-859DD50B080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980AC0-6FD0-4573-BCF7-DE4A13256A4F}" type="datetimeFigureOut">
              <a:rPr lang="en-US" smtClean="0"/>
              <a:pPr/>
              <a:t>3/3/2012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4855-E349-4F52-8E00-859DD50B08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980AC0-6FD0-4573-BCF7-DE4A13256A4F}" type="datetimeFigureOut">
              <a:rPr lang="en-US" smtClean="0"/>
              <a:pPr/>
              <a:t>3/3/2012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2234855-E349-4F52-8E00-859DD50B08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980AC0-6FD0-4573-BCF7-DE4A13256A4F}" type="datetimeFigureOut">
              <a:rPr lang="en-US" smtClean="0"/>
              <a:pPr/>
              <a:t>3/3/2012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4855-E349-4F52-8E00-859DD50B08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980AC0-6FD0-4573-BCF7-DE4A13256A4F}" type="datetimeFigureOut">
              <a:rPr lang="en-US" smtClean="0"/>
              <a:pPr/>
              <a:t>3/3/2012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4855-E349-4F52-8E00-859DD50B080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980AC0-6FD0-4573-BCF7-DE4A13256A4F}" type="datetimeFigureOut">
              <a:rPr lang="en-US" smtClean="0"/>
              <a:pPr/>
              <a:t>3/3/2012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34855-E349-4F52-8E00-859DD50B08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980AC0-6FD0-4573-BCF7-DE4A13256A4F}" type="datetimeFigureOut">
              <a:rPr lang="en-US" smtClean="0"/>
              <a:pPr/>
              <a:t>3/3/2012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34855-E349-4F52-8E00-859DD50B08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980AC0-6FD0-4573-BCF7-DE4A13256A4F}" type="datetimeFigureOut">
              <a:rPr lang="en-US" smtClean="0"/>
              <a:pPr/>
              <a:t>3/3/2012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34855-E349-4F52-8E00-859DD50B08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80AC0-6FD0-4573-BCF7-DE4A13256A4F}" type="datetimeFigureOut">
              <a:rPr lang="en-US" smtClean="0"/>
              <a:pPr/>
              <a:t>3/3/2012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34855-E349-4F52-8E00-859DD50B08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980AC0-6FD0-4573-BCF7-DE4A13256A4F}" type="datetimeFigureOut">
              <a:rPr lang="en-US" smtClean="0"/>
              <a:pPr/>
              <a:t>3/3/2012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34855-E349-4F52-8E00-859DD50B080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4980AC0-6FD0-4573-BCF7-DE4A13256A4F}" type="datetimeFigureOut">
              <a:rPr lang="en-US" smtClean="0"/>
              <a:pPr/>
              <a:t>3/3/2012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2234855-E349-4F52-8E00-859DD50B080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4980AC0-6FD0-4573-BCF7-DE4A13256A4F}" type="datetimeFigureOut">
              <a:rPr lang="en-US" smtClean="0"/>
              <a:pPr/>
              <a:t>3/3/2012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2234855-E349-4F52-8E00-859DD50B08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latin typeface="Times New Roman" pitchFamily="18" charset="0"/>
                <a:cs typeface="Times New Roman" pitchFamily="18" charset="0"/>
              </a:rPr>
              <a:t>1.3 Tính chịu lỗi trong mạng quang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lnSpcReduction="10000"/>
          </a:bodyPr>
          <a:lstStyle/>
          <a:p>
            <a:pPr algn="l"/>
            <a:r>
              <a:rPr lang="en-US" dirty="0" smtClean="0">
                <a:latin typeface="Times New Roman" pitchFamily="18" charset="0"/>
                <a:cs typeface="Times New Roman" pitchFamily="18" charset="0"/>
              </a:rPr>
              <a:t>1.3.0 Giới thiệu chung</a:t>
            </a:r>
          </a:p>
          <a:p>
            <a:pPr algn="l"/>
            <a:r>
              <a:rPr lang="en-US" dirty="0" smtClean="0">
                <a:latin typeface="Times New Roman" pitchFamily="18" charset="0"/>
                <a:cs typeface="Times New Roman" pitchFamily="18" charset="0"/>
              </a:rPr>
              <a:t>1.3.1 Các khía cạnh cơ bản về mạng chịu lỗi</a:t>
            </a:r>
          </a:p>
          <a:p>
            <a:pPr algn="l"/>
            <a:r>
              <a:rPr lang="en-US" dirty="0" smtClean="0">
                <a:latin typeface="Times New Roman" pitchFamily="18" charset="0"/>
                <a:cs typeface="Times New Roman" pitchFamily="18" charset="0"/>
              </a:rPr>
              <a:t>1.3.2 Các định nghĩa đã biết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1.3.2 Các định nghĩa đã biết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Tính đa dạng</a:t>
            </a:r>
          </a:p>
          <a:p>
            <a:pPr>
              <a:buFont typeface="Wingdings" pitchFamily="2" charset="2"/>
              <a:buChar char="v"/>
            </a:pPr>
            <a:r>
              <a:rPr lang="en-US" dirty="0" smtClean="0">
                <a:latin typeface="Times New Roman" pitchFamily="18" charset="0"/>
                <a:cs typeface="Times New Roman" pitchFamily="18" charset="0"/>
              </a:rPr>
              <a:t>Tính bảo toàn</a:t>
            </a:r>
          </a:p>
          <a:p>
            <a:pPr>
              <a:buFont typeface="Wingdings" pitchFamily="2" charset="2"/>
              <a:buChar char="v"/>
            </a:pPr>
            <a:r>
              <a:rPr lang="en-US" dirty="0" smtClean="0">
                <a:latin typeface="Times New Roman" pitchFamily="18" charset="0"/>
                <a:cs typeface="Times New Roman" pitchFamily="18" charset="0"/>
              </a:rPr>
              <a:t>Tính khôi phục trên đường kết nối</a:t>
            </a:r>
          </a:p>
          <a:p>
            <a:pPr>
              <a:buFont typeface="Wingdings" pitchFamily="2" charset="2"/>
              <a:buChar char="v"/>
            </a:pPr>
            <a:r>
              <a:rPr lang="en-US" dirty="0" smtClean="0">
                <a:latin typeface="Times New Roman" pitchFamily="18" charset="0"/>
                <a:cs typeface="Times New Roman" pitchFamily="18" charset="0"/>
              </a:rPr>
              <a:t>Tính khôi phục trên đường truyền</a:t>
            </a:r>
          </a:p>
          <a:p>
            <a:pPr>
              <a:buFont typeface="Wingdings" pitchFamily="2" charset="2"/>
              <a:buChar char="v"/>
            </a:pPr>
            <a:r>
              <a:rPr lang="en-US" dirty="0" smtClean="0">
                <a:latin typeface="Times New Roman" pitchFamily="18" charset="0"/>
                <a:cs typeface="Times New Roman" pitchFamily="18" charset="0"/>
              </a:rPr>
              <a:t>Hỗ trợ SDH</a:t>
            </a:r>
          </a:p>
          <a:p>
            <a:pPr>
              <a:buFont typeface="Wingdings" pitchFamily="2" charset="2"/>
              <a:buChar char="v"/>
            </a:pPr>
            <a:r>
              <a:rPr lang="en-US" dirty="0" smtClean="0">
                <a:latin typeface="Times New Roman" pitchFamily="18" charset="0"/>
                <a:cs typeface="Times New Roman" pitchFamily="18" charset="0"/>
              </a:rPr>
              <a:t>Tính chịu lỗi của mạng quang</a:t>
            </a:r>
          </a:p>
          <a:p>
            <a:pPr>
              <a:buFont typeface="Wingdings" pitchFamily="2" charset="2"/>
              <a:buChar char="v"/>
            </a:pPr>
            <a:r>
              <a:rPr lang="en-US" dirty="0" smtClean="0">
                <a:latin typeface="Times New Roman" pitchFamily="18" charset="0"/>
                <a:cs typeface="Times New Roman" pitchFamily="18" charset="0"/>
              </a:rPr>
              <a:t>Cơ chế bảo vệ</a:t>
            </a:r>
          </a:p>
          <a:p>
            <a:pPr>
              <a:buFont typeface="Wingdings" pitchFamily="2" charset="2"/>
              <a:buChar char="v"/>
            </a:pPr>
            <a:r>
              <a:rPr lang="en-US" dirty="0" smtClean="0">
                <a:latin typeface="Times New Roman" pitchFamily="18" charset="0"/>
                <a:cs typeface="Times New Roman" pitchFamily="18" charset="0"/>
              </a:rPr>
              <a:t>Cơ chế chia sẻ bảo vệ</a:t>
            </a:r>
          </a:p>
          <a:p>
            <a:pPr>
              <a:buFont typeface="Wingdings" pitchFamily="2" charset="2"/>
              <a:buChar char="v"/>
            </a:pPr>
            <a:r>
              <a:rPr lang="en-US" dirty="0" smtClean="0">
                <a:latin typeface="Times New Roman" pitchFamily="18" charset="0"/>
                <a:cs typeface="Times New Roman" pitchFamily="18" charset="0"/>
              </a:rPr>
              <a:t>So sánh các cơ chế bảo vệ</a:t>
            </a:r>
          </a:p>
          <a:p>
            <a:pPr>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Tính đa dạng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Nếu nhu cầu truyền thông tin ở bất kì một kết nối bị giới hạn, tổn thất khi kết nối đó bị lỗi bị giới hạn.</a:t>
            </a:r>
          </a:p>
          <a:p>
            <a:pPr>
              <a:buFont typeface="Wingdings" pitchFamily="2" charset="2"/>
              <a:buChar char="v"/>
            </a:pPr>
            <a:r>
              <a:rPr lang="en-US" dirty="0" smtClean="0">
                <a:latin typeface="Times New Roman" pitchFamily="18" charset="0"/>
                <a:cs typeface="Times New Roman" pitchFamily="18" charset="0"/>
              </a:rPr>
              <a:t>Sử dụng  đa dạng các cách kết nối cho một nhu cầu sẽ giúp giảm thiệt hại khi sự cố xảy ra.</a:t>
            </a:r>
          </a:p>
          <a:p>
            <a:pPr>
              <a:buFont typeface="Wingdings" pitchFamily="2" charset="2"/>
              <a:buChar char="v"/>
            </a:pPr>
            <a:r>
              <a:rPr lang="en-US" dirty="0" smtClean="0">
                <a:latin typeface="Times New Roman" pitchFamily="18" charset="0"/>
                <a:cs typeface="Times New Roman" pitchFamily="18" charset="0"/>
              </a:rPr>
              <a:t>Để đạt được tính đa dạng thường tốn kém </a:t>
            </a:r>
          </a:p>
          <a:p>
            <a:pPr>
              <a:buFont typeface="Wingdings" pitchFamily="2" charset="2"/>
              <a:buChar char="v"/>
            </a:pPr>
            <a:r>
              <a:rPr lang="en-US" dirty="0" smtClean="0">
                <a:latin typeface="Times New Roman" pitchFamily="18" charset="0"/>
                <a:cs typeface="Times New Roman" pitchFamily="18" charset="0"/>
              </a:rPr>
              <a:t>Đôi khi được xem như là một phương pháp bảo vệ, không phải khôi phục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Tính bảo toàn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Cho phép tái tạo mọi đường đường kết nối bị lỗi bằng cách tận dụng các kết nối đang hoạt động bình thường</a:t>
            </a:r>
          </a:p>
          <a:p>
            <a:pPr>
              <a:buFont typeface="Wingdings" pitchFamily="2" charset="2"/>
              <a:buChar char="v"/>
            </a:pPr>
            <a:r>
              <a:rPr lang="en-US" dirty="0" smtClean="0">
                <a:latin typeface="Times New Roman" pitchFamily="18" charset="0"/>
                <a:cs typeface="Times New Roman" pitchFamily="18" charset="0"/>
              </a:rPr>
              <a:t>Tiết kiệm không gian</a:t>
            </a:r>
          </a:p>
          <a:p>
            <a:pPr>
              <a:buFont typeface="Wingdings" pitchFamily="2" charset="2"/>
              <a:buChar char="v"/>
            </a:pPr>
            <a:r>
              <a:rPr lang="en-US" dirty="0" smtClean="0">
                <a:latin typeface="Times New Roman" pitchFamily="18" charset="0"/>
                <a:cs typeface="Times New Roman" pitchFamily="18" charset="0"/>
              </a:rPr>
              <a:t>Có thể dẫn đến tái cấu hình toàn bộ mạng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Tính khôi phục trên đường kết nối</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Không cản trở kết nối hoạt động bình thường</a:t>
            </a:r>
          </a:p>
          <a:p>
            <a:pPr>
              <a:buFont typeface="Wingdings" pitchFamily="2" charset="2"/>
              <a:buChar char="v"/>
            </a:pPr>
            <a:r>
              <a:rPr lang="en-US" dirty="0" smtClean="0">
                <a:latin typeface="Times New Roman" pitchFamily="18" charset="0"/>
                <a:cs typeface="Times New Roman" pitchFamily="18" charset="0"/>
              </a:rPr>
              <a:t>Chỉ tập trung vào kết nối bị lỗi, thực tế hơn so với tính bảo toàn</a:t>
            </a:r>
          </a:p>
          <a:p>
            <a:pPr>
              <a:buFont typeface="Wingdings" pitchFamily="2" charset="2"/>
              <a:buChar char="v"/>
            </a:pPr>
            <a:r>
              <a:rPr lang="en-US" dirty="0" smtClean="0">
                <a:latin typeface="Times New Roman" pitchFamily="18" charset="0"/>
                <a:cs typeface="Times New Roman" pitchFamily="18" charset="0"/>
              </a:rPr>
              <a:t>Thời gian khôi phục nhanh vì chỉ tập trung vào một số kết nối cần bảo vệ </a:t>
            </a: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Tính khôi phục trên đường truyền</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Trong trường hợp lỗi, duy trì hoạt động ở các kết nối không bị ảnh hưởng và cung cấp kết nối dự phòng chỉ để chữa những phần kết nối hỏng</a:t>
            </a:r>
          </a:p>
          <a:p>
            <a:pPr>
              <a:buFont typeface="Wingdings" pitchFamily="2" charset="2"/>
              <a:buChar char="v"/>
            </a:pPr>
            <a:r>
              <a:rPr lang="en-US" dirty="0" smtClean="0">
                <a:latin typeface="Times New Roman" pitchFamily="18" charset="0"/>
                <a:cs typeface="Times New Roman" pitchFamily="18" charset="0"/>
              </a:rPr>
              <a:t>Nếu là lỗi đường truyền, kết nối vẫn phải giữ nguyên nút mạng</a:t>
            </a:r>
          </a:p>
          <a:p>
            <a:pPr>
              <a:buFont typeface="Wingdings" pitchFamily="2" charset="2"/>
              <a:buChar char="v"/>
            </a:pPr>
            <a:r>
              <a:rPr lang="en-US" dirty="0" smtClean="0">
                <a:latin typeface="Times New Roman" pitchFamily="18" charset="0"/>
                <a:cs typeface="Times New Roman" pitchFamily="18" charset="0"/>
              </a:rPr>
              <a:t>Nếu là lỗi nút mạng, đường truyền phải được giữ nguyên hết mức có thể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Hỗ trợ SDH</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Phải hỗ trợ tính thay đổi được của thông lượng đường truyền</a:t>
            </a:r>
          </a:p>
          <a:p>
            <a:pPr>
              <a:buFont typeface="Wingdings" pitchFamily="2" charset="2"/>
              <a:buChar char="v"/>
            </a:pPr>
            <a:r>
              <a:rPr lang="en-US" dirty="0" smtClean="0">
                <a:latin typeface="Times New Roman" pitchFamily="18" charset="0"/>
                <a:cs typeface="Times New Roman" pitchFamily="18" charset="0"/>
              </a:rPr>
              <a:t>Giảm gánh nặng đường truyền nhờ sử dụng cả truyền qua dây điện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Tính chịu lỗi của mạng quang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Mạng quang dùng để vận truyền một lượng lớn thông tin nên rất cần tinh chịu lỗi</a:t>
            </a:r>
          </a:p>
          <a:p>
            <a:pPr>
              <a:buFont typeface="Wingdings" pitchFamily="2" charset="2"/>
              <a:buChar char="v"/>
            </a:pPr>
            <a:r>
              <a:rPr lang="en-US" dirty="0" smtClean="0">
                <a:latin typeface="Times New Roman" pitchFamily="18" charset="0"/>
                <a:cs typeface="Times New Roman" pitchFamily="18" charset="0"/>
              </a:rPr>
              <a:t>Thường yêu cầu thời gian khôi phục nhanh</a:t>
            </a:r>
          </a:p>
          <a:p>
            <a:pPr>
              <a:buFont typeface="Wingdings" pitchFamily="2" charset="2"/>
              <a:buChar char="v"/>
            </a:pPr>
            <a:r>
              <a:rPr lang="en-US" dirty="0" smtClean="0">
                <a:latin typeface="Times New Roman" pitchFamily="18" charset="0"/>
                <a:cs typeface="Times New Roman" pitchFamily="18" charset="0"/>
              </a:rPr>
              <a:t>Kết nối dự phòng  không được thiết lập ngay từ đầu, chỉ thiết lập băng thông ngay từ đầu sao cho nếu lỗi xảy ra, việc tái tạo đường truyền  là làm được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Cơ chế bảo vệ</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Mỗi kết cần bảo vệ được thiết lập hai đường đường dẫn riêng biệt</a:t>
            </a:r>
          </a:p>
          <a:p>
            <a:pPr>
              <a:buFont typeface="Wingdings" pitchFamily="2" charset="2"/>
              <a:buChar char="v"/>
            </a:pPr>
            <a:r>
              <a:rPr lang="en-US" dirty="0" smtClean="0">
                <a:latin typeface="Times New Roman" pitchFamily="18" charset="0"/>
                <a:cs typeface="Times New Roman" pitchFamily="18" charset="0"/>
              </a:rPr>
              <a:t>Bảo vệ 1+1:</a:t>
            </a:r>
          </a:p>
          <a:p>
            <a:r>
              <a:rPr lang="en-US" dirty="0" smtClean="0">
                <a:latin typeface="Times New Roman" pitchFamily="18" charset="0"/>
                <a:cs typeface="Times New Roman" pitchFamily="18" charset="0"/>
              </a:rPr>
              <a:t>Tín hiệu được truyền trên cả hai đường dẫn</a:t>
            </a:r>
          </a:p>
          <a:p>
            <a:r>
              <a:rPr lang="en-US" dirty="0" smtClean="0">
                <a:latin typeface="Times New Roman" pitchFamily="18" charset="0"/>
                <a:cs typeface="Times New Roman" pitchFamily="18" charset="0"/>
              </a:rPr>
              <a:t>Tinh hiệu nào tốt hơn thì được nhận</a:t>
            </a:r>
          </a:p>
          <a:p>
            <a:pPr>
              <a:buFont typeface="Wingdings" pitchFamily="2" charset="2"/>
              <a:buChar char="v"/>
            </a:pPr>
            <a:r>
              <a:rPr lang="en-US" dirty="0" smtClean="0">
                <a:latin typeface="Times New Roman" pitchFamily="18" charset="0"/>
                <a:cs typeface="Times New Roman" pitchFamily="18" charset="0"/>
              </a:rPr>
              <a:t>Bảo vệ 1:1</a:t>
            </a:r>
          </a:p>
          <a:p>
            <a:r>
              <a:rPr lang="en-US" dirty="0" smtClean="0">
                <a:latin typeface="Times New Roman" pitchFamily="18" charset="0"/>
                <a:cs typeface="Times New Roman" pitchFamily="18" charset="0"/>
              </a:rPr>
              <a:t>Tín hiệu chỉ truyền trên một đường dẫn</a:t>
            </a:r>
          </a:p>
          <a:p>
            <a:r>
              <a:rPr lang="en-US" dirty="0" smtClean="0">
                <a:latin typeface="Times New Roman" pitchFamily="18" charset="0"/>
                <a:cs typeface="Times New Roman" pitchFamily="18" charset="0"/>
              </a:rPr>
              <a:t>Khi phát hiện lỗi, tín hiệu được truyền qua đường dẫn dự phòng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Cơ chế bảo vệ (tiếp)</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600201"/>
            <a:ext cx="8610600" cy="1981200"/>
          </a:xfrm>
          <a:prstGeom prst="rect">
            <a:avLst/>
          </a:prstGeom>
          <a:noFill/>
          <a:ln w="9525">
            <a:noFill/>
            <a:miter lim="800000"/>
            <a:headEnd/>
            <a:tailEnd/>
          </a:ln>
          <a:effectLst/>
        </p:spPr>
      </p:pic>
      <p:sp>
        <p:nvSpPr>
          <p:cNvPr id="5" name="TextBox 4"/>
          <p:cNvSpPr txBox="1"/>
          <p:nvPr/>
        </p:nvSpPr>
        <p:spPr>
          <a:xfrm>
            <a:off x="1066800" y="3962400"/>
            <a:ext cx="54102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Cơ chế bảo vệ 1+1 từ o đến d</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Cơ chế chia sẻ bảo vệ</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M kết nối dự phòng cho N kết nối</a:t>
            </a:r>
          </a:p>
          <a:p>
            <a:pPr>
              <a:buFont typeface="Wingdings" pitchFamily="2" charset="2"/>
              <a:buChar char="v"/>
            </a:pPr>
            <a:r>
              <a:rPr lang="en-US" dirty="0" smtClean="0">
                <a:latin typeface="Times New Roman" pitchFamily="18" charset="0"/>
                <a:cs typeface="Times New Roman" pitchFamily="18" charset="0"/>
              </a:rPr>
              <a:t>Vòng  bảo vệ p:</a:t>
            </a:r>
          </a:p>
          <a:p>
            <a:r>
              <a:rPr lang="en-US" dirty="0" smtClean="0">
                <a:latin typeface="Times New Roman" pitchFamily="18" charset="0"/>
                <a:cs typeface="Times New Roman" pitchFamily="18" charset="0"/>
              </a:rPr>
              <a:t>Thay vì thiết kế kết nối dự phòng cho đường dẫn, nhà mạng thiết kế dự phòng cho nhiều vòng kết nối cùng bược sóng</a:t>
            </a:r>
          </a:p>
          <a:p>
            <a:r>
              <a:rPr lang="en-US" dirty="0" smtClean="0">
                <a:latin typeface="Times New Roman" pitchFamily="18" charset="0"/>
                <a:cs typeface="Times New Roman" pitchFamily="18" charset="0"/>
              </a:rPr>
              <a:t>Có thể dùng để bảo vệ toàn bộ đường dẫn quang, nhưng thực tế chỉ áp dụng trong bảo vệ một số đường truyền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1.3.0 Giới thiệu chung</a:t>
            </a:r>
            <a:endParaRPr lang="en-US" dirty="0">
              <a:latin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Có rất nhiều lí do khiến một hệ thống mạng viễn thông gặp sự cố:</a:t>
            </a:r>
          </a:p>
          <a:p>
            <a:r>
              <a:rPr lang="en-US" dirty="0" smtClean="0">
                <a:latin typeface="Times New Roman" pitchFamily="18" charset="0"/>
                <a:cs typeface="Times New Roman" pitchFamily="18" charset="0"/>
              </a:rPr>
              <a:t>Lỗi phần cứng ( do các thiết bị tham gia mạng  hoạt động không tốt)</a:t>
            </a:r>
          </a:p>
          <a:p>
            <a:r>
              <a:rPr lang="en-US" dirty="0" smtClean="0">
                <a:latin typeface="Times New Roman" pitchFamily="18" charset="0"/>
                <a:cs typeface="Times New Roman" pitchFamily="18" charset="0"/>
              </a:rPr>
              <a:t>Lỗi điều phối (do người điều khiển)</a:t>
            </a:r>
          </a:p>
          <a:p>
            <a:r>
              <a:rPr lang="en-US" dirty="0" smtClean="0">
                <a:latin typeface="Times New Roman" pitchFamily="18" charset="0"/>
                <a:cs typeface="Times New Roman" pitchFamily="18" charset="0"/>
              </a:rPr>
              <a:t>Hư hỏng về mặt thiết bị (do thiên tai hay phá hoại)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So sánh các cơ chế bảo vệ</a:t>
            </a:r>
            <a:br>
              <a:rPr lang="en-US" dirty="0" smtClean="0">
                <a:latin typeface="Times New Roman" pitchFamily="18" charset="0"/>
                <a:cs typeface="Times New Roman" pitchFamily="18" charset="0"/>
              </a:rPr>
            </a:b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762001" y="1676400"/>
            <a:ext cx="6858000" cy="4800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smtClean="0">
                <a:latin typeface="Times New Roman" pitchFamily="18" charset="0"/>
                <a:cs typeface="Times New Roman" pitchFamily="18" charset="0"/>
              </a:rPr>
              <a:t>1.4 Sự phát triển và kiến trúc mạng quang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1.4.1 Sự phát triển</a:t>
            </a:r>
          </a:p>
          <a:p>
            <a:pPr algn="l"/>
            <a:r>
              <a:rPr lang="en-US" dirty="0" smtClean="0">
                <a:latin typeface="Times New Roman" pitchFamily="18" charset="0"/>
                <a:cs typeface="Times New Roman" pitchFamily="18" charset="0"/>
              </a:rPr>
              <a:t>1.4.2 Kiến trúc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1.4.1Sự phát triển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Mạng sợi quang học</a:t>
            </a:r>
          </a:p>
          <a:p>
            <a:pPr>
              <a:buFont typeface="Wingdings" pitchFamily="2" charset="2"/>
              <a:buChar char="v"/>
            </a:pPr>
            <a:r>
              <a:rPr lang="en-US" dirty="0" smtClean="0">
                <a:latin typeface="Times New Roman" pitchFamily="18" charset="0"/>
                <a:cs typeface="Times New Roman" pitchFamily="18" charset="0"/>
              </a:rPr>
              <a:t>Mạng WDM</a:t>
            </a:r>
          </a:p>
          <a:p>
            <a:pPr>
              <a:buFont typeface="Wingdings" pitchFamily="2" charset="2"/>
              <a:buChar char="v"/>
            </a:pPr>
            <a:r>
              <a:rPr lang="en-US" dirty="0" smtClean="0">
                <a:latin typeface="Times New Roman" pitchFamily="18" charset="0"/>
                <a:cs typeface="Times New Roman" pitchFamily="18" charset="0"/>
              </a:rPr>
              <a:t>Mạng lưới quang</a:t>
            </a: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Mạng sợi quang học</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Xuất hiện lần đầu năm 1970</a:t>
            </a:r>
          </a:p>
          <a:p>
            <a:r>
              <a:rPr lang="en-US" dirty="0" smtClean="0">
                <a:latin typeface="Times New Roman" pitchFamily="18" charset="0"/>
                <a:cs typeface="Times New Roman" pitchFamily="18" charset="0"/>
              </a:rPr>
              <a:t>Hiện tại đang song hành cùng mạng lưới điện</a:t>
            </a:r>
          </a:p>
          <a:p>
            <a:r>
              <a:rPr lang="en-US" dirty="0" smtClean="0">
                <a:latin typeface="Times New Roman" pitchFamily="18" charset="0"/>
                <a:cs typeface="Times New Roman" pitchFamily="18" charset="0"/>
              </a:rPr>
              <a:t>Chưa tận dụng tối đa dung môi quang học</a:t>
            </a:r>
          </a:p>
          <a:p>
            <a:r>
              <a:rPr lang="en-US" dirty="0" smtClean="0">
                <a:latin typeface="Times New Roman" pitchFamily="18" charset="0"/>
                <a:cs typeface="Times New Roman" pitchFamily="18" charset="0"/>
              </a:rPr>
              <a:t>Truyền được một kết nối như dây điện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Mạng WDM</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Xuất hiện lần đầu năm 1990</a:t>
            </a:r>
          </a:p>
          <a:p>
            <a:pPr>
              <a:buFont typeface="Wingdings" pitchFamily="2" charset="2"/>
              <a:buChar char="v"/>
            </a:pPr>
            <a:r>
              <a:rPr lang="en-US" dirty="0" smtClean="0">
                <a:latin typeface="Times New Roman" pitchFamily="18" charset="0"/>
                <a:cs typeface="Times New Roman" pitchFamily="18" charset="0"/>
              </a:rPr>
              <a:t>Mạng quang thế hệ đầu tiên</a:t>
            </a:r>
          </a:p>
          <a:p>
            <a:pPr>
              <a:buFont typeface="Wingdings" pitchFamily="2" charset="2"/>
              <a:buChar char="v"/>
            </a:pPr>
            <a:r>
              <a:rPr lang="en-US" dirty="0" smtClean="0">
                <a:latin typeface="Times New Roman" pitchFamily="18" charset="0"/>
                <a:cs typeface="Times New Roman" pitchFamily="18" charset="0"/>
              </a:rPr>
              <a:t>Truyền được nhiều kênh tín hiệu một lúc</a:t>
            </a:r>
          </a:p>
          <a:p>
            <a:pPr>
              <a:buFont typeface="Wingdings" pitchFamily="2" charset="2"/>
              <a:buChar char="v"/>
            </a:pPr>
            <a:r>
              <a:rPr lang="en-US" dirty="0" smtClean="0">
                <a:latin typeface="Times New Roman" pitchFamily="18" charset="0"/>
                <a:cs typeface="Times New Roman" pitchFamily="18" charset="0"/>
              </a:rPr>
              <a:t>Có các thiết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t>
            </a:r>
            <a:r>
              <a:rPr lang="en-US" dirty="0" err="1" smtClean="0">
                <a:latin typeface="Times New Roman" pitchFamily="18" charset="0"/>
                <a:cs typeface="Times New Roman" pitchFamily="18" charset="0"/>
              </a:rPr>
              <a:t>uyển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đổi điện quang ở các nút</a:t>
            </a:r>
          </a:p>
          <a:p>
            <a:pPr>
              <a:buFont typeface="Wingdings" pitchFamily="2" charset="2"/>
              <a:buChar char="v"/>
            </a:pPr>
            <a:r>
              <a:rPr lang="en-US" dirty="0" smtClean="0">
                <a:latin typeface="Times New Roman" pitchFamily="18" charset="0"/>
                <a:cs typeface="Times New Roman" pitchFamily="18" charset="0"/>
              </a:rPr>
              <a:t>Các nút gọi là điểm mờ</a:t>
            </a:r>
          </a:p>
          <a:p>
            <a:pPr>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Mạng lưới quang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Xuất hiện thiết bị OXC, DXC</a:t>
            </a:r>
          </a:p>
          <a:p>
            <a:pPr>
              <a:buFont typeface="Wingdings" pitchFamily="2" charset="2"/>
              <a:buChar char="v"/>
            </a:pPr>
            <a:r>
              <a:rPr lang="en-US" dirty="0" smtClean="0">
                <a:latin typeface="Times New Roman" pitchFamily="18" charset="0"/>
                <a:cs typeface="Times New Roman" pitchFamily="18" charset="0"/>
              </a:rPr>
              <a:t>Chuyển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hiệu quang trực tiếp, không còn nhiều điểm mờ</a:t>
            </a:r>
          </a:p>
          <a:p>
            <a:pPr>
              <a:buFont typeface="Wingdings" pitchFamily="2" charset="2"/>
              <a:buChar char="v"/>
            </a:pPr>
            <a:r>
              <a:rPr lang="en-US" dirty="0" smtClean="0">
                <a:latin typeface="Times New Roman" pitchFamily="18" charset="0"/>
                <a:cs typeface="Times New Roman" pitchFamily="18" charset="0"/>
              </a:rPr>
              <a:t>Tín hiệu điện chỉ còn ở những điểm truy cập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1.4.2 Kiến trúc</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Kiến trúc lai ghép</a:t>
            </a:r>
          </a:p>
          <a:p>
            <a:r>
              <a:rPr lang="en-US" dirty="0" smtClean="0">
                <a:latin typeface="Times New Roman" pitchFamily="18" charset="0"/>
                <a:cs typeface="Times New Roman" pitchFamily="18" charset="0"/>
              </a:rPr>
              <a:t>Các nút mạng có thể mờ hoặc không</a:t>
            </a:r>
          </a:p>
          <a:p>
            <a:r>
              <a:rPr lang="en-US" dirty="0" smtClean="0">
                <a:latin typeface="Times New Roman" pitchFamily="18" charset="0"/>
                <a:cs typeface="Times New Roman" pitchFamily="18" charset="0"/>
              </a:rPr>
              <a:t>Sử dụng cả thiết bị thuần quang học (OXC) với thiết bị điện (DXC)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latin typeface="Times New Roman" pitchFamily="18" charset="0"/>
                <a:cs typeface="Times New Roman" pitchFamily="18" charset="0"/>
              </a:rPr>
              <a:t>1.5 Thiết kế mạng quang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lnSpcReduction="10000"/>
          </a:bodyPr>
          <a:lstStyle/>
          <a:p>
            <a:pPr algn="l"/>
            <a:r>
              <a:rPr lang="en-US" dirty="0" smtClean="0">
                <a:latin typeface="Times New Roman" pitchFamily="18" charset="0"/>
                <a:cs typeface="Times New Roman" pitchFamily="18" charset="0"/>
              </a:rPr>
              <a:t>1.5.1 Cấu hình mạng</a:t>
            </a:r>
          </a:p>
          <a:p>
            <a:pPr algn="l"/>
            <a:r>
              <a:rPr lang="en-US" dirty="0" smtClean="0">
                <a:latin typeface="Times New Roman" pitchFamily="18" charset="0"/>
                <a:cs typeface="Times New Roman" pitchFamily="18" charset="0"/>
              </a:rPr>
              <a:t>1.5.2 Thiết kế mạng</a:t>
            </a:r>
          </a:p>
          <a:p>
            <a:pPr algn="l"/>
            <a:r>
              <a:rPr lang="en-US" dirty="0" smtClean="0">
                <a:latin typeface="Times New Roman" pitchFamily="18" charset="0"/>
                <a:cs typeface="Times New Roman" pitchFamily="18" charset="0"/>
              </a:rPr>
              <a:t>1.5.3 Định nghĩa căn bản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1.5.1 Cấu hình mạng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Giới thiệu chung</a:t>
            </a:r>
          </a:p>
          <a:p>
            <a:pPr>
              <a:buFont typeface="Wingdings" pitchFamily="2" charset="2"/>
              <a:buChar char="v"/>
            </a:pPr>
            <a:r>
              <a:rPr lang="en-US" dirty="0" smtClean="0">
                <a:latin typeface="Times New Roman" pitchFamily="18" charset="0"/>
                <a:cs typeface="Times New Roman" pitchFamily="18" charset="0"/>
              </a:rPr>
              <a:t>Cấu hình thiết bị phần cứng</a:t>
            </a:r>
          </a:p>
          <a:p>
            <a:pPr>
              <a:buFont typeface="Wingdings" pitchFamily="2" charset="2"/>
              <a:buChar char="v"/>
            </a:pPr>
            <a:r>
              <a:rPr lang="en-US" dirty="0" smtClean="0">
                <a:latin typeface="Times New Roman" pitchFamily="18" charset="0"/>
                <a:cs typeface="Times New Roman" pitchFamily="18" charset="0"/>
              </a:rPr>
              <a:t>Cấu hình đường quang</a:t>
            </a:r>
          </a:p>
          <a:p>
            <a:pPr>
              <a:buFont typeface="Wingdings" pitchFamily="2" charset="2"/>
              <a:buChar char="v"/>
            </a:pPr>
            <a:r>
              <a:rPr lang="en-US" dirty="0" smtClean="0">
                <a:latin typeface="Times New Roman" pitchFamily="18" charset="0"/>
                <a:cs typeface="Times New Roman" pitchFamily="18" charset="0"/>
              </a:rPr>
              <a:t>Cấu hình mạng tổng kết</a:t>
            </a:r>
          </a:p>
          <a:p>
            <a:pPr>
              <a:buFont typeface="Wingdings" pitchFamily="2" charset="2"/>
              <a:buChar char="v"/>
            </a:pPr>
            <a:r>
              <a:rPr lang="en-US" dirty="0" smtClean="0">
                <a:latin typeface="Times New Roman" pitchFamily="18" charset="0"/>
                <a:cs typeface="Times New Roman" pitchFamily="18" charset="0"/>
              </a:rPr>
              <a:t>Nhu cầu và yêu cầu </a:t>
            </a:r>
          </a:p>
          <a:p>
            <a:pPr>
              <a:buFont typeface="Wingdings" pitchFamily="2" charset="2"/>
              <a:buChar char="v"/>
            </a:pPr>
            <a:r>
              <a:rPr lang="en-US" dirty="0" smtClean="0">
                <a:latin typeface="Times New Roman" pitchFamily="18" charset="0"/>
                <a:cs typeface="Times New Roman" pitchFamily="18" charset="0"/>
              </a:rPr>
              <a:t>Kiến trúc chính</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Giới thiệu chung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Cấu hình mạng là gì?</a:t>
            </a:r>
          </a:p>
          <a:p>
            <a:r>
              <a:rPr lang="en-US" dirty="0" smtClean="0">
                <a:latin typeface="Times New Roman" pitchFamily="18" charset="0"/>
                <a:cs typeface="Times New Roman" pitchFamily="18" charset="0"/>
              </a:rPr>
              <a:t>Là một tập hợp nhiều cấu trúc khác nhau từ phần cứng đến phần ảo</a:t>
            </a:r>
          </a:p>
          <a:p>
            <a:r>
              <a:rPr lang="en-US" dirty="0" smtClean="0">
                <a:latin typeface="Times New Roman" pitchFamily="18" charset="0"/>
                <a:cs typeface="Times New Roman" pitchFamily="18" charset="0"/>
              </a:rPr>
              <a:t>Đối với một nhà thiết kế mạng, cấu hình mạng có thể coi là không bao gồm yếu tố vật lý như kích cỡ thiết bị hay yếu tố con người như điều chỉnh thiết bị</a:t>
            </a:r>
          </a:p>
          <a:p>
            <a:r>
              <a:rPr lang="en-US" dirty="0" smtClean="0">
                <a:latin typeface="Times New Roman" pitchFamily="18" charset="0"/>
                <a:cs typeface="Times New Roman" pitchFamily="18" charset="0"/>
              </a:rPr>
              <a:t>Ta cũng chỉ quan tấm đến cấu hình của lớp mạng quang.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Gi</a:t>
            </a:r>
            <a:r>
              <a:rPr lang="en-US" dirty="0" smtClean="0">
                <a:latin typeface="Times New Roman" pitchFamily="18" charset="0"/>
                <a:cs typeface="Times New Roman" pitchFamily="18" charset="0"/>
              </a:rPr>
              <a:t>ới thiệu chung (tiếp)</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Nhà mạng cần thiết kế một cơ chế để:</a:t>
            </a:r>
          </a:p>
          <a:p>
            <a:r>
              <a:rPr lang="en-US" dirty="0" smtClean="0">
                <a:latin typeface="Times New Roman" pitchFamily="18" charset="0"/>
                <a:cs typeface="Times New Roman" pitchFamily="18" charset="0"/>
              </a:rPr>
              <a:t>Nếu sự cố không quá nghiêm trọng, mạng vẫn có thể đảm bảo duy trì hoạt động.</a:t>
            </a:r>
          </a:p>
          <a:p>
            <a:r>
              <a:rPr lang="en-US" dirty="0" smtClean="0">
                <a:latin typeface="Times New Roman" pitchFamily="18" charset="0"/>
                <a:cs typeface="Times New Roman" pitchFamily="18" charset="0"/>
              </a:rPr>
              <a:t>Các kết nối tối quan trọng (backbone connections) được đảm bảo</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Cần mạng có khả năng chịu lỗi (survival network)</a:t>
            </a:r>
            <a:endParaRPr lang="en-US" dirty="0">
              <a:latin typeface="Times New Roman" pitchFamily="18" charset="0"/>
              <a:cs typeface="Times New Roman" pitchFamily="18" charset="0"/>
            </a:endParaRPr>
          </a:p>
        </p:txBody>
      </p:sp>
      <p:sp>
        <p:nvSpPr>
          <p:cNvPr id="4" name="Right Arrow 3"/>
          <p:cNvSpPr/>
          <p:nvPr/>
        </p:nvSpPr>
        <p:spPr>
          <a:xfrm>
            <a:off x="609600" y="50292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Giới thiệu chung (tiếp)</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Cấu hình mạng đối với nhà thiết kế mạng:</a:t>
            </a:r>
          </a:p>
          <a:p>
            <a:r>
              <a:rPr lang="en-US" dirty="0" smtClean="0">
                <a:latin typeface="Times New Roman" pitchFamily="18" charset="0"/>
                <a:cs typeface="Times New Roman" pitchFamily="18" charset="0"/>
              </a:rPr>
              <a:t>Sự bố trí hình học tôpô của các thiết bị phần cứng</a:t>
            </a:r>
          </a:p>
          <a:p>
            <a:r>
              <a:rPr lang="en-US" dirty="0" smtClean="0">
                <a:latin typeface="Times New Roman" pitchFamily="18" charset="0"/>
                <a:cs typeface="Times New Roman" pitchFamily="18" charset="0"/>
              </a:rPr>
              <a:t>Sự bố trí hình học tôpô của các đường quang (hình thành nên hình trạng tôpô ảo ) </a:t>
            </a:r>
          </a:p>
          <a:p>
            <a:r>
              <a:rPr lang="en-US" dirty="0" smtClean="0">
                <a:latin typeface="Times New Roman" pitchFamily="18" charset="0"/>
                <a:cs typeface="Times New Roman" pitchFamily="18" charset="0"/>
              </a:rPr>
              <a:t>Các thành phần khác liên quan đến nhu cầu về các kết nối có chạm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Giới thiệu chung (tiếp)</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1447800"/>
            <a:ext cx="7696199" cy="3115469"/>
          </a:xfrm>
          <a:prstGeom prst="rect">
            <a:avLst/>
          </a:prstGeom>
          <a:noFill/>
          <a:ln w="9525">
            <a:noFill/>
            <a:miter lim="800000"/>
            <a:headEnd/>
            <a:tailEnd/>
          </a:ln>
          <a:effectLst/>
        </p:spPr>
      </p:pic>
      <p:sp>
        <p:nvSpPr>
          <p:cNvPr id="5" name="TextBox 4"/>
          <p:cNvSpPr txBox="1"/>
          <p:nvPr/>
        </p:nvSpPr>
        <p:spPr>
          <a:xfrm>
            <a:off x="1600200" y="4648200"/>
            <a:ext cx="6096000" cy="64633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Thành phần của cấu hình mạng mà một nhà thiết kế mạng cần quan tâm (chưa có yếu tố nhu cầu)</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thiết bị phần cứng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Thành phần thiết bị phần cứng:</a:t>
            </a:r>
          </a:p>
          <a:p>
            <a:r>
              <a:rPr lang="en-US" dirty="0" smtClean="0">
                <a:latin typeface="Times New Roman" pitchFamily="18" charset="0"/>
                <a:cs typeface="Times New Roman" pitchFamily="18" charset="0"/>
              </a:rPr>
              <a:t>Thiết bị thu và thiết bị phát</a:t>
            </a:r>
          </a:p>
          <a:p>
            <a:r>
              <a:rPr lang="en-US" dirty="0" smtClean="0">
                <a:latin typeface="Times New Roman" pitchFamily="18" charset="0"/>
                <a:cs typeface="Times New Roman" pitchFamily="18" charset="0"/>
              </a:rPr>
              <a:t>Sợi quang (để truyền ánh sáng)</a:t>
            </a:r>
          </a:p>
          <a:p>
            <a:r>
              <a:rPr lang="en-US" dirty="0" smtClean="0">
                <a:latin typeface="Times New Roman" pitchFamily="18" charset="0"/>
                <a:cs typeface="Times New Roman" pitchFamily="18" charset="0"/>
              </a:rPr>
              <a:t>Hế thống WDM (phân kênh, dồn kênh dựa trên bước sóng)</a:t>
            </a:r>
          </a:p>
          <a:p>
            <a:r>
              <a:rPr lang="en-US" dirty="0" smtClean="0">
                <a:latin typeface="Times New Roman" pitchFamily="18" charset="0"/>
                <a:cs typeface="Times New Roman" pitchFamily="18" charset="0"/>
              </a:rPr>
              <a:t>Bộ chuyển (OXC, DXC)</a:t>
            </a:r>
          </a:p>
          <a:p>
            <a:r>
              <a:rPr lang="en-US" dirty="0" smtClean="0">
                <a:latin typeface="Times New Roman" pitchFamily="18" charset="0"/>
                <a:cs typeface="Times New Roman" pitchFamily="18" charset="0"/>
              </a:rPr>
              <a:t>Thiết tái tạo</a:t>
            </a:r>
          </a:p>
          <a:p>
            <a:r>
              <a:rPr lang="en-US" dirty="0" smtClean="0">
                <a:latin typeface="Times New Roman" pitchFamily="18" charset="0"/>
                <a:cs typeface="Times New Roman" pitchFamily="18" charset="0"/>
              </a:rPr>
              <a:t>Thiết bị đổi bước sóng</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thiết bị phần cứng (tiếp)</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Nhà thiết kề cần quan tâm đến phần cứng gì?</a:t>
            </a:r>
          </a:p>
          <a:p>
            <a:r>
              <a:rPr lang="en-US" dirty="0" smtClean="0">
                <a:latin typeface="Times New Roman" pitchFamily="18" charset="0"/>
                <a:cs typeface="Times New Roman" pitchFamily="18" charset="0"/>
              </a:rPr>
              <a:t>Không cần quan tâm đến thiết bị thu, phát vì vị trí và số lượng của chúng thường xác định</a:t>
            </a:r>
          </a:p>
          <a:p>
            <a:r>
              <a:rPr lang="en-US" dirty="0" smtClean="0">
                <a:latin typeface="Times New Roman" pitchFamily="18" charset="0"/>
                <a:cs typeface="Times New Roman" pitchFamily="18" charset="0"/>
              </a:rPr>
              <a:t>Các thiết bị còn lại (chia thành hai nhóm) cần phải quan tâm vì chúng ảnh hưởng đến khả năng của mạng</a:t>
            </a:r>
          </a:p>
          <a:p>
            <a:r>
              <a:rPr lang="en-US" dirty="0" smtClean="0">
                <a:latin typeface="Times New Roman" pitchFamily="18" charset="0"/>
                <a:cs typeface="Times New Roman" pitchFamily="18" charset="0"/>
              </a:rPr>
              <a:t>Ví dụ: Khả năng truyền tải trên dây kết nối, rồi các khả năng mới có thể có do bộ chuyển, bộ tái sinh, bộ đổi mang lại tại các nút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thiết bị phần cứng (tiếp)</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latin typeface="Times New Roman" pitchFamily="18" charset="0"/>
                <a:cs typeface="Times New Roman" pitchFamily="18" charset="0"/>
              </a:rPr>
              <a:t>Nhóm trên dây nối:</a:t>
            </a:r>
          </a:p>
          <a:p>
            <a:r>
              <a:rPr lang="en-US" dirty="0" smtClean="0">
                <a:latin typeface="Times New Roman" pitchFamily="18" charset="0"/>
                <a:cs typeface="Times New Roman" pitchFamily="18" charset="0"/>
              </a:rPr>
              <a:t>Gồm sợi quang và bộ WDM (bộ này đặt ở cuối dây dẫn, không tính ở nút)</a:t>
            </a:r>
          </a:p>
          <a:p>
            <a:r>
              <a:rPr lang="en-US" dirty="0" smtClean="0">
                <a:latin typeface="Times New Roman" pitchFamily="18" charset="0"/>
                <a:cs typeface="Times New Roman" pitchFamily="18" charset="0"/>
              </a:rPr>
              <a:t>Các thiết bị này cung cấp khả năng truyền tải đa kênh trên cùng một dây</a:t>
            </a:r>
          </a:p>
          <a:p>
            <a:r>
              <a:rPr lang="en-US" dirty="0" smtClean="0">
                <a:latin typeface="Times New Roman" pitchFamily="18" charset="0"/>
                <a:cs typeface="Times New Roman" pitchFamily="18" charset="0"/>
              </a:rPr>
              <a:t>Khả năng truyền tải chính là số lượng kênh nếu coi các kênh có cùng cường độ bit</a:t>
            </a:r>
          </a:p>
          <a:p>
            <a:r>
              <a:rPr lang="en-US" smtClean="0">
                <a:latin typeface="Times New Roman" pitchFamily="18" charset="0"/>
                <a:cs typeface="Times New Roman" pitchFamily="18" charset="0"/>
              </a:rPr>
              <a:t>Tuỳ thuộc vào các kênh có cần khác bước sóng không, khả năng truyền tải có thể ảnh hưởng bởi cả số lượng kênh trên một  bước sóng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thiết bị phần cứng (tiếp)</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Nhóm tại nút:</a:t>
            </a:r>
          </a:p>
          <a:p>
            <a:r>
              <a:rPr lang="en-US" dirty="0" smtClean="0">
                <a:latin typeface="Times New Roman" pitchFamily="18" charset="0"/>
                <a:cs typeface="Times New Roman" pitchFamily="18" charset="0"/>
              </a:rPr>
              <a:t>Gồm bộ chuyển, thiết bị tái sinh, bộ đổi</a:t>
            </a:r>
          </a:p>
          <a:p>
            <a:r>
              <a:rPr lang="en-US" dirty="0" smtClean="0">
                <a:latin typeface="Times New Roman" pitchFamily="18" charset="0"/>
                <a:cs typeface="Times New Roman" pitchFamily="18" charset="0"/>
              </a:rPr>
              <a:t>Một bộ chuyển có nhiều cổng, mỗi cổng chỉ tiếp nhận một kênh riêng biệt (nhờ sự hỗ trợ của bộ WDM ở cuối dây dẫn đã chia kênh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thiết bị phần cứng (tiếp)</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352800" y="1752600"/>
            <a:ext cx="4876800" cy="2819400"/>
          </a:xfrm>
          <a:prstGeom prst="rect">
            <a:avLst/>
          </a:prstGeom>
          <a:noFill/>
          <a:ln w="9525">
            <a:noFill/>
            <a:miter lim="800000"/>
            <a:headEnd/>
            <a:tailEnd/>
          </a:ln>
          <a:effectLst/>
        </p:spPr>
      </p:pic>
      <p:sp>
        <p:nvSpPr>
          <p:cNvPr id="7" name="TextBox 6"/>
          <p:cNvSpPr txBox="1"/>
          <p:nvPr/>
        </p:nvSpPr>
        <p:spPr>
          <a:xfrm>
            <a:off x="1066800" y="1752600"/>
            <a:ext cx="2514600" cy="3785652"/>
          </a:xfrm>
          <a:prstGeom prst="rect">
            <a:avLst/>
          </a:prstGeom>
          <a:noFill/>
        </p:spPr>
        <p:txBody>
          <a:bodyPr wrap="square" rtlCol="0">
            <a:spAutoFit/>
          </a:bodyPr>
          <a:lstStyle/>
          <a:p>
            <a:pPr>
              <a:buFont typeface="Arial" pitchFamily="34" charset="0"/>
              <a:buChar char="•"/>
            </a:pPr>
            <a:r>
              <a:rPr lang="en-US" sz="2400" dirty="0" smtClean="0"/>
              <a:t> </a:t>
            </a:r>
            <a:r>
              <a:rPr lang="en-US" sz="2400" dirty="0" smtClean="0">
                <a:latin typeface="Times New Roman" pitchFamily="18" charset="0"/>
                <a:cs typeface="Times New Roman" pitchFamily="18" charset="0"/>
              </a:rPr>
              <a:t>Dùng nhiều bộ chuyển giúp tăng số cổng, tức tằng số kênh xử lý</a:t>
            </a:r>
          </a:p>
          <a:p>
            <a:pPr>
              <a:buFont typeface="Arial" pitchFamily="34" charset="0"/>
              <a:buChar char="•"/>
            </a:pPr>
            <a:r>
              <a:rPr lang="en-US" sz="2400" dirty="0" smtClean="0">
                <a:latin typeface="Times New Roman" pitchFamily="18" charset="0"/>
                <a:cs typeface="Times New Roman" pitchFamily="18" charset="0"/>
              </a:rPr>
              <a:t>Khả năng chuyển có thể quyết định theo tiêu chí “định hướng lưu lượng” hoặc “định hướng đường truyền” </a:t>
            </a:r>
            <a:endParaRPr lang="en-US" sz="2400" dirty="0"/>
          </a:p>
        </p:txBody>
      </p:sp>
      <p:sp>
        <p:nvSpPr>
          <p:cNvPr id="8" name="TextBox 7"/>
          <p:cNvSpPr txBox="1"/>
          <p:nvPr/>
        </p:nvSpPr>
        <p:spPr>
          <a:xfrm>
            <a:off x="5105400" y="4800600"/>
            <a:ext cx="2971800" cy="64633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Mô hình một nút có bộ chuyển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thiết bị phần cứng (tiếp)</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Khả năng của mạng có thể trở nên rất đa dạng nhờ bộ tái sinh, bộ đổi</a:t>
            </a:r>
          </a:p>
          <a:p>
            <a:r>
              <a:rPr lang="en-US" dirty="0" smtClean="0">
                <a:latin typeface="Times New Roman" pitchFamily="18" charset="0"/>
                <a:cs typeface="Times New Roman" pitchFamily="18" charset="0"/>
              </a:rPr>
              <a:t>Mỗi bộ này có thể được dùng nếu một kênh nào đó có như cầu sử dụng tính năng hồi phục hoặc đổi bước sóng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thiết bị phần cứng (tiếp)</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Kết luận về cấu hình thiết bị phần cứng</a:t>
            </a:r>
          </a:p>
          <a:p>
            <a:r>
              <a:rPr lang="en-US" dirty="0" smtClean="0">
                <a:latin typeface="Times New Roman" pitchFamily="18" charset="0"/>
                <a:cs typeface="Times New Roman" pitchFamily="18" charset="0"/>
              </a:rPr>
              <a:t>Sự sắp đặt của tất cả các thiết bị phần cứng nói trên gọi là định kích thước của hình trạng tôpô vật lý</a:t>
            </a:r>
          </a:p>
          <a:p>
            <a:r>
              <a:rPr lang="en-US" dirty="0" smtClean="0">
                <a:latin typeface="Times New Roman" pitchFamily="18" charset="0"/>
                <a:cs typeface="Times New Roman" pitchFamily="18" charset="0"/>
              </a:rPr>
              <a:t>Khả năng của mạng chủ yếu được thể hiện ở số kênh mạng có thể truyền tải</a:t>
            </a:r>
          </a:p>
          <a:p>
            <a:r>
              <a:rPr lang="en-US" dirty="0" smtClean="0">
                <a:latin typeface="Times New Roman" pitchFamily="18" charset="0"/>
                <a:cs typeface="Times New Roman" pitchFamily="18" charset="0"/>
              </a:rPr>
              <a:t>Các khả năng khác là phụ, phục vụ cho việc hình thành đường quang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đường quang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Cầu hình đường quang là gì?</a:t>
            </a:r>
          </a:p>
          <a:p>
            <a:r>
              <a:rPr lang="en-US" dirty="0" smtClean="0">
                <a:latin typeface="Times New Roman" pitchFamily="18" charset="0"/>
                <a:cs typeface="Times New Roman" pitchFamily="18" charset="0"/>
              </a:rPr>
              <a:t>Là cách bố trí tất cả đường quang để thành lập nên và xác định hoàn toàn việc sử dụng các khả năng của thiết bị phần cứng</a:t>
            </a:r>
          </a:p>
          <a:p>
            <a:r>
              <a:rPr lang="en-US" dirty="0" smtClean="0">
                <a:latin typeface="Times New Roman" pitchFamily="18" charset="0"/>
                <a:cs typeface="Times New Roman" pitchFamily="18" charset="0"/>
              </a:rPr>
              <a:t>Lộ trình (routing) của đường quang xác định quãng đường truyền tải thông tin vật lý của đường quang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1.3.1 Các khía cạnh cơ bản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về mạng chịu lỗi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Trạng thái mạng</a:t>
            </a:r>
          </a:p>
          <a:p>
            <a:pPr>
              <a:buFont typeface="Wingdings" pitchFamily="2" charset="2"/>
              <a:buChar char="v"/>
            </a:pPr>
            <a:r>
              <a:rPr lang="en-US" dirty="0" smtClean="0">
                <a:latin typeface="Times New Roman" pitchFamily="18" charset="0"/>
                <a:cs typeface="Times New Roman" pitchFamily="18" charset="0"/>
              </a:rPr>
              <a:t>Các kiểu lỗi mạng</a:t>
            </a:r>
          </a:p>
          <a:p>
            <a:pPr>
              <a:buFont typeface="Wingdings" pitchFamily="2" charset="2"/>
              <a:buChar char="v"/>
            </a:pPr>
            <a:r>
              <a:rPr lang="en-US" dirty="0" smtClean="0">
                <a:latin typeface="Times New Roman" pitchFamily="18" charset="0"/>
                <a:cs typeface="Times New Roman" pitchFamily="18" charset="0"/>
              </a:rPr>
              <a:t>Khôi phục mạng</a:t>
            </a:r>
          </a:p>
          <a:p>
            <a:pPr>
              <a:buFont typeface="Wingdings" pitchFamily="2" charset="2"/>
              <a:buChar char="v"/>
            </a:pPr>
            <a:r>
              <a:rPr lang="en-US" dirty="0" smtClean="0">
                <a:latin typeface="Times New Roman" pitchFamily="18" charset="0"/>
                <a:cs typeface="Times New Roman" pitchFamily="18" charset="0"/>
              </a:rPr>
              <a:t>Quản lý lớp mạng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Cấu hình đường quang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828801"/>
            <a:ext cx="7543799" cy="2971799"/>
          </a:xfrm>
          <a:prstGeom prst="rect">
            <a:avLst/>
          </a:prstGeom>
          <a:noFill/>
          <a:ln w="9525">
            <a:noFill/>
            <a:miter lim="800000"/>
            <a:headEnd/>
            <a:tailEnd/>
          </a:ln>
          <a:effectLst/>
        </p:spPr>
      </p:pic>
      <p:sp>
        <p:nvSpPr>
          <p:cNvPr id="5" name="TextBox 4"/>
          <p:cNvSpPr txBox="1"/>
          <p:nvPr/>
        </p:nvSpPr>
        <p:spPr>
          <a:xfrm>
            <a:off x="1524000" y="5257800"/>
            <a:ext cx="5638800" cy="64633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Phân biệt đường quang, lộ trình đường quang, hình trạng topo vật lý, hình trạng tôpô ảo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Cấu hình đường quang (tiếp)</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Cấu hình đường quang có thể bị ảnh hưởng như thế nào?</a:t>
            </a:r>
          </a:p>
          <a:p>
            <a:r>
              <a:rPr lang="en-US" dirty="0" smtClean="0">
                <a:latin typeface="Times New Roman" pitchFamily="18" charset="0"/>
                <a:cs typeface="Times New Roman" pitchFamily="18" charset="0"/>
              </a:rPr>
              <a:t>Nếu có sự xuất hiện của bộ WDM, cấu hình đường quang có thể thay đổi phụ thuộc vào bước sóng. Mỗi bước sóng sẽ có cơ chế truyền tải riêng, đường quang riêng</a:t>
            </a:r>
          </a:p>
          <a:p>
            <a:r>
              <a:rPr lang="en-US" dirty="0" smtClean="0">
                <a:latin typeface="Times New Roman" pitchFamily="18" charset="0"/>
                <a:cs typeface="Times New Roman" pitchFamily="18" charset="0"/>
              </a:rPr>
              <a:t>Độ dài tối đa của đường quang, khả năng đổi bước sóng đều có ảnh hưởng đến việc thiết lập cấu hình đường quang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Cấu hình đường quang (tiếp)</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smtClean="0">
                <a:latin typeface="Times New Roman" pitchFamily="18" charset="0"/>
                <a:cs typeface="Times New Roman" pitchFamily="18" charset="0"/>
              </a:rPr>
              <a:t>Lộ trình đường quang:</a:t>
            </a:r>
          </a:p>
          <a:p>
            <a:r>
              <a:rPr lang="en-US" dirty="0" smtClean="0">
                <a:latin typeface="Times New Roman" pitchFamily="18" charset="0"/>
                <a:cs typeface="Times New Roman" pitchFamily="18" charset="0"/>
              </a:rPr>
              <a:t>Có 2 loại: không rẽ và có rẽ</a:t>
            </a:r>
          </a:p>
          <a:p>
            <a:r>
              <a:rPr lang="en-US" dirty="0" smtClean="0">
                <a:latin typeface="Times New Roman" pitchFamily="18" charset="0"/>
                <a:cs typeface="Times New Roman" pitchFamily="18" charset="0"/>
              </a:rPr>
              <a:t>Không rẽ: mọi kết nối giữa các điểm nút giống nhau dùng cùng một đường đi vật lý. Ví dụ, dịch vụ truyền hình độ nét cao vận dụng đường quang không rẽ</a:t>
            </a:r>
          </a:p>
          <a:p>
            <a:r>
              <a:rPr lang="en-US" dirty="0" smtClean="0">
                <a:latin typeface="Times New Roman" pitchFamily="18" charset="0"/>
                <a:cs typeface="Times New Roman" pitchFamily="18" charset="0"/>
              </a:rPr>
              <a:t>Có rẽ: kết nỗi giữa các điểm nút giống nhau không nhất thiết phải dùng chung đường đi vật lý. Rẽ ở đây không phải chia đường quang thành nhiều phần. Ví dụ, sở dĩ dịch vụ truyền hình độ nét cao không dùng rẽ ví có thể dẫn đến thay đổi thứ tự thông tin.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Cấu hình mạng tổng kết</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latin typeface="Times New Roman" pitchFamily="18" charset="0"/>
                <a:cs typeface="Times New Roman" pitchFamily="18" charset="0"/>
              </a:rPr>
              <a:t>Tổng kết:</a:t>
            </a:r>
          </a:p>
          <a:p>
            <a:r>
              <a:rPr lang="en-US" dirty="0" smtClean="0">
                <a:latin typeface="Times New Roman" pitchFamily="18" charset="0"/>
                <a:cs typeface="Times New Roman" pitchFamily="18" charset="0"/>
              </a:rPr>
              <a:t>Cấu hình mạng bao gồm hai cấu hình chính là cấu hình thiết bị phần cứng và cấu hình đường quang </a:t>
            </a:r>
          </a:p>
          <a:p>
            <a:r>
              <a:rPr lang="en-US" dirty="0" smtClean="0">
                <a:latin typeface="Times New Roman" pitchFamily="18" charset="0"/>
                <a:cs typeface="Times New Roman" pitchFamily="18" charset="0"/>
              </a:rPr>
              <a:t>Hai loại cấu hình này có mối ràng buộc về khả năng cung cấp và khả năng tiếp nhận. Nói chung, khả năng cung cấp của cấu hình phần cứng phải đáp ứng được cấu hình đường quang</a:t>
            </a:r>
          </a:p>
          <a:p>
            <a:r>
              <a:rPr lang="en-US" dirty="0" smtClean="0">
                <a:latin typeface="Times New Roman" pitchFamily="18" charset="0"/>
                <a:cs typeface="Times New Roman" pitchFamily="18" charset="0"/>
              </a:rPr>
              <a:t>Điều này áp dụng cho cả mạng có khả năng nhảy đa kênh (multi-hop)</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Nhu cầu và yêu cầu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latin typeface="Times New Roman" pitchFamily="18" charset="0"/>
                <a:cs typeface="Times New Roman" pitchFamily="18" charset="0"/>
              </a:rPr>
              <a:t>Một mạng lưới được thiết kế để đáp ứng các nhu cầu vận chuyển thông tin là chính</a:t>
            </a:r>
          </a:p>
          <a:p>
            <a:pPr>
              <a:buFont typeface="Wingdings" pitchFamily="2" charset="2"/>
              <a:buChar char="v"/>
            </a:pPr>
            <a:r>
              <a:rPr lang="en-US" dirty="0" smtClean="0">
                <a:latin typeface="Times New Roman" pitchFamily="18" charset="0"/>
                <a:cs typeface="Times New Roman" pitchFamily="18" charset="0"/>
              </a:rPr>
              <a:t>Nhu cầu này có thể bao gồm nhiều nhu cầu nhỏ hơn như: </a:t>
            </a:r>
          </a:p>
          <a:p>
            <a:r>
              <a:rPr lang="en-US" dirty="0" smtClean="0">
                <a:latin typeface="Times New Roman" pitchFamily="18" charset="0"/>
                <a:cs typeface="Times New Roman" pitchFamily="18" charset="0"/>
              </a:rPr>
              <a:t>Yêu cầu về tính chịu lỗi</a:t>
            </a:r>
          </a:p>
          <a:p>
            <a:r>
              <a:rPr lang="en-US" dirty="0" smtClean="0">
                <a:latin typeface="Times New Roman" pitchFamily="18" charset="0"/>
                <a:cs typeface="Times New Roman" pitchFamily="18" charset="0"/>
              </a:rPr>
              <a:t>Yêu cầu thoả mãn cấu hình nào đó (ví dụ như nhảy đa kênh, lộ trình đường quang rẽ, không rẽ)</a:t>
            </a:r>
          </a:p>
          <a:p>
            <a:r>
              <a:rPr lang="en-US" dirty="0" smtClean="0">
                <a:latin typeface="Times New Roman" pitchFamily="18" charset="0"/>
                <a:cs typeface="Times New Roman" pitchFamily="18" charset="0"/>
              </a:rPr>
              <a:t>Yêu cầu về công nghệ (nút mờ hay không, giới hạn về kĩ thuật)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Kiến trúc chính</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latin typeface="Times New Roman" pitchFamily="18" charset="0"/>
                <a:cs typeface="Times New Roman" pitchFamily="18" charset="0"/>
              </a:rPr>
              <a:t>Có 3 loại kiến trúc chính:</a:t>
            </a:r>
          </a:p>
          <a:p>
            <a:r>
              <a:rPr lang="en-US" dirty="0" smtClean="0">
                <a:latin typeface="Times New Roman" pitchFamily="18" charset="0"/>
                <a:cs typeface="Times New Roman" pitchFamily="18" charset="0"/>
              </a:rPr>
              <a:t>Mạng quang “trong suốt”, nhảy đa kênh, hình trạng tôpô ảo không nhất thiết phải trùng với hình trạng tôpô vật lý</a:t>
            </a:r>
          </a:p>
          <a:p>
            <a:r>
              <a:rPr lang="en-US" dirty="0" smtClean="0">
                <a:latin typeface="Times New Roman" pitchFamily="18" charset="0"/>
                <a:cs typeface="Times New Roman" pitchFamily="18" charset="0"/>
              </a:rPr>
              <a:t>Mạng quang “trong suốt”, nhảy đơn kênh, hình trạng tôpô ảo phải giống hệt với nhu cầu vận truyển thông tin</a:t>
            </a:r>
          </a:p>
          <a:p>
            <a:r>
              <a:rPr lang="en-US" dirty="0" smtClean="0">
                <a:latin typeface="Times New Roman" pitchFamily="18" charset="0"/>
                <a:cs typeface="Times New Roman" pitchFamily="18" charset="0"/>
              </a:rPr>
              <a:t>Mạng quang “mờ”, đường quang chỉ đi trên một đường, , hình trạng tôpô ảo chỉ cần đáp ứng một phần vật lý</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1.5.2 Thiết kế mạng</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Tính tương thích</a:t>
            </a:r>
          </a:p>
          <a:p>
            <a:pPr>
              <a:buFont typeface="Wingdings" pitchFamily="2" charset="2"/>
              <a:buChar char="v"/>
            </a:pPr>
            <a:r>
              <a:rPr lang="en-US" dirty="0" smtClean="0">
                <a:latin typeface="Times New Roman" pitchFamily="18" charset="0"/>
                <a:cs typeface="Times New Roman" pitchFamily="18" charset="0"/>
              </a:rPr>
              <a:t>Tính lên đời</a:t>
            </a:r>
          </a:p>
          <a:p>
            <a:pPr>
              <a:buFont typeface="Wingdings" pitchFamily="2" charset="2"/>
              <a:buChar char="v"/>
            </a:pPr>
            <a:r>
              <a:rPr lang="en-US" dirty="0" smtClean="0">
                <a:latin typeface="Times New Roman" pitchFamily="18" charset="0"/>
                <a:cs typeface="Times New Roman" pitchFamily="18" charset="0"/>
              </a:rPr>
              <a:t>Kích thước</a:t>
            </a:r>
          </a:p>
          <a:p>
            <a:pPr>
              <a:buFont typeface="Wingdings" pitchFamily="2" charset="2"/>
              <a:buChar char="v"/>
            </a:pPr>
            <a:r>
              <a:rPr lang="en-US" dirty="0" smtClean="0">
                <a:latin typeface="Times New Roman" pitchFamily="18" charset="0"/>
                <a:cs typeface="Times New Roman" pitchFamily="18" charset="0"/>
              </a:rPr>
              <a:t>Thiết kế vận chuyển</a:t>
            </a:r>
          </a:p>
          <a:p>
            <a:pPr>
              <a:buFont typeface="Wingdings" pitchFamily="2" charset="2"/>
              <a:buChar char="v"/>
            </a:pPr>
            <a:r>
              <a:rPr lang="en-US" dirty="0" smtClean="0">
                <a:latin typeface="Times New Roman" pitchFamily="18" charset="0"/>
                <a:cs typeface="Times New Roman" pitchFamily="18" charset="0"/>
              </a:rPr>
              <a:t>Dự đoán vận chuyển</a:t>
            </a:r>
          </a:p>
          <a:p>
            <a:pPr>
              <a:buFont typeface="Wingdings" pitchFamily="2" charset="2"/>
              <a:buChar char="v"/>
            </a:pPr>
            <a:r>
              <a:rPr lang="en-US" dirty="0" smtClean="0">
                <a:latin typeface="Times New Roman" pitchFamily="18" charset="0"/>
                <a:cs typeface="Times New Roman" pitchFamily="18" charset="0"/>
              </a:rPr>
              <a:t>Mục tiêu</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Tính tương thích</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Rất cần thiết cho những thiết kế lâu dài, cần tính toán cẩn thận:</a:t>
            </a:r>
          </a:p>
          <a:p>
            <a:r>
              <a:rPr lang="en-US" dirty="0" smtClean="0">
                <a:latin typeface="Times New Roman" pitchFamily="18" charset="0"/>
                <a:cs typeface="Times New Roman" pitchFamily="18" charset="0"/>
              </a:rPr>
              <a:t>Các thiết bị sử dụng trong mạng nên tương thích với nhau</a:t>
            </a:r>
          </a:p>
          <a:p>
            <a:r>
              <a:rPr lang="en-US" dirty="0" smtClean="0">
                <a:latin typeface="Times New Roman" pitchFamily="18" charset="0"/>
                <a:cs typeface="Times New Roman" pitchFamily="18" charset="0"/>
              </a:rPr>
              <a:t>Phải được </a:t>
            </a:r>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ngay trong khâu thiết kế mạng</a:t>
            </a:r>
          </a:p>
          <a:p>
            <a:r>
              <a:rPr lang="en-US" dirty="0" smtClean="0">
                <a:latin typeface="Times New Roman" pitchFamily="18" charset="0"/>
                <a:cs typeface="Times New Roman" pitchFamily="18" charset="0"/>
              </a:rPr>
              <a:t>Nhưng như thế thì tốn kém, có thể lựa chọn vài khả năng rồi so sánh kết quả</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Tính lên đời</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Chỉ dễ áp dụng vào mạng đã được tính toán lên đời từ trước, hoặc mạng xây từ nền</a:t>
            </a:r>
          </a:p>
          <a:p>
            <a:pPr>
              <a:buFont typeface="Wingdings" pitchFamily="2" charset="2"/>
              <a:buChar char="v"/>
            </a:pPr>
            <a:r>
              <a:rPr lang="en-US" dirty="0" smtClean="0">
                <a:latin typeface="Times New Roman" pitchFamily="18" charset="0"/>
                <a:cs typeface="Times New Roman" pitchFamily="18" charset="0"/>
              </a:rPr>
              <a:t>Nói chung, lên đời bằng cách thêm vào những nút, đường truyền mới sao cho hợp lý</a:t>
            </a:r>
          </a:p>
          <a:p>
            <a:pPr>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Kích thước</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latin typeface="Times New Roman" pitchFamily="18" charset="0"/>
                <a:cs typeface="Times New Roman" pitchFamily="18" charset="0"/>
              </a:rPr>
              <a:t>Phụ thuộc vào cả yếu tố thiết kế lẫn yếu tố vận hành</a:t>
            </a:r>
          </a:p>
          <a:p>
            <a:r>
              <a:rPr lang="en-US" dirty="0" smtClean="0">
                <a:latin typeface="Times New Roman" pitchFamily="18" charset="0"/>
                <a:cs typeface="Times New Roman" pitchFamily="18" charset="0"/>
              </a:rPr>
              <a:t>Kích thước ban đầu được thiết lập sao cho thoả mãn nhu cầu kết nối nào đó</a:t>
            </a:r>
          </a:p>
          <a:p>
            <a:r>
              <a:rPr lang="en-US" dirty="0" smtClean="0">
                <a:latin typeface="Times New Roman" pitchFamily="18" charset="0"/>
                <a:cs typeface="Times New Roman" pitchFamily="18" charset="0"/>
              </a:rPr>
              <a:t>Kích thước này có thể thay đổi trong quá trình vận hành (thay đổi vị trí thiết bị WDM, 3R), hoặc lên đời(tính linh hoạt)</a:t>
            </a:r>
          </a:p>
          <a:p>
            <a:r>
              <a:rPr lang="en-US" dirty="0" smtClean="0">
                <a:latin typeface="Times New Roman" pitchFamily="18" charset="0"/>
                <a:cs typeface="Times New Roman" pitchFamily="18" charset="0"/>
              </a:rPr>
              <a:t>Nói chung, kích thước được thay đổi sao cho tiết kiệm không gian, tiền bạc (ví dụ: thiết kế có tính chịu lỗi, không nên di chuyển phần cứng dễ vỡ...)</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Trạng thái mạng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Khi một sự cố xảy ra, (kết nối đứt, thiết bị hỏng...), mạng chuyển từ </a:t>
            </a:r>
            <a:r>
              <a:rPr lang="en-US" b="1" dirty="0" smtClean="0">
                <a:latin typeface="Times New Roman" pitchFamily="18" charset="0"/>
                <a:cs typeface="Times New Roman" pitchFamily="18" charset="0"/>
              </a:rPr>
              <a:t>trạng thái hoạt động bình thường</a:t>
            </a:r>
            <a:r>
              <a:rPr lang="en-US" dirty="0" smtClean="0">
                <a:latin typeface="Times New Roman" pitchFamily="18" charset="0"/>
                <a:cs typeface="Times New Roman" pitchFamily="18" charset="0"/>
              </a:rPr>
              <a:t> đến </a:t>
            </a:r>
            <a:r>
              <a:rPr lang="en-US" b="1" dirty="0" smtClean="0">
                <a:latin typeface="Times New Roman" pitchFamily="18" charset="0"/>
                <a:cs typeface="Times New Roman" pitchFamily="18" charset="0"/>
              </a:rPr>
              <a:t>trạng thái lỗi</a:t>
            </a:r>
          </a:p>
          <a:p>
            <a:pPr>
              <a:buFont typeface="Wingdings" pitchFamily="2" charset="2"/>
              <a:buChar char="v"/>
            </a:pPr>
            <a:r>
              <a:rPr lang="en-US" dirty="0" smtClean="0">
                <a:latin typeface="Times New Roman" pitchFamily="18" charset="0"/>
                <a:cs typeface="Times New Roman" pitchFamily="18" charset="0"/>
              </a:rPr>
              <a:t>Nhiệm vụ nhà mạng là khôi phục mạng ở trạng thái lỗi về trạng </a:t>
            </a:r>
            <a:r>
              <a:rPr lang="en-US" dirty="0" err="1" smtClean="0">
                <a:latin typeface="Times New Roman" pitchFamily="18" charset="0"/>
                <a:cs typeface="Times New Roman" pitchFamily="18" charset="0"/>
              </a:rPr>
              <a:t>thái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động bình thường</a:t>
            </a:r>
          </a:p>
          <a:p>
            <a:pPr>
              <a:buFont typeface="Wingdings" pitchFamily="2" charset="2"/>
              <a:buChar char="v"/>
            </a:pPr>
            <a:r>
              <a:rPr lang="en-US" dirty="0" smtClean="0">
                <a:latin typeface="Times New Roman" pitchFamily="18" charset="0"/>
                <a:cs typeface="Times New Roman" pitchFamily="18" charset="0"/>
              </a:rPr>
              <a:t>Nhà mạng thường lên kế hoạch ứng phó từ trước các trạng thái lỗi</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Thiết kế vận chuyển</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latin typeface="Times New Roman" pitchFamily="18" charset="0"/>
                <a:cs typeface="Times New Roman" pitchFamily="18" charset="0"/>
              </a:rPr>
              <a:t>Thế nào là thiết kế vận chuyển?</a:t>
            </a:r>
          </a:p>
          <a:p>
            <a:r>
              <a:rPr lang="en-US" dirty="0" smtClean="0">
                <a:latin typeface="Times New Roman" pitchFamily="18" charset="0"/>
                <a:cs typeface="Times New Roman" pitchFamily="18" charset="0"/>
              </a:rPr>
              <a:t>Với một cấu hình vật lý cố định, các kết nối nói chung có thể thay đổi bằng vận hành một cách dễ dàng</a:t>
            </a:r>
          </a:p>
          <a:p>
            <a:r>
              <a:rPr lang="en-US" dirty="0" smtClean="0">
                <a:latin typeface="Times New Roman" pitchFamily="18" charset="0"/>
                <a:cs typeface="Times New Roman" pitchFamily="18" charset="0"/>
              </a:rPr>
              <a:t>Công việc phát hiện nhưng mô hình kết nối mới trên một cấu hình vật lý cố định gọi là Thiết kế vận chuyển</a:t>
            </a:r>
          </a:p>
          <a:p>
            <a:r>
              <a:rPr lang="en-US" dirty="0" smtClean="0">
                <a:latin typeface="Times New Roman" pitchFamily="18" charset="0"/>
                <a:cs typeface="Times New Roman" pitchFamily="18" charset="0"/>
              </a:rPr>
              <a:t>Có 2 loại: </a:t>
            </a:r>
            <a:r>
              <a:rPr lang="en-US" dirty="0" err="1" smtClean="0">
                <a:latin typeface="Times New Roman" pitchFamily="18" charset="0"/>
                <a:cs typeface="Times New Roman" pitchFamily="18" charset="0"/>
              </a:rPr>
              <a:t>tĩnh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giữ</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nguyên tập kết nối đầu vào)và động (có thể thêm bớt vài kết nối)</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Dự đoán vận chuyển</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Ảnh hưởng đến việc xác định khả năng của mạng</a:t>
            </a:r>
          </a:p>
          <a:p>
            <a:pPr>
              <a:buFont typeface="Wingdings" pitchFamily="2" charset="2"/>
              <a:buChar char="v"/>
            </a:pPr>
            <a:r>
              <a:rPr lang="en-US" dirty="0" smtClean="0">
                <a:latin typeface="Times New Roman" pitchFamily="18" charset="0"/>
                <a:cs typeface="Times New Roman" pitchFamily="18" charset="0"/>
              </a:rPr>
              <a:t>Nếu không đưa ra dự đoán vận chuyển để thiết kế sao cho hợp lý sẽ rất nguy hiểm. Ví dụ như nếu có sự thay đổi bất ngờ về nhu cầu kết nối, mạng dễ bị quá tải</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1.5.3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latin typeface="Times New Roman" pitchFamily="18" charset="0"/>
                <a:cs typeface="Times New Roman" pitchFamily="18" charset="0"/>
              </a:rPr>
              <a:t>Đây là phần tóm tắt các định nghĩa quan trọng từ đầu đến giờ:</a:t>
            </a:r>
          </a:p>
          <a:p>
            <a:r>
              <a:rPr lang="en-US" b="1" dirty="0" smtClean="0">
                <a:latin typeface="Times New Roman" pitchFamily="18" charset="0"/>
                <a:cs typeface="Times New Roman" pitchFamily="18" charset="0"/>
              </a:rPr>
              <a:t>Lớp mạng</a:t>
            </a:r>
            <a:r>
              <a:rPr lang="en-US" dirty="0" smtClean="0">
                <a:latin typeface="Times New Roman" pitchFamily="18" charset="0"/>
                <a:cs typeface="Times New Roman" pitchFamily="18" charset="0"/>
              </a:rPr>
              <a:t>: phạm vi quan tâm của nhà thiết kế khi thiết lập cấu hình mạng (ví dụ lớp mạng quang chẳng hạn)</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Tính tương thích</a:t>
            </a:r>
            <a:r>
              <a:rPr lang="en-US" dirty="0" smtClean="0">
                <a:latin typeface="Times New Roman" pitchFamily="18" charset="0"/>
                <a:cs typeface="Times New Roman" pitchFamily="18" charset="0"/>
              </a:rPr>
              <a:t>: mọi thiết bị hoạt động tốt với nhau</a:t>
            </a:r>
          </a:p>
          <a:p>
            <a:r>
              <a:rPr lang="en-US" b="1" dirty="0" smtClean="0">
                <a:latin typeface="Times New Roman" pitchFamily="18" charset="0"/>
                <a:cs typeface="Times New Roman" pitchFamily="18" charset="0"/>
              </a:rPr>
              <a:t>Hình trạng tôpô vật lý</a:t>
            </a:r>
            <a:r>
              <a:rPr lang="en-US" dirty="0" smtClean="0">
                <a:latin typeface="Times New Roman" pitchFamily="18" charset="0"/>
                <a:cs typeface="Times New Roman" pitchFamily="18" charset="0"/>
              </a:rPr>
              <a:t>: coi như là một đầu vào cố định (nếu có thì cũng chỉ rất ít nút mới, đường truyền mới được thêm vào)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Định nghĩa căn bản (tiếp)</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Cường độ bit</a:t>
            </a:r>
            <a:r>
              <a:rPr lang="en-US" dirty="0" smtClean="0">
                <a:latin typeface="Times New Roman" pitchFamily="18" charset="0"/>
                <a:cs typeface="Times New Roman" pitchFamily="18" charset="0"/>
              </a:rPr>
              <a:t>: giống nhau</a:t>
            </a:r>
          </a:p>
          <a:p>
            <a:r>
              <a:rPr lang="en-US" b="1" dirty="0" smtClean="0">
                <a:latin typeface="Times New Roman" pitchFamily="18" charset="0"/>
                <a:cs typeface="Times New Roman" pitchFamily="18" charset="0"/>
              </a:rPr>
              <a:t>Nhu cầu</a:t>
            </a:r>
            <a:r>
              <a:rPr lang="en-US" dirty="0" smtClean="0">
                <a:latin typeface="Times New Roman" pitchFamily="18" charset="0"/>
                <a:cs typeface="Times New Roman" pitchFamily="18" charset="0"/>
              </a:rPr>
              <a:t>: coi như đầu vào cố định, có từ trước</a:t>
            </a:r>
          </a:p>
          <a:p>
            <a:r>
              <a:rPr lang="en-US" b="1" dirty="0" smtClean="0">
                <a:latin typeface="Times New Roman" pitchFamily="18" charset="0"/>
                <a:cs typeface="Times New Roman" pitchFamily="18" charset="0"/>
              </a:rPr>
              <a:t>Tính chịu lỗi</a:t>
            </a:r>
            <a:r>
              <a:rPr lang="en-US" dirty="0" smtClean="0">
                <a:latin typeface="Times New Roman" pitchFamily="18" charset="0"/>
                <a:cs typeface="Times New Roman" pitchFamily="18" charset="0"/>
              </a:rPr>
              <a:t>: mạng được bảo vệ ngay cả khi có lỗi ở nút hay link</a:t>
            </a:r>
          </a:p>
          <a:p>
            <a:r>
              <a:rPr lang="en-US" b="1" dirty="0"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Ta coi mọi mọi yếu tố khả năng, nhu cầu vận truyển, kết nối là như nhau cả hai hướng</a:t>
            </a:r>
          </a:p>
          <a:p>
            <a:r>
              <a:rPr lang="en-US" b="1" dirty="0" smtClean="0">
                <a:latin typeface="Times New Roman" pitchFamily="18" charset="0"/>
                <a:cs typeface="Times New Roman" pitchFamily="18" charset="0"/>
              </a:rPr>
              <a:t>Lộ trình đường quang</a:t>
            </a:r>
            <a:r>
              <a:rPr lang="en-US" dirty="0" smtClean="0">
                <a:latin typeface="Times New Roman" pitchFamily="18" charset="0"/>
                <a:cs typeface="Times New Roman" pitchFamily="18" charset="0"/>
              </a:rPr>
              <a:t>: coi như rẽ</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Định nghĩa căn bản (tiếp)</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Mục tiêu</a:t>
            </a:r>
            <a:r>
              <a:rPr lang="en-US" dirty="0" smtClean="0">
                <a:latin typeface="Times New Roman" pitchFamily="18" charset="0"/>
                <a:cs typeface="Times New Roman" pitchFamily="18" charset="0"/>
              </a:rPr>
              <a:t>: Chi phí thấp nhất</a:t>
            </a:r>
          </a:p>
          <a:p>
            <a:r>
              <a:rPr lang="en-US" b="1" dirty="0" smtClean="0">
                <a:latin typeface="Times New Roman" pitchFamily="18" charset="0"/>
                <a:cs typeface="Times New Roman" pitchFamily="18" charset="0"/>
              </a:rPr>
              <a:t>Mạng mờ</a:t>
            </a:r>
            <a:r>
              <a:rPr lang="en-US" dirty="0" smtClean="0">
                <a:latin typeface="Times New Roman" pitchFamily="18" charset="0"/>
                <a:cs typeface="Times New Roman" pitchFamily="18" charset="0"/>
              </a:rPr>
              <a:t>: chỉ áp dung thiết bị điện</a:t>
            </a:r>
          </a:p>
          <a:p>
            <a:r>
              <a:rPr lang="en-US" b="1" dirty="0" smtClean="0">
                <a:latin typeface="Times New Roman" pitchFamily="18" charset="0"/>
                <a:cs typeface="Times New Roman" pitchFamily="18" charset="0"/>
              </a:rPr>
              <a:t>Mạng trong với nhảy đa kênh</a:t>
            </a:r>
            <a:r>
              <a:rPr lang="en-US" dirty="0" smtClean="0">
                <a:latin typeface="Times New Roman" pitchFamily="18" charset="0"/>
                <a:cs typeface="Times New Roman" pitchFamily="18" charset="0"/>
              </a:rPr>
              <a:t>: mỗi kết nối quang có thể gồm nhiều đường quang</a:t>
            </a:r>
          </a:p>
          <a:p>
            <a:r>
              <a:rPr lang="en-US" b="1" dirty="0" smtClean="0">
                <a:latin typeface="Times New Roman" pitchFamily="18" charset="0"/>
                <a:cs typeface="Times New Roman" pitchFamily="18" charset="0"/>
              </a:rPr>
              <a:t>Mạng trong với nhảy đơn kênh</a:t>
            </a:r>
            <a:r>
              <a:rPr lang="en-US" dirty="0" smtClean="0">
                <a:latin typeface="Times New Roman" pitchFamily="18" charset="0"/>
                <a:cs typeface="Times New Roman" pitchFamily="18" charset="0"/>
              </a:rPr>
              <a:t>: mỗi kết nối quang có chỉ gồm một đường quang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Các kiểu lỗi mạng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Phân loại</a:t>
            </a:r>
          </a:p>
          <a:p>
            <a:r>
              <a:rPr lang="en-US" dirty="0" smtClean="0">
                <a:latin typeface="Times New Roman" pitchFamily="18" charset="0"/>
                <a:cs typeface="Times New Roman" pitchFamily="18" charset="0"/>
              </a:rPr>
              <a:t>Lỗi điều khiển hay trục trặc phần cứng</a:t>
            </a:r>
          </a:p>
          <a:p>
            <a:r>
              <a:rPr lang="en-US" dirty="0" smtClean="0">
                <a:latin typeface="Times New Roman" pitchFamily="18" charset="0"/>
                <a:cs typeface="Times New Roman" pitchFamily="18" charset="0"/>
              </a:rPr>
              <a:t>Lỗi xảy ra ở một nút</a:t>
            </a:r>
          </a:p>
          <a:p>
            <a:r>
              <a:rPr lang="en-US" dirty="0" smtClean="0">
                <a:latin typeface="Times New Roman" pitchFamily="18" charset="0"/>
                <a:cs typeface="Times New Roman" pitchFamily="18" charset="0"/>
              </a:rPr>
              <a:t>Lỗi xảy ra ở một đường truyền</a:t>
            </a:r>
          </a:p>
          <a:p>
            <a:r>
              <a:rPr lang="en-US" dirty="0" smtClean="0">
                <a:latin typeface="Times New Roman" pitchFamily="18" charset="0"/>
                <a:cs typeface="Times New Roman" pitchFamily="18" charset="0"/>
              </a:rPr>
              <a:t>Lỗi xảy ra ở nhiểu nút và nhiều đương truyền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Khôi phục mạng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Định nghĩa</a:t>
            </a:r>
          </a:p>
          <a:p>
            <a:r>
              <a:rPr lang="en-US" dirty="0" smtClean="0">
                <a:latin typeface="Times New Roman" pitchFamily="18" charset="0"/>
                <a:cs typeface="Times New Roman" pitchFamily="18" charset="0"/>
              </a:rPr>
              <a:t>Khi xảy ra lỗi tại một phần kết nối nào đó của mạng, nhà mạng phải có những kết nối dự phòng</a:t>
            </a:r>
          </a:p>
          <a:p>
            <a:r>
              <a:rPr lang="en-US" dirty="0" smtClean="0">
                <a:latin typeface="Times New Roman" pitchFamily="18" charset="0"/>
                <a:cs typeface="Times New Roman" pitchFamily="18" charset="0"/>
              </a:rPr>
              <a:t>Việc điều chỉnh sao cho thông tin </a:t>
            </a:r>
            <a:r>
              <a:rPr lang="en-US" dirty="0" err="1" smtClean="0">
                <a:latin typeface="Times New Roman" pitchFamily="18" charset="0"/>
                <a:cs typeface="Times New Roman" pitchFamily="18" charset="0"/>
              </a:rPr>
              <a:t>truyền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qua những kết nối lỗi được truyền qua kết nối dự phòng gọi là khôi phục mạng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Khôi phục mạng (tiếp)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Thời gian khôi phục</a:t>
            </a:r>
          </a:p>
          <a:p>
            <a:r>
              <a:rPr lang="en-US" dirty="0" smtClean="0">
                <a:latin typeface="Times New Roman" pitchFamily="18" charset="0"/>
                <a:cs typeface="Times New Roman" pitchFamily="18" charset="0"/>
              </a:rPr>
              <a:t>Là thời gian từ lúc sự cố xảy ra cho đến khi hoàn tất mọi vận hành cơ bản.</a:t>
            </a:r>
          </a:p>
          <a:p>
            <a:r>
              <a:rPr lang="en-US" smtClean="0">
                <a:latin typeface="Times New Roman" pitchFamily="18" charset="0"/>
                <a:cs typeface="Times New Roman" pitchFamily="18" charset="0"/>
              </a:rPr>
              <a:t>Là nhân tố quan trọng để đánh giá khả năng chịu lỗi của mạng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Quản lý lớp mạng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Mỗi lớp giao thông mạng đều có thể triển khai cơ chế chịu lỗi riêng</a:t>
            </a:r>
          </a:p>
          <a:p>
            <a:pPr>
              <a:buFont typeface="Wingdings" pitchFamily="2" charset="2"/>
              <a:buChar char="v"/>
            </a:pPr>
            <a:r>
              <a:rPr lang="en-US" dirty="0" smtClean="0">
                <a:latin typeface="Times New Roman" pitchFamily="18" charset="0"/>
                <a:cs typeface="Times New Roman" pitchFamily="18" charset="0"/>
              </a:rPr>
              <a:t>Ở lớp giao thông mạng có nhiều máy khách, chủ, tính chịu lỗi phải được đảm bảo cho từng máy khách, chủ.</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535353"/>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405</TotalTime>
  <Words>2949</Words>
  <Application>Microsoft Office PowerPoint</Application>
  <PresentationFormat>On-screen Show (4:3)</PresentationFormat>
  <Paragraphs>256</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Module</vt:lpstr>
      <vt:lpstr>1.3 Tính chịu lỗi trong mạng quang</vt:lpstr>
      <vt:lpstr>1.3.0 Giới thiệu chung</vt:lpstr>
      <vt:lpstr>Giới thiệu chung (tiếp)</vt:lpstr>
      <vt:lpstr>1.3.1 Các khía cạnh cơ bản  về mạng chịu lỗi</vt:lpstr>
      <vt:lpstr>Trạng thái mạng</vt:lpstr>
      <vt:lpstr>Các kiểu lỗi mạng</vt:lpstr>
      <vt:lpstr>Khôi phục mạng</vt:lpstr>
      <vt:lpstr>Khôi phục mạng (tiếp)</vt:lpstr>
      <vt:lpstr>Quản lý lớp mạng</vt:lpstr>
      <vt:lpstr>1.3.2 Các định nghĩa đã biết</vt:lpstr>
      <vt:lpstr>Tính đa dạng </vt:lpstr>
      <vt:lpstr>Tính bảo toàn</vt:lpstr>
      <vt:lpstr>Tính khôi phục trên đường kết nối </vt:lpstr>
      <vt:lpstr>Tính khôi phục trên đường truyền </vt:lpstr>
      <vt:lpstr>Hỗ trợ SDH </vt:lpstr>
      <vt:lpstr>Tính chịu lỗi của mạng quang </vt:lpstr>
      <vt:lpstr>Cơ chế bảo vệ</vt:lpstr>
      <vt:lpstr>Cơ chế bảo vệ (tiếp)</vt:lpstr>
      <vt:lpstr>Cơ chế chia sẻ bảo vệ </vt:lpstr>
      <vt:lpstr>So sánh các cơ chế bảo vệ </vt:lpstr>
      <vt:lpstr>1.4 Sự phát triển và kiến trúc mạng quang</vt:lpstr>
      <vt:lpstr>1.4.1Sự phát triển</vt:lpstr>
      <vt:lpstr>Mạng sợi quang học </vt:lpstr>
      <vt:lpstr>Mạng WDM </vt:lpstr>
      <vt:lpstr>Mạng lưới quang </vt:lpstr>
      <vt:lpstr>1.4.2 Kiến trúc </vt:lpstr>
      <vt:lpstr>1.5 Thiết kế mạng quang</vt:lpstr>
      <vt:lpstr>1.5.1 Cấu hình mạng </vt:lpstr>
      <vt:lpstr>Giới thiệu chung </vt:lpstr>
      <vt:lpstr>Giới thiệu chung (tiếp)</vt:lpstr>
      <vt:lpstr>Giới thiệu chung (tiếp)</vt:lpstr>
      <vt:lpstr>Cấu hình thiết bị phần cứng </vt:lpstr>
      <vt:lpstr>Cấu hình thiết bị phần cứng (tiếp)</vt:lpstr>
      <vt:lpstr>Cấu hình thiết bị phần cứng (tiếp)</vt:lpstr>
      <vt:lpstr>Cấu hình thiết bị phần cứng (tiếp)</vt:lpstr>
      <vt:lpstr>Cấu hình thiết bị phần cứng (tiếp)</vt:lpstr>
      <vt:lpstr>Cấu hình thiết bị phần cứng (tiếp)</vt:lpstr>
      <vt:lpstr>Cấu hình thiết bị phần cứng (tiếp)</vt:lpstr>
      <vt:lpstr>Cấu hình đường quang </vt:lpstr>
      <vt:lpstr>Cấu hình đường quang</vt:lpstr>
      <vt:lpstr>Cấu hình đường quang (tiếp)</vt:lpstr>
      <vt:lpstr>Cấu hình đường quang (tiếp)</vt:lpstr>
      <vt:lpstr>Cấu hình mạng tổng kết </vt:lpstr>
      <vt:lpstr>Nhu cầu và yêu cầu  </vt:lpstr>
      <vt:lpstr>Kiến trúc chính </vt:lpstr>
      <vt:lpstr>1.5.2 Thiết kế mạng </vt:lpstr>
      <vt:lpstr>Tính tương thích </vt:lpstr>
      <vt:lpstr>Tính lên đời </vt:lpstr>
      <vt:lpstr>Kích thước </vt:lpstr>
      <vt:lpstr>Thiết kế vận chuyển </vt:lpstr>
      <vt:lpstr>Dự đoán vận chuyển </vt:lpstr>
      <vt:lpstr>1.5.3 Định nghĩa căn bản</vt:lpstr>
      <vt:lpstr>Định nghĩa căn bản (tiếp)</vt:lpstr>
      <vt:lpstr>Định nghĩa căn bản (tiếp)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chịu lỗi</dc:title>
  <dc:creator>hip</dc:creator>
  <cp:lastModifiedBy>Nguyen Van Luong</cp:lastModifiedBy>
  <cp:revision>113</cp:revision>
  <dcterms:created xsi:type="dcterms:W3CDTF">2012-02-24T15:48:44Z</dcterms:created>
  <dcterms:modified xsi:type="dcterms:W3CDTF">2012-03-03T00:55:12Z</dcterms:modified>
</cp:coreProperties>
</file>