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71" r:id="rId4"/>
    <p:sldId id="257" r:id="rId5"/>
    <p:sldId id="264" r:id="rId6"/>
    <p:sldId id="265" r:id="rId7"/>
    <p:sldId id="291" r:id="rId8"/>
    <p:sldId id="266" r:id="rId9"/>
    <p:sldId id="292" r:id="rId10"/>
    <p:sldId id="267" r:id="rId11"/>
    <p:sldId id="268" r:id="rId12"/>
    <p:sldId id="269" r:id="rId13"/>
    <p:sldId id="270" r:id="rId14"/>
    <p:sldId id="273" r:id="rId15"/>
    <p:sldId id="274" r:id="rId16"/>
    <p:sldId id="275" r:id="rId17"/>
    <p:sldId id="293" r:id="rId18"/>
    <p:sldId id="276" r:id="rId19"/>
    <p:sldId id="294" r:id="rId20"/>
    <p:sldId id="260" r:id="rId21"/>
    <p:sldId id="259" r:id="rId22"/>
    <p:sldId id="290" r:id="rId23"/>
    <p:sldId id="262" r:id="rId24"/>
    <p:sldId id="26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s" id="{C212A7E2-45C6-49A0-844E-93BA990C1580}">
          <p14:sldIdLst>
            <p14:sldId id="256"/>
            <p14:sldId id="272"/>
          </p14:sldIdLst>
        </p14:section>
        <p14:section name="Optical Networks" id="{1229CEF9-CA47-4212-94ED-147C477A9FB2}">
          <p14:sldIdLst>
            <p14:sldId id="271"/>
            <p14:sldId id="257"/>
            <p14:sldId id="264"/>
            <p14:sldId id="265"/>
            <p14:sldId id="291"/>
            <p14:sldId id="266"/>
            <p14:sldId id="292"/>
            <p14:sldId id="267"/>
            <p14:sldId id="268"/>
            <p14:sldId id="269"/>
            <p14:sldId id="270"/>
            <p14:sldId id="273"/>
            <p14:sldId id="274"/>
            <p14:sldId id="275"/>
            <p14:sldId id="293"/>
            <p14:sldId id="276"/>
            <p14:sldId id="294"/>
          </p14:sldIdLst>
        </p14:section>
        <p14:section name="Define problem" id="{F4A0958D-C652-43DF-970B-F0412B6E3FEF}">
          <p14:sldIdLst>
            <p14:sldId id="260"/>
          </p14:sldIdLst>
        </p14:section>
        <p14:section name="Related works" id="{8CAA8C8A-587F-4C0F-8E64-4E2E2F58E2FF}">
          <p14:sldIdLst>
            <p14:sldId id="259"/>
          </p14:sldIdLst>
        </p14:section>
        <p14:section name="Proposed Solution" id="{49114AC0-4743-413A-88A1-3C7BAE596F09}">
          <p14:sldIdLst>
            <p14:sldId id="290"/>
          </p14:sldIdLst>
        </p14:section>
        <p14:section name="Conclude" id="{571CEC57-ED48-4FBC-8055-4565DACFEC75}">
          <p14:sldIdLst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1A227-23B6-4C19-942A-F47326EC29E8}" type="datetimeFigureOut">
              <a:rPr lang="en-US" smtClean="0"/>
              <a:t>3/31/2012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7CF06-F4B2-4CDE-9B5A-168806623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1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hỏng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hỏng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hỏng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hỏng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2FE1-3B5B-4810-A49E-9809327C23B0}" type="datetime1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4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B24B-3736-46F1-A6CF-41C799FC1BF8}" type="datetime1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6933-6F8D-476F-B929-CFD95D14D3FE}" type="datetime1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3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1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E621-976D-490D-93D6-82BE04FEF33C}" type="datetime1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1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8882-06AD-4971-A70B-932A9A310951}" type="datetime1">
              <a:rPr lang="en-US" smtClean="0"/>
              <a:t>3/31/2012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7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A9CF-AA6A-4460-BD3C-E233BABB6924}" type="datetime1">
              <a:rPr lang="en-US" smtClean="0"/>
              <a:t>3/31/2012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2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DB8E-050F-425D-9DE1-477C1D76FE38}" type="datetime1">
              <a:rPr lang="en-US" smtClean="0"/>
              <a:t>3/31/2012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6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48D-9A0F-45A7-AC2A-0F9D66411295}" type="datetime1">
              <a:rPr lang="en-US" smtClean="0"/>
              <a:t>3/31/2012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D891-95FB-4F5F-ADE7-5BBBBA77FC22}" type="datetime1">
              <a:rPr lang="en-US" smtClean="0"/>
              <a:t>3/31/2012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4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76B0-53FF-4CEF-B324-E68B4BDDBC71}" type="datetime1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6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ÁP DỤNG GIẢI THUẬT DI TRUYỀN GIẢI BÀI TOÁN THIẾT KẾ MẠNG CHỊU LỖI MÔ HÌNH ĐA TẦNG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4495800"/>
            <a:ext cx="3962400" cy="990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Presenter: Nguyễn Văn </a:t>
            </a:r>
            <a:r>
              <a:rPr lang="en-US" sz="2400" dirty="0" err="1" smtClean="0"/>
              <a:t>Lương</a:t>
            </a:r>
            <a:endParaRPr lang="en-US" sz="2400" dirty="0" smtClean="0"/>
          </a:p>
          <a:p>
            <a:pPr algn="l"/>
            <a:r>
              <a:rPr lang="en-US" sz="2400" dirty="0" err="1" smtClean="0"/>
              <a:t>Khoa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– K52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CD9-90AD-4FB7-A953-0FB9DCCFDF2E}" type="datetime1">
              <a:rPr lang="en-US" smtClean="0"/>
              <a:t>3/31/2012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HOẠT ĐỘNG CỦA MẠNG QUANG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Cấu</a:t>
            </a:r>
            <a:r>
              <a:rPr lang="en-US" dirty="0" smtClean="0"/>
              <a:t> </a:t>
            </a:r>
            <a:r>
              <a:rPr lang="en-US" dirty="0" err="1" smtClean="0"/>
              <a:t>trúc</a:t>
            </a:r>
            <a:r>
              <a:rPr lang="en-US" dirty="0"/>
              <a:t> </a:t>
            </a:r>
            <a:r>
              <a:rPr lang="en-US" dirty="0" err="1" smtClean="0"/>
              <a:t>lớp</a:t>
            </a:r>
            <a:r>
              <a:rPr lang="en-US" dirty="0" smtClean="0"/>
              <a:t> </a:t>
            </a:r>
            <a:r>
              <a:rPr lang="en-US" dirty="0" err="1" smtClean="0"/>
              <a:t>mạng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tê</a:t>
            </a:r>
            <a:r>
              <a:rPr lang="en-US" dirty="0" smtClean="0"/>
              <a:t>́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471" y="2362200"/>
            <a:ext cx="58293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1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HOẠT ĐỘNG CỦA MẠNG QUANG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Protocol: IP</a:t>
            </a:r>
          </a:p>
          <a:p>
            <a:pPr lvl="1"/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HOẠT ĐỘNG CỦA MẠNG QUANG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Lightpaths</a:t>
            </a:r>
            <a:r>
              <a:rPr lang="en-US" dirty="0" smtClean="0"/>
              <a:t>: multi-hop, single-hop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61626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4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HOẠT ĐỘNG CỦA MẠNG QUANG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biểu</a:t>
            </a:r>
            <a:r>
              <a:rPr lang="en-US" dirty="0" smtClean="0"/>
              <a:t> </a:t>
            </a:r>
            <a:r>
              <a:rPr lang="en-US" dirty="0" err="1" smtClean="0"/>
              <a:t>diễn</a:t>
            </a:r>
            <a:r>
              <a:rPr lang="en-US" dirty="0" smtClean="0"/>
              <a:t> </a:t>
            </a:r>
            <a:r>
              <a:rPr lang="en-US" dirty="0" err="1" smtClean="0"/>
              <a:t>mạng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8610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2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TÍNH CHỊU LỖI TRONG MẠNG QUANG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lvl="1"/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(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(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Hư</a:t>
            </a:r>
            <a:r>
              <a:rPr lang="en-US" dirty="0"/>
              <a:t> </a:t>
            </a:r>
            <a:r>
              <a:rPr lang="en-US" dirty="0" err="1"/>
              <a:t>hỏng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(</a:t>
            </a:r>
            <a:r>
              <a:rPr lang="en-US" dirty="0" err="1"/>
              <a:t>Thiên</a:t>
            </a:r>
            <a:r>
              <a:rPr lang="en-US" dirty="0"/>
              <a:t> tai,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hoại</a:t>
            </a:r>
            <a:r>
              <a:rPr lang="en-US" dirty="0" smtClean="0"/>
              <a:t>)</a:t>
            </a:r>
          </a:p>
          <a:p>
            <a:pPr>
              <a:buFont typeface="Symbol"/>
              <a:buChar char="Þ"/>
            </a:pP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  <a:p>
            <a:pPr lvl="1">
              <a:buFont typeface="Symbol"/>
              <a:buChar char="Þ"/>
            </a:pP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nghiêm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pPr lvl="1">
              <a:buFont typeface="Symbol"/>
              <a:buChar char="Þ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TÍNH CHỊU LỖI TRONG MẠNG QUANG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Khôi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/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truyền</a:t>
            </a:r>
            <a:r>
              <a:rPr lang="en-US" dirty="0"/>
              <a:t> qua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qua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 smtClean="0"/>
              <a:t>phòng</a:t>
            </a:r>
            <a:endParaRPr lang="en-US" dirty="0" smtClean="0"/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endParaRPr lang="en-US" dirty="0" smtClean="0"/>
          </a:p>
          <a:p>
            <a:pPr lvl="1"/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-&gt;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TÍNH CHỊU LỖI TRONG MẠNG QUANG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 smtClean="0"/>
          </a:p>
          <a:p>
            <a:pPr lvl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: 1+1 </a:t>
            </a:r>
            <a:r>
              <a:rPr lang="en-US" dirty="0" err="1" smtClean="0"/>
              <a:t>vs</a:t>
            </a:r>
            <a:r>
              <a:rPr lang="en-US" dirty="0" smtClean="0"/>
              <a:t> 1:1 </a:t>
            </a:r>
          </a:p>
          <a:p>
            <a:pPr lvl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TÍNH CHỊU LỖI TRONG MẠNG QUANG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sánh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chê</a:t>
            </a:r>
            <a:r>
              <a:rPr lang="en-US" dirty="0" smtClean="0"/>
              <a:t>́ </a:t>
            </a:r>
            <a:r>
              <a:rPr lang="en-US" dirty="0" err="1" smtClean="0"/>
              <a:t>bảo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54000"/>
            <a:ext cx="6811837" cy="417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47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THIẾT KẾ MẠNG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935" y="2438400"/>
            <a:ext cx="625856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1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THIẾT KẾ MẠNG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endParaRPr lang="en-US" dirty="0" smtClean="0"/>
          </a:p>
          <a:p>
            <a:pPr lvl="1"/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endParaRPr lang="en-US" dirty="0" smtClean="0"/>
          </a:p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endParaRPr lang="en-US" dirty="0" smtClean="0"/>
          </a:p>
          <a:p>
            <a:pPr lvl="1"/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endParaRPr lang="en-US" dirty="0" smtClean="0"/>
          </a:p>
          <a:p>
            <a:pPr lvl="1"/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8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Tổng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vê</a:t>
            </a:r>
            <a:r>
              <a:rPr lang="en-US" dirty="0" smtClean="0"/>
              <a:t>̀ </a:t>
            </a:r>
            <a:r>
              <a:rPr lang="en-US" dirty="0" err="1" smtClean="0"/>
              <a:t>mạng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 smtClean="0"/>
          </a:p>
          <a:p>
            <a:r>
              <a:rPr lang="en-US" dirty="0" err="1" smtClean="0"/>
              <a:t>Phát</a:t>
            </a:r>
            <a:r>
              <a:rPr lang="en-US" dirty="0" smtClean="0"/>
              <a:t> </a:t>
            </a:r>
            <a:r>
              <a:rPr lang="en-US" dirty="0" err="1" smtClean="0"/>
              <a:t>biểu</a:t>
            </a:r>
            <a:r>
              <a:rPr lang="en-US" dirty="0" smtClean="0"/>
              <a:t> </a:t>
            </a:r>
            <a:r>
              <a:rPr lang="en-US" dirty="0" err="1" smtClean="0"/>
              <a:t>bài</a:t>
            </a:r>
            <a:r>
              <a:rPr lang="en-US" dirty="0" smtClean="0"/>
              <a:t> </a:t>
            </a:r>
            <a:r>
              <a:rPr lang="en-US" dirty="0" err="1" smtClean="0"/>
              <a:t>toán</a:t>
            </a:r>
            <a:endParaRPr lang="en-US" dirty="0" smtClean="0"/>
          </a:p>
          <a:p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cứu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r>
              <a:rPr lang="en-US" dirty="0" err="1" smtClean="0"/>
              <a:t>Hướng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cứu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nhóm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PHÁT BIỂU BÀI TOÁN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Input:</a:t>
            </a:r>
          </a:p>
          <a:p>
            <a:pPr lvl="1"/>
            <a:r>
              <a:rPr lang="en-US" dirty="0" smtClean="0"/>
              <a:t>G1(V1,E1):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,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,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1 </a:t>
            </a:r>
            <a:r>
              <a:rPr lang="en-US" dirty="0" err="1" smtClean="0"/>
              <a:t>mạng</a:t>
            </a:r>
            <a:r>
              <a:rPr lang="en-US" dirty="0" smtClean="0"/>
              <a:t> logic</a:t>
            </a:r>
          </a:p>
          <a:p>
            <a:pPr lvl="1"/>
            <a:r>
              <a:rPr lang="en-US" dirty="0" smtClean="0"/>
              <a:t>G2(V2, E2, c):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,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,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T(</a:t>
            </a:r>
            <a:r>
              <a:rPr lang="en-US" dirty="0" err="1" smtClean="0"/>
              <a:t>si,ti</a:t>
            </a:r>
            <a:r>
              <a:rPr lang="en-US" dirty="0" smtClean="0"/>
              <a:t>):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-&gt; </a:t>
            </a:r>
            <a:r>
              <a:rPr lang="en-US" dirty="0" err="1" smtClean="0"/>
              <a:t>ti</a:t>
            </a:r>
            <a:r>
              <a:rPr lang="en-US" dirty="0" smtClean="0"/>
              <a:t>, </a:t>
            </a:r>
            <a:r>
              <a:rPr lang="en-US" dirty="0" err="1" smtClean="0"/>
              <a:t>ti,si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G1.</a:t>
            </a:r>
          </a:p>
          <a:p>
            <a:r>
              <a:rPr lang="en-US" b="1" dirty="0" smtClean="0"/>
              <a:t>Output: 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CÁC NGHIÊN CỨU LIÊN QUAN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SMART: </a:t>
            </a:r>
            <a:r>
              <a:rPr lang="en-US" dirty="0" err="1" smtClean="0"/>
              <a:t>TungDT</a:t>
            </a:r>
            <a:endParaRPr lang="en-US" dirty="0" smtClean="0"/>
          </a:p>
          <a:p>
            <a:r>
              <a:rPr lang="en-US" dirty="0"/>
              <a:t>Design of survivable IP-over-optical </a:t>
            </a:r>
            <a:r>
              <a:rPr lang="en-US" dirty="0" smtClean="0"/>
              <a:t>networks</a:t>
            </a:r>
          </a:p>
          <a:p>
            <a:r>
              <a:rPr lang="en-US" dirty="0"/>
              <a:t>Multilayer Survivable Optical Network </a:t>
            </a:r>
            <a:r>
              <a:rPr lang="en-US" dirty="0" smtClean="0"/>
              <a:t>Design</a:t>
            </a:r>
          </a:p>
          <a:p>
            <a:r>
              <a:rPr lang="en-US" dirty="0"/>
              <a:t>The Multilayer Capacitated Survivable IP Network Design Problem valid inequalities and </a:t>
            </a:r>
            <a:r>
              <a:rPr lang="en-US" dirty="0" smtClean="0"/>
              <a:t>Branch-and-Cut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topo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PSO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ĐỀ XUẤT MÔ HÌNH GIẢI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Mã</a:t>
            </a:r>
            <a:r>
              <a:rPr lang="en-US" b="1" dirty="0" smtClean="0"/>
              <a:t> </a:t>
            </a:r>
            <a:r>
              <a:rPr lang="en-US" b="1" dirty="0" err="1" smtClean="0"/>
              <a:t>hóa</a:t>
            </a:r>
            <a:endParaRPr lang="en-US" b="1" dirty="0" smtClean="0"/>
          </a:p>
          <a:p>
            <a:r>
              <a:rPr lang="en-US" b="1" dirty="0" err="1" smtClean="0"/>
              <a:t>Khởi</a:t>
            </a:r>
            <a:r>
              <a:rPr lang="en-US" b="1" dirty="0" smtClean="0"/>
              <a:t> </a:t>
            </a:r>
            <a:r>
              <a:rPr lang="en-US" b="1" dirty="0" err="1" smtClean="0"/>
              <a:t>tạo</a:t>
            </a:r>
            <a:r>
              <a:rPr lang="en-US" b="1" dirty="0" smtClean="0"/>
              <a:t> </a:t>
            </a:r>
            <a:r>
              <a:rPr lang="en-US" b="1" dirty="0" err="1" smtClean="0"/>
              <a:t>quần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r>
              <a:rPr lang="en-US" b="1" dirty="0" smtClean="0"/>
              <a:t> ban </a:t>
            </a:r>
            <a:r>
              <a:rPr lang="en-US" b="1" dirty="0" err="1" smtClean="0"/>
              <a:t>đầu</a:t>
            </a:r>
            <a:endParaRPr lang="en-US" b="1" dirty="0" smtClean="0"/>
          </a:p>
          <a:p>
            <a:r>
              <a:rPr lang="en-US" b="1" dirty="0" err="1" smtClean="0"/>
              <a:t>Hàm</a:t>
            </a:r>
            <a:r>
              <a:rPr lang="en-US" b="1" dirty="0" smtClean="0"/>
              <a:t> </a:t>
            </a:r>
            <a:r>
              <a:rPr lang="en-US" b="1" dirty="0" err="1" smtClean="0"/>
              <a:t>đánh</a:t>
            </a:r>
            <a:r>
              <a:rPr lang="en-US" b="1" dirty="0" smtClean="0"/>
              <a:t> </a:t>
            </a:r>
            <a:r>
              <a:rPr lang="en-US" b="1" dirty="0" err="1" smtClean="0"/>
              <a:t>giá</a:t>
            </a:r>
            <a:r>
              <a:rPr lang="en-US" b="1" dirty="0" smtClean="0"/>
              <a:t> </a:t>
            </a:r>
            <a:r>
              <a:rPr lang="en-US" b="1" dirty="0" err="1" smtClean="0"/>
              <a:t>độ</a:t>
            </a:r>
            <a:r>
              <a:rPr lang="en-US" b="1" dirty="0" smtClean="0"/>
              <a:t> </a:t>
            </a:r>
            <a:r>
              <a:rPr lang="en-US" b="1" dirty="0" err="1" smtClean="0"/>
              <a:t>thích</a:t>
            </a:r>
            <a:r>
              <a:rPr lang="en-US" b="1" dirty="0" smtClean="0"/>
              <a:t> </a:t>
            </a:r>
            <a:r>
              <a:rPr lang="en-US" b="1" dirty="0" err="1" smtClean="0"/>
              <a:t>nghi</a:t>
            </a:r>
            <a:endParaRPr lang="en-US" b="1" dirty="0" smtClean="0"/>
          </a:p>
          <a:p>
            <a:r>
              <a:rPr lang="en-US" b="1" dirty="0" err="1" smtClean="0"/>
              <a:t>Sinh</a:t>
            </a:r>
            <a:r>
              <a:rPr lang="en-US" b="1" dirty="0" smtClean="0"/>
              <a:t> </a:t>
            </a:r>
            <a:r>
              <a:rPr lang="en-US" b="1" dirty="0" err="1" smtClean="0"/>
              <a:t>quần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r>
              <a:rPr lang="en-US" b="1" dirty="0" smtClean="0"/>
              <a:t> </a:t>
            </a:r>
            <a:r>
              <a:rPr lang="en-US" b="1" dirty="0" err="1" smtClean="0"/>
              <a:t>mới</a:t>
            </a:r>
            <a:endParaRPr lang="en-US" b="1" dirty="0" smtClean="0"/>
          </a:p>
          <a:p>
            <a:r>
              <a:rPr lang="en-US" b="1" dirty="0" err="1" smtClean="0"/>
              <a:t>Đấu</a:t>
            </a:r>
            <a:r>
              <a:rPr lang="en-US" b="1" dirty="0" smtClean="0"/>
              <a:t> </a:t>
            </a:r>
            <a:r>
              <a:rPr lang="en-US" b="1" dirty="0" err="1" smtClean="0"/>
              <a:t>tranh</a:t>
            </a:r>
            <a:r>
              <a:rPr lang="en-US" b="1" dirty="0" smtClean="0"/>
              <a:t> </a:t>
            </a:r>
            <a:r>
              <a:rPr lang="en-US" b="1" dirty="0" err="1" smtClean="0"/>
              <a:t>sinh</a:t>
            </a:r>
            <a:r>
              <a:rPr lang="en-US" b="1" dirty="0" smtClean="0"/>
              <a:t> </a:t>
            </a:r>
            <a:r>
              <a:rPr lang="en-US" b="1" dirty="0" err="1" smtClean="0"/>
              <a:t>tồn</a:t>
            </a:r>
            <a:endParaRPr lang="en-US" b="1" dirty="0" smtClean="0"/>
          </a:p>
          <a:p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r>
              <a:rPr lang="en-US" b="1" dirty="0" smtClean="0"/>
              <a:t>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kiện</a:t>
            </a:r>
            <a:r>
              <a:rPr lang="en-US" b="1" dirty="0" smtClean="0"/>
              <a:t> </a:t>
            </a:r>
            <a:r>
              <a:rPr lang="en-US" b="1" dirty="0" err="1" smtClean="0"/>
              <a:t>dừng</a:t>
            </a:r>
            <a:endParaRPr lang="en-US" b="1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TÀI LIỆU THAM KHẢO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Design of Survivable Optical Networks by Mathematical Optimization; </a:t>
            </a:r>
            <a:r>
              <a:rPr lang="en-US" i="1" dirty="0" err="1" smtClean="0"/>
              <a:t>Diplom</a:t>
            </a:r>
            <a:r>
              <a:rPr lang="en-US" i="1" dirty="0" smtClean="0"/>
              <a:t> , Adrian </a:t>
            </a:r>
            <a:r>
              <a:rPr lang="en-US" i="1" dirty="0" err="1" smtClean="0"/>
              <a:t>Zymolka</a:t>
            </a:r>
            <a:r>
              <a:rPr lang="en-US" dirty="0" smtClean="0"/>
              <a:t>, Berlin 2007, pp7-39.</a:t>
            </a:r>
          </a:p>
          <a:p>
            <a:r>
              <a:rPr lang="en-US" dirty="0" smtClean="0"/>
              <a:t>Multilayer Survivable Optical Network Design; </a:t>
            </a:r>
            <a:r>
              <a:rPr lang="en-US" i="1" dirty="0" smtClean="0"/>
              <a:t>Sylvie Borne, </a:t>
            </a:r>
            <a:r>
              <a:rPr lang="en-US" i="1" dirty="0" err="1" smtClean="0"/>
              <a:t>Virginie</a:t>
            </a:r>
            <a:r>
              <a:rPr lang="en-US" i="1" dirty="0" smtClean="0"/>
              <a:t> </a:t>
            </a:r>
            <a:r>
              <a:rPr lang="en-US" i="1" dirty="0" err="1" smtClean="0"/>
              <a:t>Gabrel</a:t>
            </a:r>
            <a:r>
              <a:rPr lang="en-US" i="1" dirty="0" smtClean="0"/>
              <a:t>, </a:t>
            </a:r>
            <a:r>
              <a:rPr lang="en-US" i="1" dirty="0" err="1" smtClean="0"/>
              <a:t>Ridha</a:t>
            </a:r>
            <a:r>
              <a:rPr lang="en-US" i="1" dirty="0" smtClean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, and </a:t>
            </a:r>
            <a:r>
              <a:rPr lang="en-US" i="1" dirty="0" err="1" smtClean="0"/>
              <a:t>Raouia</a:t>
            </a:r>
            <a:r>
              <a:rPr lang="en-US" i="1" dirty="0" smtClean="0"/>
              <a:t> </a:t>
            </a:r>
            <a:r>
              <a:rPr lang="en-US" i="1" dirty="0" err="1" smtClean="0"/>
              <a:t>Taktak</a:t>
            </a:r>
            <a:r>
              <a:rPr lang="en-US" i="1" dirty="0" smtClean="0"/>
              <a:t>, </a:t>
            </a:r>
            <a:r>
              <a:rPr lang="en-US" dirty="0" smtClean="0"/>
              <a:t>Springer-</a:t>
            </a:r>
            <a:r>
              <a:rPr lang="en-US" dirty="0" err="1" smtClean="0"/>
              <a:t>Verlag</a:t>
            </a:r>
            <a:r>
              <a:rPr lang="en-US" dirty="0" smtClean="0"/>
              <a:t> Berlin Heidelberg 2011</a:t>
            </a:r>
          </a:p>
          <a:p>
            <a:r>
              <a:rPr lang="en-US" dirty="0" smtClean="0"/>
              <a:t>Design of survivable IP-over-optical networks; </a:t>
            </a:r>
            <a:r>
              <a:rPr lang="en-US" i="1" dirty="0" smtClean="0"/>
              <a:t>Sylvie Borne , Eric </a:t>
            </a:r>
            <a:r>
              <a:rPr lang="en-US" i="1" dirty="0" err="1" smtClean="0"/>
              <a:t>Gourdin</a:t>
            </a:r>
            <a:r>
              <a:rPr lang="en-US" i="1" dirty="0" smtClean="0"/>
              <a:t> ,Bernard </a:t>
            </a:r>
            <a:r>
              <a:rPr lang="en-US" i="1" dirty="0" err="1" smtClean="0"/>
              <a:t>Liau</a:t>
            </a:r>
            <a:r>
              <a:rPr lang="en-US" i="1" dirty="0" smtClean="0"/>
              <a:t> , A. </a:t>
            </a:r>
            <a:r>
              <a:rPr lang="en-US" i="1" dirty="0" err="1" smtClean="0"/>
              <a:t>Ridha</a:t>
            </a:r>
            <a:r>
              <a:rPr lang="en-US" i="1" dirty="0" smtClean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 , </a:t>
            </a:r>
            <a:r>
              <a:rPr lang="en-US" dirty="0" smtClean="0"/>
              <a:t>Springer Science + Business Media, LLC 2006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dirty="0" smtClean="0"/>
              <a:t>Question ?</a:t>
            </a:r>
            <a:endParaRPr lang="en-US" sz="8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TỔNG QUAN VỀ MẠNG QUANG</a:t>
            </a: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0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CÔNG NGHỆ MẠNG QUANG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sóng</a:t>
            </a:r>
            <a:r>
              <a:rPr lang="en-US" dirty="0" smtClean="0"/>
              <a:t> </a:t>
            </a:r>
            <a:r>
              <a:rPr lang="en-US" dirty="0" err="1" smtClean="0"/>
              <a:t>ánh</a:t>
            </a:r>
            <a:r>
              <a:rPr lang="en-US" dirty="0" smtClean="0"/>
              <a:t> </a:t>
            </a:r>
            <a:r>
              <a:rPr lang="en-US" dirty="0" err="1" smtClean="0"/>
              <a:t>sáng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cáp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7000"/>
            <a:ext cx="7467599" cy="233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2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CÔNG NGHỆ MẠNG QUANG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Dư</a:t>
            </a:r>
            <a:r>
              <a:rPr lang="en-US" dirty="0" smtClean="0"/>
              <a:t>̃ </a:t>
            </a:r>
            <a:r>
              <a:rPr lang="en-US" dirty="0" err="1" smtClean="0"/>
              <a:t>liệu</a:t>
            </a:r>
            <a:r>
              <a:rPr lang="en-US" dirty="0" smtClean="0"/>
              <a:t> </a:t>
            </a:r>
            <a:r>
              <a:rPr lang="en-US" dirty="0" err="1" smtClean="0"/>
              <a:t>truyền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cáp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2628900"/>
            <a:ext cx="75152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8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CÔNG NGHỆ MẠNG QUANG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đường</a:t>
            </a:r>
            <a:r>
              <a:rPr lang="en-US" dirty="0" smtClean="0"/>
              <a:t> </a:t>
            </a:r>
            <a:r>
              <a:rPr lang="en-US" dirty="0" err="1" smtClean="0"/>
              <a:t>truyền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phục</a:t>
            </a:r>
            <a:r>
              <a:rPr lang="en-US" dirty="0" smtClean="0"/>
              <a:t> </a:t>
            </a:r>
            <a:r>
              <a:rPr lang="en-US" dirty="0" err="1" smtClean="0"/>
              <a:t>hồi</a:t>
            </a:r>
            <a:r>
              <a:rPr lang="en-US" dirty="0" smtClean="0"/>
              <a:t> </a:t>
            </a:r>
            <a:r>
              <a:rPr lang="en-US" dirty="0" err="1" smtClean="0"/>
              <a:t>bằng</a:t>
            </a:r>
            <a:r>
              <a:rPr lang="en-US" dirty="0" smtClean="0"/>
              <a:t> </a:t>
            </a:r>
            <a:r>
              <a:rPr lang="en-US" dirty="0" err="1" smtClean="0"/>
              <a:t>photodetector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7" y="2743200"/>
            <a:ext cx="8925123" cy="285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21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CÔNG NGHỆ MẠNG QUANG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/>
          <a:lstStyle/>
          <a:p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đoạn</a:t>
            </a:r>
            <a:r>
              <a:rPr lang="en-US" dirty="0" smtClean="0"/>
              <a:t> </a:t>
            </a:r>
            <a:r>
              <a:rPr lang="en-US" dirty="0" err="1" smtClean="0"/>
              <a:t>phục</a:t>
            </a:r>
            <a:r>
              <a:rPr lang="en-US" dirty="0" smtClean="0"/>
              <a:t> </a:t>
            </a:r>
            <a:r>
              <a:rPr lang="en-US" dirty="0" err="1" smtClean="0"/>
              <a:t>hồi</a:t>
            </a:r>
            <a:r>
              <a:rPr lang="en-US" dirty="0" smtClean="0"/>
              <a:t> </a:t>
            </a:r>
            <a:r>
              <a:rPr lang="en-US" dirty="0" err="1" smtClean="0"/>
              <a:t>tín</a:t>
            </a:r>
            <a:r>
              <a:rPr lang="en-US" dirty="0" smtClean="0"/>
              <a:t> </a:t>
            </a:r>
            <a:r>
              <a:rPr lang="en-US" dirty="0" err="1" smtClean="0"/>
              <a:t>hiệu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95400"/>
            <a:ext cx="5105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3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CÔNG NGHỆ MẠNG QUANG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Bước</a:t>
            </a:r>
            <a:r>
              <a:rPr lang="en-US" dirty="0" smtClean="0"/>
              <a:t> </a:t>
            </a:r>
            <a:r>
              <a:rPr lang="en-US" dirty="0" err="1" smtClean="0"/>
              <a:t>sóng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err="1" smtClean="0"/>
              <a:t>dụng</a:t>
            </a:r>
            <a:r>
              <a:rPr lang="en-US" dirty="0" smtClean="0"/>
              <a:t> </a:t>
            </a:r>
            <a:r>
              <a:rPr lang="en-US" dirty="0" err="1" smtClean="0"/>
              <a:t>truyền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̃ </a:t>
            </a:r>
            <a:r>
              <a:rPr lang="en-US" dirty="0" err="1" smtClean="0"/>
              <a:t>liệu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7005637" cy="4261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CÔNG NGHỆ MẠNG QUANG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WDM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4676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8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1601</Words>
  <Application>Microsoft Office PowerPoint</Application>
  <PresentationFormat>On-screen Show (4:3)</PresentationFormat>
  <Paragraphs>231</Paragraphs>
  <Slides>24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ÁP DỤNG GIẢI THUẬT DI TRUYỀN GIẢI BÀI TOÁN THIẾT KẾ MẠNG CHỊU LỖI MÔ HÌNH ĐA TẦNG</vt:lpstr>
      <vt:lpstr>NỘI DUNG </vt:lpstr>
      <vt:lpstr>TỔNG QUAN VỀ MẠNG QUANG</vt:lpstr>
      <vt:lpstr>1. CÔNG NGHỆ MẠNG QUANG </vt:lpstr>
      <vt:lpstr>1. CÔNG NGHỆ MẠNG QUANG </vt:lpstr>
      <vt:lpstr>1. CÔNG NGHỆ MẠNG QUANG </vt:lpstr>
      <vt:lpstr>1. CÔNG NGHỆ MẠNG QUANG </vt:lpstr>
      <vt:lpstr>1. CÔNG NGHỆ MẠNG QUANG </vt:lpstr>
      <vt:lpstr>1. CÔNG NGHỆ MẠNG QUANG </vt:lpstr>
      <vt:lpstr>2. HOẠT ĐỘNG CỦA MẠNG QUANG</vt:lpstr>
      <vt:lpstr>2. HOẠT ĐỘNG CỦA MẠNG QUANG</vt:lpstr>
      <vt:lpstr>2. HOẠT ĐỘNG CỦA MẠNG QUANG</vt:lpstr>
      <vt:lpstr>2. HOẠT ĐỘNG CỦA MẠNG QUANG</vt:lpstr>
      <vt:lpstr>3. TÍNH CHỊU LỖI TRONG MẠNG QUANG</vt:lpstr>
      <vt:lpstr>3. TÍNH CHỊU LỖI TRONG MẠNG QUANG</vt:lpstr>
      <vt:lpstr>3. TÍNH CHỊU LỖI TRONG MẠNG QUANG</vt:lpstr>
      <vt:lpstr>3. TÍNH CHỊU LỖI TRONG MẠNG QUANG</vt:lpstr>
      <vt:lpstr>4. THIẾT KẾ MẠNG</vt:lpstr>
      <vt:lpstr>4. THIẾT KẾ MẠNG</vt:lpstr>
      <vt:lpstr>PHÁT BIỂU BÀI TOÁN </vt:lpstr>
      <vt:lpstr>CÁC NGHIÊN CỨU LIÊN QUAN</vt:lpstr>
      <vt:lpstr>ĐỀ XUẤT MÔ HÌNH GIẢI</vt:lpstr>
      <vt:lpstr>TÀI LIỆU THAM KHẢO</vt:lpstr>
      <vt:lpstr>Question ?</vt:lpstr>
    </vt:vector>
  </TitlesOfParts>
  <Company>konal89@gmail.com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Luong</dc:creator>
  <cp:lastModifiedBy>Nguyen Van Luong</cp:lastModifiedBy>
  <cp:revision>145</cp:revision>
  <dcterms:created xsi:type="dcterms:W3CDTF">2012-03-08T19:22:38Z</dcterms:created>
  <dcterms:modified xsi:type="dcterms:W3CDTF">2012-03-30T18:54:57Z</dcterms:modified>
</cp:coreProperties>
</file>