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59" r:id="rId3"/>
    <p:sldId id="266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6F39B-B178-4B44-A9FB-498A5883A972}" type="datetimeFigureOut">
              <a:rPr lang="vi-VN" smtClean="0"/>
              <a:t>24/03/2020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A4959-1769-4429-88E0-04399F9DE6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906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120575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AFB6DD-DD1B-4CD5-97E5-A3189E608A4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>
            <a:off x="7416800" y="6324601"/>
            <a:ext cx="375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C7979-4E46-478C-8583-1E84EA9768EA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C6BA60-F0CF-4A22-98DE-01CEAC035E8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0"/>
            <a:ext cx="27432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0264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CD14D4-8868-42A3-AF56-E5F210DE6966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0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957405-DD1C-449C-8EBC-3C92133DAB77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1"/>
            <a:ext cx="89408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F6B4A2-B840-475E-B820-AC350B7D368A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390CF0-B950-431E-B79E-D8AFFA599BE0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1"/>
            <a:ext cx="89408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A3677A-D716-435C-9FEB-B8CEDFFDE81B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4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15D593-29F4-4205-968D-245895D6395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B4E88-47E7-4D1A-AA63-933CB1FE5C1E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6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40DE16-D86B-441F-84A9-621A5681EC5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3401A6-8D6B-4AFB-8374-D36029A88540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08800" y="6477001"/>
            <a:ext cx="3860800" cy="233363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3366"/>
                </a:solidFill>
              </a:rPr>
              <a:t>Tin học c</a:t>
            </a:r>
            <a:r>
              <a:rPr lang="vi-VN" smtClean="0">
                <a:solidFill>
                  <a:srgbClr val="003366"/>
                </a:solidFill>
              </a:rPr>
              <a:t>ơ</a:t>
            </a:r>
            <a:r>
              <a:rPr lang="en-US" smtClean="0">
                <a:solidFill>
                  <a:srgbClr val="003366"/>
                </a:solidFill>
              </a:rPr>
              <a:t> sở A - </a:t>
            </a:r>
            <a:r>
              <a:rPr lang="vi-VN" smtClean="0">
                <a:solidFill>
                  <a:srgbClr val="003366"/>
                </a:solidFill>
              </a:rPr>
              <a:t>Đặ</a:t>
            </a:r>
            <a:r>
              <a:rPr lang="en-US" smtClean="0">
                <a:solidFill>
                  <a:srgbClr val="003366"/>
                </a:solidFill>
              </a:rPr>
              <a:t>ng Bình Ph</a:t>
            </a:r>
            <a:r>
              <a:rPr lang="vi-VN" smtClean="0">
                <a:solidFill>
                  <a:srgbClr val="003366"/>
                </a:solidFill>
              </a:rPr>
              <a:t>ươ</a:t>
            </a:r>
            <a:r>
              <a:rPr lang="en-US" smtClean="0">
                <a:solidFill>
                  <a:srgbClr val="003366"/>
                </a:solidFill>
              </a:rPr>
              <a:t>ng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9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9F206-0903-4485-85DC-88A149ED4A4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0" y="381001"/>
            <a:ext cx="89408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853EF8-E9FF-44F1-B7E5-177CCCF92B55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5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071D38-00B4-44B3-8FF4-30D59DD5D7A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762881-65E3-4CFF-A17F-0E8AB1F47990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D16E35-AFC3-41EA-963D-D1785F04229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D96AB5-C7CA-4794-861F-6850AA586ED5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96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F9A922-ACDF-4402-ADD5-1C5E989EFA1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585005-1C4A-4D90-99D2-7205AF976E5C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4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647417-5BD9-4618-8F23-5823F84A565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50EA9C-AEA3-478C-8DFC-77D62F57BE67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56335B-D220-4BDF-ABC9-F49474A5B19E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A40A17-9813-4C33-91FA-B54EB0EA1DFC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9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12699" y="344488"/>
            <a:ext cx="10926233" cy="6334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10871200" y="0"/>
            <a:ext cx="1320800" cy="6858000"/>
            <a:chOff x="5040" y="0"/>
            <a:chExt cx="720" cy="4320"/>
          </a:xfrm>
        </p:grpSpPr>
        <p:sp>
          <p:nvSpPr>
            <p:cNvPr id="1038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39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10261600" y="594360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10972800" y="563880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10960100" y="6229350"/>
            <a:ext cx="8128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19864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C1FCED-96A4-4647-92D7-AF8B6BF38B30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226485" y="436563"/>
            <a:ext cx="630767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VC</a:t>
            </a:r>
          </a:p>
        </p:txBody>
      </p:sp>
      <p:sp>
        <p:nvSpPr>
          <p:cNvPr id="1034" name="AutoShape 24"/>
          <p:cNvSpPr>
            <a:spLocks noChangeArrowheads="1"/>
          </p:cNvSpPr>
          <p:nvPr userDrawn="1"/>
        </p:nvSpPr>
        <p:spPr bwMode="gray">
          <a:xfrm>
            <a:off x="690034" y="228600"/>
            <a:ext cx="630767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&amp;</a:t>
            </a:r>
          </a:p>
        </p:txBody>
      </p:sp>
      <p:sp>
        <p:nvSpPr>
          <p:cNvPr id="1035" name="AutoShape 25"/>
          <p:cNvSpPr>
            <a:spLocks noChangeArrowheads="1"/>
          </p:cNvSpPr>
          <p:nvPr userDrawn="1"/>
        </p:nvSpPr>
        <p:spPr bwMode="gray">
          <a:xfrm>
            <a:off x="690034" y="647700"/>
            <a:ext cx="630767" cy="419100"/>
          </a:xfrm>
          <a:prstGeom prst="hexagon">
            <a:avLst>
              <a:gd name="adj" fmla="val 30002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BB</a:t>
            </a:r>
            <a:endParaRPr kumimoji="0" lang="en-US" sz="1600" b="1" i="0" u="none" strike="noStrike" kern="1200" cap="none" spc="0" normalizeH="0" baseline="3000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524000" y="381001"/>
            <a:ext cx="8940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11074400" y="6324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070B14-D07C-4C5A-9A82-CD0B2940E582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57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667000" y="381001"/>
            <a:ext cx="7543800" cy="563563"/>
          </a:xfrm>
        </p:spPr>
        <p:txBody>
          <a:bodyPr/>
          <a:lstStyle/>
          <a:p>
            <a:r>
              <a:rPr lang="en-US" altLang="vi-VN" sz="2800" b="1"/>
              <a:t>CẤU TRÚC DỮ LIỆU VÀ GIẢI THUẬT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0" y="5257800"/>
            <a:ext cx="9144000" cy="1219200"/>
          </a:xfrm>
        </p:spPr>
        <p:txBody>
          <a:bodyPr/>
          <a:lstStyle/>
          <a:p>
            <a:pPr marL="4521200" lvl="1" indent="0">
              <a:buNone/>
            </a:pPr>
            <a:r>
              <a:rPr lang="en-US" altLang="vi-VN" sz="2000">
                <a:solidFill>
                  <a:srgbClr val="0070C0"/>
                </a:solidFill>
              </a:rPr>
              <a:t>Nguyễn Mạnh Sơn</a:t>
            </a:r>
          </a:p>
          <a:p>
            <a:pPr marL="4521200" lvl="1" indent="0">
              <a:buNone/>
            </a:pPr>
            <a:r>
              <a:rPr lang="en-US" altLang="vi-VN" sz="2000"/>
              <a:t>Khoa: Công nghệ thông tin 1</a:t>
            </a:r>
          </a:p>
          <a:p>
            <a:pPr marL="4521200" lvl="1" indent="0">
              <a:buNone/>
            </a:pPr>
            <a:r>
              <a:rPr lang="en-US" altLang="vi-VN" sz="2000"/>
              <a:t>Email: </a:t>
            </a:r>
            <a:r>
              <a:rPr lang="en-US" altLang="vi-VN" sz="2000" u="sng"/>
              <a:t>nguyenmanhson@gmail.com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fld id="{7CC7CB0D-C181-4F1D-A38C-1CF2CE2F6000}" type="datetime1">
              <a:rPr lang="en-US" altLang="vi-VN" sz="1400" b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3/24/2020</a:t>
            </a:fld>
            <a:endParaRPr lang="en-US" altLang="vi-VN" sz="1400" b="0">
              <a:solidFill>
                <a:srgbClr val="0033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4218" y="2867892"/>
            <a:ext cx="73152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b="1" dirty="0" smtClean="0">
                <a:solidFill>
                  <a:srgbClr val="DE8848">
                    <a:lumMod val="50000"/>
                  </a:srgbClr>
                </a:solidFill>
                <a:latin typeface="Arial" charset="0"/>
              </a:rPr>
              <a:t>KHỞI ĐỘNG</a:t>
            </a:r>
            <a:endParaRPr lang="en-US" sz="4800" b="1" dirty="0">
              <a:solidFill>
                <a:srgbClr val="DE8848">
                  <a:lumMod val="5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fld id="{8D5F2771-9DBF-4A5E-89B6-135FC9CF532E}" type="datetime1">
              <a:rPr lang="en-US" altLang="vi-VN" sz="1400" b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t>3/24/2020</a:t>
            </a:fld>
            <a:endParaRPr lang="en-US" altLang="vi-VN" sz="1400" b="0">
              <a:solidFill>
                <a:srgbClr val="003366"/>
              </a:solidFill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1676400" y="134938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sv-SE" altLang="vi-VN" sz="3200" dirty="0" smtClean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</a:rPr>
              <a:t>Một chương trình – mức cơ  bản</a:t>
            </a:r>
            <a:endParaRPr lang="en-US" altLang="vi-VN" sz="3200" b="0" dirty="0">
              <a:solidFill>
                <a:srgbClr val="FFFFFF"/>
              </a:solidFill>
              <a:latin typeface="Arial Unicode MS" pitchFamily="34" charset="-128"/>
              <a:ea typeface="Arial Unicode MS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1662546"/>
            <a:ext cx="865600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Chấm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tự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động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err="1" smtClean="0"/>
              <a:t>Chạy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với</a:t>
            </a:r>
            <a:r>
              <a:rPr lang="en-US" altLang="en-US" sz="2400" dirty="0" smtClean="0"/>
              <a:t> input </a:t>
            </a:r>
            <a:r>
              <a:rPr lang="en-US" altLang="en-US" sz="2400" dirty="0" err="1" smtClean="0"/>
              <a:t>cho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trước</a:t>
            </a:r>
            <a:r>
              <a:rPr lang="en-US" altLang="en-US" sz="2400" dirty="0" smtClean="0"/>
              <a:t>, so </a:t>
            </a:r>
            <a:r>
              <a:rPr lang="en-US" altLang="en-US" sz="2400" dirty="0" err="1" smtClean="0"/>
              <a:t>sánh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với</a:t>
            </a:r>
            <a:r>
              <a:rPr lang="en-US" altLang="en-US" sz="2400" dirty="0" smtClean="0"/>
              <a:t> output </a:t>
            </a:r>
            <a:r>
              <a:rPr lang="en-US" altLang="en-US" sz="2400" dirty="0" err="1" smtClean="0"/>
              <a:t>chuẩn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dirty="0" err="1" smtClean="0"/>
              <a:t>Các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thông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báo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về</a:t>
            </a:r>
            <a:r>
              <a:rPr lang="en-US" altLang="en-US" sz="2400" dirty="0" smtClean="0"/>
              <a:t>: </a:t>
            </a:r>
            <a:endParaRPr lang="en-US" altLang="en-US" sz="2400" dirty="0"/>
          </a:p>
          <a:p>
            <a:pPr lvl="1"/>
            <a:r>
              <a:rPr lang="en-US" altLang="en-US" sz="2400" dirty="0">
                <a:solidFill>
                  <a:srgbClr val="C00000"/>
                </a:solidFill>
              </a:rPr>
              <a:t>No, Compilation </a:t>
            </a:r>
            <a:r>
              <a:rPr lang="en-US" altLang="en-US" sz="2400" dirty="0" smtClean="0">
                <a:solidFill>
                  <a:srgbClr val="C00000"/>
                </a:solidFill>
              </a:rPr>
              <a:t>Error: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Lỗi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biên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dịch</a:t>
            </a:r>
            <a:r>
              <a:rPr lang="en-US" altLang="en-US" sz="2400" dirty="0" smtClean="0">
                <a:solidFill>
                  <a:srgbClr val="002060"/>
                </a:solidFill>
              </a:rPr>
              <a:t> (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có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thể</a:t>
            </a:r>
            <a:r>
              <a:rPr lang="en-US" altLang="en-US" sz="2400" dirty="0" smtClean="0">
                <a:solidFill>
                  <a:srgbClr val="002060"/>
                </a:solidFill>
              </a:rPr>
              <a:t> do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tên</a:t>
            </a:r>
            <a:r>
              <a:rPr lang="en-US" altLang="en-US" sz="2400" dirty="0" smtClean="0">
                <a:solidFill>
                  <a:srgbClr val="002060"/>
                </a:solidFill>
              </a:rPr>
              <a:t> file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có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khoảng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trống</a:t>
            </a:r>
            <a:r>
              <a:rPr lang="en-US" altLang="en-US" sz="2400" dirty="0" smtClean="0">
                <a:solidFill>
                  <a:srgbClr val="002060"/>
                </a:solidFill>
              </a:rPr>
              <a:t>)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lvl="1"/>
            <a:r>
              <a:rPr lang="en-US" altLang="en-US" sz="2400" dirty="0">
                <a:solidFill>
                  <a:srgbClr val="C00000"/>
                </a:solidFill>
              </a:rPr>
              <a:t>No, Wrong </a:t>
            </a:r>
            <a:r>
              <a:rPr lang="en-US" altLang="en-US" sz="2400" dirty="0" smtClean="0">
                <a:solidFill>
                  <a:srgbClr val="C00000"/>
                </a:solidFill>
              </a:rPr>
              <a:t>Answer: </a:t>
            </a:r>
            <a:r>
              <a:rPr lang="en-US" altLang="en-US" sz="2400" dirty="0" smtClean="0">
                <a:solidFill>
                  <a:srgbClr val="002060"/>
                </a:solidFill>
              </a:rPr>
              <a:t>Sai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kết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quả</a:t>
            </a:r>
            <a:r>
              <a:rPr lang="en-US" altLang="en-US" sz="2400" dirty="0" smtClean="0">
                <a:solidFill>
                  <a:srgbClr val="002060"/>
                </a:solidFill>
              </a:rPr>
              <a:t>.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Có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thể</a:t>
            </a:r>
            <a:r>
              <a:rPr lang="en-US" altLang="en-US" sz="2400" dirty="0" smtClean="0">
                <a:solidFill>
                  <a:srgbClr val="002060"/>
                </a:solidFill>
              </a:rPr>
              <a:t> do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ghi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ra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không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đúng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định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dạng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lvl="1"/>
            <a:r>
              <a:rPr lang="en-US" altLang="en-US" sz="2400" dirty="0">
                <a:solidFill>
                  <a:srgbClr val="C00000"/>
                </a:solidFill>
              </a:rPr>
              <a:t>No, Runtime </a:t>
            </a:r>
            <a:r>
              <a:rPr lang="en-US" altLang="en-US" sz="2400" dirty="0" smtClean="0">
                <a:solidFill>
                  <a:srgbClr val="C00000"/>
                </a:solidFill>
              </a:rPr>
              <a:t>Error: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Lỗi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ngoại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lệ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trong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thời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gian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chạy</a:t>
            </a:r>
            <a:r>
              <a:rPr lang="en-US" altLang="en-US" sz="2400" dirty="0" smtClean="0">
                <a:solidFill>
                  <a:srgbClr val="002060"/>
                </a:solidFill>
              </a:rPr>
              <a:t>.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Có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thể</a:t>
            </a:r>
            <a:r>
              <a:rPr lang="en-US" altLang="en-US" sz="2400" dirty="0" smtClean="0">
                <a:solidFill>
                  <a:srgbClr val="002060"/>
                </a:solidFill>
              </a:rPr>
              <a:t> do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tràn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mảng</a:t>
            </a:r>
            <a:r>
              <a:rPr lang="en-US" altLang="en-US" sz="2400" dirty="0" smtClean="0">
                <a:solidFill>
                  <a:srgbClr val="002060"/>
                </a:solidFill>
              </a:rPr>
              <a:t>, chia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cho</a:t>
            </a:r>
            <a:r>
              <a:rPr lang="en-US" altLang="en-US" sz="2400" dirty="0" smtClean="0">
                <a:solidFill>
                  <a:srgbClr val="002060"/>
                </a:solidFill>
              </a:rPr>
              <a:t> 0,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truy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xuất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vùng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nhớ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không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hợp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lệ</a:t>
            </a:r>
            <a:r>
              <a:rPr lang="en-US" altLang="en-US" sz="2400" dirty="0" smtClean="0">
                <a:solidFill>
                  <a:srgbClr val="002060"/>
                </a:solidFill>
              </a:rPr>
              <a:t> …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lvl="1"/>
            <a:r>
              <a:rPr lang="en-US" altLang="en-US" sz="2400" dirty="0">
                <a:solidFill>
                  <a:srgbClr val="C00000"/>
                </a:solidFill>
              </a:rPr>
              <a:t>No, </a:t>
            </a:r>
            <a:r>
              <a:rPr lang="en-US" altLang="en-US" sz="2400" dirty="0" err="1">
                <a:solidFill>
                  <a:srgbClr val="C00000"/>
                </a:solidFill>
              </a:rPr>
              <a:t>TimeLimit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>
                <a:solidFill>
                  <a:srgbClr val="C00000"/>
                </a:solidFill>
              </a:rPr>
              <a:t>Exceeded: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Vượt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quá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thời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gian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chạy</a:t>
            </a:r>
            <a:r>
              <a:rPr lang="en-US" altLang="en-US" sz="2400" dirty="0" smtClean="0">
                <a:solidFill>
                  <a:srgbClr val="002060"/>
                </a:solidFill>
              </a:rPr>
              <a:t> (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hết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thời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gian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quy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định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mà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chương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trình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vẫn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chưa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chạy</a:t>
            </a:r>
            <a:r>
              <a:rPr lang="en-US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2060"/>
                </a:solidFill>
              </a:rPr>
              <a:t>xong</a:t>
            </a:r>
            <a:r>
              <a:rPr lang="en-US" altLang="en-US" sz="2400" dirty="0" smtClean="0">
                <a:solidFill>
                  <a:srgbClr val="002060"/>
                </a:solidFill>
              </a:rPr>
              <a:t>)</a:t>
            </a:r>
            <a:endParaRPr lang="en-US" altLang="en-US" sz="2400" dirty="0">
              <a:solidFill>
                <a:srgbClr val="002060"/>
              </a:solidFill>
            </a:endParaRPr>
          </a:p>
          <a:p>
            <a:endParaRPr lang="en-US" altLang="en-US" sz="2400" dirty="0"/>
          </a:p>
          <a:p>
            <a:r>
              <a:rPr lang="en-US" altLang="en-US" sz="2400" dirty="0" err="1" smtClean="0"/>
              <a:t>Nên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coi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kết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quả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trả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về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của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phần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mềm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chấm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tự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động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gợi</a:t>
            </a:r>
            <a:r>
              <a:rPr lang="en-US" altLang="en-US" sz="2400" dirty="0" smtClean="0"/>
              <a:t> ý </a:t>
            </a:r>
            <a:r>
              <a:rPr lang="en-US" altLang="en-US" sz="2400" dirty="0" err="1" smtClean="0"/>
              <a:t>để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chỉnh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sửa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chương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trình</a:t>
            </a:r>
            <a:r>
              <a:rPr lang="en-US" altLang="en-US" sz="2400" dirty="0" smtClean="0"/>
              <a:t>.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869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ĐÚNG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: VIẾT ĐÚNG CHO </a:t>
            </a:r>
            <a:r>
              <a:rPr lang="en-US" b="1" dirty="0" smtClean="0">
                <a:solidFill>
                  <a:srgbClr val="FF0000"/>
                </a:solidFill>
              </a:rPr>
              <a:t>VÀO VÀ RA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C00000"/>
                </a:solidFill>
              </a:rPr>
              <a:t>Phần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xử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lý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thói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logic</a:t>
            </a:r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thói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Đừng</a:t>
            </a:r>
            <a:r>
              <a:rPr lang="en-US" dirty="0" smtClean="0"/>
              <a:t> e </a:t>
            </a:r>
            <a:r>
              <a:rPr lang="en-US" dirty="0" err="1" smtClean="0"/>
              <a:t>ngại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!</a:t>
            </a:r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C7979-4E46-478C-8583-1E84EA9768EA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1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9855200" cy="4800600"/>
          </a:xfrm>
        </p:spPr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 smtClean="0"/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phù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Nắm</a:t>
            </a:r>
            <a:r>
              <a:rPr lang="en-US" sz="2400" dirty="0" smtClean="0"/>
              <a:t> </a:t>
            </a:r>
            <a:r>
              <a:rPr lang="en-US" sz="2400" dirty="0" err="1" smtClean="0"/>
              <a:t>chắc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đọc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Nắm</a:t>
            </a:r>
            <a:r>
              <a:rPr lang="en-US" sz="2400" dirty="0" smtClean="0"/>
              <a:t> </a:t>
            </a:r>
            <a:r>
              <a:rPr lang="en-US" sz="2400" dirty="0" err="1" smtClean="0"/>
              <a:t>chắc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đọc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“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test”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test</a:t>
            </a:r>
            <a:endParaRPr lang="vi-V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C7979-4E46-478C-8583-1E84EA9768EA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7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 smtClean="0"/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Chú</a:t>
            </a:r>
            <a:r>
              <a:rPr lang="en-US" sz="2400" dirty="0" smtClean="0"/>
              <a:t> ý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xuống</a:t>
            </a:r>
            <a:r>
              <a:rPr lang="en-US" sz="2400" dirty="0" smtClean="0"/>
              <a:t> </a:t>
            </a:r>
            <a:r>
              <a:rPr lang="en-US" sz="2400" dirty="0" err="1" smtClean="0"/>
              <a:t>dòng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Chú</a:t>
            </a:r>
            <a:r>
              <a:rPr lang="en-US" sz="2400" dirty="0" smtClean="0"/>
              <a:t> ý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,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tròn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…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endParaRPr lang="vi-V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C7979-4E46-478C-8583-1E84EA9768EA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53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349345" cy="514003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code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1"/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;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code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Code </a:t>
            </a:r>
            <a:r>
              <a:rPr lang="en-US" dirty="0" err="1" smtClean="0"/>
              <a:t>đúng</a:t>
            </a:r>
            <a:r>
              <a:rPr lang="en-US" dirty="0" smtClean="0"/>
              <a:t>?</a:t>
            </a:r>
          </a:p>
          <a:p>
            <a:pPr marL="857250" lvl="2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rgbClr val="FF0000"/>
                </a:solidFill>
              </a:rPr>
              <a:t>Đừng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quên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giới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hạn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của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kiểu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dữ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liệu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857250" lvl="2" indent="0">
              <a:buNone/>
            </a:pP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C7979-4E46-478C-8583-1E84EA9768EA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0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smtClean="0"/>
              <a:t> </a:t>
            </a:r>
            <a:r>
              <a:rPr lang="en-US" smtClean="0"/>
              <a:t>Contest </a:t>
            </a:r>
            <a:r>
              <a:rPr lang="en-US" dirty="0" smtClean="0"/>
              <a:t>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…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C7979-4E46-478C-8583-1E84EA9768EA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3/24/2020</a:t>
            </a:fld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8798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146l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381</Words>
  <Application>Microsoft Office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Calibri</vt:lpstr>
      <vt:lpstr>Corbel</vt:lpstr>
      <vt:lpstr>Tahoma</vt:lpstr>
      <vt:lpstr>Verdana</vt:lpstr>
      <vt:lpstr>Wingdings</vt:lpstr>
      <vt:lpstr>cdb2004146l</vt:lpstr>
      <vt:lpstr>CẤU TRÚC DỮ LIỆU VÀ GIẢI THUẬT</vt:lpstr>
      <vt:lpstr>PowerPoint Presentation</vt:lpstr>
      <vt:lpstr>Chấm tự động</vt:lpstr>
      <vt:lpstr>Viết chương trình ĐÚNG</vt:lpstr>
      <vt:lpstr>Input</vt:lpstr>
      <vt:lpstr>Output</vt:lpstr>
      <vt:lpstr>Process</vt:lpstr>
      <vt:lpstr>Hãy cùng xem lại Contest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Dell</dc:creator>
  <cp:lastModifiedBy>Dell</cp:lastModifiedBy>
  <cp:revision>8</cp:revision>
  <dcterms:created xsi:type="dcterms:W3CDTF">2020-03-23T08:40:09Z</dcterms:created>
  <dcterms:modified xsi:type="dcterms:W3CDTF">2020-03-24T00:26:33Z</dcterms:modified>
</cp:coreProperties>
</file>