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4E5CF1-F8BD-4EB7-ABE0-D47B77CBA14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43383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E5CF1-F8BD-4EB7-ABE0-D47B77CBA14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266341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E5CF1-F8BD-4EB7-ABE0-D47B77CBA14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41365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E5CF1-F8BD-4EB7-ABE0-D47B77CBA14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222019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4E5CF1-F8BD-4EB7-ABE0-D47B77CBA14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321212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4E5CF1-F8BD-4EB7-ABE0-D47B77CBA14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137631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E5CF1-F8BD-4EB7-ABE0-D47B77CBA147}"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55449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4E5CF1-F8BD-4EB7-ABE0-D47B77CBA147}"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395103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E5CF1-F8BD-4EB7-ABE0-D47B77CBA147}"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19399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4E5CF1-F8BD-4EB7-ABE0-D47B77CBA14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284872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4E5CF1-F8BD-4EB7-ABE0-D47B77CBA14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79DF-3F51-489D-9D46-DDED6D2B1131}" type="slidenum">
              <a:rPr lang="en-US" smtClean="0"/>
              <a:t>‹#›</a:t>
            </a:fld>
            <a:endParaRPr lang="en-US"/>
          </a:p>
        </p:txBody>
      </p:sp>
    </p:spTree>
    <p:extLst>
      <p:ext uri="{BB962C8B-B14F-4D97-AF65-F5344CB8AC3E}">
        <p14:creationId xmlns:p14="http://schemas.microsoft.com/office/powerpoint/2010/main" val="28669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E5CF1-F8BD-4EB7-ABE0-D47B77CBA147}" type="datetimeFigureOut">
              <a:rPr lang="en-US" smtClean="0"/>
              <a:t>11/28/2020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79DF-3F51-489D-9D46-DDED6D2B1131}" type="slidenum">
              <a:rPr lang="en-US" smtClean="0"/>
              <a:t>‹#›</a:t>
            </a:fld>
            <a:endParaRPr lang="en-US"/>
          </a:p>
        </p:txBody>
      </p:sp>
    </p:spTree>
    <p:extLst>
      <p:ext uri="{BB962C8B-B14F-4D97-AF65-F5344CB8AC3E}">
        <p14:creationId xmlns:p14="http://schemas.microsoft.com/office/powerpoint/2010/main" val="411266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1252" y="3545457"/>
            <a:ext cx="9144000" cy="3217651"/>
          </a:xfrm>
        </p:spPr>
        <p:txBody>
          <a:bodyPr>
            <a:normAutofit fontScale="92500" lnSpcReduction="10000"/>
          </a:bodyPr>
          <a:lstStyle/>
          <a:p>
            <a:r>
              <a:rPr lang="en-US" sz="3200" b="1" dirty="0" err="1" smtClean="0"/>
              <a:t>Nhóm</a:t>
            </a:r>
            <a:r>
              <a:rPr lang="en-US" sz="3200" b="1" dirty="0" smtClean="0"/>
              <a:t> 8 : </a:t>
            </a:r>
            <a:r>
              <a:rPr lang="en-US" sz="3200" b="1" dirty="0" err="1"/>
              <a:t>G</a:t>
            </a:r>
            <a:r>
              <a:rPr lang="en-US" sz="3200" b="1" dirty="0" err="1" smtClean="0"/>
              <a:t>iới</a:t>
            </a:r>
            <a:r>
              <a:rPr lang="en-US" sz="3200" b="1" dirty="0" smtClean="0"/>
              <a:t> </a:t>
            </a:r>
            <a:r>
              <a:rPr lang="en-US" sz="3200" b="1" dirty="0" err="1" smtClean="0"/>
              <a:t>thiệu</a:t>
            </a:r>
            <a:r>
              <a:rPr lang="en-US" sz="3200" b="1" dirty="0" smtClean="0"/>
              <a:t> </a:t>
            </a:r>
            <a:r>
              <a:rPr lang="en-US" sz="3200" b="1" dirty="0" err="1" smtClean="0"/>
              <a:t>thư</a:t>
            </a:r>
            <a:r>
              <a:rPr lang="en-US" sz="3200" b="1" dirty="0" smtClean="0"/>
              <a:t> </a:t>
            </a:r>
            <a:r>
              <a:rPr lang="en-US" sz="3200" b="1" dirty="0" err="1" smtClean="0"/>
              <a:t>viện</a:t>
            </a:r>
            <a:r>
              <a:rPr lang="en-US" sz="3200" b="1" dirty="0" smtClean="0"/>
              <a:t> Java Collection</a:t>
            </a:r>
          </a:p>
          <a:p>
            <a:endParaRPr lang="en-US" sz="3200" b="1" dirty="0" smtClean="0"/>
          </a:p>
          <a:p>
            <a:pPr algn="l"/>
            <a:r>
              <a:rPr lang="en-US" b="1" dirty="0" err="1" smtClean="0"/>
              <a:t>Thành</a:t>
            </a:r>
            <a:r>
              <a:rPr lang="en-US" b="1" dirty="0" smtClean="0"/>
              <a:t> </a:t>
            </a:r>
            <a:r>
              <a:rPr lang="en-US" b="1" dirty="0" err="1" smtClean="0"/>
              <a:t>viên</a:t>
            </a:r>
            <a:endParaRPr lang="en-US" b="1" dirty="0" smtClean="0"/>
          </a:p>
          <a:p>
            <a:pPr algn="l"/>
            <a:r>
              <a:rPr lang="en-US" dirty="0" smtClean="0"/>
              <a:t>	         </a:t>
            </a:r>
            <a:r>
              <a:rPr lang="en-US" sz="2800" b="1" dirty="0" err="1" smtClean="0"/>
              <a:t>Nguyễn</a:t>
            </a:r>
            <a:r>
              <a:rPr lang="en-US" sz="2800" b="1" dirty="0" smtClean="0"/>
              <a:t> </a:t>
            </a:r>
            <a:r>
              <a:rPr lang="en-US" sz="2800" b="1" dirty="0" err="1" smtClean="0"/>
              <a:t>Văn</a:t>
            </a:r>
            <a:r>
              <a:rPr lang="en-US" sz="2800" b="1" dirty="0" smtClean="0"/>
              <a:t> Minh        Phạm </a:t>
            </a:r>
            <a:r>
              <a:rPr lang="en-US" sz="2800" b="1" dirty="0" err="1" smtClean="0"/>
              <a:t>Đức</a:t>
            </a:r>
            <a:r>
              <a:rPr lang="en-US" sz="2800" b="1" dirty="0" smtClean="0"/>
              <a:t> Lương</a:t>
            </a:r>
          </a:p>
          <a:p>
            <a:pPr algn="l"/>
            <a:r>
              <a:rPr lang="en-US" sz="2800" b="1" dirty="0" smtClean="0"/>
              <a:t>	        Phan </a:t>
            </a:r>
            <a:r>
              <a:rPr lang="en-US" sz="2800" b="1" dirty="0" err="1" smtClean="0"/>
              <a:t>Ngọc</a:t>
            </a:r>
            <a:r>
              <a:rPr lang="en-US" sz="2800" b="1" dirty="0" smtClean="0"/>
              <a:t> </a:t>
            </a:r>
            <a:r>
              <a:rPr lang="en-US" sz="2800" b="1" dirty="0" err="1" smtClean="0"/>
              <a:t>Tuấn</a:t>
            </a:r>
            <a:r>
              <a:rPr lang="en-US" sz="2800" b="1" dirty="0" smtClean="0"/>
              <a:t>           </a:t>
            </a:r>
            <a:r>
              <a:rPr lang="en-US" sz="2800" b="1" dirty="0" err="1" smtClean="0"/>
              <a:t>Lã</a:t>
            </a:r>
            <a:r>
              <a:rPr lang="en-US" sz="2800" b="1" dirty="0" smtClean="0"/>
              <a:t> </a:t>
            </a:r>
            <a:r>
              <a:rPr lang="en-US" sz="2800" b="1" dirty="0" err="1" smtClean="0"/>
              <a:t>Mạnh</a:t>
            </a:r>
            <a:r>
              <a:rPr lang="en-US" sz="2800" b="1" dirty="0" smtClean="0"/>
              <a:t> </a:t>
            </a:r>
            <a:r>
              <a:rPr lang="en-US" sz="2800" b="1" dirty="0" err="1" smtClean="0"/>
              <a:t>Tú</a:t>
            </a:r>
            <a:endParaRPr lang="en-US" sz="2800" b="1" dirty="0" smtClean="0"/>
          </a:p>
          <a:p>
            <a:pPr algn="l"/>
            <a:endParaRPr lang="en-US" sz="2800" b="1" dirty="0" smtClean="0"/>
          </a:p>
          <a:p>
            <a:pPr algn="l"/>
            <a:r>
              <a:rPr lang="en-US" sz="2800" b="1" dirty="0" smtClean="0"/>
              <a:t>	</a:t>
            </a:r>
          </a:p>
        </p:txBody>
      </p:sp>
      <p:pic>
        <p:nvPicPr>
          <p:cNvPr id="4" name="Picture 3" descr="Logo, company name&#10;&#10;Description automatically generated">
            <a:extLst>
              <a:ext uri="{FF2B5EF4-FFF2-40B4-BE49-F238E27FC236}">
                <a16:creationId xmlns:a16="http://schemas.microsoft.com/office/drawing/2014/main" id="{B8076A35-87C0-4A6B-9C48-8A51A848D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403" r="3" b="3"/>
          <a:stretch/>
        </p:blipFill>
        <p:spPr>
          <a:xfrm>
            <a:off x="2518317" y="163901"/>
            <a:ext cx="5564635" cy="3250712"/>
          </a:xfrm>
          <a:prstGeom prst="rect">
            <a:avLst/>
          </a:prstGeom>
        </p:spPr>
      </p:pic>
    </p:spTree>
    <p:extLst>
      <p:ext uri="{BB962C8B-B14F-4D97-AF65-F5344CB8AC3E}">
        <p14:creationId xmlns:p14="http://schemas.microsoft.com/office/powerpoint/2010/main" val="3237094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282218"/>
            <a:ext cx="10515600" cy="5109955"/>
          </a:xfrm>
        </p:spPr>
        <p:txBody>
          <a:bodyPr/>
          <a:lstStyle/>
          <a:p>
            <a:pPr marL="0" indent="0">
              <a:buNone/>
            </a:pPr>
            <a:r>
              <a:rPr lang="en-US" b="1" dirty="0" smtClean="0">
                <a:latin typeface="Arial" panose="020B0604020202020204" pitchFamily="34" charset="0"/>
                <a:cs typeface="Arial" panose="020B0604020202020204" pitchFamily="34" charset="0"/>
              </a:rPr>
              <a:t>List Interface</a:t>
            </a:r>
            <a:endParaRPr lang="en-US"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List:</a:t>
            </a:r>
            <a:r>
              <a:rPr lang="en-US" b="1"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sắp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cho </a:t>
            </a:r>
            <a:r>
              <a:rPr lang="vi-VN" sz="2400" dirty="0">
                <a:latin typeface="Arial" panose="020B0604020202020204" pitchFamily="34" charset="0"/>
                <a:cs typeface="Arial" panose="020B0604020202020204" pitchFamily="34" charset="0"/>
              </a:rPr>
              <a:t>phép chúng ta thêm và xóa các phần tử như một mảng</a:t>
            </a:r>
            <a:r>
              <a:rPr lang="vi-VN" sz="2400"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List Interface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a:t>
            </a:r>
          </a:p>
          <a:p>
            <a:pPr lvl="1"/>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chèn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bởi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0.</a:t>
            </a:r>
          </a:p>
          <a:p>
            <a:pPr lvl="1"/>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list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smtClean="0">
                <a:latin typeface="Arial" panose="020B0604020202020204" pitchFamily="34" charset="0"/>
                <a:cs typeface="Arial" panose="020B0604020202020204" pitchFamily="34" charset="0"/>
              </a:rPr>
              <a:t>.</a:t>
            </a:r>
          </a:p>
          <a:p>
            <a:pPr lvl="1"/>
            <a:endParaRPr lang="en-US" sz="2200" dirty="0">
              <a:latin typeface="Arial" panose="020B0604020202020204" pitchFamily="34" charset="0"/>
              <a:cs typeface="Arial" panose="020B0604020202020204" pitchFamily="34" charset="0"/>
            </a:endParaRPr>
          </a:p>
          <a:p>
            <a:pPr marL="0" indent="0">
              <a:buNone/>
            </a:pPr>
            <a:r>
              <a:rPr lang="en-US" sz="2400" dirty="0" err="1">
                <a:latin typeface="Arial" panose="020B0604020202020204" pitchFamily="34" charset="0"/>
                <a:cs typeface="Arial" panose="020B0604020202020204" pitchFamily="34" charset="0"/>
              </a:rPr>
              <a:t>Vì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thừa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Collection interface </a:t>
            </a:r>
            <a:endParaRPr lang="en-US" sz="2400" dirty="0" smtClean="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nên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thức</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Collection Interface.</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5" name="Picture 4" descr="Collection Framework – Learning Java">
            <a:extLst>
              <a:ext uri="{FF2B5EF4-FFF2-40B4-BE49-F238E27FC236}">
                <a16:creationId xmlns:a16="http://schemas.microsoft.com/office/drawing/2014/main" id="{098EB995-1881-4619-843E-28E6983755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48796" y="4070108"/>
            <a:ext cx="4693303" cy="2554978"/>
          </a:xfrm>
          <a:prstGeom prst="rect">
            <a:avLst/>
          </a:prstGeom>
          <a:noFill/>
          <a:ln>
            <a:noFill/>
          </a:ln>
        </p:spPr>
      </p:pic>
    </p:spTree>
    <p:extLst>
      <p:ext uri="{BB962C8B-B14F-4D97-AF65-F5344CB8AC3E}">
        <p14:creationId xmlns:p14="http://schemas.microsoft.com/office/powerpoint/2010/main" val="308882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397480"/>
            <a:ext cx="10515600" cy="5055078"/>
          </a:xfrm>
        </p:spPr>
        <p:txBody>
          <a:bodyPr/>
          <a:lstStyle/>
          <a:p>
            <a:pPr marL="0" indent="0">
              <a:buNone/>
            </a:pP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Queue Interface</a:t>
            </a:r>
            <a:endParaRPr lang="en-US"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Queue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FIFO (first-in-first-out hay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Bên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collection,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Queue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bổ</a:t>
            </a:r>
            <a:r>
              <a:rPr lang="en-US" sz="2400" dirty="0">
                <a:latin typeface="Arial" panose="020B0604020202020204" pitchFamily="34" charset="0"/>
                <a:cs typeface="Arial" panose="020B0604020202020204" pitchFamily="34" charset="0"/>
              </a:rPr>
              <a:t> sung </a:t>
            </a:r>
            <a:endParaRPr lang="en-US" sz="2400" dirty="0" smtClean="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như</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chèn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Queue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a:t>
            </a:r>
          </a:p>
          <a:p>
            <a:pPr lvl="1"/>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lặp</a:t>
            </a:r>
            <a:r>
              <a:rPr lang="en-US" sz="2000" dirty="0">
                <a:latin typeface="Arial" panose="020B0604020202020204" pitchFamily="34" charset="0"/>
                <a:cs typeface="Arial" panose="020B0604020202020204" pitchFamily="34" charset="0"/>
              </a:rPr>
              <a:t>.</a:t>
            </a:r>
          </a:p>
          <a:p>
            <a:pPr lvl="1"/>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null.</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5" name="Picture 4">
            <a:extLst>
              <a:ext uri="{FF2B5EF4-FFF2-40B4-BE49-F238E27FC236}">
                <a16:creationId xmlns:a16="http://schemas.microsoft.com/office/drawing/2014/main" id="{1A250DA6-874B-40B6-B24D-683D9958F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08547" y="4192590"/>
            <a:ext cx="5341620" cy="2018030"/>
          </a:xfrm>
          <a:prstGeom prst="rect">
            <a:avLst/>
          </a:prstGeom>
          <a:noFill/>
          <a:ln>
            <a:noFill/>
          </a:ln>
        </p:spPr>
      </p:pic>
      <p:pic>
        <p:nvPicPr>
          <p:cNvPr id="7" name="Picture 6">
            <a:extLst>
              <a:ext uri="{FF2B5EF4-FFF2-40B4-BE49-F238E27FC236}">
                <a16:creationId xmlns:a16="http://schemas.microsoft.com/office/drawing/2014/main" id="{D37E79D4-4235-4E30-8FD8-4D2BFEEC8CC4}"/>
              </a:ext>
            </a:extLst>
          </p:cNvPr>
          <p:cNvPicPr/>
          <p:nvPr/>
        </p:nvPicPr>
        <p:blipFill>
          <a:blip r:embed="rId4"/>
          <a:stretch>
            <a:fillRect/>
          </a:stretch>
        </p:blipFill>
        <p:spPr>
          <a:xfrm>
            <a:off x="7453223" y="2306160"/>
            <a:ext cx="3705404" cy="1886430"/>
          </a:xfrm>
          <a:prstGeom prst="rect">
            <a:avLst/>
          </a:prstGeom>
        </p:spPr>
      </p:pic>
    </p:spTree>
    <p:extLst>
      <p:ext uri="{BB962C8B-B14F-4D97-AF65-F5344CB8AC3E}">
        <p14:creationId xmlns:p14="http://schemas.microsoft.com/office/powerpoint/2010/main" val="3525672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282219"/>
            <a:ext cx="10515600" cy="5230724"/>
          </a:xfrm>
        </p:spPr>
        <p:txBody>
          <a:bodyPr/>
          <a:lstStyle/>
          <a:p>
            <a:pPr marL="0" indent="0">
              <a:buNone/>
            </a:pPr>
            <a:r>
              <a:rPr lang="en-US" b="1" dirty="0">
                <a:latin typeface="Arial" panose="020B0604020202020204" pitchFamily="34" charset="0"/>
                <a:cs typeface="Arial" panose="020B0604020202020204" pitchFamily="34" charset="0"/>
              </a:rPr>
              <a:t>Set </a:t>
            </a:r>
            <a:r>
              <a:rPr lang="en-US" b="1" dirty="0" smtClean="0">
                <a:latin typeface="Arial" panose="020B0604020202020204" pitchFamily="34" charset="0"/>
                <a:cs typeface="Arial" panose="020B0604020202020204" pitchFamily="34" charset="0"/>
              </a:rPr>
              <a:t>Interface</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Set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vậy</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vi-VN" sz="2400" dirty="0">
                <a:latin typeface="Arial" panose="020B0604020202020204" pitchFamily="34" charset="0"/>
                <a:cs typeface="Arial" panose="020B0604020202020204" pitchFamily="34" charset="0"/>
              </a:rPr>
              <a:t>Set Interface trong </a:t>
            </a:r>
            <a:r>
              <a:rPr lang="vi-VN" sz="2400" dirty="0" smtClean="0">
                <a:latin typeface="Arial" panose="020B0604020202020204" pitchFamily="34" charset="0"/>
                <a:cs typeface="Arial" panose="020B0604020202020204" pitchFamily="34" charset="0"/>
              </a:rPr>
              <a:t>Java chứa </a:t>
            </a:r>
            <a:r>
              <a:rPr lang="vi-VN" sz="2400" dirty="0">
                <a:latin typeface="Arial" panose="020B0604020202020204" pitchFamily="34" charset="0"/>
                <a:cs typeface="Arial" panose="020B0604020202020204" pitchFamily="34" charset="0"/>
              </a:rPr>
              <a:t>các phương thức được kế thừa từ Collection và thêm sự giới hạn về việc ngăn cấm các phần tử bản sao.</a:t>
            </a:r>
            <a:endParaRPr lang="en-US" sz="2400"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5" name="Picture 4">
            <a:extLst>
              <a:ext uri="{FF2B5EF4-FFF2-40B4-BE49-F238E27FC236}">
                <a16:creationId xmlns:a16="http://schemas.microsoft.com/office/drawing/2014/main" id="{908DF781-6CC1-4C2C-A014-6CE8A6B3B2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3262" y="4684143"/>
            <a:ext cx="5894142" cy="1679563"/>
          </a:xfrm>
          <a:prstGeom prst="rect">
            <a:avLst/>
          </a:prstGeom>
          <a:noFill/>
          <a:ln>
            <a:noFill/>
          </a:ln>
        </p:spPr>
      </p:pic>
    </p:spTree>
    <p:extLst>
      <p:ext uri="{BB962C8B-B14F-4D97-AF65-F5344CB8AC3E}">
        <p14:creationId xmlns:p14="http://schemas.microsoft.com/office/powerpoint/2010/main" val="1265446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282219"/>
            <a:ext cx="10515600" cy="4894744"/>
          </a:xfrm>
        </p:spPr>
        <p:txBody>
          <a:bodyPr/>
          <a:lstStyle/>
          <a:p>
            <a:pPr marL="0" indent="0">
              <a:buNone/>
            </a:pPr>
            <a:r>
              <a:rPr lang="en-US" b="1" dirty="0">
                <a:latin typeface="Arial" panose="020B0604020202020204" pitchFamily="34" charset="0"/>
                <a:cs typeface="Arial" panose="020B0604020202020204" pitchFamily="34" charset="0"/>
              </a:rPr>
              <a:t>Map Interface</a:t>
            </a:r>
            <a:endParaRPr lang="en-US"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Map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key-value,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key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1 key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value.</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5" name="Picture 4">
            <a:extLst>
              <a:ext uri="{FF2B5EF4-FFF2-40B4-BE49-F238E27FC236}">
                <a16:creationId xmlns:a16="http://schemas.microsoft.com/office/drawing/2014/main" id="{2C41D6FA-EC4C-4845-BF4C-53CD08041358}"/>
              </a:ext>
            </a:extLst>
          </p:cNvPr>
          <p:cNvPicPr/>
          <p:nvPr/>
        </p:nvPicPr>
        <p:blipFill>
          <a:blip r:embed="rId3"/>
          <a:stretch>
            <a:fillRect/>
          </a:stretch>
        </p:blipFill>
        <p:spPr>
          <a:xfrm>
            <a:off x="2208362" y="2928752"/>
            <a:ext cx="5943600" cy="2363470"/>
          </a:xfrm>
          <a:prstGeom prst="rect">
            <a:avLst/>
          </a:prstGeom>
        </p:spPr>
      </p:pic>
    </p:spTree>
    <p:extLst>
      <p:ext uri="{BB962C8B-B14F-4D97-AF65-F5344CB8AC3E}">
        <p14:creationId xmlns:p14="http://schemas.microsoft.com/office/powerpoint/2010/main" val="3294820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282219"/>
            <a:ext cx="10515600" cy="5178966"/>
          </a:xfrm>
        </p:spPr>
        <p:txBody>
          <a:bodyPr/>
          <a:lstStyle/>
          <a:p>
            <a:pPr marL="0" indent="0">
              <a:buNone/>
            </a:pPr>
            <a:r>
              <a:rPr lang="en-US" b="1" dirty="0" smtClean="0">
                <a:latin typeface="Arial" panose="020B0604020202020204" pitchFamily="34" charset="0"/>
                <a:cs typeface="Arial" panose="020B0604020202020204" pitchFamily="34" charset="0"/>
              </a:rPr>
              <a:t>Map Interface</a:t>
            </a:r>
          </a:p>
          <a:p>
            <a:pPr marL="457200" lvl="1" indent="0">
              <a:buNone/>
            </a:pPr>
            <a:r>
              <a:rPr lang="en-US" b="1" dirty="0" err="1" smtClean="0">
                <a:latin typeface="Arial" panose="020B0604020202020204" pitchFamily="34" charset="0"/>
                <a:cs typeface="Arial" panose="020B0604020202020204" pitchFamily="34" charset="0"/>
              </a:rPr>
              <a:t>Map.Entry</a:t>
            </a:r>
            <a:r>
              <a:rPr lang="en-US" b="1" dirty="0" smtClean="0">
                <a:latin typeface="Arial" panose="020B0604020202020204" pitchFamily="34" charset="0"/>
                <a:cs typeface="Arial" panose="020B0604020202020204" pitchFamily="34" charset="0"/>
              </a:rPr>
              <a:t> Interface</a:t>
            </a:r>
          </a:p>
          <a:p>
            <a:pPr marL="457200" lvl="1" indent="0">
              <a:buNone/>
            </a:pPr>
            <a:r>
              <a:rPr lang="en-US" dirty="0" smtClean="0">
                <a:latin typeface="Arial" panose="020B0604020202020204" pitchFamily="34" charset="0"/>
                <a:cs typeface="Arial" panose="020B0604020202020204" pitchFamily="34" charset="0"/>
              </a:rPr>
              <a:t>Entry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1 interface con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Map.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lấy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key-value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map.</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5" name="Picture 4"/>
          <p:cNvPicPr/>
          <p:nvPr/>
        </p:nvPicPr>
        <p:blipFill>
          <a:blip r:embed="rId3"/>
          <a:stretch>
            <a:fillRect/>
          </a:stretch>
        </p:blipFill>
        <p:spPr>
          <a:xfrm>
            <a:off x="2505685" y="3266391"/>
            <a:ext cx="6319137" cy="1952589"/>
          </a:xfrm>
          <a:prstGeom prst="rect">
            <a:avLst/>
          </a:prstGeom>
        </p:spPr>
      </p:pic>
    </p:spTree>
    <p:extLst>
      <p:ext uri="{BB962C8B-B14F-4D97-AF65-F5344CB8AC3E}">
        <p14:creationId xmlns:p14="http://schemas.microsoft.com/office/powerpoint/2010/main" val="4262378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397480"/>
            <a:ext cx="10515600" cy="4779483"/>
          </a:xfrm>
        </p:spPr>
        <p:txBody>
          <a:bodyPr>
            <a:normAutofit/>
          </a:bodyPr>
          <a:lstStyle/>
          <a:p>
            <a:pPr marL="0" indent="0">
              <a:buNone/>
            </a:pPr>
            <a:r>
              <a:rPr lang="en-US" sz="2400" b="1" dirty="0" smtClean="0">
                <a:latin typeface="Arial" panose="020B0604020202020204" pitchFamily="34" charset="0"/>
                <a:cs typeface="Arial" panose="020B0604020202020204" pitchFamily="34" charset="0"/>
              </a:rPr>
              <a:t>Map Interface</a:t>
            </a:r>
            <a:endParaRPr lang="en-US" sz="2400" dirty="0" smtClean="0">
              <a:latin typeface="Arial" panose="020B0604020202020204" pitchFamily="34" charset="0"/>
              <a:cs typeface="Arial" panose="020B0604020202020204" pitchFamily="34" charset="0"/>
            </a:endParaRPr>
          </a:p>
          <a:p>
            <a:pPr marL="0" indent="0">
              <a:buNone/>
            </a:pP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interface ở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Map Interface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thừa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Collection Interface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1 interface </a:t>
            </a:r>
            <a:r>
              <a:rPr lang="en-US" sz="2400" dirty="0" err="1">
                <a:latin typeface="Arial" panose="020B0604020202020204" pitchFamily="34" charset="0"/>
                <a:cs typeface="Arial" panose="020B0604020202020204" pitchFamily="34" charset="0"/>
              </a:rPr>
              <a:t>độc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riêng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mình</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Map Interface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vậy</a:t>
            </a:r>
            <a:endParaRPr lang="en-US" sz="2400"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5" name="Picture 4" descr="Java Map - javatpoint"/>
          <p:cNvPicPr/>
          <p:nvPr/>
        </p:nvPicPr>
        <p:blipFill>
          <a:blip r:embed="rId3">
            <a:extLst>
              <a:ext uri="{28A0092B-C50C-407E-A947-70E740481C1C}">
                <a14:useLocalDpi xmlns:a14="http://schemas.microsoft.com/office/drawing/2010/main" val="0"/>
              </a:ext>
            </a:extLst>
          </a:blip>
          <a:srcRect/>
          <a:stretch>
            <a:fillRect/>
          </a:stretch>
        </p:blipFill>
        <p:spPr bwMode="auto">
          <a:xfrm>
            <a:off x="2307564" y="3787220"/>
            <a:ext cx="4429666" cy="2691217"/>
          </a:xfrm>
          <a:prstGeom prst="rect">
            <a:avLst/>
          </a:prstGeom>
          <a:noFill/>
          <a:ln>
            <a:noFill/>
          </a:ln>
        </p:spPr>
      </p:pic>
    </p:spTree>
    <p:extLst>
      <p:ext uri="{BB962C8B-B14F-4D97-AF65-F5344CB8AC3E}">
        <p14:creationId xmlns:p14="http://schemas.microsoft.com/office/powerpoint/2010/main" val="2392959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282220"/>
            <a:ext cx="10515600" cy="5455010"/>
          </a:xfrm>
        </p:spPr>
        <p:txBody>
          <a:bodyPr>
            <a:normAutofit/>
          </a:bodyPr>
          <a:lstStyle/>
          <a:p>
            <a:pPr marL="0" indent="0">
              <a:buNone/>
            </a:pPr>
            <a:r>
              <a:rPr lang="en-US" sz="2400" b="1" dirty="0">
                <a:latin typeface="Arial" panose="020B0604020202020204" pitchFamily="34" charset="0"/>
                <a:cs typeface="Arial" panose="020B0604020202020204" pitchFamily="34" charset="0"/>
              </a:rPr>
              <a:t>TẠI SAO CHÚNG TA LẠI SỬ DỤNG COLLECTIONS </a:t>
            </a:r>
            <a:r>
              <a:rPr lang="en-US" sz="2400" b="1" dirty="0" smtClean="0">
                <a:latin typeface="Arial" panose="020B0604020202020204" pitchFamily="34" charset="0"/>
                <a:cs typeface="Arial" panose="020B0604020202020204" pitchFamily="34" charset="0"/>
              </a:rPr>
              <a:t>FRAMEWORK </a:t>
            </a:r>
            <a:r>
              <a:rPr lang="en-US" sz="2400" b="1" dirty="0">
                <a:latin typeface="Arial" panose="020B0604020202020204" pitchFamily="34" charset="0"/>
                <a:cs typeface="Arial" panose="020B0604020202020204" pitchFamily="34" charset="0"/>
              </a:rPr>
              <a:t>TRONG JAVA?</a:t>
            </a:r>
            <a:endParaRPr lang="en-US" sz="2400" dirty="0">
              <a:latin typeface="Arial" panose="020B0604020202020204" pitchFamily="34" charset="0"/>
              <a:cs typeface="Arial" panose="020B0604020202020204" pitchFamily="34" charset="0"/>
            </a:endParaRPr>
          </a:p>
          <a:p>
            <a:pPr marL="0" indent="0">
              <a:buNone/>
            </a:pPr>
            <a:r>
              <a:rPr lang="vi-VN" sz="2400" dirty="0">
                <a:latin typeface="Arial" panose="020B0604020202020204" pitchFamily="34" charset="0"/>
                <a:cs typeface="Arial" panose="020B0604020202020204" pitchFamily="34" charset="0"/>
              </a:rPr>
              <a:t>Chúng ta không phải viết code để thực hiện các cấu trúc dữ liệu và thuật toán theo cách thủ công.</a:t>
            </a:r>
          </a:p>
          <a:p>
            <a:pPr marL="0" indent="0">
              <a:buNone/>
            </a:pPr>
            <a:r>
              <a:rPr lang="vi-VN" sz="2400" dirty="0">
                <a:latin typeface="Arial" panose="020B0604020202020204" pitchFamily="34" charset="0"/>
                <a:cs typeface="Arial" panose="020B0604020202020204" pitchFamily="34" charset="0"/>
              </a:rPr>
              <a:t>Code của chúng ta sẽ hiệu quả hơn nhiều vì Collections Framework được tối ưu hóa </a:t>
            </a:r>
            <a:r>
              <a:rPr lang="vi-VN" sz="2400" dirty="0" smtClean="0">
                <a:latin typeface="Arial" panose="020B0604020202020204" pitchFamily="34" charset="0"/>
                <a:cs typeface="Arial" panose="020B0604020202020204" pitchFamily="34" charset="0"/>
              </a:rPr>
              <a:t>cao.</a:t>
            </a:r>
            <a:endParaRPr lang="en-US" sz="2400" dirty="0" smtClean="0">
              <a:latin typeface="Arial" panose="020B0604020202020204" pitchFamily="34" charset="0"/>
              <a:cs typeface="Arial" panose="020B0604020202020204" pitchFamily="34" charset="0"/>
            </a:endParaRPr>
          </a:p>
          <a:p>
            <a:pPr marL="0" indent="0">
              <a:buNone/>
            </a:pPr>
            <a:r>
              <a:rPr lang="vi-VN" sz="2400" dirty="0" smtClean="0">
                <a:latin typeface="Arial" panose="020B0604020202020204" pitchFamily="34" charset="0"/>
                <a:cs typeface="Arial" panose="020B0604020202020204" pitchFamily="34" charset="0"/>
              </a:rPr>
              <a:t>Hơn </a:t>
            </a:r>
            <a:r>
              <a:rPr lang="vi-VN" sz="2400" dirty="0">
                <a:latin typeface="Arial" panose="020B0604020202020204" pitchFamily="34" charset="0"/>
                <a:cs typeface="Arial" panose="020B0604020202020204" pitchFamily="34" charset="0"/>
              </a:rPr>
              <a:t>nữa, Collections Framework cho phép chúng ta sử dụng cấu trúc dữ liệu cụ thể cho một loại dữ liệu cụ thể để tối ưu hóa. Đây là vài ví dụ</a:t>
            </a:r>
            <a:r>
              <a:rPr lang="vi-VN" sz="2400" dirty="0" smtClean="0">
                <a:latin typeface="Arial" panose="020B0604020202020204" pitchFamily="34" charset="0"/>
                <a:cs typeface="Arial" panose="020B0604020202020204" pitchFamily="34" charset="0"/>
              </a:rPr>
              <a:t>:</a:t>
            </a:r>
            <a:r>
              <a:rPr lang="vi-VN" dirty="0" smtClean="0">
                <a:latin typeface="Arial" panose="020B0604020202020204" pitchFamily="34" charset="0"/>
                <a:cs typeface="Arial" panose="020B0604020202020204" pitchFamily="34" charset="0"/>
              </a:rPr>
              <a:t/>
            </a:r>
            <a:br>
              <a:rPr lang="vi-VN"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Nếu chúng ta muốn dữ liệu của mình là duy nhất, thì chúng ta</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có thể sử dụng </a:t>
            </a:r>
            <a:r>
              <a:rPr lang="vi-VN" sz="2000" b="1" dirty="0" smtClean="0">
                <a:latin typeface="Arial" panose="020B0604020202020204" pitchFamily="34" charset="0"/>
                <a:cs typeface="Arial" panose="020B0604020202020204" pitchFamily="34" charset="0"/>
              </a:rPr>
              <a:t>Set </a:t>
            </a:r>
            <a:endParaRPr lang="en-US" sz="2000" b="1"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       </a:t>
            </a:r>
            <a:r>
              <a:rPr lang="vi-VN" sz="2000" b="1" dirty="0" smtClean="0">
                <a:latin typeface="Arial" panose="020B0604020202020204" pitchFamily="34" charset="0"/>
                <a:cs typeface="Arial" panose="020B0604020202020204" pitchFamily="34" charset="0"/>
              </a:rPr>
              <a:t>Interface</a:t>
            </a:r>
            <a:r>
              <a:rPr lang="vi-VN" sz="2000" dirty="0" smtClean="0">
                <a:latin typeface="Arial" panose="020B0604020202020204" pitchFamily="34" charset="0"/>
                <a:cs typeface="Arial" panose="020B0604020202020204" pitchFamily="34" charset="0"/>
              </a:rPr>
              <a:t>.</a:t>
            </a:r>
          </a:p>
          <a:p>
            <a:pPr marL="457200" lvl="1" indent="0">
              <a:buNone/>
            </a:pPr>
            <a:r>
              <a:rPr lang="vi-VN" sz="2000" dirty="0" smtClean="0">
                <a:latin typeface="Arial" panose="020B0604020202020204" pitchFamily="34" charset="0"/>
                <a:cs typeface="Arial" panose="020B0604020202020204" pitchFamily="34" charset="0"/>
              </a:rPr>
              <a:t>Để lưu trữ dữ liệu theo cặp key / value, chúng ta có thể sử dụng </a:t>
            </a:r>
            <a:r>
              <a:rPr lang="vi-VN" sz="2000" b="1" dirty="0" smtClean="0">
                <a:latin typeface="Arial" panose="020B0604020202020204" pitchFamily="34" charset="0"/>
                <a:cs typeface="Arial" panose="020B0604020202020204" pitchFamily="34" charset="0"/>
              </a:rPr>
              <a:t>Map Inteface</a:t>
            </a:r>
            <a:r>
              <a:rPr lang="vi-VN" sz="2000" dirty="0" smtClean="0">
                <a:latin typeface="Arial" panose="020B0604020202020204" pitchFamily="34" charset="0"/>
                <a:cs typeface="Arial" panose="020B0604020202020204" pitchFamily="34" charset="0"/>
              </a:rPr>
              <a:t>.</a:t>
            </a:r>
          </a:p>
          <a:p>
            <a:pPr marL="457200" lvl="1" indent="0">
              <a:buNone/>
            </a:pPr>
            <a:r>
              <a:rPr lang="vi-VN" sz="2000" dirty="0" smtClean="0">
                <a:latin typeface="Arial" panose="020B0604020202020204" pitchFamily="34" charset="0"/>
                <a:cs typeface="Arial" panose="020B0604020202020204" pitchFamily="34" charset="0"/>
              </a:rPr>
              <a:t>Class</a:t>
            </a:r>
            <a:r>
              <a:rPr lang="vi-VN" sz="2000" dirty="0">
                <a:latin typeface="Arial" panose="020B0604020202020204" pitchFamily="34" charset="0"/>
                <a:cs typeface="Arial" panose="020B0604020202020204" pitchFamily="34" charset="0"/>
              </a:rPr>
              <a:t> </a:t>
            </a:r>
            <a:r>
              <a:rPr lang="vi-VN" sz="2000" b="1" dirty="0" smtClean="0">
                <a:latin typeface="Arial" panose="020B0604020202020204" pitchFamily="34" charset="0"/>
                <a:cs typeface="Arial" panose="020B0604020202020204" pitchFamily="34" charset="0"/>
              </a:rPr>
              <a:t>ArrayList</a:t>
            </a:r>
            <a:r>
              <a:rPr lang="en-US" sz="2000" b="1" dirty="0" smtClean="0">
                <a:latin typeface="Arial" panose="020B0604020202020204" pitchFamily="34" charset="0"/>
                <a:cs typeface="Arial" panose="020B0604020202020204" pitchFamily="34" charset="0"/>
              </a:rPr>
              <a:t> ( </a:t>
            </a:r>
            <a:r>
              <a:rPr lang="en-US" sz="2000" b="1" dirty="0" err="1" smtClean="0">
                <a:latin typeface="Arial" panose="020B0604020202020204" pitchFamily="34" charset="0"/>
                <a:cs typeface="Arial" panose="020B0604020202020204" pitchFamily="34" charset="0"/>
              </a:rPr>
              <a:t>trong</a:t>
            </a:r>
            <a:r>
              <a:rPr lang="en-US" sz="2000" b="1" dirty="0" smtClean="0">
                <a:latin typeface="Arial" panose="020B0604020202020204" pitchFamily="34" charset="0"/>
                <a:cs typeface="Arial" panose="020B0604020202020204" pitchFamily="34" charset="0"/>
              </a:rPr>
              <a:t> List)</a:t>
            </a:r>
            <a:r>
              <a:rPr lang="vi-VN" sz="2000" dirty="0">
                <a:latin typeface="Arial" panose="020B0604020202020204" pitchFamily="34" charset="0"/>
                <a:cs typeface="Arial" panose="020B0604020202020204" pitchFamily="34" charset="0"/>
              </a:rPr>
              <a:t> làm cho các mảng có thể thay đổi kích thước.</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Tree>
    <p:extLst>
      <p:ext uri="{BB962C8B-B14F-4D97-AF65-F5344CB8AC3E}">
        <p14:creationId xmlns:p14="http://schemas.microsoft.com/office/powerpoint/2010/main" val="393729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b="1" smtClean="0">
                <a:latin typeface="Arial" panose="020B0604020202020204" pitchFamily="34" charset="0"/>
                <a:cs typeface="Arial" panose="020B0604020202020204" pitchFamily="34" charset="0"/>
              </a:rPr>
              <a:t>Các lớp triển khai (</a:t>
            </a:r>
            <a:r>
              <a:rPr lang="en-US" altLang="en-US" sz="3600" b="1" smtClean="0">
                <a:latin typeface="Arial" panose="020B0604020202020204" pitchFamily="34" charset="0"/>
                <a:cs typeface="Arial" panose="020B0604020202020204" pitchFamily="34" charset="0"/>
              </a:rPr>
              <a:t>Implementations</a:t>
            </a:r>
            <a:r>
              <a:rPr lang="en-US" sz="3600" b="1" smtClean="0">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
        <p:nvSpPr>
          <p:cNvPr id="3" name="Rectangle 2"/>
          <p:cNvSpPr/>
          <p:nvPr/>
        </p:nvSpPr>
        <p:spPr>
          <a:xfrm>
            <a:off x="4045563" y="2567833"/>
            <a:ext cx="3137397" cy="535531"/>
          </a:xfrm>
          <a:prstGeom prst="rect">
            <a:avLst/>
          </a:prstGeom>
        </p:spPr>
        <p:txBody>
          <a:bodyPr wrap="none">
            <a:spAutoFit/>
          </a:bodyPr>
          <a:lstStyle/>
          <a:p>
            <a:pPr lvl="0">
              <a:lnSpc>
                <a:spcPct val="90000"/>
              </a:lnSpc>
              <a:spcBef>
                <a:spcPts val="1000"/>
              </a:spcBef>
            </a:pPr>
            <a:r>
              <a:rPr lang="en-US" sz="3200" b="1" dirty="0">
                <a:solidFill>
                  <a:prstClr val="black"/>
                </a:solidFill>
                <a:latin typeface="Arial" panose="020B0604020202020204" pitchFamily="34" charset="0"/>
                <a:cs typeface="Arial" panose="020B0604020202020204" pitchFamily="34" charset="0"/>
              </a:rPr>
              <a:t>Theo </a:t>
            </a:r>
            <a:r>
              <a:rPr lang="en-US" sz="3200" b="1" dirty="0" err="1">
                <a:solidFill>
                  <a:prstClr val="black"/>
                </a:solidFill>
                <a:latin typeface="Arial" panose="020B0604020202020204" pitchFamily="34" charset="0"/>
                <a:cs typeface="Arial" panose="020B0604020202020204" pitchFamily="34" charset="0"/>
              </a:rPr>
              <a:t>dõi</a:t>
            </a:r>
            <a:r>
              <a:rPr lang="en-US" sz="3200" b="1" dirty="0">
                <a:solidFill>
                  <a:prstClr val="black"/>
                </a:solidFill>
                <a:latin typeface="Arial" panose="020B0604020202020204" pitchFamily="34" charset="0"/>
                <a:cs typeface="Arial" panose="020B0604020202020204" pitchFamily="34" charset="0"/>
              </a:rPr>
              <a:t> </a:t>
            </a:r>
            <a:r>
              <a:rPr lang="en-US" sz="3200" b="1" dirty="0" err="1">
                <a:solidFill>
                  <a:prstClr val="black"/>
                </a:solidFill>
                <a:latin typeface="Arial" panose="020B0604020202020204" pitchFamily="34" charset="0"/>
                <a:cs typeface="Arial" panose="020B0604020202020204" pitchFamily="34" charset="0"/>
              </a:rPr>
              <a:t>sơ</a:t>
            </a:r>
            <a:r>
              <a:rPr lang="en-US" sz="3200" b="1" dirty="0">
                <a:solidFill>
                  <a:prstClr val="black"/>
                </a:solidFill>
                <a:latin typeface="Arial" panose="020B0604020202020204" pitchFamily="34" charset="0"/>
                <a:cs typeface="Arial" panose="020B0604020202020204" pitchFamily="34" charset="0"/>
              </a:rPr>
              <a:t> </a:t>
            </a:r>
            <a:r>
              <a:rPr lang="en-US" sz="3200" b="1" dirty="0" err="1">
                <a:solidFill>
                  <a:prstClr val="black"/>
                </a:solidFill>
                <a:latin typeface="Arial" panose="020B0604020202020204" pitchFamily="34" charset="0"/>
                <a:cs typeface="Arial" panose="020B0604020202020204" pitchFamily="34" charset="0"/>
              </a:rPr>
              <a:t>đồ</a:t>
            </a:r>
            <a:endParaRPr lang="en-US" sz="3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183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562" y="2544792"/>
            <a:ext cx="9530751" cy="3079630"/>
          </a:xfrm>
        </p:spPr>
        <p:txBody>
          <a:bodyPr>
            <a:normAutofit/>
          </a:bodyPr>
          <a:lstStyle/>
          <a:p>
            <a:pPr marL="0" indent="0" algn="ctr">
              <a:buNone/>
            </a:pPr>
            <a:r>
              <a:rPr lang="en-US" sz="10000" dirty="0" smtClean="0"/>
              <a:t>Thanks</a:t>
            </a:r>
            <a:endParaRPr lang="en-US" sz="10000" dirty="0"/>
          </a:p>
        </p:txBody>
      </p:sp>
    </p:spTree>
    <p:extLst>
      <p:ext uri="{BB962C8B-B14F-4D97-AF65-F5344CB8AC3E}">
        <p14:creationId xmlns:p14="http://schemas.microsoft.com/office/powerpoint/2010/main" val="267232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296" y="538888"/>
            <a:ext cx="9271957" cy="621102"/>
          </a:xfrm>
        </p:spPr>
        <p:txBody>
          <a:bodyPr>
            <a:normAutofit/>
          </a:bodyPr>
          <a:lstStyle/>
          <a:p>
            <a:r>
              <a:rPr lang="en-US" sz="3600" dirty="0" err="1" smtClean="0">
                <a:latin typeface="Arial" panose="020B0604020202020204" pitchFamily="34" charset="0"/>
                <a:cs typeface="Arial" panose="020B0604020202020204" pitchFamily="34" charset="0"/>
              </a:rPr>
              <a:t>Giới</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thiệu</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chung</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0563" y="1584085"/>
            <a:ext cx="10515600" cy="4351338"/>
          </a:xfrm>
        </p:spPr>
        <p:txBody>
          <a:bodyPr/>
          <a:lstStyle/>
          <a:p>
            <a:r>
              <a:rPr lang="en-US" b="1" dirty="0">
                <a:latin typeface="Arial" panose="020B0604020202020204" pitchFamily="34" charset="0"/>
                <a:cs typeface="Arial" panose="020B0604020202020204" pitchFamily="34" charset="0"/>
              </a:rPr>
              <a:t>Framework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smtClean="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pPr marL="457200" lvl="1" indent="0">
              <a:buNone/>
            </a:pPr>
            <a:r>
              <a:rPr lang="en-US" b="1" dirty="0">
                <a:latin typeface="Arial" panose="020B0604020202020204" pitchFamily="34" charset="0"/>
                <a:cs typeface="Arial" panose="020B0604020202020204" pitchFamily="34" charset="0"/>
              </a:rPr>
              <a:t>Framework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code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sẵn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gói</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457200" lvl="1" indent="0">
              <a:buNone/>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framework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chúng</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sẵn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móng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chỉ</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theo</a:t>
            </a:r>
            <a:r>
              <a:rPr lang="en-US" dirty="0" smtClean="0">
                <a:latin typeface="Arial" panose="020B0604020202020204" pitchFamily="34" charset="0"/>
                <a:cs typeface="Arial" panose="020B0604020202020204" pitchFamily="34" charset="0"/>
              </a:rPr>
              <a:t> ý </a:t>
            </a:r>
            <a:r>
              <a:rPr lang="en-US" dirty="0" err="1" smtClean="0">
                <a:latin typeface="Arial" panose="020B0604020202020204" pitchFamily="34" charset="0"/>
                <a:cs typeface="Arial" panose="020B0604020202020204" pitchFamily="34" charset="0"/>
              </a:rPr>
              <a:t>mình</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132" y="247514"/>
            <a:ext cx="1535612" cy="1031846"/>
          </a:xfrm>
          <a:prstGeom prst="rect">
            <a:avLst/>
          </a:prstGeom>
        </p:spPr>
      </p:pic>
    </p:spTree>
    <p:extLst>
      <p:ext uri="{BB962C8B-B14F-4D97-AF65-F5344CB8AC3E}">
        <p14:creationId xmlns:p14="http://schemas.microsoft.com/office/powerpoint/2010/main" val="1268762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3856" y="457199"/>
            <a:ext cx="9461812" cy="963251"/>
          </a:xfrm>
          <a:prstGeom prst="rect">
            <a:avLst/>
          </a:prstGeom>
        </p:spPr>
      </p:pic>
      <p:sp>
        <p:nvSpPr>
          <p:cNvPr id="3" name="Content Placeholder 2"/>
          <p:cNvSpPr>
            <a:spLocks noGrp="1"/>
          </p:cNvSpPr>
          <p:nvPr>
            <p:ph idx="1"/>
          </p:nvPr>
        </p:nvSpPr>
        <p:spPr>
          <a:xfrm>
            <a:off x="810883" y="1328468"/>
            <a:ext cx="10542917" cy="4848495"/>
          </a:xfrm>
        </p:spPr>
        <p:txBody>
          <a:bodyPr/>
          <a:lstStyle/>
          <a:p>
            <a:pPr marL="0" indent="0">
              <a:buNone/>
            </a:pPr>
            <a:r>
              <a:rPr lang="en-US" b="1" dirty="0" err="1">
                <a:latin typeface="Arial" panose="020B0604020202020204" pitchFamily="34" charset="0"/>
                <a:cs typeface="Arial" panose="020B0604020202020204" pitchFamily="34" charset="0"/>
              </a:rPr>
              <a:t>Tại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lại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có</a:t>
            </a:r>
            <a:r>
              <a:rPr lang="en-US" b="1" dirty="0">
                <a:latin typeface="Arial" panose="020B0604020202020204" pitchFamily="34" charset="0"/>
                <a:cs typeface="Arial" panose="020B0604020202020204" pitchFamily="34" charset="0"/>
              </a:rPr>
              <a:t> Java Collections</a:t>
            </a:r>
            <a:r>
              <a:rPr lang="en-US" dirty="0" smtClean="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vi-VN" sz="2400" dirty="0" smtClean="0">
                <a:latin typeface="Arial" panose="020B0604020202020204" pitchFamily="34" charset="0"/>
                <a:cs typeface="Arial" panose="020B0604020202020204" pitchFamily="34" charset="0"/>
              </a:rPr>
              <a:t>Collections ra đời là để khắc phục những hạn chế, nhược điểm khi sử dụng mảng để lập trình.</a:t>
            </a:r>
            <a:endParaRPr lang="en-US" sz="2400" dirty="0" smtClean="0">
              <a:latin typeface="Arial" panose="020B0604020202020204" pitchFamily="34" charset="0"/>
              <a:cs typeface="Arial" panose="020B0604020202020204" pitchFamily="34" charset="0"/>
            </a:endParaRPr>
          </a:p>
          <a:p>
            <a:pPr marL="0" indent="0">
              <a:buNone/>
            </a:pPr>
            <a:endParaRPr lang="vi-VN" sz="2400" dirty="0" smtClean="0">
              <a:latin typeface="Arial" panose="020B0604020202020204" pitchFamily="34" charset="0"/>
              <a:cs typeface="Arial" panose="020B0604020202020204" pitchFamily="34" charset="0"/>
            </a:endParaRPr>
          </a:p>
          <a:p>
            <a:pPr marL="457200" lvl="1" indent="0">
              <a:buNone/>
            </a:pPr>
            <a:r>
              <a:rPr lang="vi-VN" sz="2000" dirty="0" smtClean="0">
                <a:latin typeface="Arial" panose="020B0604020202020204" pitchFamily="34" charset="0"/>
                <a:cs typeface="Arial" panose="020B0604020202020204" pitchFamily="34" charset="0"/>
              </a:rPr>
              <a:t>Mảng có kích cỡ và số chiều cố định. Khó khăn cho việc mở rộng mảng</a:t>
            </a:r>
          </a:p>
          <a:p>
            <a:pPr marL="457200" lvl="1" indent="0">
              <a:buNone/>
            </a:pPr>
            <a:r>
              <a:rPr lang="vi-VN" sz="2000" dirty="0" smtClean="0">
                <a:latin typeface="Arial" panose="020B0604020202020204" pitchFamily="34" charset="0"/>
                <a:cs typeface="Arial" panose="020B0604020202020204" pitchFamily="34" charset="0"/>
              </a:rPr>
              <a:t>Các phần tử được đặt và tham chiếu một cách liên tiếp nhau trong bộ nhớ. Khó khăn cho việc thao tác với phần tử trong mảng .</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Tree>
    <p:extLst>
      <p:ext uri="{BB962C8B-B14F-4D97-AF65-F5344CB8AC3E}">
        <p14:creationId xmlns:p14="http://schemas.microsoft.com/office/powerpoint/2010/main" val="2776862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3856" y="457199"/>
            <a:ext cx="9461812" cy="963251"/>
          </a:xfrm>
          <a:prstGeom prst="rect">
            <a:avLst/>
          </a:prstGeom>
        </p:spPr>
      </p:pic>
      <p:sp>
        <p:nvSpPr>
          <p:cNvPr id="3" name="Content Placeholder 2"/>
          <p:cNvSpPr>
            <a:spLocks noGrp="1"/>
          </p:cNvSpPr>
          <p:nvPr>
            <p:ph idx="1"/>
          </p:nvPr>
        </p:nvSpPr>
        <p:spPr>
          <a:xfrm>
            <a:off x="838200" y="1282218"/>
            <a:ext cx="10515600" cy="5282484"/>
          </a:xfrm>
        </p:spPr>
        <p:txBody>
          <a:bodyPr>
            <a:normAutofit/>
          </a:bodyPr>
          <a:lstStyle/>
          <a:p>
            <a:pPr marL="0" indent="0">
              <a:buNone/>
            </a:pPr>
            <a:r>
              <a:rPr lang="en-US" b="1" dirty="0">
                <a:latin typeface="Arial" panose="020B0604020202020204" pitchFamily="34" charset="0"/>
                <a:cs typeface="Arial" panose="020B0604020202020204" pitchFamily="34" charset="0"/>
              </a:rPr>
              <a:t>Java Collections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Một Java Collections Framework là một tập hợp các lớp (class) và các interface dùng để hỗ trợ việc thao tác trên tập các đối tượng</a:t>
            </a:r>
            <a:endParaRPr lang="en-US" sz="2400" dirty="0" smtClean="0">
              <a:latin typeface="Arial" panose="020B0604020202020204" pitchFamily="34" charset="0"/>
              <a:cs typeface="Arial" panose="020B0604020202020204" pitchFamily="34" charset="0"/>
            </a:endParaRPr>
          </a:p>
          <a:p>
            <a:endParaRPr lang="vi-VN" sz="2400" dirty="0" smtClean="0">
              <a:latin typeface="Arial" panose="020B0604020202020204" pitchFamily="34" charset="0"/>
              <a:cs typeface="Arial" panose="020B0604020202020204" pitchFamily="34" charset="0"/>
            </a:endParaRPr>
          </a:p>
          <a:p>
            <a:r>
              <a:rPr lang="vi-VN" sz="2400" dirty="0" smtClean="0">
                <a:latin typeface="Arial" panose="020B0604020202020204" pitchFamily="34" charset="0"/>
                <a:cs typeface="Arial" panose="020B0604020202020204" pitchFamily="34" charset="0"/>
              </a:rPr>
              <a:t>Collections là một tập các lớp dùng để lưu trữ danh sách và có khả năng tự co dãn khi danh sách đó thay đổi, ví dụ như khi chúng ta thêm, sửa, xóa, chèn phần tử trong danh sách đó</a:t>
            </a:r>
            <a:endParaRPr lang="en-US" sz="2400" dirty="0" smtClean="0">
              <a:latin typeface="Arial" panose="020B0604020202020204" pitchFamily="34" charset="0"/>
              <a:cs typeface="Arial" panose="020B0604020202020204" pitchFamily="34" charset="0"/>
            </a:endParaRPr>
          </a:p>
          <a:p>
            <a:endParaRPr lang="vi-VN" sz="2400" dirty="0" smtClean="0">
              <a:latin typeface="Arial" panose="020B0604020202020204" pitchFamily="34" charset="0"/>
              <a:cs typeface="Arial" panose="020B0604020202020204" pitchFamily="34" charset="0"/>
            </a:endParaRPr>
          </a:p>
          <a:p>
            <a:r>
              <a:rPr lang="fr-FR" sz="2400" dirty="0" err="1">
                <a:latin typeface="Arial" panose="020B0604020202020204" pitchFamily="34" charset="0"/>
                <a:cs typeface="Arial" panose="020B0604020202020204" pitchFamily="34" charset="0"/>
              </a:rPr>
              <a:t>Nó</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còn</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cho</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phép</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người</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dùng</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mở</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rộng</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bằng</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các</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kế</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thừa</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các</a:t>
            </a:r>
            <a:r>
              <a:rPr lang="fr-FR" sz="2400" dirty="0">
                <a:latin typeface="Arial" panose="020B0604020202020204" pitchFamily="34" charset="0"/>
                <a:cs typeface="Arial" panose="020B0604020202020204" pitchFamily="34" charset="0"/>
              </a:rPr>
              <a:t> class </a:t>
            </a:r>
            <a:r>
              <a:rPr lang="fr-FR" sz="2400" dirty="0" err="1">
                <a:latin typeface="Arial" panose="020B0604020202020204" pitchFamily="34" charset="0"/>
                <a:cs typeface="Arial" panose="020B0604020202020204" pitchFamily="34" charset="0"/>
              </a:rPr>
              <a:t>có</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sẵn</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hay</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implements</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các</a:t>
            </a:r>
            <a:r>
              <a:rPr lang="fr-FR" sz="2400" dirty="0">
                <a:latin typeface="Arial" panose="020B0604020202020204" pitchFamily="34" charset="0"/>
                <a:cs typeface="Arial" panose="020B0604020202020204" pitchFamily="34" charset="0"/>
              </a:rPr>
              <a:t> interface </a:t>
            </a:r>
            <a:r>
              <a:rPr lang="fr-FR" sz="2400" dirty="0" err="1">
                <a:latin typeface="Arial" panose="020B0604020202020204" pitchFamily="34" charset="0"/>
                <a:cs typeface="Arial" panose="020B0604020202020204" pitchFamily="34" charset="0"/>
              </a:rPr>
              <a:t>để</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tạo</a:t>
            </a:r>
            <a:r>
              <a:rPr lang="fr-FR" sz="2400" dirty="0">
                <a:latin typeface="Arial" panose="020B0604020202020204" pitchFamily="34" charset="0"/>
                <a:cs typeface="Arial" panose="020B0604020202020204" pitchFamily="34" charset="0"/>
              </a:rPr>
              <a:t> ra </a:t>
            </a:r>
            <a:r>
              <a:rPr lang="fr-FR" sz="2400" dirty="0" err="1">
                <a:latin typeface="Arial" panose="020B0604020202020204" pitchFamily="34" charset="0"/>
                <a:cs typeface="Arial" panose="020B0604020202020204" pitchFamily="34" charset="0"/>
              </a:rPr>
              <a:t>các</a:t>
            </a:r>
            <a:r>
              <a:rPr lang="fr-FR" sz="2400" dirty="0">
                <a:latin typeface="Arial" panose="020B0604020202020204" pitchFamily="34" charset="0"/>
                <a:cs typeface="Arial" panose="020B0604020202020204" pitchFamily="34" charset="0"/>
              </a:rPr>
              <a:t> collection </a:t>
            </a:r>
            <a:r>
              <a:rPr lang="fr-FR" sz="2400" dirty="0" err="1">
                <a:latin typeface="Arial" panose="020B0604020202020204" pitchFamily="34" charset="0"/>
                <a:cs typeface="Arial" panose="020B0604020202020204" pitchFamily="34" charset="0"/>
              </a:rPr>
              <a:t>phù</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hợp</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với</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nhu</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cầu</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của</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mình</a:t>
            </a:r>
            <a:r>
              <a:rPr lang="fr-F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Tree>
    <p:extLst>
      <p:ext uri="{BB962C8B-B14F-4D97-AF65-F5344CB8AC3E}">
        <p14:creationId xmlns:p14="http://schemas.microsoft.com/office/powerpoint/2010/main" val="176165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3856" y="457199"/>
            <a:ext cx="9461812" cy="963251"/>
          </a:xfrm>
          <a:prstGeom prst="rect">
            <a:avLst/>
          </a:prstGeom>
        </p:spPr>
      </p:pic>
      <p:sp>
        <p:nvSpPr>
          <p:cNvPr id="3" name="Content Placeholder 2"/>
          <p:cNvSpPr>
            <a:spLocks noGrp="1"/>
          </p:cNvSpPr>
          <p:nvPr>
            <p:ph idx="1"/>
          </p:nvPr>
        </p:nvSpPr>
        <p:spPr>
          <a:xfrm>
            <a:off x="838200" y="1420450"/>
            <a:ext cx="10515600" cy="4971723"/>
          </a:xfrm>
        </p:spPr>
        <p:txBody>
          <a:bodyPr/>
          <a:lstStyle/>
          <a:p>
            <a:pPr marL="0" indent="0">
              <a:buNone/>
            </a:pPr>
            <a:r>
              <a:rPr lang="en-US" b="1" dirty="0" err="1">
                <a:latin typeface="Arial" panose="020B0604020202020204" pitchFamily="34" charset="0"/>
                <a:cs typeface="Arial" panose="020B0604020202020204" pitchFamily="34" charset="0"/>
              </a:rPr>
              <a:t>M</a:t>
            </a:r>
            <a:r>
              <a:rPr lang="en-US" b="1" dirty="0" err="1" smtClean="0">
                <a:latin typeface="Arial" panose="020B0604020202020204" pitchFamily="34" charset="0"/>
                <a:cs typeface="Arial" panose="020B0604020202020204" pitchFamily="34" charset="0"/>
              </a:rPr>
              <a:t>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đích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a:t>
            </a:r>
            <a:r>
              <a:rPr lang="en-US" b="1" dirty="0" smtClean="0">
                <a:latin typeface="Arial" panose="020B0604020202020204" pitchFamily="34" charset="0"/>
                <a:cs typeface="Arial" panose="020B0604020202020204" pitchFamily="34" charset="0"/>
              </a:rPr>
              <a:t> Collection framework</a:t>
            </a:r>
          </a:p>
          <a:p>
            <a:pPr marL="0" indent="0">
              <a:buNone/>
            </a:pPr>
            <a:endParaRPr lang="en-US" dirty="0">
              <a:latin typeface="Arial" panose="020B0604020202020204" pitchFamily="34" charset="0"/>
              <a:cs typeface="Arial" panose="020B0604020202020204" pitchFamily="34" charset="0"/>
            </a:endParaRPr>
          </a:p>
          <a:p>
            <a:pPr lvl="0"/>
            <a:r>
              <a:rPr lang="en-US" sz="2400" dirty="0" err="1" smtClean="0">
                <a:latin typeface="Arial" panose="020B0604020202020204" pitchFamily="34" charset="0"/>
                <a:cs typeface="Arial" panose="020B0604020202020204" pitchFamily="34" charset="0"/>
              </a:rPr>
              <a:t>Hiệu</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linked list, tree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hashtable</a:t>
            </a:r>
            <a:r>
              <a:rPr lang="en-US" sz="2400" dirty="0" smtClean="0">
                <a:latin typeface="Arial" panose="020B0604020202020204" pitchFamily="34" charset="0"/>
                <a:cs typeface="Arial" panose="020B0604020202020204" pitchFamily="34" charset="0"/>
              </a:rPr>
              <a:t>)</a:t>
            </a:r>
          </a:p>
          <a:p>
            <a:pPr lvl="0"/>
            <a:endParaRPr lang="en-US" sz="2400" dirty="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Cho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tự</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smtClean="0">
                <a:latin typeface="Arial" panose="020B0604020202020204" pitchFamily="34" charset="0"/>
                <a:cs typeface="Arial" panose="020B0604020202020204" pitchFamily="34" charset="0"/>
              </a:rPr>
              <a:t>.</a:t>
            </a:r>
          </a:p>
          <a:p>
            <a:pPr lvl="0"/>
            <a:endParaRPr lang="en-US" sz="2400" dirty="0">
              <a:latin typeface="Arial" panose="020B0604020202020204" pitchFamily="34" charset="0"/>
              <a:cs typeface="Arial" panose="020B0604020202020204" pitchFamily="34" charset="0"/>
            </a:endParaRPr>
          </a:p>
          <a:p>
            <a:pPr lvl="0"/>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thừa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dễ</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dàng</a:t>
            </a:r>
            <a:r>
              <a:rPr lang="en-US" sz="2400"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Tree>
    <p:extLst>
      <p:ext uri="{BB962C8B-B14F-4D97-AF65-F5344CB8AC3E}">
        <p14:creationId xmlns:p14="http://schemas.microsoft.com/office/powerpoint/2010/main" val="159223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3856" y="457199"/>
            <a:ext cx="9461812" cy="963251"/>
          </a:xfrm>
          <a:prstGeom prst="rect">
            <a:avLst/>
          </a:prstGeom>
        </p:spPr>
      </p:pic>
      <p:sp>
        <p:nvSpPr>
          <p:cNvPr id="3" name="Content Placeholder 2"/>
          <p:cNvSpPr>
            <a:spLocks noGrp="1"/>
          </p:cNvSpPr>
          <p:nvPr>
            <p:ph idx="1"/>
          </p:nvPr>
        </p:nvSpPr>
        <p:spPr>
          <a:xfrm>
            <a:off x="838200" y="1354347"/>
            <a:ext cx="10515600" cy="5270740"/>
          </a:xfrm>
        </p:spPr>
        <p:txBody>
          <a:bodyPr>
            <a:normAutofit/>
          </a:bodyPr>
          <a:lstStyle/>
          <a:p>
            <a:pPr marL="0" indent="0">
              <a:buNone/>
            </a:pP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thành</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phần</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của</a:t>
            </a:r>
            <a:r>
              <a:rPr lang="en-US" b="1" dirty="0">
                <a:latin typeface="Arial" panose="020B0604020202020204" pitchFamily="34" charset="0"/>
                <a:cs typeface="Arial" panose="020B0604020202020204" pitchFamily="34" charset="0"/>
              </a:rPr>
              <a:t> Java Collection </a:t>
            </a:r>
            <a:endParaRPr lang="en-US" dirty="0">
              <a:latin typeface="Arial" panose="020B0604020202020204" pitchFamily="34" charset="0"/>
              <a:cs typeface="Arial" panose="020B0604020202020204" pitchFamily="34" charset="0"/>
            </a:endParaRPr>
          </a:p>
          <a:p>
            <a:pPr lvl="0"/>
            <a:r>
              <a:rPr lang="en-US" sz="2400" b="1" dirty="0" smtClean="0">
                <a:latin typeface="Arial" panose="020B0604020202020204" pitchFamily="34" charset="0"/>
                <a:cs typeface="Arial" panose="020B0604020202020204" pitchFamily="34" charset="0"/>
              </a:rPr>
              <a:t>Interfaces: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interface , </a:t>
            </a:r>
            <a:r>
              <a:rPr lang="en-US" sz="2400" dirty="0" err="1" smtClean="0">
                <a:latin typeface="Arial" panose="020B0604020202020204" pitchFamily="34" charset="0"/>
                <a:cs typeface="Arial" panose="020B0604020202020204" pitchFamily="34" charset="0"/>
              </a:rPr>
              <a:t>Kiểu</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trừu</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diễn</a:t>
            </a:r>
            <a:r>
              <a:rPr lang="en-US" sz="2400" dirty="0" smtClean="0">
                <a:latin typeface="Arial" panose="020B0604020202020204" pitchFamily="34" charset="0"/>
                <a:cs typeface="Arial" panose="020B0604020202020204" pitchFamily="34" charset="0"/>
              </a:rPr>
              <a:t> Collections</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457200" lvl="1" indent="0">
              <a:buNone/>
            </a:pPr>
            <a:r>
              <a:rPr lang="en-US" sz="1600" dirty="0" err="1" smtClean="0">
                <a:latin typeface="Arial" panose="020B0604020202020204" pitchFamily="34" charset="0"/>
                <a:cs typeface="Arial" panose="020B0604020202020204" pitchFamily="34" charset="0"/>
              </a:rPr>
              <a:t>Trong</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hướng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đối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interface </a:t>
            </a:r>
            <a:r>
              <a:rPr lang="en-US" sz="1600" dirty="0" err="1">
                <a:latin typeface="Arial" panose="020B0604020202020204" pitchFamily="34" charset="0"/>
                <a:cs typeface="Arial" panose="020B0604020202020204" pitchFamily="34" charset="0"/>
              </a:rPr>
              <a:t>nói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cấu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hierarchy-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phân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cấp</a:t>
            </a:r>
            <a:r>
              <a:rPr lang="en-US" sz="1600" dirty="0" smtClean="0">
                <a:latin typeface="Arial" panose="020B0604020202020204" pitchFamily="34" charset="0"/>
                <a:cs typeface="Arial" panose="020B0604020202020204" pitchFamily="34" charset="0"/>
              </a:rPr>
              <a:t>.</a:t>
            </a:r>
          </a:p>
          <a:p>
            <a:pPr marL="457200" lvl="1" indent="0">
              <a:buNone/>
            </a:pPr>
            <a:endParaRPr lang="en-US" sz="2000" dirty="0">
              <a:latin typeface="Arial" panose="020B0604020202020204" pitchFamily="34" charset="0"/>
              <a:cs typeface="Arial" panose="020B0604020202020204" pitchFamily="34" charset="0"/>
            </a:endParaRPr>
          </a:p>
          <a:p>
            <a:pPr lvl="0"/>
            <a:r>
              <a:rPr lang="en-US" sz="2400" b="1" dirty="0" err="1" smtClean="0">
                <a:latin typeface="Arial" panose="020B0604020202020204" pitchFamily="34" charset="0"/>
                <a:cs typeface="Arial" panose="020B0604020202020204" pitchFamily="34" charset="0"/>
              </a:rPr>
              <a:t>Các</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lớp</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triển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khai</a:t>
            </a:r>
            <a:r>
              <a:rPr lang="en-US" sz="2400" b="1" dirty="0" smtClean="0">
                <a:latin typeface="Arial" panose="020B0604020202020204" pitchFamily="34" charset="0"/>
                <a:cs typeface="Arial" panose="020B0604020202020204" pitchFamily="34" charset="0"/>
              </a:rPr>
              <a:t> (</a:t>
            </a:r>
            <a:r>
              <a:rPr lang="en-US" altLang="en-US" sz="2400" b="1" dirty="0" smtClean="0">
                <a:latin typeface="Arial" panose="020B0604020202020204" pitchFamily="34" charset="0"/>
                <a:cs typeface="Arial" panose="020B0604020202020204" pitchFamily="34" charset="0"/>
              </a:rPr>
              <a:t>Implementations</a:t>
            </a:r>
            <a:r>
              <a:rPr lang="en-US" sz="2400" b="1"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collection interface.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chúng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altLang="en-US" sz="2000" dirty="0" err="1" smtClean="0">
                <a:latin typeface="Arial" panose="020B0604020202020204" pitchFamily="34" charset="0"/>
                <a:cs typeface="Arial" panose="020B0604020202020204" pitchFamily="34" charset="0"/>
              </a:rPr>
              <a:t>Ví</a:t>
            </a:r>
            <a:r>
              <a:rPr lang="en-US" altLang="en-US" sz="2000" dirty="0" smtClean="0">
                <a:latin typeface="Arial" panose="020B0604020202020204" pitchFamily="34" charset="0"/>
                <a:cs typeface="Arial" panose="020B0604020202020204" pitchFamily="34" charset="0"/>
              </a:rPr>
              <a:t> </a:t>
            </a:r>
            <a:r>
              <a:rPr lang="en-US" altLang="en-US" sz="2000" dirty="0" err="1" smtClean="0">
                <a:latin typeface="Arial" panose="020B0604020202020204" pitchFamily="34" charset="0"/>
                <a:cs typeface="Arial" panose="020B0604020202020204" pitchFamily="34" charset="0"/>
              </a:rPr>
              <a:t>dụ</a:t>
            </a:r>
            <a:r>
              <a:rPr lang="en-US" altLang="en-US" sz="2000" dirty="0" smtClean="0">
                <a:latin typeface="Arial" panose="020B0604020202020204" pitchFamily="34" charset="0"/>
                <a:cs typeface="Arial" panose="020B0604020202020204" pitchFamily="34" charset="0"/>
              </a:rPr>
              <a:t> </a:t>
            </a:r>
            <a:r>
              <a:rPr lang="en-US" altLang="en-US" sz="2000" dirty="0" err="1" smtClean="0">
                <a:latin typeface="Arial" panose="020B0604020202020204" pitchFamily="34" charset="0"/>
                <a:cs typeface="Arial" panose="020B0604020202020204" pitchFamily="34" charset="0"/>
              </a:rPr>
              <a:t>nh</a:t>
            </a:r>
            <a:r>
              <a:rPr lang="vi-VN" altLang="en-US" sz="2000" dirty="0">
                <a:latin typeface="Arial" panose="020B0604020202020204" pitchFamily="34" charset="0"/>
                <a:cs typeface="Arial" panose="020B0604020202020204" pitchFamily="34" charset="0"/>
              </a:rPr>
              <a:t>ư</a:t>
            </a:r>
            <a:r>
              <a:rPr lang="en-US" altLang="en-US" sz="2000" dirty="0" smtClean="0">
                <a:latin typeface="Arial" panose="020B0604020202020204" pitchFamily="34" charset="0"/>
                <a:cs typeface="Arial" panose="020B0604020202020204" pitchFamily="34" charset="0"/>
              </a:rPr>
              <a:t> </a:t>
            </a:r>
            <a:r>
              <a:rPr lang="en-US" altLang="en-US" sz="2000" dirty="0" err="1" smtClean="0">
                <a:latin typeface="Arial" panose="020B0604020202020204" pitchFamily="34" charset="0"/>
                <a:cs typeface="Arial" panose="020B0604020202020204" pitchFamily="34" charset="0"/>
              </a:rPr>
              <a:t>các</a:t>
            </a:r>
            <a:r>
              <a:rPr lang="en-US" altLang="en-US" sz="2000" dirty="0" smtClean="0">
                <a:latin typeface="Arial" panose="020B0604020202020204" pitchFamily="34" charset="0"/>
                <a:cs typeface="Arial" panose="020B0604020202020204" pitchFamily="34" charset="0"/>
              </a:rPr>
              <a:t> Class.</a:t>
            </a:r>
          </a:p>
          <a:p>
            <a:pPr lvl="0"/>
            <a:endParaRPr lang="en-US" sz="2000" dirty="0">
              <a:latin typeface="Arial" panose="020B0604020202020204" pitchFamily="34" charset="0"/>
              <a:cs typeface="Arial" panose="020B0604020202020204" pitchFamily="34" charset="0"/>
            </a:endParaRPr>
          </a:p>
          <a:p>
            <a:pPr lvl="0"/>
            <a:r>
              <a:rPr lang="en-US" sz="2400" b="1" dirty="0" err="1">
                <a:latin typeface="Arial" panose="020B0604020202020204" pitchFamily="34" charset="0"/>
                <a:cs typeface="Arial" panose="020B0604020202020204" pitchFamily="34" charset="0"/>
              </a:rPr>
              <a:t>Thuật</a:t>
            </a:r>
            <a:r>
              <a:rPr lang="en-US" sz="2400" b="1" dirty="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toán</a:t>
            </a:r>
            <a:r>
              <a:rPr lang="en-US" sz="2400" b="1" dirty="0" smtClean="0">
                <a:latin typeface="Arial" panose="020B0604020202020204" pitchFamily="34" charset="0"/>
                <a:cs typeface="Arial" panose="020B0604020202020204" pitchFamily="34" charset="0"/>
              </a:rPr>
              <a:t>(</a:t>
            </a:r>
            <a:r>
              <a:rPr lang="en-US" altLang="en-US" sz="2400" b="1" dirty="0" smtClean="0">
                <a:latin typeface="Arial" panose="020B0604020202020204" pitchFamily="34" charset="0"/>
                <a:cs typeface="Arial" panose="020B0604020202020204" pitchFamily="34" charset="0"/>
              </a:rPr>
              <a:t>Algorithms</a:t>
            </a:r>
            <a:r>
              <a:rPr lang="en-US" sz="2400" b="1" dirty="0" smtClean="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hữu</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collection interface. </a:t>
            </a:r>
            <a:endParaRPr lang="en-US" sz="2400" dirty="0" smtClean="0">
              <a:latin typeface="Arial" panose="020B0604020202020204" pitchFamily="34" charset="0"/>
              <a:cs typeface="Arial" panose="020B0604020202020204" pitchFamily="34" charset="0"/>
            </a:endParaRPr>
          </a:p>
          <a:p>
            <a:pPr marL="457200" lvl="1" indent="0">
              <a:buNone/>
            </a:pP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triển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collection interface </a:t>
            </a:r>
            <a:r>
              <a:rPr lang="en-US" sz="2000" dirty="0" err="1">
                <a:latin typeface="Arial" panose="020B0604020202020204" pitchFamily="34" charset="0"/>
                <a:cs typeface="Arial" panose="020B0604020202020204" pitchFamily="34" charset="0"/>
              </a:rPr>
              <a:t>thích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Tree>
    <p:extLst>
      <p:ext uri="{BB962C8B-B14F-4D97-AF65-F5344CB8AC3E}">
        <p14:creationId xmlns:p14="http://schemas.microsoft.com/office/powerpoint/2010/main" val="1652567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3856" y="457199"/>
            <a:ext cx="9461812" cy="963251"/>
          </a:xfrm>
          <a:prstGeom prst="rect">
            <a:avLst/>
          </a:prstGeom>
        </p:spPr>
      </p:pic>
      <p:sp>
        <p:nvSpPr>
          <p:cNvPr id="3" name="Content Placeholder 2"/>
          <p:cNvSpPr>
            <a:spLocks noGrp="1"/>
          </p:cNvSpPr>
          <p:nvPr>
            <p:ph idx="1"/>
          </p:nvPr>
        </p:nvSpPr>
        <p:spPr>
          <a:xfrm>
            <a:off x="838200" y="1282218"/>
            <a:ext cx="10515600" cy="5170339"/>
          </a:xfrm>
        </p:spPr>
        <p:txBody>
          <a:bodyPr/>
          <a:lstStyle/>
          <a:p>
            <a:pPr marL="0" indent="0">
              <a:buNone/>
            </a:pP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Collections</a:t>
            </a:r>
            <a:endParaRPr lang="en-US" dirty="0"/>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2" name="Picture 1"/>
          <p:cNvPicPr>
            <a:picLocks noChangeAspect="1"/>
          </p:cNvPicPr>
          <p:nvPr/>
        </p:nvPicPr>
        <p:blipFill>
          <a:blip r:embed="rId4"/>
          <a:stretch>
            <a:fillRect/>
          </a:stretch>
        </p:blipFill>
        <p:spPr>
          <a:xfrm>
            <a:off x="0" y="1781958"/>
            <a:ext cx="6392174" cy="4870544"/>
          </a:xfrm>
          <a:prstGeom prst="rect">
            <a:avLst/>
          </a:prstGeom>
        </p:spPr>
      </p:pic>
      <p:pic>
        <p:nvPicPr>
          <p:cNvPr id="4" name="Picture 3"/>
          <p:cNvPicPr>
            <a:picLocks noChangeAspect="1"/>
          </p:cNvPicPr>
          <p:nvPr/>
        </p:nvPicPr>
        <p:blipFill>
          <a:blip r:embed="rId5"/>
          <a:stretch>
            <a:fillRect/>
          </a:stretch>
        </p:blipFill>
        <p:spPr>
          <a:xfrm>
            <a:off x="6495692" y="2769079"/>
            <a:ext cx="5359089" cy="3355753"/>
          </a:xfrm>
          <a:prstGeom prst="rect">
            <a:avLst/>
          </a:prstGeom>
        </p:spPr>
      </p:pic>
    </p:spTree>
    <p:extLst>
      <p:ext uri="{BB962C8B-B14F-4D97-AF65-F5344CB8AC3E}">
        <p14:creationId xmlns:p14="http://schemas.microsoft.com/office/powerpoint/2010/main" val="350644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282220"/>
            <a:ext cx="10515600" cy="5204844"/>
          </a:xfrm>
        </p:spPr>
        <p:txBody>
          <a:bodyPr/>
          <a:lstStyle/>
          <a:p>
            <a:pPr marL="0" indent="0">
              <a:buNone/>
            </a:pPr>
            <a:r>
              <a:rPr lang="en-US" b="1" dirty="0" err="1" smtClean="0">
                <a:latin typeface="Arial" panose="020B0604020202020204" pitchFamily="34" charset="0"/>
                <a:cs typeface="Arial" panose="020B0604020202020204" pitchFamily="34" charset="0"/>
              </a:rPr>
              <a:t>Iterable</a:t>
            </a:r>
            <a:r>
              <a:rPr lang="en-US" b="1" dirty="0" smtClean="0">
                <a:latin typeface="Arial" panose="020B0604020202020204" pitchFamily="34" charset="0"/>
                <a:cs typeface="Arial" panose="020B0604020202020204" pitchFamily="34" charset="0"/>
              </a:rPr>
              <a:t> interface</a:t>
            </a:r>
          </a:p>
          <a:p>
            <a:pPr marL="0" indent="0">
              <a:buNone/>
            </a:pPr>
            <a:endParaRPr lang="en-US" b="1"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Collection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Iterable</a:t>
            </a:r>
            <a:r>
              <a:rPr lang="en-US" sz="2400" b="1" dirty="0">
                <a:latin typeface="Arial" panose="020B0604020202020204" pitchFamily="34" charset="0"/>
                <a:cs typeface="Arial" panose="020B0604020202020204" pitchFamily="34" charset="0"/>
              </a:rPr>
              <a:t> interface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chứa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Iterator interface</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Iterator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collection.</a:t>
            </a:r>
          </a:p>
          <a:p>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pic>
        <p:nvPicPr>
          <p:cNvPr id="10" name="Picture 9" descr="https://gpcoder.com/wp-content/uploads/2017/11/img_5a0729132dc2b.png"/>
          <p:cNvPicPr/>
          <p:nvPr/>
        </p:nvPicPr>
        <p:blipFill>
          <a:blip r:embed="rId3">
            <a:extLst>
              <a:ext uri="{28A0092B-C50C-407E-A947-70E740481C1C}">
                <a14:useLocalDpi xmlns:a14="http://schemas.microsoft.com/office/drawing/2010/main" val="0"/>
              </a:ext>
            </a:extLst>
          </a:blip>
          <a:srcRect/>
          <a:stretch>
            <a:fillRect/>
          </a:stretch>
        </p:blipFill>
        <p:spPr bwMode="auto">
          <a:xfrm>
            <a:off x="2758368" y="4429664"/>
            <a:ext cx="5433060" cy="2057400"/>
          </a:xfrm>
          <a:prstGeom prst="rect">
            <a:avLst/>
          </a:prstGeom>
          <a:noFill/>
          <a:ln>
            <a:noFill/>
          </a:ln>
        </p:spPr>
      </p:pic>
    </p:spTree>
    <p:extLst>
      <p:ext uri="{BB962C8B-B14F-4D97-AF65-F5344CB8AC3E}">
        <p14:creationId xmlns:p14="http://schemas.microsoft.com/office/powerpoint/2010/main" val="1128621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62" y="365126"/>
            <a:ext cx="9145438" cy="1032354"/>
          </a:xfrm>
        </p:spPr>
        <p:txBody>
          <a:bodyPr>
            <a:normAutofit/>
          </a:bodyPr>
          <a:lstStyle/>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interface </a:t>
            </a:r>
            <a:r>
              <a:rPr lang="en-US" sz="3600" dirty="0" err="1" smtClean="0">
                <a:latin typeface="Arial" panose="020B0604020202020204" pitchFamily="34" charset="0"/>
                <a:cs typeface="Arial" panose="020B0604020202020204" pitchFamily="34" charset="0"/>
              </a:rPr>
              <a:t>chính</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838200" y="1397480"/>
            <a:ext cx="10515600" cy="5270739"/>
          </a:xfrm>
        </p:spPr>
        <p:txBody>
          <a:bodyPr/>
          <a:lstStyle/>
          <a:p>
            <a:pPr marL="0" indent="0">
              <a:buNone/>
            </a:pPr>
            <a:r>
              <a:rPr lang="en-US" sz="2400" b="1" dirty="0" err="1">
                <a:latin typeface="Arial" panose="020B0604020202020204" pitchFamily="34" charset="0"/>
                <a:cs typeface="Arial" panose="020B0604020202020204" pitchFamily="34" charset="0"/>
              </a:rPr>
              <a:t>Hệ</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thống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phân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cấp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tiếp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theo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dẫn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đầu</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bởi</a:t>
            </a:r>
            <a:r>
              <a:rPr lang="en-US" sz="2400" b="1" dirty="0">
                <a:latin typeface="Arial" panose="020B0604020202020204" pitchFamily="34" charset="0"/>
                <a:cs typeface="Arial" panose="020B0604020202020204" pitchFamily="34" charset="0"/>
              </a:rPr>
              <a:t> 2 interface Collection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Map</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Collection </a:t>
            </a:r>
            <a:r>
              <a:rPr lang="en-US" sz="2400" b="1" dirty="0" smtClean="0">
                <a:latin typeface="Arial" panose="020B0604020202020204" pitchFamily="34" charset="0"/>
                <a:cs typeface="Arial" panose="020B0604020202020204" pitchFamily="34" charset="0"/>
              </a:rPr>
              <a:t>Interface</a:t>
            </a:r>
            <a:endParaRPr lang="en-US" sz="2400" dirty="0">
              <a:latin typeface="Arial" panose="020B0604020202020204" pitchFamily="34" charset="0"/>
              <a:cs typeface="Arial" panose="020B0604020202020204" pitchFamily="34" charset="0"/>
            </a:endParaRPr>
          </a:p>
          <a:p>
            <a:pPr marL="0" indent="0">
              <a:buNone/>
            </a:pPr>
            <a:r>
              <a:rPr lang="en-US" sz="2400" b="1" dirty="0" err="1">
                <a:latin typeface="Arial" panose="020B0604020202020204" pitchFamily="34" charset="0"/>
                <a:cs typeface="Arial" panose="020B0604020202020204" pitchFamily="34" charset="0"/>
              </a:rPr>
              <a:t>Định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nghĩa</a:t>
            </a:r>
            <a:r>
              <a:rPr lang="en-US" sz="2400" b="1"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 interface,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Collection. </a:t>
            </a:r>
            <a:endParaRPr lang="en-US" sz="2400"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interface </a:t>
            </a:r>
            <a:r>
              <a:rPr lang="en-US" dirty="0" err="1">
                <a:latin typeface="Arial" panose="020B0604020202020204" pitchFamily="34" charset="0"/>
                <a:cs typeface="Arial" panose="020B0604020202020204" pitchFamily="34" charset="0"/>
              </a:rPr>
              <a:t>nền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viện</a:t>
            </a:r>
            <a:r>
              <a:rPr lang="en-US" dirty="0">
                <a:latin typeface="Arial" panose="020B0604020202020204" pitchFamily="34" charset="0"/>
                <a:cs typeface="Arial" panose="020B0604020202020204" pitchFamily="34" charset="0"/>
              </a:rPr>
              <a:t> Java Collections Framework. </a:t>
            </a:r>
          </a:p>
          <a:p>
            <a:pPr lvl="1"/>
            <a:r>
              <a:rPr lang="en-US" dirty="0">
                <a:latin typeface="Arial" panose="020B0604020202020204" pitchFamily="34" charset="0"/>
                <a:cs typeface="Arial" panose="020B0604020202020204" pitchFamily="34" charset="0"/>
              </a:rPr>
              <a:t>Collection interface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thừa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Iterable</a:t>
            </a:r>
            <a:r>
              <a:rPr lang="en-US" dirty="0">
                <a:latin typeface="Arial" panose="020B0604020202020204" pitchFamily="34" charset="0"/>
                <a:cs typeface="Arial" panose="020B0604020202020204" pitchFamily="34" charset="0"/>
              </a:rPr>
              <a:t> Interface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Iterator.</a:t>
            </a:r>
          </a:p>
          <a:p>
            <a:pPr lvl="1"/>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nhánh</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Collection:</a:t>
            </a:r>
            <a:r>
              <a:rPr lang="en-US" b="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List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Queue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Set</a:t>
            </a: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090D514-2070-49DF-87FE-34D04A0AD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01" y="250373"/>
            <a:ext cx="1535612" cy="1031846"/>
          </a:xfrm>
          <a:prstGeom prst="rect">
            <a:avLst/>
          </a:prstGeom>
        </p:spPr>
      </p:pic>
    </p:spTree>
    <p:extLst>
      <p:ext uri="{BB962C8B-B14F-4D97-AF65-F5344CB8AC3E}">
        <p14:creationId xmlns:p14="http://schemas.microsoft.com/office/powerpoint/2010/main" val="2276855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205</TotalTime>
  <Words>747</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Giới thiệu chung</vt:lpstr>
      <vt:lpstr>PowerPoint Presentation</vt:lpstr>
      <vt:lpstr>PowerPoint Presentation</vt:lpstr>
      <vt:lpstr>PowerPoint Presentation</vt:lpstr>
      <vt:lpstr>PowerPoint Presentation</vt:lpstr>
      <vt:lpstr>PowerPoint Presentation</vt:lpstr>
      <vt:lpstr>Các interface chính</vt:lpstr>
      <vt:lpstr>Các interface chính</vt:lpstr>
      <vt:lpstr>Các interface chính</vt:lpstr>
      <vt:lpstr>Các interface chính</vt:lpstr>
      <vt:lpstr>Các interface chính</vt:lpstr>
      <vt:lpstr>Các interface chính</vt:lpstr>
      <vt:lpstr>Các interface chính</vt:lpstr>
      <vt:lpstr>Các interface chính</vt:lpstr>
      <vt:lpstr>Các interface chính</vt:lpstr>
      <vt:lpstr>Các lớp triển khai (Implementations)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Lương Phạm</dc:creator>
  <cp:lastModifiedBy>Lương Phạm</cp:lastModifiedBy>
  <cp:revision>45</cp:revision>
  <dcterms:created xsi:type="dcterms:W3CDTF">2020-11-25T09:11:05Z</dcterms:created>
  <dcterms:modified xsi:type="dcterms:W3CDTF">2020-11-27T17:27:27Z</dcterms:modified>
</cp:coreProperties>
</file>