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6ae2530ff0_2_8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a:p>
        </p:txBody>
      </p:sp>
      <p:sp>
        <p:nvSpPr>
          <p:cNvPr id="132" name="Google Shape;132;g36ae2530ff0_2_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6ae2530ff0_0_2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g36ae2530ff0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6ae2530ff0_0_3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g36ae2530ff0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6ae2530ff0_5_1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g36ae2530ff0_5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36ae2530ff0_5_1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g36ae2530ff0_5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36ae2530ff0_5_9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g36ae2530ff0_5_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36ae2530ff0_5_9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g36ae2530ff0_5_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36ae2530ff0_5_3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g36ae2530ff0_5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36ae2530ff0_5_4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g36ae2530ff0_5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36ae2530ff0_0_5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g36ae2530ff0_0_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36ae2530ff0_0_6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g36ae2530ff0_0_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6ae2530ff0_2_10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g36ae2530ff0_2_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36ae2530ff0_5_11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g36ae2530ff0_5_1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36ae2530ff0_5_12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g36ae2530ff0_5_1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36af92ad9c3_0_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g36af92ad9c3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36af92ad9c3_0_1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g36af92ad9c3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36ae2530ff0_5_5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g36ae2530ff0_5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36ae2530ff0_5_6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g36ae2530ff0_5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36ae2530ff0_6_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g36ae2530ff0_6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36ae2530ff0_2_13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g36ae2530ff0_2_1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6ae2530ff0_2_10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g36ae2530ff0_2_1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6ae2530ff0_2_11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g36ae2530ff0_2_1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6ae2530ff0_5_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g36ae2530ff0_5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6ae2530ff0_2_11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g36ae2530ff0_2_1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6ae2530ff0_0_1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g36ae2530ff0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6ae2530ff0_0_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g36ae2530ff0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6ae2530ff0_0_4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g36ae2530ff0_0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12.png"/><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6" name="Shape 56"/>
        <p:cNvGrpSpPr/>
        <p:nvPr/>
      </p:nvGrpSpPr>
      <p:grpSpPr>
        <a:xfrm>
          <a:off x="0" y="0"/>
          <a:ext cx="0" cy="0"/>
          <a:chOff x="0" y="0"/>
          <a:chExt cx="0" cy="0"/>
        </a:xfrm>
      </p:grpSpPr>
      <p:sp>
        <p:nvSpPr>
          <p:cNvPr id="57" name="Google Shape;57;p14"/>
          <p:cNvSpPr/>
          <p:nvPr/>
        </p:nvSpPr>
        <p:spPr>
          <a:xfrm>
            <a:off x="0" y="4863784"/>
            <a:ext cx="8176846" cy="273573"/>
          </a:xfrm>
          <a:prstGeom prst="rect">
            <a:avLst/>
          </a:prstGeom>
          <a:solidFill>
            <a:schemeClr val="dk1">
              <a:alpha val="80784"/>
            </a:schemeClr>
          </a:solidFill>
          <a:ln cap="flat" cmpd="sng" w="12700">
            <a:solidFill>
              <a:schemeClr val="dk1"/>
            </a:solidFill>
            <a:prstDash val="solid"/>
            <a:miter lim="800000"/>
            <a:headEnd len="sm" w="sm" type="none"/>
            <a:tailEnd len="sm" w="sm" type="none"/>
          </a:ln>
        </p:spPr>
        <p:txBody>
          <a:bodyPr anchorCtr="0" anchor="ctr" bIns="68550" lIns="137150" spcFirstLastPara="1" rIns="137150" wrap="square" tIns="68550">
            <a:noAutofit/>
          </a:bodyPr>
          <a:lstStyle/>
          <a:p>
            <a:pPr indent="0" lvl="0" marL="1200120" marR="0" rtl="0" algn="ctr">
              <a:spcBef>
                <a:spcPts val="0"/>
              </a:spcBef>
              <a:spcAft>
                <a:spcPts val="0"/>
              </a:spcAft>
              <a:buNone/>
            </a:pPr>
            <a:r>
              <a:rPr b="0" i="1" lang="en" sz="1200" u="none" cap="none" strike="noStrike">
                <a:solidFill>
                  <a:schemeClr val="lt1"/>
                </a:solidFill>
                <a:latin typeface="Arial"/>
                <a:ea typeface="Arial"/>
                <a:cs typeface="Arial"/>
                <a:sym typeface="Arial"/>
              </a:rPr>
              <a:t>Báo cáo Khóa luận tốt nghiệp</a:t>
            </a:r>
            <a:endParaRPr b="0" i="1" sz="1200" u="none" cap="none" strike="noStrike">
              <a:solidFill>
                <a:schemeClr val="lt1"/>
              </a:solidFill>
              <a:latin typeface="Arial"/>
              <a:ea typeface="Arial"/>
              <a:cs typeface="Arial"/>
              <a:sym typeface="Arial"/>
            </a:endParaRPr>
          </a:p>
          <a:p>
            <a:pPr indent="0" lvl="0" marL="1200120" marR="0" rtl="0" algn="ctr">
              <a:spcBef>
                <a:spcPts val="0"/>
              </a:spcBef>
              <a:spcAft>
                <a:spcPts val="0"/>
              </a:spcAft>
              <a:buNone/>
            </a:pPr>
            <a:r>
              <a:rPr b="1" i="0" lang="en" sz="1200" u="none" cap="none" strike="noStrike">
                <a:solidFill>
                  <a:schemeClr val="lt1"/>
                </a:solidFill>
                <a:latin typeface="Arial"/>
                <a:ea typeface="Arial"/>
                <a:cs typeface="Arial"/>
                <a:sym typeface="Arial"/>
              </a:rPr>
              <a:t>Trường Đại học Công nghệ Thông tin, ĐHQG Tp. HCM</a:t>
            </a:r>
            <a:endParaRPr b="0" i="0" sz="1200" u="none" cap="none" strike="noStrike">
              <a:solidFill>
                <a:schemeClr val="lt1"/>
              </a:solidFill>
              <a:latin typeface="Arial"/>
              <a:ea typeface="Arial"/>
              <a:cs typeface="Arial"/>
              <a:sym typeface="Arial"/>
            </a:endParaRPr>
          </a:p>
        </p:txBody>
      </p:sp>
      <p:sp>
        <p:nvSpPr>
          <p:cNvPr id="58" name="Google Shape;58;p14"/>
          <p:cNvSpPr/>
          <p:nvPr/>
        </p:nvSpPr>
        <p:spPr>
          <a:xfrm>
            <a:off x="549442" y="4866319"/>
            <a:ext cx="549442" cy="277181"/>
          </a:xfrm>
          <a:prstGeom prst="rect">
            <a:avLst/>
          </a:prstGeom>
          <a:solidFill>
            <a:schemeClr val="lt1"/>
          </a:solidFill>
          <a:ln cap="flat" cmpd="sng" w="12700">
            <a:solidFill>
              <a:srgbClr val="7F7F7F"/>
            </a:solidFill>
            <a:prstDash val="solid"/>
            <a:miter lim="800000"/>
            <a:headEnd len="sm" w="sm" type="none"/>
            <a:tailEnd len="sm" w="sm" type="none"/>
          </a:ln>
        </p:spPr>
        <p:txBody>
          <a:bodyPr anchorCtr="0" anchor="ctr" bIns="34275" lIns="68550" spcFirstLastPara="1" rIns="68550" wrap="square" tIns="34275">
            <a:noAutofit/>
          </a:bodyPr>
          <a:lstStyle/>
          <a:p>
            <a:pPr indent="0" lvl="0" marL="0" marR="0" rtl="0" algn="ctr">
              <a:spcBef>
                <a:spcPts val="0"/>
              </a:spcBef>
              <a:spcAft>
                <a:spcPts val="0"/>
              </a:spcAft>
              <a:buNone/>
            </a:pPr>
            <a:r>
              <a:t/>
            </a:r>
            <a:endParaRPr b="1" i="0" sz="1500" u="none" cap="none" strike="noStrike">
              <a:solidFill>
                <a:schemeClr val="dk1"/>
              </a:solidFill>
              <a:latin typeface="Calibri"/>
              <a:ea typeface="Calibri"/>
              <a:cs typeface="Calibri"/>
              <a:sym typeface="Calibri"/>
            </a:endParaRPr>
          </a:p>
        </p:txBody>
      </p:sp>
      <p:sp>
        <p:nvSpPr>
          <p:cNvPr id="59" name="Google Shape;59;p14"/>
          <p:cNvSpPr/>
          <p:nvPr/>
        </p:nvSpPr>
        <p:spPr>
          <a:xfrm>
            <a:off x="8176846" y="4868084"/>
            <a:ext cx="967154" cy="272081"/>
          </a:xfrm>
          <a:prstGeom prst="rect">
            <a:avLst/>
          </a:prstGeom>
          <a:solidFill>
            <a:schemeClr val="lt1"/>
          </a:solidFill>
          <a:ln cap="flat" cmpd="sng" w="12700">
            <a:solidFill>
              <a:srgbClr val="7F7F7F"/>
            </a:solidFill>
            <a:prstDash val="solid"/>
            <a:miter lim="800000"/>
            <a:headEnd len="sm" w="sm" type="none"/>
            <a:tailEnd len="sm" w="sm" type="none"/>
          </a:ln>
        </p:spPr>
        <p:txBody>
          <a:bodyPr anchorCtr="0" anchor="ctr" bIns="34275" lIns="68550" spcFirstLastPara="1" rIns="68550" wrap="square" tIns="34275">
            <a:noAutofit/>
          </a:bodyPr>
          <a:lstStyle/>
          <a:p>
            <a:pPr indent="0" lvl="0" marL="0" marR="0" rtl="0" algn="ctr">
              <a:spcBef>
                <a:spcPts val="0"/>
              </a:spcBef>
              <a:spcAft>
                <a:spcPts val="0"/>
              </a:spcAft>
              <a:buNone/>
            </a:pPr>
            <a:r>
              <a:t/>
            </a:r>
            <a:endParaRPr b="1" i="0" sz="1500" u="none" cap="none" strike="noStrike">
              <a:solidFill>
                <a:schemeClr val="dk1"/>
              </a:solidFill>
              <a:latin typeface="Calibri"/>
              <a:ea typeface="Calibri"/>
              <a:cs typeface="Calibri"/>
              <a:sym typeface="Calibri"/>
            </a:endParaRPr>
          </a:p>
        </p:txBody>
      </p:sp>
      <p:sp>
        <p:nvSpPr>
          <p:cNvPr id="60" name="Google Shape;60;p14"/>
          <p:cNvSpPr txBox="1"/>
          <p:nvPr>
            <p:ph type="title"/>
          </p:nvPr>
        </p:nvSpPr>
        <p:spPr>
          <a:xfrm>
            <a:off x="169946" y="108483"/>
            <a:ext cx="8214072" cy="38258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2E75B5"/>
              </a:buClr>
              <a:buSzPts val="3000"/>
              <a:buFont typeface="Arial"/>
              <a:buNone/>
              <a:defRPr b="1" sz="3000">
                <a:solidFill>
                  <a:srgbClr val="2E75B5"/>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14"/>
          <p:cNvSpPr txBox="1"/>
          <p:nvPr>
            <p:ph idx="1" type="body"/>
          </p:nvPr>
        </p:nvSpPr>
        <p:spPr>
          <a:xfrm>
            <a:off x="216567" y="757233"/>
            <a:ext cx="8594557" cy="3967739"/>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dk1"/>
              </a:buClr>
              <a:buSzPts val="2800"/>
              <a:buChar char="•"/>
              <a:defRPr>
                <a:latin typeface="Arial"/>
                <a:ea typeface="Arial"/>
                <a:cs typeface="Arial"/>
                <a:sym typeface="Arial"/>
              </a:defRPr>
            </a:lvl1pPr>
            <a:lvl2pPr indent="-381000" lvl="1" marL="914400" algn="l">
              <a:lnSpc>
                <a:spcPct val="90000"/>
              </a:lnSpc>
              <a:spcBef>
                <a:spcPts val="500"/>
              </a:spcBef>
              <a:spcAft>
                <a:spcPts val="0"/>
              </a:spcAft>
              <a:buClr>
                <a:schemeClr val="dk1"/>
              </a:buClr>
              <a:buSzPts val="2400"/>
              <a:buChar char="•"/>
              <a:defRPr>
                <a:latin typeface="Arial"/>
                <a:ea typeface="Arial"/>
                <a:cs typeface="Arial"/>
                <a:sym typeface="Arial"/>
              </a:defRPr>
            </a:lvl2pPr>
            <a:lvl3pPr indent="-355600" lvl="2" marL="1371600" algn="l">
              <a:lnSpc>
                <a:spcPct val="90000"/>
              </a:lnSpc>
              <a:spcBef>
                <a:spcPts val="500"/>
              </a:spcBef>
              <a:spcAft>
                <a:spcPts val="0"/>
              </a:spcAft>
              <a:buClr>
                <a:schemeClr val="dk1"/>
              </a:buClr>
              <a:buSzPts val="2000"/>
              <a:buChar char="•"/>
              <a:defRPr>
                <a:latin typeface="Arial"/>
                <a:ea typeface="Arial"/>
                <a:cs typeface="Arial"/>
                <a:sym typeface="Arial"/>
              </a:defRPr>
            </a:lvl3pPr>
            <a:lvl4pPr indent="-342900" lvl="3" marL="1828800" algn="l">
              <a:lnSpc>
                <a:spcPct val="90000"/>
              </a:lnSpc>
              <a:spcBef>
                <a:spcPts val="500"/>
              </a:spcBef>
              <a:spcAft>
                <a:spcPts val="0"/>
              </a:spcAft>
              <a:buClr>
                <a:schemeClr val="dk1"/>
              </a:buClr>
              <a:buSzPts val="1800"/>
              <a:buChar char="•"/>
              <a:defRPr>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14"/>
          <p:cNvSpPr txBox="1"/>
          <p:nvPr>
            <p:ph idx="12" type="sldNum"/>
          </p:nvPr>
        </p:nvSpPr>
        <p:spPr>
          <a:xfrm>
            <a:off x="581306" y="4862903"/>
            <a:ext cx="405441"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dk1"/>
                </a:solidFill>
                <a:latin typeface="Calibri"/>
                <a:ea typeface="Calibri"/>
                <a:cs typeface="Calibri"/>
                <a:sym typeface="Calibri"/>
              </a:defRPr>
            </a:lvl1pPr>
            <a:lvl2pPr indent="0" lvl="1" marL="0" algn="r">
              <a:spcBef>
                <a:spcPts val="0"/>
              </a:spcBef>
              <a:buNone/>
              <a:defRPr b="0" i="0" sz="1200" u="none" cap="none" strike="noStrike">
                <a:solidFill>
                  <a:schemeClr val="dk1"/>
                </a:solidFill>
                <a:latin typeface="Calibri"/>
                <a:ea typeface="Calibri"/>
                <a:cs typeface="Calibri"/>
                <a:sym typeface="Calibri"/>
              </a:defRPr>
            </a:lvl2pPr>
            <a:lvl3pPr indent="0" lvl="2" marL="0" algn="r">
              <a:spcBef>
                <a:spcPts val="0"/>
              </a:spcBef>
              <a:buNone/>
              <a:defRPr b="0" i="0" sz="1200" u="none" cap="none" strike="noStrike">
                <a:solidFill>
                  <a:schemeClr val="dk1"/>
                </a:solidFill>
                <a:latin typeface="Calibri"/>
                <a:ea typeface="Calibri"/>
                <a:cs typeface="Calibri"/>
                <a:sym typeface="Calibri"/>
              </a:defRPr>
            </a:lvl3pPr>
            <a:lvl4pPr indent="0" lvl="3" marL="0" algn="r">
              <a:spcBef>
                <a:spcPts val="0"/>
              </a:spcBef>
              <a:buNone/>
              <a:defRPr b="0" i="0" sz="1200" u="none" cap="none" strike="noStrike">
                <a:solidFill>
                  <a:schemeClr val="dk1"/>
                </a:solidFill>
                <a:latin typeface="Calibri"/>
                <a:ea typeface="Calibri"/>
                <a:cs typeface="Calibri"/>
                <a:sym typeface="Calibri"/>
              </a:defRPr>
            </a:lvl4pPr>
            <a:lvl5pPr indent="0" lvl="4" marL="0" algn="r">
              <a:spcBef>
                <a:spcPts val="0"/>
              </a:spcBef>
              <a:buNone/>
              <a:defRPr b="0" i="0" sz="1200" u="none" cap="none" strike="noStrike">
                <a:solidFill>
                  <a:schemeClr val="dk1"/>
                </a:solidFill>
                <a:latin typeface="Calibri"/>
                <a:ea typeface="Calibri"/>
                <a:cs typeface="Calibri"/>
                <a:sym typeface="Calibri"/>
              </a:defRPr>
            </a:lvl5pPr>
            <a:lvl6pPr indent="0" lvl="5" marL="0" algn="r">
              <a:spcBef>
                <a:spcPts val="0"/>
              </a:spcBef>
              <a:buNone/>
              <a:defRPr b="0" i="0" sz="1200" u="none" cap="none" strike="noStrike">
                <a:solidFill>
                  <a:schemeClr val="dk1"/>
                </a:solidFill>
                <a:latin typeface="Calibri"/>
                <a:ea typeface="Calibri"/>
                <a:cs typeface="Calibri"/>
                <a:sym typeface="Calibri"/>
              </a:defRPr>
            </a:lvl6pPr>
            <a:lvl7pPr indent="0" lvl="6" marL="0" algn="r">
              <a:spcBef>
                <a:spcPts val="0"/>
              </a:spcBef>
              <a:buNone/>
              <a:defRPr b="0" i="0" sz="1200" u="none" cap="none" strike="noStrike">
                <a:solidFill>
                  <a:schemeClr val="dk1"/>
                </a:solidFill>
                <a:latin typeface="Calibri"/>
                <a:ea typeface="Calibri"/>
                <a:cs typeface="Calibri"/>
                <a:sym typeface="Calibri"/>
              </a:defRPr>
            </a:lvl7pPr>
            <a:lvl8pPr indent="0" lvl="7" marL="0" algn="r">
              <a:spcBef>
                <a:spcPts val="0"/>
              </a:spcBef>
              <a:buNone/>
              <a:defRPr b="0" i="0" sz="1200" u="none" cap="none" strike="noStrike">
                <a:solidFill>
                  <a:schemeClr val="dk1"/>
                </a:solidFill>
                <a:latin typeface="Calibri"/>
                <a:ea typeface="Calibri"/>
                <a:cs typeface="Calibri"/>
                <a:sym typeface="Calibri"/>
              </a:defRPr>
            </a:lvl8pPr>
            <a:lvl9pPr indent="0" lvl="8" marL="0" algn="r">
              <a:spcBef>
                <a:spcPts val="0"/>
              </a:spcBef>
              <a:buNone/>
              <a:defRPr b="0" i="0" sz="12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pic>
        <p:nvPicPr>
          <p:cNvPr id="63" name="Google Shape;63;p14"/>
          <p:cNvPicPr preferRelativeResize="0"/>
          <p:nvPr/>
        </p:nvPicPr>
        <p:blipFill rotWithShape="1">
          <a:blip r:embed="rId2">
            <a:alphaModFix/>
          </a:blip>
          <a:srcRect b="0" l="0" r="0" t="0"/>
          <a:stretch/>
        </p:blipFill>
        <p:spPr>
          <a:xfrm>
            <a:off x="8396514" y="23418"/>
            <a:ext cx="527527" cy="546272"/>
          </a:xfrm>
          <a:prstGeom prst="rect">
            <a:avLst/>
          </a:prstGeom>
          <a:noFill/>
          <a:ln>
            <a:noFill/>
          </a:ln>
        </p:spPr>
      </p:pic>
      <p:pic>
        <p:nvPicPr>
          <p:cNvPr descr="A close up of a logo&#10;&#10;Description generated with very high confidence" id="64" name="Google Shape;64;p14"/>
          <p:cNvPicPr preferRelativeResize="0"/>
          <p:nvPr/>
        </p:nvPicPr>
        <p:blipFill rotWithShape="1">
          <a:blip r:embed="rId3">
            <a:alphaModFix/>
          </a:blip>
          <a:srcRect b="0" l="0" r="75471" t="0"/>
          <a:stretch/>
        </p:blipFill>
        <p:spPr>
          <a:xfrm>
            <a:off x="8694630" y="4818002"/>
            <a:ext cx="417750" cy="354503"/>
          </a:xfrm>
          <a:prstGeom prst="rect">
            <a:avLst/>
          </a:prstGeom>
          <a:noFill/>
          <a:ln>
            <a:noFill/>
          </a:ln>
        </p:spPr>
      </p:pic>
      <p:cxnSp>
        <p:nvCxnSpPr>
          <p:cNvPr id="65" name="Google Shape;65;p14"/>
          <p:cNvCxnSpPr/>
          <p:nvPr/>
        </p:nvCxnSpPr>
        <p:spPr>
          <a:xfrm>
            <a:off x="0" y="624149"/>
            <a:ext cx="9144000" cy="0"/>
          </a:xfrm>
          <a:prstGeom prst="straightConnector1">
            <a:avLst/>
          </a:prstGeom>
          <a:noFill/>
          <a:ln cap="flat" cmpd="sng" w="57150">
            <a:solidFill>
              <a:schemeClr val="accent1"/>
            </a:solidFill>
            <a:prstDash val="solid"/>
            <a:miter lim="800000"/>
            <a:headEnd len="sm" w="sm" type="none"/>
            <a:tailEnd len="sm" w="sm" type="none"/>
          </a:ln>
        </p:spPr>
      </p:cxnSp>
      <p:pic>
        <p:nvPicPr>
          <p:cNvPr descr="A picture containing object, clock&#10;&#10;Description automatically generated" id="66" name="Google Shape;66;p14"/>
          <p:cNvPicPr preferRelativeResize="0"/>
          <p:nvPr/>
        </p:nvPicPr>
        <p:blipFill rotWithShape="1">
          <a:blip r:embed="rId4">
            <a:alphaModFix/>
          </a:blip>
          <a:srcRect b="0" l="0" r="0" t="0"/>
          <a:stretch/>
        </p:blipFill>
        <p:spPr>
          <a:xfrm>
            <a:off x="8242795" y="4858055"/>
            <a:ext cx="289415" cy="289414"/>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7" name="Shape 67"/>
        <p:cNvGrpSpPr/>
        <p:nvPr/>
      </p:nvGrpSpPr>
      <p:grpSpPr>
        <a:xfrm>
          <a:off x="0" y="0"/>
          <a:ext cx="0" cy="0"/>
          <a:chOff x="0" y="0"/>
          <a:chExt cx="0" cy="0"/>
        </a:xfrm>
      </p:grpSpPr>
      <p:sp>
        <p:nvSpPr>
          <p:cNvPr id="68" name="Google Shape;68;p15"/>
          <p:cNvSpPr txBox="1"/>
          <p:nvPr>
            <p:ph type="ctrTitle"/>
          </p:nvPr>
        </p:nvSpPr>
        <p:spPr>
          <a:xfrm>
            <a:off x="685800" y="841772"/>
            <a:ext cx="7772400" cy="17907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rial"/>
              <a:buNone/>
              <a:defRPr sz="60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5"/>
          <p:cNvSpPr txBox="1"/>
          <p:nvPr>
            <p:ph idx="1" type="subTitle"/>
          </p:nvPr>
        </p:nvSpPr>
        <p:spPr>
          <a:xfrm>
            <a:off x="1143000" y="2701528"/>
            <a:ext cx="6858000" cy="1241821"/>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70" name="Google Shape;70;p15"/>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5"/>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5"/>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3" name="Shape 73"/>
        <p:cNvGrpSpPr/>
        <p:nvPr/>
      </p:nvGrpSpPr>
      <p:grpSpPr>
        <a:xfrm>
          <a:off x="0" y="0"/>
          <a:ext cx="0" cy="0"/>
          <a:chOff x="0" y="0"/>
          <a:chExt cx="0" cy="0"/>
        </a:xfrm>
      </p:grpSpPr>
      <p:sp>
        <p:nvSpPr>
          <p:cNvPr id="74" name="Google Shape;74;p16"/>
          <p:cNvSpPr txBox="1"/>
          <p:nvPr>
            <p:ph type="title"/>
          </p:nvPr>
        </p:nvSpPr>
        <p:spPr>
          <a:xfrm>
            <a:off x="623888" y="1282304"/>
            <a:ext cx="7886700" cy="213955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6"/>
          <p:cNvSpPr txBox="1"/>
          <p:nvPr>
            <p:ph idx="1" type="body"/>
          </p:nvPr>
        </p:nvSpPr>
        <p:spPr>
          <a:xfrm>
            <a:off x="623888" y="3442098"/>
            <a:ext cx="7886700" cy="112514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76" name="Google Shape;76;p16"/>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6"/>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6"/>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9" name="Shape 79"/>
        <p:cNvGrpSpPr/>
        <p:nvPr/>
      </p:nvGrpSpPr>
      <p:grpSpPr>
        <a:xfrm>
          <a:off x="0" y="0"/>
          <a:ext cx="0" cy="0"/>
          <a:chOff x="0" y="0"/>
          <a:chExt cx="0" cy="0"/>
        </a:xfrm>
      </p:grpSpPr>
      <p:sp>
        <p:nvSpPr>
          <p:cNvPr id="80" name="Google Shape;80;p17"/>
          <p:cNvSpPr txBox="1"/>
          <p:nvPr>
            <p:ph type="title"/>
          </p:nvPr>
        </p:nvSpPr>
        <p:spPr>
          <a:xfrm>
            <a:off x="628650" y="273845"/>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7"/>
          <p:cNvSpPr txBox="1"/>
          <p:nvPr>
            <p:ph idx="1" type="body"/>
          </p:nvPr>
        </p:nvSpPr>
        <p:spPr>
          <a:xfrm>
            <a:off x="628650" y="1369219"/>
            <a:ext cx="38862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17"/>
          <p:cNvSpPr txBox="1"/>
          <p:nvPr>
            <p:ph idx="2" type="body"/>
          </p:nvPr>
        </p:nvSpPr>
        <p:spPr>
          <a:xfrm>
            <a:off x="4629150" y="1369219"/>
            <a:ext cx="3886200" cy="326350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17"/>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7"/>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7"/>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6" name="Shape 86"/>
        <p:cNvGrpSpPr/>
        <p:nvPr/>
      </p:nvGrpSpPr>
      <p:grpSpPr>
        <a:xfrm>
          <a:off x="0" y="0"/>
          <a:ext cx="0" cy="0"/>
          <a:chOff x="0" y="0"/>
          <a:chExt cx="0" cy="0"/>
        </a:xfrm>
      </p:grpSpPr>
      <p:sp>
        <p:nvSpPr>
          <p:cNvPr id="87" name="Google Shape;87;p18"/>
          <p:cNvSpPr txBox="1"/>
          <p:nvPr>
            <p:ph type="title"/>
          </p:nvPr>
        </p:nvSpPr>
        <p:spPr>
          <a:xfrm>
            <a:off x="629841" y="273845"/>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18"/>
          <p:cNvSpPr txBox="1"/>
          <p:nvPr>
            <p:ph idx="1" type="body"/>
          </p:nvPr>
        </p:nvSpPr>
        <p:spPr>
          <a:xfrm>
            <a:off x="629842" y="1260872"/>
            <a:ext cx="3868340" cy="6179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89" name="Google Shape;89;p18"/>
          <p:cNvSpPr txBox="1"/>
          <p:nvPr>
            <p:ph idx="2" type="body"/>
          </p:nvPr>
        </p:nvSpPr>
        <p:spPr>
          <a:xfrm>
            <a:off x="629842" y="1878806"/>
            <a:ext cx="3868340" cy="276344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 name="Google Shape;90;p18"/>
          <p:cNvSpPr txBox="1"/>
          <p:nvPr>
            <p:ph idx="3" type="body"/>
          </p:nvPr>
        </p:nvSpPr>
        <p:spPr>
          <a:xfrm>
            <a:off x="4629150" y="1260872"/>
            <a:ext cx="3887391" cy="61793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91" name="Google Shape;91;p18"/>
          <p:cNvSpPr txBox="1"/>
          <p:nvPr>
            <p:ph idx="4" type="body"/>
          </p:nvPr>
        </p:nvSpPr>
        <p:spPr>
          <a:xfrm>
            <a:off x="4629150" y="1878806"/>
            <a:ext cx="3887391" cy="276344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p18"/>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8"/>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8"/>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5" name="Shape 95"/>
        <p:cNvGrpSpPr/>
        <p:nvPr/>
      </p:nvGrpSpPr>
      <p:grpSpPr>
        <a:xfrm>
          <a:off x="0" y="0"/>
          <a:ext cx="0" cy="0"/>
          <a:chOff x="0" y="0"/>
          <a:chExt cx="0" cy="0"/>
        </a:xfrm>
      </p:grpSpPr>
      <p:sp>
        <p:nvSpPr>
          <p:cNvPr id="96" name="Google Shape;96;p19"/>
          <p:cNvSpPr txBox="1"/>
          <p:nvPr>
            <p:ph type="title"/>
          </p:nvPr>
        </p:nvSpPr>
        <p:spPr>
          <a:xfrm>
            <a:off x="628650" y="273845"/>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19"/>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9"/>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9"/>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0" name="Shape 100"/>
        <p:cNvGrpSpPr/>
        <p:nvPr/>
      </p:nvGrpSpPr>
      <p:grpSpPr>
        <a:xfrm>
          <a:off x="0" y="0"/>
          <a:ext cx="0" cy="0"/>
          <a:chOff x="0" y="0"/>
          <a:chExt cx="0" cy="0"/>
        </a:xfrm>
      </p:grpSpPr>
      <p:sp>
        <p:nvSpPr>
          <p:cNvPr id="101" name="Google Shape;101;p20"/>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0"/>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0"/>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4" name="Shape 104"/>
        <p:cNvGrpSpPr/>
        <p:nvPr/>
      </p:nvGrpSpPr>
      <p:grpSpPr>
        <a:xfrm>
          <a:off x="0" y="0"/>
          <a:ext cx="0" cy="0"/>
          <a:chOff x="0" y="0"/>
          <a:chExt cx="0" cy="0"/>
        </a:xfrm>
      </p:grpSpPr>
      <p:sp>
        <p:nvSpPr>
          <p:cNvPr id="105" name="Google Shape;105;p21"/>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21"/>
          <p:cNvSpPr txBox="1"/>
          <p:nvPr>
            <p:ph idx="1" type="body"/>
          </p:nvPr>
        </p:nvSpPr>
        <p:spPr>
          <a:xfrm>
            <a:off x="3887391" y="740570"/>
            <a:ext cx="4629150" cy="3655219"/>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07" name="Google Shape;107;p21"/>
          <p:cNvSpPr txBox="1"/>
          <p:nvPr>
            <p:ph idx="2" type="body"/>
          </p:nvPr>
        </p:nvSpPr>
        <p:spPr>
          <a:xfrm>
            <a:off x="629841" y="1543050"/>
            <a:ext cx="2949178" cy="28586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08" name="Google Shape;108;p21"/>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1"/>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1"/>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1" name="Shape 111"/>
        <p:cNvGrpSpPr/>
        <p:nvPr/>
      </p:nvGrpSpPr>
      <p:grpSpPr>
        <a:xfrm>
          <a:off x="0" y="0"/>
          <a:ext cx="0" cy="0"/>
          <a:chOff x="0" y="0"/>
          <a:chExt cx="0" cy="0"/>
        </a:xfrm>
      </p:grpSpPr>
      <p:sp>
        <p:nvSpPr>
          <p:cNvPr id="112" name="Google Shape;112;p22"/>
          <p:cNvSpPr txBox="1"/>
          <p:nvPr>
            <p:ph type="title"/>
          </p:nvPr>
        </p:nvSpPr>
        <p:spPr>
          <a:xfrm>
            <a:off x="629841" y="342900"/>
            <a:ext cx="2949178" cy="120015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22"/>
          <p:cNvSpPr/>
          <p:nvPr>
            <p:ph idx="2" type="pic"/>
          </p:nvPr>
        </p:nvSpPr>
        <p:spPr>
          <a:xfrm>
            <a:off x="3887391" y="740570"/>
            <a:ext cx="4629150" cy="3655219"/>
          </a:xfrm>
          <a:prstGeom prst="rect">
            <a:avLst/>
          </a:prstGeom>
          <a:noFill/>
          <a:ln>
            <a:noFill/>
          </a:ln>
        </p:spPr>
      </p:sp>
      <p:sp>
        <p:nvSpPr>
          <p:cNvPr id="114" name="Google Shape;114;p22"/>
          <p:cNvSpPr txBox="1"/>
          <p:nvPr>
            <p:ph idx="1" type="body"/>
          </p:nvPr>
        </p:nvSpPr>
        <p:spPr>
          <a:xfrm>
            <a:off x="629841" y="1543050"/>
            <a:ext cx="2949178" cy="28586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15" name="Google Shape;115;p22"/>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2"/>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2"/>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8" name="Shape 118"/>
        <p:cNvGrpSpPr/>
        <p:nvPr/>
      </p:nvGrpSpPr>
      <p:grpSpPr>
        <a:xfrm>
          <a:off x="0" y="0"/>
          <a:ext cx="0" cy="0"/>
          <a:chOff x="0" y="0"/>
          <a:chExt cx="0" cy="0"/>
        </a:xfrm>
      </p:grpSpPr>
      <p:sp>
        <p:nvSpPr>
          <p:cNvPr id="119" name="Google Shape;119;p23"/>
          <p:cNvSpPr txBox="1"/>
          <p:nvPr>
            <p:ph type="title"/>
          </p:nvPr>
        </p:nvSpPr>
        <p:spPr>
          <a:xfrm>
            <a:off x="628650" y="273845"/>
            <a:ext cx="7886700" cy="994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0" name="Google Shape;120;p23"/>
          <p:cNvSpPr txBox="1"/>
          <p:nvPr>
            <p:ph idx="1" type="body"/>
          </p:nvPr>
        </p:nvSpPr>
        <p:spPr>
          <a:xfrm rot="5400000">
            <a:off x="2940248" y="-942379"/>
            <a:ext cx="3263504"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1" name="Google Shape;121;p23"/>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23"/>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2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4" name="Shape 124"/>
        <p:cNvGrpSpPr/>
        <p:nvPr/>
      </p:nvGrpSpPr>
      <p:grpSpPr>
        <a:xfrm>
          <a:off x="0" y="0"/>
          <a:ext cx="0" cy="0"/>
          <a:chOff x="0" y="0"/>
          <a:chExt cx="0" cy="0"/>
        </a:xfrm>
      </p:grpSpPr>
      <p:sp>
        <p:nvSpPr>
          <p:cNvPr id="125" name="Google Shape;125;p24"/>
          <p:cNvSpPr txBox="1"/>
          <p:nvPr>
            <p:ph type="title"/>
          </p:nvPr>
        </p:nvSpPr>
        <p:spPr>
          <a:xfrm rot="5400000">
            <a:off x="5350073" y="1467445"/>
            <a:ext cx="4358879"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6" name="Google Shape;126;p24"/>
          <p:cNvSpPr txBox="1"/>
          <p:nvPr>
            <p:ph idx="1" type="body"/>
          </p:nvPr>
        </p:nvSpPr>
        <p:spPr>
          <a:xfrm rot="5400000">
            <a:off x="1349573" y="-447080"/>
            <a:ext cx="4358879"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7" name="Google Shape;127;p24"/>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24"/>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24"/>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5"/>
            <a:ext cx="7886700" cy="99417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5.jpg"/><Relationship Id="rId4" Type="http://schemas.openxmlformats.org/officeDocument/2006/relationships/image" Target="../media/image8.png"/><Relationship Id="rId5" Type="http://schemas.openxmlformats.org/officeDocument/2006/relationships/image" Target="../media/image2.png"/><Relationship Id="rId6" Type="http://schemas.openxmlformats.org/officeDocument/2006/relationships/image" Target="../media/image26.png"/><Relationship Id="rId7"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hyperlink" Target="http://drive.google.com/file/d/1HJznsLTW11QqCWwRigrPFWWUI_gj3wQs/view" TargetMode="External"/><Relationship Id="rId4" Type="http://schemas.openxmlformats.org/officeDocument/2006/relationships/image" Target="../media/image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hyperlink" Target="http://drive.google.com/file/d/1Tfn4od8djykwGdD7UtQqqaeHDyJAMHyg/view" TargetMode="External"/><Relationship Id="rId4" Type="http://schemas.openxmlformats.org/officeDocument/2006/relationships/image" Target="../media/image1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hyperlink" Target="http://drive.google.com/file/d/1nh5KuTLoe2ouc6RC_bCVIQhWCT6uhoM_/view" TargetMode="External"/><Relationship Id="rId4" Type="http://schemas.openxmlformats.org/officeDocument/2006/relationships/image" Target="../media/image20.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hyperlink" Target="http://drive.google.com/file/d/16qPcd8GpmJrimuaFOSDkuceBOTdjHt8Z/view" TargetMode="External"/><Relationship Id="rId4" Type="http://schemas.openxmlformats.org/officeDocument/2006/relationships/image" Target="../media/image2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hyperlink" Target="http://drive.google.com/file/d/1EXSJUDgs_iLp-LUtx9g79VYBWM70Op5H/view" TargetMode="External"/><Relationship Id="rId4" Type="http://schemas.openxmlformats.org/officeDocument/2006/relationships/image" Target="../media/image17.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26.png"/><Relationship Id="rId6" Type="http://schemas.openxmlformats.org/officeDocument/2006/relationships/image" Target="../media/image2.png"/><Relationship Id="rId7"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p:nvPr/>
        </p:nvSpPr>
        <p:spPr>
          <a:xfrm>
            <a:off x="8253662" y="0"/>
            <a:ext cx="890338" cy="576293"/>
          </a:xfrm>
          <a:prstGeom prst="rect">
            <a:avLst/>
          </a:prstGeom>
          <a:solidFill>
            <a:schemeClr val="lt1"/>
          </a:solidFill>
          <a:ln>
            <a:noFill/>
          </a:ln>
        </p:spPr>
        <p:txBody>
          <a:bodyPr anchorCtr="0" anchor="ctr" bIns="34275" lIns="68550" spcFirstLastPara="1" rIns="68550" wrap="square" tIns="34275">
            <a:noAutofit/>
          </a:bodyPr>
          <a:lstStyle/>
          <a:p>
            <a:pPr indent="0" lvl="0" marL="0" marR="0" rtl="0" algn="ctr">
              <a:spcBef>
                <a:spcPts val="0"/>
              </a:spcBef>
              <a:spcAft>
                <a:spcPts val="0"/>
              </a:spcAft>
              <a:buNone/>
            </a:pPr>
            <a:r>
              <a:t/>
            </a:r>
            <a:endParaRPr b="0" i="0" sz="1350" u="none" cap="none" strike="noStrike">
              <a:solidFill>
                <a:schemeClr val="dk1"/>
              </a:solidFill>
              <a:latin typeface="Calibri"/>
              <a:ea typeface="Calibri"/>
              <a:cs typeface="Calibri"/>
              <a:sym typeface="Calibri"/>
            </a:endParaRPr>
          </a:p>
        </p:txBody>
      </p:sp>
      <p:pic>
        <p:nvPicPr>
          <p:cNvPr id="135" name="Google Shape;135;p25"/>
          <p:cNvPicPr preferRelativeResize="0"/>
          <p:nvPr/>
        </p:nvPicPr>
        <p:blipFill rotWithShape="1">
          <a:blip r:embed="rId3">
            <a:alphaModFix amt="54000"/>
          </a:blip>
          <a:srcRect b="7763" l="0" r="0" t="7764"/>
          <a:stretch/>
        </p:blipFill>
        <p:spPr>
          <a:xfrm>
            <a:off x="-9846" y="530785"/>
            <a:ext cx="9144001" cy="3863518"/>
          </a:xfrm>
          <a:prstGeom prst="rect">
            <a:avLst/>
          </a:prstGeom>
          <a:noFill/>
          <a:ln>
            <a:noFill/>
          </a:ln>
        </p:spPr>
      </p:pic>
      <p:sp>
        <p:nvSpPr>
          <p:cNvPr id="136" name="Google Shape;136;p25"/>
          <p:cNvSpPr/>
          <p:nvPr/>
        </p:nvSpPr>
        <p:spPr>
          <a:xfrm>
            <a:off x="-19692" y="1089759"/>
            <a:ext cx="9153847" cy="1004843"/>
          </a:xfrm>
          <a:prstGeom prst="rect">
            <a:avLst/>
          </a:prstGeom>
          <a:solidFill>
            <a:srgbClr val="002060">
              <a:alpha val="82745"/>
            </a:srgbClr>
          </a:solidFill>
          <a:ln>
            <a:noFill/>
          </a:ln>
        </p:spPr>
        <p:txBody>
          <a:bodyPr anchorCtr="0" anchor="ctr" bIns="68550" lIns="137150" spcFirstLastPara="1" rIns="137150" wrap="square" tIns="68550">
            <a:noAutofit/>
          </a:bodyPr>
          <a:lstStyle/>
          <a:p>
            <a:pPr indent="0" lvl="0" marL="0" marR="0" rtl="0" algn="ctr">
              <a:spcBef>
                <a:spcPts val="0"/>
              </a:spcBef>
              <a:spcAft>
                <a:spcPts val="0"/>
              </a:spcAft>
              <a:buNone/>
            </a:pPr>
            <a:r>
              <a:rPr b="1" i="0" lang="en" sz="2000" u="none" cap="none" strike="noStrike">
                <a:solidFill>
                  <a:srgbClr val="F2F2F2"/>
                </a:solidFill>
                <a:latin typeface="Calibri"/>
                <a:ea typeface="Calibri"/>
                <a:cs typeface="Calibri"/>
                <a:sym typeface="Calibri"/>
              </a:rPr>
              <a:t>KHOA MẠNG MÁY TÍNH VÀ TRUYỀN THÔNG</a:t>
            </a:r>
            <a:endParaRPr/>
          </a:p>
          <a:p>
            <a:pPr indent="0" lvl="0" marL="0" marR="0" rtl="0" algn="ctr">
              <a:spcBef>
                <a:spcPts val="0"/>
              </a:spcBef>
              <a:spcAft>
                <a:spcPts val="0"/>
              </a:spcAft>
              <a:buNone/>
            </a:pPr>
            <a:r>
              <a:rPr b="1" i="0" lang="en" sz="2600" u="none" cap="none" strike="noStrike">
                <a:solidFill>
                  <a:srgbClr val="F2F2F2"/>
                </a:solidFill>
                <a:latin typeface="Calibri"/>
                <a:ea typeface="Calibri"/>
                <a:cs typeface="Calibri"/>
                <a:sym typeface="Calibri"/>
              </a:rPr>
              <a:t>BÁO CÁO </a:t>
            </a:r>
            <a:endParaRPr/>
          </a:p>
          <a:p>
            <a:pPr indent="0" lvl="0" marL="0" marR="0" rtl="0" algn="ctr">
              <a:spcBef>
                <a:spcPts val="0"/>
              </a:spcBef>
              <a:spcAft>
                <a:spcPts val="0"/>
              </a:spcAft>
              <a:buNone/>
            </a:pPr>
            <a:r>
              <a:rPr b="1" i="0" lang="en" sz="2600" u="none" cap="none" strike="noStrike">
                <a:solidFill>
                  <a:srgbClr val="F2F2F2"/>
                </a:solidFill>
                <a:latin typeface="Calibri"/>
                <a:ea typeface="Calibri"/>
                <a:cs typeface="Calibri"/>
                <a:sym typeface="Calibri"/>
              </a:rPr>
              <a:t>KHÓA LUẬN TỐT NGHIỆP</a:t>
            </a:r>
            <a:endParaRPr/>
          </a:p>
        </p:txBody>
      </p:sp>
      <p:grpSp>
        <p:nvGrpSpPr>
          <p:cNvPr id="137" name="Google Shape;137;p25"/>
          <p:cNvGrpSpPr/>
          <p:nvPr/>
        </p:nvGrpSpPr>
        <p:grpSpPr>
          <a:xfrm>
            <a:off x="0" y="20469"/>
            <a:ext cx="9144000" cy="662684"/>
            <a:chOff x="1228555" y="34408"/>
            <a:chExt cx="10836698" cy="1018092"/>
          </a:xfrm>
        </p:grpSpPr>
        <p:sp>
          <p:nvSpPr>
            <p:cNvPr id="138" name="Google Shape;138;p25"/>
            <p:cNvSpPr/>
            <p:nvPr/>
          </p:nvSpPr>
          <p:spPr>
            <a:xfrm>
              <a:off x="1228555" y="74226"/>
              <a:ext cx="10836698" cy="978274"/>
            </a:xfrm>
            <a:prstGeom prst="rect">
              <a:avLst/>
            </a:prstGeom>
            <a:solidFill>
              <a:schemeClr val="dk1">
                <a:alpha val="80784"/>
              </a:schemeClr>
            </a:solidFill>
            <a:ln cap="flat" cmpd="sng" w="12700">
              <a:solidFill>
                <a:schemeClr val="dk1"/>
              </a:solidFill>
              <a:prstDash val="solid"/>
              <a:miter lim="800000"/>
              <a:headEnd len="sm" w="sm" type="none"/>
              <a:tailEnd len="sm" w="sm" type="none"/>
            </a:ln>
          </p:spPr>
          <p:txBody>
            <a:bodyPr anchorCtr="0" anchor="ctr" bIns="68550" lIns="137150" spcFirstLastPara="1" rIns="137150" wrap="square" tIns="68550">
              <a:noAutofit/>
            </a:bodyPr>
            <a:lstStyle/>
            <a:p>
              <a:pPr indent="0" lvl="0" marL="1199515" marR="0" rtl="0" algn="l">
                <a:spcBef>
                  <a:spcPts val="0"/>
                </a:spcBef>
                <a:spcAft>
                  <a:spcPts val="0"/>
                </a:spcAft>
                <a:buNone/>
              </a:pPr>
              <a:r>
                <a:rPr b="1" lang="en">
                  <a:solidFill>
                    <a:schemeClr val="lt1"/>
                  </a:solidFill>
                  <a:latin typeface="Calibri"/>
                  <a:ea typeface="Calibri"/>
                  <a:cs typeface="Calibri"/>
                  <a:sym typeface="Calibri"/>
                </a:rPr>
                <a:t>              </a:t>
              </a:r>
              <a:r>
                <a:rPr b="1" i="0" lang="en" sz="1400" u="none" cap="none" strike="noStrike">
                  <a:solidFill>
                    <a:schemeClr val="lt1"/>
                  </a:solidFill>
                  <a:latin typeface="Calibri"/>
                  <a:ea typeface="Calibri"/>
                  <a:cs typeface="Calibri"/>
                  <a:sym typeface="Calibri"/>
                </a:rPr>
                <a:t>Trường Đại học Công nghệ Thông tin – Đại Học Quốc gia Tp. Hồ Chí Minh</a:t>
              </a:r>
              <a:endParaRPr b="1" i="0" sz="1400" u="none" cap="none" strike="noStrike">
                <a:solidFill>
                  <a:schemeClr val="lt1"/>
                </a:solidFill>
                <a:latin typeface="Calibri"/>
                <a:ea typeface="Calibri"/>
                <a:cs typeface="Calibri"/>
                <a:sym typeface="Calibri"/>
              </a:endParaRPr>
            </a:p>
          </p:txBody>
        </p:sp>
        <p:sp>
          <p:nvSpPr>
            <p:cNvPr id="139" name="Google Shape;139;p25"/>
            <p:cNvSpPr/>
            <p:nvPr/>
          </p:nvSpPr>
          <p:spPr>
            <a:xfrm>
              <a:off x="1767507" y="34408"/>
              <a:ext cx="899493" cy="811438"/>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34275" lIns="68550" spcFirstLastPara="1" rIns="68550" wrap="square" tIns="34275">
              <a:noAutofit/>
            </a:bodyPr>
            <a:lstStyle/>
            <a:p>
              <a:pPr indent="0" lvl="0" marL="0" marR="0" rtl="0" algn="ctr">
                <a:spcBef>
                  <a:spcPts val="0"/>
                </a:spcBef>
                <a:spcAft>
                  <a:spcPts val="0"/>
                </a:spcAft>
                <a:buNone/>
              </a:pPr>
              <a:r>
                <a:t/>
              </a:r>
              <a:endParaRPr b="0" i="0" sz="1350" u="none" cap="none" strike="noStrike">
                <a:solidFill>
                  <a:schemeClr val="dk1"/>
                </a:solidFill>
                <a:latin typeface="Calibri"/>
                <a:ea typeface="Calibri"/>
                <a:cs typeface="Calibri"/>
                <a:sym typeface="Calibri"/>
              </a:endParaRPr>
            </a:p>
          </p:txBody>
        </p:sp>
      </p:grpSp>
      <p:grpSp>
        <p:nvGrpSpPr>
          <p:cNvPr id="140" name="Google Shape;140;p25"/>
          <p:cNvGrpSpPr/>
          <p:nvPr/>
        </p:nvGrpSpPr>
        <p:grpSpPr>
          <a:xfrm>
            <a:off x="487251" y="130499"/>
            <a:ext cx="8664844" cy="4600828"/>
            <a:chOff x="682698" y="-1225623"/>
            <a:chExt cx="9899288" cy="8058846"/>
          </a:xfrm>
        </p:grpSpPr>
        <p:sp>
          <p:nvSpPr>
            <p:cNvPr id="141" name="Google Shape;141;p25"/>
            <p:cNvSpPr/>
            <p:nvPr/>
          </p:nvSpPr>
          <p:spPr>
            <a:xfrm>
              <a:off x="682698" y="3484278"/>
              <a:ext cx="9899288" cy="3348945"/>
            </a:xfrm>
            <a:prstGeom prst="rect">
              <a:avLst/>
            </a:prstGeom>
            <a:solidFill>
              <a:schemeClr val="dk1">
                <a:alpha val="69411"/>
              </a:schemeClr>
            </a:solidFill>
            <a:ln cap="flat" cmpd="sng" w="12700">
              <a:solidFill>
                <a:schemeClr val="dk1"/>
              </a:solidFill>
              <a:prstDash val="solid"/>
              <a:miter lim="800000"/>
              <a:headEnd len="sm" w="sm" type="none"/>
              <a:tailEnd len="sm" w="sm" type="none"/>
            </a:ln>
          </p:spPr>
          <p:txBody>
            <a:bodyPr anchorCtr="0" anchor="b" bIns="189000" lIns="137150" spcFirstLastPara="1" rIns="999000" wrap="square" tIns="81000">
              <a:noAutofit/>
            </a:bodyPr>
            <a:lstStyle/>
            <a:p>
              <a:pPr indent="0" lvl="0" marL="210736" marR="0" rtl="0" algn="r">
                <a:spcBef>
                  <a:spcPts val="0"/>
                </a:spcBef>
                <a:spcAft>
                  <a:spcPts val="0"/>
                </a:spcAft>
                <a:buNone/>
              </a:pPr>
              <a:r>
                <a:t/>
              </a:r>
              <a:endParaRPr b="1" sz="1800">
                <a:solidFill>
                  <a:schemeClr val="lt1"/>
                </a:solidFill>
                <a:latin typeface="Calibri"/>
                <a:ea typeface="Calibri"/>
                <a:cs typeface="Calibri"/>
                <a:sym typeface="Calibri"/>
              </a:endParaRPr>
            </a:p>
            <a:p>
              <a:pPr indent="0" lvl="0" marL="210736" marR="0" rtl="0" algn="r">
                <a:spcBef>
                  <a:spcPts val="0"/>
                </a:spcBef>
                <a:spcAft>
                  <a:spcPts val="0"/>
                </a:spcAft>
                <a:buNone/>
              </a:pPr>
              <a:r>
                <a:t/>
              </a:r>
              <a:endParaRPr b="1" sz="1800">
                <a:solidFill>
                  <a:schemeClr val="lt1"/>
                </a:solidFill>
                <a:latin typeface="Calibri"/>
                <a:ea typeface="Calibri"/>
                <a:cs typeface="Calibri"/>
                <a:sym typeface="Calibri"/>
              </a:endParaRPr>
            </a:p>
            <a:p>
              <a:pPr indent="0" lvl="0" marL="210736" marR="0" rtl="0" algn="r">
                <a:spcBef>
                  <a:spcPts val="0"/>
                </a:spcBef>
                <a:spcAft>
                  <a:spcPts val="0"/>
                </a:spcAft>
                <a:buNone/>
              </a:pPr>
              <a:r>
                <a:t/>
              </a:r>
              <a:endParaRPr b="1" sz="1800">
                <a:solidFill>
                  <a:schemeClr val="lt1"/>
                </a:solidFill>
                <a:latin typeface="Calibri"/>
                <a:ea typeface="Calibri"/>
                <a:cs typeface="Calibri"/>
                <a:sym typeface="Calibri"/>
              </a:endParaRPr>
            </a:p>
            <a:p>
              <a:pPr indent="0" lvl="0" marL="210736" marR="0" rtl="0" algn="r">
                <a:spcBef>
                  <a:spcPts val="0"/>
                </a:spcBef>
                <a:spcAft>
                  <a:spcPts val="0"/>
                </a:spcAft>
                <a:buNone/>
              </a:pPr>
              <a:r>
                <a:t/>
              </a:r>
              <a:endParaRPr b="1" sz="1800">
                <a:solidFill>
                  <a:schemeClr val="lt1"/>
                </a:solidFill>
                <a:latin typeface="Calibri"/>
                <a:ea typeface="Calibri"/>
                <a:cs typeface="Calibri"/>
                <a:sym typeface="Calibri"/>
              </a:endParaRPr>
            </a:p>
            <a:p>
              <a:pPr indent="0" lvl="0" marL="210736" marR="0" rtl="0" algn="r">
                <a:spcBef>
                  <a:spcPts val="0"/>
                </a:spcBef>
                <a:spcAft>
                  <a:spcPts val="0"/>
                </a:spcAft>
                <a:buNone/>
              </a:pPr>
              <a:r>
                <a:rPr b="1" lang="en" sz="1800">
                  <a:solidFill>
                    <a:schemeClr val="lt1"/>
                  </a:solidFill>
                  <a:latin typeface="Calibri"/>
                  <a:ea typeface="Calibri"/>
                  <a:cs typeface="Calibri"/>
                  <a:sym typeface="Calibri"/>
                </a:rPr>
                <a:t>Hồ Ngọc Thiện</a:t>
              </a:r>
              <a:r>
                <a:rPr b="1" i="0" lang="en" sz="1800" u="none" cap="none" strike="noStrike">
                  <a:solidFill>
                    <a:schemeClr val="lt1"/>
                  </a:solidFill>
                  <a:latin typeface="Calibri"/>
                  <a:ea typeface="Calibri"/>
                  <a:cs typeface="Calibri"/>
                  <a:sym typeface="Calibri"/>
                </a:rPr>
                <a:t> – </a:t>
              </a:r>
              <a:r>
                <a:rPr b="1" lang="en" sz="1800">
                  <a:solidFill>
                    <a:schemeClr val="lt1"/>
                  </a:solidFill>
                  <a:latin typeface="Calibri"/>
                  <a:ea typeface="Calibri"/>
                  <a:cs typeface="Calibri"/>
                  <a:sym typeface="Calibri"/>
                </a:rPr>
                <a:t>21522620</a:t>
              </a:r>
              <a:r>
                <a:rPr b="1" i="0" lang="en" sz="1800" u="none" cap="none" strike="noStrike">
                  <a:solidFill>
                    <a:schemeClr val="lt1"/>
                  </a:solidFill>
                  <a:latin typeface="Calibri"/>
                  <a:ea typeface="Calibri"/>
                  <a:cs typeface="Calibri"/>
                  <a:sym typeface="Calibri"/>
                </a:rPr>
                <a:t> </a:t>
              </a:r>
              <a:r>
                <a:rPr b="1" i="0" lang="en" sz="1800" u="none" cap="none" strike="noStrike">
                  <a:solidFill>
                    <a:schemeClr val="lt1"/>
                  </a:solidFill>
                  <a:latin typeface="Calibri"/>
                  <a:ea typeface="Calibri"/>
                  <a:cs typeface="Calibri"/>
                  <a:sym typeface="Calibri"/>
                </a:rPr>
                <a:t>–</a:t>
              </a:r>
              <a:r>
                <a:rPr b="1" i="0" lang="en" sz="1800" u="none" cap="none" strike="noStrike">
                  <a:solidFill>
                    <a:schemeClr val="lt1"/>
                  </a:solidFill>
                  <a:latin typeface="Calibri"/>
                  <a:ea typeface="Calibri"/>
                  <a:cs typeface="Calibri"/>
                  <a:sym typeface="Calibri"/>
                </a:rPr>
                <a:t> </a:t>
              </a:r>
              <a:r>
                <a:rPr b="1" lang="en" sz="1800">
                  <a:solidFill>
                    <a:schemeClr val="lt1"/>
                  </a:solidFill>
                  <a:latin typeface="Calibri"/>
                  <a:ea typeface="Calibri"/>
                  <a:cs typeface="Calibri"/>
                  <a:sym typeface="Calibri"/>
                </a:rPr>
                <a:t>ATCL2021</a:t>
              </a:r>
              <a:r>
                <a:rPr b="1" i="0" lang="en" sz="1800" u="none" cap="none" strike="noStrike">
                  <a:solidFill>
                    <a:schemeClr val="lt1"/>
                  </a:solidFill>
                  <a:latin typeface="Calibri"/>
                  <a:ea typeface="Calibri"/>
                  <a:cs typeface="Calibri"/>
                  <a:sym typeface="Calibri"/>
                </a:rPr>
                <a:t> </a:t>
              </a:r>
              <a:endParaRPr/>
            </a:p>
            <a:p>
              <a:pPr indent="0" lvl="0" marL="210736" marR="0" rtl="0" algn="r">
                <a:spcBef>
                  <a:spcPts val="0"/>
                </a:spcBef>
                <a:spcAft>
                  <a:spcPts val="0"/>
                </a:spcAft>
                <a:buNone/>
              </a:pPr>
              <a:r>
                <a:rPr b="1" lang="en" sz="1800">
                  <a:solidFill>
                    <a:schemeClr val="lt1"/>
                  </a:solidFill>
                  <a:latin typeface="Calibri"/>
                  <a:ea typeface="Calibri"/>
                  <a:cs typeface="Calibri"/>
                  <a:sym typeface="Calibri"/>
                </a:rPr>
                <a:t>Phùng Đức Lương</a:t>
              </a:r>
              <a:r>
                <a:rPr b="1" i="0" lang="en" sz="1800" u="none" cap="none" strike="noStrike">
                  <a:solidFill>
                    <a:schemeClr val="lt1"/>
                  </a:solidFill>
                  <a:latin typeface="Calibri"/>
                  <a:ea typeface="Calibri"/>
                  <a:cs typeface="Calibri"/>
                  <a:sym typeface="Calibri"/>
                </a:rPr>
                <a:t> – </a:t>
              </a:r>
              <a:r>
                <a:rPr b="1" lang="en" sz="1800">
                  <a:solidFill>
                    <a:schemeClr val="lt1"/>
                  </a:solidFill>
                  <a:latin typeface="Calibri"/>
                  <a:ea typeface="Calibri"/>
                  <a:cs typeface="Calibri"/>
                  <a:sym typeface="Calibri"/>
                </a:rPr>
                <a:t>21522312</a:t>
              </a:r>
              <a:r>
                <a:rPr b="1" i="0" lang="en" sz="1800" u="none" cap="none" strike="noStrike">
                  <a:solidFill>
                    <a:schemeClr val="lt1"/>
                  </a:solidFill>
                  <a:latin typeface="Calibri"/>
                  <a:ea typeface="Calibri"/>
                  <a:cs typeface="Calibri"/>
                  <a:sym typeface="Calibri"/>
                </a:rPr>
                <a:t> – </a:t>
              </a:r>
              <a:r>
                <a:rPr b="1" lang="en" sz="1800">
                  <a:solidFill>
                    <a:schemeClr val="lt1"/>
                  </a:solidFill>
                  <a:latin typeface="Calibri"/>
                  <a:ea typeface="Calibri"/>
                  <a:cs typeface="Calibri"/>
                  <a:sym typeface="Calibri"/>
                </a:rPr>
                <a:t>ATCL2021</a:t>
              </a:r>
              <a:endParaRPr b="1" i="0" sz="1800" u="none" cap="none" strike="noStrike">
                <a:solidFill>
                  <a:srgbClr val="FFD966"/>
                </a:solidFill>
                <a:latin typeface="Calibri"/>
                <a:ea typeface="Calibri"/>
                <a:cs typeface="Calibri"/>
                <a:sym typeface="Calibri"/>
              </a:endParaRPr>
            </a:p>
            <a:p>
              <a:pPr indent="0" lvl="0" marL="210736" marR="0" rtl="0" algn="r">
                <a:spcBef>
                  <a:spcPts val="0"/>
                </a:spcBef>
                <a:spcAft>
                  <a:spcPts val="0"/>
                </a:spcAft>
                <a:buNone/>
              </a:pPr>
              <a:r>
                <a:rPr b="1" i="1" lang="en" sz="1800" u="sng" cap="none" strike="noStrike">
                  <a:solidFill>
                    <a:schemeClr val="lt1"/>
                  </a:solidFill>
                  <a:latin typeface="Calibri"/>
                  <a:ea typeface="Calibri"/>
                  <a:cs typeface="Calibri"/>
                  <a:sym typeface="Calibri"/>
                </a:rPr>
                <a:t>GVHD:</a:t>
              </a:r>
              <a:r>
                <a:rPr b="1" i="1" lang="en" sz="1800" u="none" cap="none" strike="noStrike">
                  <a:solidFill>
                    <a:schemeClr val="lt1"/>
                  </a:solidFill>
                  <a:latin typeface="Calibri"/>
                  <a:ea typeface="Calibri"/>
                  <a:cs typeface="Calibri"/>
                  <a:sym typeface="Calibri"/>
                </a:rPr>
                <a:t> </a:t>
              </a:r>
              <a:r>
                <a:rPr b="1" i="1" lang="en" sz="1800">
                  <a:solidFill>
                    <a:schemeClr val="lt1"/>
                  </a:solidFill>
                  <a:latin typeface="Calibri"/>
                  <a:ea typeface="Calibri"/>
                  <a:cs typeface="Calibri"/>
                  <a:sym typeface="Calibri"/>
                </a:rPr>
                <a:t>ThS. Nguyễn Duy</a:t>
              </a:r>
              <a:endParaRPr b="1" i="0" sz="1800" u="none" cap="none" strike="noStrike">
                <a:solidFill>
                  <a:schemeClr val="dk1"/>
                </a:solidFill>
                <a:latin typeface="Calibri"/>
                <a:ea typeface="Calibri"/>
                <a:cs typeface="Calibri"/>
                <a:sym typeface="Calibri"/>
              </a:endParaRPr>
            </a:p>
          </p:txBody>
        </p:sp>
        <p:pic>
          <p:nvPicPr>
            <p:cNvPr descr="Káº¿t quáº£ hÃ¬nh áº£nh cho uit logo png" id="142" name="Google Shape;142;p25"/>
            <p:cNvPicPr preferRelativeResize="0"/>
            <p:nvPr/>
          </p:nvPicPr>
          <p:blipFill rotWithShape="1">
            <a:blip r:embed="rId4">
              <a:alphaModFix/>
            </a:blip>
            <a:srcRect b="0" l="0" r="5106" t="0"/>
            <a:stretch/>
          </p:blipFill>
          <p:spPr>
            <a:xfrm>
              <a:off x="682698" y="-1225623"/>
              <a:ext cx="691414" cy="662292"/>
            </a:xfrm>
            <a:prstGeom prst="rect">
              <a:avLst/>
            </a:prstGeom>
            <a:noFill/>
            <a:ln>
              <a:noFill/>
            </a:ln>
            <a:effectLst>
              <a:outerShdw blurRad="190500" rotWithShape="0" algn="tl">
                <a:srgbClr val="000000">
                  <a:alpha val="69803"/>
                </a:srgbClr>
              </a:outerShdw>
            </a:effectLst>
          </p:spPr>
        </p:pic>
        <p:sp>
          <p:nvSpPr>
            <p:cNvPr id="143" name="Google Shape;143;p25"/>
            <p:cNvSpPr/>
            <p:nvPr/>
          </p:nvSpPr>
          <p:spPr>
            <a:xfrm>
              <a:off x="2096069" y="3393003"/>
              <a:ext cx="8465400" cy="1760100"/>
            </a:xfrm>
            <a:prstGeom prst="rect">
              <a:avLst/>
            </a:prstGeom>
            <a:noFill/>
            <a:ln>
              <a:noFill/>
            </a:ln>
          </p:spPr>
          <p:txBody>
            <a:bodyPr anchorCtr="0" anchor="ctr" bIns="68550" lIns="137150" spcFirstLastPara="1" rIns="270000" wrap="square" tIns="68550">
              <a:noAutofit/>
            </a:bodyPr>
            <a:lstStyle/>
            <a:p>
              <a:pPr indent="0" lvl="0" marL="210184" rtl="0" algn="r">
                <a:spcBef>
                  <a:spcPts val="0"/>
                </a:spcBef>
                <a:spcAft>
                  <a:spcPts val="0"/>
                </a:spcAft>
                <a:buSzPts val="1100"/>
                <a:buNone/>
              </a:pPr>
              <a:r>
                <a:rPr b="1" lang="en" sz="2400">
                  <a:solidFill>
                    <a:schemeClr val="lt1"/>
                  </a:solidFill>
                  <a:latin typeface="Calibri"/>
                  <a:ea typeface="Calibri"/>
                  <a:cs typeface="Calibri"/>
                  <a:sym typeface="Calibri"/>
                </a:rPr>
                <a:t>NGHIÊN CỨU VÀ PHÁT TRIỂN NỀN TẢNG BẢO VỆ ĐIỂM CUỐI THẾ HỆ MỚI TOÀN DIỆN</a:t>
              </a:r>
              <a:endParaRPr b="1" sz="2400">
                <a:solidFill>
                  <a:schemeClr val="lt1"/>
                </a:solidFill>
                <a:latin typeface="Calibri"/>
                <a:ea typeface="Calibri"/>
                <a:cs typeface="Calibri"/>
                <a:sym typeface="Calibri"/>
              </a:endParaRPr>
            </a:p>
            <a:p>
              <a:pPr indent="0" lvl="0" marL="210184" rtl="0" algn="r">
                <a:spcBef>
                  <a:spcPts val="0"/>
                </a:spcBef>
                <a:spcAft>
                  <a:spcPts val="0"/>
                </a:spcAft>
                <a:buSzPts val="1100"/>
                <a:buNone/>
              </a:pPr>
              <a:r>
                <a:rPr b="1" lang="en">
                  <a:solidFill>
                    <a:schemeClr val="accent2"/>
                  </a:solidFill>
                  <a:latin typeface="Calibri"/>
                  <a:ea typeface="Calibri"/>
                  <a:cs typeface="Calibri"/>
                  <a:sym typeface="Calibri"/>
                </a:rPr>
                <a:t>RESEARCHING AND IMPLEMENTING A UNIFIED ENDPOINT PROTECTION PLATFORM</a:t>
              </a:r>
              <a:endParaRPr b="1">
                <a:solidFill>
                  <a:schemeClr val="accent2"/>
                </a:solidFill>
                <a:latin typeface="Calibri"/>
                <a:ea typeface="Calibri"/>
                <a:cs typeface="Calibri"/>
                <a:sym typeface="Calibri"/>
              </a:endParaRPr>
            </a:p>
          </p:txBody>
        </p:sp>
      </p:grpSp>
      <p:sp>
        <p:nvSpPr>
          <p:cNvPr id="144" name="Google Shape;144;p25"/>
          <p:cNvSpPr txBox="1"/>
          <p:nvPr>
            <p:ph idx="12" type="sldNum"/>
          </p:nvPr>
        </p:nvSpPr>
        <p:spPr>
          <a:xfrm>
            <a:off x="581306" y="4862903"/>
            <a:ext cx="405441"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pic>
        <p:nvPicPr>
          <p:cNvPr descr="A picture containing object, clock&#10;&#10;Description automatically generated" id="145" name="Google Shape;145;p25"/>
          <p:cNvPicPr preferRelativeResize="0"/>
          <p:nvPr/>
        </p:nvPicPr>
        <p:blipFill rotWithShape="1">
          <a:blip r:embed="rId5">
            <a:alphaModFix/>
          </a:blip>
          <a:srcRect b="0" l="0" r="0" t="0"/>
          <a:stretch/>
        </p:blipFill>
        <p:spPr>
          <a:xfrm>
            <a:off x="642397" y="3495344"/>
            <a:ext cx="692066" cy="692065"/>
          </a:xfrm>
          <a:prstGeom prst="rect">
            <a:avLst/>
          </a:prstGeom>
          <a:noFill/>
          <a:ln>
            <a:noFill/>
          </a:ln>
        </p:spPr>
      </p:pic>
      <p:sp>
        <p:nvSpPr>
          <p:cNvPr id="146" name="Google Shape;146;p25"/>
          <p:cNvSpPr/>
          <p:nvPr/>
        </p:nvSpPr>
        <p:spPr>
          <a:xfrm>
            <a:off x="7795501" y="87658"/>
            <a:ext cx="1264800" cy="5283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34275" lIns="68550" spcFirstLastPara="1" rIns="68550" wrap="square" tIns="34275">
            <a:noAutofit/>
          </a:bodyPr>
          <a:lstStyle/>
          <a:p>
            <a:pPr indent="0" lvl="0" marL="0" marR="0" rtl="0" algn="ctr">
              <a:spcBef>
                <a:spcPts val="0"/>
              </a:spcBef>
              <a:spcAft>
                <a:spcPts val="0"/>
              </a:spcAft>
              <a:buNone/>
            </a:pPr>
            <a:r>
              <a:t/>
            </a:r>
            <a:endParaRPr b="0" i="0" sz="1350" u="none" cap="none" strike="noStrike">
              <a:solidFill>
                <a:schemeClr val="dk1"/>
              </a:solidFill>
              <a:latin typeface="Calibri"/>
              <a:ea typeface="Calibri"/>
              <a:cs typeface="Calibri"/>
              <a:sym typeface="Calibri"/>
            </a:endParaRPr>
          </a:p>
        </p:txBody>
      </p:sp>
      <p:pic>
        <p:nvPicPr>
          <p:cNvPr descr="See the source image" id="147" name="Google Shape;147;p25"/>
          <p:cNvPicPr preferRelativeResize="0"/>
          <p:nvPr/>
        </p:nvPicPr>
        <p:blipFill rotWithShape="1">
          <a:blip r:embed="rId6">
            <a:alphaModFix/>
          </a:blip>
          <a:srcRect b="0" l="0" r="0" t="0"/>
          <a:stretch/>
        </p:blipFill>
        <p:spPr>
          <a:xfrm>
            <a:off x="8004883" y="201629"/>
            <a:ext cx="846032" cy="300372"/>
          </a:xfrm>
          <a:prstGeom prst="rect">
            <a:avLst/>
          </a:prstGeom>
          <a:noFill/>
          <a:ln>
            <a:noFill/>
          </a:ln>
        </p:spPr>
      </p:pic>
      <p:pic>
        <p:nvPicPr>
          <p:cNvPr descr="Trang chủ - NC - Khoa Mạng máy tính và Truyền thông - UIT" id="148" name="Google Shape;148;p25"/>
          <p:cNvPicPr preferRelativeResize="0"/>
          <p:nvPr/>
        </p:nvPicPr>
        <p:blipFill rotWithShape="1">
          <a:blip r:embed="rId7">
            <a:alphaModFix/>
          </a:blip>
          <a:srcRect b="0" l="0" r="0" t="0"/>
          <a:stretch/>
        </p:blipFill>
        <p:spPr>
          <a:xfrm flipH="1">
            <a:off x="4293866" y="2017274"/>
            <a:ext cx="834400" cy="858997"/>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4"/>
          <p:cNvSpPr txBox="1"/>
          <p:nvPr>
            <p:ph type="title"/>
          </p:nvPr>
        </p:nvSpPr>
        <p:spPr>
          <a:xfrm>
            <a:off x="169946" y="108483"/>
            <a:ext cx="8214000" cy="3825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2E75B5"/>
              </a:buClr>
              <a:buSzPct val="100000"/>
              <a:buFont typeface="Arial"/>
              <a:buNone/>
            </a:pPr>
            <a:r>
              <a:rPr lang="en"/>
              <a:t>Phần II: Các thành phần chính</a:t>
            </a:r>
            <a:endParaRPr/>
          </a:p>
        </p:txBody>
      </p:sp>
      <p:sp>
        <p:nvSpPr>
          <p:cNvPr id="214" name="Google Shape;214;p34"/>
          <p:cNvSpPr txBox="1"/>
          <p:nvPr>
            <p:ph idx="1" type="body"/>
          </p:nvPr>
        </p:nvSpPr>
        <p:spPr>
          <a:xfrm>
            <a:off x="216567" y="757233"/>
            <a:ext cx="8594700" cy="3967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
              <a:t>5. Vulnerability Management</a:t>
            </a:r>
            <a:endParaRPr/>
          </a:p>
          <a:p>
            <a:pPr indent="0" lvl="0" marL="0" rtl="0" algn="l">
              <a:lnSpc>
                <a:spcPct val="90000"/>
              </a:lnSpc>
              <a:spcBef>
                <a:spcPts val="0"/>
              </a:spcBef>
              <a:spcAft>
                <a:spcPts val="0"/>
              </a:spcAft>
              <a:buNone/>
            </a:pPr>
            <a:r>
              <a:t/>
            </a:r>
            <a:endParaRPr/>
          </a:p>
          <a:p>
            <a:pPr indent="-355600" lvl="0" marL="457200" rtl="0" algn="just">
              <a:lnSpc>
                <a:spcPct val="90000"/>
              </a:lnSpc>
              <a:spcBef>
                <a:spcPts val="0"/>
              </a:spcBef>
              <a:spcAft>
                <a:spcPts val="0"/>
              </a:spcAft>
              <a:buSzPts val="2000"/>
              <a:buChar char="-"/>
            </a:pPr>
            <a:r>
              <a:rPr lang="en" sz="2000"/>
              <a:t>2 module Wazuh Manager: Vulnerability Detection và Security Configuration Assessment làm nguồn dữ liệu chính.</a:t>
            </a:r>
            <a:endParaRPr sz="2000"/>
          </a:p>
          <a:p>
            <a:pPr indent="-355600" lvl="0" marL="457200" rtl="0" algn="just">
              <a:lnSpc>
                <a:spcPct val="90000"/>
              </a:lnSpc>
              <a:spcBef>
                <a:spcPts val="0"/>
              </a:spcBef>
              <a:spcAft>
                <a:spcPts val="0"/>
              </a:spcAft>
              <a:buSzPts val="2000"/>
              <a:buChar char="-"/>
            </a:pPr>
            <a:r>
              <a:rPr lang="en" sz="2000"/>
              <a:t>Flask Server + MongoDB: nhận và xử lý dữ liệu từ 2 module trên rồi lưu vào database.</a:t>
            </a:r>
            <a:endParaRPr sz="2000"/>
          </a:p>
          <a:p>
            <a:pPr indent="-355600" lvl="0" marL="457200" rtl="0" algn="just">
              <a:lnSpc>
                <a:spcPct val="90000"/>
              </a:lnSpc>
              <a:spcBef>
                <a:spcPts val="0"/>
              </a:spcBef>
              <a:spcAft>
                <a:spcPts val="0"/>
              </a:spcAft>
              <a:buSzPts val="2000"/>
              <a:buChar char="-"/>
            </a:pPr>
            <a:r>
              <a:rPr lang="en" sz="2000"/>
              <a:t>Generative AI: đọc dữ liệu từ database rồi tạo các biện pháp khắc phục, kết hợp</a:t>
            </a:r>
            <a:r>
              <a:rPr lang="en" sz="2000"/>
              <a:t> RAG (Retrieval Augmented Generation) và tìm kiếm trực tuyến để tạo độ chính xác.</a:t>
            </a:r>
            <a:endParaRPr sz="2000"/>
          </a:p>
          <a:p>
            <a:pPr indent="0" lvl="0" marL="457200" rtl="0" algn="just">
              <a:lnSpc>
                <a:spcPct val="90000"/>
              </a:lnSpc>
              <a:spcBef>
                <a:spcPts val="0"/>
              </a:spcBef>
              <a:spcAft>
                <a:spcPts val="0"/>
              </a:spcAft>
              <a:buNone/>
            </a:pPr>
            <a:r>
              <a:t/>
            </a:r>
            <a:endParaRPr sz="2000"/>
          </a:p>
          <a:p>
            <a:pPr indent="0" lvl="0" marL="0" rtl="0" algn="just">
              <a:spcBef>
                <a:spcPts val="0"/>
              </a:spcBef>
              <a:spcAft>
                <a:spcPts val="0"/>
              </a:spcAft>
              <a:buNone/>
            </a:pPr>
            <a:r>
              <a:rPr b="1" lang="en" sz="2000"/>
              <a:t>=&gt; Đưa ra giải pháp giảm thiểu ảnh hưởng của lỗ hổng, hỗ trợ quản trị viên xem xét và đưa ra quyết định cập nhật bản vá hoặc phiên bản của máy Agent được giám sát.</a:t>
            </a:r>
            <a:endParaRPr sz="2300"/>
          </a:p>
        </p:txBody>
      </p:sp>
      <p:sp>
        <p:nvSpPr>
          <p:cNvPr id="215" name="Google Shape;215;p34"/>
          <p:cNvSpPr txBox="1"/>
          <p:nvPr>
            <p:ph idx="12" type="sldNum"/>
          </p:nvPr>
        </p:nvSpPr>
        <p:spPr>
          <a:xfrm>
            <a:off x="581306" y="4862903"/>
            <a:ext cx="4053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5"/>
          <p:cNvSpPr txBox="1"/>
          <p:nvPr>
            <p:ph type="title"/>
          </p:nvPr>
        </p:nvSpPr>
        <p:spPr>
          <a:xfrm>
            <a:off x="169946" y="108483"/>
            <a:ext cx="8214000" cy="3825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2E75B5"/>
              </a:buClr>
              <a:buSzPct val="100000"/>
              <a:buFont typeface="Arial"/>
              <a:buNone/>
            </a:pPr>
            <a:r>
              <a:rPr lang="en"/>
              <a:t>Phần II: Các thành phần chính</a:t>
            </a:r>
            <a:endParaRPr/>
          </a:p>
        </p:txBody>
      </p:sp>
      <p:sp>
        <p:nvSpPr>
          <p:cNvPr id="221" name="Google Shape;221;p35"/>
          <p:cNvSpPr txBox="1"/>
          <p:nvPr>
            <p:ph idx="1" type="body"/>
          </p:nvPr>
        </p:nvSpPr>
        <p:spPr>
          <a:xfrm>
            <a:off x="216567" y="757233"/>
            <a:ext cx="8594700" cy="3967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
              <a:t>6. Threat Hunting</a:t>
            </a:r>
            <a:endParaRPr/>
          </a:p>
          <a:p>
            <a:pPr indent="0" lvl="0" marL="0" rtl="0" algn="l">
              <a:lnSpc>
                <a:spcPct val="90000"/>
              </a:lnSpc>
              <a:spcBef>
                <a:spcPts val="0"/>
              </a:spcBef>
              <a:spcAft>
                <a:spcPts val="0"/>
              </a:spcAft>
              <a:buNone/>
            </a:pPr>
            <a:r>
              <a:t/>
            </a:r>
            <a:endParaRPr/>
          </a:p>
          <a:p>
            <a:pPr indent="-355600" lvl="0" marL="457200" rtl="0" algn="just">
              <a:lnSpc>
                <a:spcPct val="90000"/>
              </a:lnSpc>
              <a:spcBef>
                <a:spcPts val="0"/>
              </a:spcBef>
              <a:spcAft>
                <a:spcPts val="0"/>
              </a:spcAft>
              <a:buSzPts val="2000"/>
              <a:buChar char="-"/>
            </a:pPr>
            <a:r>
              <a:rPr lang="en" sz="2000"/>
              <a:t>Module LogCollector: Thu thập và lưu trữ log hệ thống, ứng dụng, thiết bị mạng; hỗ trợ truy vết và phân tích hành vi đáng ngờ. </a:t>
            </a:r>
            <a:endParaRPr sz="2000"/>
          </a:p>
          <a:p>
            <a:pPr indent="-355600" lvl="0" marL="457200" rtl="0" algn="just">
              <a:lnSpc>
                <a:spcPct val="90000"/>
              </a:lnSpc>
              <a:spcBef>
                <a:spcPts val="0"/>
              </a:spcBef>
              <a:spcAft>
                <a:spcPts val="0"/>
              </a:spcAft>
              <a:buSzPts val="2000"/>
              <a:buChar char="-"/>
            </a:pPr>
            <a:r>
              <a:rPr lang="en" sz="2000"/>
              <a:t>Generative AI + RAG: Truy vấn log và dữ liệu bên ngoài để phát hiện chuỗi tấn công tiềm ẩn, sinh nội dung hỗ trợ điều tra và xác định root-cause. </a:t>
            </a:r>
            <a:endParaRPr sz="2000"/>
          </a:p>
          <a:p>
            <a:pPr indent="0" lvl="0" marL="457200" rtl="0" algn="just">
              <a:lnSpc>
                <a:spcPct val="90000"/>
              </a:lnSpc>
              <a:spcBef>
                <a:spcPts val="0"/>
              </a:spcBef>
              <a:spcAft>
                <a:spcPts val="0"/>
              </a:spcAft>
              <a:buNone/>
            </a:pPr>
            <a:r>
              <a:t/>
            </a:r>
            <a:endParaRPr sz="2000"/>
          </a:p>
          <a:p>
            <a:pPr indent="0" lvl="0" marL="0" rtl="0" algn="just">
              <a:spcBef>
                <a:spcPts val="0"/>
              </a:spcBef>
              <a:spcAft>
                <a:spcPts val="0"/>
              </a:spcAft>
              <a:buNone/>
            </a:pPr>
            <a:r>
              <a:rPr b="1" lang="en" sz="2000"/>
              <a:t>=&gt; Hỗ trợ quản trị viên truy vết tấn công nhanh chóng, phân tích nguyên nhân gốc rễ và phát hiện các mối đe dọa chưa được cảnh báo.</a:t>
            </a:r>
            <a:endParaRPr sz="2300"/>
          </a:p>
        </p:txBody>
      </p:sp>
      <p:sp>
        <p:nvSpPr>
          <p:cNvPr id="222" name="Google Shape;222;p35"/>
          <p:cNvSpPr txBox="1"/>
          <p:nvPr>
            <p:ph idx="12" type="sldNum"/>
          </p:nvPr>
        </p:nvSpPr>
        <p:spPr>
          <a:xfrm>
            <a:off x="581306" y="4862903"/>
            <a:ext cx="4053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6"/>
          <p:cNvSpPr txBox="1"/>
          <p:nvPr>
            <p:ph type="title"/>
          </p:nvPr>
        </p:nvSpPr>
        <p:spPr>
          <a:xfrm>
            <a:off x="169946" y="108483"/>
            <a:ext cx="8214000" cy="382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2E75B5"/>
              </a:buClr>
              <a:buSzPct val="100000"/>
              <a:buFont typeface="Arial"/>
              <a:buNone/>
            </a:pPr>
            <a:r>
              <a:rPr lang="en"/>
              <a:t>Nội dung báo cáo</a:t>
            </a:r>
            <a:endParaRPr/>
          </a:p>
        </p:txBody>
      </p:sp>
      <p:sp>
        <p:nvSpPr>
          <p:cNvPr id="228" name="Google Shape;228;p36"/>
          <p:cNvSpPr txBox="1"/>
          <p:nvPr>
            <p:ph idx="1" type="body"/>
          </p:nvPr>
        </p:nvSpPr>
        <p:spPr>
          <a:xfrm>
            <a:off x="216567" y="757233"/>
            <a:ext cx="8594700" cy="3967800"/>
          </a:xfrm>
          <a:prstGeom prst="rect">
            <a:avLst/>
          </a:prstGeom>
          <a:noFill/>
          <a:ln>
            <a:noFill/>
          </a:ln>
        </p:spPr>
        <p:txBody>
          <a:bodyPr anchorCtr="0" anchor="t" bIns="45700" lIns="91425" spcFirstLastPara="1" rIns="91425" wrap="square" tIns="45700">
            <a:normAutofit/>
          </a:bodyPr>
          <a:lstStyle/>
          <a:p>
            <a:pPr indent="-292735" lvl="0" marL="292735" rtl="0" algn="l">
              <a:lnSpc>
                <a:spcPct val="90000"/>
              </a:lnSpc>
              <a:spcBef>
                <a:spcPts val="0"/>
              </a:spcBef>
              <a:spcAft>
                <a:spcPts val="0"/>
              </a:spcAft>
              <a:buSzPts val="2800"/>
              <a:buChar char="•"/>
            </a:pPr>
            <a:r>
              <a:rPr b="1" lang="en" sz="2800"/>
              <a:t>Phần I: </a:t>
            </a:r>
            <a:r>
              <a:rPr b="1" lang="en"/>
              <a:t>Ngữ cảnh, mục tiêu</a:t>
            </a:r>
            <a:endParaRPr/>
          </a:p>
          <a:p>
            <a:pPr indent="-292735" lvl="0" marL="292735" rtl="0" algn="l">
              <a:lnSpc>
                <a:spcPct val="90000"/>
              </a:lnSpc>
              <a:spcBef>
                <a:spcPts val="2700"/>
              </a:spcBef>
              <a:spcAft>
                <a:spcPts val="0"/>
              </a:spcAft>
              <a:buClr>
                <a:srgbClr val="262626"/>
              </a:buClr>
              <a:buSzPts val="2800"/>
              <a:buChar char="•"/>
            </a:pPr>
            <a:r>
              <a:rPr b="1" lang="en" sz="2800">
                <a:solidFill>
                  <a:srgbClr val="262626"/>
                </a:solidFill>
              </a:rPr>
              <a:t>Phần II: </a:t>
            </a:r>
            <a:r>
              <a:rPr b="1" lang="en">
                <a:solidFill>
                  <a:srgbClr val="262626"/>
                </a:solidFill>
              </a:rPr>
              <a:t>Phương pháp</a:t>
            </a:r>
            <a:endParaRPr>
              <a:solidFill>
                <a:srgbClr val="262626"/>
              </a:solidFill>
            </a:endParaRPr>
          </a:p>
          <a:p>
            <a:pPr indent="-292735" lvl="0" marL="292735" rtl="0" algn="l">
              <a:lnSpc>
                <a:spcPct val="90000"/>
              </a:lnSpc>
              <a:spcBef>
                <a:spcPts val="2700"/>
              </a:spcBef>
              <a:spcAft>
                <a:spcPts val="0"/>
              </a:spcAft>
              <a:buClr>
                <a:srgbClr val="FF0000"/>
              </a:buClr>
              <a:buSzPts val="2800"/>
              <a:buChar char="•"/>
            </a:pPr>
            <a:r>
              <a:rPr b="1" lang="en" sz="2800">
                <a:solidFill>
                  <a:srgbClr val="FF0000"/>
                </a:solidFill>
              </a:rPr>
              <a:t>Phần III: </a:t>
            </a:r>
            <a:r>
              <a:rPr b="1" lang="en">
                <a:solidFill>
                  <a:srgbClr val="FF0000"/>
                </a:solidFill>
              </a:rPr>
              <a:t>Kiến trúc hệ thống</a:t>
            </a:r>
            <a:endParaRPr>
              <a:solidFill>
                <a:srgbClr val="FF0000"/>
              </a:solidFill>
            </a:endParaRPr>
          </a:p>
          <a:p>
            <a:pPr indent="-292735" lvl="0" marL="292735" rtl="0" algn="l">
              <a:lnSpc>
                <a:spcPct val="90000"/>
              </a:lnSpc>
              <a:spcBef>
                <a:spcPts val="2700"/>
              </a:spcBef>
              <a:spcAft>
                <a:spcPts val="0"/>
              </a:spcAft>
              <a:buClr>
                <a:schemeClr val="dk1"/>
              </a:buClr>
              <a:buSzPts val="2800"/>
              <a:buChar char="•"/>
            </a:pPr>
            <a:r>
              <a:rPr b="1" lang="en" sz="2800"/>
              <a:t>Phần IV: </a:t>
            </a:r>
            <a:r>
              <a:rPr b="1" lang="en"/>
              <a:t>Thực nghiệm và đánh giá</a:t>
            </a:r>
            <a:endParaRPr b="1" sz="2800"/>
          </a:p>
          <a:p>
            <a:pPr indent="-292735" lvl="0" marL="292735" rtl="0" algn="l">
              <a:lnSpc>
                <a:spcPct val="90000"/>
              </a:lnSpc>
              <a:spcBef>
                <a:spcPts val="2700"/>
              </a:spcBef>
              <a:spcAft>
                <a:spcPts val="0"/>
              </a:spcAft>
              <a:buClr>
                <a:schemeClr val="dk1"/>
              </a:buClr>
              <a:buSzPts val="2800"/>
              <a:buChar char="•"/>
            </a:pPr>
            <a:r>
              <a:rPr b="1" lang="en">
                <a:latin typeface="Arial"/>
                <a:ea typeface="Arial"/>
                <a:cs typeface="Arial"/>
                <a:sym typeface="Arial"/>
              </a:rPr>
              <a:t>Phần V: </a:t>
            </a:r>
            <a:r>
              <a:rPr b="1" lang="en"/>
              <a:t>Kết luận và hướng phát triển</a:t>
            </a:r>
            <a:endParaRPr b="1"/>
          </a:p>
          <a:p>
            <a:pPr indent="-50800" lvl="0" marL="228600" rtl="0" algn="l">
              <a:lnSpc>
                <a:spcPct val="90000"/>
              </a:lnSpc>
              <a:spcBef>
                <a:spcPts val="1000"/>
              </a:spcBef>
              <a:spcAft>
                <a:spcPts val="0"/>
              </a:spcAft>
              <a:buClr>
                <a:schemeClr val="dk1"/>
              </a:buClr>
              <a:buSzPts val="2800"/>
              <a:buNone/>
            </a:pPr>
            <a:r>
              <a:t/>
            </a:r>
            <a:endParaRPr/>
          </a:p>
        </p:txBody>
      </p:sp>
      <p:sp>
        <p:nvSpPr>
          <p:cNvPr id="229" name="Google Shape;229;p36"/>
          <p:cNvSpPr txBox="1"/>
          <p:nvPr>
            <p:ph idx="12" type="sldNum"/>
          </p:nvPr>
        </p:nvSpPr>
        <p:spPr>
          <a:xfrm>
            <a:off x="581306" y="4862903"/>
            <a:ext cx="4053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7"/>
          <p:cNvSpPr txBox="1"/>
          <p:nvPr>
            <p:ph type="title"/>
          </p:nvPr>
        </p:nvSpPr>
        <p:spPr>
          <a:xfrm>
            <a:off x="169946" y="108483"/>
            <a:ext cx="8214000" cy="3825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2E75B5"/>
              </a:buClr>
              <a:buSzPct val="100000"/>
              <a:buFont typeface="Arial"/>
              <a:buNone/>
            </a:pPr>
            <a:r>
              <a:rPr lang="en"/>
              <a:t>Phần III: Kiến trúc hệ thống</a:t>
            </a:r>
            <a:endParaRPr/>
          </a:p>
        </p:txBody>
      </p:sp>
      <p:sp>
        <p:nvSpPr>
          <p:cNvPr id="235" name="Google Shape;235;p37"/>
          <p:cNvSpPr txBox="1"/>
          <p:nvPr>
            <p:ph idx="12" type="sldNum"/>
          </p:nvPr>
        </p:nvSpPr>
        <p:spPr>
          <a:xfrm>
            <a:off x="581306" y="4862903"/>
            <a:ext cx="4053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pic>
        <p:nvPicPr>
          <p:cNvPr id="236" name="Google Shape;236;p37"/>
          <p:cNvPicPr preferRelativeResize="0"/>
          <p:nvPr/>
        </p:nvPicPr>
        <p:blipFill>
          <a:blip r:embed="rId3">
            <a:alphaModFix/>
          </a:blip>
          <a:stretch>
            <a:fillRect/>
          </a:stretch>
        </p:blipFill>
        <p:spPr>
          <a:xfrm>
            <a:off x="2128575" y="662325"/>
            <a:ext cx="6892525" cy="4200574"/>
          </a:xfrm>
          <a:prstGeom prst="rect">
            <a:avLst/>
          </a:prstGeom>
          <a:noFill/>
          <a:ln>
            <a:noFill/>
          </a:ln>
        </p:spPr>
      </p:pic>
      <p:sp>
        <p:nvSpPr>
          <p:cNvPr id="237" name="Google Shape;237;p37"/>
          <p:cNvSpPr txBox="1"/>
          <p:nvPr/>
        </p:nvSpPr>
        <p:spPr>
          <a:xfrm>
            <a:off x="0" y="662313"/>
            <a:ext cx="2914800" cy="738900"/>
          </a:xfrm>
          <a:prstGeom prst="rect">
            <a:avLst/>
          </a:prstGeom>
          <a:noFill/>
          <a:ln>
            <a:noFill/>
          </a:ln>
        </p:spPr>
        <p:txBody>
          <a:bodyPr anchorCtr="0" anchor="t" bIns="91425" lIns="91425" spcFirstLastPara="1" rIns="91425" wrap="square" tIns="91425">
            <a:spAutoFit/>
          </a:bodyPr>
          <a:lstStyle/>
          <a:p>
            <a:pPr indent="0" lvl="0" marL="0" rtl="0" algn="just">
              <a:lnSpc>
                <a:spcPct val="90000"/>
              </a:lnSpc>
              <a:spcBef>
                <a:spcPts val="0"/>
              </a:spcBef>
              <a:spcAft>
                <a:spcPts val="0"/>
              </a:spcAft>
              <a:buNone/>
            </a:pPr>
            <a:r>
              <a:rPr lang="en" sz="2000">
                <a:solidFill>
                  <a:schemeClr val="dk1"/>
                </a:solidFill>
              </a:rPr>
              <a:t>Hình 1: Kiến trúc tổng quan của NG-EPP</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8"/>
          <p:cNvSpPr txBox="1"/>
          <p:nvPr>
            <p:ph type="title"/>
          </p:nvPr>
        </p:nvSpPr>
        <p:spPr>
          <a:xfrm>
            <a:off x="169946" y="108483"/>
            <a:ext cx="8214000" cy="3825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2E75B5"/>
              </a:buClr>
              <a:buSzPct val="100000"/>
              <a:buFont typeface="Arial"/>
              <a:buNone/>
            </a:pPr>
            <a:r>
              <a:rPr lang="en"/>
              <a:t>Phần III: Kiến trúc hệ thống</a:t>
            </a:r>
            <a:endParaRPr/>
          </a:p>
        </p:txBody>
      </p:sp>
      <p:sp>
        <p:nvSpPr>
          <p:cNvPr id="243" name="Google Shape;243;p38"/>
          <p:cNvSpPr txBox="1"/>
          <p:nvPr>
            <p:ph idx="12" type="sldNum"/>
          </p:nvPr>
        </p:nvSpPr>
        <p:spPr>
          <a:xfrm>
            <a:off x="581306" y="4862903"/>
            <a:ext cx="4053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244" name="Google Shape;244;p38"/>
          <p:cNvSpPr txBox="1"/>
          <p:nvPr/>
        </p:nvSpPr>
        <p:spPr>
          <a:xfrm>
            <a:off x="0" y="651575"/>
            <a:ext cx="3000000" cy="1015800"/>
          </a:xfrm>
          <a:prstGeom prst="rect">
            <a:avLst/>
          </a:prstGeom>
          <a:noFill/>
          <a:ln>
            <a:noFill/>
          </a:ln>
        </p:spPr>
        <p:txBody>
          <a:bodyPr anchorCtr="0" anchor="t" bIns="91425" lIns="91425" spcFirstLastPara="1" rIns="91425" wrap="square" tIns="91425">
            <a:spAutoFit/>
          </a:bodyPr>
          <a:lstStyle/>
          <a:p>
            <a:pPr indent="0" lvl="0" marL="0" rtl="0" algn="just">
              <a:lnSpc>
                <a:spcPct val="90000"/>
              </a:lnSpc>
              <a:spcBef>
                <a:spcPts val="0"/>
              </a:spcBef>
              <a:spcAft>
                <a:spcPts val="0"/>
              </a:spcAft>
              <a:buNone/>
            </a:pPr>
            <a:r>
              <a:rPr lang="en" sz="2000">
                <a:solidFill>
                  <a:schemeClr val="dk1"/>
                </a:solidFill>
              </a:rPr>
              <a:t>Hình 2: Kiến trúc tổng quan của </a:t>
            </a:r>
            <a:r>
              <a:rPr lang="en" sz="2000">
                <a:solidFill>
                  <a:schemeClr val="dk1"/>
                </a:solidFill>
              </a:rPr>
              <a:t>Vulnerability Management</a:t>
            </a:r>
            <a:endParaRPr/>
          </a:p>
        </p:txBody>
      </p:sp>
      <p:pic>
        <p:nvPicPr>
          <p:cNvPr id="245" name="Google Shape;245;p38"/>
          <p:cNvPicPr preferRelativeResize="0"/>
          <p:nvPr/>
        </p:nvPicPr>
        <p:blipFill>
          <a:blip r:embed="rId3">
            <a:alphaModFix/>
          </a:blip>
          <a:stretch>
            <a:fillRect/>
          </a:stretch>
        </p:blipFill>
        <p:spPr>
          <a:xfrm>
            <a:off x="3202925" y="685800"/>
            <a:ext cx="5941077" cy="4121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9"/>
          <p:cNvSpPr txBox="1"/>
          <p:nvPr>
            <p:ph type="title"/>
          </p:nvPr>
        </p:nvSpPr>
        <p:spPr>
          <a:xfrm>
            <a:off x="169946" y="108483"/>
            <a:ext cx="8214000" cy="3825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2E75B5"/>
              </a:buClr>
              <a:buSzPct val="100000"/>
              <a:buFont typeface="Arial"/>
              <a:buNone/>
            </a:pPr>
            <a:r>
              <a:rPr lang="en"/>
              <a:t>Phần III: Kiến trúc hệ thống</a:t>
            </a:r>
            <a:endParaRPr/>
          </a:p>
        </p:txBody>
      </p:sp>
      <p:sp>
        <p:nvSpPr>
          <p:cNvPr id="251" name="Google Shape;251;p39"/>
          <p:cNvSpPr txBox="1"/>
          <p:nvPr>
            <p:ph idx="12" type="sldNum"/>
          </p:nvPr>
        </p:nvSpPr>
        <p:spPr>
          <a:xfrm>
            <a:off x="581306" y="4862903"/>
            <a:ext cx="4053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252" name="Google Shape;252;p39"/>
          <p:cNvSpPr txBox="1"/>
          <p:nvPr/>
        </p:nvSpPr>
        <p:spPr>
          <a:xfrm>
            <a:off x="49075" y="664938"/>
            <a:ext cx="3000000" cy="738900"/>
          </a:xfrm>
          <a:prstGeom prst="rect">
            <a:avLst/>
          </a:prstGeom>
          <a:noFill/>
          <a:ln>
            <a:noFill/>
          </a:ln>
        </p:spPr>
        <p:txBody>
          <a:bodyPr anchorCtr="0" anchor="t" bIns="91425" lIns="91425" spcFirstLastPara="1" rIns="91425" wrap="square" tIns="91425">
            <a:spAutoFit/>
          </a:bodyPr>
          <a:lstStyle/>
          <a:p>
            <a:pPr indent="0" lvl="0" marL="0" rtl="0" algn="just">
              <a:lnSpc>
                <a:spcPct val="90000"/>
              </a:lnSpc>
              <a:spcBef>
                <a:spcPts val="0"/>
              </a:spcBef>
              <a:spcAft>
                <a:spcPts val="0"/>
              </a:spcAft>
              <a:buNone/>
            </a:pPr>
            <a:r>
              <a:rPr lang="en" sz="2000">
                <a:solidFill>
                  <a:schemeClr val="dk1"/>
                </a:solidFill>
              </a:rPr>
              <a:t>Hình 3: Kiến trúc tổng quan của </a:t>
            </a:r>
            <a:r>
              <a:rPr lang="en" sz="2000">
                <a:solidFill>
                  <a:schemeClr val="dk1"/>
                </a:solidFill>
              </a:rPr>
              <a:t>Threat Hunting</a:t>
            </a:r>
            <a:endParaRPr/>
          </a:p>
        </p:txBody>
      </p:sp>
      <p:pic>
        <p:nvPicPr>
          <p:cNvPr id="253" name="Google Shape;253;p39"/>
          <p:cNvPicPr preferRelativeResize="0"/>
          <p:nvPr/>
        </p:nvPicPr>
        <p:blipFill>
          <a:blip r:embed="rId3">
            <a:alphaModFix/>
          </a:blip>
          <a:stretch>
            <a:fillRect/>
          </a:stretch>
        </p:blipFill>
        <p:spPr>
          <a:xfrm>
            <a:off x="1996075" y="1331675"/>
            <a:ext cx="6962775" cy="3223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0"/>
          <p:cNvSpPr txBox="1"/>
          <p:nvPr>
            <p:ph type="title"/>
          </p:nvPr>
        </p:nvSpPr>
        <p:spPr>
          <a:xfrm>
            <a:off x="169946" y="108483"/>
            <a:ext cx="8214000" cy="382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2E75B5"/>
              </a:buClr>
              <a:buSzPct val="100000"/>
              <a:buFont typeface="Arial"/>
              <a:buNone/>
            </a:pPr>
            <a:r>
              <a:rPr lang="en"/>
              <a:t>Nội dung báo cáo</a:t>
            </a:r>
            <a:endParaRPr/>
          </a:p>
        </p:txBody>
      </p:sp>
      <p:sp>
        <p:nvSpPr>
          <p:cNvPr id="259" name="Google Shape;259;p40"/>
          <p:cNvSpPr txBox="1"/>
          <p:nvPr>
            <p:ph idx="1" type="body"/>
          </p:nvPr>
        </p:nvSpPr>
        <p:spPr>
          <a:xfrm>
            <a:off x="216567" y="757233"/>
            <a:ext cx="8594700" cy="3967800"/>
          </a:xfrm>
          <a:prstGeom prst="rect">
            <a:avLst/>
          </a:prstGeom>
          <a:noFill/>
          <a:ln>
            <a:noFill/>
          </a:ln>
        </p:spPr>
        <p:txBody>
          <a:bodyPr anchorCtr="0" anchor="t" bIns="45700" lIns="91425" spcFirstLastPara="1" rIns="91425" wrap="square" tIns="45700">
            <a:normAutofit/>
          </a:bodyPr>
          <a:lstStyle/>
          <a:p>
            <a:pPr indent="-292735" lvl="0" marL="292735" rtl="0" algn="l">
              <a:lnSpc>
                <a:spcPct val="90000"/>
              </a:lnSpc>
              <a:spcBef>
                <a:spcPts val="0"/>
              </a:spcBef>
              <a:spcAft>
                <a:spcPts val="0"/>
              </a:spcAft>
              <a:buSzPts val="2800"/>
              <a:buChar char="•"/>
            </a:pPr>
            <a:r>
              <a:rPr b="1" lang="en" sz="2800"/>
              <a:t>Phần I: </a:t>
            </a:r>
            <a:r>
              <a:rPr b="1" lang="en"/>
              <a:t>Ngữ cảnh, mục tiêu</a:t>
            </a:r>
            <a:endParaRPr/>
          </a:p>
          <a:p>
            <a:pPr indent="-292735" lvl="0" marL="292735" rtl="0" algn="l">
              <a:lnSpc>
                <a:spcPct val="90000"/>
              </a:lnSpc>
              <a:spcBef>
                <a:spcPts val="2700"/>
              </a:spcBef>
              <a:spcAft>
                <a:spcPts val="0"/>
              </a:spcAft>
              <a:buClr>
                <a:srgbClr val="262626"/>
              </a:buClr>
              <a:buSzPts val="2800"/>
              <a:buChar char="•"/>
            </a:pPr>
            <a:r>
              <a:rPr b="1" lang="en" sz="2800">
                <a:solidFill>
                  <a:srgbClr val="262626"/>
                </a:solidFill>
              </a:rPr>
              <a:t>Phần II: </a:t>
            </a:r>
            <a:r>
              <a:rPr b="1" lang="en">
                <a:solidFill>
                  <a:srgbClr val="262626"/>
                </a:solidFill>
              </a:rPr>
              <a:t>Phương pháp</a:t>
            </a:r>
            <a:endParaRPr>
              <a:solidFill>
                <a:srgbClr val="262626"/>
              </a:solidFill>
            </a:endParaRPr>
          </a:p>
          <a:p>
            <a:pPr indent="-292735" lvl="0" marL="292735" rtl="0" algn="l">
              <a:lnSpc>
                <a:spcPct val="90000"/>
              </a:lnSpc>
              <a:spcBef>
                <a:spcPts val="2700"/>
              </a:spcBef>
              <a:spcAft>
                <a:spcPts val="0"/>
              </a:spcAft>
              <a:buSzPts val="2800"/>
              <a:buChar char="•"/>
            </a:pPr>
            <a:r>
              <a:rPr b="1" lang="en" sz="2800"/>
              <a:t>Phần III: </a:t>
            </a:r>
            <a:r>
              <a:rPr b="1" lang="en"/>
              <a:t>Kiến trúc hệ thống</a:t>
            </a:r>
            <a:endParaRPr/>
          </a:p>
          <a:p>
            <a:pPr indent="-292735" lvl="0" marL="292735" rtl="0" algn="l">
              <a:lnSpc>
                <a:spcPct val="90000"/>
              </a:lnSpc>
              <a:spcBef>
                <a:spcPts val="2700"/>
              </a:spcBef>
              <a:spcAft>
                <a:spcPts val="0"/>
              </a:spcAft>
              <a:buClr>
                <a:srgbClr val="FF0000"/>
              </a:buClr>
              <a:buSzPts val="2800"/>
              <a:buChar char="•"/>
            </a:pPr>
            <a:r>
              <a:rPr b="1" lang="en" sz="2800">
                <a:solidFill>
                  <a:srgbClr val="FF0000"/>
                </a:solidFill>
              </a:rPr>
              <a:t>Phần IV: </a:t>
            </a:r>
            <a:r>
              <a:rPr b="1" lang="en">
                <a:solidFill>
                  <a:srgbClr val="FF0000"/>
                </a:solidFill>
              </a:rPr>
              <a:t>Thực nghiệm và đánh giá</a:t>
            </a:r>
            <a:endParaRPr b="1" sz="2800">
              <a:solidFill>
                <a:srgbClr val="FF0000"/>
              </a:solidFill>
            </a:endParaRPr>
          </a:p>
          <a:p>
            <a:pPr indent="-292735" lvl="0" marL="292735" rtl="0" algn="l">
              <a:lnSpc>
                <a:spcPct val="90000"/>
              </a:lnSpc>
              <a:spcBef>
                <a:spcPts val="2700"/>
              </a:spcBef>
              <a:spcAft>
                <a:spcPts val="0"/>
              </a:spcAft>
              <a:buClr>
                <a:schemeClr val="dk1"/>
              </a:buClr>
              <a:buSzPts val="2800"/>
              <a:buChar char="•"/>
            </a:pPr>
            <a:r>
              <a:rPr b="1" lang="en">
                <a:latin typeface="Arial"/>
                <a:ea typeface="Arial"/>
                <a:cs typeface="Arial"/>
                <a:sym typeface="Arial"/>
              </a:rPr>
              <a:t>Phần V: </a:t>
            </a:r>
            <a:r>
              <a:rPr b="1" lang="en"/>
              <a:t>Kết luận và hướng phát triển</a:t>
            </a:r>
            <a:endParaRPr b="1"/>
          </a:p>
          <a:p>
            <a:pPr indent="-50800" lvl="0" marL="228600" rtl="0" algn="l">
              <a:lnSpc>
                <a:spcPct val="90000"/>
              </a:lnSpc>
              <a:spcBef>
                <a:spcPts val="1000"/>
              </a:spcBef>
              <a:spcAft>
                <a:spcPts val="0"/>
              </a:spcAft>
              <a:buClr>
                <a:schemeClr val="dk1"/>
              </a:buClr>
              <a:buSzPts val="2800"/>
              <a:buNone/>
            </a:pPr>
            <a:r>
              <a:t/>
            </a:r>
            <a:endParaRPr/>
          </a:p>
        </p:txBody>
      </p:sp>
      <p:sp>
        <p:nvSpPr>
          <p:cNvPr id="260" name="Google Shape;260;p40"/>
          <p:cNvSpPr txBox="1"/>
          <p:nvPr>
            <p:ph idx="12" type="sldNum"/>
          </p:nvPr>
        </p:nvSpPr>
        <p:spPr>
          <a:xfrm>
            <a:off x="581306" y="4862903"/>
            <a:ext cx="4053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1"/>
          <p:cNvSpPr txBox="1"/>
          <p:nvPr>
            <p:ph type="title"/>
          </p:nvPr>
        </p:nvSpPr>
        <p:spPr>
          <a:xfrm>
            <a:off x="169946" y="108483"/>
            <a:ext cx="8214000" cy="382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2E75B5"/>
              </a:buClr>
              <a:buSzPct val="100000"/>
              <a:buFont typeface="Arial"/>
              <a:buNone/>
            </a:pPr>
            <a:r>
              <a:rPr lang="en"/>
              <a:t>Phần IV: </a:t>
            </a:r>
            <a:r>
              <a:rPr lang="en"/>
              <a:t>Thực nghiệm và đánh giá</a:t>
            </a:r>
            <a:endParaRPr/>
          </a:p>
        </p:txBody>
      </p:sp>
      <p:sp>
        <p:nvSpPr>
          <p:cNvPr id="266" name="Google Shape;266;p41"/>
          <p:cNvSpPr txBox="1"/>
          <p:nvPr>
            <p:ph idx="1" type="body"/>
          </p:nvPr>
        </p:nvSpPr>
        <p:spPr>
          <a:xfrm>
            <a:off x="216567" y="757233"/>
            <a:ext cx="8594700" cy="39678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rPr b="1" lang="en" sz="1700"/>
              <a:t>Kịch bản 1: Phát hiện và phản ứng đối với mã độc Reverse Shell</a:t>
            </a:r>
            <a:endParaRPr b="1" sz="1700"/>
          </a:p>
        </p:txBody>
      </p:sp>
      <p:sp>
        <p:nvSpPr>
          <p:cNvPr id="267" name="Google Shape;267;p41"/>
          <p:cNvSpPr txBox="1"/>
          <p:nvPr>
            <p:ph idx="12" type="sldNum"/>
          </p:nvPr>
        </p:nvSpPr>
        <p:spPr>
          <a:xfrm>
            <a:off x="581306" y="4862903"/>
            <a:ext cx="4053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pic>
        <p:nvPicPr>
          <p:cNvPr id="268" name="Google Shape;268;p41" title="Reverse_Shell.mp4">
            <a:hlinkClick r:id="rId3"/>
          </p:cNvPr>
          <p:cNvPicPr preferRelativeResize="0"/>
          <p:nvPr/>
        </p:nvPicPr>
        <p:blipFill>
          <a:blip r:embed="rId4">
            <a:alphaModFix/>
          </a:blip>
          <a:stretch>
            <a:fillRect/>
          </a:stretch>
        </p:blipFill>
        <p:spPr>
          <a:xfrm>
            <a:off x="1237875" y="1121725"/>
            <a:ext cx="6552077" cy="368555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1000"/>
                                        <p:tgtEl>
                                          <p:spTgt spid="2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2"/>
          <p:cNvSpPr txBox="1"/>
          <p:nvPr>
            <p:ph type="title"/>
          </p:nvPr>
        </p:nvSpPr>
        <p:spPr>
          <a:xfrm>
            <a:off x="169946" y="108483"/>
            <a:ext cx="8214000" cy="382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2E75B5"/>
              </a:buClr>
              <a:buSzPct val="100000"/>
              <a:buFont typeface="Arial"/>
              <a:buNone/>
            </a:pPr>
            <a:r>
              <a:rPr lang="en"/>
              <a:t>Phần IV: Thực nghiệm và đánh giá</a:t>
            </a:r>
            <a:endParaRPr/>
          </a:p>
        </p:txBody>
      </p:sp>
      <p:sp>
        <p:nvSpPr>
          <p:cNvPr id="274" name="Google Shape;274;p42"/>
          <p:cNvSpPr txBox="1"/>
          <p:nvPr>
            <p:ph idx="1" type="body"/>
          </p:nvPr>
        </p:nvSpPr>
        <p:spPr>
          <a:xfrm>
            <a:off x="216567" y="757233"/>
            <a:ext cx="8594700" cy="39678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rPr b="1" lang="en" sz="1700"/>
              <a:t>Kịch bản 2: </a:t>
            </a:r>
            <a:r>
              <a:rPr b="1" lang="en" sz="1700"/>
              <a:t> Phát hiện và phản ứng đối với tấn công Lateral Movement</a:t>
            </a:r>
            <a:endParaRPr b="1" sz="1700"/>
          </a:p>
          <a:p>
            <a:pPr indent="-50800" lvl="0" marL="228600" rtl="0" algn="l">
              <a:lnSpc>
                <a:spcPct val="90000"/>
              </a:lnSpc>
              <a:spcBef>
                <a:spcPts val="0"/>
              </a:spcBef>
              <a:spcAft>
                <a:spcPts val="0"/>
              </a:spcAft>
              <a:buClr>
                <a:schemeClr val="dk1"/>
              </a:buClr>
              <a:buSzPts val="2800"/>
              <a:buNone/>
            </a:pPr>
            <a:r>
              <a:t/>
            </a:r>
            <a:endParaRPr b="1" sz="1700"/>
          </a:p>
          <a:p>
            <a:pPr indent="-50800" lvl="0" marL="228600" rtl="0" algn="l">
              <a:lnSpc>
                <a:spcPct val="90000"/>
              </a:lnSpc>
              <a:spcBef>
                <a:spcPts val="0"/>
              </a:spcBef>
              <a:spcAft>
                <a:spcPts val="0"/>
              </a:spcAft>
              <a:buClr>
                <a:schemeClr val="dk1"/>
              </a:buClr>
              <a:buSzPts val="2800"/>
              <a:buNone/>
            </a:pPr>
            <a:r>
              <a:t/>
            </a:r>
            <a:endParaRPr b="1" sz="1700"/>
          </a:p>
        </p:txBody>
      </p:sp>
      <p:sp>
        <p:nvSpPr>
          <p:cNvPr id="275" name="Google Shape;275;p42"/>
          <p:cNvSpPr txBox="1"/>
          <p:nvPr>
            <p:ph idx="12" type="sldNum"/>
          </p:nvPr>
        </p:nvSpPr>
        <p:spPr>
          <a:xfrm>
            <a:off x="581306" y="4862903"/>
            <a:ext cx="4053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pic>
        <p:nvPicPr>
          <p:cNvPr id="276" name="Google Shape;276;p42"/>
          <p:cNvPicPr preferRelativeResize="0"/>
          <p:nvPr/>
        </p:nvPicPr>
        <p:blipFill>
          <a:blip r:embed="rId3">
            <a:alphaModFix/>
          </a:blip>
          <a:stretch>
            <a:fillRect/>
          </a:stretch>
        </p:blipFill>
        <p:spPr>
          <a:xfrm>
            <a:off x="823900" y="1307900"/>
            <a:ext cx="7496175" cy="31051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3"/>
          <p:cNvSpPr txBox="1"/>
          <p:nvPr>
            <p:ph idx="1" type="body"/>
          </p:nvPr>
        </p:nvSpPr>
        <p:spPr>
          <a:xfrm>
            <a:off x="216567" y="757233"/>
            <a:ext cx="8594700" cy="3967800"/>
          </a:xfrm>
          <a:prstGeom prst="rect">
            <a:avLst/>
          </a:prstGeom>
          <a:noFill/>
          <a:ln>
            <a:noFill/>
          </a:ln>
        </p:spPr>
        <p:txBody>
          <a:bodyPr anchorCtr="0" anchor="t" bIns="45700" lIns="91425" spcFirstLastPara="1" rIns="91425" wrap="square" tIns="45700">
            <a:normAutofit/>
          </a:bodyPr>
          <a:lstStyle/>
          <a:p>
            <a:pPr indent="0" lvl="0" marL="177800" rtl="0" algn="l">
              <a:lnSpc>
                <a:spcPct val="90000"/>
              </a:lnSpc>
              <a:spcBef>
                <a:spcPts val="0"/>
              </a:spcBef>
              <a:spcAft>
                <a:spcPts val="0"/>
              </a:spcAft>
              <a:buClr>
                <a:schemeClr val="dk1"/>
              </a:buClr>
              <a:buSzPts val="2800"/>
              <a:buNone/>
            </a:pPr>
            <a:r>
              <a:t/>
            </a:r>
            <a:endParaRPr b="1" sz="1700"/>
          </a:p>
          <a:p>
            <a:pPr indent="-50800" lvl="0" marL="228600" rtl="0" algn="l">
              <a:lnSpc>
                <a:spcPct val="90000"/>
              </a:lnSpc>
              <a:spcBef>
                <a:spcPts val="0"/>
              </a:spcBef>
              <a:spcAft>
                <a:spcPts val="0"/>
              </a:spcAft>
              <a:buClr>
                <a:schemeClr val="dk1"/>
              </a:buClr>
              <a:buSzPts val="2800"/>
              <a:buNone/>
            </a:pPr>
            <a:r>
              <a:t/>
            </a:r>
            <a:endParaRPr b="1" sz="1700"/>
          </a:p>
          <a:p>
            <a:pPr indent="-50800" lvl="0" marL="228600" rtl="0" algn="l">
              <a:lnSpc>
                <a:spcPct val="90000"/>
              </a:lnSpc>
              <a:spcBef>
                <a:spcPts val="0"/>
              </a:spcBef>
              <a:spcAft>
                <a:spcPts val="0"/>
              </a:spcAft>
              <a:buClr>
                <a:schemeClr val="dk1"/>
              </a:buClr>
              <a:buSzPts val="2800"/>
              <a:buNone/>
            </a:pPr>
            <a:r>
              <a:t/>
            </a:r>
            <a:endParaRPr b="1" sz="1700"/>
          </a:p>
        </p:txBody>
      </p:sp>
      <p:sp>
        <p:nvSpPr>
          <p:cNvPr id="282" name="Google Shape;282;p43"/>
          <p:cNvSpPr txBox="1"/>
          <p:nvPr>
            <p:ph idx="12" type="sldNum"/>
          </p:nvPr>
        </p:nvSpPr>
        <p:spPr>
          <a:xfrm>
            <a:off x="581306" y="4862903"/>
            <a:ext cx="4053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pic>
        <p:nvPicPr>
          <p:cNvPr id="283" name="Google Shape;283;p43" title="Lateral Movement.mp4">
            <a:hlinkClick r:id="rId3"/>
          </p:cNvPr>
          <p:cNvPicPr preferRelativeResize="0"/>
          <p:nvPr/>
        </p:nvPicPr>
        <p:blipFill>
          <a:blip r:embed="rId4">
            <a:alphaModFix/>
          </a:blip>
          <a:stretch>
            <a:fillRect/>
          </a:stretch>
        </p:blipFill>
        <p:spPr>
          <a:xfrm>
            <a:off x="0" y="-18942"/>
            <a:ext cx="9144000" cy="514349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1000"/>
                                        <p:tgtEl>
                                          <p:spTgt spid="2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169946" y="108483"/>
            <a:ext cx="8214072" cy="38258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E75B5"/>
              </a:buClr>
              <a:buSzPts val="3000"/>
              <a:buFont typeface="Arial"/>
              <a:buNone/>
            </a:pPr>
            <a:r>
              <a:rPr lang="en"/>
              <a:t>Nội dung báo cáo</a:t>
            </a:r>
            <a:endParaRPr/>
          </a:p>
        </p:txBody>
      </p:sp>
      <p:sp>
        <p:nvSpPr>
          <p:cNvPr id="154" name="Google Shape;154;p26"/>
          <p:cNvSpPr txBox="1"/>
          <p:nvPr>
            <p:ph idx="1" type="body"/>
          </p:nvPr>
        </p:nvSpPr>
        <p:spPr>
          <a:xfrm>
            <a:off x="216567" y="757233"/>
            <a:ext cx="8594557" cy="3967739"/>
          </a:xfrm>
          <a:prstGeom prst="rect">
            <a:avLst/>
          </a:prstGeom>
          <a:noFill/>
          <a:ln>
            <a:noFill/>
          </a:ln>
        </p:spPr>
        <p:txBody>
          <a:bodyPr anchorCtr="0" anchor="t" bIns="45700" lIns="91425" spcFirstLastPara="1" rIns="91425" wrap="square" tIns="45700">
            <a:normAutofit/>
          </a:bodyPr>
          <a:lstStyle/>
          <a:p>
            <a:pPr indent="-292735" lvl="0" marL="292735" rtl="0" algn="l">
              <a:lnSpc>
                <a:spcPct val="90000"/>
              </a:lnSpc>
              <a:spcBef>
                <a:spcPts val="0"/>
              </a:spcBef>
              <a:spcAft>
                <a:spcPts val="0"/>
              </a:spcAft>
              <a:buClr>
                <a:srgbClr val="FF0000"/>
              </a:buClr>
              <a:buSzPts val="2800"/>
              <a:buChar char="•"/>
            </a:pPr>
            <a:r>
              <a:rPr b="1" lang="en" sz="2800">
                <a:solidFill>
                  <a:srgbClr val="FF0000"/>
                </a:solidFill>
              </a:rPr>
              <a:t>Phần I:</a:t>
            </a:r>
            <a:r>
              <a:rPr b="1" lang="en" sz="2800">
                <a:solidFill>
                  <a:srgbClr val="FF0000"/>
                </a:solidFill>
              </a:rPr>
              <a:t> </a:t>
            </a:r>
            <a:r>
              <a:rPr b="1" lang="en">
                <a:solidFill>
                  <a:srgbClr val="FF0000"/>
                </a:solidFill>
              </a:rPr>
              <a:t>Ngữ cảnh, mục tiêu</a:t>
            </a:r>
            <a:endParaRPr/>
          </a:p>
          <a:p>
            <a:pPr indent="-292735" lvl="0" marL="292735" rtl="0" algn="l">
              <a:lnSpc>
                <a:spcPct val="90000"/>
              </a:lnSpc>
              <a:spcBef>
                <a:spcPts val="2700"/>
              </a:spcBef>
              <a:spcAft>
                <a:spcPts val="0"/>
              </a:spcAft>
              <a:buClr>
                <a:schemeClr val="dk1"/>
              </a:buClr>
              <a:buSzPts val="2800"/>
              <a:buChar char="•"/>
            </a:pPr>
            <a:r>
              <a:rPr b="1" lang="en" sz="2800"/>
              <a:t>Phần II: </a:t>
            </a:r>
            <a:r>
              <a:rPr b="1" lang="en"/>
              <a:t>Các thành phần chính</a:t>
            </a:r>
            <a:endParaRPr/>
          </a:p>
          <a:p>
            <a:pPr indent="-292735" lvl="0" marL="292735" rtl="0" algn="l">
              <a:lnSpc>
                <a:spcPct val="90000"/>
              </a:lnSpc>
              <a:spcBef>
                <a:spcPts val="2700"/>
              </a:spcBef>
              <a:spcAft>
                <a:spcPts val="0"/>
              </a:spcAft>
              <a:buClr>
                <a:schemeClr val="dk1"/>
              </a:buClr>
              <a:buSzPts val="2800"/>
              <a:buChar char="•"/>
            </a:pPr>
            <a:r>
              <a:rPr b="1" lang="en" sz="2800"/>
              <a:t>Phần III: </a:t>
            </a:r>
            <a:r>
              <a:rPr b="1" lang="en"/>
              <a:t>Kiến trúc hệ thống</a:t>
            </a:r>
            <a:endParaRPr/>
          </a:p>
          <a:p>
            <a:pPr indent="-292735" lvl="0" marL="292735" rtl="0" algn="l">
              <a:lnSpc>
                <a:spcPct val="90000"/>
              </a:lnSpc>
              <a:spcBef>
                <a:spcPts val="2700"/>
              </a:spcBef>
              <a:spcAft>
                <a:spcPts val="0"/>
              </a:spcAft>
              <a:buClr>
                <a:schemeClr val="dk1"/>
              </a:buClr>
              <a:buSzPts val="2800"/>
              <a:buChar char="•"/>
            </a:pPr>
            <a:r>
              <a:rPr b="1" lang="en" sz="2800"/>
              <a:t>Phần IV: </a:t>
            </a:r>
            <a:r>
              <a:rPr b="1" lang="en"/>
              <a:t>Thực nghiệm và đánh giá</a:t>
            </a:r>
            <a:endParaRPr b="1" sz="2800"/>
          </a:p>
          <a:p>
            <a:pPr indent="-292735" lvl="0" marL="292735" rtl="0" algn="l">
              <a:lnSpc>
                <a:spcPct val="90000"/>
              </a:lnSpc>
              <a:spcBef>
                <a:spcPts val="2700"/>
              </a:spcBef>
              <a:spcAft>
                <a:spcPts val="0"/>
              </a:spcAft>
              <a:buClr>
                <a:schemeClr val="dk1"/>
              </a:buClr>
              <a:buSzPts val="2800"/>
              <a:buChar char="•"/>
            </a:pPr>
            <a:r>
              <a:rPr b="1" lang="en">
                <a:latin typeface="Arial"/>
                <a:ea typeface="Arial"/>
                <a:cs typeface="Arial"/>
                <a:sym typeface="Arial"/>
              </a:rPr>
              <a:t>Phần V: </a:t>
            </a:r>
            <a:r>
              <a:rPr b="1" lang="en"/>
              <a:t>Kế</a:t>
            </a:r>
            <a:r>
              <a:rPr b="1" lang="en"/>
              <a:t>t luận và hướng phát triển</a:t>
            </a:r>
            <a:endParaRPr b="1"/>
          </a:p>
          <a:p>
            <a:pPr indent="-50800" lvl="0" marL="228600" rtl="0" algn="l">
              <a:lnSpc>
                <a:spcPct val="90000"/>
              </a:lnSpc>
              <a:spcBef>
                <a:spcPts val="1000"/>
              </a:spcBef>
              <a:spcAft>
                <a:spcPts val="0"/>
              </a:spcAft>
              <a:buClr>
                <a:schemeClr val="dk1"/>
              </a:buClr>
              <a:buSzPts val="2800"/>
              <a:buNone/>
            </a:pPr>
            <a:r>
              <a:t/>
            </a:r>
            <a:endParaRPr/>
          </a:p>
        </p:txBody>
      </p:sp>
      <p:sp>
        <p:nvSpPr>
          <p:cNvPr id="155" name="Google Shape;155;p26"/>
          <p:cNvSpPr txBox="1"/>
          <p:nvPr>
            <p:ph idx="12" type="sldNum"/>
          </p:nvPr>
        </p:nvSpPr>
        <p:spPr>
          <a:xfrm>
            <a:off x="581306" y="4862903"/>
            <a:ext cx="405441"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4"/>
          <p:cNvSpPr txBox="1"/>
          <p:nvPr>
            <p:ph type="title"/>
          </p:nvPr>
        </p:nvSpPr>
        <p:spPr>
          <a:xfrm>
            <a:off x="169946" y="108483"/>
            <a:ext cx="8214000" cy="382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2E75B5"/>
              </a:buClr>
              <a:buSzPct val="100000"/>
              <a:buFont typeface="Arial"/>
              <a:buNone/>
            </a:pPr>
            <a:r>
              <a:rPr lang="en"/>
              <a:t>Phần IV: Thực nghiệm và đánh giá</a:t>
            </a:r>
            <a:endParaRPr/>
          </a:p>
        </p:txBody>
      </p:sp>
      <p:sp>
        <p:nvSpPr>
          <p:cNvPr id="289" name="Google Shape;289;p44"/>
          <p:cNvSpPr txBox="1"/>
          <p:nvPr>
            <p:ph idx="1" type="body"/>
          </p:nvPr>
        </p:nvSpPr>
        <p:spPr>
          <a:xfrm>
            <a:off x="216567" y="757233"/>
            <a:ext cx="8594700" cy="3967800"/>
          </a:xfrm>
          <a:prstGeom prst="rect">
            <a:avLst/>
          </a:prstGeom>
          <a:noFill/>
          <a:ln>
            <a:noFill/>
          </a:ln>
        </p:spPr>
        <p:txBody>
          <a:bodyPr anchorCtr="0" anchor="t" bIns="45700" lIns="91425" spcFirstLastPara="1" rIns="91425" wrap="square" tIns="45700">
            <a:normAutofit/>
          </a:bodyPr>
          <a:lstStyle/>
          <a:p>
            <a:pPr indent="-50800" lvl="0" marL="228600" rtl="0" algn="l">
              <a:spcBef>
                <a:spcPts val="0"/>
              </a:spcBef>
              <a:spcAft>
                <a:spcPts val="0"/>
              </a:spcAft>
              <a:buClr>
                <a:schemeClr val="dk1"/>
              </a:buClr>
              <a:buSzPts val="2800"/>
              <a:buNone/>
            </a:pPr>
            <a:r>
              <a:rPr b="1" lang="en" sz="1700"/>
              <a:t>Kịch bản 3:  Phát hiện và phản ứng đối với Command &amp; Control Server</a:t>
            </a:r>
            <a:endParaRPr/>
          </a:p>
        </p:txBody>
      </p:sp>
      <p:sp>
        <p:nvSpPr>
          <p:cNvPr id="290" name="Google Shape;290;p44"/>
          <p:cNvSpPr txBox="1"/>
          <p:nvPr>
            <p:ph idx="12" type="sldNum"/>
          </p:nvPr>
        </p:nvSpPr>
        <p:spPr>
          <a:xfrm>
            <a:off x="581306" y="4862903"/>
            <a:ext cx="4053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pic>
        <p:nvPicPr>
          <p:cNvPr id="291" name="Google Shape;291;p44"/>
          <p:cNvPicPr preferRelativeResize="0"/>
          <p:nvPr/>
        </p:nvPicPr>
        <p:blipFill>
          <a:blip r:embed="rId3">
            <a:alphaModFix/>
          </a:blip>
          <a:stretch>
            <a:fillRect/>
          </a:stretch>
        </p:blipFill>
        <p:spPr>
          <a:xfrm>
            <a:off x="216575" y="997875"/>
            <a:ext cx="8379227" cy="3782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5"/>
          <p:cNvSpPr txBox="1"/>
          <p:nvPr>
            <p:ph type="title"/>
          </p:nvPr>
        </p:nvSpPr>
        <p:spPr>
          <a:xfrm>
            <a:off x="169946" y="108483"/>
            <a:ext cx="8214000" cy="382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2E75B5"/>
              </a:buClr>
              <a:buSzPct val="100000"/>
              <a:buFont typeface="Arial"/>
              <a:buNone/>
            </a:pPr>
            <a:r>
              <a:rPr lang="en"/>
              <a:t>Phần IV: Thực nghiệm và đánh giá</a:t>
            </a:r>
            <a:endParaRPr/>
          </a:p>
        </p:txBody>
      </p:sp>
      <p:sp>
        <p:nvSpPr>
          <p:cNvPr id="297" name="Google Shape;297;p45"/>
          <p:cNvSpPr txBox="1"/>
          <p:nvPr>
            <p:ph idx="12" type="sldNum"/>
          </p:nvPr>
        </p:nvSpPr>
        <p:spPr>
          <a:xfrm>
            <a:off x="581306" y="4862903"/>
            <a:ext cx="4053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pic>
        <p:nvPicPr>
          <p:cNvPr id="298" name="Google Shape;298;p45" title="C2Server-Detection&amp;Response.mp4">
            <a:hlinkClick r:id="rId3"/>
          </p:cNvPr>
          <p:cNvPicPr preferRelativeResize="0"/>
          <p:nvPr/>
        </p:nvPicPr>
        <p:blipFill>
          <a:blip r:embed="rId4">
            <a:alphaModFix/>
          </a:blip>
          <a:stretch>
            <a:fillRect/>
          </a:stretch>
        </p:blipFill>
        <p:spPr>
          <a:xfrm>
            <a:off x="642050" y="694350"/>
            <a:ext cx="7622376" cy="40837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000"/>
                                        <p:tgtEl>
                                          <p:spTgt spid="2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6"/>
          <p:cNvSpPr txBox="1"/>
          <p:nvPr>
            <p:ph type="title"/>
          </p:nvPr>
        </p:nvSpPr>
        <p:spPr>
          <a:xfrm>
            <a:off x="169946" y="108483"/>
            <a:ext cx="8214000" cy="382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2E75B5"/>
              </a:buClr>
              <a:buSzPct val="100000"/>
              <a:buFont typeface="Arial"/>
              <a:buNone/>
            </a:pPr>
            <a:r>
              <a:rPr lang="en"/>
              <a:t>Phần IV: Thực nghiệm và đánh giá</a:t>
            </a:r>
            <a:endParaRPr/>
          </a:p>
        </p:txBody>
      </p:sp>
      <p:sp>
        <p:nvSpPr>
          <p:cNvPr id="304" name="Google Shape;304;p46"/>
          <p:cNvSpPr txBox="1"/>
          <p:nvPr>
            <p:ph idx="1" type="body"/>
          </p:nvPr>
        </p:nvSpPr>
        <p:spPr>
          <a:xfrm>
            <a:off x="216567" y="757233"/>
            <a:ext cx="8594700" cy="3967800"/>
          </a:xfrm>
          <a:prstGeom prst="rect">
            <a:avLst/>
          </a:prstGeom>
          <a:noFill/>
          <a:ln>
            <a:noFill/>
          </a:ln>
        </p:spPr>
        <p:txBody>
          <a:bodyPr anchorCtr="0" anchor="t" bIns="45700" lIns="91425" spcFirstLastPara="1" rIns="91425" wrap="square" tIns="45700">
            <a:normAutofit/>
          </a:bodyPr>
          <a:lstStyle/>
          <a:p>
            <a:pPr indent="-50800" lvl="0" marL="228600" rtl="0" algn="l">
              <a:spcBef>
                <a:spcPts val="0"/>
              </a:spcBef>
              <a:spcAft>
                <a:spcPts val="0"/>
              </a:spcAft>
              <a:buClr>
                <a:schemeClr val="dk1"/>
              </a:buClr>
              <a:buSzPts val="2800"/>
              <a:buNone/>
            </a:pPr>
            <a:r>
              <a:rPr b="1" lang="en" sz="1700"/>
              <a:t>Kịch bản 4:  Vulnerability Management</a:t>
            </a:r>
            <a:endParaRPr/>
          </a:p>
        </p:txBody>
      </p:sp>
      <p:sp>
        <p:nvSpPr>
          <p:cNvPr id="305" name="Google Shape;305;p46"/>
          <p:cNvSpPr txBox="1"/>
          <p:nvPr>
            <p:ph idx="12" type="sldNum"/>
          </p:nvPr>
        </p:nvSpPr>
        <p:spPr>
          <a:xfrm>
            <a:off x="581306" y="4862903"/>
            <a:ext cx="4053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pic>
        <p:nvPicPr>
          <p:cNvPr id="306" name="Google Shape;306;p46" title="Vulnerability-Managerment-Server.mp4">
            <a:hlinkClick r:id="rId3"/>
          </p:cNvPr>
          <p:cNvPicPr preferRelativeResize="0"/>
          <p:nvPr/>
        </p:nvPicPr>
        <p:blipFill>
          <a:blip r:embed="rId4">
            <a:alphaModFix/>
          </a:blip>
          <a:stretch>
            <a:fillRect/>
          </a:stretch>
        </p:blipFill>
        <p:spPr>
          <a:xfrm>
            <a:off x="1384938" y="1139575"/>
            <a:ext cx="6374126" cy="35854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1000"/>
                                        <p:tgtEl>
                                          <p:spTgt spid="3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7"/>
          <p:cNvSpPr txBox="1"/>
          <p:nvPr>
            <p:ph type="title"/>
          </p:nvPr>
        </p:nvSpPr>
        <p:spPr>
          <a:xfrm>
            <a:off x="169946" y="108483"/>
            <a:ext cx="8214000" cy="382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2E75B5"/>
              </a:buClr>
              <a:buSzPct val="100000"/>
              <a:buFont typeface="Arial"/>
              <a:buNone/>
            </a:pPr>
            <a:r>
              <a:rPr lang="en"/>
              <a:t>Phần IV: Thực nghiệm và đánh giá</a:t>
            </a:r>
            <a:endParaRPr/>
          </a:p>
        </p:txBody>
      </p:sp>
      <p:sp>
        <p:nvSpPr>
          <p:cNvPr id="312" name="Google Shape;312;p47"/>
          <p:cNvSpPr txBox="1"/>
          <p:nvPr>
            <p:ph idx="1" type="body"/>
          </p:nvPr>
        </p:nvSpPr>
        <p:spPr>
          <a:xfrm>
            <a:off x="216567" y="757233"/>
            <a:ext cx="8594700" cy="3967800"/>
          </a:xfrm>
          <a:prstGeom prst="rect">
            <a:avLst/>
          </a:prstGeom>
          <a:noFill/>
          <a:ln>
            <a:noFill/>
          </a:ln>
        </p:spPr>
        <p:txBody>
          <a:bodyPr anchorCtr="0" anchor="t" bIns="45700" lIns="91425" spcFirstLastPara="1" rIns="91425" wrap="square" tIns="45700">
            <a:normAutofit/>
          </a:bodyPr>
          <a:lstStyle/>
          <a:p>
            <a:pPr indent="-50800" lvl="0" marL="228600" rtl="0" algn="l">
              <a:spcBef>
                <a:spcPts val="0"/>
              </a:spcBef>
              <a:spcAft>
                <a:spcPts val="0"/>
              </a:spcAft>
              <a:buClr>
                <a:schemeClr val="dk1"/>
              </a:buClr>
              <a:buSzPts val="2800"/>
              <a:buNone/>
            </a:pPr>
            <a:r>
              <a:rPr b="1" lang="en" sz="1700"/>
              <a:t>Kịch bản 5: Threat Hunting</a:t>
            </a:r>
            <a:endParaRPr/>
          </a:p>
        </p:txBody>
      </p:sp>
      <p:sp>
        <p:nvSpPr>
          <p:cNvPr id="313" name="Google Shape;313;p47"/>
          <p:cNvSpPr txBox="1"/>
          <p:nvPr>
            <p:ph idx="12" type="sldNum"/>
          </p:nvPr>
        </p:nvSpPr>
        <p:spPr>
          <a:xfrm>
            <a:off x="581306" y="4862903"/>
            <a:ext cx="4053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pic>
        <p:nvPicPr>
          <p:cNvPr id="314" name="Google Shape;314;p47" title="Threat-Hunting-AI.mp4">
            <a:hlinkClick r:id="rId3"/>
          </p:cNvPr>
          <p:cNvPicPr preferRelativeResize="0"/>
          <p:nvPr/>
        </p:nvPicPr>
        <p:blipFill>
          <a:blip r:embed="rId4">
            <a:alphaModFix/>
          </a:blip>
          <a:stretch>
            <a:fillRect/>
          </a:stretch>
        </p:blipFill>
        <p:spPr>
          <a:xfrm>
            <a:off x="1129100" y="1056775"/>
            <a:ext cx="6885802" cy="37171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1000"/>
                                        <p:tgtEl>
                                          <p:spTgt spid="3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8"/>
          <p:cNvSpPr txBox="1"/>
          <p:nvPr>
            <p:ph type="title"/>
          </p:nvPr>
        </p:nvSpPr>
        <p:spPr>
          <a:xfrm>
            <a:off x="169946" y="108483"/>
            <a:ext cx="8214000" cy="382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2E75B5"/>
              </a:buClr>
              <a:buSzPct val="100000"/>
              <a:buFont typeface="Arial"/>
              <a:buNone/>
            </a:pPr>
            <a:r>
              <a:rPr lang="en"/>
              <a:t>Nội dung báo cáo</a:t>
            </a:r>
            <a:endParaRPr/>
          </a:p>
        </p:txBody>
      </p:sp>
      <p:sp>
        <p:nvSpPr>
          <p:cNvPr id="320" name="Google Shape;320;p48"/>
          <p:cNvSpPr txBox="1"/>
          <p:nvPr>
            <p:ph idx="1" type="body"/>
          </p:nvPr>
        </p:nvSpPr>
        <p:spPr>
          <a:xfrm>
            <a:off x="216567" y="757233"/>
            <a:ext cx="8594700" cy="3967800"/>
          </a:xfrm>
          <a:prstGeom prst="rect">
            <a:avLst/>
          </a:prstGeom>
          <a:noFill/>
          <a:ln>
            <a:noFill/>
          </a:ln>
        </p:spPr>
        <p:txBody>
          <a:bodyPr anchorCtr="0" anchor="t" bIns="45700" lIns="91425" spcFirstLastPara="1" rIns="91425" wrap="square" tIns="45700">
            <a:normAutofit/>
          </a:bodyPr>
          <a:lstStyle/>
          <a:p>
            <a:pPr indent="-292735" lvl="0" marL="292735" rtl="0" algn="l">
              <a:lnSpc>
                <a:spcPct val="90000"/>
              </a:lnSpc>
              <a:spcBef>
                <a:spcPts val="0"/>
              </a:spcBef>
              <a:spcAft>
                <a:spcPts val="0"/>
              </a:spcAft>
              <a:buSzPts val="2800"/>
              <a:buChar char="•"/>
            </a:pPr>
            <a:r>
              <a:rPr b="1" lang="en" sz="2800"/>
              <a:t>Phần I: </a:t>
            </a:r>
            <a:r>
              <a:rPr b="1" lang="en"/>
              <a:t>Ngữ cảnh, mục tiêu</a:t>
            </a:r>
            <a:endParaRPr/>
          </a:p>
          <a:p>
            <a:pPr indent="-292735" lvl="0" marL="292735" rtl="0" algn="l">
              <a:lnSpc>
                <a:spcPct val="90000"/>
              </a:lnSpc>
              <a:spcBef>
                <a:spcPts val="2700"/>
              </a:spcBef>
              <a:spcAft>
                <a:spcPts val="0"/>
              </a:spcAft>
              <a:buClr>
                <a:srgbClr val="262626"/>
              </a:buClr>
              <a:buSzPts val="2800"/>
              <a:buChar char="•"/>
            </a:pPr>
            <a:r>
              <a:rPr b="1" lang="en" sz="2800">
                <a:solidFill>
                  <a:srgbClr val="262626"/>
                </a:solidFill>
              </a:rPr>
              <a:t>Phần II: </a:t>
            </a:r>
            <a:r>
              <a:rPr b="1" lang="en">
                <a:solidFill>
                  <a:srgbClr val="262626"/>
                </a:solidFill>
              </a:rPr>
              <a:t>Phương pháp</a:t>
            </a:r>
            <a:endParaRPr>
              <a:solidFill>
                <a:srgbClr val="262626"/>
              </a:solidFill>
            </a:endParaRPr>
          </a:p>
          <a:p>
            <a:pPr indent="-292735" lvl="0" marL="292735" rtl="0" algn="l">
              <a:lnSpc>
                <a:spcPct val="90000"/>
              </a:lnSpc>
              <a:spcBef>
                <a:spcPts val="2700"/>
              </a:spcBef>
              <a:spcAft>
                <a:spcPts val="0"/>
              </a:spcAft>
              <a:buSzPts val="2800"/>
              <a:buChar char="•"/>
            </a:pPr>
            <a:r>
              <a:rPr b="1" lang="en" sz="2800"/>
              <a:t>Phần III: </a:t>
            </a:r>
            <a:r>
              <a:rPr b="1" lang="en"/>
              <a:t>Kiến trúc hệ thống</a:t>
            </a:r>
            <a:endParaRPr/>
          </a:p>
          <a:p>
            <a:pPr indent="-292735" lvl="0" marL="292735" rtl="0" algn="l">
              <a:lnSpc>
                <a:spcPct val="90000"/>
              </a:lnSpc>
              <a:spcBef>
                <a:spcPts val="2700"/>
              </a:spcBef>
              <a:spcAft>
                <a:spcPts val="0"/>
              </a:spcAft>
              <a:buSzPts val="2800"/>
              <a:buChar char="•"/>
            </a:pPr>
            <a:r>
              <a:rPr b="1" lang="en" sz="2800"/>
              <a:t>Phần IV: </a:t>
            </a:r>
            <a:r>
              <a:rPr b="1" lang="en"/>
              <a:t>Thực nghiệm và đánh giá</a:t>
            </a:r>
            <a:endParaRPr b="1" sz="2800"/>
          </a:p>
          <a:p>
            <a:pPr indent="-292735" lvl="0" marL="292735" rtl="0" algn="l">
              <a:lnSpc>
                <a:spcPct val="90000"/>
              </a:lnSpc>
              <a:spcBef>
                <a:spcPts val="2700"/>
              </a:spcBef>
              <a:spcAft>
                <a:spcPts val="0"/>
              </a:spcAft>
              <a:buClr>
                <a:srgbClr val="FF0000"/>
              </a:buClr>
              <a:buSzPts val="2800"/>
              <a:buChar char="•"/>
            </a:pPr>
            <a:r>
              <a:rPr b="1" lang="en">
                <a:solidFill>
                  <a:srgbClr val="FF0000"/>
                </a:solidFill>
                <a:latin typeface="Arial"/>
                <a:ea typeface="Arial"/>
                <a:cs typeface="Arial"/>
                <a:sym typeface="Arial"/>
              </a:rPr>
              <a:t>Phần V: </a:t>
            </a:r>
            <a:r>
              <a:rPr b="1" lang="en">
                <a:solidFill>
                  <a:srgbClr val="FF0000"/>
                </a:solidFill>
              </a:rPr>
              <a:t>Kết luận và hướng phát triển</a:t>
            </a:r>
            <a:endParaRPr b="1">
              <a:solidFill>
                <a:srgbClr val="FF0000"/>
              </a:solidFill>
            </a:endParaRPr>
          </a:p>
          <a:p>
            <a:pPr indent="-50800" lvl="0" marL="228600" rtl="0" algn="l">
              <a:lnSpc>
                <a:spcPct val="90000"/>
              </a:lnSpc>
              <a:spcBef>
                <a:spcPts val="1000"/>
              </a:spcBef>
              <a:spcAft>
                <a:spcPts val="0"/>
              </a:spcAft>
              <a:buClr>
                <a:schemeClr val="dk1"/>
              </a:buClr>
              <a:buSzPts val="2800"/>
              <a:buNone/>
            </a:pPr>
            <a:r>
              <a:t/>
            </a:r>
            <a:endParaRPr/>
          </a:p>
        </p:txBody>
      </p:sp>
      <p:sp>
        <p:nvSpPr>
          <p:cNvPr id="321" name="Google Shape;321;p48"/>
          <p:cNvSpPr txBox="1"/>
          <p:nvPr>
            <p:ph idx="12" type="sldNum"/>
          </p:nvPr>
        </p:nvSpPr>
        <p:spPr>
          <a:xfrm>
            <a:off x="581306" y="4862903"/>
            <a:ext cx="4053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9"/>
          <p:cNvSpPr txBox="1"/>
          <p:nvPr>
            <p:ph type="title"/>
          </p:nvPr>
        </p:nvSpPr>
        <p:spPr>
          <a:xfrm>
            <a:off x="169946" y="108483"/>
            <a:ext cx="8214000" cy="3825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2E75B5"/>
              </a:buClr>
              <a:buSzPct val="100000"/>
              <a:buFont typeface="Arial"/>
              <a:buNone/>
            </a:pPr>
            <a:r>
              <a:rPr lang="en"/>
              <a:t>Phần V: Kết luận và hướng phát triển</a:t>
            </a:r>
            <a:endParaRPr/>
          </a:p>
        </p:txBody>
      </p:sp>
      <p:sp>
        <p:nvSpPr>
          <p:cNvPr id="327" name="Google Shape;327;p49"/>
          <p:cNvSpPr txBox="1"/>
          <p:nvPr>
            <p:ph idx="1" type="body"/>
          </p:nvPr>
        </p:nvSpPr>
        <p:spPr>
          <a:xfrm>
            <a:off x="216567" y="757233"/>
            <a:ext cx="8594700" cy="39678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rPr b="1" lang="en" sz="2000"/>
              <a:t>Kết luận:</a:t>
            </a:r>
            <a:endParaRPr b="1" sz="2000"/>
          </a:p>
          <a:p>
            <a:pPr indent="-50800" lvl="0" marL="228600" rtl="0" algn="l">
              <a:lnSpc>
                <a:spcPct val="90000"/>
              </a:lnSpc>
              <a:spcBef>
                <a:spcPts val="0"/>
              </a:spcBef>
              <a:spcAft>
                <a:spcPts val="0"/>
              </a:spcAft>
              <a:buClr>
                <a:schemeClr val="dk1"/>
              </a:buClr>
              <a:buSzPts val="2800"/>
              <a:buNone/>
            </a:pPr>
            <a:r>
              <a:t/>
            </a:r>
            <a:endParaRPr b="1" sz="2000"/>
          </a:p>
          <a:p>
            <a:pPr indent="0" lvl="0" marL="0" rtl="0" algn="l">
              <a:spcBef>
                <a:spcPts val="0"/>
              </a:spcBef>
              <a:spcAft>
                <a:spcPts val="0"/>
              </a:spcAft>
              <a:buClr>
                <a:schemeClr val="dk1"/>
              </a:buClr>
              <a:buSzPts val="1100"/>
              <a:buNone/>
            </a:pPr>
            <a:r>
              <a:rPr lang="en" sz="1700"/>
              <a:t>Thông qua triển khai thực nghiệm, nghiên cứu đã đạt được những kết quả cụ thể sau:</a:t>
            </a:r>
            <a:endParaRPr sz="1700"/>
          </a:p>
          <a:p>
            <a:pPr indent="-336550" lvl="0" marL="457200" rtl="0" algn="l">
              <a:spcBef>
                <a:spcPts val="0"/>
              </a:spcBef>
              <a:spcAft>
                <a:spcPts val="0"/>
              </a:spcAft>
              <a:buSzPts val="1700"/>
              <a:buChar char="-"/>
            </a:pPr>
            <a:r>
              <a:rPr lang="en" sz="1700"/>
              <a:t>Thiết kế và hiện thực hóa một kiến trúc NG-EPP tích hợp các chức năng SIEM, EDR, Antivirus, Device Control, Vulnerability Management và Threat Hunting để phát hiện và phản ứng với các mối đe dọa với chi phí thấp và khả năng tùy biến cao.</a:t>
            </a:r>
            <a:endParaRPr sz="1700"/>
          </a:p>
          <a:p>
            <a:pPr indent="0" lvl="0" marL="457200" rtl="0" algn="l">
              <a:spcBef>
                <a:spcPts val="0"/>
              </a:spcBef>
              <a:spcAft>
                <a:spcPts val="0"/>
              </a:spcAft>
              <a:buNone/>
            </a:pPr>
            <a:r>
              <a:t/>
            </a:r>
            <a:endParaRPr sz="1700"/>
          </a:p>
          <a:p>
            <a:pPr indent="-336550" lvl="0" marL="457200" rtl="0" algn="l">
              <a:spcBef>
                <a:spcPts val="0"/>
              </a:spcBef>
              <a:spcAft>
                <a:spcPts val="0"/>
              </a:spcAft>
              <a:buSzPts val="1700"/>
              <a:buChar char="-"/>
            </a:pPr>
            <a:r>
              <a:rPr lang="en" sz="1700"/>
              <a:t>Áp dụng mô hình Generative AI để sinh các biện pháp khắc phục chi tiết, tự động, tham chiếu từ nhiều nguồn như NVD, GitHub, và CIS Benchmark.</a:t>
            </a:r>
            <a:endParaRPr sz="1700"/>
          </a:p>
          <a:p>
            <a:pPr indent="0" lvl="0" marL="457200" rtl="0" algn="l">
              <a:spcBef>
                <a:spcPts val="0"/>
              </a:spcBef>
              <a:spcAft>
                <a:spcPts val="0"/>
              </a:spcAft>
              <a:buNone/>
            </a:pPr>
            <a:r>
              <a:t/>
            </a:r>
            <a:endParaRPr sz="1700"/>
          </a:p>
          <a:p>
            <a:pPr indent="-336550" lvl="0" marL="457200" rtl="0" algn="l">
              <a:spcBef>
                <a:spcPts val="0"/>
              </a:spcBef>
              <a:spcAft>
                <a:spcPts val="0"/>
              </a:spcAft>
              <a:buSzPts val="1700"/>
              <a:buChar char="-"/>
            </a:pPr>
            <a:r>
              <a:rPr lang="en" sz="1700"/>
              <a:t>Thực hiện việc săn tìm các mối đe dọa nhờ việc tích hợp AI để hỗ trợ tự động hóa, giảm bớt áp lực cho các đội SOC, có thể giúp tìm những nguy cơ chưa phát hiện được.</a:t>
            </a:r>
            <a:endParaRPr sz="1700"/>
          </a:p>
        </p:txBody>
      </p:sp>
      <p:sp>
        <p:nvSpPr>
          <p:cNvPr id="328" name="Google Shape;328;p49"/>
          <p:cNvSpPr txBox="1"/>
          <p:nvPr>
            <p:ph idx="12" type="sldNum"/>
          </p:nvPr>
        </p:nvSpPr>
        <p:spPr>
          <a:xfrm>
            <a:off x="581306" y="4862903"/>
            <a:ext cx="4053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0"/>
          <p:cNvSpPr txBox="1"/>
          <p:nvPr>
            <p:ph type="title"/>
          </p:nvPr>
        </p:nvSpPr>
        <p:spPr>
          <a:xfrm>
            <a:off x="169946" y="108483"/>
            <a:ext cx="8214000" cy="3825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2E75B5"/>
              </a:buClr>
              <a:buSzPct val="100000"/>
              <a:buFont typeface="Arial"/>
              <a:buNone/>
            </a:pPr>
            <a:r>
              <a:rPr lang="en"/>
              <a:t>Phần V: Kết luận và hướng phát triển</a:t>
            </a:r>
            <a:endParaRPr/>
          </a:p>
        </p:txBody>
      </p:sp>
      <p:sp>
        <p:nvSpPr>
          <p:cNvPr id="334" name="Google Shape;334;p50"/>
          <p:cNvSpPr txBox="1"/>
          <p:nvPr>
            <p:ph idx="1" type="body"/>
          </p:nvPr>
        </p:nvSpPr>
        <p:spPr>
          <a:xfrm>
            <a:off x="216567" y="757233"/>
            <a:ext cx="8594700" cy="39678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rPr b="1" lang="en" sz="2000"/>
              <a:t>Hướng phát triển</a:t>
            </a:r>
            <a:r>
              <a:rPr b="1" lang="en" sz="2000"/>
              <a:t>:</a:t>
            </a:r>
            <a:endParaRPr b="1" sz="2000"/>
          </a:p>
          <a:p>
            <a:pPr indent="-50800" lvl="0" marL="228600" rtl="0" algn="l">
              <a:lnSpc>
                <a:spcPct val="90000"/>
              </a:lnSpc>
              <a:spcBef>
                <a:spcPts val="0"/>
              </a:spcBef>
              <a:spcAft>
                <a:spcPts val="0"/>
              </a:spcAft>
              <a:buClr>
                <a:schemeClr val="dk1"/>
              </a:buClr>
              <a:buSzPts val="2800"/>
              <a:buNone/>
            </a:pPr>
            <a:r>
              <a:t/>
            </a:r>
            <a:endParaRPr sz="1700"/>
          </a:p>
          <a:p>
            <a:pPr indent="-336550" lvl="0" marL="457200" rtl="0" algn="l">
              <a:lnSpc>
                <a:spcPct val="90000"/>
              </a:lnSpc>
              <a:spcBef>
                <a:spcPts val="0"/>
              </a:spcBef>
              <a:spcAft>
                <a:spcPts val="0"/>
              </a:spcAft>
              <a:buSzPts val="1700"/>
              <a:buChar char="-"/>
            </a:pPr>
            <a:r>
              <a:rPr lang="en" sz="1700"/>
              <a:t>Tăng cường độ chính xác khuyến nghị AI bằng cách tích hợp thêm các nguồn dữ liệu mở (OSINT) hoặc tài liệu kỹ thuật chuyên sâu để cải thiện chất lượng RAG.</a:t>
            </a:r>
            <a:endParaRPr sz="1700"/>
          </a:p>
          <a:p>
            <a:pPr indent="0" lvl="0" marL="0" rtl="0" algn="l">
              <a:lnSpc>
                <a:spcPct val="90000"/>
              </a:lnSpc>
              <a:spcBef>
                <a:spcPts val="0"/>
              </a:spcBef>
              <a:spcAft>
                <a:spcPts val="0"/>
              </a:spcAft>
              <a:buNone/>
            </a:pPr>
            <a:r>
              <a:t/>
            </a:r>
            <a:endParaRPr sz="1700"/>
          </a:p>
          <a:p>
            <a:pPr indent="-336550" lvl="0" marL="457200" rtl="0" algn="l">
              <a:lnSpc>
                <a:spcPct val="90000"/>
              </a:lnSpc>
              <a:spcBef>
                <a:spcPts val="0"/>
              </a:spcBef>
              <a:spcAft>
                <a:spcPts val="0"/>
              </a:spcAft>
              <a:buSzPts val="1700"/>
              <a:buChar char="-"/>
            </a:pPr>
            <a:r>
              <a:rPr lang="en" sz="1700"/>
              <a:t>Mở rộng phạm vi đánh giá cấu hình (SCA) cho các nền tảng mới (container, cloud-native)</a:t>
            </a:r>
            <a:endParaRPr sz="1700"/>
          </a:p>
          <a:p>
            <a:pPr indent="0" lvl="0" marL="0" rtl="0" algn="l">
              <a:lnSpc>
                <a:spcPct val="90000"/>
              </a:lnSpc>
              <a:spcBef>
                <a:spcPts val="0"/>
              </a:spcBef>
              <a:spcAft>
                <a:spcPts val="0"/>
              </a:spcAft>
              <a:buNone/>
            </a:pPr>
            <a:r>
              <a:t/>
            </a:r>
            <a:endParaRPr sz="1700"/>
          </a:p>
          <a:p>
            <a:pPr indent="-336550" lvl="0" marL="457200" rtl="0" algn="l">
              <a:spcBef>
                <a:spcPts val="0"/>
              </a:spcBef>
              <a:spcAft>
                <a:spcPts val="0"/>
              </a:spcAft>
              <a:buSzPts val="1700"/>
              <a:buChar char="-"/>
            </a:pPr>
            <a:r>
              <a:rPr lang="en" sz="1700"/>
              <a:t>Xây dựng dashboard điều khiển tập trung cho phép quản lý nhiều agent ở các mạng khác nhau, hỗ trợ giám sát tập trung và theo dõi các hành vi bất thường trong thời gian thực.</a:t>
            </a:r>
            <a:endParaRPr sz="1700"/>
          </a:p>
          <a:p>
            <a:pPr indent="0" lvl="0" marL="0" rtl="0" algn="l">
              <a:spcBef>
                <a:spcPts val="0"/>
              </a:spcBef>
              <a:spcAft>
                <a:spcPts val="0"/>
              </a:spcAft>
              <a:buNone/>
            </a:pPr>
            <a:r>
              <a:t/>
            </a:r>
            <a:endParaRPr sz="1700"/>
          </a:p>
          <a:p>
            <a:pPr indent="-336550" lvl="0" marL="457200" rtl="0" algn="l">
              <a:spcBef>
                <a:spcPts val="0"/>
              </a:spcBef>
              <a:spcAft>
                <a:spcPts val="0"/>
              </a:spcAft>
              <a:buSzPts val="1700"/>
              <a:buChar char="-"/>
            </a:pPr>
            <a:r>
              <a:rPr lang="en" sz="1700"/>
              <a:t>Nâng cấp hệ thống AI/ML bằng cách thu thập thêm dữ liệu thực tế, triển khai mô hình học sâu hoặc học không giám sát để phát hiện các hành vi bất thường chưa từng thấy trước đó</a:t>
            </a:r>
            <a:endParaRPr sz="1700"/>
          </a:p>
        </p:txBody>
      </p:sp>
      <p:sp>
        <p:nvSpPr>
          <p:cNvPr id="335" name="Google Shape;335;p50"/>
          <p:cNvSpPr txBox="1"/>
          <p:nvPr>
            <p:ph idx="12" type="sldNum"/>
          </p:nvPr>
        </p:nvSpPr>
        <p:spPr>
          <a:xfrm>
            <a:off x="581306" y="4862903"/>
            <a:ext cx="4053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1"/>
          <p:cNvSpPr txBox="1"/>
          <p:nvPr>
            <p:ph type="ctrTitle"/>
          </p:nvPr>
        </p:nvSpPr>
        <p:spPr>
          <a:xfrm>
            <a:off x="2535382" y="3608589"/>
            <a:ext cx="4073235" cy="609601"/>
          </a:xfrm>
          <a:prstGeom prst="rect">
            <a:avLst/>
          </a:prstGeom>
          <a:solidFill>
            <a:schemeClr val="dk1">
              <a:alpha val="49803"/>
            </a:schemeClr>
          </a:solidFill>
          <a:ln cap="flat" cmpd="sng" w="12700">
            <a:solidFill>
              <a:schemeClr val="accent1"/>
            </a:solidFill>
            <a:prstDash val="solid"/>
            <a:miter lim="800000"/>
            <a:headEnd len="sm" w="sm" type="none"/>
            <a:tailEnd len="sm" w="sm" type="none"/>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chemeClr val="lt1"/>
              </a:buClr>
              <a:buSzPts val="4600"/>
              <a:buFont typeface="Arial"/>
              <a:buNone/>
            </a:pPr>
            <a:r>
              <a:rPr b="1" lang="en" sz="4600">
                <a:solidFill>
                  <a:schemeClr val="lt1"/>
                </a:solidFill>
                <a:latin typeface="Calibri"/>
                <a:ea typeface="Calibri"/>
                <a:cs typeface="Calibri"/>
                <a:sym typeface="Calibri"/>
              </a:rPr>
              <a:t>Xin cảm ơn.</a:t>
            </a:r>
            <a:endParaRPr/>
          </a:p>
        </p:txBody>
      </p:sp>
      <p:cxnSp>
        <p:nvCxnSpPr>
          <p:cNvPr id="341" name="Google Shape;341;p51"/>
          <p:cNvCxnSpPr/>
          <p:nvPr/>
        </p:nvCxnSpPr>
        <p:spPr>
          <a:xfrm rot="10800000">
            <a:off x="955040" y="3101341"/>
            <a:ext cx="0" cy="1325"/>
          </a:xfrm>
          <a:prstGeom prst="straightConnector1">
            <a:avLst/>
          </a:prstGeom>
          <a:noFill/>
          <a:ln cap="flat" cmpd="sng" w="9525">
            <a:solidFill>
              <a:schemeClr val="accent1"/>
            </a:solidFill>
            <a:prstDash val="solid"/>
            <a:miter lim="800000"/>
            <a:headEnd len="sm" w="sm" type="none"/>
            <a:tailEnd len="sm" w="sm" type="none"/>
          </a:ln>
        </p:spPr>
      </p:cxnSp>
      <p:pic>
        <p:nvPicPr>
          <p:cNvPr descr="A close up of a logo&#10;&#10;Description generated with very high confidence" id="342" name="Google Shape;342;p51"/>
          <p:cNvPicPr preferRelativeResize="0"/>
          <p:nvPr/>
        </p:nvPicPr>
        <p:blipFill rotWithShape="1">
          <a:blip r:embed="rId3">
            <a:alphaModFix/>
          </a:blip>
          <a:srcRect b="0" l="0" r="75471" t="0"/>
          <a:stretch/>
        </p:blipFill>
        <p:spPr>
          <a:xfrm>
            <a:off x="853561" y="-25801"/>
            <a:ext cx="949893" cy="806078"/>
          </a:xfrm>
          <a:prstGeom prst="rect">
            <a:avLst/>
          </a:prstGeom>
          <a:noFill/>
          <a:ln>
            <a:noFill/>
          </a:ln>
        </p:spPr>
      </p:pic>
      <p:sp>
        <p:nvSpPr>
          <p:cNvPr id="343" name="Google Shape;343;p51"/>
          <p:cNvSpPr txBox="1"/>
          <p:nvPr/>
        </p:nvSpPr>
        <p:spPr>
          <a:xfrm>
            <a:off x="2181689" y="134865"/>
            <a:ext cx="4623602" cy="48474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 sz="1800" u="none" cap="none" strike="noStrike">
                <a:solidFill>
                  <a:srgbClr val="262626"/>
                </a:solidFill>
                <a:latin typeface="Arial"/>
                <a:ea typeface="Arial"/>
                <a:cs typeface="Arial"/>
                <a:sym typeface="Arial"/>
              </a:rPr>
              <a:t>Trường ĐH Công nghệ Thông tin</a:t>
            </a:r>
            <a:endParaRPr/>
          </a:p>
          <a:p>
            <a:pPr indent="0" lvl="0" marL="0" marR="0" rtl="0" algn="l">
              <a:spcBef>
                <a:spcPts val="0"/>
              </a:spcBef>
              <a:spcAft>
                <a:spcPts val="0"/>
              </a:spcAft>
              <a:buNone/>
            </a:pPr>
            <a:r>
              <a:rPr b="1" lang="en" sz="1800">
                <a:solidFill>
                  <a:srgbClr val="262626"/>
                </a:solidFill>
                <a:latin typeface="Arial"/>
                <a:ea typeface="Arial"/>
                <a:cs typeface="Arial"/>
                <a:sym typeface="Arial"/>
              </a:rPr>
              <a:t>Đại Học Quốc Gia Thành phố HCM</a:t>
            </a:r>
            <a:endParaRPr/>
          </a:p>
        </p:txBody>
      </p:sp>
      <p:pic>
        <p:nvPicPr>
          <p:cNvPr id="344" name="Google Shape;344;p51"/>
          <p:cNvPicPr preferRelativeResize="0"/>
          <p:nvPr/>
        </p:nvPicPr>
        <p:blipFill rotWithShape="1">
          <a:blip r:embed="rId4">
            <a:alphaModFix/>
          </a:blip>
          <a:srcRect b="0" l="0" r="11955" t="0"/>
          <a:stretch/>
        </p:blipFill>
        <p:spPr>
          <a:xfrm>
            <a:off x="853561" y="1315757"/>
            <a:ext cx="6857072" cy="2206289"/>
          </a:xfrm>
          <a:prstGeom prst="rect">
            <a:avLst/>
          </a:prstGeom>
          <a:noFill/>
          <a:ln>
            <a:noFill/>
          </a:ln>
        </p:spPr>
      </p:pic>
      <p:pic>
        <p:nvPicPr>
          <p:cNvPr descr="See the source image" id="345" name="Google Shape;345;p51"/>
          <p:cNvPicPr preferRelativeResize="0"/>
          <p:nvPr/>
        </p:nvPicPr>
        <p:blipFill rotWithShape="1">
          <a:blip r:embed="rId5">
            <a:alphaModFix/>
          </a:blip>
          <a:srcRect b="0" l="0" r="0" t="0"/>
          <a:stretch/>
        </p:blipFill>
        <p:spPr>
          <a:xfrm>
            <a:off x="6314442" y="134865"/>
            <a:ext cx="1365356" cy="484748"/>
          </a:xfrm>
          <a:prstGeom prst="rect">
            <a:avLst/>
          </a:prstGeom>
          <a:noFill/>
          <a:ln>
            <a:noFill/>
          </a:ln>
        </p:spPr>
      </p:pic>
      <p:pic>
        <p:nvPicPr>
          <p:cNvPr descr="A picture containing object, clock&#10;&#10;Description automatically generated" id="346" name="Google Shape;346;p51"/>
          <p:cNvPicPr preferRelativeResize="0"/>
          <p:nvPr/>
        </p:nvPicPr>
        <p:blipFill rotWithShape="1">
          <a:blip r:embed="rId6">
            <a:alphaModFix/>
          </a:blip>
          <a:srcRect b="0" l="0" r="0" t="0"/>
          <a:stretch/>
        </p:blipFill>
        <p:spPr>
          <a:xfrm>
            <a:off x="3126822" y="4239725"/>
            <a:ext cx="903775" cy="903775"/>
          </a:xfrm>
          <a:prstGeom prst="rect">
            <a:avLst/>
          </a:prstGeom>
          <a:noFill/>
          <a:ln>
            <a:noFill/>
          </a:ln>
        </p:spPr>
      </p:pic>
      <p:pic>
        <p:nvPicPr>
          <p:cNvPr descr="Trang chủ - NC - Khoa Mạng máy tính và Truyền thông - UIT" id="347" name="Google Shape;347;p51"/>
          <p:cNvPicPr preferRelativeResize="0"/>
          <p:nvPr/>
        </p:nvPicPr>
        <p:blipFill rotWithShape="1">
          <a:blip r:embed="rId7">
            <a:alphaModFix/>
          </a:blip>
          <a:srcRect b="0" l="0" r="0" t="0"/>
          <a:stretch/>
        </p:blipFill>
        <p:spPr>
          <a:xfrm flipH="1">
            <a:off x="4957601" y="4222007"/>
            <a:ext cx="953671" cy="98178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169946" y="108483"/>
            <a:ext cx="8214072" cy="38258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2E75B5"/>
              </a:buClr>
              <a:buSzPct val="100000"/>
              <a:buFont typeface="Arial"/>
              <a:buNone/>
            </a:pPr>
            <a:r>
              <a:rPr lang="en"/>
              <a:t>Phần I: Ngữ cảnh, mục tiêu</a:t>
            </a:r>
            <a:endParaRPr/>
          </a:p>
        </p:txBody>
      </p:sp>
      <p:sp>
        <p:nvSpPr>
          <p:cNvPr id="161" name="Google Shape;161;p27"/>
          <p:cNvSpPr txBox="1"/>
          <p:nvPr>
            <p:ph idx="1" type="body"/>
          </p:nvPr>
        </p:nvSpPr>
        <p:spPr>
          <a:xfrm>
            <a:off x="216567" y="757233"/>
            <a:ext cx="8594557" cy="3967739"/>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1200"/>
              </a:spcBef>
              <a:spcAft>
                <a:spcPts val="0"/>
              </a:spcAft>
              <a:buNone/>
            </a:pPr>
            <a:r>
              <a:rPr b="1" i="1" lang="en" sz="1400"/>
              <a:t>Ngữ cảnh:</a:t>
            </a:r>
            <a:endParaRPr b="1" i="1" sz="1400"/>
          </a:p>
          <a:p>
            <a:pPr indent="0" lvl="0" marL="0" rtl="0" algn="just">
              <a:lnSpc>
                <a:spcPct val="115000"/>
              </a:lnSpc>
              <a:spcBef>
                <a:spcPts val="1200"/>
              </a:spcBef>
              <a:spcAft>
                <a:spcPts val="0"/>
              </a:spcAft>
              <a:buNone/>
            </a:pPr>
            <a:r>
              <a:rPr lang="en" sz="1400"/>
              <a:t>Các thiết bị đầu cuối trở thành mục tiêu tấn công chính của các mối đe dọa mạng tinh vi như ransomware, phishing, APT, và mã độc không tệp (fileless malware).</a:t>
            </a:r>
            <a:endParaRPr sz="1400"/>
          </a:p>
          <a:p>
            <a:pPr indent="0" lvl="0" marL="0" rtl="0" algn="just">
              <a:lnSpc>
                <a:spcPct val="115000"/>
              </a:lnSpc>
              <a:spcBef>
                <a:spcPts val="1200"/>
              </a:spcBef>
              <a:spcAft>
                <a:spcPts val="0"/>
              </a:spcAft>
              <a:buNone/>
            </a:pPr>
            <a:r>
              <a:rPr lang="en" sz="1400"/>
              <a:t>Các Pain Point còn tồn tại:</a:t>
            </a:r>
            <a:endParaRPr sz="1400"/>
          </a:p>
          <a:p>
            <a:pPr indent="-317500" lvl="0" marL="457200" rtl="0" algn="just">
              <a:lnSpc>
                <a:spcPct val="115000"/>
              </a:lnSpc>
              <a:spcBef>
                <a:spcPts val="1200"/>
              </a:spcBef>
              <a:spcAft>
                <a:spcPts val="0"/>
              </a:spcAft>
              <a:buSzPts val="1400"/>
              <a:buChar char="●"/>
            </a:pPr>
            <a:r>
              <a:rPr lang="en" sz="1400"/>
              <a:t>Các công cụ bảo mật hoạt động rời rạc, riêng lẻ, t</a:t>
            </a:r>
            <a:r>
              <a:rPr lang="en" sz="1400"/>
              <a:t>hiếu sự tích hợp.</a:t>
            </a:r>
            <a:endParaRPr sz="1400"/>
          </a:p>
          <a:p>
            <a:pPr indent="-317500" lvl="0" marL="457200" rtl="0" algn="just">
              <a:lnSpc>
                <a:spcPct val="115000"/>
              </a:lnSpc>
              <a:spcBef>
                <a:spcPts val="0"/>
              </a:spcBef>
              <a:spcAft>
                <a:spcPts val="0"/>
              </a:spcAft>
              <a:buSzPts val="1400"/>
              <a:buChar char="●"/>
            </a:pPr>
            <a:r>
              <a:rPr lang="en" sz="1400"/>
              <a:t>Thiếu khả năng quan sát chi tiết và hiển thị tấn công theo khung MITRE ATT&amp;</a:t>
            </a:r>
            <a:r>
              <a:rPr lang="en" sz="1400"/>
              <a:t>CK</a:t>
            </a:r>
            <a:r>
              <a:rPr lang="en" sz="1400"/>
              <a:t>.</a:t>
            </a:r>
            <a:endParaRPr sz="1400"/>
          </a:p>
          <a:p>
            <a:pPr indent="-317500" lvl="0" marL="457200" rtl="0" algn="just">
              <a:lnSpc>
                <a:spcPct val="115000"/>
              </a:lnSpc>
              <a:spcBef>
                <a:spcPts val="0"/>
              </a:spcBef>
              <a:spcAft>
                <a:spcPts val="0"/>
              </a:spcAft>
              <a:buSzPts val="1400"/>
              <a:buChar char="●"/>
            </a:pPr>
            <a:r>
              <a:rPr lang="en" sz="1400"/>
              <a:t>Không thể tự động phản ứng như cách ly host, dừng tiến trình, …</a:t>
            </a:r>
            <a:endParaRPr sz="1400"/>
          </a:p>
          <a:p>
            <a:pPr indent="-317500" lvl="0" marL="457200" rtl="0" algn="just">
              <a:lnSpc>
                <a:spcPct val="115000"/>
              </a:lnSpc>
              <a:spcBef>
                <a:spcPts val="0"/>
              </a:spcBef>
              <a:spcAft>
                <a:spcPts val="0"/>
              </a:spcAft>
              <a:buSzPts val="1400"/>
              <a:buChar char="●"/>
            </a:pPr>
            <a:r>
              <a:rPr lang="en" sz="1400"/>
              <a:t>Quy trình xử lý sự cố phức tạp và rời rạc.</a:t>
            </a:r>
            <a:endParaRPr sz="1400"/>
          </a:p>
          <a:p>
            <a:pPr indent="-317500" lvl="0" marL="457200" rtl="0" algn="just">
              <a:lnSpc>
                <a:spcPct val="115000"/>
              </a:lnSpc>
              <a:spcBef>
                <a:spcPts val="0"/>
              </a:spcBef>
              <a:spcAft>
                <a:spcPts val="0"/>
              </a:spcAft>
              <a:buSzPts val="1400"/>
              <a:buChar char="●"/>
            </a:pPr>
            <a:r>
              <a:rPr lang="en" sz="1400"/>
              <a:t>Tối ưu nguồn nhân lực bảo mật gặp nhiều hạn chế.</a:t>
            </a:r>
            <a:br>
              <a:rPr lang="en" sz="1400"/>
            </a:br>
            <a:endParaRPr sz="1400"/>
          </a:p>
          <a:p>
            <a:pPr indent="0" lvl="0" marL="0" rtl="0" algn="just">
              <a:lnSpc>
                <a:spcPct val="115000"/>
              </a:lnSpc>
              <a:spcBef>
                <a:spcPts val="1200"/>
              </a:spcBef>
              <a:spcAft>
                <a:spcPts val="0"/>
              </a:spcAft>
              <a:buClr>
                <a:schemeClr val="dk1"/>
              </a:buClr>
              <a:buSzPts val="1100"/>
              <a:buFont typeface="Arial"/>
              <a:buNone/>
            </a:pPr>
            <a:r>
              <a:rPr b="1" lang="en" sz="1400"/>
              <a:t>=&gt; Sử dụng NG-EPP, tuy nhiên các giải pháp thương mại NG-EPP hiện nay tuy hiệu quả nhưng có chi phí cao và khó triển khai cho tổ chức có nguồn lực hạn chế, đặc biệt trong giáo dục và doanh nghiệp vừa và nhỏ.</a:t>
            </a:r>
            <a:endParaRPr b="1" sz="1400"/>
          </a:p>
          <a:p>
            <a:pPr indent="0" lvl="0" marL="177800" rtl="0" algn="l">
              <a:lnSpc>
                <a:spcPct val="90000"/>
              </a:lnSpc>
              <a:spcBef>
                <a:spcPts val="1200"/>
              </a:spcBef>
              <a:spcAft>
                <a:spcPts val="0"/>
              </a:spcAft>
              <a:buClr>
                <a:schemeClr val="dk1"/>
              </a:buClr>
              <a:buSzPts val="2800"/>
              <a:buNone/>
            </a:pPr>
            <a:r>
              <a:t/>
            </a:r>
            <a:endParaRPr sz="2900"/>
          </a:p>
        </p:txBody>
      </p:sp>
      <p:sp>
        <p:nvSpPr>
          <p:cNvPr id="162" name="Google Shape;162;p27"/>
          <p:cNvSpPr txBox="1"/>
          <p:nvPr>
            <p:ph idx="12" type="sldNum"/>
          </p:nvPr>
        </p:nvSpPr>
        <p:spPr>
          <a:xfrm>
            <a:off x="581306" y="4862903"/>
            <a:ext cx="405441"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169946" y="108483"/>
            <a:ext cx="8214072" cy="382583"/>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2E75B5"/>
              </a:buClr>
              <a:buSzPct val="100000"/>
              <a:buFont typeface="Arial"/>
              <a:buNone/>
            </a:pPr>
            <a:r>
              <a:rPr lang="en"/>
              <a:t>Phần I: Ngữ cảnh, mục tiêu</a:t>
            </a:r>
            <a:endParaRPr/>
          </a:p>
        </p:txBody>
      </p:sp>
      <p:sp>
        <p:nvSpPr>
          <p:cNvPr id="168" name="Google Shape;168;p28"/>
          <p:cNvSpPr txBox="1"/>
          <p:nvPr>
            <p:ph idx="1" type="body"/>
          </p:nvPr>
        </p:nvSpPr>
        <p:spPr>
          <a:xfrm>
            <a:off x="216567" y="757233"/>
            <a:ext cx="8594557" cy="3967739"/>
          </a:xfrm>
          <a:prstGeom prst="rect">
            <a:avLst/>
          </a:prstGeom>
          <a:noFill/>
          <a:ln>
            <a:noFill/>
          </a:ln>
        </p:spPr>
        <p:txBody>
          <a:bodyPr anchorCtr="0" anchor="t" bIns="45700" lIns="91425" spcFirstLastPara="1" rIns="91425" wrap="square" tIns="45700">
            <a:normAutofit fontScale="32500" lnSpcReduction="20000"/>
          </a:bodyPr>
          <a:lstStyle/>
          <a:p>
            <a:pPr indent="0" lvl="0" marL="0" rtl="0" algn="just">
              <a:lnSpc>
                <a:spcPct val="115000"/>
              </a:lnSpc>
              <a:spcBef>
                <a:spcPts val="1400"/>
              </a:spcBef>
              <a:spcAft>
                <a:spcPts val="0"/>
              </a:spcAft>
              <a:buClr>
                <a:schemeClr val="dk1"/>
              </a:buClr>
              <a:buSzPts val="358"/>
              <a:buFont typeface="Arial"/>
              <a:buNone/>
            </a:pPr>
            <a:r>
              <a:rPr b="1" i="1" lang="en" sz="4975"/>
              <a:t>Mục tiêu của đề tài:</a:t>
            </a:r>
            <a:endParaRPr b="1" i="1" sz="4975"/>
          </a:p>
          <a:p>
            <a:pPr indent="0" lvl="0" marL="0" rtl="0" algn="just">
              <a:lnSpc>
                <a:spcPct val="115000"/>
              </a:lnSpc>
              <a:spcBef>
                <a:spcPts val="1400"/>
              </a:spcBef>
              <a:spcAft>
                <a:spcPts val="0"/>
              </a:spcAft>
              <a:buClr>
                <a:schemeClr val="dk1"/>
              </a:buClr>
              <a:buSzPts val="358"/>
              <a:buFont typeface="Arial"/>
              <a:buNone/>
            </a:pPr>
            <a:r>
              <a:rPr lang="en" sz="4975"/>
              <a:t>Hướng đến phát triển một </a:t>
            </a:r>
            <a:r>
              <a:rPr b="1" lang="en" sz="4975"/>
              <a:t>nền tảng bảo vệ điểm cuối thế hệ mới (NG-EPP)</a:t>
            </a:r>
            <a:r>
              <a:rPr lang="en" sz="4975"/>
              <a:t> dựa trên các công cụ mã nguồn mở, với các mục tiêu cụ thể sau:</a:t>
            </a:r>
            <a:endParaRPr sz="4975"/>
          </a:p>
          <a:p>
            <a:pPr indent="-331291" lvl="0" marL="457200" rtl="0" algn="just">
              <a:lnSpc>
                <a:spcPct val="115000"/>
              </a:lnSpc>
              <a:spcBef>
                <a:spcPts val="1200"/>
              </a:spcBef>
              <a:spcAft>
                <a:spcPts val="0"/>
              </a:spcAft>
              <a:buSzPct val="100000"/>
              <a:buAutoNum type="arabicPeriod"/>
            </a:pPr>
            <a:r>
              <a:rPr lang="en" sz="4975"/>
              <a:t>Xây dựng Unified Security Agent (USA) tích hợp các chức năng: Antivirus, HIDS, Host-based Firewall, Device Control.</a:t>
            </a:r>
            <a:br>
              <a:rPr lang="en" sz="4975"/>
            </a:br>
            <a:endParaRPr sz="4975"/>
          </a:p>
          <a:p>
            <a:pPr indent="-331291" lvl="0" marL="457200" rtl="0" algn="just">
              <a:lnSpc>
                <a:spcPct val="115000"/>
              </a:lnSpc>
              <a:spcBef>
                <a:spcPts val="0"/>
              </a:spcBef>
              <a:spcAft>
                <a:spcPts val="0"/>
              </a:spcAft>
              <a:buSzPct val="100000"/>
              <a:buAutoNum type="arabicPeriod"/>
            </a:pPr>
            <a:r>
              <a:rPr lang="en" sz="4975"/>
              <a:t>Xây dựng hệ thống SIEM tích hợp, thu thập và phân tích log từ USA để giám sát, phát hiện và phản ứng thời gian thực.</a:t>
            </a:r>
            <a:br>
              <a:rPr lang="en" sz="4975"/>
            </a:br>
            <a:endParaRPr sz="4975"/>
          </a:p>
          <a:p>
            <a:pPr indent="-331291" lvl="0" marL="457200" rtl="0" algn="just">
              <a:lnSpc>
                <a:spcPct val="115000"/>
              </a:lnSpc>
              <a:spcBef>
                <a:spcPts val="0"/>
              </a:spcBef>
              <a:spcAft>
                <a:spcPts val="0"/>
              </a:spcAft>
              <a:buSzPct val="100000"/>
              <a:buAutoNum type="arabicPeriod"/>
            </a:pPr>
            <a:r>
              <a:rPr lang="en" sz="4975"/>
              <a:t>Tích hợp khung MITRE ATT&amp;CK để hỗ trợ trực quan hóa từng giai đoạn tấn công.</a:t>
            </a:r>
            <a:br>
              <a:rPr lang="en" sz="4975"/>
            </a:br>
            <a:endParaRPr sz="4975"/>
          </a:p>
          <a:p>
            <a:pPr indent="-331291" lvl="0" marL="457200" rtl="0" algn="just">
              <a:lnSpc>
                <a:spcPct val="115000"/>
              </a:lnSpc>
              <a:spcBef>
                <a:spcPts val="0"/>
              </a:spcBef>
              <a:spcAft>
                <a:spcPts val="0"/>
              </a:spcAft>
              <a:buSzPct val="99519"/>
              <a:buAutoNum type="arabicPeriod"/>
            </a:pPr>
            <a:r>
              <a:rPr lang="en" sz="5000"/>
              <a:t>Tích hợp AI để hỗ trợ quản trị viên trong việc đưa ra các biện pháp khắc phục cho các lỗ hổng, cấu hình chưa đúng và việc săn tìm mối đe dọa.</a:t>
            </a:r>
            <a:br>
              <a:rPr lang="en" sz="4975"/>
            </a:br>
            <a:endParaRPr sz="4975"/>
          </a:p>
          <a:p>
            <a:pPr indent="-50800" lvl="0" marL="228600" rtl="0" algn="l">
              <a:lnSpc>
                <a:spcPct val="90000"/>
              </a:lnSpc>
              <a:spcBef>
                <a:spcPts val="1200"/>
              </a:spcBef>
              <a:spcAft>
                <a:spcPts val="0"/>
              </a:spcAft>
              <a:buClr>
                <a:schemeClr val="dk1"/>
              </a:buClr>
              <a:buSzPct val="100000"/>
              <a:buNone/>
            </a:pPr>
            <a:r>
              <a:t/>
            </a:r>
            <a:endParaRPr/>
          </a:p>
        </p:txBody>
      </p:sp>
      <p:sp>
        <p:nvSpPr>
          <p:cNvPr id="169" name="Google Shape;169;p28"/>
          <p:cNvSpPr txBox="1"/>
          <p:nvPr>
            <p:ph idx="12" type="sldNum"/>
          </p:nvPr>
        </p:nvSpPr>
        <p:spPr>
          <a:xfrm>
            <a:off x="581306" y="4862903"/>
            <a:ext cx="405441"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169946" y="108483"/>
            <a:ext cx="8214000" cy="3825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2E75B5"/>
              </a:buClr>
              <a:buSzPct val="100000"/>
              <a:buFont typeface="Arial"/>
              <a:buNone/>
            </a:pPr>
            <a:r>
              <a:rPr lang="en"/>
              <a:t>Nội dung báo cáo</a:t>
            </a:r>
            <a:endParaRPr/>
          </a:p>
        </p:txBody>
      </p:sp>
      <p:sp>
        <p:nvSpPr>
          <p:cNvPr id="175" name="Google Shape;175;p29"/>
          <p:cNvSpPr txBox="1"/>
          <p:nvPr>
            <p:ph idx="1" type="body"/>
          </p:nvPr>
        </p:nvSpPr>
        <p:spPr>
          <a:xfrm>
            <a:off x="216567" y="757233"/>
            <a:ext cx="8594700" cy="3967800"/>
          </a:xfrm>
          <a:prstGeom prst="rect">
            <a:avLst/>
          </a:prstGeom>
          <a:noFill/>
          <a:ln>
            <a:noFill/>
          </a:ln>
        </p:spPr>
        <p:txBody>
          <a:bodyPr anchorCtr="0" anchor="t" bIns="45700" lIns="91425" spcFirstLastPara="1" rIns="91425" wrap="square" tIns="45700">
            <a:normAutofit/>
          </a:bodyPr>
          <a:lstStyle/>
          <a:p>
            <a:pPr indent="-292735" lvl="0" marL="292735" rtl="0" algn="l">
              <a:lnSpc>
                <a:spcPct val="90000"/>
              </a:lnSpc>
              <a:spcBef>
                <a:spcPts val="0"/>
              </a:spcBef>
              <a:spcAft>
                <a:spcPts val="0"/>
              </a:spcAft>
              <a:buSzPts val="2800"/>
              <a:buChar char="•"/>
            </a:pPr>
            <a:r>
              <a:rPr b="1" lang="en" sz="2800"/>
              <a:t>Phần I: </a:t>
            </a:r>
            <a:r>
              <a:rPr b="1" lang="en"/>
              <a:t>Ngữ cảnh, mục tiêu</a:t>
            </a:r>
            <a:endParaRPr/>
          </a:p>
          <a:p>
            <a:pPr indent="-292735" lvl="0" marL="292735" rtl="0" algn="l">
              <a:lnSpc>
                <a:spcPct val="90000"/>
              </a:lnSpc>
              <a:spcBef>
                <a:spcPts val="2700"/>
              </a:spcBef>
              <a:spcAft>
                <a:spcPts val="0"/>
              </a:spcAft>
              <a:buClr>
                <a:srgbClr val="FF0000"/>
              </a:buClr>
              <a:buSzPts val="2800"/>
              <a:buChar char="•"/>
            </a:pPr>
            <a:r>
              <a:rPr b="1" lang="en" sz="2800">
                <a:solidFill>
                  <a:srgbClr val="FF0000"/>
                </a:solidFill>
              </a:rPr>
              <a:t>Phần II: </a:t>
            </a:r>
            <a:r>
              <a:rPr b="1" lang="en">
                <a:solidFill>
                  <a:srgbClr val="FF0000"/>
                </a:solidFill>
              </a:rPr>
              <a:t>Các thành phần chính</a:t>
            </a:r>
            <a:endParaRPr>
              <a:solidFill>
                <a:srgbClr val="FF0000"/>
              </a:solidFill>
            </a:endParaRPr>
          </a:p>
          <a:p>
            <a:pPr indent="-292735" lvl="0" marL="292735" rtl="0" algn="l">
              <a:lnSpc>
                <a:spcPct val="90000"/>
              </a:lnSpc>
              <a:spcBef>
                <a:spcPts val="2700"/>
              </a:spcBef>
              <a:spcAft>
                <a:spcPts val="0"/>
              </a:spcAft>
              <a:buClr>
                <a:schemeClr val="dk1"/>
              </a:buClr>
              <a:buSzPts val="2800"/>
              <a:buChar char="•"/>
            </a:pPr>
            <a:r>
              <a:rPr b="1" lang="en" sz="2800"/>
              <a:t>Phần III: </a:t>
            </a:r>
            <a:r>
              <a:rPr b="1" lang="en"/>
              <a:t>Kiến trúc hệ thống</a:t>
            </a:r>
            <a:endParaRPr/>
          </a:p>
          <a:p>
            <a:pPr indent="-292735" lvl="0" marL="292735" rtl="0" algn="l">
              <a:lnSpc>
                <a:spcPct val="90000"/>
              </a:lnSpc>
              <a:spcBef>
                <a:spcPts val="2700"/>
              </a:spcBef>
              <a:spcAft>
                <a:spcPts val="0"/>
              </a:spcAft>
              <a:buClr>
                <a:schemeClr val="dk1"/>
              </a:buClr>
              <a:buSzPts val="2800"/>
              <a:buChar char="•"/>
            </a:pPr>
            <a:r>
              <a:rPr b="1" lang="en" sz="2800"/>
              <a:t>Phần IV: </a:t>
            </a:r>
            <a:r>
              <a:rPr b="1" lang="en"/>
              <a:t>Thực nghiệm và đánh giá</a:t>
            </a:r>
            <a:endParaRPr b="1" sz="2800"/>
          </a:p>
          <a:p>
            <a:pPr indent="-292735" lvl="0" marL="292735" rtl="0" algn="l">
              <a:lnSpc>
                <a:spcPct val="90000"/>
              </a:lnSpc>
              <a:spcBef>
                <a:spcPts val="2700"/>
              </a:spcBef>
              <a:spcAft>
                <a:spcPts val="0"/>
              </a:spcAft>
              <a:buClr>
                <a:schemeClr val="dk1"/>
              </a:buClr>
              <a:buSzPts val="2800"/>
              <a:buChar char="•"/>
            </a:pPr>
            <a:r>
              <a:rPr b="1" lang="en">
                <a:latin typeface="Arial"/>
                <a:ea typeface="Arial"/>
                <a:cs typeface="Arial"/>
                <a:sym typeface="Arial"/>
              </a:rPr>
              <a:t>Phần V: </a:t>
            </a:r>
            <a:r>
              <a:rPr b="1" lang="en"/>
              <a:t>Kết luận và hướng phát triển</a:t>
            </a:r>
            <a:endParaRPr b="1"/>
          </a:p>
          <a:p>
            <a:pPr indent="-50800" lvl="0" marL="228600" rtl="0" algn="l">
              <a:lnSpc>
                <a:spcPct val="90000"/>
              </a:lnSpc>
              <a:spcBef>
                <a:spcPts val="1000"/>
              </a:spcBef>
              <a:spcAft>
                <a:spcPts val="0"/>
              </a:spcAft>
              <a:buClr>
                <a:schemeClr val="dk1"/>
              </a:buClr>
              <a:buSzPts val="2800"/>
              <a:buNone/>
            </a:pPr>
            <a:r>
              <a:t/>
            </a:r>
            <a:endParaRPr/>
          </a:p>
        </p:txBody>
      </p:sp>
      <p:sp>
        <p:nvSpPr>
          <p:cNvPr id="176" name="Google Shape;176;p29"/>
          <p:cNvSpPr txBox="1"/>
          <p:nvPr>
            <p:ph idx="12" type="sldNum"/>
          </p:nvPr>
        </p:nvSpPr>
        <p:spPr>
          <a:xfrm>
            <a:off x="581306" y="4862903"/>
            <a:ext cx="4053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0"/>
          <p:cNvSpPr txBox="1"/>
          <p:nvPr>
            <p:ph type="title"/>
          </p:nvPr>
        </p:nvSpPr>
        <p:spPr>
          <a:xfrm>
            <a:off x="169946" y="108483"/>
            <a:ext cx="8214072" cy="382583"/>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2E75B5"/>
              </a:buClr>
              <a:buSzPct val="100000"/>
              <a:buFont typeface="Arial"/>
              <a:buNone/>
            </a:pPr>
            <a:r>
              <a:rPr lang="en"/>
              <a:t>Phần II: Các thành phần chính</a:t>
            </a:r>
            <a:endParaRPr/>
          </a:p>
        </p:txBody>
      </p:sp>
      <p:sp>
        <p:nvSpPr>
          <p:cNvPr id="182" name="Google Shape;182;p30"/>
          <p:cNvSpPr txBox="1"/>
          <p:nvPr>
            <p:ph idx="1" type="body"/>
          </p:nvPr>
        </p:nvSpPr>
        <p:spPr>
          <a:xfrm>
            <a:off x="169942" y="743833"/>
            <a:ext cx="8594700" cy="3967800"/>
          </a:xfrm>
          <a:prstGeom prst="rect">
            <a:avLst/>
          </a:prstGeom>
          <a:noFill/>
          <a:ln>
            <a:noFill/>
          </a:ln>
        </p:spPr>
        <p:txBody>
          <a:bodyPr anchorCtr="0" anchor="t" bIns="45700" lIns="91425" spcFirstLastPara="1" rIns="91425" wrap="square" tIns="45700">
            <a:normAutofit lnSpcReduction="10000"/>
          </a:bodyPr>
          <a:lstStyle/>
          <a:p>
            <a:pPr indent="-406400" lvl="0" marL="457200" rtl="0" algn="l">
              <a:lnSpc>
                <a:spcPct val="90000"/>
              </a:lnSpc>
              <a:spcBef>
                <a:spcPts val="0"/>
              </a:spcBef>
              <a:spcAft>
                <a:spcPts val="0"/>
              </a:spcAft>
              <a:buSzPts val="2800"/>
              <a:buAutoNum type="arabicPeriod"/>
            </a:pPr>
            <a:r>
              <a:rPr lang="en"/>
              <a:t>Wazuh</a:t>
            </a:r>
            <a:endParaRPr/>
          </a:p>
          <a:p>
            <a:pPr indent="0" lvl="0" marL="457200" rtl="0" algn="l">
              <a:spcBef>
                <a:spcPts val="0"/>
              </a:spcBef>
              <a:spcAft>
                <a:spcPts val="0"/>
              </a:spcAft>
              <a:buNone/>
            </a:pPr>
            <a:r>
              <a:t/>
            </a:r>
            <a:endParaRPr sz="1500"/>
          </a:p>
          <a:p>
            <a:pPr indent="-336550" lvl="0" marL="457200" rtl="0" algn="just">
              <a:spcBef>
                <a:spcPts val="0"/>
              </a:spcBef>
              <a:spcAft>
                <a:spcPts val="0"/>
              </a:spcAft>
              <a:buSzPts val="1700"/>
              <a:buChar char="-"/>
            </a:pPr>
            <a:r>
              <a:rPr lang="en" sz="1700"/>
              <a:t>Là nền tảng XDR mã nguồn mở tích hợp khả năng giám </a:t>
            </a:r>
            <a:endParaRPr sz="1700"/>
          </a:p>
          <a:p>
            <a:pPr indent="0" lvl="0" marL="457200" rtl="0" algn="just">
              <a:spcBef>
                <a:spcPts val="0"/>
              </a:spcBef>
              <a:spcAft>
                <a:spcPts val="0"/>
              </a:spcAft>
              <a:buNone/>
            </a:pPr>
            <a:r>
              <a:rPr lang="en" sz="1700"/>
              <a:t>sát bảo mật, phát hiện xâm nhập và quản lý thông tin sự </a:t>
            </a:r>
            <a:endParaRPr sz="1700"/>
          </a:p>
          <a:p>
            <a:pPr indent="0" lvl="0" marL="457200" rtl="0" algn="just">
              <a:spcBef>
                <a:spcPts val="0"/>
              </a:spcBef>
              <a:spcAft>
                <a:spcPts val="0"/>
              </a:spcAft>
              <a:buNone/>
            </a:pPr>
            <a:r>
              <a:rPr lang="en" sz="1700"/>
              <a:t>kiện (SIEM).</a:t>
            </a:r>
            <a:br>
              <a:rPr lang="en" sz="1700"/>
            </a:br>
            <a:endParaRPr sz="1700"/>
          </a:p>
          <a:p>
            <a:pPr indent="-336550" lvl="0" marL="457200" rtl="0" algn="just">
              <a:spcBef>
                <a:spcPts val="0"/>
              </a:spcBef>
              <a:spcAft>
                <a:spcPts val="0"/>
              </a:spcAft>
              <a:buSzPts val="1700"/>
              <a:buChar char="-"/>
            </a:pPr>
            <a:r>
              <a:rPr lang="en" sz="1700"/>
              <a:t>Hỗ trợ thu thập, phân tích và cảnh báo các sự kiện bảo </a:t>
            </a:r>
            <a:endParaRPr sz="1700"/>
          </a:p>
          <a:p>
            <a:pPr indent="0" lvl="0" marL="457200" rtl="0" algn="just">
              <a:spcBef>
                <a:spcPts val="0"/>
              </a:spcBef>
              <a:spcAft>
                <a:spcPts val="0"/>
              </a:spcAft>
              <a:buNone/>
            </a:pPr>
            <a:r>
              <a:rPr lang="en" sz="1700"/>
              <a:t>mật từ nhiều nguồn khác nhau.</a:t>
            </a:r>
            <a:br>
              <a:rPr lang="en" sz="1700"/>
            </a:br>
            <a:endParaRPr sz="1700"/>
          </a:p>
          <a:p>
            <a:pPr indent="-336550" lvl="0" marL="457200" rtl="0" algn="just">
              <a:spcBef>
                <a:spcPts val="0"/>
              </a:spcBef>
              <a:spcAft>
                <a:spcPts val="0"/>
              </a:spcAft>
              <a:buSzPts val="1700"/>
              <a:buChar char="-"/>
            </a:pPr>
            <a:r>
              <a:rPr lang="en" sz="1700"/>
              <a:t>Có khả năng phát hiện malware, rootkit, hành vi bất thường </a:t>
            </a:r>
            <a:endParaRPr sz="1700"/>
          </a:p>
          <a:p>
            <a:pPr indent="0" lvl="0" marL="457200" rtl="0" algn="just">
              <a:spcBef>
                <a:spcPts val="0"/>
              </a:spcBef>
              <a:spcAft>
                <a:spcPts val="0"/>
              </a:spcAft>
              <a:buNone/>
            </a:pPr>
            <a:r>
              <a:rPr lang="en" sz="1700"/>
              <a:t>và đưa ra hành vi phản ứng trên các endpoint.</a:t>
            </a:r>
            <a:br>
              <a:rPr lang="en" sz="1700"/>
            </a:br>
            <a:endParaRPr sz="1700"/>
          </a:p>
          <a:p>
            <a:pPr indent="-336550" lvl="0" marL="457200" rtl="0" algn="just">
              <a:spcBef>
                <a:spcPts val="0"/>
              </a:spcBef>
              <a:spcAft>
                <a:spcPts val="0"/>
              </a:spcAft>
              <a:buSzPts val="1700"/>
              <a:buChar char="-"/>
            </a:pPr>
            <a:r>
              <a:rPr lang="en" sz="1700"/>
              <a:t>Cung cấp khả năng quét </a:t>
            </a:r>
            <a:r>
              <a:rPr lang="en" sz="1700"/>
              <a:t>lỗ hổng phần mềm và cấu hình sai </a:t>
            </a:r>
            <a:endParaRPr sz="1700"/>
          </a:p>
          <a:p>
            <a:pPr indent="0" lvl="0" marL="457200" rtl="0" algn="just">
              <a:spcBef>
                <a:spcPts val="0"/>
              </a:spcBef>
              <a:spcAft>
                <a:spcPts val="0"/>
              </a:spcAft>
              <a:buNone/>
            </a:pPr>
            <a:r>
              <a:rPr lang="en" sz="1700"/>
              <a:t>trên các thiết bị endpoint.</a:t>
            </a:r>
            <a:endParaRPr sz="1700"/>
          </a:p>
          <a:p>
            <a:pPr indent="0" lvl="0" marL="457200" rtl="0" algn="just">
              <a:spcBef>
                <a:spcPts val="0"/>
              </a:spcBef>
              <a:spcAft>
                <a:spcPts val="0"/>
              </a:spcAft>
              <a:buNone/>
            </a:pPr>
            <a:r>
              <a:t/>
            </a:r>
            <a:endParaRPr sz="1700"/>
          </a:p>
          <a:p>
            <a:pPr indent="0" lvl="0" marL="0" rtl="0" algn="just">
              <a:spcBef>
                <a:spcPts val="0"/>
              </a:spcBef>
              <a:spcAft>
                <a:spcPts val="0"/>
              </a:spcAft>
              <a:buNone/>
            </a:pPr>
            <a:r>
              <a:rPr b="1" lang="en" sz="1700"/>
              <a:t>=&gt; Đây là thành phần không thể thiếu của NG-EPP nhằm cung cấp khả năng giám sát, phát hiện và phản ứng sớm với các mối đe dọa bảo mật trên endpoint.</a:t>
            </a:r>
            <a:endParaRPr b="1" sz="1700"/>
          </a:p>
        </p:txBody>
      </p:sp>
      <p:sp>
        <p:nvSpPr>
          <p:cNvPr id="183" name="Google Shape;183;p30"/>
          <p:cNvSpPr txBox="1"/>
          <p:nvPr>
            <p:ph idx="12" type="sldNum"/>
          </p:nvPr>
        </p:nvSpPr>
        <p:spPr>
          <a:xfrm>
            <a:off x="581306" y="4862903"/>
            <a:ext cx="405441" cy="27384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pic>
        <p:nvPicPr>
          <p:cNvPr id="184" name="Google Shape;184;p30"/>
          <p:cNvPicPr preferRelativeResize="0"/>
          <p:nvPr/>
        </p:nvPicPr>
        <p:blipFill>
          <a:blip r:embed="rId3">
            <a:alphaModFix/>
          </a:blip>
          <a:stretch>
            <a:fillRect/>
          </a:stretch>
        </p:blipFill>
        <p:spPr>
          <a:xfrm>
            <a:off x="6186675" y="867925"/>
            <a:ext cx="2866725" cy="1826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1"/>
          <p:cNvSpPr txBox="1"/>
          <p:nvPr>
            <p:ph type="title"/>
          </p:nvPr>
        </p:nvSpPr>
        <p:spPr>
          <a:xfrm>
            <a:off x="169946" y="108483"/>
            <a:ext cx="8214000" cy="3825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2E75B5"/>
              </a:buClr>
              <a:buSzPct val="100000"/>
              <a:buFont typeface="Arial"/>
              <a:buNone/>
            </a:pPr>
            <a:r>
              <a:rPr lang="en"/>
              <a:t>Phần II: Các thành phần chính</a:t>
            </a:r>
            <a:endParaRPr/>
          </a:p>
        </p:txBody>
      </p:sp>
      <p:sp>
        <p:nvSpPr>
          <p:cNvPr id="190" name="Google Shape;190;p31"/>
          <p:cNvSpPr txBox="1"/>
          <p:nvPr>
            <p:ph idx="1" type="body"/>
          </p:nvPr>
        </p:nvSpPr>
        <p:spPr>
          <a:xfrm>
            <a:off x="169942" y="763958"/>
            <a:ext cx="8594700" cy="39678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None/>
            </a:pPr>
            <a:r>
              <a:rPr lang="en"/>
              <a:t>2. ClamAV</a:t>
            </a:r>
            <a:endParaRPr/>
          </a:p>
          <a:p>
            <a:pPr indent="-336550" lvl="0" marL="457200" rtl="0" algn="l">
              <a:spcBef>
                <a:spcPts val="0"/>
              </a:spcBef>
              <a:spcAft>
                <a:spcPts val="0"/>
              </a:spcAft>
              <a:buSzPts val="1700"/>
              <a:buChar char="-"/>
            </a:pPr>
            <a:r>
              <a:rPr lang="en" sz="1700"/>
              <a:t>Là phần mềm diệt virus mã nguồn mở, chủ yếu dùng để </a:t>
            </a:r>
            <a:endParaRPr sz="1700"/>
          </a:p>
          <a:p>
            <a:pPr indent="0" lvl="0" marL="457200" rtl="0" algn="l">
              <a:spcBef>
                <a:spcPts val="0"/>
              </a:spcBef>
              <a:spcAft>
                <a:spcPts val="0"/>
              </a:spcAft>
              <a:buNone/>
            </a:pPr>
            <a:r>
              <a:rPr lang="en" sz="1700"/>
              <a:t>phát hiện malware, trojan, virus và các mối đe dọa khác.</a:t>
            </a:r>
            <a:br>
              <a:rPr lang="en" sz="1700"/>
            </a:br>
            <a:endParaRPr sz="1700"/>
          </a:p>
          <a:p>
            <a:pPr indent="-336550" lvl="0" marL="457200" rtl="0" algn="l">
              <a:spcBef>
                <a:spcPts val="0"/>
              </a:spcBef>
              <a:spcAft>
                <a:spcPts val="0"/>
              </a:spcAft>
              <a:buSzPts val="1700"/>
              <a:buChar char="-"/>
            </a:pPr>
            <a:r>
              <a:rPr lang="en" sz="1700"/>
              <a:t>Hỗ trợ quét các tập tin, email, và luồng dữ liệu theo thời gian </a:t>
            </a:r>
            <a:endParaRPr sz="1700"/>
          </a:p>
          <a:p>
            <a:pPr indent="0" lvl="0" marL="457200" rtl="0" algn="l">
              <a:spcBef>
                <a:spcPts val="0"/>
              </a:spcBef>
              <a:spcAft>
                <a:spcPts val="0"/>
              </a:spcAft>
              <a:buNone/>
            </a:pPr>
            <a:r>
              <a:rPr lang="en" sz="1700"/>
              <a:t>thực.</a:t>
            </a:r>
            <a:br>
              <a:rPr lang="en" sz="1700"/>
            </a:br>
            <a:endParaRPr sz="1700"/>
          </a:p>
          <a:p>
            <a:pPr indent="-336550" lvl="0" marL="457200" rtl="0" algn="l">
              <a:spcBef>
                <a:spcPts val="0"/>
              </a:spcBef>
              <a:spcAft>
                <a:spcPts val="0"/>
              </a:spcAft>
              <a:buSzPts val="1700"/>
              <a:buChar char="-"/>
            </a:pPr>
            <a:r>
              <a:rPr lang="en" sz="1700"/>
              <a:t>Được sử dụng phổ biến trên hệ điều hành Linux, đặc biệt </a:t>
            </a:r>
            <a:endParaRPr sz="1700"/>
          </a:p>
          <a:p>
            <a:pPr indent="0" lvl="0" marL="457200" rtl="0" algn="l">
              <a:spcBef>
                <a:spcPts val="0"/>
              </a:spcBef>
              <a:spcAft>
                <a:spcPts val="0"/>
              </a:spcAft>
              <a:buNone/>
            </a:pPr>
            <a:r>
              <a:rPr lang="en" sz="1700"/>
              <a:t>trong các máy chủ email để kiểm tra tệp đính kèm.</a:t>
            </a:r>
            <a:br>
              <a:rPr lang="en" sz="1700"/>
            </a:br>
            <a:endParaRPr sz="1700"/>
          </a:p>
          <a:p>
            <a:pPr indent="-336550" lvl="0" marL="457200" rtl="0" algn="l">
              <a:spcBef>
                <a:spcPts val="0"/>
              </a:spcBef>
              <a:spcAft>
                <a:spcPts val="0"/>
              </a:spcAft>
              <a:buSzPts val="1700"/>
              <a:buChar char="-"/>
            </a:pPr>
            <a:r>
              <a:rPr lang="en" sz="1700"/>
              <a:t>Cập nhật cơ sở dữ liệu virus thường xuyên đảm bảo khả </a:t>
            </a:r>
            <a:endParaRPr sz="1700"/>
          </a:p>
          <a:p>
            <a:pPr indent="0" lvl="0" marL="457200" rtl="0" algn="l">
              <a:spcBef>
                <a:spcPts val="0"/>
              </a:spcBef>
              <a:spcAft>
                <a:spcPts val="0"/>
              </a:spcAft>
              <a:buNone/>
            </a:pPr>
            <a:r>
              <a:rPr lang="en" sz="1700"/>
              <a:t>năng nhận diện mối đe dọa mới.</a:t>
            </a:r>
            <a:endParaRPr sz="1700"/>
          </a:p>
          <a:p>
            <a:pPr indent="0" lvl="0" marL="45720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b="1" lang="en" sz="1700"/>
              <a:t>=&gt; Đóng vai trò là lớp phòng thủ đầu tiên trong hệ thống NG-EPP nhằm phát hiện và loại bỏ các phần mềm độc hại ngay khi xâm nhập vào hệ thống, giảm thiểu nguy cơ lây lan.</a:t>
            </a:r>
            <a:endParaRPr b="1" sz="1700"/>
          </a:p>
        </p:txBody>
      </p:sp>
      <p:sp>
        <p:nvSpPr>
          <p:cNvPr id="191" name="Google Shape;191;p31"/>
          <p:cNvSpPr txBox="1"/>
          <p:nvPr>
            <p:ph idx="12" type="sldNum"/>
          </p:nvPr>
        </p:nvSpPr>
        <p:spPr>
          <a:xfrm>
            <a:off x="581306" y="4862903"/>
            <a:ext cx="4053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pic>
        <p:nvPicPr>
          <p:cNvPr id="192" name="Google Shape;192;p31"/>
          <p:cNvPicPr preferRelativeResize="0"/>
          <p:nvPr/>
        </p:nvPicPr>
        <p:blipFill>
          <a:blip r:embed="rId3">
            <a:alphaModFix/>
          </a:blip>
          <a:stretch>
            <a:fillRect/>
          </a:stretch>
        </p:blipFill>
        <p:spPr>
          <a:xfrm>
            <a:off x="6694338" y="871338"/>
            <a:ext cx="2295525" cy="1990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2"/>
          <p:cNvSpPr txBox="1"/>
          <p:nvPr>
            <p:ph type="title"/>
          </p:nvPr>
        </p:nvSpPr>
        <p:spPr>
          <a:xfrm>
            <a:off x="169946" y="108483"/>
            <a:ext cx="8214000" cy="3825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2E75B5"/>
              </a:buClr>
              <a:buSzPct val="100000"/>
              <a:buFont typeface="Arial"/>
              <a:buNone/>
            </a:pPr>
            <a:r>
              <a:rPr lang="en"/>
              <a:t>Phần II: Các thành phần chính</a:t>
            </a:r>
            <a:endParaRPr/>
          </a:p>
        </p:txBody>
      </p:sp>
      <p:sp>
        <p:nvSpPr>
          <p:cNvPr id="198" name="Google Shape;198;p32"/>
          <p:cNvSpPr txBox="1"/>
          <p:nvPr>
            <p:ph idx="1" type="body"/>
          </p:nvPr>
        </p:nvSpPr>
        <p:spPr>
          <a:xfrm>
            <a:off x="216567" y="757233"/>
            <a:ext cx="8594700" cy="3967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
              <a:t>3. IPTables</a:t>
            </a:r>
            <a:endParaRPr/>
          </a:p>
          <a:p>
            <a:pPr indent="-336550" lvl="0" marL="457200" rtl="0" algn="l">
              <a:spcBef>
                <a:spcPts val="0"/>
              </a:spcBef>
              <a:spcAft>
                <a:spcPts val="0"/>
              </a:spcAft>
              <a:buSzPts val="1700"/>
              <a:buChar char="-"/>
            </a:pPr>
            <a:r>
              <a:rPr lang="en" sz="1700"/>
              <a:t>Là công cụ mạnh mẽ trong Linux dùng để cấu hình </a:t>
            </a:r>
            <a:endParaRPr sz="1700"/>
          </a:p>
          <a:p>
            <a:pPr indent="0" lvl="0" marL="457200" rtl="0" algn="l">
              <a:spcBef>
                <a:spcPts val="0"/>
              </a:spcBef>
              <a:spcAft>
                <a:spcPts val="0"/>
              </a:spcAft>
              <a:buNone/>
            </a:pPr>
            <a:r>
              <a:rPr lang="en" sz="1700"/>
              <a:t>tường lửa, cho phép quản lý và lọc lưu lượng </a:t>
            </a:r>
            <a:endParaRPr sz="1700"/>
          </a:p>
          <a:p>
            <a:pPr indent="0" lvl="0" marL="457200" rtl="0" algn="l">
              <a:spcBef>
                <a:spcPts val="0"/>
              </a:spcBef>
              <a:spcAft>
                <a:spcPts val="0"/>
              </a:spcAft>
              <a:buNone/>
            </a:pPr>
            <a:r>
              <a:rPr lang="en" sz="1700"/>
              <a:t>mạng dựa trên các quy tắc (IP, Port, Protocol)</a:t>
            </a:r>
            <a:endParaRPr sz="1700"/>
          </a:p>
          <a:p>
            <a:pPr indent="0" lvl="0" marL="457200" rtl="0" algn="l">
              <a:spcBef>
                <a:spcPts val="0"/>
              </a:spcBef>
              <a:spcAft>
                <a:spcPts val="0"/>
              </a:spcAft>
              <a:buNone/>
            </a:pPr>
            <a:r>
              <a:rPr lang="en" sz="1700"/>
              <a:t> </a:t>
            </a:r>
            <a:endParaRPr sz="1700"/>
          </a:p>
          <a:p>
            <a:pPr indent="-336550" lvl="0" marL="457200" rtl="0" algn="l">
              <a:spcBef>
                <a:spcPts val="0"/>
              </a:spcBef>
              <a:spcAft>
                <a:spcPts val="0"/>
              </a:spcAft>
              <a:buSzPts val="1700"/>
              <a:buChar char="-"/>
            </a:pPr>
            <a:r>
              <a:rPr lang="en" sz="1700"/>
              <a:t>Hỗ trợ kiểm soát truy cập, chặn tấn công từ bên ngoài </a:t>
            </a:r>
            <a:endParaRPr sz="1700"/>
          </a:p>
          <a:p>
            <a:pPr indent="0" lvl="0" marL="457200" rtl="0" algn="l">
              <a:spcBef>
                <a:spcPts val="0"/>
              </a:spcBef>
              <a:spcAft>
                <a:spcPts val="0"/>
              </a:spcAft>
              <a:buNone/>
            </a:pPr>
            <a:r>
              <a:rPr lang="en" sz="1700"/>
              <a:t>và giới hạn các kết nối không mong muốn.</a:t>
            </a:r>
            <a:br>
              <a:rPr lang="en" sz="1700"/>
            </a:br>
            <a:endParaRPr sz="1700"/>
          </a:p>
          <a:p>
            <a:pPr indent="-336550" lvl="0" marL="457200" rtl="0" algn="l">
              <a:spcBef>
                <a:spcPts val="0"/>
              </a:spcBef>
              <a:spcAft>
                <a:spcPts val="0"/>
              </a:spcAft>
              <a:buSzPts val="1700"/>
              <a:buChar char="-"/>
            </a:pPr>
            <a:r>
              <a:rPr lang="en" sz="1700"/>
              <a:t>Là lớp bảo vệ mạng đầu tiên tại cấp độ kernel, đ</a:t>
            </a:r>
            <a:r>
              <a:rPr lang="en" sz="1700"/>
              <a:t>ược </a:t>
            </a:r>
            <a:endParaRPr sz="1700"/>
          </a:p>
          <a:p>
            <a:pPr indent="0" lvl="0" marL="457200" rtl="0" algn="l">
              <a:spcBef>
                <a:spcPts val="0"/>
              </a:spcBef>
              <a:spcAft>
                <a:spcPts val="0"/>
              </a:spcAft>
              <a:buNone/>
            </a:pPr>
            <a:r>
              <a:rPr lang="en" sz="1700"/>
              <a:t>sử dụng phổ biến trong các hệ thống bảo mật, đặc biệt </a:t>
            </a:r>
            <a:endParaRPr sz="1700"/>
          </a:p>
          <a:p>
            <a:pPr indent="0" lvl="0" marL="457200" rtl="0" algn="l">
              <a:spcBef>
                <a:spcPts val="0"/>
              </a:spcBef>
              <a:spcAft>
                <a:spcPts val="0"/>
              </a:spcAft>
              <a:buNone/>
            </a:pPr>
            <a:r>
              <a:rPr lang="en" sz="1700"/>
              <a:t>trong môi trường server và gateway.</a:t>
            </a:r>
            <a:endParaRPr sz="1700"/>
          </a:p>
          <a:p>
            <a:pPr indent="0" lvl="0" marL="0" rtl="0" algn="l">
              <a:lnSpc>
                <a:spcPct val="90000"/>
              </a:lnSpc>
              <a:spcBef>
                <a:spcPts val="0"/>
              </a:spcBef>
              <a:spcAft>
                <a:spcPts val="0"/>
              </a:spcAft>
              <a:buNone/>
            </a:pPr>
            <a:r>
              <a:t/>
            </a:r>
            <a:endParaRPr sz="1700"/>
          </a:p>
          <a:p>
            <a:pPr indent="0" lvl="0" marL="0" rtl="0" algn="l">
              <a:lnSpc>
                <a:spcPct val="90000"/>
              </a:lnSpc>
              <a:spcBef>
                <a:spcPts val="0"/>
              </a:spcBef>
              <a:spcAft>
                <a:spcPts val="0"/>
              </a:spcAft>
              <a:buNone/>
            </a:pPr>
            <a:r>
              <a:rPr b="1" lang="en" sz="1700"/>
              <a:t>=&gt; Là lớp bảo vệ mạng thiết yếu trong hệ thống NG-EPP, giúp kiểm soát lưu lượng truy cập, ngăn chặn các kết nối độc hại ngay từ lớp mạng, cách ly hệ thống khi cần thiết.</a:t>
            </a:r>
            <a:endParaRPr b="1" sz="1700"/>
          </a:p>
        </p:txBody>
      </p:sp>
      <p:sp>
        <p:nvSpPr>
          <p:cNvPr id="199" name="Google Shape;199;p32"/>
          <p:cNvSpPr txBox="1"/>
          <p:nvPr>
            <p:ph idx="12" type="sldNum"/>
          </p:nvPr>
        </p:nvSpPr>
        <p:spPr>
          <a:xfrm>
            <a:off x="581306" y="4862903"/>
            <a:ext cx="4053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pic>
        <p:nvPicPr>
          <p:cNvPr id="200" name="Google Shape;200;p32"/>
          <p:cNvPicPr preferRelativeResize="0"/>
          <p:nvPr/>
        </p:nvPicPr>
        <p:blipFill>
          <a:blip r:embed="rId3">
            <a:alphaModFix/>
          </a:blip>
          <a:stretch>
            <a:fillRect/>
          </a:stretch>
        </p:blipFill>
        <p:spPr>
          <a:xfrm>
            <a:off x="6115688" y="1025675"/>
            <a:ext cx="2695575" cy="1695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3"/>
          <p:cNvSpPr txBox="1"/>
          <p:nvPr>
            <p:ph type="title"/>
          </p:nvPr>
        </p:nvSpPr>
        <p:spPr>
          <a:xfrm>
            <a:off x="169946" y="108483"/>
            <a:ext cx="8214000" cy="3825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2E75B5"/>
              </a:buClr>
              <a:buSzPct val="100000"/>
              <a:buFont typeface="Arial"/>
              <a:buNone/>
            </a:pPr>
            <a:r>
              <a:rPr lang="en"/>
              <a:t>Phần II: Các thành phần chính</a:t>
            </a:r>
            <a:endParaRPr/>
          </a:p>
        </p:txBody>
      </p:sp>
      <p:sp>
        <p:nvSpPr>
          <p:cNvPr id="206" name="Google Shape;206;p33"/>
          <p:cNvSpPr txBox="1"/>
          <p:nvPr>
            <p:ph idx="1" type="body"/>
          </p:nvPr>
        </p:nvSpPr>
        <p:spPr>
          <a:xfrm>
            <a:off x="216567" y="757233"/>
            <a:ext cx="8594700" cy="3967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
              <a:t>4. Device Control (USBGuard)</a:t>
            </a:r>
            <a:endParaRPr/>
          </a:p>
          <a:p>
            <a:pPr indent="-336550" lvl="0" marL="457200" rtl="0" algn="l">
              <a:spcBef>
                <a:spcPts val="0"/>
              </a:spcBef>
              <a:spcAft>
                <a:spcPts val="0"/>
              </a:spcAft>
              <a:buSzPts val="1700"/>
              <a:buChar char="-"/>
            </a:pPr>
            <a:r>
              <a:rPr lang="en" sz="1700"/>
              <a:t>Là một framework bảo mật mã nguồn mở dùng </a:t>
            </a:r>
            <a:endParaRPr sz="1700"/>
          </a:p>
          <a:p>
            <a:pPr indent="0" lvl="0" marL="457200" rtl="0" algn="l">
              <a:spcBef>
                <a:spcPts val="0"/>
              </a:spcBef>
              <a:spcAft>
                <a:spcPts val="0"/>
              </a:spcAft>
              <a:buClr>
                <a:schemeClr val="dk1"/>
              </a:buClr>
              <a:buSzPts val="1100"/>
              <a:buFont typeface="Arial"/>
              <a:buNone/>
            </a:pPr>
            <a:r>
              <a:rPr lang="en" sz="1700"/>
              <a:t>để kiểm soát quyền truy cập của thiết bị USB </a:t>
            </a:r>
            <a:endParaRPr sz="1700"/>
          </a:p>
          <a:p>
            <a:pPr indent="0" lvl="0" marL="457200" rtl="0" algn="l">
              <a:spcBef>
                <a:spcPts val="0"/>
              </a:spcBef>
              <a:spcAft>
                <a:spcPts val="0"/>
              </a:spcAft>
              <a:buClr>
                <a:schemeClr val="dk1"/>
              </a:buClr>
              <a:buSzPts val="1100"/>
              <a:buFont typeface="Arial"/>
              <a:buNone/>
            </a:pPr>
            <a:r>
              <a:rPr lang="en" sz="1700"/>
              <a:t>trên hệ thống Linux.</a:t>
            </a:r>
            <a:endParaRPr sz="1700"/>
          </a:p>
          <a:p>
            <a:pPr indent="0" lvl="0" marL="457200" rtl="0" algn="l">
              <a:spcBef>
                <a:spcPts val="0"/>
              </a:spcBef>
              <a:spcAft>
                <a:spcPts val="0"/>
              </a:spcAft>
              <a:buNone/>
            </a:pPr>
            <a:r>
              <a:rPr lang="en" sz="1700"/>
              <a:t> </a:t>
            </a:r>
            <a:endParaRPr sz="1700"/>
          </a:p>
          <a:p>
            <a:pPr indent="-336550" lvl="0" marL="457200" rtl="0" algn="l">
              <a:spcBef>
                <a:spcPts val="0"/>
              </a:spcBef>
              <a:spcAft>
                <a:spcPts val="0"/>
              </a:spcAft>
              <a:buSzPts val="1700"/>
              <a:buChar char="-"/>
            </a:pPr>
            <a:r>
              <a:rPr lang="en" sz="1700"/>
              <a:t>Cho phép thiết lập danh sách whitelist và blacklist </a:t>
            </a:r>
            <a:endParaRPr sz="1700"/>
          </a:p>
          <a:p>
            <a:pPr indent="0" lvl="0" marL="457200" rtl="0" algn="l">
              <a:spcBef>
                <a:spcPts val="0"/>
              </a:spcBef>
              <a:spcAft>
                <a:spcPts val="0"/>
              </a:spcAft>
              <a:buNone/>
            </a:pPr>
            <a:r>
              <a:rPr lang="en" sz="1700"/>
              <a:t>đối với thiết bị USB.</a:t>
            </a:r>
            <a:br>
              <a:rPr lang="en" sz="1700"/>
            </a:br>
            <a:endParaRPr sz="1700"/>
          </a:p>
          <a:p>
            <a:pPr indent="-336550" lvl="0" marL="457200" rtl="0" algn="l">
              <a:spcBef>
                <a:spcPts val="0"/>
              </a:spcBef>
              <a:spcAft>
                <a:spcPts val="0"/>
              </a:spcAft>
              <a:buSzPts val="1700"/>
              <a:buChar char="-"/>
            </a:pPr>
            <a:r>
              <a:rPr lang="en" sz="1700"/>
              <a:t>Hỗ trợ giám sát thời gian thực và ghi log chi tiết </a:t>
            </a:r>
            <a:endParaRPr sz="1700"/>
          </a:p>
          <a:p>
            <a:pPr indent="0" lvl="0" marL="457200" rtl="0" algn="l">
              <a:spcBef>
                <a:spcPts val="0"/>
              </a:spcBef>
              <a:spcAft>
                <a:spcPts val="0"/>
              </a:spcAft>
              <a:buClr>
                <a:schemeClr val="dk1"/>
              </a:buClr>
              <a:buSzPts val="1100"/>
              <a:buFont typeface="Arial"/>
              <a:buNone/>
            </a:pPr>
            <a:r>
              <a:rPr lang="en" sz="1700"/>
              <a:t>khi có thiết bị được cắm vào hệ thống.</a:t>
            </a:r>
            <a:endParaRPr sz="1700"/>
          </a:p>
          <a:p>
            <a:pPr indent="0" lvl="0" marL="0" rtl="0" algn="l">
              <a:lnSpc>
                <a:spcPct val="90000"/>
              </a:lnSpc>
              <a:spcBef>
                <a:spcPts val="0"/>
              </a:spcBef>
              <a:spcAft>
                <a:spcPts val="0"/>
              </a:spcAft>
              <a:buNone/>
            </a:pPr>
            <a:r>
              <a:t/>
            </a:r>
            <a:endParaRPr sz="1700"/>
          </a:p>
          <a:p>
            <a:pPr indent="0" lvl="0" marL="0" rtl="0" algn="l">
              <a:lnSpc>
                <a:spcPct val="90000"/>
              </a:lnSpc>
              <a:spcBef>
                <a:spcPts val="0"/>
              </a:spcBef>
              <a:spcAft>
                <a:spcPts val="0"/>
              </a:spcAft>
              <a:buNone/>
            </a:pPr>
            <a:r>
              <a:rPr b="1" lang="en" sz="1700"/>
              <a:t>=&gt; Là thành phần quan trọng trong hệ thống NG-EPP, giúp kiểm soát truy cập thiết bị USB, ngăn chặn nguy cơ tấn công từ thiết bị ngoại vi và tăng cường an ninh cho các endpoint.</a:t>
            </a:r>
            <a:endParaRPr b="1" sz="1700"/>
          </a:p>
        </p:txBody>
      </p:sp>
      <p:sp>
        <p:nvSpPr>
          <p:cNvPr id="207" name="Google Shape;207;p33"/>
          <p:cNvSpPr txBox="1"/>
          <p:nvPr>
            <p:ph idx="12" type="sldNum"/>
          </p:nvPr>
        </p:nvSpPr>
        <p:spPr>
          <a:xfrm>
            <a:off x="581306" y="4862903"/>
            <a:ext cx="405300" cy="2739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pic>
        <p:nvPicPr>
          <p:cNvPr id="208" name="Google Shape;208;p33"/>
          <p:cNvPicPr preferRelativeResize="0"/>
          <p:nvPr/>
        </p:nvPicPr>
        <p:blipFill>
          <a:blip r:embed="rId3">
            <a:alphaModFix/>
          </a:blip>
          <a:stretch>
            <a:fillRect/>
          </a:stretch>
        </p:blipFill>
        <p:spPr>
          <a:xfrm>
            <a:off x="5794825" y="1040450"/>
            <a:ext cx="3349174" cy="981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