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6"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08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AFF995-66BF-4F97-A78D-63034DB404C4}" type="datetimeFigureOut">
              <a:rPr lang="en-US" smtClean="0"/>
              <a:pPr/>
              <a:t>2013-01-24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2CF9D-DAF3-4E38-9D34-F4D9B4F621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AFF995-66BF-4F97-A78D-63034DB404C4}" type="datetimeFigureOut">
              <a:rPr lang="en-US" smtClean="0"/>
              <a:pPr/>
              <a:t>2013-01-24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2CF9D-DAF3-4E38-9D34-F4D9B4F621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AFF995-66BF-4F97-A78D-63034DB404C4}" type="datetimeFigureOut">
              <a:rPr lang="en-US" smtClean="0"/>
              <a:pPr/>
              <a:t>2013-01-24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2CF9D-DAF3-4E38-9D34-F4D9B4F621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AFF995-66BF-4F97-A78D-63034DB404C4}" type="datetimeFigureOut">
              <a:rPr lang="en-US" smtClean="0"/>
              <a:pPr/>
              <a:t>2013-01-24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2CF9D-DAF3-4E38-9D34-F4D9B4F621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AFF995-66BF-4F97-A78D-63034DB404C4}" type="datetimeFigureOut">
              <a:rPr lang="en-US" smtClean="0"/>
              <a:pPr/>
              <a:t>2013-01-24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2CF9D-DAF3-4E38-9D34-F4D9B4F621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AFF995-66BF-4F97-A78D-63034DB404C4}" type="datetimeFigureOut">
              <a:rPr lang="en-US" smtClean="0"/>
              <a:pPr/>
              <a:t>2013-01-24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2CF9D-DAF3-4E38-9D34-F4D9B4F621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AFF995-66BF-4F97-A78D-63034DB404C4}" type="datetimeFigureOut">
              <a:rPr lang="en-US" smtClean="0"/>
              <a:pPr/>
              <a:t>2013-01-24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B2CF9D-DAF3-4E38-9D34-F4D9B4F621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AFF995-66BF-4F97-A78D-63034DB404C4}" type="datetimeFigureOut">
              <a:rPr lang="en-US" smtClean="0"/>
              <a:pPr/>
              <a:t>2013-01-24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B2CF9D-DAF3-4E38-9D34-F4D9B4F621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FF995-66BF-4F97-A78D-63034DB404C4}" type="datetimeFigureOut">
              <a:rPr lang="en-US" smtClean="0"/>
              <a:pPr/>
              <a:t>2013-01-24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B2CF9D-DAF3-4E38-9D34-F4D9B4F621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AFF995-66BF-4F97-A78D-63034DB404C4}" type="datetimeFigureOut">
              <a:rPr lang="en-US" smtClean="0"/>
              <a:pPr/>
              <a:t>2013-01-24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2CF9D-DAF3-4E38-9D34-F4D9B4F621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AFF995-66BF-4F97-A78D-63034DB404C4}" type="datetimeFigureOut">
              <a:rPr lang="en-US" smtClean="0"/>
              <a:pPr/>
              <a:t>2013-01-24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2CF9D-DAF3-4E38-9D34-F4D9B4F621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FF995-66BF-4F97-A78D-63034DB404C4}" type="datetimeFigureOut">
              <a:rPr lang="en-US" smtClean="0"/>
              <a:pPr/>
              <a:t>2013-01-24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2CF9D-DAF3-4E38-9D34-F4D9B4F621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525000" cy="1470025"/>
          </a:xfrm>
        </p:spPr>
        <p:txBody>
          <a:bodyPr/>
          <a:lstStyle/>
          <a:p>
            <a:r>
              <a:rPr lang="en-US" sz="4000" dirty="0" err="1" smtClean="0"/>
              <a:t>Bài</a:t>
            </a:r>
            <a:r>
              <a:rPr lang="en-US" sz="4000" dirty="0" smtClean="0"/>
              <a:t> 2. </a:t>
            </a:r>
            <a:r>
              <a:rPr lang="en-US" sz="4000" dirty="0" err="1" smtClean="0"/>
              <a:t>Sự</a:t>
            </a:r>
            <a:r>
              <a:rPr lang="en-US" sz="4000" dirty="0" smtClean="0"/>
              <a:t> </a:t>
            </a:r>
            <a:r>
              <a:rPr lang="en-US" sz="4000" dirty="0" err="1" smtClean="0"/>
              <a:t>tương</a:t>
            </a:r>
            <a:r>
              <a:rPr lang="en-US" sz="4000" dirty="0" smtClean="0"/>
              <a:t> </a:t>
            </a:r>
            <a:r>
              <a:rPr lang="en-US" sz="4000" dirty="0" err="1" smtClean="0"/>
              <a:t>đương</a:t>
            </a:r>
            <a:r>
              <a:rPr lang="en-US" sz="4000" dirty="0" smtClean="0"/>
              <a:t> </a:t>
            </a:r>
            <a:r>
              <a:rPr lang="en-US" sz="4000" dirty="0" err="1" smtClean="0"/>
              <a:t>của</a:t>
            </a:r>
            <a:r>
              <a:rPr lang="en-US" sz="4000" dirty="0" smtClean="0"/>
              <a:t> </a:t>
            </a:r>
            <a:r>
              <a:rPr lang="en-US" sz="4000" dirty="0" err="1" smtClean="0"/>
              <a:t>các</a:t>
            </a:r>
            <a:r>
              <a:rPr lang="en-US" sz="4000" dirty="0" smtClean="0"/>
              <a:t> </a:t>
            </a:r>
            <a:r>
              <a:rPr lang="en-US" sz="4000" dirty="0" err="1" smtClean="0"/>
              <a:t>mệnh</a:t>
            </a:r>
            <a:r>
              <a:rPr lang="en-US" sz="4000" dirty="0" smtClean="0"/>
              <a:t> </a:t>
            </a:r>
            <a:r>
              <a:rPr lang="en-US" sz="4000" dirty="0" err="1" smtClean="0"/>
              <a:t>đề</a:t>
            </a:r>
            <a:endParaRPr lang="en-US" sz="4000" dirty="0"/>
          </a:p>
        </p:txBody>
      </p:sp>
      <p:sp>
        <p:nvSpPr>
          <p:cNvPr id="3" name="Subtitle 2"/>
          <p:cNvSpPr>
            <a:spLocks noGrp="1"/>
          </p:cNvSpPr>
          <p:nvPr>
            <p:ph type="subTitle" idx="1"/>
          </p:nvPr>
        </p:nvSpPr>
        <p:spPr>
          <a:xfrm>
            <a:off x="1371600" y="4191000"/>
            <a:ext cx="6400800" cy="2667000"/>
          </a:xfrm>
        </p:spPr>
        <p:txBody>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VÍ DỤ 4.</a:t>
            </a:r>
            <a:br>
              <a:rPr lang="en-US" dirty="0" smtClean="0"/>
            </a:br>
            <a:endParaRPr lang="en-US" dirty="0"/>
          </a:p>
        </p:txBody>
      </p:sp>
      <p:sp>
        <p:nvSpPr>
          <p:cNvPr id="3" name="Content Placeholder 2"/>
          <p:cNvSpPr>
            <a:spLocks noGrp="1"/>
          </p:cNvSpPr>
          <p:nvPr>
            <p:ph idx="1"/>
          </p:nvPr>
        </p:nvSpPr>
        <p:spPr/>
        <p:txBody>
          <a:bodyPr/>
          <a:lstStyle/>
          <a:p>
            <a:r>
              <a:rPr lang="en-US" dirty="0" err="1" smtClean="0"/>
              <a:t>Chứng</a:t>
            </a:r>
            <a:r>
              <a:rPr lang="en-US" dirty="0" smtClean="0"/>
              <a:t> minh </a:t>
            </a:r>
            <a:r>
              <a:rPr lang="en-US" dirty="0" err="1" smtClean="0"/>
              <a:t>rằng</a:t>
            </a:r>
            <a:r>
              <a:rPr lang="en-US" dirty="0" smtClean="0"/>
              <a:t> </a:t>
            </a:r>
            <a:r>
              <a:rPr lang="en-US" dirty="0" err="1" smtClean="0"/>
              <a:t>các</a:t>
            </a:r>
            <a:r>
              <a:rPr lang="en-US" dirty="0" smtClean="0"/>
              <a:t> </a:t>
            </a:r>
            <a:r>
              <a:rPr lang="en-US" dirty="0" err="1" smtClean="0"/>
              <a:t>mệnh</a:t>
            </a:r>
            <a:r>
              <a:rPr lang="en-US" dirty="0" smtClean="0"/>
              <a:t> </a:t>
            </a:r>
            <a:r>
              <a:rPr lang="en-US" dirty="0" err="1" smtClean="0"/>
              <a:t>đề</a:t>
            </a:r>
            <a:r>
              <a:rPr lang="en-US" dirty="0" smtClean="0"/>
              <a:t> p </a:t>
            </a:r>
            <a:r>
              <a:rPr lang="en-US" dirty="0" smtClean="0">
                <a:sym typeface="Symbol"/>
              </a:rPr>
              <a:t></a:t>
            </a:r>
            <a:r>
              <a:rPr lang="en-US" dirty="0" smtClean="0"/>
              <a:t> (</a:t>
            </a:r>
            <a:r>
              <a:rPr lang="en-US" dirty="0" err="1" smtClean="0"/>
              <a:t>p</a:t>
            </a:r>
            <a:r>
              <a:rPr lang="en-US" dirty="0" err="1" smtClean="0">
                <a:sym typeface="Symbol"/>
              </a:rPr>
              <a:t></a:t>
            </a:r>
            <a:r>
              <a:rPr lang="en-US" dirty="0" err="1" smtClean="0"/>
              <a:t>r</a:t>
            </a:r>
            <a:r>
              <a:rPr lang="en-US" dirty="0" smtClean="0"/>
              <a:t>) </a:t>
            </a:r>
            <a:r>
              <a:rPr lang="en-US" dirty="0" err="1" smtClean="0"/>
              <a:t>và</a:t>
            </a:r>
            <a:r>
              <a:rPr lang="en-US" dirty="0" smtClean="0"/>
              <a:t> (</a:t>
            </a:r>
            <a:r>
              <a:rPr lang="en-US" dirty="0" err="1" smtClean="0"/>
              <a:t>p</a:t>
            </a:r>
            <a:r>
              <a:rPr lang="en-US" dirty="0" err="1" smtClean="0">
                <a:sym typeface="Symbol"/>
              </a:rPr>
              <a:t></a:t>
            </a:r>
            <a:r>
              <a:rPr lang="en-US" dirty="0" err="1" smtClean="0"/>
              <a:t>q</a:t>
            </a:r>
            <a:r>
              <a:rPr lang="en-US" dirty="0" smtClean="0"/>
              <a:t>) </a:t>
            </a:r>
            <a:r>
              <a:rPr lang="en-US" dirty="0" smtClean="0">
                <a:sym typeface="Symbol"/>
              </a:rPr>
              <a:t></a:t>
            </a:r>
            <a:r>
              <a:rPr lang="en-US" dirty="0" smtClean="0"/>
              <a:t> (</a:t>
            </a:r>
            <a:r>
              <a:rPr lang="en-US" dirty="0" err="1" smtClean="0"/>
              <a:t>p</a:t>
            </a:r>
            <a:r>
              <a:rPr lang="en-US" dirty="0" err="1" smtClean="0">
                <a:sym typeface="Symbol"/>
              </a:rPr>
              <a:t></a:t>
            </a:r>
            <a:r>
              <a:rPr lang="en-US" dirty="0" err="1" smtClean="0"/>
              <a:t>r</a:t>
            </a:r>
            <a:r>
              <a:rPr lang="en-US" dirty="0" smtClean="0"/>
              <a:t>) </a:t>
            </a:r>
            <a:r>
              <a:rPr lang="en-US" dirty="0" err="1" smtClean="0"/>
              <a:t>là</a:t>
            </a:r>
            <a:r>
              <a:rPr lang="en-US" dirty="0" smtClean="0"/>
              <a:t> </a:t>
            </a:r>
            <a:r>
              <a:rPr lang="en-US" dirty="0" err="1" smtClean="0"/>
              <a:t>tương</a:t>
            </a:r>
            <a:r>
              <a:rPr lang="en-US" dirty="0" smtClean="0"/>
              <a:t> </a:t>
            </a:r>
            <a:r>
              <a:rPr lang="en-US" dirty="0" err="1" smtClean="0"/>
              <a:t>đương</a:t>
            </a:r>
            <a:r>
              <a:rPr lang="en-US" dirty="0" smtClean="0"/>
              <a:t> </a:t>
            </a:r>
            <a:r>
              <a:rPr lang="en-US" dirty="0" err="1" smtClean="0"/>
              <a:t>lôgic</a:t>
            </a:r>
            <a:r>
              <a:rPr lang="en-US" dirty="0" smtClean="0"/>
              <a:t>. </a:t>
            </a:r>
            <a:r>
              <a:rPr lang="en-US" dirty="0" err="1" smtClean="0"/>
              <a:t>Đây</a:t>
            </a:r>
            <a:r>
              <a:rPr lang="en-US" dirty="0" smtClean="0"/>
              <a:t> </a:t>
            </a:r>
            <a:r>
              <a:rPr lang="en-US" dirty="0" err="1" smtClean="0"/>
              <a:t>là</a:t>
            </a:r>
            <a:r>
              <a:rPr lang="en-US" dirty="0" smtClean="0"/>
              <a:t> </a:t>
            </a:r>
            <a:r>
              <a:rPr lang="en-US" dirty="0" err="1" smtClean="0"/>
              <a:t>luật</a:t>
            </a:r>
            <a:r>
              <a:rPr lang="en-US" dirty="0" smtClean="0"/>
              <a:t> </a:t>
            </a:r>
            <a:r>
              <a:rPr lang="en-US" dirty="0" err="1" smtClean="0"/>
              <a:t>phân</a:t>
            </a:r>
            <a:r>
              <a:rPr lang="en-US" dirty="0" smtClean="0"/>
              <a:t> </a:t>
            </a:r>
            <a:r>
              <a:rPr lang="en-US" dirty="0" err="1" smtClean="0"/>
              <a:t>phối</a:t>
            </a:r>
            <a:r>
              <a:rPr lang="en-US" dirty="0" smtClean="0"/>
              <a:t> </a:t>
            </a:r>
            <a:r>
              <a:rPr lang="en-US" dirty="0" err="1" smtClean="0"/>
              <a:t>của</a:t>
            </a:r>
            <a:r>
              <a:rPr lang="en-US" dirty="0" smtClean="0"/>
              <a:t> </a:t>
            </a:r>
            <a:r>
              <a:rPr lang="en-US" dirty="0" err="1" smtClean="0"/>
              <a:t>phép</a:t>
            </a:r>
            <a:r>
              <a:rPr lang="en-US" dirty="0" smtClean="0"/>
              <a:t> </a:t>
            </a:r>
            <a:r>
              <a:rPr lang="en-US" dirty="0" err="1" smtClean="0"/>
              <a:t>tuyển</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phép</a:t>
            </a:r>
            <a:r>
              <a:rPr lang="en-US" dirty="0" smtClean="0"/>
              <a:t> </a:t>
            </a:r>
            <a:r>
              <a:rPr lang="en-US" dirty="0" err="1" smtClean="0"/>
              <a:t>hội</a:t>
            </a:r>
            <a:r>
              <a:rPr lang="en-US" dirty="0" smtClean="0"/>
              <a:t>.</a:t>
            </a:r>
          </a:p>
          <a:p>
            <a:r>
              <a:rPr lang="en-US" dirty="0" err="1" smtClean="0"/>
              <a:t>Giải</a:t>
            </a:r>
            <a:r>
              <a:rPr lang="en-US" dirty="0" smtClean="0"/>
              <a:t>. </a:t>
            </a:r>
            <a:r>
              <a:rPr lang="en-US" dirty="0" err="1" smtClean="0"/>
              <a:t>Bảng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chân</a:t>
            </a:r>
            <a:r>
              <a:rPr lang="en-US" dirty="0" smtClean="0"/>
              <a:t> </a:t>
            </a:r>
            <a:r>
              <a:rPr lang="en-US" dirty="0" err="1" smtClean="0"/>
              <a:t>lí</a:t>
            </a:r>
            <a:r>
              <a:rPr lang="en-US" dirty="0" smtClean="0"/>
              <a:t> </a:t>
            </a:r>
            <a:r>
              <a:rPr lang="en-US" dirty="0" err="1" smtClean="0"/>
              <a:t>của</a:t>
            </a:r>
            <a:r>
              <a:rPr lang="en-US" dirty="0" smtClean="0"/>
              <a:t> </a:t>
            </a:r>
            <a:r>
              <a:rPr lang="en-US" dirty="0" err="1" smtClean="0"/>
              <a:t>các</a:t>
            </a:r>
            <a:r>
              <a:rPr lang="en-US" dirty="0" smtClean="0"/>
              <a:t> </a:t>
            </a:r>
            <a:r>
              <a:rPr lang="en-US" dirty="0" err="1" smtClean="0"/>
              <a:t>mệnh</a:t>
            </a:r>
            <a:r>
              <a:rPr lang="en-US" dirty="0" smtClean="0"/>
              <a:t> </a:t>
            </a:r>
            <a:r>
              <a:rPr lang="en-US" dirty="0" err="1" smtClean="0"/>
              <a:t>đề</a:t>
            </a:r>
            <a:r>
              <a:rPr lang="en-US" dirty="0" smtClean="0"/>
              <a:t> </a:t>
            </a:r>
            <a:r>
              <a:rPr lang="en-US" dirty="0" err="1" smtClean="0"/>
              <a:t>đó</a:t>
            </a:r>
            <a:r>
              <a:rPr lang="en-US" dirty="0" smtClean="0"/>
              <a:t> </a:t>
            </a:r>
            <a:r>
              <a:rPr lang="en-US" dirty="0" err="1" smtClean="0"/>
              <a:t>cho</a:t>
            </a:r>
            <a:r>
              <a:rPr lang="en-US" dirty="0" smtClean="0"/>
              <a:t> </a:t>
            </a:r>
            <a:r>
              <a:rPr lang="en-US" dirty="0" err="1" smtClean="0"/>
              <a:t>trong</a:t>
            </a:r>
            <a:r>
              <a:rPr lang="en-US" dirty="0" smtClean="0"/>
              <a:t> </a:t>
            </a:r>
            <a:r>
              <a:rPr lang="en-US" dirty="0" err="1" smtClean="0"/>
              <a:t>bảng</a:t>
            </a:r>
            <a:r>
              <a:rPr lang="en-US" dirty="0" smtClean="0"/>
              <a:t> 4. </a:t>
            </a:r>
            <a:r>
              <a:rPr lang="en-US" dirty="0" err="1" smtClean="0"/>
              <a:t>Vì</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chân</a:t>
            </a:r>
            <a:r>
              <a:rPr lang="en-US" dirty="0" smtClean="0"/>
              <a:t> </a:t>
            </a:r>
            <a:r>
              <a:rPr lang="en-US" dirty="0" err="1" smtClean="0"/>
              <a:t>lí</a:t>
            </a:r>
            <a:r>
              <a:rPr lang="en-US" dirty="0" smtClean="0"/>
              <a:t> </a:t>
            </a:r>
            <a:r>
              <a:rPr lang="en-US" dirty="0" err="1" smtClean="0"/>
              <a:t>của</a:t>
            </a:r>
            <a:r>
              <a:rPr lang="en-US" dirty="0" smtClean="0"/>
              <a:t> </a:t>
            </a:r>
            <a:r>
              <a:rPr lang="en-US" dirty="0" err="1" smtClean="0"/>
              <a:t>các</a:t>
            </a:r>
            <a:r>
              <a:rPr lang="en-US" dirty="0" smtClean="0"/>
              <a:t> </a:t>
            </a:r>
            <a:r>
              <a:rPr lang="en-US" dirty="0" err="1" smtClean="0"/>
              <a:t>mệnh</a:t>
            </a:r>
            <a:r>
              <a:rPr lang="en-US" dirty="0" smtClean="0"/>
              <a:t> </a:t>
            </a:r>
            <a:r>
              <a:rPr lang="en-US" dirty="0" err="1" smtClean="0"/>
              <a:t>đề</a:t>
            </a:r>
            <a:r>
              <a:rPr lang="en-US" dirty="0" smtClean="0"/>
              <a:t> p </a:t>
            </a:r>
            <a:r>
              <a:rPr lang="en-US" dirty="0" smtClean="0">
                <a:sym typeface="Symbol"/>
              </a:rPr>
              <a:t></a:t>
            </a:r>
            <a:r>
              <a:rPr lang="en-US" dirty="0" smtClean="0"/>
              <a:t> (</a:t>
            </a:r>
            <a:r>
              <a:rPr lang="en-US" dirty="0" err="1" smtClean="0"/>
              <a:t>p</a:t>
            </a:r>
            <a:r>
              <a:rPr lang="en-US" dirty="0" err="1" smtClean="0">
                <a:sym typeface="Symbol"/>
              </a:rPr>
              <a:t></a:t>
            </a:r>
            <a:r>
              <a:rPr lang="en-US" dirty="0" err="1" smtClean="0"/>
              <a:t>r</a:t>
            </a:r>
            <a:r>
              <a:rPr lang="en-US" dirty="0" smtClean="0"/>
              <a:t>) </a:t>
            </a:r>
            <a:r>
              <a:rPr lang="en-US" dirty="0" err="1" smtClean="0"/>
              <a:t>và</a:t>
            </a:r>
            <a:r>
              <a:rPr lang="en-US" dirty="0" smtClean="0"/>
              <a:t> (</a:t>
            </a:r>
            <a:r>
              <a:rPr lang="en-US" dirty="0" err="1" smtClean="0"/>
              <a:t>p</a:t>
            </a:r>
            <a:r>
              <a:rPr lang="en-US" dirty="0" err="1" smtClean="0">
                <a:sym typeface="Symbol"/>
              </a:rPr>
              <a:t></a:t>
            </a:r>
            <a:r>
              <a:rPr lang="en-US" dirty="0" err="1" smtClean="0"/>
              <a:t>q</a:t>
            </a:r>
            <a:r>
              <a:rPr lang="en-US" dirty="0" smtClean="0"/>
              <a:t>) </a:t>
            </a:r>
            <a:r>
              <a:rPr lang="en-US" dirty="0" smtClean="0">
                <a:sym typeface="Symbol"/>
              </a:rPr>
              <a:t></a:t>
            </a:r>
            <a:r>
              <a:rPr lang="en-US" dirty="0" smtClean="0"/>
              <a:t> (</a:t>
            </a:r>
            <a:r>
              <a:rPr lang="en-US" dirty="0" err="1" smtClean="0"/>
              <a:t>p</a:t>
            </a:r>
            <a:r>
              <a:rPr lang="en-US" dirty="0" err="1" smtClean="0">
                <a:sym typeface="Symbol"/>
              </a:rPr>
              <a:t></a:t>
            </a:r>
            <a:r>
              <a:rPr lang="en-US" dirty="0" err="1" smtClean="0"/>
              <a:t>r</a:t>
            </a:r>
            <a:r>
              <a:rPr lang="en-US" dirty="0" smtClean="0"/>
              <a:t>) </a:t>
            </a:r>
            <a:r>
              <a:rPr lang="en-US" dirty="0" err="1" smtClean="0"/>
              <a:t>là</a:t>
            </a:r>
            <a:r>
              <a:rPr lang="en-US" dirty="0" smtClean="0"/>
              <a:t> </a:t>
            </a:r>
            <a:r>
              <a:rPr lang="en-US" dirty="0" err="1" smtClean="0"/>
              <a:t>phù</a:t>
            </a:r>
            <a:r>
              <a:rPr lang="en-US" dirty="0" smtClean="0"/>
              <a:t> </a:t>
            </a:r>
            <a:r>
              <a:rPr lang="en-US" dirty="0" err="1" smtClean="0"/>
              <a:t>hợp</a:t>
            </a:r>
            <a:r>
              <a:rPr lang="en-US" dirty="0" smtClean="0"/>
              <a:t> </a:t>
            </a:r>
            <a:r>
              <a:rPr lang="en-US" dirty="0" err="1" smtClean="0"/>
              <a:t>nhau</a:t>
            </a:r>
            <a:r>
              <a:rPr lang="en-US" dirty="0" smtClean="0"/>
              <a:t> </a:t>
            </a:r>
            <a:r>
              <a:rPr lang="en-US" dirty="0" err="1" smtClean="0"/>
              <a:t>nên</a:t>
            </a:r>
            <a:r>
              <a:rPr lang="en-US" dirty="0" smtClean="0"/>
              <a:t> </a:t>
            </a:r>
            <a:r>
              <a:rPr lang="en-US" dirty="0" err="1" smtClean="0"/>
              <a:t>chúng</a:t>
            </a:r>
            <a:r>
              <a:rPr lang="en-US" dirty="0" smtClean="0"/>
              <a:t> </a:t>
            </a:r>
            <a:r>
              <a:rPr lang="en-US" dirty="0" err="1" smtClean="0"/>
              <a:t>là</a:t>
            </a:r>
            <a:r>
              <a:rPr lang="en-US" dirty="0" smtClean="0"/>
              <a:t> </a:t>
            </a:r>
            <a:r>
              <a:rPr lang="en-US" dirty="0" err="1" smtClean="0"/>
              <a:t>tương</a:t>
            </a:r>
            <a:r>
              <a:rPr lang="en-US" dirty="0" smtClean="0"/>
              <a:t> </a:t>
            </a:r>
            <a:r>
              <a:rPr lang="en-US" dirty="0" err="1" smtClean="0"/>
              <a:t>đương</a:t>
            </a:r>
            <a:r>
              <a:rPr lang="en-US" dirty="0" smtClean="0"/>
              <a:t> </a:t>
            </a:r>
            <a:r>
              <a:rPr lang="en-US" dirty="0" err="1" smtClean="0"/>
              <a:t>lôgic</a:t>
            </a:r>
            <a:r>
              <a:rPr lang="en-US" dirty="0" smtClean="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BẢNG 4. </a:t>
            </a:r>
            <a:r>
              <a:rPr lang="en-US" sz="3600" dirty="0" err="1" smtClean="0"/>
              <a:t>Một</a:t>
            </a:r>
            <a:r>
              <a:rPr lang="en-US" sz="3600" dirty="0" smtClean="0"/>
              <a:t> </a:t>
            </a:r>
            <a:r>
              <a:rPr lang="en-US" sz="3600" dirty="0" err="1" smtClean="0"/>
              <a:t>cách</a:t>
            </a:r>
            <a:r>
              <a:rPr lang="en-US" sz="3600" dirty="0" smtClean="0"/>
              <a:t> </a:t>
            </a:r>
            <a:r>
              <a:rPr lang="en-US" sz="3600" dirty="0" err="1" smtClean="0"/>
              <a:t>chứng</a:t>
            </a:r>
            <a:r>
              <a:rPr lang="en-US" sz="3600" dirty="0" smtClean="0"/>
              <a:t> minh p </a:t>
            </a:r>
            <a:r>
              <a:rPr lang="en-US" sz="3600" dirty="0" smtClean="0">
                <a:sym typeface="Symbol"/>
              </a:rPr>
              <a:t></a:t>
            </a:r>
            <a:r>
              <a:rPr lang="en-US" sz="3600" dirty="0" smtClean="0"/>
              <a:t> (</a:t>
            </a:r>
            <a:r>
              <a:rPr lang="en-US" sz="3600" dirty="0" err="1" smtClean="0"/>
              <a:t>p</a:t>
            </a:r>
            <a:r>
              <a:rPr lang="en-US" sz="3600" dirty="0" err="1" smtClean="0">
                <a:sym typeface="Symbol"/>
              </a:rPr>
              <a:t></a:t>
            </a:r>
            <a:r>
              <a:rPr lang="en-US" sz="3600" dirty="0" err="1" smtClean="0"/>
              <a:t>r</a:t>
            </a:r>
            <a:r>
              <a:rPr lang="en-US" sz="3600" dirty="0" smtClean="0"/>
              <a:t>) </a:t>
            </a:r>
            <a:r>
              <a:rPr lang="en-US" sz="3600" dirty="0" err="1" smtClean="0"/>
              <a:t>và</a:t>
            </a:r>
            <a:r>
              <a:rPr lang="en-US" sz="3600" dirty="0" smtClean="0"/>
              <a:t> (</a:t>
            </a:r>
            <a:r>
              <a:rPr lang="en-US" sz="3600" dirty="0" err="1" smtClean="0"/>
              <a:t>p</a:t>
            </a:r>
            <a:r>
              <a:rPr lang="en-US" sz="3600" dirty="0" err="1" smtClean="0">
                <a:sym typeface="Symbol"/>
              </a:rPr>
              <a:t></a:t>
            </a:r>
            <a:r>
              <a:rPr lang="en-US" sz="3600" dirty="0" err="1" smtClean="0"/>
              <a:t>q</a:t>
            </a:r>
            <a:r>
              <a:rPr lang="en-US" sz="3600" dirty="0" smtClean="0"/>
              <a:t>) </a:t>
            </a:r>
            <a:r>
              <a:rPr lang="en-US" sz="3600" dirty="0" smtClean="0">
                <a:sym typeface="Symbol"/>
              </a:rPr>
              <a:t></a:t>
            </a:r>
            <a:r>
              <a:rPr lang="en-US" sz="3600" dirty="0" smtClean="0"/>
              <a:t> (</a:t>
            </a:r>
            <a:r>
              <a:rPr lang="en-US" sz="3600" dirty="0" err="1" smtClean="0"/>
              <a:t>p</a:t>
            </a:r>
            <a:r>
              <a:rPr lang="en-US" sz="3600" dirty="0" err="1" smtClean="0">
                <a:sym typeface="Symbol"/>
              </a:rPr>
              <a:t></a:t>
            </a:r>
            <a:r>
              <a:rPr lang="en-US" sz="3600" dirty="0" err="1" smtClean="0"/>
              <a:t>r</a:t>
            </a:r>
            <a:r>
              <a:rPr lang="en-US" sz="3600" dirty="0" smtClean="0"/>
              <a:t>) </a:t>
            </a:r>
            <a:r>
              <a:rPr lang="en-US" sz="3600" dirty="0" err="1" smtClean="0"/>
              <a:t>là</a:t>
            </a:r>
            <a:r>
              <a:rPr lang="en-US" sz="3600" dirty="0" smtClean="0"/>
              <a:t> </a:t>
            </a:r>
            <a:r>
              <a:rPr lang="en-US" sz="3600" dirty="0" err="1" smtClean="0"/>
              <a:t>tương</a:t>
            </a:r>
            <a:r>
              <a:rPr lang="en-US" sz="3600" dirty="0" smtClean="0"/>
              <a:t> </a:t>
            </a:r>
            <a:r>
              <a:rPr lang="en-US" sz="3600" dirty="0" err="1" smtClean="0"/>
              <a:t>đương</a:t>
            </a:r>
            <a:r>
              <a:rPr lang="en-US" sz="3600" dirty="0" smtClean="0"/>
              <a:t> </a:t>
            </a:r>
            <a:r>
              <a:rPr lang="en-US" sz="3600" dirty="0" err="1" smtClean="0"/>
              <a:t>lôgic</a:t>
            </a:r>
            <a:r>
              <a:rPr lang="en-US" dirty="0" smtClean="0"/>
              <a:t/>
            </a:r>
            <a:br>
              <a:rPr lang="en-US" dirty="0" smtClean="0"/>
            </a:br>
            <a:endParaRPr lang="en-US" dirty="0"/>
          </a:p>
        </p:txBody>
      </p:sp>
      <p:graphicFrame>
        <p:nvGraphicFramePr>
          <p:cNvPr id="4" name="Content Placeholder 3"/>
          <p:cNvGraphicFramePr>
            <a:graphicFrameLocks noGrp="1"/>
          </p:cNvGraphicFramePr>
          <p:nvPr>
            <p:ph idx="1"/>
          </p:nvPr>
        </p:nvGraphicFramePr>
        <p:xfrm>
          <a:off x="457200" y="1600200"/>
          <a:ext cx="8610600" cy="426720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gridCol w="1028700"/>
                <a:gridCol w="1409700"/>
              </a:tblGrid>
              <a:tr h="370840">
                <a:tc>
                  <a:txBody>
                    <a:bodyPr/>
                    <a:lstStyle/>
                    <a:p>
                      <a:pPr marL="0" marR="0">
                        <a:spcBef>
                          <a:spcPts val="0"/>
                        </a:spcBef>
                        <a:spcAft>
                          <a:spcPts val="0"/>
                        </a:spcAft>
                      </a:pPr>
                      <a:r>
                        <a:rPr lang="en-US" sz="2800" dirty="0">
                          <a:latin typeface="Times New Roman"/>
                          <a:ea typeface="Times New Roman"/>
                        </a:rPr>
                        <a:t>P</a:t>
                      </a:r>
                    </a:p>
                  </a:txBody>
                  <a:tcPr marL="68580" marR="68580" marT="0" marB="0"/>
                </a:tc>
                <a:tc>
                  <a:txBody>
                    <a:bodyPr/>
                    <a:lstStyle/>
                    <a:p>
                      <a:pPr marL="0" marR="0">
                        <a:spcBef>
                          <a:spcPts val="0"/>
                        </a:spcBef>
                        <a:spcAft>
                          <a:spcPts val="0"/>
                        </a:spcAft>
                      </a:pPr>
                      <a:r>
                        <a:rPr lang="en-US" sz="2800">
                          <a:latin typeface="Times New Roman"/>
                          <a:ea typeface="Times New Roman"/>
                        </a:rPr>
                        <a:t>q</a:t>
                      </a:r>
                    </a:p>
                  </a:txBody>
                  <a:tcPr marL="68580" marR="68580" marT="0" marB="0"/>
                </a:tc>
                <a:tc>
                  <a:txBody>
                    <a:bodyPr/>
                    <a:lstStyle/>
                    <a:p>
                      <a:pPr marL="0" marR="0">
                        <a:spcBef>
                          <a:spcPts val="0"/>
                        </a:spcBef>
                        <a:spcAft>
                          <a:spcPts val="0"/>
                        </a:spcAft>
                      </a:pPr>
                      <a:r>
                        <a:rPr lang="en-US" sz="2800">
                          <a:latin typeface="Times New Roman"/>
                          <a:ea typeface="Times New Roman"/>
                        </a:rPr>
                        <a:t>r</a:t>
                      </a:r>
                    </a:p>
                  </a:txBody>
                  <a:tcPr marL="68580" marR="68580" marT="0" marB="0"/>
                </a:tc>
                <a:tc>
                  <a:txBody>
                    <a:bodyPr/>
                    <a:lstStyle/>
                    <a:p>
                      <a:pPr marL="0" marR="0">
                        <a:spcBef>
                          <a:spcPts val="0"/>
                        </a:spcBef>
                        <a:spcAft>
                          <a:spcPts val="0"/>
                        </a:spcAft>
                      </a:pPr>
                      <a:r>
                        <a:rPr lang="en-US" sz="2800">
                          <a:latin typeface="Times New Roman"/>
                          <a:ea typeface="Times New Roman"/>
                        </a:rPr>
                        <a:t>p</a:t>
                      </a:r>
                      <a:r>
                        <a:rPr lang="en-US" sz="2800">
                          <a:latin typeface="Times New Roman"/>
                          <a:ea typeface="Times New Roman"/>
                          <a:sym typeface="Symbol"/>
                        </a:rPr>
                        <a:t></a:t>
                      </a:r>
                      <a:r>
                        <a:rPr lang="en-US" sz="2800">
                          <a:latin typeface="Times New Roman"/>
                          <a:ea typeface="Times New Roman"/>
                        </a:rPr>
                        <a:t>r</a:t>
                      </a:r>
                    </a:p>
                  </a:txBody>
                  <a:tcPr marL="68580" marR="68580" marT="0" marB="0"/>
                </a:tc>
                <a:tc>
                  <a:txBody>
                    <a:bodyPr/>
                    <a:lstStyle/>
                    <a:p>
                      <a:pPr marL="0" marR="0">
                        <a:spcBef>
                          <a:spcPts val="0"/>
                        </a:spcBef>
                        <a:spcAft>
                          <a:spcPts val="0"/>
                        </a:spcAft>
                      </a:pPr>
                      <a:r>
                        <a:rPr lang="en-US" sz="2800">
                          <a:latin typeface="Times New Roman"/>
                          <a:ea typeface="Times New Roman"/>
                        </a:rPr>
                        <a:t>p </a:t>
                      </a:r>
                      <a:r>
                        <a:rPr lang="en-US" sz="2800">
                          <a:latin typeface="Times New Roman"/>
                          <a:ea typeface="Times New Roman"/>
                          <a:sym typeface="Symbol"/>
                        </a:rPr>
                        <a:t></a:t>
                      </a:r>
                      <a:r>
                        <a:rPr lang="en-US" sz="2800">
                          <a:latin typeface="Times New Roman"/>
                          <a:ea typeface="Times New Roman"/>
                        </a:rPr>
                        <a:t> (p</a:t>
                      </a:r>
                      <a:r>
                        <a:rPr lang="en-US" sz="2800">
                          <a:latin typeface="Times New Roman"/>
                          <a:ea typeface="Times New Roman"/>
                          <a:sym typeface="Symbol"/>
                        </a:rPr>
                        <a:t></a:t>
                      </a:r>
                      <a:r>
                        <a:rPr lang="en-US" sz="2800">
                          <a:latin typeface="Times New Roman"/>
                          <a:ea typeface="Times New Roman"/>
                        </a:rPr>
                        <a:t>r)</a:t>
                      </a:r>
                    </a:p>
                  </a:txBody>
                  <a:tcPr marL="68580" marR="68580" marT="0" marB="0"/>
                </a:tc>
                <a:tc>
                  <a:txBody>
                    <a:bodyPr/>
                    <a:lstStyle/>
                    <a:p>
                      <a:pPr marL="0" marR="0">
                        <a:spcBef>
                          <a:spcPts val="0"/>
                        </a:spcBef>
                        <a:spcAft>
                          <a:spcPts val="0"/>
                        </a:spcAft>
                      </a:pPr>
                      <a:r>
                        <a:rPr lang="en-US" sz="2800">
                          <a:latin typeface="Times New Roman"/>
                          <a:ea typeface="Times New Roman"/>
                        </a:rPr>
                        <a:t>p</a:t>
                      </a:r>
                      <a:r>
                        <a:rPr lang="en-US" sz="2800">
                          <a:latin typeface="Times New Roman"/>
                          <a:ea typeface="Times New Roman"/>
                          <a:sym typeface="Symbol"/>
                        </a:rPr>
                        <a:t></a:t>
                      </a:r>
                      <a:r>
                        <a:rPr lang="en-US" sz="2800">
                          <a:latin typeface="Times New Roman"/>
                          <a:ea typeface="Times New Roman"/>
                        </a:rPr>
                        <a:t>q</a:t>
                      </a:r>
                    </a:p>
                  </a:txBody>
                  <a:tcPr marL="68580" marR="68580" marT="0" marB="0"/>
                </a:tc>
                <a:tc>
                  <a:txBody>
                    <a:bodyPr/>
                    <a:lstStyle/>
                    <a:p>
                      <a:pPr marL="0" marR="0">
                        <a:spcBef>
                          <a:spcPts val="0"/>
                        </a:spcBef>
                        <a:spcAft>
                          <a:spcPts val="0"/>
                        </a:spcAft>
                      </a:pPr>
                      <a:r>
                        <a:rPr lang="en-US" sz="2800">
                          <a:latin typeface="Times New Roman"/>
                          <a:ea typeface="Times New Roman"/>
                        </a:rPr>
                        <a:t>p</a:t>
                      </a:r>
                      <a:r>
                        <a:rPr lang="en-US" sz="2800">
                          <a:latin typeface="Times New Roman"/>
                          <a:ea typeface="Times New Roman"/>
                          <a:sym typeface="Symbol"/>
                        </a:rPr>
                        <a:t></a:t>
                      </a:r>
                      <a:r>
                        <a:rPr lang="en-US" sz="2800">
                          <a:latin typeface="Times New Roman"/>
                          <a:ea typeface="Times New Roman"/>
                        </a:rPr>
                        <a:t>r</a:t>
                      </a:r>
                    </a:p>
                  </a:txBody>
                  <a:tcPr marL="68580" marR="68580" marT="0" marB="0"/>
                </a:tc>
                <a:tc>
                  <a:txBody>
                    <a:bodyPr/>
                    <a:lstStyle/>
                    <a:p>
                      <a:pPr marL="0" marR="0">
                        <a:spcBef>
                          <a:spcPts val="0"/>
                        </a:spcBef>
                        <a:spcAft>
                          <a:spcPts val="0"/>
                        </a:spcAft>
                      </a:pPr>
                      <a:r>
                        <a:rPr lang="en-US" sz="2800">
                          <a:latin typeface="Times New Roman"/>
                          <a:ea typeface="Times New Roman"/>
                        </a:rPr>
                        <a:t>(p</a:t>
                      </a:r>
                      <a:r>
                        <a:rPr lang="en-US" sz="2800">
                          <a:latin typeface="Times New Roman"/>
                          <a:ea typeface="Times New Roman"/>
                          <a:sym typeface="Symbol"/>
                        </a:rPr>
                        <a:t></a:t>
                      </a:r>
                      <a:r>
                        <a:rPr lang="en-US" sz="2800">
                          <a:latin typeface="Times New Roman"/>
                          <a:ea typeface="Times New Roman"/>
                        </a:rPr>
                        <a:t>q) </a:t>
                      </a:r>
                      <a:r>
                        <a:rPr lang="en-US" sz="2800">
                          <a:latin typeface="Times New Roman"/>
                          <a:ea typeface="Times New Roman"/>
                          <a:sym typeface="Symbol"/>
                        </a:rPr>
                        <a:t></a:t>
                      </a:r>
                      <a:r>
                        <a:rPr lang="en-US" sz="2800">
                          <a:latin typeface="Times New Roman"/>
                          <a:ea typeface="Times New Roman"/>
                        </a:rPr>
                        <a:t> (p</a:t>
                      </a:r>
                      <a:r>
                        <a:rPr lang="en-US" sz="2800">
                          <a:latin typeface="Times New Roman"/>
                          <a:ea typeface="Times New Roman"/>
                          <a:sym typeface="Symbol"/>
                        </a:rPr>
                        <a:t></a:t>
                      </a:r>
                      <a:r>
                        <a:rPr lang="en-US" sz="2800">
                          <a:latin typeface="Times New Roman"/>
                          <a:ea typeface="Times New Roman"/>
                        </a:rPr>
                        <a:t>r)</a:t>
                      </a:r>
                    </a:p>
                  </a:txBody>
                  <a:tcPr marL="68580" marR="68580" marT="0" marB="0"/>
                </a:tc>
              </a:tr>
              <a:tr h="370840">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r>
              <a:tr h="370840">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F</a:t>
                      </a:r>
                    </a:p>
                  </a:txBody>
                  <a:tcPr marL="68580" marR="68580" marT="0" marB="0"/>
                </a:tc>
                <a:tc>
                  <a:txBody>
                    <a:bodyPr/>
                    <a:lstStyle/>
                    <a:p>
                      <a:pPr marL="0" marR="0">
                        <a:spcBef>
                          <a:spcPts val="0"/>
                        </a:spcBef>
                        <a:spcAft>
                          <a:spcPts val="0"/>
                        </a:spcAft>
                      </a:pPr>
                      <a:r>
                        <a:rPr lang="en-US" sz="2800">
                          <a:latin typeface="Times New Roman"/>
                          <a:ea typeface="Times New Roman"/>
                        </a:rPr>
                        <a:t>F</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r>
              <a:tr h="370840">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F</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F</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r>
              <a:tr h="370840">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F</a:t>
                      </a:r>
                    </a:p>
                  </a:txBody>
                  <a:tcPr marL="68580" marR="68580" marT="0" marB="0"/>
                </a:tc>
                <a:tc>
                  <a:txBody>
                    <a:bodyPr/>
                    <a:lstStyle/>
                    <a:p>
                      <a:pPr marL="0" marR="0">
                        <a:spcBef>
                          <a:spcPts val="0"/>
                        </a:spcBef>
                        <a:spcAft>
                          <a:spcPts val="0"/>
                        </a:spcAft>
                      </a:pPr>
                      <a:r>
                        <a:rPr lang="en-US" sz="2800">
                          <a:latin typeface="Times New Roman"/>
                          <a:ea typeface="Times New Roman"/>
                        </a:rPr>
                        <a:t>F</a:t>
                      </a:r>
                    </a:p>
                  </a:txBody>
                  <a:tcPr marL="68580" marR="68580" marT="0" marB="0"/>
                </a:tc>
                <a:tc>
                  <a:txBody>
                    <a:bodyPr/>
                    <a:lstStyle/>
                    <a:p>
                      <a:pPr marL="0" marR="0">
                        <a:spcBef>
                          <a:spcPts val="0"/>
                        </a:spcBef>
                        <a:spcAft>
                          <a:spcPts val="0"/>
                        </a:spcAft>
                      </a:pPr>
                      <a:r>
                        <a:rPr lang="en-US" sz="2800">
                          <a:latin typeface="Times New Roman"/>
                          <a:ea typeface="Times New Roman"/>
                        </a:rPr>
                        <a:t>F</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r>
              <a:tr h="370840">
                <a:tc>
                  <a:txBody>
                    <a:bodyPr/>
                    <a:lstStyle/>
                    <a:p>
                      <a:pPr marL="0" marR="0">
                        <a:spcBef>
                          <a:spcPts val="0"/>
                        </a:spcBef>
                        <a:spcAft>
                          <a:spcPts val="0"/>
                        </a:spcAft>
                      </a:pPr>
                      <a:r>
                        <a:rPr lang="en-US" sz="2800">
                          <a:latin typeface="Times New Roman"/>
                          <a:ea typeface="Times New Roman"/>
                        </a:rPr>
                        <a:t>F</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r>
              <a:tr h="370840">
                <a:tc>
                  <a:txBody>
                    <a:bodyPr/>
                    <a:lstStyle/>
                    <a:p>
                      <a:pPr marL="0" marR="0">
                        <a:spcBef>
                          <a:spcPts val="0"/>
                        </a:spcBef>
                        <a:spcAft>
                          <a:spcPts val="0"/>
                        </a:spcAft>
                      </a:pPr>
                      <a:r>
                        <a:rPr lang="en-US" sz="2800">
                          <a:latin typeface="Times New Roman"/>
                          <a:ea typeface="Times New Roman"/>
                        </a:rPr>
                        <a:t>F</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F</a:t>
                      </a:r>
                    </a:p>
                  </a:txBody>
                  <a:tcPr marL="68580" marR="68580" marT="0" marB="0"/>
                </a:tc>
                <a:tc>
                  <a:txBody>
                    <a:bodyPr/>
                    <a:lstStyle/>
                    <a:p>
                      <a:pPr marL="0" marR="0">
                        <a:spcBef>
                          <a:spcPts val="0"/>
                        </a:spcBef>
                        <a:spcAft>
                          <a:spcPts val="0"/>
                        </a:spcAft>
                      </a:pPr>
                      <a:r>
                        <a:rPr lang="en-US" sz="2800">
                          <a:latin typeface="Times New Roman"/>
                          <a:ea typeface="Times New Roman"/>
                        </a:rPr>
                        <a:t>F</a:t>
                      </a:r>
                    </a:p>
                  </a:txBody>
                  <a:tcPr marL="68580" marR="68580" marT="0" marB="0"/>
                </a:tc>
                <a:tc>
                  <a:txBody>
                    <a:bodyPr/>
                    <a:lstStyle/>
                    <a:p>
                      <a:pPr marL="0" marR="0">
                        <a:spcBef>
                          <a:spcPts val="0"/>
                        </a:spcBef>
                        <a:spcAft>
                          <a:spcPts val="0"/>
                        </a:spcAft>
                      </a:pPr>
                      <a:r>
                        <a:rPr lang="en-US" sz="2800">
                          <a:latin typeface="Times New Roman"/>
                          <a:ea typeface="Times New Roman"/>
                        </a:rPr>
                        <a:t>F</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F</a:t>
                      </a:r>
                    </a:p>
                  </a:txBody>
                  <a:tcPr marL="68580" marR="68580" marT="0" marB="0"/>
                </a:tc>
                <a:tc>
                  <a:txBody>
                    <a:bodyPr/>
                    <a:lstStyle/>
                    <a:p>
                      <a:pPr marL="0" marR="0">
                        <a:spcBef>
                          <a:spcPts val="0"/>
                        </a:spcBef>
                        <a:spcAft>
                          <a:spcPts val="0"/>
                        </a:spcAft>
                      </a:pPr>
                      <a:r>
                        <a:rPr lang="en-US" sz="2800">
                          <a:latin typeface="Times New Roman"/>
                          <a:ea typeface="Times New Roman"/>
                        </a:rPr>
                        <a:t>F</a:t>
                      </a:r>
                    </a:p>
                  </a:txBody>
                  <a:tcPr marL="68580" marR="68580" marT="0" marB="0"/>
                </a:tc>
              </a:tr>
              <a:tr h="370840">
                <a:tc>
                  <a:txBody>
                    <a:bodyPr/>
                    <a:lstStyle/>
                    <a:p>
                      <a:pPr marL="0" marR="0">
                        <a:spcBef>
                          <a:spcPts val="0"/>
                        </a:spcBef>
                        <a:spcAft>
                          <a:spcPts val="0"/>
                        </a:spcAft>
                      </a:pPr>
                      <a:r>
                        <a:rPr lang="en-US" sz="2800">
                          <a:latin typeface="Times New Roman"/>
                          <a:ea typeface="Times New Roman"/>
                        </a:rPr>
                        <a:t>F</a:t>
                      </a:r>
                    </a:p>
                  </a:txBody>
                  <a:tcPr marL="68580" marR="68580" marT="0" marB="0"/>
                </a:tc>
                <a:tc>
                  <a:txBody>
                    <a:bodyPr/>
                    <a:lstStyle/>
                    <a:p>
                      <a:pPr marL="0" marR="0">
                        <a:spcBef>
                          <a:spcPts val="0"/>
                        </a:spcBef>
                        <a:spcAft>
                          <a:spcPts val="0"/>
                        </a:spcAft>
                      </a:pPr>
                      <a:r>
                        <a:rPr lang="en-US" sz="2800">
                          <a:latin typeface="Times New Roman"/>
                          <a:ea typeface="Times New Roman"/>
                        </a:rPr>
                        <a:t>F</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F</a:t>
                      </a:r>
                    </a:p>
                  </a:txBody>
                  <a:tcPr marL="68580" marR="68580" marT="0" marB="0"/>
                </a:tc>
                <a:tc>
                  <a:txBody>
                    <a:bodyPr/>
                    <a:lstStyle/>
                    <a:p>
                      <a:pPr marL="0" marR="0">
                        <a:spcBef>
                          <a:spcPts val="0"/>
                        </a:spcBef>
                        <a:spcAft>
                          <a:spcPts val="0"/>
                        </a:spcAft>
                      </a:pPr>
                      <a:r>
                        <a:rPr lang="en-US" sz="2800">
                          <a:latin typeface="Times New Roman"/>
                          <a:ea typeface="Times New Roman"/>
                        </a:rPr>
                        <a:t>F</a:t>
                      </a:r>
                    </a:p>
                  </a:txBody>
                  <a:tcPr marL="68580" marR="68580" marT="0" marB="0"/>
                </a:tc>
                <a:tc>
                  <a:txBody>
                    <a:bodyPr/>
                    <a:lstStyle/>
                    <a:p>
                      <a:pPr marL="0" marR="0">
                        <a:spcBef>
                          <a:spcPts val="0"/>
                        </a:spcBef>
                        <a:spcAft>
                          <a:spcPts val="0"/>
                        </a:spcAft>
                      </a:pPr>
                      <a:r>
                        <a:rPr lang="en-US" sz="2800">
                          <a:latin typeface="Times New Roman"/>
                          <a:ea typeface="Times New Roman"/>
                        </a:rPr>
                        <a:t>F</a:t>
                      </a:r>
                    </a:p>
                  </a:txBody>
                  <a:tcPr marL="68580" marR="68580" marT="0" marB="0"/>
                </a:tc>
                <a:tc>
                  <a:txBody>
                    <a:bodyPr/>
                    <a:lstStyle/>
                    <a:p>
                      <a:pPr marL="0" marR="0">
                        <a:spcBef>
                          <a:spcPts val="0"/>
                        </a:spcBef>
                        <a:spcAft>
                          <a:spcPts val="0"/>
                        </a:spcAft>
                      </a:pPr>
                      <a:r>
                        <a:rPr lang="en-US" sz="2800">
                          <a:latin typeface="Times New Roman"/>
                          <a:ea typeface="Times New Roman"/>
                        </a:rPr>
                        <a:t>T</a:t>
                      </a:r>
                    </a:p>
                  </a:txBody>
                  <a:tcPr marL="68580" marR="68580" marT="0" marB="0"/>
                </a:tc>
                <a:tc>
                  <a:txBody>
                    <a:bodyPr/>
                    <a:lstStyle/>
                    <a:p>
                      <a:pPr marL="0" marR="0">
                        <a:spcBef>
                          <a:spcPts val="0"/>
                        </a:spcBef>
                        <a:spcAft>
                          <a:spcPts val="0"/>
                        </a:spcAft>
                      </a:pPr>
                      <a:r>
                        <a:rPr lang="en-US" sz="2800">
                          <a:latin typeface="Times New Roman"/>
                          <a:ea typeface="Times New Roman"/>
                        </a:rPr>
                        <a:t>F</a:t>
                      </a:r>
                    </a:p>
                  </a:txBody>
                  <a:tcPr marL="68580" marR="68580" marT="0" marB="0"/>
                </a:tc>
              </a:tr>
              <a:tr h="370840">
                <a:tc>
                  <a:txBody>
                    <a:bodyPr/>
                    <a:lstStyle/>
                    <a:p>
                      <a:pPr marL="0" marR="0">
                        <a:spcBef>
                          <a:spcPts val="0"/>
                        </a:spcBef>
                        <a:spcAft>
                          <a:spcPts val="0"/>
                        </a:spcAft>
                      </a:pPr>
                      <a:r>
                        <a:rPr lang="en-US" sz="2800">
                          <a:latin typeface="Times New Roman"/>
                          <a:ea typeface="Times New Roman"/>
                        </a:rPr>
                        <a:t>F</a:t>
                      </a:r>
                    </a:p>
                  </a:txBody>
                  <a:tcPr marL="68580" marR="68580" marT="0" marB="0"/>
                </a:tc>
                <a:tc>
                  <a:txBody>
                    <a:bodyPr/>
                    <a:lstStyle/>
                    <a:p>
                      <a:pPr marL="0" marR="0">
                        <a:spcBef>
                          <a:spcPts val="0"/>
                        </a:spcBef>
                        <a:spcAft>
                          <a:spcPts val="0"/>
                        </a:spcAft>
                      </a:pPr>
                      <a:r>
                        <a:rPr lang="en-US" sz="2800">
                          <a:latin typeface="Times New Roman"/>
                          <a:ea typeface="Times New Roman"/>
                        </a:rPr>
                        <a:t>F</a:t>
                      </a:r>
                    </a:p>
                  </a:txBody>
                  <a:tcPr marL="68580" marR="68580" marT="0" marB="0"/>
                </a:tc>
                <a:tc>
                  <a:txBody>
                    <a:bodyPr/>
                    <a:lstStyle/>
                    <a:p>
                      <a:pPr marL="0" marR="0">
                        <a:spcBef>
                          <a:spcPts val="0"/>
                        </a:spcBef>
                        <a:spcAft>
                          <a:spcPts val="0"/>
                        </a:spcAft>
                      </a:pPr>
                      <a:r>
                        <a:rPr lang="en-US" sz="2800">
                          <a:latin typeface="Times New Roman"/>
                          <a:ea typeface="Times New Roman"/>
                        </a:rPr>
                        <a:t>F</a:t>
                      </a:r>
                    </a:p>
                  </a:txBody>
                  <a:tcPr marL="68580" marR="68580" marT="0" marB="0"/>
                </a:tc>
                <a:tc>
                  <a:txBody>
                    <a:bodyPr/>
                    <a:lstStyle/>
                    <a:p>
                      <a:pPr marL="0" marR="0">
                        <a:spcBef>
                          <a:spcPts val="0"/>
                        </a:spcBef>
                        <a:spcAft>
                          <a:spcPts val="0"/>
                        </a:spcAft>
                      </a:pPr>
                      <a:r>
                        <a:rPr lang="en-US" sz="2800">
                          <a:latin typeface="Times New Roman"/>
                          <a:ea typeface="Times New Roman"/>
                        </a:rPr>
                        <a:t>F</a:t>
                      </a:r>
                    </a:p>
                  </a:txBody>
                  <a:tcPr marL="68580" marR="68580" marT="0" marB="0"/>
                </a:tc>
                <a:tc>
                  <a:txBody>
                    <a:bodyPr/>
                    <a:lstStyle/>
                    <a:p>
                      <a:pPr marL="0" marR="0">
                        <a:spcBef>
                          <a:spcPts val="0"/>
                        </a:spcBef>
                        <a:spcAft>
                          <a:spcPts val="0"/>
                        </a:spcAft>
                      </a:pPr>
                      <a:r>
                        <a:rPr lang="en-US" sz="2800">
                          <a:latin typeface="Times New Roman"/>
                          <a:ea typeface="Times New Roman"/>
                        </a:rPr>
                        <a:t>F</a:t>
                      </a:r>
                    </a:p>
                  </a:txBody>
                  <a:tcPr marL="68580" marR="68580" marT="0" marB="0"/>
                </a:tc>
                <a:tc>
                  <a:txBody>
                    <a:bodyPr/>
                    <a:lstStyle/>
                    <a:p>
                      <a:pPr marL="0" marR="0">
                        <a:spcBef>
                          <a:spcPts val="0"/>
                        </a:spcBef>
                        <a:spcAft>
                          <a:spcPts val="0"/>
                        </a:spcAft>
                      </a:pPr>
                      <a:r>
                        <a:rPr lang="en-US" sz="2800">
                          <a:latin typeface="Times New Roman"/>
                          <a:ea typeface="Times New Roman"/>
                        </a:rPr>
                        <a:t>F</a:t>
                      </a:r>
                    </a:p>
                  </a:txBody>
                  <a:tcPr marL="68580" marR="68580" marT="0" marB="0"/>
                </a:tc>
                <a:tc>
                  <a:txBody>
                    <a:bodyPr/>
                    <a:lstStyle/>
                    <a:p>
                      <a:pPr marL="0" marR="0">
                        <a:spcBef>
                          <a:spcPts val="0"/>
                        </a:spcBef>
                        <a:spcAft>
                          <a:spcPts val="0"/>
                        </a:spcAft>
                      </a:pPr>
                      <a:r>
                        <a:rPr lang="en-US" sz="2800">
                          <a:latin typeface="Times New Roman"/>
                          <a:ea typeface="Times New Roman"/>
                        </a:rPr>
                        <a:t>F</a:t>
                      </a:r>
                    </a:p>
                  </a:txBody>
                  <a:tcPr marL="68580" marR="68580" marT="0" marB="0"/>
                </a:tc>
                <a:tc>
                  <a:txBody>
                    <a:bodyPr/>
                    <a:lstStyle/>
                    <a:p>
                      <a:pPr marL="0" marR="0">
                        <a:spcBef>
                          <a:spcPts val="0"/>
                        </a:spcBef>
                        <a:spcAft>
                          <a:spcPts val="0"/>
                        </a:spcAft>
                      </a:pPr>
                      <a:r>
                        <a:rPr lang="en-US" sz="2800" dirty="0">
                          <a:latin typeface="Times New Roman"/>
                          <a:ea typeface="Times New Roman"/>
                        </a:rPr>
                        <a:t>F</a:t>
                      </a:r>
                    </a:p>
                  </a:txBody>
                  <a:tcPr marL="68580" marR="68580"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BẢNG 5.Các </a:t>
            </a:r>
            <a:r>
              <a:rPr lang="en-US" dirty="0" err="1" smtClean="0"/>
              <a:t>tương</a:t>
            </a:r>
            <a:r>
              <a:rPr lang="en-US" dirty="0" smtClean="0"/>
              <a:t> </a:t>
            </a:r>
            <a:r>
              <a:rPr lang="en-US" dirty="0" err="1" smtClean="0"/>
              <a:t>đương</a:t>
            </a:r>
            <a:r>
              <a:rPr lang="en-US" dirty="0" smtClean="0"/>
              <a:t> </a:t>
            </a:r>
            <a:r>
              <a:rPr lang="en-US" dirty="0" err="1" smtClean="0"/>
              <a:t>lôgic</a:t>
            </a:r>
            <a:r>
              <a:rPr lang="en-US" smtClean="0"/>
              <a:t>(1)</a:t>
            </a:r>
            <a:endParaRPr lang="en-US" dirty="0"/>
          </a:p>
        </p:txBody>
      </p:sp>
      <p:graphicFrame>
        <p:nvGraphicFramePr>
          <p:cNvPr id="4" name="Content Placeholder 3"/>
          <p:cNvGraphicFramePr>
            <a:graphicFrameLocks noGrp="1"/>
          </p:cNvGraphicFramePr>
          <p:nvPr>
            <p:ph idx="1"/>
          </p:nvPr>
        </p:nvGraphicFramePr>
        <p:xfrm>
          <a:off x="457200" y="1600200"/>
          <a:ext cx="8229600" cy="42672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marL="0" marR="0">
                        <a:spcBef>
                          <a:spcPts val="0"/>
                        </a:spcBef>
                        <a:spcAft>
                          <a:spcPts val="0"/>
                        </a:spcAft>
                      </a:pPr>
                      <a:r>
                        <a:rPr lang="en-US" sz="2800" b="1" i="1" dirty="0" err="1">
                          <a:latin typeface="Times New Roman"/>
                          <a:ea typeface="Times New Roman"/>
                        </a:rPr>
                        <a:t>Tương</a:t>
                      </a:r>
                      <a:r>
                        <a:rPr lang="en-US" sz="2800" b="1" i="1" dirty="0">
                          <a:latin typeface="Times New Roman"/>
                          <a:ea typeface="Times New Roman"/>
                        </a:rPr>
                        <a:t> </a:t>
                      </a:r>
                      <a:r>
                        <a:rPr lang="en-US" sz="2800" b="1" i="1" dirty="0" err="1">
                          <a:latin typeface="Times New Roman"/>
                          <a:ea typeface="Times New Roman"/>
                        </a:rPr>
                        <a:t>đương</a:t>
                      </a:r>
                      <a:endParaRPr lang="en-US" sz="2800" dirty="0">
                        <a:latin typeface="Times New Roman"/>
                        <a:ea typeface="Times New Roman"/>
                      </a:endParaRPr>
                    </a:p>
                  </a:txBody>
                  <a:tcPr marL="68580" marR="68580" marT="0" marB="0"/>
                </a:tc>
                <a:tc>
                  <a:txBody>
                    <a:bodyPr/>
                    <a:lstStyle/>
                    <a:p>
                      <a:pPr marL="0" marR="0">
                        <a:spcBef>
                          <a:spcPts val="0"/>
                        </a:spcBef>
                        <a:spcAft>
                          <a:spcPts val="0"/>
                        </a:spcAft>
                      </a:pPr>
                      <a:r>
                        <a:rPr lang="en-US" sz="2800" b="1" i="1">
                          <a:latin typeface="Times New Roman"/>
                          <a:ea typeface="Times New Roman"/>
                        </a:rPr>
                        <a:t>Tên gọi</a:t>
                      </a:r>
                      <a:endParaRPr lang="en-US" sz="2800">
                        <a:latin typeface="Times New Roman"/>
                        <a:ea typeface="Times New Roman"/>
                      </a:endParaRPr>
                    </a:p>
                  </a:txBody>
                  <a:tcPr marL="68580" marR="68580" marT="0" marB="0"/>
                </a:tc>
              </a:tr>
              <a:tr h="370840">
                <a:tc>
                  <a:txBody>
                    <a:bodyPr/>
                    <a:lstStyle/>
                    <a:p>
                      <a:pPr marL="0" marR="0">
                        <a:spcBef>
                          <a:spcPts val="0"/>
                        </a:spcBef>
                        <a:spcAft>
                          <a:spcPts val="0"/>
                        </a:spcAft>
                      </a:pPr>
                      <a:r>
                        <a:rPr lang="en-US" sz="2800">
                          <a:latin typeface="Times New Roman"/>
                          <a:ea typeface="Times New Roman"/>
                        </a:rPr>
                        <a:t>p </a:t>
                      </a:r>
                      <a:r>
                        <a:rPr lang="en-US" sz="2800">
                          <a:latin typeface="Times New Roman"/>
                          <a:ea typeface="Times New Roman"/>
                          <a:sym typeface="Symbol"/>
                        </a:rPr>
                        <a:t></a:t>
                      </a:r>
                      <a:r>
                        <a:rPr lang="en-US" sz="2800">
                          <a:latin typeface="Times New Roman"/>
                          <a:ea typeface="Times New Roman"/>
                        </a:rPr>
                        <a:t> </a:t>
                      </a:r>
                      <a:r>
                        <a:rPr lang="en-US" sz="2800" b="1">
                          <a:latin typeface="Times New Roman"/>
                          <a:ea typeface="Times New Roman"/>
                        </a:rPr>
                        <a:t>T ≡ </a:t>
                      </a:r>
                      <a:r>
                        <a:rPr lang="en-US" sz="2800">
                          <a:latin typeface="Times New Roman"/>
                          <a:ea typeface="Times New Roman"/>
                        </a:rPr>
                        <a:t>p</a:t>
                      </a:r>
                    </a:p>
                    <a:p>
                      <a:pPr marL="0" marR="0">
                        <a:spcBef>
                          <a:spcPts val="0"/>
                        </a:spcBef>
                        <a:spcAft>
                          <a:spcPts val="0"/>
                        </a:spcAft>
                      </a:pPr>
                      <a:r>
                        <a:rPr lang="en-US" sz="2800">
                          <a:latin typeface="Times New Roman"/>
                          <a:ea typeface="Times New Roman"/>
                        </a:rPr>
                        <a:t>p </a:t>
                      </a:r>
                      <a:r>
                        <a:rPr lang="en-US" sz="2800">
                          <a:latin typeface="Times New Roman"/>
                          <a:ea typeface="Times New Roman"/>
                          <a:sym typeface="Symbol"/>
                        </a:rPr>
                        <a:t></a:t>
                      </a:r>
                      <a:r>
                        <a:rPr lang="en-US" sz="2800">
                          <a:latin typeface="Times New Roman"/>
                          <a:ea typeface="Times New Roman"/>
                        </a:rPr>
                        <a:t> </a:t>
                      </a:r>
                      <a:r>
                        <a:rPr lang="en-US" sz="2800" b="1">
                          <a:latin typeface="Times New Roman"/>
                          <a:ea typeface="Times New Roman"/>
                        </a:rPr>
                        <a:t>F ≡ </a:t>
                      </a:r>
                      <a:r>
                        <a:rPr lang="en-US" sz="2800">
                          <a:latin typeface="Times New Roman"/>
                          <a:ea typeface="Times New Roman"/>
                        </a:rPr>
                        <a:t>p</a:t>
                      </a:r>
                    </a:p>
                  </a:txBody>
                  <a:tcPr marL="68580" marR="68580" marT="0" marB="0"/>
                </a:tc>
                <a:tc>
                  <a:txBody>
                    <a:bodyPr/>
                    <a:lstStyle/>
                    <a:p>
                      <a:pPr marL="0" marR="0">
                        <a:spcBef>
                          <a:spcPts val="0"/>
                        </a:spcBef>
                        <a:spcAft>
                          <a:spcPts val="0"/>
                        </a:spcAft>
                      </a:pPr>
                      <a:r>
                        <a:rPr lang="en-US" sz="2800">
                          <a:latin typeface="Times New Roman"/>
                          <a:ea typeface="Times New Roman"/>
                        </a:rPr>
                        <a:t>Luật đồng nhất</a:t>
                      </a:r>
                    </a:p>
                  </a:txBody>
                  <a:tcPr marL="68580" marR="68580" marT="0" marB="0"/>
                </a:tc>
              </a:tr>
              <a:tr h="370840">
                <a:tc>
                  <a:txBody>
                    <a:bodyPr/>
                    <a:lstStyle/>
                    <a:p>
                      <a:pPr marL="0" marR="0">
                        <a:spcBef>
                          <a:spcPts val="0"/>
                        </a:spcBef>
                        <a:spcAft>
                          <a:spcPts val="0"/>
                        </a:spcAft>
                      </a:pPr>
                      <a:r>
                        <a:rPr lang="en-US" sz="2800">
                          <a:latin typeface="Times New Roman"/>
                          <a:ea typeface="Times New Roman"/>
                        </a:rPr>
                        <a:t>p </a:t>
                      </a:r>
                      <a:r>
                        <a:rPr lang="en-US" sz="2800">
                          <a:latin typeface="Times New Roman"/>
                          <a:ea typeface="Times New Roman"/>
                          <a:sym typeface="Symbol"/>
                        </a:rPr>
                        <a:t></a:t>
                      </a:r>
                      <a:r>
                        <a:rPr lang="en-US" sz="2800">
                          <a:latin typeface="Times New Roman"/>
                          <a:ea typeface="Times New Roman"/>
                        </a:rPr>
                        <a:t> </a:t>
                      </a:r>
                      <a:r>
                        <a:rPr lang="en-US" sz="2800" b="1">
                          <a:latin typeface="Times New Roman"/>
                          <a:ea typeface="Times New Roman"/>
                        </a:rPr>
                        <a:t>T ≡ T</a:t>
                      </a:r>
                      <a:endParaRPr lang="en-US" sz="2800">
                        <a:latin typeface="Times New Roman"/>
                        <a:ea typeface="Times New Roman"/>
                      </a:endParaRPr>
                    </a:p>
                    <a:p>
                      <a:pPr marL="0" marR="0">
                        <a:spcBef>
                          <a:spcPts val="0"/>
                        </a:spcBef>
                        <a:spcAft>
                          <a:spcPts val="0"/>
                        </a:spcAft>
                      </a:pPr>
                      <a:r>
                        <a:rPr lang="en-US" sz="2800">
                          <a:latin typeface="Times New Roman"/>
                          <a:ea typeface="Times New Roman"/>
                        </a:rPr>
                        <a:t>p </a:t>
                      </a:r>
                      <a:r>
                        <a:rPr lang="en-US" sz="2800">
                          <a:latin typeface="Times New Roman"/>
                          <a:ea typeface="Times New Roman"/>
                          <a:sym typeface="Symbol"/>
                        </a:rPr>
                        <a:t></a:t>
                      </a:r>
                      <a:r>
                        <a:rPr lang="en-US" sz="2800">
                          <a:latin typeface="Times New Roman"/>
                          <a:ea typeface="Times New Roman"/>
                        </a:rPr>
                        <a:t> </a:t>
                      </a:r>
                      <a:r>
                        <a:rPr lang="en-US" sz="2800" b="1">
                          <a:latin typeface="Times New Roman"/>
                          <a:ea typeface="Times New Roman"/>
                        </a:rPr>
                        <a:t>F ≡ F</a:t>
                      </a:r>
                      <a:endParaRPr lang="en-US" sz="2800">
                        <a:latin typeface="Times New Roman"/>
                        <a:ea typeface="Times New Roman"/>
                      </a:endParaRPr>
                    </a:p>
                  </a:txBody>
                  <a:tcPr marL="68580" marR="68580" marT="0" marB="0"/>
                </a:tc>
                <a:tc>
                  <a:txBody>
                    <a:bodyPr/>
                    <a:lstStyle/>
                    <a:p>
                      <a:pPr marL="0" marR="0">
                        <a:spcBef>
                          <a:spcPts val="0"/>
                        </a:spcBef>
                        <a:spcAft>
                          <a:spcPts val="0"/>
                        </a:spcAft>
                      </a:pPr>
                      <a:r>
                        <a:rPr lang="en-US" sz="2800">
                          <a:latin typeface="Times New Roman"/>
                          <a:ea typeface="Times New Roman"/>
                        </a:rPr>
                        <a:t>Luật trội</a:t>
                      </a:r>
                    </a:p>
                  </a:txBody>
                  <a:tcPr marL="68580" marR="68580" marT="0" marB="0"/>
                </a:tc>
              </a:tr>
              <a:tr h="370840">
                <a:tc>
                  <a:txBody>
                    <a:bodyPr/>
                    <a:lstStyle/>
                    <a:p>
                      <a:pPr marL="0" marR="0">
                        <a:spcBef>
                          <a:spcPts val="0"/>
                        </a:spcBef>
                        <a:spcAft>
                          <a:spcPts val="0"/>
                        </a:spcAft>
                      </a:pPr>
                      <a:r>
                        <a:rPr lang="en-US" sz="2800">
                          <a:latin typeface="Times New Roman"/>
                          <a:ea typeface="Times New Roman"/>
                        </a:rPr>
                        <a:t>p </a:t>
                      </a:r>
                      <a:r>
                        <a:rPr lang="en-US" sz="2800">
                          <a:latin typeface="Times New Roman"/>
                          <a:ea typeface="Times New Roman"/>
                          <a:sym typeface="Symbol"/>
                        </a:rPr>
                        <a:t></a:t>
                      </a:r>
                      <a:r>
                        <a:rPr lang="en-US" sz="2800">
                          <a:latin typeface="Times New Roman"/>
                          <a:ea typeface="Times New Roman"/>
                        </a:rPr>
                        <a:t> p</a:t>
                      </a:r>
                      <a:r>
                        <a:rPr lang="en-US" sz="2800" b="1">
                          <a:latin typeface="Times New Roman"/>
                          <a:ea typeface="Times New Roman"/>
                        </a:rPr>
                        <a:t> ≡ </a:t>
                      </a:r>
                      <a:r>
                        <a:rPr lang="en-US" sz="2800">
                          <a:latin typeface="Times New Roman"/>
                          <a:ea typeface="Times New Roman"/>
                        </a:rPr>
                        <a:t>p</a:t>
                      </a:r>
                    </a:p>
                    <a:p>
                      <a:pPr marL="0" marR="0">
                        <a:spcBef>
                          <a:spcPts val="0"/>
                        </a:spcBef>
                        <a:spcAft>
                          <a:spcPts val="0"/>
                        </a:spcAft>
                      </a:pPr>
                      <a:r>
                        <a:rPr lang="en-US" sz="2800">
                          <a:latin typeface="Times New Roman"/>
                          <a:ea typeface="Times New Roman"/>
                        </a:rPr>
                        <a:t>p </a:t>
                      </a:r>
                      <a:r>
                        <a:rPr lang="en-US" sz="2800">
                          <a:latin typeface="Times New Roman"/>
                          <a:ea typeface="Times New Roman"/>
                          <a:sym typeface="Symbol"/>
                        </a:rPr>
                        <a:t></a:t>
                      </a:r>
                      <a:r>
                        <a:rPr lang="en-US" sz="2800">
                          <a:latin typeface="Times New Roman"/>
                          <a:ea typeface="Times New Roman"/>
                        </a:rPr>
                        <a:t> p</a:t>
                      </a:r>
                      <a:r>
                        <a:rPr lang="en-US" sz="2800" b="1">
                          <a:latin typeface="Times New Roman"/>
                          <a:ea typeface="Times New Roman"/>
                        </a:rPr>
                        <a:t> ≡ </a:t>
                      </a:r>
                      <a:r>
                        <a:rPr lang="en-US" sz="2800">
                          <a:latin typeface="Times New Roman"/>
                          <a:ea typeface="Times New Roman"/>
                        </a:rPr>
                        <a:t>p</a:t>
                      </a:r>
                    </a:p>
                  </a:txBody>
                  <a:tcPr marL="68580" marR="68580" marT="0" marB="0"/>
                </a:tc>
                <a:tc>
                  <a:txBody>
                    <a:bodyPr/>
                    <a:lstStyle/>
                    <a:p>
                      <a:pPr marL="0" marR="0">
                        <a:spcBef>
                          <a:spcPts val="0"/>
                        </a:spcBef>
                        <a:spcAft>
                          <a:spcPts val="0"/>
                        </a:spcAft>
                      </a:pPr>
                      <a:r>
                        <a:rPr lang="en-US" sz="2800">
                          <a:latin typeface="Times New Roman"/>
                          <a:ea typeface="Times New Roman"/>
                        </a:rPr>
                        <a:t>Luật luỹ đẳng</a:t>
                      </a:r>
                    </a:p>
                  </a:txBody>
                  <a:tcPr marL="68580" marR="68580" marT="0" marB="0"/>
                </a:tc>
              </a:tr>
              <a:tr h="370840">
                <a:tc>
                  <a:txBody>
                    <a:bodyPr/>
                    <a:lstStyle/>
                    <a:p>
                      <a:pPr marL="0" marR="0">
                        <a:spcBef>
                          <a:spcPts val="0"/>
                        </a:spcBef>
                        <a:spcAft>
                          <a:spcPts val="0"/>
                        </a:spcAft>
                      </a:pPr>
                      <a:r>
                        <a:rPr lang="en-US" sz="2800">
                          <a:latin typeface="Times New Roman"/>
                          <a:ea typeface="Times New Roman"/>
                        </a:rPr>
                        <a:t>¬(¬p) </a:t>
                      </a:r>
                      <a:r>
                        <a:rPr lang="en-US" sz="2800" b="1">
                          <a:latin typeface="Times New Roman"/>
                          <a:ea typeface="Times New Roman"/>
                        </a:rPr>
                        <a:t>≡ </a:t>
                      </a:r>
                      <a:r>
                        <a:rPr lang="en-US" sz="2800">
                          <a:latin typeface="Times New Roman"/>
                          <a:ea typeface="Times New Roman"/>
                        </a:rPr>
                        <a:t>p</a:t>
                      </a:r>
                    </a:p>
                  </a:txBody>
                  <a:tcPr marL="68580" marR="68580" marT="0" marB="0"/>
                </a:tc>
                <a:tc>
                  <a:txBody>
                    <a:bodyPr/>
                    <a:lstStyle/>
                    <a:p>
                      <a:pPr marL="0" marR="0">
                        <a:spcBef>
                          <a:spcPts val="0"/>
                        </a:spcBef>
                        <a:spcAft>
                          <a:spcPts val="0"/>
                        </a:spcAft>
                      </a:pPr>
                      <a:r>
                        <a:rPr lang="en-US" sz="2800">
                          <a:latin typeface="Times New Roman"/>
                          <a:ea typeface="Times New Roman"/>
                        </a:rPr>
                        <a:t>Luật phủ định kép</a:t>
                      </a:r>
                    </a:p>
                  </a:txBody>
                  <a:tcPr marL="68580" marR="68580" marT="0" marB="0"/>
                </a:tc>
              </a:tr>
              <a:tr h="370840">
                <a:tc>
                  <a:txBody>
                    <a:bodyPr/>
                    <a:lstStyle/>
                    <a:p>
                      <a:pPr marL="0" marR="0">
                        <a:spcBef>
                          <a:spcPts val="0"/>
                        </a:spcBef>
                        <a:spcAft>
                          <a:spcPts val="0"/>
                        </a:spcAft>
                      </a:pPr>
                      <a:r>
                        <a:rPr lang="en-US" sz="2800">
                          <a:latin typeface="Times New Roman"/>
                          <a:ea typeface="Times New Roman"/>
                        </a:rPr>
                        <a:t>p </a:t>
                      </a:r>
                      <a:r>
                        <a:rPr lang="en-US" sz="2800">
                          <a:latin typeface="Times New Roman"/>
                          <a:ea typeface="Times New Roman"/>
                          <a:sym typeface="Symbol"/>
                        </a:rPr>
                        <a:t></a:t>
                      </a:r>
                      <a:r>
                        <a:rPr lang="en-US" sz="2800">
                          <a:latin typeface="Times New Roman"/>
                          <a:ea typeface="Times New Roman"/>
                        </a:rPr>
                        <a:t> q </a:t>
                      </a:r>
                      <a:r>
                        <a:rPr lang="en-US" sz="2800" b="1">
                          <a:latin typeface="Times New Roman"/>
                          <a:ea typeface="Times New Roman"/>
                        </a:rPr>
                        <a:t>≡ </a:t>
                      </a:r>
                      <a:r>
                        <a:rPr lang="en-US" sz="2800">
                          <a:latin typeface="Times New Roman"/>
                          <a:ea typeface="Times New Roman"/>
                        </a:rPr>
                        <a:t>q </a:t>
                      </a:r>
                      <a:r>
                        <a:rPr lang="en-US" sz="2800">
                          <a:latin typeface="Times New Roman"/>
                          <a:ea typeface="Times New Roman"/>
                          <a:sym typeface="Symbol"/>
                        </a:rPr>
                        <a:t></a:t>
                      </a:r>
                      <a:r>
                        <a:rPr lang="en-US" sz="2800">
                          <a:latin typeface="Times New Roman"/>
                          <a:ea typeface="Times New Roman"/>
                        </a:rPr>
                        <a:t> p</a:t>
                      </a:r>
                    </a:p>
                    <a:p>
                      <a:pPr marL="0" marR="0">
                        <a:spcBef>
                          <a:spcPts val="0"/>
                        </a:spcBef>
                        <a:spcAft>
                          <a:spcPts val="0"/>
                        </a:spcAft>
                      </a:pPr>
                      <a:r>
                        <a:rPr lang="en-US" sz="2800">
                          <a:latin typeface="Times New Roman"/>
                          <a:ea typeface="Times New Roman"/>
                        </a:rPr>
                        <a:t>p </a:t>
                      </a:r>
                      <a:r>
                        <a:rPr lang="en-US" sz="2800">
                          <a:latin typeface="Times New Roman"/>
                          <a:ea typeface="Times New Roman"/>
                          <a:sym typeface="Symbol"/>
                        </a:rPr>
                        <a:t></a:t>
                      </a:r>
                      <a:r>
                        <a:rPr lang="en-US" sz="2800">
                          <a:latin typeface="Times New Roman"/>
                          <a:ea typeface="Times New Roman"/>
                        </a:rPr>
                        <a:t> q </a:t>
                      </a:r>
                      <a:r>
                        <a:rPr lang="en-US" sz="2800" b="1">
                          <a:latin typeface="Times New Roman"/>
                          <a:ea typeface="Times New Roman"/>
                        </a:rPr>
                        <a:t>≡ </a:t>
                      </a:r>
                      <a:r>
                        <a:rPr lang="en-US" sz="2800">
                          <a:latin typeface="Times New Roman"/>
                          <a:ea typeface="Times New Roman"/>
                        </a:rPr>
                        <a:t>q </a:t>
                      </a:r>
                      <a:r>
                        <a:rPr lang="en-US" sz="2800">
                          <a:latin typeface="Times New Roman"/>
                          <a:ea typeface="Times New Roman"/>
                          <a:sym typeface="Symbol"/>
                        </a:rPr>
                        <a:t></a:t>
                      </a:r>
                      <a:r>
                        <a:rPr lang="en-US" sz="2800">
                          <a:latin typeface="Times New Roman"/>
                          <a:ea typeface="Times New Roman"/>
                        </a:rPr>
                        <a:t> p</a:t>
                      </a:r>
                    </a:p>
                  </a:txBody>
                  <a:tcPr marL="68580" marR="68580" marT="0" marB="0"/>
                </a:tc>
                <a:tc>
                  <a:txBody>
                    <a:bodyPr/>
                    <a:lstStyle/>
                    <a:p>
                      <a:pPr marL="0" marR="0">
                        <a:spcBef>
                          <a:spcPts val="0"/>
                        </a:spcBef>
                        <a:spcAft>
                          <a:spcPts val="0"/>
                        </a:spcAft>
                      </a:pPr>
                      <a:r>
                        <a:rPr lang="en-US" sz="2800" dirty="0" err="1">
                          <a:latin typeface="Times New Roman"/>
                          <a:ea typeface="Times New Roman"/>
                        </a:rPr>
                        <a:t>Luật</a:t>
                      </a:r>
                      <a:r>
                        <a:rPr lang="en-US" sz="2800" dirty="0">
                          <a:latin typeface="Times New Roman"/>
                          <a:ea typeface="Times New Roman"/>
                        </a:rPr>
                        <a:t> </a:t>
                      </a:r>
                      <a:r>
                        <a:rPr lang="en-US" sz="2800" dirty="0" err="1">
                          <a:latin typeface="Times New Roman"/>
                          <a:ea typeface="Times New Roman"/>
                        </a:rPr>
                        <a:t>giao</a:t>
                      </a:r>
                      <a:r>
                        <a:rPr lang="en-US" sz="2800" dirty="0">
                          <a:latin typeface="Times New Roman"/>
                          <a:ea typeface="Times New Roman"/>
                        </a:rPr>
                        <a:t> </a:t>
                      </a:r>
                      <a:r>
                        <a:rPr lang="en-US" sz="2800" dirty="0" err="1">
                          <a:latin typeface="Times New Roman"/>
                          <a:ea typeface="Times New Roman"/>
                        </a:rPr>
                        <a:t>hoán</a:t>
                      </a:r>
                      <a:endParaRPr lang="en-US" sz="2800" dirty="0">
                        <a:latin typeface="Times New Roman"/>
                        <a:ea typeface="Times New Roman"/>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BẢNG 5.Các </a:t>
            </a:r>
            <a:r>
              <a:rPr lang="en-US" dirty="0" err="1" smtClean="0"/>
              <a:t>tương</a:t>
            </a:r>
            <a:r>
              <a:rPr lang="en-US" dirty="0" smtClean="0"/>
              <a:t> </a:t>
            </a:r>
            <a:r>
              <a:rPr lang="en-US" dirty="0" err="1" smtClean="0"/>
              <a:t>đương</a:t>
            </a:r>
            <a:r>
              <a:rPr lang="en-US" dirty="0" smtClean="0"/>
              <a:t> </a:t>
            </a:r>
            <a:r>
              <a:rPr lang="en-US" dirty="0" err="1" smtClean="0"/>
              <a:t>lôgic</a:t>
            </a:r>
            <a:r>
              <a:rPr lang="en-US" dirty="0" smtClean="0"/>
              <a:t>(2)</a:t>
            </a:r>
            <a:endParaRPr lang="en-US" dirty="0"/>
          </a:p>
        </p:txBody>
      </p:sp>
      <p:graphicFrame>
        <p:nvGraphicFramePr>
          <p:cNvPr id="4" name="Content Placeholder 3"/>
          <p:cNvGraphicFramePr>
            <a:graphicFrameLocks noGrp="1"/>
          </p:cNvGraphicFramePr>
          <p:nvPr>
            <p:ph idx="1"/>
          </p:nvPr>
        </p:nvGraphicFramePr>
        <p:xfrm>
          <a:off x="457200" y="1600200"/>
          <a:ext cx="8229600" cy="560832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marL="0" marR="0">
                        <a:spcBef>
                          <a:spcPts val="0"/>
                        </a:spcBef>
                        <a:spcAft>
                          <a:spcPts val="0"/>
                        </a:spcAft>
                      </a:pPr>
                      <a:r>
                        <a:rPr lang="en-US" sz="3200" b="1" i="1" dirty="0" err="1">
                          <a:latin typeface="Times New Roman"/>
                          <a:ea typeface="Times New Roman"/>
                        </a:rPr>
                        <a:t>Tương</a:t>
                      </a:r>
                      <a:r>
                        <a:rPr lang="en-US" sz="3200" b="1" i="1" dirty="0">
                          <a:latin typeface="Times New Roman"/>
                          <a:ea typeface="Times New Roman"/>
                        </a:rPr>
                        <a:t> </a:t>
                      </a:r>
                      <a:r>
                        <a:rPr lang="en-US" sz="3200" b="1" i="1" dirty="0" err="1">
                          <a:latin typeface="Times New Roman"/>
                          <a:ea typeface="Times New Roman"/>
                        </a:rPr>
                        <a:t>đương</a:t>
                      </a:r>
                      <a:endParaRPr lang="en-US" sz="3200" dirty="0">
                        <a:latin typeface="Times New Roman"/>
                        <a:ea typeface="Times New Roman"/>
                      </a:endParaRPr>
                    </a:p>
                  </a:txBody>
                  <a:tcPr marL="68580" marR="68580" marT="0" marB="0"/>
                </a:tc>
                <a:tc>
                  <a:txBody>
                    <a:bodyPr/>
                    <a:lstStyle/>
                    <a:p>
                      <a:pPr marL="0" marR="0">
                        <a:spcBef>
                          <a:spcPts val="0"/>
                        </a:spcBef>
                        <a:spcAft>
                          <a:spcPts val="0"/>
                        </a:spcAft>
                      </a:pPr>
                      <a:r>
                        <a:rPr lang="en-US" sz="3200" b="1" i="1" dirty="0" err="1">
                          <a:latin typeface="Times New Roman"/>
                          <a:ea typeface="Times New Roman"/>
                        </a:rPr>
                        <a:t>Tên</a:t>
                      </a:r>
                      <a:r>
                        <a:rPr lang="en-US" sz="3200" b="1" i="1" dirty="0">
                          <a:latin typeface="Times New Roman"/>
                          <a:ea typeface="Times New Roman"/>
                        </a:rPr>
                        <a:t> </a:t>
                      </a:r>
                      <a:r>
                        <a:rPr lang="en-US" sz="3200" b="1" i="1" dirty="0" err="1">
                          <a:latin typeface="Times New Roman"/>
                          <a:ea typeface="Times New Roman"/>
                        </a:rPr>
                        <a:t>gọi</a:t>
                      </a:r>
                      <a:endParaRPr lang="en-US" sz="3200" dirty="0">
                        <a:latin typeface="Times New Roman"/>
                        <a:ea typeface="Times New Roman"/>
                      </a:endParaRPr>
                    </a:p>
                  </a:txBody>
                  <a:tcPr marL="68580" marR="68580" marT="0" marB="0"/>
                </a:tc>
              </a:tr>
              <a:tr h="370840">
                <a:tc>
                  <a:txBody>
                    <a:bodyPr/>
                    <a:lstStyle/>
                    <a:p>
                      <a:pPr marL="0" marR="0">
                        <a:spcBef>
                          <a:spcPts val="0"/>
                        </a:spcBef>
                        <a:spcAft>
                          <a:spcPts val="0"/>
                        </a:spcAft>
                      </a:pPr>
                      <a:r>
                        <a:rPr lang="en-US" sz="2800" dirty="0">
                          <a:latin typeface="Times New Roman"/>
                          <a:ea typeface="Times New Roman"/>
                        </a:rPr>
                        <a:t>(p </a:t>
                      </a:r>
                      <a:r>
                        <a:rPr lang="en-US" sz="2800" dirty="0">
                          <a:latin typeface="Times New Roman"/>
                          <a:ea typeface="Times New Roman"/>
                          <a:sym typeface="Symbol"/>
                        </a:rPr>
                        <a:t></a:t>
                      </a:r>
                      <a:r>
                        <a:rPr lang="en-US" sz="2800" dirty="0">
                          <a:latin typeface="Times New Roman"/>
                          <a:ea typeface="Times New Roman"/>
                        </a:rPr>
                        <a:t> q)</a:t>
                      </a:r>
                      <a:r>
                        <a:rPr lang="en-US" sz="2800" dirty="0">
                          <a:latin typeface="Times New Roman"/>
                          <a:ea typeface="Times New Roman"/>
                          <a:sym typeface="Symbol"/>
                        </a:rPr>
                        <a:t></a:t>
                      </a:r>
                      <a:r>
                        <a:rPr lang="en-US" sz="2800" dirty="0">
                          <a:latin typeface="Times New Roman"/>
                          <a:ea typeface="Times New Roman"/>
                        </a:rPr>
                        <a:t> r </a:t>
                      </a:r>
                      <a:r>
                        <a:rPr lang="en-US" sz="2800" b="1" dirty="0">
                          <a:latin typeface="Times New Roman"/>
                          <a:ea typeface="Times New Roman"/>
                        </a:rPr>
                        <a:t>≡</a:t>
                      </a:r>
                      <a:r>
                        <a:rPr lang="en-US" sz="2800" dirty="0">
                          <a:latin typeface="Times New Roman"/>
                          <a:ea typeface="Times New Roman"/>
                        </a:rPr>
                        <a:t> p </a:t>
                      </a:r>
                      <a:r>
                        <a:rPr lang="en-US" sz="2800" dirty="0">
                          <a:latin typeface="Times New Roman"/>
                          <a:ea typeface="Times New Roman"/>
                          <a:sym typeface="Symbol"/>
                        </a:rPr>
                        <a:t></a:t>
                      </a:r>
                      <a:r>
                        <a:rPr lang="en-US" sz="2800" dirty="0">
                          <a:latin typeface="Times New Roman"/>
                          <a:ea typeface="Times New Roman"/>
                        </a:rPr>
                        <a:t> (q </a:t>
                      </a:r>
                      <a:r>
                        <a:rPr lang="en-US" sz="2800" dirty="0">
                          <a:latin typeface="Times New Roman"/>
                          <a:ea typeface="Times New Roman"/>
                          <a:sym typeface="Symbol"/>
                        </a:rPr>
                        <a:t></a:t>
                      </a:r>
                      <a:r>
                        <a:rPr lang="en-US" sz="2800" dirty="0">
                          <a:latin typeface="Times New Roman"/>
                          <a:ea typeface="Times New Roman"/>
                        </a:rPr>
                        <a:t> r)</a:t>
                      </a:r>
                    </a:p>
                    <a:p>
                      <a:pPr marL="0" marR="0">
                        <a:spcBef>
                          <a:spcPts val="0"/>
                        </a:spcBef>
                        <a:spcAft>
                          <a:spcPts val="0"/>
                        </a:spcAft>
                      </a:pPr>
                      <a:r>
                        <a:rPr lang="en-US" sz="2800" dirty="0">
                          <a:latin typeface="Times New Roman"/>
                          <a:ea typeface="Times New Roman"/>
                        </a:rPr>
                        <a:t>(p </a:t>
                      </a:r>
                      <a:r>
                        <a:rPr lang="en-US" sz="2800" dirty="0">
                          <a:latin typeface="Times New Roman"/>
                          <a:ea typeface="Times New Roman"/>
                          <a:sym typeface="Symbol"/>
                        </a:rPr>
                        <a:t></a:t>
                      </a:r>
                      <a:r>
                        <a:rPr lang="en-US" sz="2800" dirty="0">
                          <a:latin typeface="Times New Roman"/>
                          <a:ea typeface="Times New Roman"/>
                        </a:rPr>
                        <a:t> q) </a:t>
                      </a:r>
                      <a:r>
                        <a:rPr lang="en-US" sz="2800" dirty="0">
                          <a:latin typeface="Times New Roman"/>
                          <a:ea typeface="Times New Roman"/>
                          <a:sym typeface="Symbol"/>
                        </a:rPr>
                        <a:t></a:t>
                      </a:r>
                      <a:r>
                        <a:rPr lang="en-US" sz="2800" dirty="0">
                          <a:latin typeface="Times New Roman"/>
                          <a:ea typeface="Times New Roman"/>
                        </a:rPr>
                        <a:t> r </a:t>
                      </a:r>
                      <a:r>
                        <a:rPr lang="en-US" sz="2800" b="1" dirty="0">
                          <a:latin typeface="Times New Roman"/>
                          <a:ea typeface="Times New Roman"/>
                        </a:rPr>
                        <a:t>≡</a:t>
                      </a:r>
                      <a:r>
                        <a:rPr lang="en-US" sz="2800" dirty="0">
                          <a:latin typeface="Times New Roman"/>
                          <a:ea typeface="Times New Roman"/>
                        </a:rPr>
                        <a:t> p </a:t>
                      </a:r>
                      <a:r>
                        <a:rPr lang="en-US" sz="2800" dirty="0">
                          <a:latin typeface="Times New Roman"/>
                          <a:ea typeface="Times New Roman"/>
                          <a:sym typeface="Symbol"/>
                        </a:rPr>
                        <a:t></a:t>
                      </a:r>
                      <a:r>
                        <a:rPr lang="en-US" sz="2800" dirty="0">
                          <a:latin typeface="Times New Roman"/>
                          <a:ea typeface="Times New Roman"/>
                        </a:rPr>
                        <a:t> (q </a:t>
                      </a:r>
                      <a:r>
                        <a:rPr lang="en-US" sz="2800" dirty="0">
                          <a:latin typeface="Times New Roman"/>
                          <a:ea typeface="Times New Roman"/>
                          <a:sym typeface="Symbol"/>
                        </a:rPr>
                        <a:t></a:t>
                      </a:r>
                      <a:r>
                        <a:rPr lang="en-US" sz="2800" dirty="0">
                          <a:latin typeface="Times New Roman"/>
                          <a:ea typeface="Times New Roman"/>
                        </a:rPr>
                        <a:t> r)</a:t>
                      </a:r>
                    </a:p>
                  </a:txBody>
                  <a:tcPr marL="68580" marR="68580" marT="0" marB="0"/>
                </a:tc>
                <a:tc>
                  <a:txBody>
                    <a:bodyPr/>
                    <a:lstStyle/>
                    <a:p>
                      <a:pPr marL="0" marR="0">
                        <a:spcBef>
                          <a:spcPts val="0"/>
                        </a:spcBef>
                        <a:spcAft>
                          <a:spcPts val="0"/>
                        </a:spcAft>
                      </a:pPr>
                      <a:r>
                        <a:rPr lang="en-US" sz="2800" dirty="0" err="1">
                          <a:latin typeface="Times New Roman"/>
                          <a:ea typeface="Times New Roman"/>
                        </a:rPr>
                        <a:t>Luật</a:t>
                      </a:r>
                      <a:r>
                        <a:rPr lang="en-US" sz="2800" dirty="0">
                          <a:latin typeface="Times New Roman"/>
                          <a:ea typeface="Times New Roman"/>
                        </a:rPr>
                        <a:t> </a:t>
                      </a:r>
                      <a:r>
                        <a:rPr lang="en-US" sz="2800" dirty="0" err="1">
                          <a:latin typeface="Times New Roman"/>
                          <a:ea typeface="Times New Roman"/>
                        </a:rPr>
                        <a:t>kết</a:t>
                      </a:r>
                      <a:r>
                        <a:rPr lang="en-US" sz="2800" dirty="0">
                          <a:latin typeface="Times New Roman"/>
                          <a:ea typeface="Times New Roman"/>
                        </a:rPr>
                        <a:t> </a:t>
                      </a:r>
                      <a:r>
                        <a:rPr lang="en-US" sz="2800" dirty="0" err="1">
                          <a:latin typeface="Times New Roman"/>
                          <a:ea typeface="Times New Roman"/>
                        </a:rPr>
                        <a:t>hợp</a:t>
                      </a:r>
                      <a:endParaRPr lang="en-US" sz="2800" dirty="0">
                        <a:latin typeface="Times New Roman"/>
                        <a:ea typeface="Times New Roman"/>
                      </a:endParaRPr>
                    </a:p>
                  </a:txBody>
                  <a:tcPr marL="68580" marR="68580" marT="0" marB="0"/>
                </a:tc>
              </a:tr>
              <a:tr h="370840">
                <a:tc>
                  <a:txBody>
                    <a:bodyPr/>
                    <a:lstStyle/>
                    <a:p>
                      <a:pPr marL="0" marR="0">
                        <a:spcBef>
                          <a:spcPts val="0"/>
                        </a:spcBef>
                        <a:spcAft>
                          <a:spcPts val="0"/>
                        </a:spcAft>
                      </a:pPr>
                      <a:r>
                        <a:rPr lang="en-US" sz="2800">
                          <a:latin typeface="Times New Roman"/>
                          <a:ea typeface="Times New Roman"/>
                        </a:rPr>
                        <a:t>p </a:t>
                      </a:r>
                      <a:r>
                        <a:rPr lang="en-US" sz="2800">
                          <a:latin typeface="Times New Roman"/>
                          <a:ea typeface="Times New Roman"/>
                          <a:sym typeface="Symbol"/>
                        </a:rPr>
                        <a:t></a:t>
                      </a:r>
                      <a:r>
                        <a:rPr lang="en-US" sz="2800">
                          <a:latin typeface="Times New Roman"/>
                          <a:ea typeface="Times New Roman"/>
                        </a:rPr>
                        <a:t> (q</a:t>
                      </a:r>
                      <a:r>
                        <a:rPr lang="en-US" sz="2800">
                          <a:latin typeface="Times New Roman"/>
                          <a:ea typeface="Times New Roman"/>
                          <a:sym typeface="Symbol"/>
                        </a:rPr>
                        <a:t></a:t>
                      </a:r>
                      <a:r>
                        <a:rPr lang="en-US" sz="2800">
                          <a:latin typeface="Times New Roman"/>
                          <a:ea typeface="Times New Roman"/>
                        </a:rPr>
                        <a:t> r) </a:t>
                      </a:r>
                      <a:r>
                        <a:rPr lang="en-US" sz="2800" b="1">
                          <a:latin typeface="Times New Roman"/>
                          <a:ea typeface="Times New Roman"/>
                        </a:rPr>
                        <a:t>≡</a:t>
                      </a:r>
                      <a:r>
                        <a:rPr lang="en-US" sz="2800">
                          <a:latin typeface="Times New Roman"/>
                          <a:ea typeface="Times New Roman"/>
                        </a:rPr>
                        <a:t> (p </a:t>
                      </a:r>
                      <a:r>
                        <a:rPr lang="en-US" sz="2800">
                          <a:latin typeface="Times New Roman"/>
                          <a:ea typeface="Times New Roman"/>
                          <a:sym typeface="Symbol"/>
                        </a:rPr>
                        <a:t></a:t>
                      </a:r>
                      <a:r>
                        <a:rPr lang="en-US" sz="2800">
                          <a:latin typeface="Times New Roman"/>
                          <a:ea typeface="Times New Roman"/>
                        </a:rPr>
                        <a:t> q) </a:t>
                      </a:r>
                      <a:r>
                        <a:rPr lang="en-US" sz="2800">
                          <a:latin typeface="Times New Roman"/>
                          <a:ea typeface="Times New Roman"/>
                          <a:sym typeface="Symbol"/>
                        </a:rPr>
                        <a:t></a:t>
                      </a:r>
                      <a:r>
                        <a:rPr lang="en-US" sz="2800">
                          <a:latin typeface="Times New Roman"/>
                          <a:ea typeface="Times New Roman"/>
                        </a:rPr>
                        <a:t> (p</a:t>
                      </a:r>
                      <a:r>
                        <a:rPr lang="en-US" sz="2800">
                          <a:latin typeface="Times New Roman"/>
                          <a:ea typeface="Times New Roman"/>
                          <a:sym typeface="Symbol"/>
                        </a:rPr>
                        <a:t></a:t>
                      </a:r>
                      <a:r>
                        <a:rPr lang="en-US" sz="2800">
                          <a:latin typeface="Times New Roman"/>
                          <a:ea typeface="Times New Roman"/>
                        </a:rPr>
                        <a:t> r)</a:t>
                      </a:r>
                    </a:p>
                    <a:p>
                      <a:pPr marL="0" marR="0">
                        <a:spcBef>
                          <a:spcPts val="0"/>
                        </a:spcBef>
                        <a:spcAft>
                          <a:spcPts val="0"/>
                        </a:spcAft>
                      </a:pPr>
                      <a:r>
                        <a:rPr lang="en-US" sz="2800">
                          <a:latin typeface="Times New Roman"/>
                          <a:ea typeface="Times New Roman"/>
                        </a:rPr>
                        <a:t>p </a:t>
                      </a:r>
                      <a:r>
                        <a:rPr lang="en-US" sz="2800">
                          <a:latin typeface="Times New Roman"/>
                          <a:ea typeface="Times New Roman"/>
                          <a:sym typeface="Symbol"/>
                        </a:rPr>
                        <a:t></a:t>
                      </a:r>
                      <a:r>
                        <a:rPr lang="en-US" sz="2800">
                          <a:latin typeface="Times New Roman"/>
                          <a:ea typeface="Times New Roman"/>
                        </a:rPr>
                        <a:t> (q</a:t>
                      </a:r>
                      <a:r>
                        <a:rPr lang="en-US" sz="2800">
                          <a:latin typeface="Times New Roman"/>
                          <a:ea typeface="Times New Roman"/>
                          <a:sym typeface="Symbol"/>
                        </a:rPr>
                        <a:t></a:t>
                      </a:r>
                      <a:r>
                        <a:rPr lang="en-US" sz="2800">
                          <a:latin typeface="Times New Roman"/>
                          <a:ea typeface="Times New Roman"/>
                        </a:rPr>
                        <a:t> r) </a:t>
                      </a:r>
                      <a:r>
                        <a:rPr lang="en-US" sz="2800" b="1">
                          <a:latin typeface="Times New Roman"/>
                          <a:ea typeface="Times New Roman"/>
                        </a:rPr>
                        <a:t>≡</a:t>
                      </a:r>
                      <a:r>
                        <a:rPr lang="en-US" sz="2800">
                          <a:latin typeface="Times New Roman"/>
                          <a:ea typeface="Times New Roman"/>
                        </a:rPr>
                        <a:t> (p </a:t>
                      </a:r>
                      <a:r>
                        <a:rPr lang="en-US" sz="2800">
                          <a:latin typeface="Times New Roman"/>
                          <a:ea typeface="Times New Roman"/>
                          <a:sym typeface="Symbol"/>
                        </a:rPr>
                        <a:t></a:t>
                      </a:r>
                      <a:r>
                        <a:rPr lang="en-US" sz="2800">
                          <a:latin typeface="Times New Roman"/>
                          <a:ea typeface="Times New Roman"/>
                        </a:rPr>
                        <a:t> q) </a:t>
                      </a:r>
                      <a:r>
                        <a:rPr lang="en-US" sz="2800">
                          <a:latin typeface="Times New Roman"/>
                          <a:ea typeface="Times New Roman"/>
                          <a:sym typeface="Symbol"/>
                        </a:rPr>
                        <a:t></a:t>
                      </a:r>
                      <a:r>
                        <a:rPr lang="en-US" sz="2800">
                          <a:latin typeface="Times New Roman"/>
                          <a:ea typeface="Times New Roman"/>
                        </a:rPr>
                        <a:t> (p</a:t>
                      </a:r>
                      <a:r>
                        <a:rPr lang="en-US" sz="2800">
                          <a:latin typeface="Times New Roman"/>
                          <a:ea typeface="Times New Roman"/>
                          <a:sym typeface="Symbol"/>
                        </a:rPr>
                        <a:t></a:t>
                      </a:r>
                      <a:r>
                        <a:rPr lang="en-US" sz="2800">
                          <a:latin typeface="Times New Roman"/>
                          <a:ea typeface="Times New Roman"/>
                        </a:rPr>
                        <a:t> r)</a:t>
                      </a:r>
                    </a:p>
                  </a:txBody>
                  <a:tcPr marL="68580" marR="68580" marT="0" marB="0"/>
                </a:tc>
                <a:tc>
                  <a:txBody>
                    <a:bodyPr/>
                    <a:lstStyle/>
                    <a:p>
                      <a:pPr marL="0" marR="0">
                        <a:spcBef>
                          <a:spcPts val="0"/>
                        </a:spcBef>
                        <a:spcAft>
                          <a:spcPts val="0"/>
                        </a:spcAft>
                      </a:pPr>
                      <a:r>
                        <a:rPr lang="en-US" sz="2800" dirty="0" err="1">
                          <a:latin typeface="Times New Roman"/>
                          <a:ea typeface="Times New Roman"/>
                        </a:rPr>
                        <a:t>Luật</a:t>
                      </a:r>
                      <a:r>
                        <a:rPr lang="en-US" sz="2800" dirty="0">
                          <a:latin typeface="Times New Roman"/>
                          <a:ea typeface="Times New Roman"/>
                        </a:rPr>
                        <a:t> </a:t>
                      </a:r>
                      <a:r>
                        <a:rPr lang="en-US" sz="2800" dirty="0" err="1">
                          <a:latin typeface="Times New Roman"/>
                          <a:ea typeface="Times New Roman"/>
                        </a:rPr>
                        <a:t>phân</a:t>
                      </a:r>
                      <a:r>
                        <a:rPr lang="en-US" sz="2800" dirty="0">
                          <a:latin typeface="Times New Roman"/>
                          <a:ea typeface="Times New Roman"/>
                        </a:rPr>
                        <a:t> </a:t>
                      </a:r>
                      <a:r>
                        <a:rPr lang="en-US" sz="2800" dirty="0" err="1">
                          <a:latin typeface="Times New Roman"/>
                          <a:ea typeface="Times New Roman"/>
                        </a:rPr>
                        <a:t>phối</a:t>
                      </a:r>
                      <a:endParaRPr lang="en-US" sz="2800" dirty="0">
                        <a:latin typeface="Times New Roman"/>
                        <a:ea typeface="Times New Roman"/>
                      </a:endParaRPr>
                    </a:p>
                  </a:txBody>
                  <a:tcPr marL="68580" marR="68580" marT="0" marB="0"/>
                </a:tc>
              </a:tr>
              <a:tr h="370840">
                <a:tc>
                  <a:txBody>
                    <a:bodyPr/>
                    <a:lstStyle/>
                    <a:p>
                      <a:pPr marL="0" marR="0">
                        <a:spcBef>
                          <a:spcPts val="0"/>
                        </a:spcBef>
                        <a:spcAft>
                          <a:spcPts val="0"/>
                        </a:spcAft>
                      </a:pPr>
                      <a:r>
                        <a:rPr lang="en-US" sz="2800">
                          <a:latin typeface="Times New Roman"/>
                          <a:ea typeface="Times New Roman"/>
                        </a:rPr>
                        <a:t>¬(p </a:t>
                      </a:r>
                      <a:r>
                        <a:rPr lang="en-US" sz="2800">
                          <a:latin typeface="Times New Roman"/>
                          <a:ea typeface="Times New Roman"/>
                          <a:sym typeface="Symbol"/>
                        </a:rPr>
                        <a:t></a:t>
                      </a:r>
                      <a:r>
                        <a:rPr lang="en-US" sz="2800">
                          <a:latin typeface="Times New Roman"/>
                          <a:ea typeface="Times New Roman"/>
                        </a:rPr>
                        <a:t> q) </a:t>
                      </a:r>
                      <a:r>
                        <a:rPr lang="en-US" sz="2800" b="1">
                          <a:latin typeface="Times New Roman"/>
                          <a:ea typeface="Times New Roman"/>
                        </a:rPr>
                        <a:t>≡ </a:t>
                      </a:r>
                      <a:r>
                        <a:rPr lang="en-US" sz="2800">
                          <a:latin typeface="Times New Roman"/>
                          <a:ea typeface="Times New Roman"/>
                        </a:rPr>
                        <a:t>¬p</a:t>
                      </a:r>
                      <a:r>
                        <a:rPr lang="en-US" sz="2800">
                          <a:latin typeface="Times New Roman"/>
                          <a:ea typeface="Times New Roman"/>
                          <a:sym typeface="Symbol"/>
                        </a:rPr>
                        <a:t></a:t>
                      </a:r>
                      <a:r>
                        <a:rPr lang="en-US" sz="2800">
                          <a:latin typeface="Times New Roman"/>
                          <a:ea typeface="Times New Roman"/>
                        </a:rPr>
                        <a:t>¬q</a:t>
                      </a:r>
                    </a:p>
                    <a:p>
                      <a:pPr marL="0" marR="0">
                        <a:spcBef>
                          <a:spcPts val="0"/>
                        </a:spcBef>
                        <a:spcAft>
                          <a:spcPts val="0"/>
                        </a:spcAft>
                      </a:pPr>
                      <a:r>
                        <a:rPr lang="en-US" sz="2800">
                          <a:latin typeface="Times New Roman"/>
                          <a:ea typeface="Times New Roman"/>
                        </a:rPr>
                        <a:t>¬(p </a:t>
                      </a:r>
                      <a:r>
                        <a:rPr lang="en-US" sz="2800">
                          <a:latin typeface="Times New Roman"/>
                          <a:ea typeface="Times New Roman"/>
                          <a:sym typeface="Symbol"/>
                        </a:rPr>
                        <a:t></a:t>
                      </a:r>
                      <a:r>
                        <a:rPr lang="en-US" sz="2800">
                          <a:latin typeface="Times New Roman"/>
                          <a:ea typeface="Times New Roman"/>
                        </a:rPr>
                        <a:t> q) </a:t>
                      </a:r>
                      <a:r>
                        <a:rPr lang="en-US" sz="2800" b="1">
                          <a:latin typeface="Times New Roman"/>
                          <a:ea typeface="Times New Roman"/>
                        </a:rPr>
                        <a:t>≡ </a:t>
                      </a:r>
                      <a:r>
                        <a:rPr lang="en-US" sz="2800">
                          <a:latin typeface="Times New Roman"/>
                          <a:ea typeface="Times New Roman"/>
                        </a:rPr>
                        <a:t>¬p</a:t>
                      </a:r>
                      <a:r>
                        <a:rPr lang="en-US" sz="2800">
                          <a:latin typeface="Times New Roman"/>
                          <a:ea typeface="Times New Roman"/>
                          <a:sym typeface="Symbol"/>
                        </a:rPr>
                        <a:t></a:t>
                      </a:r>
                      <a:r>
                        <a:rPr lang="en-US" sz="2800">
                          <a:latin typeface="Times New Roman"/>
                          <a:ea typeface="Times New Roman"/>
                        </a:rPr>
                        <a:t>¬q</a:t>
                      </a:r>
                    </a:p>
                  </a:txBody>
                  <a:tcPr marL="68580" marR="68580" marT="0" marB="0"/>
                </a:tc>
                <a:tc>
                  <a:txBody>
                    <a:bodyPr/>
                    <a:lstStyle/>
                    <a:p>
                      <a:pPr marL="0" marR="0">
                        <a:spcBef>
                          <a:spcPts val="0"/>
                        </a:spcBef>
                        <a:spcAft>
                          <a:spcPts val="0"/>
                        </a:spcAft>
                      </a:pPr>
                      <a:r>
                        <a:rPr lang="en-US" sz="2800" dirty="0" err="1">
                          <a:latin typeface="Times New Roman"/>
                          <a:ea typeface="Times New Roman"/>
                        </a:rPr>
                        <a:t>Luật</a:t>
                      </a:r>
                      <a:r>
                        <a:rPr lang="en-US" sz="2800" dirty="0">
                          <a:latin typeface="Times New Roman"/>
                          <a:ea typeface="Times New Roman"/>
                        </a:rPr>
                        <a:t> De Morgan</a:t>
                      </a:r>
                    </a:p>
                  </a:txBody>
                  <a:tcPr marL="68580" marR="68580" marT="0" marB="0"/>
                </a:tc>
              </a:tr>
              <a:tr h="370840">
                <a:tc>
                  <a:txBody>
                    <a:bodyPr/>
                    <a:lstStyle/>
                    <a:p>
                      <a:pPr marL="0" marR="0">
                        <a:spcBef>
                          <a:spcPts val="0"/>
                        </a:spcBef>
                        <a:spcAft>
                          <a:spcPts val="0"/>
                        </a:spcAft>
                      </a:pPr>
                      <a:r>
                        <a:rPr lang="en-US" sz="2800">
                          <a:latin typeface="Times New Roman"/>
                          <a:ea typeface="Times New Roman"/>
                        </a:rPr>
                        <a:t>p </a:t>
                      </a:r>
                      <a:r>
                        <a:rPr lang="en-US" sz="2800">
                          <a:latin typeface="Times New Roman"/>
                          <a:ea typeface="Times New Roman"/>
                          <a:sym typeface="Symbol"/>
                        </a:rPr>
                        <a:t></a:t>
                      </a:r>
                      <a:r>
                        <a:rPr lang="en-US" sz="2800">
                          <a:latin typeface="Times New Roman"/>
                          <a:ea typeface="Times New Roman"/>
                        </a:rPr>
                        <a:t> (p </a:t>
                      </a:r>
                      <a:r>
                        <a:rPr lang="en-US" sz="2800">
                          <a:latin typeface="Times New Roman"/>
                          <a:ea typeface="Times New Roman"/>
                          <a:sym typeface="Symbol"/>
                        </a:rPr>
                        <a:t></a:t>
                      </a:r>
                      <a:r>
                        <a:rPr lang="en-US" sz="2800">
                          <a:latin typeface="Times New Roman"/>
                          <a:ea typeface="Times New Roman"/>
                        </a:rPr>
                        <a:t> q)</a:t>
                      </a:r>
                      <a:r>
                        <a:rPr lang="en-US" sz="2800" b="1">
                          <a:latin typeface="Times New Roman"/>
                          <a:ea typeface="Times New Roman"/>
                        </a:rPr>
                        <a:t> ≡ </a:t>
                      </a:r>
                      <a:r>
                        <a:rPr lang="en-US" sz="2800">
                          <a:latin typeface="Times New Roman"/>
                          <a:ea typeface="Times New Roman"/>
                        </a:rPr>
                        <a:t>p</a:t>
                      </a:r>
                    </a:p>
                    <a:p>
                      <a:pPr marL="0" marR="0">
                        <a:spcBef>
                          <a:spcPts val="0"/>
                        </a:spcBef>
                        <a:spcAft>
                          <a:spcPts val="0"/>
                        </a:spcAft>
                      </a:pPr>
                      <a:r>
                        <a:rPr lang="en-US" sz="2800">
                          <a:latin typeface="Times New Roman"/>
                          <a:ea typeface="Times New Roman"/>
                        </a:rPr>
                        <a:t>p </a:t>
                      </a:r>
                      <a:r>
                        <a:rPr lang="en-US" sz="2800">
                          <a:latin typeface="Times New Roman"/>
                          <a:ea typeface="Times New Roman"/>
                          <a:sym typeface="Symbol"/>
                        </a:rPr>
                        <a:t></a:t>
                      </a:r>
                      <a:r>
                        <a:rPr lang="en-US" sz="2800">
                          <a:latin typeface="Times New Roman"/>
                          <a:ea typeface="Times New Roman"/>
                        </a:rPr>
                        <a:t> (p </a:t>
                      </a:r>
                      <a:r>
                        <a:rPr lang="en-US" sz="2800">
                          <a:latin typeface="Times New Roman"/>
                          <a:ea typeface="Times New Roman"/>
                          <a:sym typeface="Symbol"/>
                        </a:rPr>
                        <a:t></a:t>
                      </a:r>
                      <a:r>
                        <a:rPr lang="en-US" sz="2800">
                          <a:latin typeface="Times New Roman"/>
                          <a:ea typeface="Times New Roman"/>
                        </a:rPr>
                        <a:t> q) </a:t>
                      </a:r>
                      <a:r>
                        <a:rPr lang="en-US" sz="2800" b="1">
                          <a:latin typeface="Times New Roman"/>
                          <a:ea typeface="Times New Roman"/>
                        </a:rPr>
                        <a:t>≡ </a:t>
                      </a:r>
                      <a:r>
                        <a:rPr lang="en-US" sz="2800">
                          <a:latin typeface="Times New Roman"/>
                          <a:ea typeface="Times New Roman"/>
                        </a:rPr>
                        <a:t>p</a:t>
                      </a:r>
                    </a:p>
                  </a:txBody>
                  <a:tcPr marL="68580" marR="68580" marT="0" marB="0"/>
                </a:tc>
                <a:tc>
                  <a:txBody>
                    <a:bodyPr/>
                    <a:lstStyle/>
                    <a:p>
                      <a:pPr marL="0" marR="0">
                        <a:spcBef>
                          <a:spcPts val="0"/>
                        </a:spcBef>
                        <a:spcAft>
                          <a:spcPts val="0"/>
                        </a:spcAft>
                      </a:pPr>
                      <a:r>
                        <a:rPr lang="en-US" sz="2800" dirty="0" err="1">
                          <a:latin typeface="Times New Roman"/>
                          <a:ea typeface="Times New Roman"/>
                        </a:rPr>
                        <a:t>Luật</a:t>
                      </a:r>
                      <a:r>
                        <a:rPr lang="en-US" sz="2800" dirty="0">
                          <a:latin typeface="Times New Roman"/>
                          <a:ea typeface="Times New Roman"/>
                        </a:rPr>
                        <a:t> </a:t>
                      </a:r>
                      <a:r>
                        <a:rPr lang="en-US" sz="2800" dirty="0" err="1">
                          <a:latin typeface="Times New Roman"/>
                          <a:ea typeface="Times New Roman"/>
                        </a:rPr>
                        <a:t>hút</a:t>
                      </a:r>
                      <a:r>
                        <a:rPr lang="en-US" sz="2800" dirty="0">
                          <a:latin typeface="Times New Roman"/>
                          <a:ea typeface="Times New Roman"/>
                        </a:rPr>
                        <a:t> </a:t>
                      </a:r>
                      <a:r>
                        <a:rPr lang="en-US" sz="2800" dirty="0" err="1">
                          <a:latin typeface="Times New Roman"/>
                          <a:ea typeface="Times New Roman"/>
                        </a:rPr>
                        <a:t>thu</a:t>
                      </a:r>
                      <a:endParaRPr lang="en-US" sz="2800" dirty="0">
                        <a:latin typeface="Times New Roman"/>
                        <a:ea typeface="Times New Roman"/>
                      </a:endParaRPr>
                    </a:p>
                  </a:txBody>
                  <a:tcPr marL="68580" marR="68580" marT="0" marB="0"/>
                </a:tc>
              </a:tr>
              <a:tr h="370840">
                <a:tc>
                  <a:txBody>
                    <a:bodyPr/>
                    <a:lstStyle/>
                    <a:p>
                      <a:pPr marL="0" marR="0">
                        <a:spcBef>
                          <a:spcPts val="0"/>
                        </a:spcBef>
                        <a:spcAft>
                          <a:spcPts val="0"/>
                        </a:spcAft>
                      </a:pPr>
                      <a:r>
                        <a:rPr lang="en-US" sz="2800">
                          <a:latin typeface="Times New Roman"/>
                          <a:ea typeface="Times New Roman"/>
                        </a:rPr>
                        <a:t>p </a:t>
                      </a:r>
                      <a:r>
                        <a:rPr lang="en-US" sz="2800">
                          <a:latin typeface="Times New Roman"/>
                          <a:ea typeface="Times New Roman"/>
                          <a:sym typeface="Symbol"/>
                        </a:rPr>
                        <a:t></a:t>
                      </a:r>
                      <a:r>
                        <a:rPr lang="en-US" sz="2800">
                          <a:latin typeface="Times New Roman"/>
                          <a:ea typeface="Times New Roman"/>
                        </a:rPr>
                        <a:t> ¬p </a:t>
                      </a:r>
                      <a:r>
                        <a:rPr lang="en-US" sz="2800" b="1">
                          <a:latin typeface="Times New Roman"/>
                          <a:ea typeface="Times New Roman"/>
                        </a:rPr>
                        <a:t>≡ </a:t>
                      </a:r>
                      <a:r>
                        <a:rPr lang="en-US" sz="2800">
                          <a:latin typeface="Times New Roman"/>
                          <a:ea typeface="Times New Roman"/>
                        </a:rPr>
                        <a:t>T</a:t>
                      </a:r>
                    </a:p>
                    <a:p>
                      <a:pPr marL="0" marR="0">
                        <a:spcBef>
                          <a:spcPts val="0"/>
                        </a:spcBef>
                        <a:spcAft>
                          <a:spcPts val="0"/>
                        </a:spcAft>
                      </a:pPr>
                      <a:r>
                        <a:rPr lang="en-US" sz="2800">
                          <a:latin typeface="Times New Roman"/>
                          <a:ea typeface="Times New Roman"/>
                        </a:rPr>
                        <a:t>p </a:t>
                      </a:r>
                      <a:r>
                        <a:rPr lang="en-US" sz="2800">
                          <a:latin typeface="Times New Roman"/>
                          <a:ea typeface="Times New Roman"/>
                          <a:sym typeface="Symbol"/>
                        </a:rPr>
                        <a:t></a:t>
                      </a:r>
                      <a:r>
                        <a:rPr lang="en-US" sz="2800">
                          <a:latin typeface="Times New Roman"/>
                          <a:ea typeface="Times New Roman"/>
                        </a:rPr>
                        <a:t> ¬p </a:t>
                      </a:r>
                      <a:r>
                        <a:rPr lang="en-US" sz="2800" b="1">
                          <a:latin typeface="Times New Roman"/>
                          <a:ea typeface="Times New Roman"/>
                        </a:rPr>
                        <a:t>≡ </a:t>
                      </a:r>
                      <a:r>
                        <a:rPr lang="en-US" sz="2800">
                          <a:latin typeface="Times New Roman"/>
                          <a:ea typeface="Times New Roman"/>
                        </a:rPr>
                        <a:t>F</a:t>
                      </a:r>
                    </a:p>
                  </a:txBody>
                  <a:tcPr marL="68580" marR="68580" marT="0" marB="0"/>
                </a:tc>
                <a:tc>
                  <a:txBody>
                    <a:bodyPr/>
                    <a:lstStyle/>
                    <a:p>
                      <a:pPr marL="0" marR="0">
                        <a:spcBef>
                          <a:spcPts val="0"/>
                        </a:spcBef>
                        <a:spcAft>
                          <a:spcPts val="0"/>
                        </a:spcAft>
                      </a:pPr>
                      <a:r>
                        <a:rPr lang="en-US" sz="2800" dirty="0" err="1">
                          <a:latin typeface="Times New Roman"/>
                          <a:ea typeface="Times New Roman"/>
                        </a:rPr>
                        <a:t>Luật</a:t>
                      </a:r>
                      <a:r>
                        <a:rPr lang="en-US" sz="2800" dirty="0">
                          <a:latin typeface="Times New Roman"/>
                          <a:ea typeface="Times New Roman"/>
                        </a:rPr>
                        <a:t> </a:t>
                      </a:r>
                      <a:r>
                        <a:rPr lang="en-US" sz="2800" dirty="0" err="1">
                          <a:latin typeface="Times New Roman"/>
                          <a:ea typeface="Times New Roman"/>
                        </a:rPr>
                        <a:t>phủ</a:t>
                      </a:r>
                      <a:r>
                        <a:rPr lang="en-US" sz="2800" dirty="0">
                          <a:latin typeface="Times New Roman"/>
                          <a:ea typeface="Times New Roman"/>
                        </a:rPr>
                        <a:t> </a:t>
                      </a:r>
                      <a:r>
                        <a:rPr lang="en-US" sz="2800" dirty="0" err="1">
                          <a:latin typeface="Times New Roman"/>
                          <a:ea typeface="Times New Roman"/>
                        </a:rPr>
                        <a:t>định</a:t>
                      </a:r>
                      <a:endParaRPr lang="en-US" sz="2800" dirty="0">
                        <a:latin typeface="Times New Roman"/>
                        <a:ea typeface="Times New Roman"/>
                      </a:endParaRPr>
                    </a:p>
                  </a:txBody>
                  <a:tcPr marL="68580" marR="6858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BẢNG 6. </a:t>
            </a:r>
            <a:r>
              <a:rPr lang="en-US" sz="3200" dirty="0" err="1" smtClean="0"/>
              <a:t>Một</a:t>
            </a:r>
            <a:r>
              <a:rPr lang="en-US" sz="3200" dirty="0" smtClean="0"/>
              <a:t> </a:t>
            </a:r>
            <a:r>
              <a:rPr lang="en-US" sz="3200" dirty="0" err="1" smtClean="0"/>
              <a:t>số</a:t>
            </a:r>
            <a:r>
              <a:rPr lang="en-US" sz="3200" dirty="0" smtClean="0"/>
              <a:t> </a:t>
            </a:r>
            <a:r>
              <a:rPr lang="en-US" sz="3200" dirty="0" err="1" smtClean="0"/>
              <a:t>tương</a:t>
            </a:r>
            <a:r>
              <a:rPr lang="en-US" sz="3200" dirty="0" smtClean="0"/>
              <a:t> </a:t>
            </a:r>
            <a:r>
              <a:rPr lang="en-US" sz="3200" dirty="0" err="1" smtClean="0"/>
              <a:t>đương</a:t>
            </a:r>
            <a:r>
              <a:rPr lang="en-US" sz="3200" dirty="0" smtClean="0"/>
              <a:t> </a:t>
            </a:r>
            <a:r>
              <a:rPr lang="en-US" sz="3200" dirty="0" err="1" smtClean="0"/>
              <a:t>lôgic</a:t>
            </a:r>
            <a:r>
              <a:rPr lang="en-US" sz="3200" dirty="0" smtClean="0"/>
              <a:t> </a:t>
            </a:r>
            <a:r>
              <a:rPr lang="en-US" sz="3200" dirty="0" err="1" smtClean="0"/>
              <a:t>có</a:t>
            </a:r>
            <a:r>
              <a:rPr lang="en-US" sz="3200" dirty="0" smtClean="0"/>
              <a:t> </a:t>
            </a:r>
            <a:r>
              <a:rPr lang="en-US" sz="3200" dirty="0" err="1" smtClean="0"/>
              <a:t>sự</a:t>
            </a:r>
            <a:r>
              <a:rPr lang="en-US" sz="3200" dirty="0" smtClean="0"/>
              <a:t> </a:t>
            </a:r>
            <a:r>
              <a:rPr lang="en-US" sz="3200" dirty="0" err="1" smtClean="0"/>
              <a:t>tham</a:t>
            </a:r>
            <a:r>
              <a:rPr lang="en-US" sz="3200" dirty="0" smtClean="0"/>
              <a:t> </a:t>
            </a:r>
            <a:r>
              <a:rPr lang="en-US" sz="3200" dirty="0" err="1" smtClean="0"/>
              <a:t>gia</a:t>
            </a:r>
            <a:r>
              <a:rPr lang="en-US" sz="3200" dirty="0" smtClean="0"/>
              <a:t> </a:t>
            </a:r>
            <a:r>
              <a:rPr lang="en-US" sz="3200" dirty="0" err="1" smtClean="0"/>
              <a:t>của</a:t>
            </a:r>
            <a:r>
              <a:rPr lang="en-US" sz="3200" dirty="0" smtClean="0"/>
              <a:t> </a:t>
            </a:r>
            <a:r>
              <a:rPr lang="en-US" sz="3200" dirty="0" err="1" smtClean="0"/>
              <a:t>các</a:t>
            </a:r>
            <a:r>
              <a:rPr lang="en-US" sz="3200" dirty="0" smtClean="0"/>
              <a:t> </a:t>
            </a:r>
            <a:r>
              <a:rPr lang="en-US" sz="3200" dirty="0" err="1" smtClean="0"/>
              <a:t>mệnh</a:t>
            </a:r>
            <a:r>
              <a:rPr lang="en-US" sz="3200" dirty="0" smtClean="0"/>
              <a:t> </a:t>
            </a:r>
            <a:r>
              <a:rPr lang="en-US" sz="3200" dirty="0" err="1" smtClean="0"/>
              <a:t>đề</a:t>
            </a:r>
            <a:r>
              <a:rPr lang="en-US" sz="3200" dirty="0" smtClean="0"/>
              <a:t> </a:t>
            </a:r>
            <a:r>
              <a:rPr lang="en-US" sz="3200" dirty="0" err="1" smtClean="0"/>
              <a:t>kéo</a:t>
            </a:r>
            <a:r>
              <a:rPr lang="en-US" sz="3200" dirty="0" smtClean="0"/>
              <a:t> </a:t>
            </a:r>
            <a:r>
              <a:rPr lang="en-US" sz="3200" dirty="0" err="1" smtClean="0"/>
              <a:t>theo</a:t>
            </a:r>
            <a:r>
              <a:rPr lang="en-US" sz="3200" dirty="0" smtClean="0"/>
              <a:t>.</a:t>
            </a:r>
            <a:br>
              <a:rPr lang="en-US" sz="3200" dirty="0" smtClean="0"/>
            </a:br>
            <a:endParaRPr lang="en-US" sz="3200" dirty="0"/>
          </a:p>
        </p:txBody>
      </p:sp>
      <p:sp>
        <p:nvSpPr>
          <p:cNvPr id="3" name="Content Placeholder 2"/>
          <p:cNvSpPr>
            <a:spLocks noGrp="1"/>
          </p:cNvSpPr>
          <p:nvPr>
            <p:ph idx="1"/>
          </p:nvPr>
        </p:nvSpPr>
        <p:spPr/>
        <p:txBody>
          <a:bodyPr>
            <a:normAutofit fontScale="92500" lnSpcReduction="20000"/>
          </a:bodyPr>
          <a:lstStyle/>
          <a:p>
            <a:r>
              <a:rPr lang="en-US" dirty="0" err="1" smtClean="0"/>
              <a:t>p→q</a:t>
            </a:r>
            <a:r>
              <a:rPr lang="en-US" dirty="0" smtClean="0"/>
              <a:t> </a:t>
            </a:r>
            <a:r>
              <a:rPr lang="en-US" b="1" dirty="0" smtClean="0"/>
              <a:t>≡ </a:t>
            </a:r>
            <a:r>
              <a:rPr lang="en-US" dirty="0" smtClean="0"/>
              <a:t>¬p </a:t>
            </a:r>
            <a:r>
              <a:rPr lang="en-US" dirty="0" smtClean="0">
                <a:sym typeface="Symbol"/>
              </a:rPr>
              <a:t></a:t>
            </a:r>
            <a:r>
              <a:rPr lang="en-US" dirty="0" smtClean="0"/>
              <a:t> q</a:t>
            </a:r>
          </a:p>
          <a:p>
            <a:r>
              <a:rPr lang="en-US" dirty="0" err="1" smtClean="0"/>
              <a:t>p→q</a:t>
            </a:r>
            <a:r>
              <a:rPr lang="en-US" dirty="0" smtClean="0"/>
              <a:t> </a:t>
            </a:r>
            <a:r>
              <a:rPr lang="en-US" b="1" dirty="0" smtClean="0"/>
              <a:t>≡ </a:t>
            </a:r>
            <a:r>
              <a:rPr lang="en-US" dirty="0" smtClean="0"/>
              <a:t>¬q → ¬p</a:t>
            </a:r>
          </a:p>
          <a:p>
            <a:r>
              <a:rPr lang="en-US" dirty="0" smtClean="0"/>
              <a:t>p </a:t>
            </a:r>
            <a:r>
              <a:rPr lang="en-US" dirty="0" smtClean="0">
                <a:sym typeface="Symbol"/>
              </a:rPr>
              <a:t></a:t>
            </a:r>
            <a:r>
              <a:rPr lang="en-US" dirty="0" smtClean="0"/>
              <a:t> q </a:t>
            </a:r>
            <a:r>
              <a:rPr lang="en-US" b="1" dirty="0" smtClean="0"/>
              <a:t>≡ </a:t>
            </a:r>
            <a:r>
              <a:rPr lang="en-US" dirty="0" smtClean="0"/>
              <a:t>¬p → q</a:t>
            </a:r>
          </a:p>
          <a:p>
            <a:r>
              <a:rPr lang="en-US" dirty="0" smtClean="0"/>
              <a:t>p </a:t>
            </a:r>
            <a:r>
              <a:rPr lang="en-US" dirty="0" smtClean="0">
                <a:sym typeface="Symbol"/>
              </a:rPr>
              <a:t></a:t>
            </a:r>
            <a:r>
              <a:rPr lang="en-US" dirty="0" smtClean="0"/>
              <a:t> q </a:t>
            </a:r>
            <a:r>
              <a:rPr lang="en-US" b="1" dirty="0" smtClean="0"/>
              <a:t>≡ </a:t>
            </a:r>
            <a:r>
              <a:rPr lang="en-US" dirty="0" smtClean="0"/>
              <a:t>¬ (p → ¬q)</a:t>
            </a:r>
          </a:p>
          <a:p>
            <a:r>
              <a:rPr lang="en-US" dirty="0" smtClean="0"/>
              <a:t>¬(</a:t>
            </a:r>
            <a:r>
              <a:rPr lang="en-US" dirty="0" err="1" smtClean="0"/>
              <a:t>p→q</a:t>
            </a:r>
            <a:r>
              <a:rPr lang="en-US" dirty="0" smtClean="0"/>
              <a:t>) </a:t>
            </a:r>
            <a:r>
              <a:rPr lang="en-US" b="1" dirty="0" smtClean="0"/>
              <a:t>≡ </a:t>
            </a:r>
            <a:r>
              <a:rPr lang="en-US" dirty="0" smtClean="0"/>
              <a:t>p </a:t>
            </a:r>
            <a:r>
              <a:rPr lang="en-US" dirty="0" smtClean="0">
                <a:sym typeface="Symbol"/>
              </a:rPr>
              <a:t></a:t>
            </a:r>
            <a:r>
              <a:rPr lang="en-US" dirty="0" smtClean="0"/>
              <a:t> ¬ q</a:t>
            </a:r>
          </a:p>
          <a:p>
            <a:r>
              <a:rPr lang="en-US" dirty="0" smtClean="0"/>
              <a:t>(</a:t>
            </a:r>
            <a:r>
              <a:rPr lang="en-US" dirty="0" err="1" smtClean="0"/>
              <a:t>p→q</a:t>
            </a:r>
            <a:r>
              <a:rPr lang="en-US" dirty="0" smtClean="0"/>
              <a:t>) </a:t>
            </a:r>
            <a:r>
              <a:rPr lang="en-US" dirty="0" smtClean="0">
                <a:sym typeface="Symbol"/>
              </a:rPr>
              <a:t></a:t>
            </a:r>
            <a:r>
              <a:rPr lang="en-US" dirty="0" smtClean="0"/>
              <a:t> (p → r) </a:t>
            </a:r>
            <a:r>
              <a:rPr lang="en-US" b="1" dirty="0" smtClean="0"/>
              <a:t>≡ </a:t>
            </a:r>
            <a:r>
              <a:rPr lang="en-US" dirty="0" smtClean="0"/>
              <a:t>p → (q </a:t>
            </a:r>
            <a:r>
              <a:rPr lang="en-US" dirty="0" smtClean="0">
                <a:sym typeface="Symbol"/>
              </a:rPr>
              <a:t></a:t>
            </a:r>
            <a:r>
              <a:rPr lang="en-US" dirty="0" smtClean="0"/>
              <a:t> r)</a:t>
            </a:r>
          </a:p>
          <a:p>
            <a:r>
              <a:rPr lang="en-US" dirty="0" smtClean="0"/>
              <a:t>(</a:t>
            </a:r>
            <a:r>
              <a:rPr lang="en-US" dirty="0" err="1" smtClean="0"/>
              <a:t>p→r</a:t>
            </a:r>
            <a:r>
              <a:rPr lang="en-US" dirty="0" smtClean="0"/>
              <a:t>) </a:t>
            </a:r>
            <a:r>
              <a:rPr lang="en-US" dirty="0" smtClean="0">
                <a:sym typeface="Symbol"/>
              </a:rPr>
              <a:t></a:t>
            </a:r>
            <a:r>
              <a:rPr lang="en-US" dirty="0" smtClean="0"/>
              <a:t> (q → r) </a:t>
            </a:r>
            <a:r>
              <a:rPr lang="en-US" b="1" dirty="0" smtClean="0"/>
              <a:t>≡ </a:t>
            </a:r>
            <a:r>
              <a:rPr lang="en-US" dirty="0" smtClean="0"/>
              <a:t>(p </a:t>
            </a:r>
            <a:r>
              <a:rPr lang="en-US" dirty="0" smtClean="0">
                <a:sym typeface="Symbol"/>
              </a:rPr>
              <a:t></a:t>
            </a:r>
            <a:r>
              <a:rPr lang="en-US" dirty="0" smtClean="0"/>
              <a:t> q) → r</a:t>
            </a:r>
          </a:p>
          <a:p>
            <a:r>
              <a:rPr lang="en-US" dirty="0" smtClean="0"/>
              <a:t>(</a:t>
            </a:r>
            <a:r>
              <a:rPr lang="en-US" dirty="0" err="1" smtClean="0"/>
              <a:t>p→q</a:t>
            </a:r>
            <a:r>
              <a:rPr lang="en-US" dirty="0" smtClean="0"/>
              <a:t>) </a:t>
            </a:r>
            <a:r>
              <a:rPr lang="en-US" dirty="0" smtClean="0">
                <a:sym typeface="Symbol"/>
              </a:rPr>
              <a:t></a:t>
            </a:r>
            <a:r>
              <a:rPr lang="en-US" dirty="0" smtClean="0"/>
              <a:t> (p → r) </a:t>
            </a:r>
            <a:r>
              <a:rPr lang="en-US" b="1" dirty="0" smtClean="0"/>
              <a:t>≡ </a:t>
            </a:r>
            <a:r>
              <a:rPr lang="en-US" dirty="0" smtClean="0"/>
              <a:t>p → (q </a:t>
            </a:r>
            <a:r>
              <a:rPr lang="en-US" dirty="0" smtClean="0">
                <a:sym typeface="Symbol"/>
              </a:rPr>
              <a:t></a:t>
            </a:r>
            <a:r>
              <a:rPr lang="en-US" dirty="0" smtClean="0"/>
              <a:t> r)</a:t>
            </a:r>
          </a:p>
          <a:p>
            <a:r>
              <a:rPr lang="en-US" dirty="0" smtClean="0"/>
              <a:t>(</a:t>
            </a:r>
            <a:r>
              <a:rPr lang="en-US" dirty="0" err="1" smtClean="0"/>
              <a:t>p→r</a:t>
            </a:r>
            <a:r>
              <a:rPr lang="en-US" dirty="0" smtClean="0"/>
              <a:t>) </a:t>
            </a:r>
            <a:r>
              <a:rPr lang="en-US" dirty="0" smtClean="0">
                <a:sym typeface="Symbol"/>
              </a:rPr>
              <a:t></a:t>
            </a:r>
            <a:r>
              <a:rPr lang="en-US" dirty="0" smtClean="0"/>
              <a:t> (q → r) </a:t>
            </a:r>
            <a:r>
              <a:rPr lang="en-US" b="1" dirty="0" smtClean="0"/>
              <a:t>≡ </a:t>
            </a:r>
            <a:r>
              <a:rPr lang="en-US" dirty="0" smtClean="0"/>
              <a:t>(p </a:t>
            </a:r>
            <a:r>
              <a:rPr lang="en-US" dirty="0" smtClean="0">
                <a:sym typeface="Symbol"/>
              </a:rPr>
              <a:t></a:t>
            </a:r>
            <a:r>
              <a:rPr lang="en-US" dirty="0" smtClean="0"/>
              <a:t> q) → r</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
            </a:r>
            <a:br>
              <a:rPr lang="en-US" sz="3600" dirty="0" smtClean="0"/>
            </a:br>
            <a:r>
              <a:rPr lang="en-US" sz="3600" dirty="0" smtClean="0"/>
              <a:t>BẢNG 7. </a:t>
            </a:r>
            <a:r>
              <a:rPr lang="en-US" sz="3600" dirty="0" err="1" smtClean="0"/>
              <a:t>Một</a:t>
            </a:r>
            <a:r>
              <a:rPr lang="en-US" sz="3600" dirty="0" smtClean="0"/>
              <a:t> </a:t>
            </a:r>
            <a:r>
              <a:rPr lang="en-US" sz="3600" dirty="0" err="1" smtClean="0"/>
              <a:t>số</a:t>
            </a:r>
            <a:r>
              <a:rPr lang="en-US" sz="3600" dirty="0" smtClean="0"/>
              <a:t> </a:t>
            </a:r>
            <a:r>
              <a:rPr lang="en-US" sz="3600" dirty="0" err="1" smtClean="0"/>
              <a:t>tương</a:t>
            </a:r>
            <a:r>
              <a:rPr lang="en-US" sz="3600" dirty="0" smtClean="0"/>
              <a:t> </a:t>
            </a:r>
            <a:r>
              <a:rPr lang="en-US" sz="3600" dirty="0" err="1" smtClean="0"/>
              <a:t>đương</a:t>
            </a:r>
            <a:r>
              <a:rPr lang="en-US" sz="3600" dirty="0" smtClean="0"/>
              <a:t> </a:t>
            </a:r>
            <a:r>
              <a:rPr lang="en-US" sz="3600" dirty="0" err="1" smtClean="0"/>
              <a:t>lôgic</a:t>
            </a:r>
            <a:r>
              <a:rPr lang="en-US" sz="3600" dirty="0" smtClean="0"/>
              <a:t> </a:t>
            </a:r>
            <a:r>
              <a:rPr lang="en-US" sz="3600" dirty="0" err="1" smtClean="0"/>
              <a:t>có</a:t>
            </a:r>
            <a:r>
              <a:rPr lang="en-US" sz="3600" dirty="0" smtClean="0"/>
              <a:t> </a:t>
            </a:r>
            <a:r>
              <a:rPr lang="en-US" sz="3600" dirty="0" err="1" smtClean="0"/>
              <a:t>sự</a:t>
            </a:r>
            <a:r>
              <a:rPr lang="en-US" sz="3600" dirty="0" smtClean="0"/>
              <a:t> </a:t>
            </a:r>
            <a:r>
              <a:rPr lang="en-US" sz="3600" dirty="0" err="1" smtClean="0"/>
              <a:t>tham</a:t>
            </a:r>
            <a:r>
              <a:rPr lang="en-US" sz="3600" dirty="0" smtClean="0"/>
              <a:t> </a:t>
            </a:r>
            <a:r>
              <a:rPr lang="en-US" sz="3600" dirty="0" err="1" smtClean="0"/>
              <a:t>gia</a:t>
            </a:r>
            <a:r>
              <a:rPr lang="en-US" sz="3600" dirty="0" smtClean="0"/>
              <a:t> </a:t>
            </a:r>
            <a:r>
              <a:rPr lang="en-US" sz="3600" dirty="0" err="1" smtClean="0"/>
              <a:t>của</a:t>
            </a:r>
            <a:r>
              <a:rPr lang="en-US" sz="3600" dirty="0" smtClean="0"/>
              <a:t> </a:t>
            </a:r>
            <a:r>
              <a:rPr lang="en-US" sz="3600" dirty="0" err="1" smtClean="0"/>
              <a:t>các</a:t>
            </a:r>
            <a:r>
              <a:rPr lang="en-US" sz="3600" dirty="0" smtClean="0"/>
              <a:t> </a:t>
            </a:r>
            <a:r>
              <a:rPr lang="en-US" sz="3600" dirty="0" err="1" smtClean="0"/>
              <a:t>mệnh</a:t>
            </a:r>
            <a:r>
              <a:rPr lang="en-US" sz="3600" dirty="0" smtClean="0"/>
              <a:t> </a:t>
            </a:r>
            <a:r>
              <a:rPr lang="en-US" sz="3600" dirty="0" err="1" smtClean="0"/>
              <a:t>đề</a:t>
            </a:r>
            <a:r>
              <a:rPr lang="en-US" sz="3600" dirty="0" smtClean="0"/>
              <a:t> </a:t>
            </a:r>
            <a:r>
              <a:rPr lang="en-US" sz="3600" dirty="0" err="1" smtClean="0"/>
              <a:t>hai</a:t>
            </a:r>
            <a:r>
              <a:rPr lang="en-US" sz="3600" dirty="0" smtClean="0"/>
              <a:t> </a:t>
            </a:r>
            <a:r>
              <a:rPr lang="en-US" sz="3600" dirty="0" err="1" smtClean="0"/>
              <a:t>điều</a:t>
            </a:r>
            <a:r>
              <a:rPr lang="en-US" sz="3600" dirty="0" smtClean="0"/>
              <a:t> </a:t>
            </a:r>
            <a:r>
              <a:rPr lang="en-US" sz="3600" dirty="0" err="1" smtClean="0"/>
              <a:t>kiện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p ↔ q </a:t>
            </a:r>
            <a:r>
              <a:rPr lang="en-US" b="1" dirty="0" smtClean="0"/>
              <a:t>≡ </a:t>
            </a:r>
            <a:r>
              <a:rPr lang="en-US" dirty="0" smtClean="0"/>
              <a:t>(p → q) </a:t>
            </a:r>
            <a:r>
              <a:rPr lang="en-US" dirty="0" smtClean="0">
                <a:sym typeface="Symbol"/>
              </a:rPr>
              <a:t></a:t>
            </a:r>
            <a:r>
              <a:rPr lang="en-US" dirty="0" smtClean="0"/>
              <a:t> (q → p)</a:t>
            </a:r>
          </a:p>
          <a:p>
            <a:r>
              <a:rPr lang="en-US" dirty="0" smtClean="0"/>
              <a:t>p ↔ q </a:t>
            </a:r>
            <a:r>
              <a:rPr lang="en-US" b="1" dirty="0" smtClean="0"/>
              <a:t>≡ </a:t>
            </a:r>
            <a:r>
              <a:rPr lang="en-US" dirty="0" smtClean="0"/>
              <a:t>¬p ↔ ¬q</a:t>
            </a:r>
          </a:p>
          <a:p>
            <a:r>
              <a:rPr lang="en-US" dirty="0" smtClean="0"/>
              <a:t>p ↔ q </a:t>
            </a:r>
            <a:r>
              <a:rPr lang="en-US" b="1" dirty="0" smtClean="0"/>
              <a:t>≡ </a:t>
            </a:r>
            <a:r>
              <a:rPr lang="en-US" dirty="0" smtClean="0"/>
              <a:t>(p </a:t>
            </a:r>
            <a:r>
              <a:rPr lang="en-US" dirty="0" smtClean="0">
                <a:sym typeface="Symbol"/>
              </a:rPr>
              <a:t></a:t>
            </a:r>
            <a:r>
              <a:rPr lang="en-US" dirty="0" smtClean="0"/>
              <a:t> q) </a:t>
            </a:r>
            <a:r>
              <a:rPr lang="en-US" dirty="0" smtClean="0">
                <a:sym typeface="Symbol"/>
              </a:rPr>
              <a:t></a:t>
            </a:r>
            <a:r>
              <a:rPr lang="en-US" dirty="0" smtClean="0"/>
              <a:t> (¬p </a:t>
            </a:r>
            <a:r>
              <a:rPr lang="en-US" dirty="0" smtClean="0">
                <a:sym typeface="Symbol"/>
              </a:rPr>
              <a:t></a:t>
            </a:r>
            <a:r>
              <a:rPr lang="en-US" dirty="0" smtClean="0"/>
              <a:t> ¬q)</a:t>
            </a:r>
          </a:p>
          <a:p>
            <a:r>
              <a:rPr lang="en-US" dirty="0" smtClean="0"/>
              <a:t>¬(p ↔ q) </a:t>
            </a:r>
            <a:r>
              <a:rPr lang="en-US" b="1" dirty="0" smtClean="0"/>
              <a:t>≡ </a:t>
            </a:r>
            <a:r>
              <a:rPr lang="en-US" dirty="0" smtClean="0"/>
              <a:t>p ↔ ¬q</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err="1" smtClean="0"/>
              <a:t>Chứng</a:t>
            </a:r>
            <a:r>
              <a:rPr lang="en-US" dirty="0" smtClean="0"/>
              <a:t> minh </a:t>
            </a:r>
            <a:r>
              <a:rPr lang="en-US" dirty="0" err="1" smtClean="0"/>
              <a:t>rằng</a:t>
            </a:r>
            <a:r>
              <a:rPr lang="en-US" dirty="0" smtClean="0"/>
              <a:t> ¬(p </a:t>
            </a:r>
            <a:r>
              <a:rPr lang="en-US" dirty="0" smtClean="0">
                <a:sym typeface="Symbol"/>
              </a:rPr>
              <a:t></a:t>
            </a:r>
            <a:r>
              <a:rPr lang="en-US" dirty="0" smtClean="0"/>
              <a:t> (¬p </a:t>
            </a:r>
            <a:r>
              <a:rPr lang="en-US" dirty="0" smtClean="0">
                <a:sym typeface="Symbol"/>
              </a:rPr>
              <a:t></a:t>
            </a:r>
            <a:r>
              <a:rPr lang="en-US" dirty="0" smtClean="0"/>
              <a:t> q) </a:t>
            </a:r>
            <a:r>
              <a:rPr lang="en-US" dirty="0" err="1" smtClean="0"/>
              <a:t>và</a:t>
            </a:r>
            <a:r>
              <a:rPr lang="en-US" dirty="0" smtClean="0"/>
              <a:t> ¬p </a:t>
            </a:r>
            <a:r>
              <a:rPr lang="en-US" dirty="0" smtClean="0">
                <a:sym typeface="Symbol"/>
              </a:rPr>
              <a:t></a:t>
            </a:r>
            <a:r>
              <a:rPr lang="en-US" dirty="0" smtClean="0"/>
              <a:t> ¬q </a:t>
            </a:r>
            <a:r>
              <a:rPr lang="en-US" dirty="0" err="1" smtClean="0"/>
              <a:t>là</a:t>
            </a:r>
            <a:r>
              <a:rPr lang="en-US" dirty="0" smtClean="0"/>
              <a:t> </a:t>
            </a:r>
            <a:r>
              <a:rPr lang="en-US" dirty="0" err="1" smtClean="0"/>
              <a:t>tương</a:t>
            </a:r>
            <a:r>
              <a:rPr lang="en-US" dirty="0" smtClean="0"/>
              <a:t> </a:t>
            </a:r>
            <a:r>
              <a:rPr lang="en-US" dirty="0" err="1" smtClean="0"/>
              <a:t>đương</a:t>
            </a:r>
            <a:r>
              <a:rPr lang="en-US" dirty="0" smtClean="0"/>
              <a:t> </a:t>
            </a:r>
            <a:r>
              <a:rPr lang="en-US" dirty="0" err="1" smtClean="0"/>
              <a:t>lôgic</a:t>
            </a:r>
            <a:r>
              <a:rPr lang="en-US" dirty="0" smtClean="0"/>
              <a:t>.</a:t>
            </a:r>
          </a:p>
          <a:p>
            <a:r>
              <a:rPr lang="en-US" dirty="0" err="1" smtClean="0"/>
              <a:t>Giải</a:t>
            </a:r>
            <a:r>
              <a:rPr lang="en-US" dirty="0" smtClean="0"/>
              <a:t>. </a:t>
            </a:r>
            <a:r>
              <a:rPr lang="en-US" dirty="0" err="1" smtClean="0"/>
              <a:t>Chúng</a:t>
            </a:r>
            <a:r>
              <a:rPr lang="en-US" dirty="0" smtClean="0"/>
              <a:t> </a:t>
            </a:r>
            <a:r>
              <a:rPr lang="en-US" dirty="0" err="1" smtClean="0"/>
              <a:t>ta</a:t>
            </a:r>
            <a:r>
              <a:rPr lang="en-US" dirty="0" smtClean="0"/>
              <a:t> </a:t>
            </a:r>
            <a:r>
              <a:rPr lang="en-US" dirty="0" err="1" smtClean="0"/>
              <a:t>có</a:t>
            </a:r>
            <a:r>
              <a:rPr lang="en-US" dirty="0" smtClean="0"/>
              <a:t> </a:t>
            </a:r>
            <a:r>
              <a:rPr lang="en-US" dirty="0" err="1" smtClean="0"/>
              <a:t>thể</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chân</a:t>
            </a:r>
            <a:r>
              <a:rPr lang="en-US" dirty="0" smtClean="0"/>
              <a:t> </a:t>
            </a:r>
            <a:r>
              <a:rPr lang="en-US" dirty="0" err="1" smtClean="0"/>
              <a:t>lí</a:t>
            </a:r>
            <a:r>
              <a:rPr lang="en-US" dirty="0" smtClean="0"/>
              <a:t> </a:t>
            </a:r>
            <a:r>
              <a:rPr lang="en-US" dirty="0" err="1" smtClean="0"/>
              <a:t>để</a:t>
            </a:r>
            <a:r>
              <a:rPr lang="en-US" dirty="0" smtClean="0"/>
              <a:t> </a:t>
            </a:r>
            <a:r>
              <a:rPr lang="en-US" dirty="0" err="1" smtClean="0"/>
              <a:t>chứng</a:t>
            </a:r>
            <a:r>
              <a:rPr lang="en-US" dirty="0" smtClean="0"/>
              <a:t> minh </a:t>
            </a:r>
            <a:r>
              <a:rPr lang="en-US" dirty="0" err="1" smtClean="0"/>
              <a:t>sự</a:t>
            </a:r>
            <a:r>
              <a:rPr lang="en-US" dirty="0" smtClean="0"/>
              <a:t> </a:t>
            </a:r>
            <a:r>
              <a:rPr lang="en-US" dirty="0" err="1" smtClean="0"/>
              <a:t>tương</a:t>
            </a:r>
            <a:r>
              <a:rPr lang="en-US" dirty="0" smtClean="0"/>
              <a:t> </a:t>
            </a:r>
            <a:r>
              <a:rPr lang="en-US" dirty="0" err="1" smtClean="0"/>
              <a:t>đương</a:t>
            </a:r>
            <a:r>
              <a:rPr lang="en-US" dirty="0" smtClean="0"/>
              <a:t> </a:t>
            </a:r>
            <a:r>
              <a:rPr lang="en-US" dirty="0" err="1" smtClean="0"/>
              <a:t>lôgic</a:t>
            </a:r>
            <a:r>
              <a:rPr lang="en-US" dirty="0" smtClean="0"/>
              <a:t> </a:t>
            </a:r>
            <a:r>
              <a:rPr lang="en-US" dirty="0" err="1" smtClean="0"/>
              <a:t>của</a:t>
            </a:r>
            <a:r>
              <a:rPr lang="en-US" dirty="0" smtClean="0"/>
              <a:t> </a:t>
            </a:r>
            <a:r>
              <a:rPr lang="en-US" dirty="0" err="1" smtClean="0"/>
              <a:t>các</a:t>
            </a:r>
            <a:r>
              <a:rPr lang="en-US" dirty="0" smtClean="0"/>
              <a:t> </a:t>
            </a:r>
            <a:r>
              <a:rPr lang="en-US" dirty="0" err="1" smtClean="0"/>
              <a:t>mệnh</a:t>
            </a:r>
            <a:r>
              <a:rPr lang="en-US" dirty="0" smtClean="0"/>
              <a:t> </a:t>
            </a:r>
            <a:r>
              <a:rPr lang="en-US" dirty="0" err="1" smtClean="0"/>
              <a:t>đề</a:t>
            </a:r>
            <a:r>
              <a:rPr lang="en-US" dirty="0" smtClean="0"/>
              <a:t> </a:t>
            </a:r>
            <a:r>
              <a:rPr lang="en-US" dirty="0" err="1" smtClean="0"/>
              <a:t>trên</a:t>
            </a:r>
            <a:r>
              <a:rPr lang="en-US" dirty="0" smtClean="0"/>
              <a:t>. </a:t>
            </a:r>
            <a:r>
              <a:rPr lang="en-US" dirty="0" err="1" smtClean="0"/>
              <a:t>Tuy</a:t>
            </a:r>
            <a:r>
              <a:rPr lang="en-US" dirty="0" smtClean="0"/>
              <a:t> </a:t>
            </a:r>
            <a:r>
              <a:rPr lang="en-US" dirty="0" err="1" smtClean="0"/>
              <a:t>nhiên</a:t>
            </a:r>
            <a:r>
              <a:rPr lang="en-US" dirty="0" smtClean="0"/>
              <a:t>, </a:t>
            </a:r>
            <a:r>
              <a:rPr lang="en-US" dirty="0" err="1" smtClean="0"/>
              <a:t>thay</a:t>
            </a:r>
            <a:r>
              <a:rPr lang="en-US" dirty="0" smtClean="0"/>
              <a:t> </a:t>
            </a:r>
            <a:r>
              <a:rPr lang="en-US" dirty="0" err="1" smtClean="0"/>
              <a:t>vì</a:t>
            </a:r>
            <a:r>
              <a:rPr lang="en-US" dirty="0" smtClean="0"/>
              <a:t> </a:t>
            </a:r>
            <a:r>
              <a:rPr lang="en-US" dirty="0" err="1" smtClean="0"/>
              <a:t>thế</a:t>
            </a:r>
            <a:r>
              <a:rPr lang="en-US" dirty="0" smtClean="0"/>
              <a:t>, </a:t>
            </a:r>
            <a:r>
              <a:rPr lang="en-US" dirty="0" err="1" smtClean="0"/>
              <a:t>ta</a:t>
            </a:r>
            <a:r>
              <a:rPr lang="en-US" dirty="0" smtClean="0"/>
              <a:t> </a:t>
            </a:r>
            <a:r>
              <a:rPr lang="en-US" dirty="0" err="1" smtClean="0"/>
              <a:t>sẽ</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một</a:t>
            </a:r>
            <a:r>
              <a:rPr lang="en-US" dirty="0" smtClean="0"/>
              <a:t> </a:t>
            </a:r>
            <a:r>
              <a:rPr lang="en-US" dirty="0" err="1" smtClean="0"/>
              <a:t>chuỗi</a:t>
            </a:r>
            <a:r>
              <a:rPr lang="en-US" dirty="0" smtClean="0"/>
              <a:t> </a:t>
            </a:r>
            <a:r>
              <a:rPr lang="en-US" dirty="0" err="1" smtClean="0"/>
              <a:t>các</a:t>
            </a:r>
            <a:r>
              <a:rPr lang="en-US" dirty="0" smtClean="0"/>
              <a:t> </a:t>
            </a:r>
            <a:r>
              <a:rPr lang="en-US" dirty="0" err="1" smtClean="0"/>
              <a:t>tương</a:t>
            </a:r>
            <a:r>
              <a:rPr lang="en-US" dirty="0" smtClean="0"/>
              <a:t> </a:t>
            </a:r>
            <a:r>
              <a:rPr lang="en-US" dirty="0" err="1" smtClean="0"/>
              <a:t>đương</a:t>
            </a:r>
            <a:r>
              <a:rPr lang="en-US" dirty="0" smtClean="0"/>
              <a:t> </a:t>
            </a:r>
            <a:r>
              <a:rPr lang="en-US" dirty="0" err="1" smtClean="0"/>
              <a:t>lôgic</a:t>
            </a:r>
            <a:r>
              <a:rPr lang="en-US" dirty="0" smtClean="0"/>
              <a:t>, </a:t>
            </a:r>
            <a:r>
              <a:rPr lang="en-US" dirty="0" err="1" smtClean="0"/>
              <a:t>mỗi</a:t>
            </a:r>
            <a:r>
              <a:rPr lang="en-US" dirty="0" smtClean="0"/>
              <a:t> </a:t>
            </a:r>
            <a:r>
              <a:rPr lang="en-US" dirty="0" err="1" smtClean="0"/>
              <a:t>lần</a:t>
            </a:r>
            <a:r>
              <a:rPr lang="en-US" dirty="0" smtClean="0"/>
              <a:t> </a:t>
            </a:r>
            <a:r>
              <a:rPr lang="en-US" dirty="0" err="1" smtClean="0"/>
              <a:t>dùng</a:t>
            </a:r>
            <a:r>
              <a:rPr lang="en-US" dirty="0" smtClean="0"/>
              <a:t>  </a:t>
            </a:r>
            <a:r>
              <a:rPr lang="en-US" dirty="0" err="1" smtClean="0"/>
              <a:t>một</a:t>
            </a:r>
            <a:r>
              <a:rPr lang="en-US" dirty="0" smtClean="0"/>
              <a:t> </a:t>
            </a:r>
            <a:r>
              <a:rPr lang="en-US" dirty="0" err="1" smtClean="0"/>
              <a:t>tương</a:t>
            </a:r>
            <a:r>
              <a:rPr lang="en-US" dirty="0" smtClean="0"/>
              <a:t> </a:t>
            </a:r>
            <a:r>
              <a:rPr lang="en-US" dirty="0" err="1" smtClean="0"/>
              <a:t>đương</a:t>
            </a:r>
            <a:r>
              <a:rPr lang="en-US" dirty="0" smtClean="0"/>
              <a:t> </a:t>
            </a:r>
            <a:r>
              <a:rPr lang="en-US" dirty="0" err="1" smtClean="0"/>
              <a:t>lôgic</a:t>
            </a:r>
            <a:r>
              <a:rPr lang="en-US" dirty="0" smtClean="0"/>
              <a:t> </a:t>
            </a:r>
            <a:r>
              <a:rPr lang="en-US" dirty="0" err="1" smtClean="0"/>
              <a:t>cho</a:t>
            </a:r>
            <a:r>
              <a:rPr lang="en-US" dirty="0" smtClean="0"/>
              <a:t> </a:t>
            </a:r>
            <a:r>
              <a:rPr lang="en-US" dirty="0" err="1" smtClean="0"/>
              <a:t>trong</a:t>
            </a:r>
            <a:r>
              <a:rPr lang="en-US" dirty="0" smtClean="0"/>
              <a:t> </a:t>
            </a:r>
            <a:r>
              <a:rPr lang="en-US" dirty="0" err="1" smtClean="0"/>
              <a:t>bảng</a:t>
            </a:r>
            <a:r>
              <a:rPr lang="en-US" dirty="0" smtClean="0"/>
              <a:t> 5, </a:t>
            </a:r>
            <a:r>
              <a:rPr lang="en-US" dirty="0" err="1" smtClean="0"/>
              <a:t>bắt</a:t>
            </a:r>
            <a:r>
              <a:rPr lang="en-US" dirty="0" smtClean="0"/>
              <a:t> </a:t>
            </a:r>
            <a:r>
              <a:rPr lang="en-US" dirty="0" err="1" smtClean="0"/>
              <a:t>đầu</a:t>
            </a:r>
            <a:r>
              <a:rPr lang="en-US" dirty="0" smtClean="0"/>
              <a:t> </a:t>
            </a:r>
            <a:r>
              <a:rPr lang="en-US" dirty="0" err="1" smtClean="0"/>
              <a:t>với</a:t>
            </a:r>
            <a:r>
              <a:rPr lang="en-US" dirty="0" smtClean="0"/>
              <a:t> ¬(p </a:t>
            </a:r>
            <a:r>
              <a:rPr lang="en-US" dirty="0" smtClean="0">
                <a:sym typeface="Symbol"/>
              </a:rPr>
              <a:t></a:t>
            </a:r>
            <a:r>
              <a:rPr lang="en-US" dirty="0" smtClean="0"/>
              <a:t> (¬p </a:t>
            </a:r>
            <a:r>
              <a:rPr lang="en-US" dirty="0" smtClean="0">
                <a:sym typeface="Symbol"/>
              </a:rPr>
              <a:t></a:t>
            </a:r>
            <a:r>
              <a:rPr lang="en-US" dirty="0" smtClean="0"/>
              <a:t> q) </a:t>
            </a:r>
            <a:r>
              <a:rPr lang="en-US" dirty="0" err="1" smtClean="0"/>
              <a:t>và</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với</a:t>
            </a:r>
            <a:r>
              <a:rPr lang="en-US" dirty="0" smtClean="0"/>
              <a:t> ¬p </a:t>
            </a:r>
            <a:r>
              <a:rPr lang="en-US" dirty="0" smtClean="0">
                <a:sym typeface="Symbol"/>
              </a:rPr>
              <a:t></a:t>
            </a:r>
            <a:r>
              <a:rPr lang="en-US" dirty="0" smtClean="0"/>
              <a:t> ¬q. Ta </a:t>
            </a:r>
            <a:r>
              <a:rPr lang="en-US" dirty="0" err="1" smtClean="0"/>
              <a:t>có</a:t>
            </a:r>
            <a:r>
              <a:rPr lang="en-US" dirty="0" smtClean="0"/>
              <a:t> </a:t>
            </a:r>
            <a:r>
              <a:rPr lang="en-US" dirty="0" err="1" smtClean="0"/>
              <a:t>các</a:t>
            </a:r>
            <a:r>
              <a:rPr lang="en-US" dirty="0" smtClean="0"/>
              <a:t> </a:t>
            </a:r>
            <a:r>
              <a:rPr lang="en-US" dirty="0" err="1" smtClean="0"/>
              <a:t>tương</a:t>
            </a:r>
            <a:r>
              <a:rPr lang="en-US" dirty="0" smtClean="0"/>
              <a:t> </a:t>
            </a:r>
            <a:r>
              <a:rPr lang="en-US" dirty="0" err="1" smtClean="0"/>
              <a:t>đương</a:t>
            </a:r>
            <a:r>
              <a:rPr lang="en-US" dirty="0" smtClean="0"/>
              <a:t> </a:t>
            </a:r>
            <a:r>
              <a:rPr lang="en-US" dirty="0" err="1" smtClean="0"/>
              <a:t>lôgic</a:t>
            </a:r>
            <a:r>
              <a:rPr lang="en-US" dirty="0" smtClean="0"/>
              <a:t> </a:t>
            </a:r>
            <a:r>
              <a:rPr lang="en-US" dirty="0" err="1" smtClean="0"/>
              <a:t>sau</a:t>
            </a:r>
            <a:r>
              <a:rPr lang="en-US" dirty="0" smtClean="0"/>
              <a: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err="1" smtClean="0"/>
              <a:t>Chứng</a:t>
            </a:r>
            <a:r>
              <a:rPr lang="en-US" dirty="0" smtClean="0"/>
              <a:t> minh </a:t>
            </a:r>
            <a:r>
              <a:rPr lang="en-US" dirty="0" err="1" smtClean="0"/>
              <a:t>rằng</a:t>
            </a:r>
            <a:r>
              <a:rPr lang="en-US" dirty="0" smtClean="0"/>
              <a:t> ¬(p </a:t>
            </a:r>
            <a:r>
              <a:rPr lang="en-US" dirty="0" smtClean="0">
                <a:sym typeface="Symbol"/>
              </a:rPr>
              <a:t></a:t>
            </a:r>
            <a:r>
              <a:rPr lang="en-US" dirty="0" smtClean="0"/>
              <a:t> (¬p </a:t>
            </a:r>
            <a:r>
              <a:rPr lang="en-US" dirty="0" smtClean="0">
                <a:sym typeface="Symbol"/>
              </a:rPr>
              <a:t></a:t>
            </a:r>
            <a:r>
              <a:rPr lang="en-US" dirty="0" smtClean="0"/>
              <a:t> q) </a:t>
            </a:r>
            <a:r>
              <a:rPr lang="en-US" dirty="0" err="1" smtClean="0"/>
              <a:t>và</a:t>
            </a:r>
            <a:r>
              <a:rPr lang="en-US" dirty="0" smtClean="0"/>
              <a:t> ¬p </a:t>
            </a:r>
            <a:r>
              <a:rPr lang="en-US" dirty="0" smtClean="0">
                <a:sym typeface="Symbol"/>
              </a:rPr>
              <a:t></a:t>
            </a:r>
            <a:r>
              <a:rPr lang="en-US" dirty="0" smtClean="0"/>
              <a:t> ¬q </a:t>
            </a:r>
            <a:r>
              <a:rPr lang="en-US" dirty="0" err="1" smtClean="0"/>
              <a:t>là</a:t>
            </a:r>
            <a:r>
              <a:rPr lang="en-US" dirty="0" smtClean="0"/>
              <a:t> </a:t>
            </a:r>
            <a:r>
              <a:rPr lang="en-US" dirty="0" err="1" smtClean="0"/>
              <a:t>tương</a:t>
            </a:r>
            <a:r>
              <a:rPr lang="en-US" dirty="0" smtClean="0"/>
              <a:t> </a:t>
            </a:r>
            <a:r>
              <a:rPr lang="en-US" dirty="0" err="1" smtClean="0"/>
              <a:t>đương</a:t>
            </a:r>
            <a:r>
              <a:rPr lang="en-US" dirty="0" smtClean="0"/>
              <a:t> </a:t>
            </a:r>
            <a:r>
              <a:rPr lang="en-US" dirty="0" err="1" smtClean="0"/>
              <a:t>lôgic</a:t>
            </a:r>
            <a:r>
              <a:rPr lang="en-US" dirty="0" smtClean="0"/>
              <a:t>.</a:t>
            </a:r>
            <a:br>
              <a:rPr lang="en-US" dirty="0" smtClean="0"/>
            </a:br>
            <a:r>
              <a:rPr lang="en-US" dirty="0" err="1" smtClean="0"/>
              <a:t>Giải</a:t>
            </a:r>
            <a:r>
              <a:rPr lang="en-US" dirty="0" smtClean="0"/>
              <a:t>. </a:t>
            </a:r>
            <a:r>
              <a:rPr lang="en-US" dirty="0" err="1" smtClean="0"/>
              <a:t>Chúng</a:t>
            </a:r>
            <a:r>
              <a:rPr lang="en-US" dirty="0" smtClean="0"/>
              <a:t> </a:t>
            </a:r>
            <a:r>
              <a:rPr lang="en-US" dirty="0" err="1" smtClean="0"/>
              <a:t>ta</a:t>
            </a:r>
            <a:r>
              <a:rPr lang="en-US" dirty="0" smtClean="0"/>
              <a:t> </a:t>
            </a:r>
            <a:r>
              <a:rPr lang="en-US" dirty="0" err="1" smtClean="0"/>
              <a:t>có</a:t>
            </a:r>
            <a:r>
              <a:rPr lang="en-US" dirty="0" smtClean="0"/>
              <a:t> </a:t>
            </a:r>
            <a:r>
              <a:rPr lang="en-US" dirty="0" err="1" smtClean="0"/>
              <a:t>thể</a:t>
            </a:r>
            <a:r>
              <a:rPr lang="en-US" dirty="0" smtClean="0"/>
              <a:t> </a:t>
            </a:r>
            <a:r>
              <a:rPr lang="en-US" dirty="0" err="1" smtClean="0"/>
              <a:t>dùng</a:t>
            </a:r>
            <a:r>
              <a:rPr lang="en-US" dirty="0" smtClean="0"/>
              <a:t> </a:t>
            </a:r>
            <a:r>
              <a:rPr lang="en-US" dirty="0" err="1" smtClean="0"/>
              <a:t>bảng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chân</a:t>
            </a:r>
            <a:r>
              <a:rPr lang="en-US" dirty="0" smtClean="0"/>
              <a:t> </a:t>
            </a:r>
            <a:r>
              <a:rPr lang="en-US" dirty="0" err="1" smtClean="0"/>
              <a:t>lí</a:t>
            </a:r>
            <a:r>
              <a:rPr lang="en-US" dirty="0" smtClean="0"/>
              <a:t> </a:t>
            </a:r>
            <a:r>
              <a:rPr lang="en-US" dirty="0" err="1" smtClean="0"/>
              <a:t>để</a:t>
            </a:r>
            <a:r>
              <a:rPr lang="en-US" dirty="0" smtClean="0"/>
              <a:t> </a:t>
            </a:r>
            <a:r>
              <a:rPr lang="en-US" dirty="0" err="1" smtClean="0"/>
              <a:t>chứng</a:t>
            </a:r>
            <a:r>
              <a:rPr lang="en-US" dirty="0" smtClean="0"/>
              <a:t> minh </a:t>
            </a:r>
            <a:r>
              <a:rPr lang="en-US" dirty="0" err="1" smtClean="0"/>
              <a:t>sự</a:t>
            </a:r>
            <a:r>
              <a:rPr lang="en-US" dirty="0" smtClean="0"/>
              <a:t> </a:t>
            </a:r>
            <a:r>
              <a:rPr lang="en-US" dirty="0" err="1" smtClean="0"/>
              <a:t>tương</a:t>
            </a:r>
            <a:r>
              <a:rPr lang="en-US" dirty="0" smtClean="0"/>
              <a:t> </a:t>
            </a:r>
            <a:r>
              <a:rPr lang="en-US" dirty="0" err="1" smtClean="0"/>
              <a:t>đương</a:t>
            </a:r>
            <a:r>
              <a:rPr lang="en-US" dirty="0" smtClean="0"/>
              <a:t> </a:t>
            </a:r>
            <a:r>
              <a:rPr lang="en-US" dirty="0" err="1" smtClean="0"/>
              <a:t>lôgic</a:t>
            </a:r>
            <a:r>
              <a:rPr lang="en-US" dirty="0" smtClean="0"/>
              <a:t> </a:t>
            </a:r>
            <a:r>
              <a:rPr lang="en-US" dirty="0" err="1" smtClean="0"/>
              <a:t>của</a:t>
            </a:r>
            <a:r>
              <a:rPr lang="en-US" dirty="0" smtClean="0"/>
              <a:t> </a:t>
            </a:r>
            <a:r>
              <a:rPr lang="en-US" dirty="0" err="1" smtClean="0"/>
              <a:t>các</a:t>
            </a:r>
            <a:r>
              <a:rPr lang="en-US" dirty="0" smtClean="0"/>
              <a:t> </a:t>
            </a:r>
            <a:r>
              <a:rPr lang="en-US" dirty="0" err="1" smtClean="0"/>
              <a:t>mệnh</a:t>
            </a:r>
            <a:r>
              <a:rPr lang="en-US" dirty="0" smtClean="0"/>
              <a:t> </a:t>
            </a:r>
            <a:r>
              <a:rPr lang="en-US" dirty="0" err="1" smtClean="0"/>
              <a:t>đề</a:t>
            </a:r>
            <a:r>
              <a:rPr lang="en-US" dirty="0" smtClean="0"/>
              <a:t> </a:t>
            </a:r>
            <a:r>
              <a:rPr lang="en-US" dirty="0" err="1" smtClean="0"/>
              <a:t>trên</a:t>
            </a:r>
            <a:r>
              <a:rPr lang="en-US" dirty="0" smtClean="0"/>
              <a:t>. </a:t>
            </a:r>
            <a:r>
              <a:rPr lang="en-US" dirty="0" err="1" smtClean="0"/>
              <a:t>Tuy</a:t>
            </a:r>
            <a:r>
              <a:rPr lang="en-US" dirty="0" smtClean="0"/>
              <a:t> </a:t>
            </a:r>
            <a:r>
              <a:rPr lang="en-US" dirty="0" err="1" smtClean="0"/>
              <a:t>nhiên</a:t>
            </a:r>
            <a:r>
              <a:rPr lang="en-US" dirty="0" smtClean="0"/>
              <a:t>, </a:t>
            </a:r>
            <a:r>
              <a:rPr lang="en-US" dirty="0" err="1" smtClean="0"/>
              <a:t>thay</a:t>
            </a:r>
            <a:r>
              <a:rPr lang="en-US" dirty="0" smtClean="0"/>
              <a:t> </a:t>
            </a:r>
            <a:r>
              <a:rPr lang="en-US" dirty="0" err="1" smtClean="0"/>
              <a:t>vì</a:t>
            </a:r>
            <a:r>
              <a:rPr lang="en-US" dirty="0" smtClean="0"/>
              <a:t> </a:t>
            </a:r>
            <a:r>
              <a:rPr lang="en-US" dirty="0" err="1" smtClean="0"/>
              <a:t>thế</a:t>
            </a:r>
            <a:r>
              <a:rPr lang="en-US" dirty="0" smtClean="0"/>
              <a:t>, </a:t>
            </a:r>
            <a:r>
              <a:rPr lang="en-US" dirty="0" err="1" smtClean="0"/>
              <a:t>ta</a:t>
            </a:r>
            <a:r>
              <a:rPr lang="en-US" dirty="0" smtClean="0"/>
              <a:t> </a:t>
            </a:r>
            <a:r>
              <a:rPr lang="en-US" dirty="0" err="1" smtClean="0"/>
              <a:t>sẽ</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một</a:t>
            </a:r>
            <a:r>
              <a:rPr lang="en-US" dirty="0" smtClean="0"/>
              <a:t> </a:t>
            </a:r>
            <a:r>
              <a:rPr lang="en-US" dirty="0" err="1" smtClean="0"/>
              <a:t>chuỗi</a:t>
            </a:r>
            <a:r>
              <a:rPr lang="en-US" dirty="0" smtClean="0"/>
              <a:t> </a:t>
            </a:r>
            <a:r>
              <a:rPr lang="en-US" dirty="0" err="1" smtClean="0"/>
              <a:t>các</a:t>
            </a:r>
            <a:r>
              <a:rPr lang="en-US" dirty="0" smtClean="0"/>
              <a:t> </a:t>
            </a:r>
            <a:r>
              <a:rPr lang="en-US" dirty="0" err="1" smtClean="0"/>
              <a:t>tương</a:t>
            </a:r>
            <a:r>
              <a:rPr lang="en-US" dirty="0" smtClean="0"/>
              <a:t> </a:t>
            </a:r>
            <a:r>
              <a:rPr lang="en-US" dirty="0" err="1" smtClean="0"/>
              <a:t>đương</a:t>
            </a:r>
            <a:r>
              <a:rPr lang="en-US" dirty="0" smtClean="0"/>
              <a:t> </a:t>
            </a:r>
            <a:r>
              <a:rPr lang="en-US" dirty="0" err="1" smtClean="0"/>
              <a:t>lôgic</a:t>
            </a:r>
            <a:r>
              <a:rPr lang="en-US" dirty="0" smtClean="0"/>
              <a:t>, </a:t>
            </a:r>
            <a:r>
              <a:rPr lang="en-US" dirty="0" err="1" smtClean="0"/>
              <a:t>mỗi</a:t>
            </a:r>
            <a:r>
              <a:rPr lang="en-US" dirty="0" smtClean="0"/>
              <a:t> </a:t>
            </a:r>
            <a:r>
              <a:rPr lang="en-US" dirty="0" err="1" smtClean="0"/>
              <a:t>lần</a:t>
            </a:r>
            <a:r>
              <a:rPr lang="en-US" dirty="0" smtClean="0"/>
              <a:t> </a:t>
            </a:r>
            <a:r>
              <a:rPr lang="en-US" dirty="0" err="1" smtClean="0"/>
              <a:t>dùng</a:t>
            </a:r>
            <a:r>
              <a:rPr lang="en-US" dirty="0" smtClean="0"/>
              <a:t>  </a:t>
            </a:r>
            <a:r>
              <a:rPr lang="en-US" dirty="0" err="1" smtClean="0"/>
              <a:t>một</a:t>
            </a:r>
            <a:r>
              <a:rPr lang="en-US" dirty="0" smtClean="0"/>
              <a:t> </a:t>
            </a:r>
            <a:r>
              <a:rPr lang="en-US" dirty="0" err="1" smtClean="0"/>
              <a:t>tương</a:t>
            </a:r>
            <a:r>
              <a:rPr lang="en-US" dirty="0" smtClean="0"/>
              <a:t> </a:t>
            </a:r>
            <a:r>
              <a:rPr lang="en-US" dirty="0" err="1" smtClean="0"/>
              <a:t>đương</a:t>
            </a:r>
            <a:r>
              <a:rPr lang="en-US" dirty="0" smtClean="0"/>
              <a:t> </a:t>
            </a:r>
            <a:r>
              <a:rPr lang="en-US" dirty="0" err="1" smtClean="0"/>
              <a:t>lôgic</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¬(p </a:t>
            </a:r>
            <a:r>
              <a:rPr lang="en-US" dirty="0" smtClean="0">
                <a:sym typeface="Symbol"/>
              </a:rPr>
              <a:t></a:t>
            </a:r>
            <a:r>
              <a:rPr lang="en-US" dirty="0" smtClean="0"/>
              <a:t> (¬p </a:t>
            </a:r>
            <a:r>
              <a:rPr lang="en-US" dirty="0" smtClean="0">
                <a:sym typeface="Symbol"/>
              </a:rPr>
              <a:t></a:t>
            </a:r>
            <a:r>
              <a:rPr lang="en-US" dirty="0" smtClean="0"/>
              <a:t> q)	≡ ¬(p </a:t>
            </a:r>
            <a:r>
              <a:rPr lang="en-US" dirty="0" smtClean="0">
                <a:sym typeface="Symbol"/>
              </a:rPr>
              <a:t></a:t>
            </a:r>
            <a:r>
              <a:rPr lang="en-US" dirty="0" smtClean="0"/>
              <a:t> (¬p </a:t>
            </a:r>
            <a:r>
              <a:rPr lang="en-US" dirty="0" smtClean="0">
                <a:sym typeface="Symbol"/>
              </a:rPr>
              <a:t></a:t>
            </a:r>
            <a:r>
              <a:rPr lang="en-US" dirty="0" smtClean="0"/>
              <a:t> q) 		</a:t>
            </a:r>
            <a:r>
              <a:rPr lang="en-US" dirty="0" err="1" smtClean="0"/>
              <a:t>theo</a:t>
            </a:r>
            <a:r>
              <a:rPr lang="en-US" dirty="0" smtClean="0"/>
              <a:t> </a:t>
            </a:r>
            <a:r>
              <a:rPr lang="en-US" dirty="0" err="1" smtClean="0"/>
              <a:t>luật</a:t>
            </a:r>
            <a:r>
              <a:rPr lang="en-US" dirty="0" smtClean="0"/>
              <a:t> De Morgan </a:t>
            </a:r>
            <a:r>
              <a:rPr lang="en-US" dirty="0" err="1" smtClean="0"/>
              <a:t>thứ</a:t>
            </a:r>
            <a:r>
              <a:rPr lang="en-US" dirty="0" smtClean="0"/>
              <a:t> </a:t>
            </a:r>
            <a:r>
              <a:rPr lang="en-US" dirty="0" err="1" smtClean="0"/>
              <a:t>hai</a:t>
            </a:r>
            <a:r>
              <a:rPr lang="en-US" dirty="0" smtClean="0"/>
              <a:t>.</a:t>
            </a:r>
            <a:br>
              <a:rPr lang="en-US" dirty="0" smtClean="0"/>
            </a:br>
            <a:r>
              <a:rPr lang="en-US" dirty="0" smtClean="0"/>
              <a:t>		≡ ¬(p </a:t>
            </a:r>
            <a:r>
              <a:rPr lang="en-US" dirty="0" smtClean="0">
                <a:sym typeface="Symbol"/>
              </a:rPr>
              <a:t></a:t>
            </a:r>
            <a:r>
              <a:rPr lang="en-US" dirty="0" smtClean="0"/>
              <a:t> (¬(¬p) </a:t>
            </a:r>
            <a:r>
              <a:rPr lang="en-US" dirty="0" smtClean="0">
                <a:sym typeface="Symbol"/>
              </a:rPr>
              <a:t></a:t>
            </a:r>
            <a:r>
              <a:rPr lang="en-US" dirty="0" smtClean="0"/>
              <a:t> ¬q) 		</a:t>
            </a:r>
            <a:r>
              <a:rPr lang="en-US" dirty="0" err="1" smtClean="0"/>
              <a:t>theo</a:t>
            </a:r>
            <a:r>
              <a:rPr lang="en-US" dirty="0" smtClean="0"/>
              <a:t> </a:t>
            </a:r>
            <a:r>
              <a:rPr lang="en-US" dirty="0" err="1" smtClean="0"/>
              <a:t>luật</a:t>
            </a:r>
            <a:r>
              <a:rPr lang="en-US" dirty="0" smtClean="0"/>
              <a:t> De Morgan </a:t>
            </a:r>
            <a:r>
              <a:rPr lang="en-US" dirty="0" err="1" smtClean="0"/>
              <a:t>thứ</a:t>
            </a:r>
            <a:r>
              <a:rPr lang="en-US" dirty="0" smtClean="0"/>
              <a:t> </a:t>
            </a:r>
            <a:r>
              <a:rPr lang="en-US" dirty="0" err="1" smtClean="0"/>
              <a:t>nhất</a:t>
            </a:r>
            <a:r>
              <a:rPr lang="en-US" dirty="0" smtClean="0"/>
              <a:t>.</a:t>
            </a:r>
            <a:br>
              <a:rPr lang="en-US" dirty="0" smtClean="0"/>
            </a:br>
            <a:r>
              <a:rPr lang="en-US" dirty="0" smtClean="0"/>
              <a:t/>
            </a:r>
            <a:br>
              <a:rPr lang="en-US" dirty="0" smtClean="0"/>
            </a:br>
            <a:r>
              <a:rPr lang="en-US" dirty="0" smtClean="0"/>
              <a:t> </a:t>
            </a:r>
            <a:br>
              <a:rPr lang="en-US" dirty="0" smtClean="0"/>
            </a:br>
            <a:r>
              <a:rPr lang="en-US" dirty="0" smtClean="0"/>
              <a: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 ¬(p </a:t>
            </a:r>
            <a:r>
              <a:rPr lang="en-US" dirty="0" smtClean="0">
                <a:sym typeface="Symbol"/>
              </a:rPr>
              <a:t></a:t>
            </a:r>
            <a:r>
              <a:rPr lang="en-US" dirty="0" smtClean="0"/>
              <a:t> (p </a:t>
            </a:r>
            <a:r>
              <a:rPr lang="en-US" dirty="0" smtClean="0">
                <a:sym typeface="Symbol"/>
              </a:rPr>
              <a:t></a:t>
            </a:r>
            <a:r>
              <a:rPr lang="en-US" dirty="0" smtClean="0"/>
              <a:t> ¬q) 	</a:t>
            </a:r>
            <a:r>
              <a:rPr lang="en-US" dirty="0" err="1" smtClean="0"/>
              <a:t>thep</a:t>
            </a:r>
            <a:r>
              <a:rPr lang="en-US" dirty="0" smtClean="0"/>
              <a:t> </a:t>
            </a:r>
            <a:r>
              <a:rPr lang="en-US" dirty="0" err="1" smtClean="0"/>
              <a:t>luật</a:t>
            </a:r>
            <a:r>
              <a:rPr lang="en-US" dirty="0" smtClean="0"/>
              <a:t> </a:t>
            </a:r>
            <a:r>
              <a:rPr lang="en-US" dirty="0" err="1" smtClean="0"/>
              <a:t>phủ</a:t>
            </a:r>
            <a:r>
              <a:rPr lang="en-US" dirty="0" smtClean="0"/>
              <a:t> </a:t>
            </a:r>
            <a:r>
              <a:rPr lang="en-US" dirty="0" err="1" smtClean="0"/>
              <a:t>định</a:t>
            </a:r>
            <a:r>
              <a:rPr lang="en-US" dirty="0" smtClean="0"/>
              <a:t> </a:t>
            </a:r>
            <a:r>
              <a:rPr lang="en-US" dirty="0" err="1" smtClean="0"/>
              <a:t>kép</a:t>
            </a:r>
            <a:r>
              <a:rPr lang="en-US" dirty="0" smtClean="0"/>
              <a:t>.</a:t>
            </a:r>
          </a:p>
          <a:p>
            <a:r>
              <a:rPr lang="en-US" dirty="0" smtClean="0"/>
              <a:t>≡ (¬p </a:t>
            </a:r>
            <a:r>
              <a:rPr lang="en-US" dirty="0" smtClean="0">
                <a:sym typeface="Symbol"/>
              </a:rPr>
              <a:t></a:t>
            </a:r>
            <a:r>
              <a:rPr lang="en-US" dirty="0" smtClean="0"/>
              <a:t> p) </a:t>
            </a:r>
            <a:r>
              <a:rPr lang="en-US" dirty="0" smtClean="0">
                <a:sym typeface="Symbol"/>
              </a:rPr>
              <a:t></a:t>
            </a:r>
            <a:r>
              <a:rPr lang="en-US" dirty="0" smtClean="0"/>
              <a:t>  (¬p </a:t>
            </a:r>
            <a:r>
              <a:rPr lang="en-US" dirty="0" smtClean="0">
                <a:sym typeface="Symbol"/>
              </a:rPr>
              <a:t></a:t>
            </a:r>
            <a:r>
              <a:rPr lang="en-US" dirty="0" smtClean="0"/>
              <a:t> ¬q) 	</a:t>
            </a:r>
            <a:r>
              <a:rPr lang="en-US" dirty="0" err="1" smtClean="0"/>
              <a:t>theo</a:t>
            </a:r>
            <a:r>
              <a:rPr lang="en-US" dirty="0" smtClean="0"/>
              <a:t> </a:t>
            </a:r>
            <a:r>
              <a:rPr lang="en-US" dirty="0" err="1" smtClean="0"/>
              <a:t>luật</a:t>
            </a:r>
            <a:r>
              <a:rPr lang="en-US" dirty="0" smtClean="0"/>
              <a:t> </a:t>
            </a:r>
            <a:r>
              <a:rPr lang="en-US" dirty="0" err="1" smtClean="0"/>
              <a:t>phân</a:t>
            </a:r>
            <a:r>
              <a:rPr lang="en-US" dirty="0" smtClean="0"/>
              <a:t> </a:t>
            </a:r>
            <a:r>
              <a:rPr lang="en-US" dirty="0" err="1" smtClean="0"/>
              <a:t>phối</a:t>
            </a:r>
            <a:r>
              <a:rPr lang="en-US" dirty="0" smtClean="0"/>
              <a:t>.</a:t>
            </a:r>
          </a:p>
          <a:p>
            <a:r>
              <a:rPr lang="en-US" dirty="0" smtClean="0"/>
              <a:t>≡ </a:t>
            </a:r>
            <a:r>
              <a:rPr lang="en-US" b="1" dirty="0" smtClean="0"/>
              <a:t>F </a:t>
            </a:r>
            <a:r>
              <a:rPr lang="en-US" dirty="0" smtClean="0">
                <a:sym typeface="Symbol"/>
              </a:rPr>
              <a:t></a:t>
            </a:r>
            <a:r>
              <a:rPr lang="en-US" dirty="0" smtClean="0"/>
              <a:t> (¬p </a:t>
            </a:r>
            <a:r>
              <a:rPr lang="en-US" dirty="0" smtClean="0">
                <a:sym typeface="Symbol"/>
              </a:rPr>
              <a:t></a:t>
            </a:r>
            <a:r>
              <a:rPr lang="en-US" dirty="0" smtClean="0"/>
              <a:t> ¬q) 		</a:t>
            </a:r>
            <a:r>
              <a:rPr lang="en-US" dirty="0" err="1" smtClean="0"/>
              <a:t>vì</a:t>
            </a:r>
            <a:r>
              <a:rPr lang="en-US" dirty="0" smtClean="0"/>
              <a:t> ¬p </a:t>
            </a:r>
            <a:r>
              <a:rPr lang="en-US" dirty="0" smtClean="0">
                <a:sym typeface="Symbol"/>
              </a:rPr>
              <a:t></a:t>
            </a:r>
            <a:r>
              <a:rPr lang="en-US" dirty="0" smtClean="0"/>
              <a:t> p ≡ </a:t>
            </a:r>
            <a:r>
              <a:rPr lang="en-US" b="1" dirty="0" smtClean="0"/>
              <a:t>F</a:t>
            </a:r>
            <a:endParaRPr lang="en-US" dirty="0" smtClean="0"/>
          </a:p>
          <a:p>
            <a:r>
              <a:rPr lang="en-US" dirty="0" smtClean="0"/>
              <a:t>≡ (¬p </a:t>
            </a:r>
            <a:r>
              <a:rPr lang="en-US" dirty="0" smtClean="0">
                <a:sym typeface="Symbol"/>
              </a:rPr>
              <a:t></a:t>
            </a:r>
            <a:r>
              <a:rPr lang="en-US" dirty="0" smtClean="0"/>
              <a:t> ¬q) </a:t>
            </a:r>
            <a:r>
              <a:rPr lang="en-US" dirty="0" smtClean="0">
                <a:sym typeface="Symbol"/>
              </a:rPr>
              <a:t></a:t>
            </a:r>
            <a:r>
              <a:rPr lang="en-US" dirty="0" smtClean="0"/>
              <a:t> </a:t>
            </a:r>
            <a:r>
              <a:rPr lang="en-US" b="1" dirty="0" smtClean="0"/>
              <a:t>F 		</a:t>
            </a:r>
            <a:r>
              <a:rPr lang="en-US" dirty="0" err="1" smtClean="0"/>
              <a:t>theo</a:t>
            </a:r>
            <a:r>
              <a:rPr lang="en-US" dirty="0" smtClean="0"/>
              <a:t> </a:t>
            </a:r>
            <a:r>
              <a:rPr lang="en-US" dirty="0" err="1" smtClean="0"/>
              <a:t>luật</a:t>
            </a:r>
            <a:r>
              <a:rPr lang="en-US" dirty="0" smtClean="0"/>
              <a:t> </a:t>
            </a:r>
            <a:r>
              <a:rPr lang="en-US" dirty="0" err="1" smtClean="0"/>
              <a:t>giao</a:t>
            </a:r>
            <a:r>
              <a:rPr lang="en-US" dirty="0" smtClean="0"/>
              <a:t> </a:t>
            </a:r>
            <a:r>
              <a:rPr lang="en-US" dirty="0" err="1" smtClean="0"/>
              <a:t>hoán</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phép</a:t>
            </a:r>
            <a:r>
              <a:rPr lang="en-US" dirty="0" smtClean="0"/>
              <a:t> </a:t>
            </a:r>
            <a:r>
              <a:rPr lang="en-US" dirty="0" err="1" smtClean="0"/>
              <a:t>tuyển</a:t>
            </a:r>
            <a:r>
              <a:rPr lang="en-US" dirty="0" smtClean="0"/>
              <a:t>.</a:t>
            </a:r>
          </a:p>
          <a:p>
            <a:r>
              <a:rPr lang="en-US" dirty="0" smtClean="0"/>
              <a:t>≡ ¬p </a:t>
            </a:r>
            <a:r>
              <a:rPr lang="en-US" dirty="0" smtClean="0">
                <a:sym typeface="Symbol"/>
              </a:rPr>
              <a:t></a:t>
            </a:r>
            <a:r>
              <a:rPr lang="en-US" dirty="0" smtClean="0"/>
              <a:t> ¬q  </a:t>
            </a:r>
            <a:r>
              <a:rPr lang="en-US" dirty="0" err="1" smtClean="0"/>
              <a:t>theo</a:t>
            </a:r>
            <a:r>
              <a:rPr lang="en-US" dirty="0" smtClean="0"/>
              <a:t> </a:t>
            </a:r>
            <a:r>
              <a:rPr lang="en-US" dirty="0" err="1" smtClean="0"/>
              <a:t>luật</a:t>
            </a:r>
            <a:r>
              <a:rPr lang="en-US" dirty="0" smtClean="0"/>
              <a:t> </a:t>
            </a:r>
            <a:r>
              <a:rPr lang="en-US" dirty="0" err="1" smtClean="0"/>
              <a:t>đồng</a:t>
            </a:r>
            <a:r>
              <a:rPr lang="en-US" dirty="0" smtClean="0"/>
              <a:t> </a:t>
            </a:r>
            <a:r>
              <a:rPr lang="en-US" dirty="0" err="1" smtClean="0"/>
              <a:t>nhất</a:t>
            </a:r>
            <a:r>
              <a:rPr lang="en-US" dirty="0" smtClean="0"/>
              <a:t>.</a:t>
            </a:r>
          </a:p>
          <a:p>
            <a:r>
              <a:rPr lang="en-US" dirty="0" err="1" smtClean="0"/>
              <a:t>Vậy</a:t>
            </a:r>
            <a:r>
              <a:rPr lang="en-US" dirty="0" smtClean="0"/>
              <a:t> ¬(p </a:t>
            </a:r>
            <a:r>
              <a:rPr lang="en-US" dirty="0" smtClean="0">
                <a:sym typeface="Symbol"/>
              </a:rPr>
              <a:t></a:t>
            </a:r>
            <a:r>
              <a:rPr lang="en-US" dirty="0" smtClean="0"/>
              <a:t> (¬p </a:t>
            </a:r>
            <a:r>
              <a:rPr lang="en-US" dirty="0" smtClean="0">
                <a:sym typeface="Symbol"/>
              </a:rPr>
              <a:t></a:t>
            </a:r>
            <a:r>
              <a:rPr lang="en-US" dirty="0" smtClean="0"/>
              <a:t> q) </a:t>
            </a:r>
            <a:r>
              <a:rPr lang="en-US" dirty="0" err="1" smtClean="0"/>
              <a:t>và</a:t>
            </a:r>
            <a:r>
              <a:rPr lang="en-US" dirty="0" smtClean="0"/>
              <a:t> ¬p </a:t>
            </a:r>
            <a:r>
              <a:rPr lang="en-US" dirty="0" smtClean="0">
                <a:sym typeface="Symbol"/>
              </a:rPr>
              <a:t></a:t>
            </a:r>
            <a:r>
              <a:rPr lang="en-US" dirty="0" smtClean="0"/>
              <a:t> ¬q </a:t>
            </a:r>
            <a:r>
              <a:rPr lang="en-US" dirty="0" err="1" smtClean="0"/>
              <a:t>là</a:t>
            </a:r>
            <a:r>
              <a:rPr lang="en-US" dirty="0" smtClean="0"/>
              <a:t> </a:t>
            </a:r>
            <a:r>
              <a:rPr lang="en-US" dirty="0" err="1" smtClean="0"/>
              <a:t>tương</a:t>
            </a:r>
            <a:r>
              <a:rPr lang="en-US" dirty="0" smtClean="0"/>
              <a:t> </a:t>
            </a:r>
            <a:r>
              <a:rPr lang="en-US" dirty="0" err="1" smtClean="0"/>
              <a:t>đương</a:t>
            </a:r>
            <a:r>
              <a:rPr lang="en-US" dirty="0" smtClean="0"/>
              <a:t> </a:t>
            </a:r>
            <a:r>
              <a:rPr lang="en-US" dirty="0" err="1" smtClean="0"/>
              <a:t>lôgic</a:t>
            </a:r>
            <a:r>
              <a:rPr lang="en-US" dirty="0" smtClean="0"/>
              <a:t>.</a:t>
            </a:r>
          </a:p>
          <a:p>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BẢNG 5.Các </a:t>
            </a:r>
            <a:r>
              <a:rPr lang="en-US" dirty="0" err="1" smtClean="0"/>
              <a:t>tương</a:t>
            </a:r>
            <a:r>
              <a:rPr lang="en-US" dirty="0" smtClean="0"/>
              <a:t> </a:t>
            </a:r>
            <a:r>
              <a:rPr lang="en-US" dirty="0" err="1" smtClean="0"/>
              <a:t>đương</a:t>
            </a:r>
            <a:r>
              <a:rPr lang="en-US" dirty="0" smtClean="0"/>
              <a:t> </a:t>
            </a:r>
            <a:r>
              <a:rPr lang="en-US" dirty="0" err="1" smtClean="0"/>
              <a:t>lôgic</a:t>
            </a:r>
            <a:endParaRPr lang="en-US" dirty="0"/>
          </a:p>
        </p:txBody>
      </p:sp>
      <p:graphicFrame>
        <p:nvGraphicFramePr>
          <p:cNvPr id="4" name="Content Placeholder 3"/>
          <p:cNvGraphicFramePr>
            <a:graphicFrameLocks noGrp="1"/>
          </p:cNvGraphicFramePr>
          <p:nvPr>
            <p:ph idx="1"/>
          </p:nvPr>
        </p:nvGraphicFramePr>
        <p:xfrm>
          <a:off x="457200" y="1600200"/>
          <a:ext cx="8229600" cy="110998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marL="0" marR="0">
                        <a:spcBef>
                          <a:spcPts val="0"/>
                        </a:spcBef>
                        <a:spcAft>
                          <a:spcPts val="0"/>
                        </a:spcAft>
                      </a:pPr>
                      <a:r>
                        <a:rPr lang="en-US" sz="3200" b="1" i="1" dirty="0" err="1">
                          <a:latin typeface="Times New Roman"/>
                          <a:ea typeface="Times New Roman"/>
                        </a:rPr>
                        <a:t>Tương</a:t>
                      </a:r>
                      <a:r>
                        <a:rPr lang="en-US" sz="3200" b="1" i="1" dirty="0">
                          <a:latin typeface="Times New Roman"/>
                          <a:ea typeface="Times New Roman"/>
                        </a:rPr>
                        <a:t> </a:t>
                      </a:r>
                      <a:r>
                        <a:rPr lang="en-US" sz="3200" b="1" i="1" dirty="0" err="1">
                          <a:latin typeface="Times New Roman"/>
                          <a:ea typeface="Times New Roman"/>
                        </a:rPr>
                        <a:t>đương</a:t>
                      </a:r>
                      <a:endParaRPr lang="en-US" sz="3200" dirty="0">
                        <a:latin typeface="Times New Roman"/>
                        <a:ea typeface="Times New Roman"/>
                      </a:endParaRPr>
                    </a:p>
                  </a:txBody>
                  <a:tcPr marL="68580" marR="68580" marT="0" marB="0"/>
                </a:tc>
                <a:tc>
                  <a:txBody>
                    <a:bodyPr/>
                    <a:lstStyle/>
                    <a:p>
                      <a:pPr marL="0" marR="0">
                        <a:spcBef>
                          <a:spcPts val="0"/>
                        </a:spcBef>
                        <a:spcAft>
                          <a:spcPts val="0"/>
                        </a:spcAft>
                      </a:pPr>
                      <a:r>
                        <a:rPr lang="en-US" sz="3200" b="1" i="1">
                          <a:latin typeface="Times New Roman"/>
                          <a:ea typeface="Times New Roman"/>
                        </a:rPr>
                        <a:t>Tên gọi</a:t>
                      </a:r>
                      <a:endParaRPr lang="en-US" sz="3200">
                        <a:latin typeface="Times New Roman"/>
                        <a:ea typeface="Times New Roman"/>
                      </a:endParaRPr>
                    </a:p>
                  </a:txBody>
                  <a:tcPr marL="68580" marR="68580" marT="0" marB="0"/>
                </a:tc>
              </a:tr>
              <a:tr h="370840">
                <a:tc>
                  <a:txBody>
                    <a:bodyPr/>
                    <a:lstStyle/>
                    <a:p>
                      <a:pPr marL="0" marR="0">
                        <a:spcBef>
                          <a:spcPts val="0"/>
                        </a:spcBef>
                        <a:spcAft>
                          <a:spcPts val="0"/>
                        </a:spcAft>
                      </a:pPr>
                      <a:r>
                        <a:rPr lang="en-US" sz="3200">
                          <a:latin typeface="Times New Roman"/>
                          <a:ea typeface="Times New Roman"/>
                        </a:rPr>
                        <a:t>p </a:t>
                      </a:r>
                      <a:r>
                        <a:rPr lang="en-US" sz="3200">
                          <a:latin typeface="Times New Roman"/>
                          <a:ea typeface="Times New Roman"/>
                          <a:sym typeface="Symbol"/>
                        </a:rPr>
                        <a:t></a:t>
                      </a:r>
                      <a:r>
                        <a:rPr lang="en-US" sz="3200">
                          <a:latin typeface="Times New Roman"/>
                          <a:ea typeface="Times New Roman"/>
                        </a:rPr>
                        <a:t> </a:t>
                      </a:r>
                      <a:r>
                        <a:rPr lang="en-US" sz="3200" b="1">
                          <a:latin typeface="Times New Roman"/>
                          <a:ea typeface="Times New Roman"/>
                        </a:rPr>
                        <a:t>T ≡ </a:t>
                      </a:r>
                      <a:r>
                        <a:rPr lang="en-US" sz="3200">
                          <a:latin typeface="Times New Roman"/>
                          <a:ea typeface="Times New Roman"/>
                        </a:rPr>
                        <a:t>p</a:t>
                      </a:r>
                    </a:p>
                    <a:p>
                      <a:pPr marL="0" marR="0">
                        <a:spcBef>
                          <a:spcPts val="0"/>
                        </a:spcBef>
                        <a:spcAft>
                          <a:spcPts val="0"/>
                        </a:spcAft>
                      </a:pPr>
                      <a:r>
                        <a:rPr lang="en-US" sz="3200">
                          <a:latin typeface="Times New Roman"/>
                          <a:ea typeface="Times New Roman"/>
                        </a:rPr>
                        <a:t>p </a:t>
                      </a:r>
                      <a:r>
                        <a:rPr lang="en-US" sz="3200">
                          <a:latin typeface="Times New Roman"/>
                          <a:ea typeface="Times New Roman"/>
                          <a:sym typeface="Symbol"/>
                        </a:rPr>
                        <a:t></a:t>
                      </a:r>
                      <a:r>
                        <a:rPr lang="en-US" sz="3200">
                          <a:latin typeface="Times New Roman"/>
                          <a:ea typeface="Times New Roman"/>
                        </a:rPr>
                        <a:t> </a:t>
                      </a:r>
                      <a:r>
                        <a:rPr lang="en-US" sz="3200" b="1">
                          <a:latin typeface="Times New Roman"/>
                          <a:ea typeface="Times New Roman"/>
                        </a:rPr>
                        <a:t>F ≡ </a:t>
                      </a:r>
                      <a:r>
                        <a:rPr lang="en-US" sz="3200">
                          <a:latin typeface="Times New Roman"/>
                          <a:ea typeface="Times New Roman"/>
                        </a:rPr>
                        <a:t>p</a:t>
                      </a:r>
                    </a:p>
                  </a:txBody>
                  <a:tcPr marL="68580" marR="68580" marT="0" marB="0"/>
                </a:tc>
                <a:tc>
                  <a:txBody>
                    <a:bodyPr/>
                    <a:lstStyle/>
                    <a:p>
                      <a:pPr marL="0" marR="0">
                        <a:spcBef>
                          <a:spcPts val="0"/>
                        </a:spcBef>
                        <a:spcAft>
                          <a:spcPts val="0"/>
                        </a:spcAft>
                      </a:pPr>
                      <a:r>
                        <a:rPr lang="en-US" sz="3200">
                          <a:latin typeface="Times New Roman"/>
                          <a:ea typeface="Times New Roman"/>
                        </a:rPr>
                        <a:t>Luật đồng nhất</a:t>
                      </a:r>
                    </a:p>
                  </a:txBody>
                  <a:tcPr marL="68580" marR="68580" marT="0" marB="0"/>
                </a:tc>
              </a:tr>
              <a:tr h="370840">
                <a:tc>
                  <a:txBody>
                    <a:bodyPr/>
                    <a:lstStyle/>
                    <a:p>
                      <a:pPr marL="0" marR="0">
                        <a:spcBef>
                          <a:spcPts val="0"/>
                        </a:spcBef>
                        <a:spcAft>
                          <a:spcPts val="0"/>
                        </a:spcAft>
                      </a:pPr>
                      <a:r>
                        <a:rPr lang="en-US" sz="3200">
                          <a:latin typeface="Times New Roman"/>
                          <a:ea typeface="Times New Roman"/>
                        </a:rPr>
                        <a:t>p </a:t>
                      </a:r>
                      <a:r>
                        <a:rPr lang="en-US" sz="3200">
                          <a:latin typeface="Times New Roman"/>
                          <a:ea typeface="Times New Roman"/>
                          <a:sym typeface="Symbol"/>
                        </a:rPr>
                        <a:t></a:t>
                      </a:r>
                      <a:r>
                        <a:rPr lang="en-US" sz="3200">
                          <a:latin typeface="Times New Roman"/>
                          <a:ea typeface="Times New Roman"/>
                        </a:rPr>
                        <a:t> </a:t>
                      </a:r>
                      <a:r>
                        <a:rPr lang="en-US" sz="3200" b="1">
                          <a:latin typeface="Times New Roman"/>
                          <a:ea typeface="Times New Roman"/>
                        </a:rPr>
                        <a:t>T ≡ T</a:t>
                      </a:r>
                      <a:endParaRPr lang="en-US" sz="3200">
                        <a:latin typeface="Times New Roman"/>
                        <a:ea typeface="Times New Roman"/>
                      </a:endParaRPr>
                    </a:p>
                    <a:p>
                      <a:pPr marL="0" marR="0">
                        <a:spcBef>
                          <a:spcPts val="0"/>
                        </a:spcBef>
                        <a:spcAft>
                          <a:spcPts val="0"/>
                        </a:spcAft>
                      </a:pPr>
                      <a:r>
                        <a:rPr lang="en-US" sz="3200">
                          <a:latin typeface="Times New Roman"/>
                          <a:ea typeface="Times New Roman"/>
                        </a:rPr>
                        <a:t>p </a:t>
                      </a:r>
                      <a:r>
                        <a:rPr lang="en-US" sz="3200">
                          <a:latin typeface="Times New Roman"/>
                          <a:ea typeface="Times New Roman"/>
                          <a:sym typeface="Symbol"/>
                        </a:rPr>
                        <a:t></a:t>
                      </a:r>
                      <a:r>
                        <a:rPr lang="en-US" sz="3200">
                          <a:latin typeface="Times New Roman"/>
                          <a:ea typeface="Times New Roman"/>
                        </a:rPr>
                        <a:t> </a:t>
                      </a:r>
                      <a:r>
                        <a:rPr lang="en-US" sz="3200" b="1">
                          <a:latin typeface="Times New Roman"/>
                          <a:ea typeface="Times New Roman"/>
                        </a:rPr>
                        <a:t>F ≡ F</a:t>
                      </a:r>
                      <a:endParaRPr lang="en-US" sz="3200">
                        <a:latin typeface="Times New Roman"/>
                        <a:ea typeface="Times New Roman"/>
                      </a:endParaRPr>
                    </a:p>
                  </a:txBody>
                  <a:tcPr marL="68580" marR="68580" marT="0" marB="0"/>
                </a:tc>
                <a:tc>
                  <a:txBody>
                    <a:bodyPr/>
                    <a:lstStyle/>
                    <a:p>
                      <a:pPr marL="0" marR="0">
                        <a:spcBef>
                          <a:spcPts val="0"/>
                        </a:spcBef>
                        <a:spcAft>
                          <a:spcPts val="0"/>
                        </a:spcAft>
                      </a:pPr>
                      <a:r>
                        <a:rPr lang="en-US" sz="3200">
                          <a:latin typeface="Times New Roman"/>
                          <a:ea typeface="Times New Roman"/>
                        </a:rPr>
                        <a:t>Luật trội</a:t>
                      </a:r>
                    </a:p>
                  </a:txBody>
                  <a:tcPr marL="68580" marR="68580" marT="0" marB="0"/>
                </a:tc>
              </a:tr>
              <a:tr h="370840">
                <a:tc>
                  <a:txBody>
                    <a:bodyPr/>
                    <a:lstStyle/>
                    <a:p>
                      <a:pPr marL="0" marR="0">
                        <a:spcBef>
                          <a:spcPts val="0"/>
                        </a:spcBef>
                        <a:spcAft>
                          <a:spcPts val="0"/>
                        </a:spcAft>
                      </a:pPr>
                      <a:r>
                        <a:rPr lang="en-US" sz="3200">
                          <a:latin typeface="Times New Roman"/>
                          <a:ea typeface="Times New Roman"/>
                        </a:rPr>
                        <a:t>p </a:t>
                      </a:r>
                      <a:r>
                        <a:rPr lang="en-US" sz="3200">
                          <a:latin typeface="Times New Roman"/>
                          <a:ea typeface="Times New Roman"/>
                          <a:sym typeface="Symbol"/>
                        </a:rPr>
                        <a:t></a:t>
                      </a:r>
                      <a:r>
                        <a:rPr lang="en-US" sz="3200">
                          <a:latin typeface="Times New Roman"/>
                          <a:ea typeface="Times New Roman"/>
                        </a:rPr>
                        <a:t> p</a:t>
                      </a:r>
                      <a:r>
                        <a:rPr lang="en-US" sz="3200" b="1">
                          <a:latin typeface="Times New Roman"/>
                          <a:ea typeface="Times New Roman"/>
                        </a:rPr>
                        <a:t> ≡ </a:t>
                      </a:r>
                      <a:r>
                        <a:rPr lang="en-US" sz="3200">
                          <a:latin typeface="Times New Roman"/>
                          <a:ea typeface="Times New Roman"/>
                        </a:rPr>
                        <a:t>p</a:t>
                      </a:r>
                    </a:p>
                    <a:p>
                      <a:pPr marL="0" marR="0">
                        <a:spcBef>
                          <a:spcPts val="0"/>
                        </a:spcBef>
                        <a:spcAft>
                          <a:spcPts val="0"/>
                        </a:spcAft>
                      </a:pPr>
                      <a:r>
                        <a:rPr lang="en-US" sz="3200">
                          <a:latin typeface="Times New Roman"/>
                          <a:ea typeface="Times New Roman"/>
                        </a:rPr>
                        <a:t>p </a:t>
                      </a:r>
                      <a:r>
                        <a:rPr lang="en-US" sz="3200">
                          <a:latin typeface="Times New Roman"/>
                          <a:ea typeface="Times New Roman"/>
                          <a:sym typeface="Symbol"/>
                        </a:rPr>
                        <a:t></a:t>
                      </a:r>
                      <a:r>
                        <a:rPr lang="en-US" sz="3200">
                          <a:latin typeface="Times New Roman"/>
                          <a:ea typeface="Times New Roman"/>
                        </a:rPr>
                        <a:t> p</a:t>
                      </a:r>
                      <a:r>
                        <a:rPr lang="en-US" sz="3200" b="1">
                          <a:latin typeface="Times New Roman"/>
                          <a:ea typeface="Times New Roman"/>
                        </a:rPr>
                        <a:t> ≡ </a:t>
                      </a:r>
                      <a:r>
                        <a:rPr lang="en-US" sz="3200">
                          <a:latin typeface="Times New Roman"/>
                          <a:ea typeface="Times New Roman"/>
                        </a:rPr>
                        <a:t>p</a:t>
                      </a:r>
                    </a:p>
                  </a:txBody>
                  <a:tcPr marL="68580" marR="68580" marT="0" marB="0"/>
                </a:tc>
                <a:tc>
                  <a:txBody>
                    <a:bodyPr/>
                    <a:lstStyle/>
                    <a:p>
                      <a:pPr marL="0" marR="0">
                        <a:spcBef>
                          <a:spcPts val="0"/>
                        </a:spcBef>
                        <a:spcAft>
                          <a:spcPts val="0"/>
                        </a:spcAft>
                      </a:pPr>
                      <a:r>
                        <a:rPr lang="en-US" sz="3200">
                          <a:latin typeface="Times New Roman"/>
                          <a:ea typeface="Times New Roman"/>
                        </a:rPr>
                        <a:t>Luật luỹ đẳng</a:t>
                      </a:r>
                    </a:p>
                  </a:txBody>
                  <a:tcPr marL="68580" marR="68580" marT="0" marB="0"/>
                </a:tc>
              </a:tr>
              <a:tr h="370840">
                <a:tc>
                  <a:txBody>
                    <a:bodyPr/>
                    <a:lstStyle/>
                    <a:p>
                      <a:pPr marL="0" marR="0">
                        <a:spcBef>
                          <a:spcPts val="0"/>
                        </a:spcBef>
                        <a:spcAft>
                          <a:spcPts val="0"/>
                        </a:spcAft>
                      </a:pPr>
                      <a:r>
                        <a:rPr lang="en-US" sz="3200">
                          <a:latin typeface="Times New Roman"/>
                          <a:ea typeface="Times New Roman"/>
                        </a:rPr>
                        <a:t>¬(¬p) </a:t>
                      </a:r>
                      <a:r>
                        <a:rPr lang="en-US" sz="3200" b="1">
                          <a:latin typeface="Times New Roman"/>
                          <a:ea typeface="Times New Roman"/>
                        </a:rPr>
                        <a:t>≡ </a:t>
                      </a:r>
                      <a:r>
                        <a:rPr lang="en-US" sz="3200">
                          <a:latin typeface="Times New Roman"/>
                          <a:ea typeface="Times New Roman"/>
                        </a:rPr>
                        <a:t>p</a:t>
                      </a:r>
                    </a:p>
                  </a:txBody>
                  <a:tcPr marL="68580" marR="68580" marT="0" marB="0"/>
                </a:tc>
                <a:tc>
                  <a:txBody>
                    <a:bodyPr/>
                    <a:lstStyle/>
                    <a:p>
                      <a:pPr marL="0" marR="0">
                        <a:spcBef>
                          <a:spcPts val="0"/>
                        </a:spcBef>
                        <a:spcAft>
                          <a:spcPts val="0"/>
                        </a:spcAft>
                      </a:pPr>
                      <a:r>
                        <a:rPr lang="en-US" sz="3200">
                          <a:latin typeface="Times New Roman"/>
                          <a:ea typeface="Times New Roman"/>
                        </a:rPr>
                        <a:t>Luật phủ định kép</a:t>
                      </a:r>
                    </a:p>
                  </a:txBody>
                  <a:tcPr marL="68580" marR="68580" marT="0" marB="0"/>
                </a:tc>
              </a:tr>
              <a:tr h="370840">
                <a:tc>
                  <a:txBody>
                    <a:bodyPr/>
                    <a:lstStyle/>
                    <a:p>
                      <a:pPr marL="0" marR="0">
                        <a:spcBef>
                          <a:spcPts val="0"/>
                        </a:spcBef>
                        <a:spcAft>
                          <a:spcPts val="0"/>
                        </a:spcAft>
                      </a:pPr>
                      <a:r>
                        <a:rPr lang="en-US" sz="3200">
                          <a:latin typeface="Times New Roman"/>
                          <a:ea typeface="Times New Roman"/>
                        </a:rPr>
                        <a:t>p </a:t>
                      </a:r>
                      <a:r>
                        <a:rPr lang="en-US" sz="3200">
                          <a:latin typeface="Times New Roman"/>
                          <a:ea typeface="Times New Roman"/>
                          <a:sym typeface="Symbol"/>
                        </a:rPr>
                        <a:t></a:t>
                      </a:r>
                      <a:r>
                        <a:rPr lang="en-US" sz="3200">
                          <a:latin typeface="Times New Roman"/>
                          <a:ea typeface="Times New Roman"/>
                        </a:rPr>
                        <a:t> q </a:t>
                      </a:r>
                      <a:r>
                        <a:rPr lang="en-US" sz="3200" b="1">
                          <a:latin typeface="Times New Roman"/>
                          <a:ea typeface="Times New Roman"/>
                        </a:rPr>
                        <a:t>≡ </a:t>
                      </a:r>
                      <a:r>
                        <a:rPr lang="en-US" sz="3200">
                          <a:latin typeface="Times New Roman"/>
                          <a:ea typeface="Times New Roman"/>
                        </a:rPr>
                        <a:t>q </a:t>
                      </a:r>
                      <a:r>
                        <a:rPr lang="en-US" sz="3200">
                          <a:latin typeface="Times New Roman"/>
                          <a:ea typeface="Times New Roman"/>
                          <a:sym typeface="Symbol"/>
                        </a:rPr>
                        <a:t></a:t>
                      </a:r>
                      <a:r>
                        <a:rPr lang="en-US" sz="3200">
                          <a:latin typeface="Times New Roman"/>
                          <a:ea typeface="Times New Roman"/>
                        </a:rPr>
                        <a:t> p</a:t>
                      </a:r>
                    </a:p>
                    <a:p>
                      <a:pPr marL="0" marR="0">
                        <a:spcBef>
                          <a:spcPts val="0"/>
                        </a:spcBef>
                        <a:spcAft>
                          <a:spcPts val="0"/>
                        </a:spcAft>
                      </a:pPr>
                      <a:r>
                        <a:rPr lang="en-US" sz="3200">
                          <a:latin typeface="Times New Roman"/>
                          <a:ea typeface="Times New Roman"/>
                        </a:rPr>
                        <a:t>p </a:t>
                      </a:r>
                      <a:r>
                        <a:rPr lang="en-US" sz="3200">
                          <a:latin typeface="Times New Roman"/>
                          <a:ea typeface="Times New Roman"/>
                          <a:sym typeface="Symbol"/>
                        </a:rPr>
                        <a:t></a:t>
                      </a:r>
                      <a:r>
                        <a:rPr lang="en-US" sz="3200">
                          <a:latin typeface="Times New Roman"/>
                          <a:ea typeface="Times New Roman"/>
                        </a:rPr>
                        <a:t> q </a:t>
                      </a:r>
                      <a:r>
                        <a:rPr lang="en-US" sz="3200" b="1">
                          <a:latin typeface="Times New Roman"/>
                          <a:ea typeface="Times New Roman"/>
                        </a:rPr>
                        <a:t>≡ </a:t>
                      </a:r>
                      <a:r>
                        <a:rPr lang="en-US" sz="3200">
                          <a:latin typeface="Times New Roman"/>
                          <a:ea typeface="Times New Roman"/>
                        </a:rPr>
                        <a:t>q </a:t>
                      </a:r>
                      <a:r>
                        <a:rPr lang="en-US" sz="3200">
                          <a:latin typeface="Times New Roman"/>
                          <a:ea typeface="Times New Roman"/>
                          <a:sym typeface="Symbol"/>
                        </a:rPr>
                        <a:t></a:t>
                      </a:r>
                      <a:r>
                        <a:rPr lang="en-US" sz="3200">
                          <a:latin typeface="Times New Roman"/>
                          <a:ea typeface="Times New Roman"/>
                        </a:rPr>
                        <a:t> p</a:t>
                      </a:r>
                    </a:p>
                  </a:txBody>
                  <a:tcPr marL="68580" marR="68580" marT="0" marB="0"/>
                </a:tc>
                <a:tc>
                  <a:txBody>
                    <a:bodyPr/>
                    <a:lstStyle/>
                    <a:p>
                      <a:pPr marL="0" marR="0">
                        <a:spcBef>
                          <a:spcPts val="0"/>
                        </a:spcBef>
                        <a:spcAft>
                          <a:spcPts val="0"/>
                        </a:spcAft>
                      </a:pPr>
                      <a:r>
                        <a:rPr lang="en-US" sz="3200">
                          <a:latin typeface="Times New Roman"/>
                          <a:ea typeface="Times New Roman"/>
                        </a:rPr>
                        <a:t>Luật giao hoán</a:t>
                      </a:r>
                    </a:p>
                  </a:txBody>
                  <a:tcPr marL="68580" marR="68580" marT="0" marB="0"/>
                </a:tc>
              </a:tr>
              <a:tr h="370840">
                <a:tc>
                  <a:txBody>
                    <a:bodyPr/>
                    <a:lstStyle/>
                    <a:p>
                      <a:pPr marL="0" marR="0">
                        <a:spcBef>
                          <a:spcPts val="0"/>
                        </a:spcBef>
                        <a:spcAft>
                          <a:spcPts val="0"/>
                        </a:spcAft>
                      </a:pPr>
                      <a:r>
                        <a:rPr lang="en-US" sz="3200">
                          <a:latin typeface="Times New Roman"/>
                          <a:ea typeface="Times New Roman"/>
                        </a:rPr>
                        <a:t>(p </a:t>
                      </a:r>
                      <a:r>
                        <a:rPr lang="en-US" sz="3200">
                          <a:latin typeface="Times New Roman"/>
                          <a:ea typeface="Times New Roman"/>
                          <a:sym typeface="Symbol"/>
                        </a:rPr>
                        <a:t></a:t>
                      </a:r>
                      <a:r>
                        <a:rPr lang="en-US" sz="3200">
                          <a:latin typeface="Times New Roman"/>
                          <a:ea typeface="Times New Roman"/>
                        </a:rPr>
                        <a:t> q)</a:t>
                      </a:r>
                      <a:r>
                        <a:rPr lang="en-US" sz="3200">
                          <a:latin typeface="Times New Roman"/>
                          <a:ea typeface="Times New Roman"/>
                          <a:sym typeface="Symbol"/>
                        </a:rPr>
                        <a:t></a:t>
                      </a:r>
                      <a:r>
                        <a:rPr lang="en-US" sz="3200">
                          <a:latin typeface="Times New Roman"/>
                          <a:ea typeface="Times New Roman"/>
                        </a:rPr>
                        <a:t> r </a:t>
                      </a:r>
                      <a:r>
                        <a:rPr lang="en-US" sz="3200" b="1">
                          <a:latin typeface="Times New Roman"/>
                          <a:ea typeface="Times New Roman"/>
                        </a:rPr>
                        <a:t>≡</a:t>
                      </a:r>
                      <a:r>
                        <a:rPr lang="en-US" sz="3200">
                          <a:latin typeface="Times New Roman"/>
                          <a:ea typeface="Times New Roman"/>
                        </a:rPr>
                        <a:t> p </a:t>
                      </a:r>
                      <a:r>
                        <a:rPr lang="en-US" sz="3200">
                          <a:latin typeface="Times New Roman"/>
                          <a:ea typeface="Times New Roman"/>
                          <a:sym typeface="Symbol"/>
                        </a:rPr>
                        <a:t></a:t>
                      </a:r>
                      <a:r>
                        <a:rPr lang="en-US" sz="3200">
                          <a:latin typeface="Times New Roman"/>
                          <a:ea typeface="Times New Roman"/>
                        </a:rPr>
                        <a:t> (q </a:t>
                      </a:r>
                      <a:r>
                        <a:rPr lang="en-US" sz="3200">
                          <a:latin typeface="Times New Roman"/>
                          <a:ea typeface="Times New Roman"/>
                          <a:sym typeface="Symbol"/>
                        </a:rPr>
                        <a:t></a:t>
                      </a:r>
                      <a:r>
                        <a:rPr lang="en-US" sz="3200">
                          <a:latin typeface="Times New Roman"/>
                          <a:ea typeface="Times New Roman"/>
                        </a:rPr>
                        <a:t> r)</a:t>
                      </a:r>
                    </a:p>
                    <a:p>
                      <a:pPr marL="0" marR="0">
                        <a:spcBef>
                          <a:spcPts val="0"/>
                        </a:spcBef>
                        <a:spcAft>
                          <a:spcPts val="0"/>
                        </a:spcAft>
                      </a:pPr>
                      <a:r>
                        <a:rPr lang="en-US" sz="3200">
                          <a:latin typeface="Times New Roman"/>
                          <a:ea typeface="Times New Roman"/>
                        </a:rPr>
                        <a:t>(p </a:t>
                      </a:r>
                      <a:r>
                        <a:rPr lang="en-US" sz="3200">
                          <a:latin typeface="Times New Roman"/>
                          <a:ea typeface="Times New Roman"/>
                          <a:sym typeface="Symbol"/>
                        </a:rPr>
                        <a:t></a:t>
                      </a:r>
                      <a:r>
                        <a:rPr lang="en-US" sz="3200">
                          <a:latin typeface="Times New Roman"/>
                          <a:ea typeface="Times New Roman"/>
                        </a:rPr>
                        <a:t> q) </a:t>
                      </a:r>
                      <a:r>
                        <a:rPr lang="en-US" sz="3200">
                          <a:latin typeface="Times New Roman"/>
                          <a:ea typeface="Times New Roman"/>
                          <a:sym typeface="Symbol"/>
                        </a:rPr>
                        <a:t></a:t>
                      </a:r>
                      <a:r>
                        <a:rPr lang="en-US" sz="3200">
                          <a:latin typeface="Times New Roman"/>
                          <a:ea typeface="Times New Roman"/>
                        </a:rPr>
                        <a:t> r </a:t>
                      </a:r>
                      <a:r>
                        <a:rPr lang="en-US" sz="3200" b="1">
                          <a:latin typeface="Times New Roman"/>
                          <a:ea typeface="Times New Roman"/>
                        </a:rPr>
                        <a:t>≡</a:t>
                      </a:r>
                      <a:r>
                        <a:rPr lang="en-US" sz="3200">
                          <a:latin typeface="Times New Roman"/>
                          <a:ea typeface="Times New Roman"/>
                        </a:rPr>
                        <a:t> p </a:t>
                      </a:r>
                      <a:r>
                        <a:rPr lang="en-US" sz="3200">
                          <a:latin typeface="Times New Roman"/>
                          <a:ea typeface="Times New Roman"/>
                          <a:sym typeface="Symbol"/>
                        </a:rPr>
                        <a:t></a:t>
                      </a:r>
                      <a:r>
                        <a:rPr lang="en-US" sz="3200">
                          <a:latin typeface="Times New Roman"/>
                          <a:ea typeface="Times New Roman"/>
                        </a:rPr>
                        <a:t> (q </a:t>
                      </a:r>
                      <a:r>
                        <a:rPr lang="en-US" sz="3200">
                          <a:latin typeface="Times New Roman"/>
                          <a:ea typeface="Times New Roman"/>
                          <a:sym typeface="Symbol"/>
                        </a:rPr>
                        <a:t></a:t>
                      </a:r>
                      <a:r>
                        <a:rPr lang="en-US" sz="3200">
                          <a:latin typeface="Times New Roman"/>
                          <a:ea typeface="Times New Roman"/>
                        </a:rPr>
                        <a:t> r)</a:t>
                      </a:r>
                    </a:p>
                  </a:txBody>
                  <a:tcPr marL="68580" marR="68580" marT="0" marB="0"/>
                </a:tc>
                <a:tc>
                  <a:txBody>
                    <a:bodyPr/>
                    <a:lstStyle/>
                    <a:p>
                      <a:pPr marL="0" marR="0">
                        <a:spcBef>
                          <a:spcPts val="0"/>
                        </a:spcBef>
                        <a:spcAft>
                          <a:spcPts val="0"/>
                        </a:spcAft>
                      </a:pPr>
                      <a:r>
                        <a:rPr lang="en-US" sz="3200">
                          <a:latin typeface="Times New Roman"/>
                          <a:ea typeface="Times New Roman"/>
                        </a:rPr>
                        <a:t>Luật kết hợp</a:t>
                      </a:r>
                    </a:p>
                  </a:txBody>
                  <a:tcPr marL="68580" marR="68580" marT="0" marB="0"/>
                </a:tc>
              </a:tr>
              <a:tr h="370840">
                <a:tc>
                  <a:txBody>
                    <a:bodyPr/>
                    <a:lstStyle/>
                    <a:p>
                      <a:pPr marL="0" marR="0">
                        <a:spcBef>
                          <a:spcPts val="0"/>
                        </a:spcBef>
                        <a:spcAft>
                          <a:spcPts val="0"/>
                        </a:spcAft>
                      </a:pPr>
                      <a:r>
                        <a:rPr lang="en-US" sz="3200">
                          <a:latin typeface="Times New Roman"/>
                          <a:ea typeface="Times New Roman"/>
                        </a:rPr>
                        <a:t>p </a:t>
                      </a:r>
                      <a:r>
                        <a:rPr lang="en-US" sz="3200">
                          <a:latin typeface="Times New Roman"/>
                          <a:ea typeface="Times New Roman"/>
                          <a:sym typeface="Symbol"/>
                        </a:rPr>
                        <a:t></a:t>
                      </a:r>
                      <a:r>
                        <a:rPr lang="en-US" sz="3200">
                          <a:latin typeface="Times New Roman"/>
                          <a:ea typeface="Times New Roman"/>
                        </a:rPr>
                        <a:t> (q</a:t>
                      </a:r>
                      <a:r>
                        <a:rPr lang="en-US" sz="3200">
                          <a:latin typeface="Times New Roman"/>
                          <a:ea typeface="Times New Roman"/>
                          <a:sym typeface="Symbol"/>
                        </a:rPr>
                        <a:t></a:t>
                      </a:r>
                      <a:r>
                        <a:rPr lang="en-US" sz="3200">
                          <a:latin typeface="Times New Roman"/>
                          <a:ea typeface="Times New Roman"/>
                        </a:rPr>
                        <a:t> r) </a:t>
                      </a:r>
                      <a:r>
                        <a:rPr lang="en-US" sz="3200" b="1">
                          <a:latin typeface="Times New Roman"/>
                          <a:ea typeface="Times New Roman"/>
                        </a:rPr>
                        <a:t>≡</a:t>
                      </a:r>
                      <a:r>
                        <a:rPr lang="en-US" sz="3200">
                          <a:latin typeface="Times New Roman"/>
                          <a:ea typeface="Times New Roman"/>
                        </a:rPr>
                        <a:t> (p </a:t>
                      </a:r>
                      <a:r>
                        <a:rPr lang="en-US" sz="3200">
                          <a:latin typeface="Times New Roman"/>
                          <a:ea typeface="Times New Roman"/>
                          <a:sym typeface="Symbol"/>
                        </a:rPr>
                        <a:t></a:t>
                      </a:r>
                      <a:r>
                        <a:rPr lang="en-US" sz="3200">
                          <a:latin typeface="Times New Roman"/>
                          <a:ea typeface="Times New Roman"/>
                        </a:rPr>
                        <a:t> q) </a:t>
                      </a:r>
                      <a:r>
                        <a:rPr lang="en-US" sz="3200">
                          <a:latin typeface="Times New Roman"/>
                          <a:ea typeface="Times New Roman"/>
                          <a:sym typeface="Symbol"/>
                        </a:rPr>
                        <a:t></a:t>
                      </a:r>
                      <a:r>
                        <a:rPr lang="en-US" sz="3200">
                          <a:latin typeface="Times New Roman"/>
                          <a:ea typeface="Times New Roman"/>
                        </a:rPr>
                        <a:t> (p</a:t>
                      </a:r>
                      <a:r>
                        <a:rPr lang="en-US" sz="3200">
                          <a:latin typeface="Times New Roman"/>
                          <a:ea typeface="Times New Roman"/>
                          <a:sym typeface="Symbol"/>
                        </a:rPr>
                        <a:t></a:t>
                      </a:r>
                      <a:r>
                        <a:rPr lang="en-US" sz="3200">
                          <a:latin typeface="Times New Roman"/>
                          <a:ea typeface="Times New Roman"/>
                        </a:rPr>
                        <a:t> r)</a:t>
                      </a:r>
                    </a:p>
                    <a:p>
                      <a:pPr marL="0" marR="0">
                        <a:spcBef>
                          <a:spcPts val="0"/>
                        </a:spcBef>
                        <a:spcAft>
                          <a:spcPts val="0"/>
                        </a:spcAft>
                      </a:pPr>
                      <a:r>
                        <a:rPr lang="en-US" sz="3200">
                          <a:latin typeface="Times New Roman"/>
                          <a:ea typeface="Times New Roman"/>
                        </a:rPr>
                        <a:t>p </a:t>
                      </a:r>
                      <a:r>
                        <a:rPr lang="en-US" sz="3200">
                          <a:latin typeface="Times New Roman"/>
                          <a:ea typeface="Times New Roman"/>
                          <a:sym typeface="Symbol"/>
                        </a:rPr>
                        <a:t></a:t>
                      </a:r>
                      <a:r>
                        <a:rPr lang="en-US" sz="3200">
                          <a:latin typeface="Times New Roman"/>
                          <a:ea typeface="Times New Roman"/>
                        </a:rPr>
                        <a:t> (q</a:t>
                      </a:r>
                      <a:r>
                        <a:rPr lang="en-US" sz="3200">
                          <a:latin typeface="Times New Roman"/>
                          <a:ea typeface="Times New Roman"/>
                          <a:sym typeface="Symbol"/>
                        </a:rPr>
                        <a:t></a:t>
                      </a:r>
                      <a:r>
                        <a:rPr lang="en-US" sz="3200">
                          <a:latin typeface="Times New Roman"/>
                          <a:ea typeface="Times New Roman"/>
                        </a:rPr>
                        <a:t> r) </a:t>
                      </a:r>
                      <a:r>
                        <a:rPr lang="en-US" sz="3200" b="1">
                          <a:latin typeface="Times New Roman"/>
                          <a:ea typeface="Times New Roman"/>
                        </a:rPr>
                        <a:t>≡</a:t>
                      </a:r>
                      <a:r>
                        <a:rPr lang="en-US" sz="3200">
                          <a:latin typeface="Times New Roman"/>
                          <a:ea typeface="Times New Roman"/>
                        </a:rPr>
                        <a:t> (p </a:t>
                      </a:r>
                      <a:r>
                        <a:rPr lang="en-US" sz="3200">
                          <a:latin typeface="Times New Roman"/>
                          <a:ea typeface="Times New Roman"/>
                          <a:sym typeface="Symbol"/>
                        </a:rPr>
                        <a:t></a:t>
                      </a:r>
                      <a:r>
                        <a:rPr lang="en-US" sz="3200">
                          <a:latin typeface="Times New Roman"/>
                          <a:ea typeface="Times New Roman"/>
                        </a:rPr>
                        <a:t> q) </a:t>
                      </a:r>
                      <a:r>
                        <a:rPr lang="en-US" sz="3200">
                          <a:latin typeface="Times New Roman"/>
                          <a:ea typeface="Times New Roman"/>
                          <a:sym typeface="Symbol"/>
                        </a:rPr>
                        <a:t></a:t>
                      </a:r>
                      <a:r>
                        <a:rPr lang="en-US" sz="3200">
                          <a:latin typeface="Times New Roman"/>
                          <a:ea typeface="Times New Roman"/>
                        </a:rPr>
                        <a:t> (p</a:t>
                      </a:r>
                      <a:r>
                        <a:rPr lang="en-US" sz="3200">
                          <a:latin typeface="Times New Roman"/>
                          <a:ea typeface="Times New Roman"/>
                          <a:sym typeface="Symbol"/>
                        </a:rPr>
                        <a:t></a:t>
                      </a:r>
                      <a:r>
                        <a:rPr lang="en-US" sz="3200">
                          <a:latin typeface="Times New Roman"/>
                          <a:ea typeface="Times New Roman"/>
                        </a:rPr>
                        <a:t> r)</a:t>
                      </a:r>
                    </a:p>
                  </a:txBody>
                  <a:tcPr marL="68580" marR="68580" marT="0" marB="0"/>
                </a:tc>
                <a:tc>
                  <a:txBody>
                    <a:bodyPr/>
                    <a:lstStyle/>
                    <a:p>
                      <a:pPr marL="0" marR="0">
                        <a:spcBef>
                          <a:spcPts val="0"/>
                        </a:spcBef>
                        <a:spcAft>
                          <a:spcPts val="0"/>
                        </a:spcAft>
                      </a:pPr>
                      <a:r>
                        <a:rPr lang="en-US" sz="3200">
                          <a:latin typeface="Times New Roman"/>
                          <a:ea typeface="Times New Roman"/>
                        </a:rPr>
                        <a:t>Luật phân phối</a:t>
                      </a:r>
                    </a:p>
                  </a:txBody>
                  <a:tcPr marL="68580" marR="68580" marT="0" marB="0"/>
                </a:tc>
              </a:tr>
              <a:tr h="370840">
                <a:tc>
                  <a:txBody>
                    <a:bodyPr/>
                    <a:lstStyle/>
                    <a:p>
                      <a:pPr marL="0" marR="0">
                        <a:spcBef>
                          <a:spcPts val="0"/>
                        </a:spcBef>
                        <a:spcAft>
                          <a:spcPts val="0"/>
                        </a:spcAft>
                      </a:pPr>
                      <a:r>
                        <a:rPr lang="en-US" sz="3200">
                          <a:latin typeface="Times New Roman"/>
                          <a:ea typeface="Times New Roman"/>
                        </a:rPr>
                        <a:t>¬(p </a:t>
                      </a:r>
                      <a:r>
                        <a:rPr lang="en-US" sz="3200">
                          <a:latin typeface="Times New Roman"/>
                          <a:ea typeface="Times New Roman"/>
                          <a:sym typeface="Symbol"/>
                        </a:rPr>
                        <a:t></a:t>
                      </a:r>
                      <a:r>
                        <a:rPr lang="en-US" sz="3200">
                          <a:latin typeface="Times New Roman"/>
                          <a:ea typeface="Times New Roman"/>
                        </a:rPr>
                        <a:t> q) </a:t>
                      </a:r>
                      <a:r>
                        <a:rPr lang="en-US" sz="3200" b="1">
                          <a:latin typeface="Times New Roman"/>
                          <a:ea typeface="Times New Roman"/>
                        </a:rPr>
                        <a:t>≡ </a:t>
                      </a:r>
                      <a:r>
                        <a:rPr lang="en-US" sz="3200">
                          <a:latin typeface="Times New Roman"/>
                          <a:ea typeface="Times New Roman"/>
                        </a:rPr>
                        <a:t>¬p</a:t>
                      </a:r>
                      <a:r>
                        <a:rPr lang="en-US" sz="3200">
                          <a:latin typeface="Times New Roman"/>
                          <a:ea typeface="Times New Roman"/>
                          <a:sym typeface="Symbol"/>
                        </a:rPr>
                        <a:t></a:t>
                      </a:r>
                      <a:r>
                        <a:rPr lang="en-US" sz="3200">
                          <a:latin typeface="Times New Roman"/>
                          <a:ea typeface="Times New Roman"/>
                        </a:rPr>
                        <a:t>¬q</a:t>
                      </a:r>
                    </a:p>
                    <a:p>
                      <a:pPr marL="0" marR="0">
                        <a:spcBef>
                          <a:spcPts val="0"/>
                        </a:spcBef>
                        <a:spcAft>
                          <a:spcPts val="0"/>
                        </a:spcAft>
                      </a:pPr>
                      <a:r>
                        <a:rPr lang="en-US" sz="3200">
                          <a:latin typeface="Times New Roman"/>
                          <a:ea typeface="Times New Roman"/>
                        </a:rPr>
                        <a:t>¬(p </a:t>
                      </a:r>
                      <a:r>
                        <a:rPr lang="en-US" sz="3200">
                          <a:latin typeface="Times New Roman"/>
                          <a:ea typeface="Times New Roman"/>
                          <a:sym typeface="Symbol"/>
                        </a:rPr>
                        <a:t></a:t>
                      </a:r>
                      <a:r>
                        <a:rPr lang="en-US" sz="3200">
                          <a:latin typeface="Times New Roman"/>
                          <a:ea typeface="Times New Roman"/>
                        </a:rPr>
                        <a:t> q) </a:t>
                      </a:r>
                      <a:r>
                        <a:rPr lang="en-US" sz="3200" b="1">
                          <a:latin typeface="Times New Roman"/>
                          <a:ea typeface="Times New Roman"/>
                        </a:rPr>
                        <a:t>≡ </a:t>
                      </a:r>
                      <a:r>
                        <a:rPr lang="en-US" sz="3200">
                          <a:latin typeface="Times New Roman"/>
                          <a:ea typeface="Times New Roman"/>
                        </a:rPr>
                        <a:t>¬p</a:t>
                      </a:r>
                      <a:r>
                        <a:rPr lang="en-US" sz="3200">
                          <a:latin typeface="Times New Roman"/>
                          <a:ea typeface="Times New Roman"/>
                          <a:sym typeface="Symbol"/>
                        </a:rPr>
                        <a:t></a:t>
                      </a:r>
                      <a:r>
                        <a:rPr lang="en-US" sz="3200">
                          <a:latin typeface="Times New Roman"/>
                          <a:ea typeface="Times New Roman"/>
                        </a:rPr>
                        <a:t>¬q</a:t>
                      </a:r>
                    </a:p>
                  </a:txBody>
                  <a:tcPr marL="68580" marR="68580" marT="0" marB="0"/>
                </a:tc>
                <a:tc>
                  <a:txBody>
                    <a:bodyPr/>
                    <a:lstStyle/>
                    <a:p>
                      <a:pPr marL="0" marR="0">
                        <a:spcBef>
                          <a:spcPts val="0"/>
                        </a:spcBef>
                        <a:spcAft>
                          <a:spcPts val="0"/>
                        </a:spcAft>
                      </a:pPr>
                      <a:r>
                        <a:rPr lang="en-US" sz="3200">
                          <a:latin typeface="Times New Roman"/>
                          <a:ea typeface="Times New Roman"/>
                        </a:rPr>
                        <a:t>Luật De Morgan</a:t>
                      </a:r>
                    </a:p>
                  </a:txBody>
                  <a:tcPr marL="68580" marR="68580" marT="0" marB="0"/>
                </a:tc>
              </a:tr>
              <a:tr h="370840">
                <a:tc>
                  <a:txBody>
                    <a:bodyPr/>
                    <a:lstStyle/>
                    <a:p>
                      <a:pPr marL="0" marR="0">
                        <a:spcBef>
                          <a:spcPts val="0"/>
                        </a:spcBef>
                        <a:spcAft>
                          <a:spcPts val="0"/>
                        </a:spcAft>
                      </a:pPr>
                      <a:r>
                        <a:rPr lang="en-US" sz="3200">
                          <a:latin typeface="Times New Roman"/>
                          <a:ea typeface="Times New Roman"/>
                        </a:rPr>
                        <a:t>p </a:t>
                      </a:r>
                      <a:r>
                        <a:rPr lang="en-US" sz="3200">
                          <a:latin typeface="Times New Roman"/>
                          <a:ea typeface="Times New Roman"/>
                          <a:sym typeface="Symbol"/>
                        </a:rPr>
                        <a:t></a:t>
                      </a:r>
                      <a:r>
                        <a:rPr lang="en-US" sz="3200">
                          <a:latin typeface="Times New Roman"/>
                          <a:ea typeface="Times New Roman"/>
                        </a:rPr>
                        <a:t> (p </a:t>
                      </a:r>
                      <a:r>
                        <a:rPr lang="en-US" sz="3200">
                          <a:latin typeface="Times New Roman"/>
                          <a:ea typeface="Times New Roman"/>
                          <a:sym typeface="Symbol"/>
                        </a:rPr>
                        <a:t></a:t>
                      </a:r>
                      <a:r>
                        <a:rPr lang="en-US" sz="3200">
                          <a:latin typeface="Times New Roman"/>
                          <a:ea typeface="Times New Roman"/>
                        </a:rPr>
                        <a:t> q)</a:t>
                      </a:r>
                      <a:r>
                        <a:rPr lang="en-US" sz="3200" b="1">
                          <a:latin typeface="Times New Roman"/>
                          <a:ea typeface="Times New Roman"/>
                        </a:rPr>
                        <a:t> ≡ </a:t>
                      </a:r>
                      <a:r>
                        <a:rPr lang="en-US" sz="3200">
                          <a:latin typeface="Times New Roman"/>
                          <a:ea typeface="Times New Roman"/>
                        </a:rPr>
                        <a:t>p</a:t>
                      </a:r>
                    </a:p>
                    <a:p>
                      <a:pPr marL="0" marR="0">
                        <a:spcBef>
                          <a:spcPts val="0"/>
                        </a:spcBef>
                        <a:spcAft>
                          <a:spcPts val="0"/>
                        </a:spcAft>
                      </a:pPr>
                      <a:r>
                        <a:rPr lang="en-US" sz="3200">
                          <a:latin typeface="Times New Roman"/>
                          <a:ea typeface="Times New Roman"/>
                        </a:rPr>
                        <a:t>p </a:t>
                      </a:r>
                      <a:r>
                        <a:rPr lang="en-US" sz="3200">
                          <a:latin typeface="Times New Roman"/>
                          <a:ea typeface="Times New Roman"/>
                          <a:sym typeface="Symbol"/>
                        </a:rPr>
                        <a:t></a:t>
                      </a:r>
                      <a:r>
                        <a:rPr lang="en-US" sz="3200">
                          <a:latin typeface="Times New Roman"/>
                          <a:ea typeface="Times New Roman"/>
                        </a:rPr>
                        <a:t> (p </a:t>
                      </a:r>
                      <a:r>
                        <a:rPr lang="en-US" sz="3200">
                          <a:latin typeface="Times New Roman"/>
                          <a:ea typeface="Times New Roman"/>
                          <a:sym typeface="Symbol"/>
                        </a:rPr>
                        <a:t></a:t>
                      </a:r>
                      <a:r>
                        <a:rPr lang="en-US" sz="3200">
                          <a:latin typeface="Times New Roman"/>
                          <a:ea typeface="Times New Roman"/>
                        </a:rPr>
                        <a:t> q) </a:t>
                      </a:r>
                      <a:r>
                        <a:rPr lang="en-US" sz="3200" b="1">
                          <a:latin typeface="Times New Roman"/>
                          <a:ea typeface="Times New Roman"/>
                        </a:rPr>
                        <a:t>≡ </a:t>
                      </a:r>
                      <a:r>
                        <a:rPr lang="en-US" sz="3200">
                          <a:latin typeface="Times New Roman"/>
                          <a:ea typeface="Times New Roman"/>
                        </a:rPr>
                        <a:t>p</a:t>
                      </a:r>
                    </a:p>
                  </a:txBody>
                  <a:tcPr marL="68580" marR="68580" marT="0" marB="0"/>
                </a:tc>
                <a:tc>
                  <a:txBody>
                    <a:bodyPr/>
                    <a:lstStyle/>
                    <a:p>
                      <a:pPr marL="0" marR="0">
                        <a:spcBef>
                          <a:spcPts val="0"/>
                        </a:spcBef>
                        <a:spcAft>
                          <a:spcPts val="0"/>
                        </a:spcAft>
                      </a:pPr>
                      <a:r>
                        <a:rPr lang="en-US" sz="3200">
                          <a:latin typeface="Times New Roman"/>
                          <a:ea typeface="Times New Roman"/>
                        </a:rPr>
                        <a:t>Luật hút thu</a:t>
                      </a:r>
                    </a:p>
                  </a:txBody>
                  <a:tcPr marL="68580" marR="68580" marT="0" marB="0"/>
                </a:tc>
              </a:tr>
              <a:tr h="370840">
                <a:tc>
                  <a:txBody>
                    <a:bodyPr/>
                    <a:lstStyle/>
                    <a:p>
                      <a:pPr marL="0" marR="0">
                        <a:spcBef>
                          <a:spcPts val="0"/>
                        </a:spcBef>
                        <a:spcAft>
                          <a:spcPts val="0"/>
                        </a:spcAft>
                      </a:pPr>
                      <a:r>
                        <a:rPr lang="en-US" sz="3200">
                          <a:latin typeface="Times New Roman"/>
                          <a:ea typeface="Times New Roman"/>
                        </a:rPr>
                        <a:t>p </a:t>
                      </a:r>
                      <a:r>
                        <a:rPr lang="en-US" sz="3200">
                          <a:latin typeface="Times New Roman"/>
                          <a:ea typeface="Times New Roman"/>
                          <a:sym typeface="Symbol"/>
                        </a:rPr>
                        <a:t></a:t>
                      </a:r>
                      <a:r>
                        <a:rPr lang="en-US" sz="3200">
                          <a:latin typeface="Times New Roman"/>
                          <a:ea typeface="Times New Roman"/>
                        </a:rPr>
                        <a:t> ¬p </a:t>
                      </a:r>
                      <a:r>
                        <a:rPr lang="en-US" sz="3200" b="1">
                          <a:latin typeface="Times New Roman"/>
                          <a:ea typeface="Times New Roman"/>
                        </a:rPr>
                        <a:t>≡ </a:t>
                      </a:r>
                      <a:r>
                        <a:rPr lang="en-US" sz="3200">
                          <a:latin typeface="Times New Roman"/>
                          <a:ea typeface="Times New Roman"/>
                        </a:rPr>
                        <a:t>T</a:t>
                      </a:r>
                    </a:p>
                    <a:p>
                      <a:pPr marL="0" marR="0">
                        <a:spcBef>
                          <a:spcPts val="0"/>
                        </a:spcBef>
                        <a:spcAft>
                          <a:spcPts val="0"/>
                        </a:spcAft>
                      </a:pPr>
                      <a:r>
                        <a:rPr lang="en-US" sz="3200">
                          <a:latin typeface="Times New Roman"/>
                          <a:ea typeface="Times New Roman"/>
                        </a:rPr>
                        <a:t>p </a:t>
                      </a:r>
                      <a:r>
                        <a:rPr lang="en-US" sz="3200">
                          <a:latin typeface="Times New Roman"/>
                          <a:ea typeface="Times New Roman"/>
                          <a:sym typeface="Symbol"/>
                        </a:rPr>
                        <a:t></a:t>
                      </a:r>
                      <a:r>
                        <a:rPr lang="en-US" sz="3200">
                          <a:latin typeface="Times New Roman"/>
                          <a:ea typeface="Times New Roman"/>
                        </a:rPr>
                        <a:t> ¬p </a:t>
                      </a:r>
                      <a:r>
                        <a:rPr lang="en-US" sz="3200" b="1">
                          <a:latin typeface="Times New Roman"/>
                          <a:ea typeface="Times New Roman"/>
                        </a:rPr>
                        <a:t>≡ </a:t>
                      </a:r>
                      <a:r>
                        <a:rPr lang="en-US" sz="3200">
                          <a:latin typeface="Times New Roman"/>
                          <a:ea typeface="Times New Roman"/>
                        </a:rPr>
                        <a:t>F</a:t>
                      </a:r>
                    </a:p>
                  </a:txBody>
                  <a:tcPr marL="68580" marR="68580" marT="0" marB="0"/>
                </a:tc>
                <a:tc>
                  <a:txBody>
                    <a:bodyPr/>
                    <a:lstStyle/>
                    <a:p>
                      <a:pPr marL="0" marR="0">
                        <a:spcBef>
                          <a:spcPts val="0"/>
                        </a:spcBef>
                        <a:spcAft>
                          <a:spcPts val="0"/>
                        </a:spcAft>
                      </a:pPr>
                      <a:r>
                        <a:rPr lang="en-US" sz="3200" dirty="0" err="1">
                          <a:latin typeface="Times New Roman"/>
                          <a:ea typeface="Times New Roman"/>
                        </a:rPr>
                        <a:t>Luật</a:t>
                      </a:r>
                      <a:r>
                        <a:rPr lang="en-US" sz="3200" dirty="0">
                          <a:latin typeface="Times New Roman"/>
                          <a:ea typeface="Times New Roman"/>
                        </a:rPr>
                        <a:t> </a:t>
                      </a:r>
                      <a:r>
                        <a:rPr lang="en-US" sz="3200" dirty="0" err="1">
                          <a:latin typeface="Times New Roman"/>
                          <a:ea typeface="Times New Roman"/>
                        </a:rPr>
                        <a:t>phủ</a:t>
                      </a:r>
                      <a:r>
                        <a:rPr lang="en-US" sz="3200" dirty="0">
                          <a:latin typeface="Times New Roman"/>
                          <a:ea typeface="Times New Roman"/>
                        </a:rPr>
                        <a:t> </a:t>
                      </a:r>
                      <a:r>
                        <a:rPr lang="en-US" sz="3200" dirty="0" err="1">
                          <a:latin typeface="Times New Roman"/>
                          <a:ea typeface="Times New Roman"/>
                        </a:rPr>
                        <a:t>định</a:t>
                      </a:r>
                      <a:endParaRPr lang="en-US" sz="3200" dirty="0">
                        <a:latin typeface="Times New Roman"/>
                        <a:ea typeface="Times New Roman"/>
                      </a:endParaRPr>
                    </a:p>
                  </a:txBody>
                  <a:tcPr marL="68580" marR="68580" marT="0" marB="0"/>
                </a:tc>
              </a:tr>
              <a:tr h="370840">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Chứng</a:t>
            </a:r>
            <a:r>
              <a:rPr lang="en-US" dirty="0" smtClean="0"/>
              <a:t> </a:t>
            </a:r>
            <a:r>
              <a:rPr lang="en-US" dirty="0" err="1" smtClean="0"/>
              <a:t>mình</a:t>
            </a:r>
            <a:r>
              <a:rPr lang="en-US" dirty="0" smtClean="0"/>
              <a:t> </a:t>
            </a:r>
            <a:r>
              <a:rPr lang="en-US" dirty="0" err="1" smtClean="0"/>
              <a:t>rằng</a:t>
            </a:r>
            <a:r>
              <a:rPr lang="en-US" dirty="0" smtClean="0"/>
              <a:t> (p </a:t>
            </a:r>
            <a:r>
              <a:rPr lang="en-US" dirty="0" smtClean="0">
                <a:sym typeface="Symbol"/>
              </a:rPr>
              <a:t></a:t>
            </a:r>
            <a:r>
              <a:rPr lang="en-US" dirty="0" smtClean="0"/>
              <a:t> q) → (p </a:t>
            </a:r>
            <a:r>
              <a:rPr lang="en-US" dirty="0" smtClean="0">
                <a:sym typeface="Symbol"/>
              </a:rPr>
              <a:t></a:t>
            </a:r>
            <a:r>
              <a:rPr lang="en-US" dirty="0" smtClean="0"/>
              <a:t> q) </a:t>
            </a:r>
            <a:r>
              <a:rPr lang="en-US" dirty="0" err="1" smtClean="0"/>
              <a:t>là</a:t>
            </a:r>
            <a:r>
              <a:rPr lang="en-US" dirty="0" smtClean="0"/>
              <a:t> </a:t>
            </a:r>
            <a:r>
              <a:rPr lang="en-US" dirty="0" err="1" smtClean="0"/>
              <a:t>hằng</a:t>
            </a:r>
            <a:r>
              <a:rPr lang="en-US" dirty="0" smtClean="0"/>
              <a:t> </a:t>
            </a:r>
            <a:r>
              <a:rPr lang="en-US" dirty="0" err="1" smtClean="0"/>
              <a:t>đúng</a:t>
            </a:r>
            <a:r>
              <a:rPr lang="en-US" dirty="0" smtClean="0"/>
              <a:t>.</a:t>
            </a:r>
          </a:p>
          <a:p>
            <a:r>
              <a:rPr lang="en-US" dirty="0" err="1" smtClean="0"/>
              <a:t>Giải</a:t>
            </a:r>
            <a:r>
              <a:rPr lang="en-US" dirty="0" smtClean="0"/>
              <a:t>. </a:t>
            </a:r>
            <a:r>
              <a:rPr lang="en-US" dirty="0" err="1" smtClean="0"/>
              <a:t>Để</a:t>
            </a:r>
            <a:r>
              <a:rPr lang="en-US" dirty="0" smtClean="0"/>
              <a:t> </a:t>
            </a:r>
            <a:r>
              <a:rPr lang="en-US" dirty="0" err="1" smtClean="0"/>
              <a:t>chứng</a:t>
            </a:r>
            <a:r>
              <a:rPr lang="en-US" dirty="0" smtClean="0"/>
              <a:t> minh </a:t>
            </a:r>
            <a:r>
              <a:rPr lang="en-US" dirty="0" err="1" smtClean="0"/>
              <a:t>một</a:t>
            </a:r>
            <a:r>
              <a:rPr lang="en-US" dirty="0" smtClean="0"/>
              <a:t> </a:t>
            </a:r>
            <a:r>
              <a:rPr lang="en-US" dirty="0" err="1" smtClean="0"/>
              <a:t>mệnh</a:t>
            </a:r>
            <a:r>
              <a:rPr lang="en-US" dirty="0" smtClean="0"/>
              <a:t> </a:t>
            </a:r>
            <a:r>
              <a:rPr lang="en-US" dirty="0" err="1" smtClean="0"/>
              <a:t>đề</a:t>
            </a:r>
            <a:r>
              <a:rPr lang="en-US" dirty="0" smtClean="0"/>
              <a:t> </a:t>
            </a:r>
            <a:r>
              <a:rPr lang="en-US" dirty="0" err="1" smtClean="0"/>
              <a:t>là</a:t>
            </a:r>
            <a:r>
              <a:rPr lang="en-US" dirty="0" smtClean="0"/>
              <a:t> </a:t>
            </a:r>
            <a:r>
              <a:rPr lang="en-US" dirty="0" err="1" smtClean="0"/>
              <a:t>hằng</a:t>
            </a:r>
            <a:r>
              <a:rPr lang="en-US" dirty="0" smtClean="0"/>
              <a:t> </a:t>
            </a:r>
            <a:r>
              <a:rPr lang="en-US" dirty="0" err="1" smtClean="0"/>
              <a:t>đúng</a:t>
            </a:r>
            <a:r>
              <a:rPr lang="en-US" dirty="0" smtClean="0"/>
              <a:t>, </a:t>
            </a:r>
            <a:r>
              <a:rPr lang="en-US" dirty="0" err="1" smtClean="0"/>
              <a:t>ta</a:t>
            </a:r>
            <a:r>
              <a:rPr lang="en-US" dirty="0" smtClean="0"/>
              <a:t> </a:t>
            </a:r>
            <a:r>
              <a:rPr lang="en-US" dirty="0" err="1" smtClean="0"/>
              <a:t>sẽ</a:t>
            </a:r>
            <a:r>
              <a:rPr lang="en-US" dirty="0" smtClean="0"/>
              <a:t> </a:t>
            </a:r>
            <a:r>
              <a:rPr lang="en-US" dirty="0" err="1" smtClean="0"/>
              <a:t>dùng</a:t>
            </a:r>
            <a:r>
              <a:rPr lang="en-US" dirty="0" smtClean="0"/>
              <a:t> </a:t>
            </a:r>
            <a:r>
              <a:rPr lang="en-US" dirty="0" err="1" smtClean="0"/>
              <a:t>các</a:t>
            </a:r>
            <a:r>
              <a:rPr lang="en-US" dirty="0" smtClean="0"/>
              <a:t> </a:t>
            </a:r>
            <a:r>
              <a:rPr lang="en-US" dirty="0" err="1" smtClean="0"/>
              <a:t>tương</a:t>
            </a:r>
            <a:r>
              <a:rPr lang="en-US" dirty="0" smtClean="0"/>
              <a:t> </a:t>
            </a:r>
            <a:r>
              <a:rPr lang="en-US" dirty="0" err="1" smtClean="0"/>
              <a:t>đương</a:t>
            </a:r>
            <a:r>
              <a:rPr lang="en-US" dirty="0" smtClean="0"/>
              <a:t> </a:t>
            </a:r>
            <a:r>
              <a:rPr lang="en-US" dirty="0" err="1" smtClean="0"/>
              <a:t>lôgic</a:t>
            </a:r>
            <a:r>
              <a:rPr lang="en-US" dirty="0" smtClean="0"/>
              <a:t> </a:t>
            </a:r>
            <a:r>
              <a:rPr lang="en-US" dirty="0" err="1" smtClean="0"/>
              <a:t>để</a:t>
            </a:r>
            <a:r>
              <a:rPr lang="en-US" dirty="0" smtClean="0"/>
              <a:t> </a:t>
            </a:r>
            <a:r>
              <a:rPr lang="en-US" dirty="0" err="1" smtClean="0"/>
              <a:t>chứng</a:t>
            </a:r>
            <a:r>
              <a:rPr lang="en-US" dirty="0" smtClean="0"/>
              <a:t> </a:t>
            </a:r>
            <a:r>
              <a:rPr lang="en-US" dirty="0" err="1" smtClean="0"/>
              <a:t>tỏ</a:t>
            </a:r>
            <a:r>
              <a:rPr lang="en-US" dirty="0" smtClean="0"/>
              <a:t> </a:t>
            </a:r>
            <a:r>
              <a:rPr lang="en-US" dirty="0" err="1" smtClean="0"/>
              <a:t>rằng</a:t>
            </a:r>
            <a:r>
              <a:rPr lang="en-US" dirty="0" smtClean="0"/>
              <a:t> </a:t>
            </a:r>
            <a:r>
              <a:rPr lang="en-US" dirty="0" err="1" smtClean="0"/>
              <a:t>nó</a:t>
            </a:r>
            <a:r>
              <a:rPr lang="en-US" dirty="0" smtClean="0"/>
              <a:t> </a:t>
            </a:r>
            <a:r>
              <a:rPr lang="en-US" dirty="0" err="1" smtClean="0"/>
              <a:t>tương</a:t>
            </a:r>
            <a:r>
              <a:rPr lang="en-US" dirty="0" smtClean="0"/>
              <a:t> </a:t>
            </a:r>
            <a:r>
              <a:rPr lang="en-US" dirty="0" err="1" smtClean="0"/>
              <a:t>đương</a:t>
            </a:r>
            <a:r>
              <a:rPr lang="en-US" dirty="0" smtClean="0"/>
              <a:t> </a:t>
            </a:r>
            <a:r>
              <a:rPr lang="en-US" dirty="0" err="1" smtClean="0"/>
              <a:t>lôgic</a:t>
            </a:r>
            <a:r>
              <a:rPr lang="en-US" dirty="0" smtClean="0"/>
              <a:t> </a:t>
            </a:r>
            <a:r>
              <a:rPr lang="en-US" dirty="0" err="1" smtClean="0"/>
              <a:t>với</a:t>
            </a:r>
            <a:r>
              <a:rPr lang="en-US" dirty="0" smtClean="0"/>
              <a:t> </a:t>
            </a:r>
            <a:r>
              <a:rPr lang="en-US" b="1" dirty="0" smtClean="0"/>
              <a:t>T </a:t>
            </a:r>
            <a:r>
              <a:rPr lang="en-US" dirty="0" smtClean="0"/>
              <a:t>(</a:t>
            </a:r>
            <a:r>
              <a:rPr lang="en-US" dirty="0" err="1" smtClean="0"/>
              <a:t>chú</a:t>
            </a:r>
            <a:r>
              <a:rPr lang="en-US" dirty="0" smtClean="0"/>
              <a:t> ý: </a:t>
            </a:r>
            <a:r>
              <a:rPr lang="en-US" dirty="0" err="1" smtClean="0"/>
              <a:t>điều</a:t>
            </a:r>
            <a:r>
              <a:rPr lang="en-US" dirty="0" smtClean="0"/>
              <a:t> </a:t>
            </a:r>
            <a:r>
              <a:rPr lang="en-US" dirty="0" err="1" smtClean="0"/>
              <a:t>này</a:t>
            </a:r>
            <a:r>
              <a:rPr lang="en-US" dirty="0" smtClean="0"/>
              <a:t> </a:t>
            </a:r>
            <a:r>
              <a:rPr lang="en-US" dirty="0" err="1" smtClean="0"/>
              <a:t>cũng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làm</a:t>
            </a:r>
            <a:r>
              <a:rPr lang="en-US" dirty="0" smtClean="0"/>
              <a:t> </a:t>
            </a:r>
            <a:r>
              <a:rPr lang="en-US" dirty="0" err="1" smtClean="0"/>
              <a:t>được</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lập</a:t>
            </a:r>
            <a:r>
              <a:rPr lang="en-US" dirty="0" smtClean="0"/>
              <a:t> </a:t>
            </a:r>
            <a:r>
              <a:rPr lang="en-US" dirty="0" err="1" smtClean="0"/>
              <a:t>bảng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chân</a:t>
            </a:r>
            <a:r>
              <a:rPr lang="en-US" dirty="0" smtClean="0"/>
              <a:t> </a:t>
            </a:r>
            <a:r>
              <a:rPr lang="en-US" dirty="0" err="1" smtClean="0"/>
              <a:t>lí</a:t>
            </a:r>
            <a:r>
              <a:rPr lang="en-US" dirty="0" smtClean="0"/>
              <a: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(p </a:t>
            </a:r>
            <a:r>
              <a:rPr lang="en-US" dirty="0" smtClean="0">
                <a:sym typeface="Symbol"/>
              </a:rPr>
              <a:t></a:t>
            </a:r>
            <a:r>
              <a:rPr lang="en-US" dirty="0" smtClean="0"/>
              <a:t> q) → (p </a:t>
            </a:r>
            <a:r>
              <a:rPr lang="en-US" dirty="0" smtClean="0">
                <a:sym typeface="Symbol"/>
              </a:rPr>
              <a:t></a:t>
            </a:r>
            <a:r>
              <a:rPr lang="en-US" dirty="0" smtClean="0"/>
              <a:t> q) ≡ ¬(p </a:t>
            </a:r>
            <a:r>
              <a:rPr lang="en-US" dirty="0" smtClean="0">
                <a:sym typeface="Symbol"/>
              </a:rPr>
              <a:t></a:t>
            </a:r>
            <a:r>
              <a:rPr lang="en-US" dirty="0" smtClean="0"/>
              <a:t> q) </a:t>
            </a:r>
            <a:r>
              <a:rPr lang="en-US" dirty="0" smtClean="0">
                <a:sym typeface="Symbol"/>
              </a:rPr>
              <a:t></a:t>
            </a:r>
            <a:r>
              <a:rPr lang="en-US" dirty="0" smtClean="0"/>
              <a:t> (p </a:t>
            </a:r>
            <a:r>
              <a:rPr lang="en-US" dirty="0" smtClean="0">
                <a:sym typeface="Symbol"/>
              </a:rPr>
              <a:t></a:t>
            </a:r>
            <a:r>
              <a:rPr lang="en-US" dirty="0" smtClean="0"/>
              <a:t> q) 	</a:t>
            </a:r>
            <a:r>
              <a:rPr lang="en-US" dirty="0" err="1" smtClean="0"/>
              <a:t>theo</a:t>
            </a:r>
            <a:r>
              <a:rPr lang="en-US" dirty="0" smtClean="0"/>
              <a:t> </a:t>
            </a:r>
            <a:r>
              <a:rPr lang="en-US" dirty="0" err="1" smtClean="0"/>
              <a:t>ví</a:t>
            </a:r>
            <a:r>
              <a:rPr lang="en-US" dirty="0" smtClean="0"/>
              <a:t> </a:t>
            </a:r>
            <a:r>
              <a:rPr lang="en-US" dirty="0" err="1" smtClean="0"/>
              <a:t>dụ</a:t>
            </a:r>
            <a:r>
              <a:rPr lang="en-US" dirty="0" smtClean="0"/>
              <a:t> 3.</a:t>
            </a:r>
          </a:p>
          <a:p>
            <a:pPr>
              <a:buNone/>
            </a:pPr>
            <a:r>
              <a:rPr lang="en-US" dirty="0" smtClean="0"/>
              <a:t> ≡ (¬p </a:t>
            </a:r>
            <a:r>
              <a:rPr lang="en-US" dirty="0" smtClean="0">
                <a:sym typeface="Symbol"/>
              </a:rPr>
              <a:t></a:t>
            </a:r>
            <a:r>
              <a:rPr lang="en-US" dirty="0" smtClean="0"/>
              <a:t> ¬q) </a:t>
            </a:r>
            <a:r>
              <a:rPr lang="en-US" dirty="0" smtClean="0">
                <a:sym typeface="Symbol"/>
              </a:rPr>
              <a:t></a:t>
            </a:r>
            <a:r>
              <a:rPr lang="en-US" dirty="0" smtClean="0"/>
              <a:t> (p </a:t>
            </a:r>
            <a:r>
              <a:rPr lang="en-US" dirty="0" smtClean="0">
                <a:sym typeface="Symbol"/>
              </a:rPr>
              <a:t></a:t>
            </a:r>
            <a:r>
              <a:rPr lang="en-US" dirty="0" smtClean="0"/>
              <a:t> q)	</a:t>
            </a:r>
            <a:r>
              <a:rPr lang="en-US" dirty="0" err="1" smtClean="0"/>
              <a:t>theo</a:t>
            </a:r>
            <a:r>
              <a:rPr lang="en-US" dirty="0" smtClean="0"/>
              <a:t> </a:t>
            </a:r>
            <a:r>
              <a:rPr lang="en-US" dirty="0" err="1" smtClean="0"/>
              <a:t>luật</a:t>
            </a:r>
            <a:r>
              <a:rPr lang="en-US" dirty="0" smtClean="0"/>
              <a:t> De Morgan </a:t>
            </a:r>
            <a:r>
              <a:rPr lang="en-US" dirty="0" err="1" smtClean="0"/>
              <a:t>thứ</a:t>
            </a:r>
            <a:r>
              <a:rPr lang="en-US" dirty="0" smtClean="0"/>
              <a:t> </a:t>
            </a:r>
            <a:r>
              <a:rPr lang="en-US" dirty="0" err="1" smtClean="0"/>
              <a:t>nhất</a:t>
            </a:r>
            <a:r>
              <a:rPr lang="en-US" dirty="0" smtClean="0"/>
              <a:t>.</a:t>
            </a:r>
          </a:p>
          <a:p>
            <a:pPr>
              <a:buNone/>
            </a:pPr>
            <a:r>
              <a:rPr lang="en-US" dirty="0" smtClean="0"/>
              <a:t>≡ (¬p </a:t>
            </a:r>
            <a:r>
              <a:rPr lang="en-US" dirty="0" smtClean="0">
                <a:sym typeface="Symbol"/>
              </a:rPr>
              <a:t></a:t>
            </a:r>
            <a:r>
              <a:rPr lang="en-US" dirty="0" smtClean="0"/>
              <a:t> p) </a:t>
            </a:r>
            <a:r>
              <a:rPr lang="en-US" dirty="0" smtClean="0">
                <a:sym typeface="Symbol"/>
              </a:rPr>
              <a:t></a:t>
            </a:r>
            <a:r>
              <a:rPr lang="en-US" dirty="0" smtClean="0"/>
              <a:t> (¬q </a:t>
            </a:r>
            <a:r>
              <a:rPr lang="en-US" dirty="0" smtClean="0">
                <a:sym typeface="Symbol"/>
              </a:rPr>
              <a:t></a:t>
            </a:r>
            <a:r>
              <a:rPr lang="en-US" dirty="0" smtClean="0"/>
              <a:t> q) </a:t>
            </a:r>
            <a:r>
              <a:rPr lang="en-US" dirty="0" err="1" smtClean="0"/>
              <a:t>theo</a:t>
            </a:r>
            <a:r>
              <a:rPr lang="en-US" dirty="0" smtClean="0"/>
              <a:t> </a:t>
            </a:r>
            <a:r>
              <a:rPr lang="en-US" dirty="0" err="1" smtClean="0"/>
              <a:t>luật</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và</a:t>
            </a:r>
            <a:r>
              <a:rPr lang="en-US" dirty="0" smtClean="0"/>
              <a:t> </a:t>
            </a:r>
            <a:r>
              <a:rPr lang="en-US" dirty="0" err="1" smtClean="0"/>
              <a:t>giao</a:t>
            </a:r>
            <a:r>
              <a:rPr lang="en-US" dirty="0" smtClean="0"/>
              <a:t> </a:t>
            </a:r>
            <a:r>
              <a:rPr lang="en-US" dirty="0" err="1" smtClean="0"/>
              <a:t>hoán</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phép</a:t>
            </a:r>
            <a:r>
              <a:rPr lang="en-US" dirty="0" smtClean="0"/>
              <a:t> </a:t>
            </a:r>
            <a:r>
              <a:rPr lang="en-US" dirty="0" err="1" smtClean="0"/>
              <a:t>tuyển</a:t>
            </a:r>
            <a:r>
              <a:rPr lang="en-US" dirty="0" smtClean="0"/>
              <a:t>.</a:t>
            </a:r>
          </a:p>
          <a:p>
            <a:r>
              <a:rPr lang="en-US" dirty="0" smtClean="0"/>
              <a:t>≡ </a:t>
            </a:r>
            <a:r>
              <a:rPr lang="en-US" b="1" dirty="0" smtClean="0"/>
              <a:t>T </a:t>
            </a:r>
            <a:r>
              <a:rPr lang="en-US" dirty="0" smtClean="0">
                <a:sym typeface="Symbol"/>
              </a:rPr>
              <a:t></a:t>
            </a:r>
            <a:r>
              <a:rPr lang="en-US" dirty="0" smtClean="0"/>
              <a:t> </a:t>
            </a:r>
            <a:r>
              <a:rPr lang="en-US" b="1" dirty="0" smtClean="0"/>
              <a:t>T</a:t>
            </a:r>
            <a:r>
              <a:rPr lang="en-US" dirty="0" smtClean="0"/>
              <a:t>		</a:t>
            </a:r>
            <a:r>
              <a:rPr lang="en-US" dirty="0" err="1" smtClean="0"/>
              <a:t>theo</a:t>
            </a:r>
            <a:r>
              <a:rPr lang="en-US" dirty="0" smtClean="0"/>
              <a:t> </a:t>
            </a:r>
            <a:r>
              <a:rPr lang="en-US" dirty="0" err="1" smtClean="0"/>
              <a:t>ví</a:t>
            </a:r>
            <a:r>
              <a:rPr lang="en-US" dirty="0" smtClean="0"/>
              <a:t> </a:t>
            </a:r>
            <a:r>
              <a:rPr lang="en-US" dirty="0" err="1" smtClean="0"/>
              <a:t>dụ</a:t>
            </a:r>
            <a:r>
              <a:rPr lang="en-US" dirty="0" smtClean="0"/>
              <a:t> 1 </a:t>
            </a:r>
            <a:r>
              <a:rPr lang="en-US" dirty="0" err="1" smtClean="0"/>
              <a:t>và</a:t>
            </a:r>
            <a:r>
              <a:rPr lang="en-US" dirty="0" smtClean="0"/>
              <a:t> </a:t>
            </a:r>
            <a:r>
              <a:rPr lang="en-US" dirty="0" err="1" smtClean="0"/>
              <a:t>phủ</a:t>
            </a:r>
            <a:r>
              <a:rPr lang="en-US" dirty="0" smtClean="0"/>
              <a:t> </a:t>
            </a:r>
            <a:r>
              <a:rPr lang="en-US" dirty="0" err="1" smtClean="0"/>
              <a:t>định</a:t>
            </a:r>
            <a:r>
              <a:rPr lang="en-US" dirty="0" smtClean="0"/>
              <a:t>.</a:t>
            </a:r>
          </a:p>
          <a:p>
            <a:r>
              <a:rPr lang="en-US" dirty="0" smtClean="0"/>
              <a:t>≡ </a:t>
            </a:r>
            <a:r>
              <a:rPr lang="en-US" b="1" dirty="0" smtClean="0"/>
              <a:t>T			</a:t>
            </a:r>
            <a:r>
              <a:rPr lang="en-US" dirty="0" err="1" smtClean="0"/>
              <a:t>theo</a:t>
            </a:r>
            <a:r>
              <a:rPr lang="en-US" dirty="0" smtClean="0"/>
              <a:t> </a:t>
            </a:r>
            <a:r>
              <a:rPr lang="en-US" dirty="0" err="1" smtClean="0"/>
              <a:t>luật</a:t>
            </a:r>
            <a:r>
              <a:rPr lang="en-US" dirty="0" smtClean="0"/>
              <a:t> </a:t>
            </a:r>
            <a:r>
              <a:rPr lang="en-US" dirty="0" err="1" smtClean="0"/>
              <a:t>trội</a:t>
            </a:r>
            <a:r>
              <a:rPr lang="en-US" dirty="0" smtClean="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err="1" smtClean="0"/>
              <a:t>Đinh</a:t>
            </a:r>
            <a:r>
              <a:rPr lang="en-US" dirty="0" smtClean="0"/>
              <a:t> </a:t>
            </a:r>
            <a:r>
              <a:rPr lang="en-US" dirty="0" err="1" smtClean="0"/>
              <a:t>nghĩa</a:t>
            </a:r>
            <a:r>
              <a:rPr lang="en-US" dirty="0" smtClean="0"/>
              <a:t> 1. </a:t>
            </a:r>
            <a:r>
              <a:rPr lang="en-US" dirty="0" err="1" smtClean="0"/>
              <a:t>Một</a:t>
            </a:r>
            <a:r>
              <a:rPr lang="en-US" dirty="0" smtClean="0"/>
              <a:t> </a:t>
            </a:r>
            <a:r>
              <a:rPr lang="en-US" dirty="0" err="1" smtClean="0"/>
              <a:t>mệnh</a:t>
            </a:r>
            <a:r>
              <a:rPr lang="en-US" dirty="0" smtClean="0"/>
              <a:t> </a:t>
            </a:r>
            <a:r>
              <a:rPr lang="en-US" dirty="0" err="1" smtClean="0"/>
              <a:t>đề</a:t>
            </a:r>
            <a:r>
              <a:rPr lang="en-US" dirty="0" smtClean="0"/>
              <a:t> </a:t>
            </a:r>
            <a:r>
              <a:rPr lang="en-US" dirty="0" err="1" smtClean="0"/>
              <a:t>phức</a:t>
            </a:r>
            <a:r>
              <a:rPr lang="en-US" dirty="0" smtClean="0"/>
              <a:t> </a:t>
            </a:r>
            <a:r>
              <a:rPr lang="en-US" dirty="0" err="1" smtClean="0"/>
              <a:t>hợp</a:t>
            </a:r>
            <a:r>
              <a:rPr lang="en-US" dirty="0" smtClean="0"/>
              <a:t> </a:t>
            </a:r>
            <a:r>
              <a:rPr lang="en-US" dirty="0" err="1" smtClean="0"/>
              <a:t>mà</a:t>
            </a:r>
            <a:r>
              <a:rPr lang="en-US" dirty="0" smtClean="0"/>
              <a:t> </a:t>
            </a:r>
            <a:r>
              <a:rPr lang="en-US" dirty="0" err="1" smtClean="0"/>
              <a:t>luôn</a:t>
            </a:r>
            <a:r>
              <a:rPr lang="en-US" dirty="0" smtClean="0"/>
              <a:t> </a:t>
            </a:r>
            <a:r>
              <a:rPr lang="en-US" dirty="0" err="1" smtClean="0"/>
              <a:t>luôn</a:t>
            </a:r>
            <a:r>
              <a:rPr lang="en-US" dirty="0" smtClean="0"/>
              <a:t> </a:t>
            </a:r>
            <a:r>
              <a:rPr lang="en-US" dirty="0" err="1" smtClean="0"/>
              <a:t>đúng</a:t>
            </a:r>
            <a:r>
              <a:rPr lang="en-US" dirty="0" smtClean="0"/>
              <a:t> </a:t>
            </a:r>
            <a:r>
              <a:rPr lang="en-US" dirty="0" err="1" smtClean="0"/>
              <a:t>bất</a:t>
            </a:r>
            <a:r>
              <a:rPr lang="en-US" dirty="0" smtClean="0"/>
              <a:t> </a:t>
            </a:r>
            <a:r>
              <a:rPr lang="en-US" dirty="0" err="1" smtClean="0"/>
              <a:t>kể</a:t>
            </a:r>
            <a:r>
              <a:rPr lang="en-US" dirty="0" smtClean="0"/>
              <a:t> </a:t>
            </a:r>
            <a:r>
              <a:rPr lang="en-US" dirty="0" err="1" smtClean="0"/>
              <a:t>các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chân</a:t>
            </a:r>
            <a:r>
              <a:rPr lang="en-US" dirty="0" smtClean="0"/>
              <a:t> </a:t>
            </a:r>
            <a:r>
              <a:rPr lang="en-US" dirty="0" err="1" smtClean="0"/>
              <a:t>lý</a:t>
            </a:r>
            <a:r>
              <a:rPr lang="en-US" dirty="0" smtClean="0"/>
              <a:t> </a:t>
            </a:r>
            <a:r>
              <a:rPr lang="en-US" dirty="0" err="1" smtClean="0"/>
              <a:t>của</a:t>
            </a:r>
            <a:r>
              <a:rPr lang="en-US" dirty="0" smtClean="0"/>
              <a:t> </a:t>
            </a:r>
            <a:r>
              <a:rPr lang="en-US" dirty="0" err="1" smtClean="0"/>
              <a:t>các</a:t>
            </a:r>
            <a:r>
              <a:rPr lang="en-US" dirty="0" smtClean="0"/>
              <a:t> </a:t>
            </a:r>
            <a:r>
              <a:rPr lang="en-US" dirty="0" err="1" smtClean="0"/>
              <a:t>mệnh</a:t>
            </a:r>
            <a:r>
              <a:rPr lang="en-US" dirty="0" smtClean="0"/>
              <a:t> </a:t>
            </a:r>
            <a:r>
              <a:rPr lang="en-US" dirty="0" err="1" smtClean="0"/>
              <a:t>đề</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nó</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err="1" smtClean="0"/>
              <a:t>hằng</a:t>
            </a:r>
            <a:r>
              <a:rPr lang="en-US" dirty="0" smtClean="0"/>
              <a:t> </a:t>
            </a:r>
            <a:r>
              <a:rPr lang="en-US" dirty="0" err="1" smtClean="0"/>
              <a:t>đúng</a:t>
            </a:r>
            <a:r>
              <a:rPr lang="en-US" dirty="0" smtClean="0"/>
              <a:t> (tautology). </a:t>
            </a:r>
            <a:r>
              <a:rPr lang="en-US" dirty="0" err="1" smtClean="0"/>
              <a:t>Một</a:t>
            </a:r>
            <a:r>
              <a:rPr lang="en-US" dirty="0" smtClean="0"/>
              <a:t> </a:t>
            </a:r>
            <a:r>
              <a:rPr lang="en-US" dirty="0" err="1" smtClean="0"/>
              <a:t>mệnh</a:t>
            </a:r>
            <a:r>
              <a:rPr lang="en-US" dirty="0" smtClean="0"/>
              <a:t> </a:t>
            </a:r>
            <a:r>
              <a:rPr lang="en-US" dirty="0" err="1" smtClean="0"/>
              <a:t>đề</a:t>
            </a:r>
            <a:r>
              <a:rPr lang="en-US" dirty="0" smtClean="0"/>
              <a:t> </a:t>
            </a:r>
            <a:r>
              <a:rPr lang="en-US" dirty="0" err="1" smtClean="0"/>
              <a:t>mà</a:t>
            </a:r>
            <a:r>
              <a:rPr lang="en-US" dirty="0" smtClean="0"/>
              <a:t> </a:t>
            </a:r>
            <a:r>
              <a:rPr lang="en-US" dirty="0" err="1" smtClean="0"/>
              <a:t>luôn</a:t>
            </a:r>
            <a:r>
              <a:rPr lang="en-US" dirty="0" smtClean="0"/>
              <a:t> </a:t>
            </a:r>
            <a:r>
              <a:rPr lang="en-US" dirty="0" err="1" smtClean="0"/>
              <a:t>sai</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err="1" smtClean="0"/>
              <a:t>hằng</a:t>
            </a:r>
            <a:r>
              <a:rPr lang="en-US" dirty="0" smtClean="0"/>
              <a:t> </a:t>
            </a:r>
            <a:r>
              <a:rPr lang="en-US" dirty="0" err="1" smtClean="0"/>
              <a:t>sai</a:t>
            </a:r>
            <a:r>
              <a:rPr lang="en-US" dirty="0" smtClean="0"/>
              <a:t>. </a:t>
            </a:r>
            <a:r>
              <a:rPr lang="en-US" dirty="0" err="1" smtClean="0"/>
              <a:t>Cuối</a:t>
            </a:r>
            <a:r>
              <a:rPr lang="en-US" dirty="0" smtClean="0"/>
              <a:t> </a:t>
            </a:r>
            <a:r>
              <a:rPr lang="en-US" dirty="0" err="1" smtClean="0"/>
              <a:t>cùng</a:t>
            </a:r>
            <a:r>
              <a:rPr lang="en-US" dirty="0" smtClean="0"/>
              <a:t>, </a:t>
            </a:r>
            <a:r>
              <a:rPr lang="en-US" dirty="0" err="1" smtClean="0"/>
              <a:t>một</a:t>
            </a:r>
            <a:r>
              <a:rPr lang="en-US" dirty="0" smtClean="0"/>
              <a:t> </a:t>
            </a:r>
            <a:r>
              <a:rPr lang="en-US" dirty="0" err="1" smtClean="0"/>
              <a:t>mệnh</a:t>
            </a:r>
            <a:r>
              <a:rPr lang="en-US" dirty="0" smtClean="0"/>
              <a:t> </a:t>
            </a:r>
            <a:r>
              <a:rPr lang="en-US" dirty="0" err="1" smtClean="0"/>
              <a:t>đề</a:t>
            </a:r>
            <a:r>
              <a:rPr lang="en-US" dirty="0" smtClean="0"/>
              <a:t> </a:t>
            </a:r>
            <a:r>
              <a:rPr lang="en-US" dirty="0" err="1" smtClean="0"/>
              <a:t>không</a:t>
            </a:r>
            <a:r>
              <a:rPr lang="en-US" dirty="0" smtClean="0"/>
              <a:t> </a:t>
            </a:r>
            <a:r>
              <a:rPr lang="en-US" dirty="0" err="1" smtClean="0"/>
              <a:t>phải</a:t>
            </a:r>
            <a:r>
              <a:rPr lang="en-US" dirty="0" smtClean="0"/>
              <a:t> </a:t>
            </a:r>
            <a:r>
              <a:rPr lang="en-US" dirty="0" err="1" smtClean="0"/>
              <a:t>hằng</a:t>
            </a:r>
            <a:r>
              <a:rPr lang="en-US" dirty="0" smtClean="0"/>
              <a:t> </a:t>
            </a:r>
            <a:r>
              <a:rPr lang="en-US" dirty="0" err="1" smtClean="0"/>
              <a:t>đúng</a:t>
            </a:r>
            <a:r>
              <a:rPr lang="en-US" dirty="0" smtClean="0"/>
              <a:t>, </a:t>
            </a:r>
            <a:r>
              <a:rPr lang="en-US" dirty="0" err="1" smtClean="0"/>
              <a:t>cũng</a:t>
            </a:r>
            <a:r>
              <a:rPr lang="en-US" dirty="0" smtClean="0"/>
              <a:t> </a:t>
            </a:r>
            <a:r>
              <a:rPr lang="en-US" dirty="0" err="1" smtClean="0"/>
              <a:t>không</a:t>
            </a:r>
            <a:r>
              <a:rPr lang="en-US" dirty="0" smtClean="0"/>
              <a:t> </a:t>
            </a:r>
            <a:r>
              <a:rPr lang="en-US" dirty="0" err="1" smtClean="0"/>
              <a:t>phải</a:t>
            </a:r>
            <a:r>
              <a:rPr lang="en-US" dirty="0" smtClean="0"/>
              <a:t> </a:t>
            </a:r>
            <a:r>
              <a:rPr lang="en-US" dirty="0" err="1" smtClean="0"/>
              <a:t>hằng</a:t>
            </a:r>
            <a:r>
              <a:rPr lang="en-US" dirty="0" smtClean="0"/>
              <a:t> </a:t>
            </a:r>
            <a:r>
              <a:rPr lang="en-US" dirty="0" err="1" smtClean="0"/>
              <a:t>sai</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err="1" smtClean="0"/>
              <a:t>khả</a:t>
            </a:r>
            <a:r>
              <a:rPr lang="en-US" dirty="0" smtClean="0"/>
              <a:t> </a:t>
            </a:r>
            <a:r>
              <a:rPr lang="en-US" dirty="0" err="1" smtClean="0"/>
              <a:t>dĩ</a:t>
            </a:r>
            <a:r>
              <a:rPr lang="en-US" dirty="0" smtClean="0"/>
              <a:t> (contingency).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	</a:t>
            </a:r>
            <a:r>
              <a:rPr lang="en-US" dirty="0" err="1" smtClean="0"/>
              <a:t>Hằng</a:t>
            </a:r>
            <a:r>
              <a:rPr lang="en-US" dirty="0" smtClean="0"/>
              <a:t> </a:t>
            </a:r>
            <a:r>
              <a:rPr lang="en-US" dirty="0" err="1" smtClean="0"/>
              <a:t>đúng</a:t>
            </a:r>
            <a:r>
              <a:rPr lang="en-US" dirty="0" smtClean="0"/>
              <a:t> </a:t>
            </a:r>
            <a:r>
              <a:rPr lang="en-US" dirty="0" err="1" smtClean="0"/>
              <a:t>và</a:t>
            </a:r>
            <a:r>
              <a:rPr lang="en-US" dirty="0" smtClean="0"/>
              <a:t> </a:t>
            </a:r>
            <a:r>
              <a:rPr lang="en-US" dirty="0" err="1" smtClean="0"/>
              <a:t>hằng</a:t>
            </a:r>
            <a:r>
              <a:rPr lang="en-US" dirty="0" smtClean="0"/>
              <a:t> </a:t>
            </a:r>
            <a:r>
              <a:rPr lang="en-US" dirty="0" err="1" smtClean="0"/>
              <a:t>sai</a:t>
            </a:r>
            <a:r>
              <a:rPr lang="en-US" dirty="0" smtClean="0"/>
              <a:t> </a:t>
            </a:r>
            <a:r>
              <a:rPr lang="en-US" dirty="0" err="1" smtClean="0"/>
              <a:t>có</a:t>
            </a:r>
            <a:r>
              <a:rPr lang="en-US" dirty="0" smtClean="0"/>
              <a:t> </a:t>
            </a:r>
            <a:r>
              <a:rPr lang="en-US" dirty="0" err="1" smtClean="0"/>
              <a:t>vai</a:t>
            </a:r>
            <a:r>
              <a:rPr lang="en-US" dirty="0" smtClean="0"/>
              <a:t> </a:t>
            </a:r>
            <a:r>
              <a:rPr lang="en-US" dirty="0" err="1" smtClean="0"/>
              <a:t>trò</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trong</a:t>
            </a:r>
            <a:r>
              <a:rPr lang="en-US" dirty="0" smtClean="0"/>
              <a:t> </a:t>
            </a:r>
            <a:r>
              <a:rPr lang="en-US" dirty="0" err="1" smtClean="0"/>
              <a:t>các</a:t>
            </a:r>
            <a:r>
              <a:rPr lang="en-US" dirty="0" smtClean="0"/>
              <a:t> </a:t>
            </a:r>
            <a:r>
              <a:rPr lang="en-US" dirty="0" err="1" smtClean="0"/>
              <a:t>suy</a:t>
            </a:r>
            <a:r>
              <a:rPr lang="en-US" dirty="0" smtClean="0"/>
              <a:t> </a:t>
            </a:r>
            <a:r>
              <a:rPr lang="en-US" dirty="0" err="1" smtClean="0"/>
              <a:t>luận</a:t>
            </a:r>
            <a:r>
              <a:rPr lang="en-US" dirty="0" smtClean="0"/>
              <a:t> </a:t>
            </a:r>
            <a:r>
              <a:rPr lang="en-US" dirty="0" err="1" smtClean="0"/>
              <a:t>toán</a:t>
            </a:r>
            <a:r>
              <a:rPr lang="en-US" dirty="0" smtClean="0"/>
              <a:t> </a:t>
            </a:r>
            <a:r>
              <a:rPr lang="en-US" dirty="0" err="1" smtClean="0"/>
              <a:t>học</a:t>
            </a:r>
            <a:r>
              <a:rPr lang="en-US" dirty="0" smtClean="0"/>
              <a:t>. </a:t>
            </a:r>
            <a:r>
              <a:rPr lang="en-US" dirty="0" err="1" smtClean="0"/>
              <a:t>Các</a:t>
            </a:r>
            <a:r>
              <a:rPr lang="en-US" dirty="0" smtClean="0"/>
              <a:t> </a:t>
            </a:r>
            <a:r>
              <a:rPr lang="en-US" dirty="0" err="1" smtClean="0"/>
              <a:t>ví</a:t>
            </a:r>
            <a:r>
              <a:rPr lang="en-US" dirty="0" smtClean="0"/>
              <a:t> </a:t>
            </a:r>
            <a:r>
              <a:rPr lang="en-US" dirty="0" err="1" smtClean="0"/>
              <a:t>dụ</a:t>
            </a:r>
            <a:r>
              <a:rPr lang="en-US" dirty="0" smtClean="0"/>
              <a:t> </a:t>
            </a:r>
            <a:r>
              <a:rPr lang="en-US" dirty="0" err="1" smtClean="0"/>
              <a:t>dưới</a:t>
            </a:r>
            <a:r>
              <a:rPr lang="en-US" dirty="0" smtClean="0"/>
              <a:t> </a:t>
            </a:r>
            <a:r>
              <a:rPr lang="en-US" dirty="0" err="1" smtClean="0"/>
              <a:t>đây</a:t>
            </a:r>
            <a:r>
              <a:rPr lang="en-US" dirty="0" smtClean="0"/>
              <a:t> minh </a:t>
            </a:r>
            <a:r>
              <a:rPr lang="en-US" dirty="0" err="1" smtClean="0"/>
              <a:t>họa</a:t>
            </a:r>
            <a:r>
              <a:rPr lang="en-US" dirty="0" smtClean="0"/>
              <a:t> </a:t>
            </a:r>
            <a:r>
              <a:rPr lang="en-US" dirty="0" err="1" smtClean="0"/>
              <a:t>cho</a:t>
            </a:r>
            <a:r>
              <a:rPr lang="en-US" dirty="0" smtClean="0"/>
              <a:t> </a:t>
            </a:r>
            <a:r>
              <a:rPr lang="en-US" dirty="0" err="1" smtClean="0"/>
              <a:t>các</a:t>
            </a:r>
            <a:r>
              <a:rPr lang="en-US" dirty="0" smtClean="0"/>
              <a:t> </a:t>
            </a:r>
            <a:r>
              <a:rPr lang="en-US" dirty="0" err="1" smtClean="0"/>
              <a:t>mệnh</a:t>
            </a:r>
            <a:r>
              <a:rPr lang="en-US" dirty="0" smtClean="0"/>
              <a:t> </a:t>
            </a:r>
            <a:r>
              <a:rPr lang="en-US" dirty="0" err="1" smtClean="0"/>
              <a:t>đề</a:t>
            </a:r>
            <a:r>
              <a:rPr lang="en-US" dirty="0" smtClean="0"/>
              <a:t> </a:t>
            </a:r>
            <a:r>
              <a:rPr lang="en-US" dirty="0" err="1" smtClean="0"/>
              <a:t>trên</a:t>
            </a:r>
            <a:r>
              <a:rPr lang="en-US" dirty="0" smtClean="0"/>
              <a:t>.</a:t>
            </a:r>
          </a:p>
          <a:p>
            <a:r>
              <a:rPr lang="en-US" dirty="0" err="1" smtClean="0"/>
              <a:t>Ví</a:t>
            </a:r>
            <a:r>
              <a:rPr lang="en-US" dirty="0" smtClean="0"/>
              <a:t> </a:t>
            </a:r>
            <a:r>
              <a:rPr lang="en-US" dirty="0" err="1" smtClean="0"/>
              <a:t>dụ</a:t>
            </a:r>
            <a:r>
              <a:rPr lang="en-US" dirty="0" smtClean="0"/>
              <a:t> 1. </a:t>
            </a:r>
            <a:r>
              <a:rPr lang="en-US" dirty="0" err="1" smtClean="0"/>
              <a:t>Chúng</a:t>
            </a:r>
            <a:r>
              <a:rPr lang="en-US" dirty="0" smtClean="0"/>
              <a:t> </a:t>
            </a:r>
            <a:r>
              <a:rPr lang="en-US" dirty="0" err="1" smtClean="0"/>
              <a:t>ta</a:t>
            </a:r>
            <a:r>
              <a:rPr lang="en-US" dirty="0" smtClean="0"/>
              <a:t> </a:t>
            </a:r>
            <a:r>
              <a:rPr lang="en-US" dirty="0" err="1" smtClean="0"/>
              <a:t>có</a:t>
            </a:r>
            <a:r>
              <a:rPr lang="en-US" dirty="0" smtClean="0"/>
              <a:t> </a:t>
            </a:r>
            <a:r>
              <a:rPr lang="en-US" dirty="0" err="1" smtClean="0"/>
              <a:t>thể</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các</a:t>
            </a:r>
            <a:r>
              <a:rPr lang="en-US" dirty="0" smtClean="0"/>
              <a:t> </a:t>
            </a:r>
            <a:r>
              <a:rPr lang="en-US" dirty="0" err="1" smtClean="0"/>
              <a:t>ví</a:t>
            </a:r>
            <a:r>
              <a:rPr lang="en-US" dirty="0" smtClean="0"/>
              <a:t> </a:t>
            </a:r>
            <a:r>
              <a:rPr lang="en-US" dirty="0" err="1" smtClean="0"/>
              <a:t>dụ</a:t>
            </a:r>
            <a:r>
              <a:rPr lang="en-US" dirty="0" smtClean="0"/>
              <a:t> </a:t>
            </a:r>
            <a:r>
              <a:rPr lang="en-US" dirty="0" err="1" smtClean="0"/>
              <a:t>về</a:t>
            </a:r>
            <a:r>
              <a:rPr lang="en-US" dirty="0" smtClean="0"/>
              <a:t> </a:t>
            </a:r>
            <a:r>
              <a:rPr lang="en-US" dirty="0" err="1" smtClean="0"/>
              <a:t>các</a:t>
            </a:r>
            <a:r>
              <a:rPr lang="en-US" dirty="0" smtClean="0"/>
              <a:t> </a:t>
            </a:r>
            <a:r>
              <a:rPr lang="en-US" dirty="0" err="1" smtClean="0"/>
              <a:t>mệnh</a:t>
            </a:r>
            <a:r>
              <a:rPr lang="en-US" dirty="0" smtClean="0"/>
              <a:t> </a:t>
            </a:r>
            <a:r>
              <a:rPr lang="en-US" dirty="0" err="1" smtClean="0"/>
              <a:t>đề</a:t>
            </a:r>
            <a:r>
              <a:rPr lang="en-US" dirty="0" smtClean="0"/>
              <a:t> </a:t>
            </a:r>
            <a:r>
              <a:rPr lang="en-US" dirty="0" err="1" smtClean="0"/>
              <a:t>hằng</a:t>
            </a:r>
            <a:r>
              <a:rPr lang="en-US" dirty="0" smtClean="0"/>
              <a:t> </a:t>
            </a:r>
            <a:r>
              <a:rPr lang="en-US" dirty="0" err="1" smtClean="0"/>
              <a:t>đúng</a:t>
            </a:r>
            <a:r>
              <a:rPr lang="en-US" dirty="0" smtClean="0"/>
              <a:t> </a:t>
            </a:r>
            <a:r>
              <a:rPr lang="en-US" dirty="0" err="1" smtClean="0"/>
              <a:t>và</a:t>
            </a:r>
            <a:r>
              <a:rPr lang="en-US" dirty="0" smtClean="0"/>
              <a:t> </a:t>
            </a:r>
            <a:r>
              <a:rPr lang="en-US" dirty="0" err="1" smtClean="0"/>
              <a:t>hằng</a:t>
            </a:r>
            <a:r>
              <a:rPr lang="en-US" dirty="0" smtClean="0"/>
              <a:t> </a:t>
            </a:r>
            <a:r>
              <a:rPr lang="en-US" dirty="0" err="1" smtClean="0"/>
              <a:t>sai</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chỉ</a:t>
            </a:r>
            <a:r>
              <a:rPr lang="en-US" dirty="0" smtClean="0"/>
              <a:t> </a:t>
            </a:r>
            <a:r>
              <a:rPr lang="en-US" dirty="0" err="1" smtClean="0"/>
              <a:t>dùng</a:t>
            </a:r>
            <a:r>
              <a:rPr lang="en-US" dirty="0" smtClean="0"/>
              <a:t> </a:t>
            </a:r>
            <a:r>
              <a:rPr lang="en-US" dirty="0" err="1" smtClean="0"/>
              <a:t>một</a:t>
            </a:r>
            <a:r>
              <a:rPr lang="en-US" dirty="0" smtClean="0"/>
              <a:t> </a:t>
            </a:r>
            <a:r>
              <a:rPr lang="en-US" dirty="0" err="1" smtClean="0"/>
              <a:t>mệnh</a:t>
            </a:r>
            <a:r>
              <a:rPr lang="en-US" dirty="0" smtClean="0"/>
              <a:t> </a:t>
            </a:r>
            <a:r>
              <a:rPr lang="en-US" dirty="0" err="1" smtClean="0"/>
              <a:t>đề</a:t>
            </a:r>
            <a:r>
              <a:rPr lang="en-US" dirty="0" smtClean="0"/>
              <a:t>. </a:t>
            </a:r>
            <a:r>
              <a:rPr lang="en-US" dirty="0" err="1" smtClean="0"/>
              <a:t>Xét</a:t>
            </a:r>
            <a:r>
              <a:rPr lang="en-US" dirty="0" smtClean="0"/>
              <a:t> </a:t>
            </a:r>
            <a:r>
              <a:rPr lang="en-US" dirty="0" err="1" smtClean="0"/>
              <a:t>bảng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chân</a:t>
            </a:r>
            <a:r>
              <a:rPr lang="en-US" dirty="0" smtClean="0"/>
              <a:t> </a:t>
            </a:r>
            <a:r>
              <a:rPr lang="en-US" dirty="0" err="1" smtClean="0"/>
              <a:t>lý</a:t>
            </a:r>
            <a:r>
              <a:rPr lang="en-US" dirty="0" smtClean="0"/>
              <a:t> </a:t>
            </a:r>
            <a:r>
              <a:rPr lang="en-US" dirty="0" err="1" smtClean="0"/>
              <a:t>của</a:t>
            </a:r>
            <a:r>
              <a:rPr lang="en-US" dirty="0" smtClean="0"/>
              <a:t> </a:t>
            </a:r>
            <a:r>
              <a:rPr lang="en-US" dirty="0" smtClean="0">
                <a:solidFill>
                  <a:srgbClr val="FF0000"/>
                </a:solidFill>
              </a:rPr>
              <a:t>p</a:t>
            </a:r>
            <a:r>
              <a:rPr lang="en-US" dirty="0" smtClean="0">
                <a:solidFill>
                  <a:srgbClr val="FF0000"/>
                </a:solidFill>
                <a:sym typeface="Symbol"/>
              </a:rPr>
              <a:t></a:t>
            </a:r>
            <a:r>
              <a:rPr lang="en-US" dirty="0" smtClean="0">
                <a:solidFill>
                  <a:srgbClr val="FF0000"/>
                </a:solidFill>
              </a:rPr>
              <a:t>p </a:t>
            </a:r>
            <a:r>
              <a:rPr lang="en-US" dirty="0" err="1" smtClean="0"/>
              <a:t>và</a:t>
            </a:r>
            <a:r>
              <a:rPr lang="en-US" dirty="0" smtClean="0"/>
              <a:t> p</a:t>
            </a:r>
            <a:r>
              <a:rPr lang="en-US" dirty="0" smtClean="0">
                <a:sym typeface="Symbol"/>
              </a:rPr>
              <a:t></a:t>
            </a:r>
            <a:r>
              <a:rPr lang="en-US" dirty="0" smtClean="0"/>
              <a:t>p </a:t>
            </a:r>
            <a:r>
              <a:rPr lang="en-US" dirty="0" err="1" smtClean="0"/>
              <a:t>cho</a:t>
            </a:r>
            <a:r>
              <a:rPr lang="en-US" dirty="0" smtClean="0"/>
              <a:t> </a:t>
            </a:r>
            <a:r>
              <a:rPr lang="en-US" dirty="0" err="1" smtClean="0"/>
              <a:t>trong</a:t>
            </a:r>
            <a:r>
              <a:rPr lang="en-US" dirty="0" smtClean="0"/>
              <a:t> </a:t>
            </a:r>
            <a:r>
              <a:rPr lang="en-US" dirty="0" err="1" smtClean="0"/>
              <a:t>bảng</a:t>
            </a:r>
            <a:r>
              <a:rPr lang="en-US" dirty="0" smtClean="0"/>
              <a:t> 1. </a:t>
            </a:r>
            <a:r>
              <a:rPr lang="en-US" dirty="0" err="1" smtClean="0"/>
              <a:t>Vì</a:t>
            </a:r>
            <a:r>
              <a:rPr lang="en-US" dirty="0" smtClean="0"/>
              <a:t> p</a:t>
            </a:r>
            <a:r>
              <a:rPr lang="en-US" dirty="0" smtClean="0">
                <a:sym typeface="Symbol"/>
              </a:rPr>
              <a:t></a:t>
            </a:r>
            <a:r>
              <a:rPr lang="en-US" dirty="0" smtClean="0"/>
              <a:t>p </a:t>
            </a:r>
            <a:r>
              <a:rPr lang="en-US" dirty="0" err="1" smtClean="0"/>
              <a:t>luôn</a:t>
            </a:r>
            <a:r>
              <a:rPr lang="en-US" dirty="0" smtClean="0"/>
              <a:t> </a:t>
            </a:r>
            <a:r>
              <a:rPr lang="en-US" dirty="0" err="1" smtClean="0"/>
              <a:t>đúng</a:t>
            </a:r>
            <a:r>
              <a:rPr lang="en-US" dirty="0" smtClean="0"/>
              <a:t> </a:t>
            </a:r>
            <a:r>
              <a:rPr lang="en-US" dirty="0" err="1" smtClean="0"/>
              <a:t>vậy</a:t>
            </a:r>
            <a:r>
              <a:rPr lang="en-US" dirty="0" smtClean="0"/>
              <a:t> </a:t>
            </a:r>
            <a:r>
              <a:rPr lang="en-US" dirty="0" err="1" smtClean="0"/>
              <a:t>nó</a:t>
            </a:r>
            <a:r>
              <a:rPr lang="en-US" dirty="0" smtClean="0"/>
              <a:t> </a:t>
            </a:r>
            <a:r>
              <a:rPr lang="en-US" dirty="0" err="1" smtClean="0"/>
              <a:t>là</a:t>
            </a:r>
            <a:r>
              <a:rPr lang="en-US" dirty="0" smtClean="0"/>
              <a:t> </a:t>
            </a:r>
            <a:r>
              <a:rPr lang="en-US" dirty="0" err="1" smtClean="0"/>
              <a:t>hằng</a:t>
            </a:r>
            <a:r>
              <a:rPr lang="en-US" dirty="0" smtClean="0"/>
              <a:t> </a:t>
            </a:r>
            <a:r>
              <a:rPr lang="en-US" dirty="0" err="1" smtClean="0"/>
              <a:t>đúng</a:t>
            </a:r>
            <a:r>
              <a:rPr lang="en-US" dirty="0" smtClean="0"/>
              <a:t>. </a:t>
            </a:r>
            <a:r>
              <a:rPr lang="en-US" dirty="0" err="1" smtClean="0"/>
              <a:t>Vì</a:t>
            </a:r>
            <a:r>
              <a:rPr lang="en-US" dirty="0" smtClean="0"/>
              <a:t> p</a:t>
            </a:r>
            <a:r>
              <a:rPr lang="en-US" dirty="0" smtClean="0">
                <a:sym typeface="Symbol"/>
              </a:rPr>
              <a:t></a:t>
            </a:r>
            <a:r>
              <a:rPr lang="en-US" dirty="0" smtClean="0"/>
              <a:t>p </a:t>
            </a:r>
            <a:r>
              <a:rPr lang="en-US" dirty="0" err="1" smtClean="0"/>
              <a:t>luôn</a:t>
            </a:r>
            <a:r>
              <a:rPr lang="en-US" dirty="0" smtClean="0"/>
              <a:t> </a:t>
            </a:r>
            <a:r>
              <a:rPr lang="en-US" dirty="0" err="1" smtClean="0"/>
              <a:t>luôn</a:t>
            </a:r>
            <a:r>
              <a:rPr lang="en-US" dirty="0" smtClean="0"/>
              <a:t> </a:t>
            </a:r>
            <a:r>
              <a:rPr lang="en-US" dirty="0" err="1" smtClean="0"/>
              <a:t>sai</a:t>
            </a:r>
            <a:r>
              <a:rPr lang="en-US" dirty="0" smtClean="0"/>
              <a:t> </a:t>
            </a:r>
            <a:r>
              <a:rPr lang="en-US" dirty="0" err="1" smtClean="0"/>
              <a:t>nên</a:t>
            </a:r>
            <a:r>
              <a:rPr lang="en-US" dirty="0" smtClean="0"/>
              <a:t> </a:t>
            </a:r>
            <a:r>
              <a:rPr lang="en-US" dirty="0" err="1" smtClean="0"/>
              <a:t>nó</a:t>
            </a:r>
            <a:r>
              <a:rPr lang="en-US" dirty="0" smtClean="0"/>
              <a:t> </a:t>
            </a:r>
            <a:r>
              <a:rPr lang="en-US" dirty="0" err="1" smtClean="0"/>
              <a:t>là</a:t>
            </a:r>
            <a:r>
              <a:rPr lang="en-US" dirty="0" smtClean="0"/>
              <a:t> </a:t>
            </a:r>
            <a:r>
              <a:rPr lang="en-US" dirty="0" err="1" smtClean="0"/>
              <a:t>hằng</a:t>
            </a:r>
            <a:r>
              <a:rPr lang="en-US" dirty="0" smtClean="0"/>
              <a:t> </a:t>
            </a:r>
            <a:r>
              <a:rPr lang="en-US" dirty="0" err="1" smtClean="0"/>
              <a:t>sai</a:t>
            </a:r>
            <a:r>
              <a:rPr lang="en-US" dirty="0" smtClean="0"/>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BẢNG 1. </a:t>
            </a:r>
            <a:r>
              <a:rPr lang="en-US" dirty="0" err="1" smtClean="0"/>
              <a:t>Ví</a:t>
            </a:r>
            <a:r>
              <a:rPr lang="en-US" dirty="0" smtClean="0"/>
              <a:t> </a:t>
            </a:r>
            <a:r>
              <a:rPr lang="en-US" dirty="0" err="1" smtClean="0"/>
              <a:t>dụ</a:t>
            </a:r>
            <a:r>
              <a:rPr lang="en-US" dirty="0" smtClean="0"/>
              <a:t> </a:t>
            </a:r>
            <a:r>
              <a:rPr lang="en-US" dirty="0" err="1" smtClean="0"/>
              <a:t>về</a:t>
            </a:r>
            <a:r>
              <a:rPr lang="en-US" dirty="0" smtClean="0"/>
              <a:t> </a:t>
            </a:r>
            <a:r>
              <a:rPr lang="en-US" dirty="0" err="1" smtClean="0"/>
              <a:t>mệnh</a:t>
            </a:r>
            <a:r>
              <a:rPr lang="en-US" dirty="0" smtClean="0"/>
              <a:t> </a:t>
            </a:r>
            <a:r>
              <a:rPr lang="en-US" dirty="0" err="1" smtClean="0"/>
              <a:t>đề</a:t>
            </a:r>
            <a:r>
              <a:rPr lang="en-US" dirty="0" smtClean="0"/>
              <a:t> </a:t>
            </a:r>
            <a:r>
              <a:rPr lang="en-US" dirty="0" err="1" smtClean="0"/>
              <a:t>hằng</a:t>
            </a:r>
            <a:r>
              <a:rPr lang="en-US" dirty="0" smtClean="0"/>
              <a:t> </a:t>
            </a:r>
            <a:r>
              <a:rPr lang="en-US" dirty="0" err="1" smtClean="0"/>
              <a:t>đúng</a:t>
            </a:r>
            <a:r>
              <a:rPr lang="en-US" dirty="0" smtClean="0"/>
              <a:t> </a:t>
            </a:r>
            <a:r>
              <a:rPr lang="en-US" dirty="0" err="1" smtClean="0"/>
              <a:t>và</a:t>
            </a:r>
            <a:r>
              <a:rPr lang="en-US" dirty="0" smtClean="0"/>
              <a:t> </a:t>
            </a:r>
            <a:r>
              <a:rPr lang="en-US" dirty="0" err="1" smtClean="0"/>
              <a:t>mệnh</a:t>
            </a:r>
            <a:r>
              <a:rPr lang="en-US" dirty="0" smtClean="0"/>
              <a:t> </a:t>
            </a:r>
            <a:r>
              <a:rPr lang="en-US" dirty="0" err="1" smtClean="0"/>
              <a:t>đề</a:t>
            </a:r>
            <a:r>
              <a:rPr lang="en-US" dirty="0" smtClean="0"/>
              <a:t> </a:t>
            </a:r>
            <a:r>
              <a:rPr lang="en-US" dirty="0" err="1" smtClean="0"/>
              <a:t>hằng</a:t>
            </a:r>
            <a:r>
              <a:rPr lang="en-US" dirty="0" smtClean="0"/>
              <a:t> </a:t>
            </a:r>
            <a:r>
              <a:rPr lang="en-US" dirty="0" err="1" smtClean="0"/>
              <a:t>sai</a:t>
            </a:r>
            <a:endParaRPr lang="en-US" dirty="0"/>
          </a:p>
        </p:txBody>
      </p:sp>
      <p:graphicFrame>
        <p:nvGraphicFramePr>
          <p:cNvPr id="4" name="Content Placeholder 3"/>
          <p:cNvGraphicFramePr>
            <a:graphicFrameLocks noGrp="1"/>
          </p:cNvGraphicFramePr>
          <p:nvPr>
            <p:ph idx="1"/>
          </p:nvPr>
        </p:nvGraphicFramePr>
        <p:xfrm>
          <a:off x="685800" y="1676400"/>
          <a:ext cx="7725409" cy="2042160"/>
        </p:xfrm>
        <a:graphic>
          <a:graphicData uri="http://schemas.openxmlformats.org/drawingml/2006/table">
            <a:tbl>
              <a:tblPr firstRow="1" bandRow="1">
                <a:tableStyleId>{5C22544A-7EE6-4342-B048-85BDC9FD1C3A}</a:tableStyleId>
              </a:tblPr>
              <a:tblGrid>
                <a:gridCol w="1219200"/>
                <a:gridCol w="1166767"/>
                <a:gridCol w="2669721"/>
                <a:gridCol w="2669721"/>
              </a:tblGrid>
              <a:tr h="370840">
                <a:tc>
                  <a:txBody>
                    <a:bodyPr/>
                    <a:lstStyle/>
                    <a:p>
                      <a:endParaRPr lang="en-US" sz="3200" dirty="0"/>
                    </a:p>
                  </a:txBody>
                  <a:tcPr/>
                </a:tc>
                <a:tc>
                  <a:txBody>
                    <a:bodyPr/>
                    <a:lstStyle/>
                    <a:p>
                      <a:endParaRPr lang="en-US" sz="3200" dirty="0"/>
                    </a:p>
                  </a:txBody>
                  <a:tcPr/>
                </a:tc>
                <a:tc>
                  <a:txBody>
                    <a:bodyPr/>
                    <a:lstStyle/>
                    <a:p>
                      <a:endParaRPr lang="en-US" sz="3200"/>
                    </a:p>
                  </a:txBody>
                  <a:tcPr/>
                </a:tc>
                <a:tc>
                  <a:txBody>
                    <a:bodyPr/>
                    <a:lstStyle/>
                    <a:p>
                      <a:endParaRPr lang="en-US" sz="3200" dirty="0"/>
                    </a:p>
                  </a:txBody>
                  <a:tcPr/>
                </a:tc>
              </a:tr>
              <a:tr h="370840">
                <a:tc>
                  <a:txBody>
                    <a:bodyPr/>
                    <a:lstStyle/>
                    <a:p>
                      <a:pPr marL="0" marR="0">
                        <a:spcBef>
                          <a:spcPts val="0"/>
                        </a:spcBef>
                        <a:spcAft>
                          <a:spcPts val="0"/>
                        </a:spcAft>
                      </a:pPr>
                      <a:r>
                        <a:rPr lang="en-US" sz="3200" dirty="0">
                          <a:latin typeface="Times New Roman"/>
                          <a:ea typeface="Times New Roman"/>
                        </a:rPr>
                        <a:t>P</a:t>
                      </a:r>
                    </a:p>
                  </a:txBody>
                  <a:tcPr marL="68580" marR="68580" marT="0" marB="0"/>
                </a:tc>
                <a:tc>
                  <a:txBody>
                    <a:bodyPr/>
                    <a:lstStyle/>
                    <a:p>
                      <a:pPr marL="0" marR="0">
                        <a:spcBef>
                          <a:spcPts val="0"/>
                        </a:spcBef>
                        <a:spcAft>
                          <a:spcPts val="0"/>
                        </a:spcAft>
                      </a:pPr>
                      <a:r>
                        <a:rPr lang="en-US" sz="3200">
                          <a:latin typeface="Times New Roman"/>
                          <a:ea typeface="Times New Roman"/>
                        </a:rPr>
                        <a:t>¬p</a:t>
                      </a:r>
                    </a:p>
                  </a:txBody>
                  <a:tcPr marL="68580" marR="68580" marT="0" marB="0"/>
                </a:tc>
                <a:tc>
                  <a:txBody>
                    <a:bodyPr/>
                    <a:lstStyle/>
                    <a:p>
                      <a:pPr marL="0" marR="0">
                        <a:spcBef>
                          <a:spcPts val="0"/>
                        </a:spcBef>
                        <a:spcAft>
                          <a:spcPts val="0"/>
                        </a:spcAft>
                      </a:pPr>
                      <a:r>
                        <a:rPr lang="en-US" sz="3200">
                          <a:latin typeface="Times New Roman"/>
                          <a:ea typeface="Times New Roman"/>
                        </a:rPr>
                        <a:t>P</a:t>
                      </a:r>
                      <a:r>
                        <a:rPr lang="en-US" sz="3200">
                          <a:latin typeface="Times New Roman"/>
                          <a:ea typeface="Times New Roman"/>
                          <a:sym typeface="Symbol"/>
                        </a:rPr>
                        <a:t></a:t>
                      </a:r>
                      <a:r>
                        <a:rPr lang="en-US" sz="3200">
                          <a:latin typeface="Times New Roman"/>
                          <a:ea typeface="Times New Roman"/>
                        </a:rPr>
                        <a:t> ¬p</a:t>
                      </a:r>
                    </a:p>
                  </a:txBody>
                  <a:tcPr marL="68580" marR="68580" marT="0" marB="0"/>
                </a:tc>
                <a:tc>
                  <a:txBody>
                    <a:bodyPr/>
                    <a:lstStyle/>
                    <a:p>
                      <a:pPr marL="0" marR="0">
                        <a:spcBef>
                          <a:spcPts val="0"/>
                        </a:spcBef>
                        <a:spcAft>
                          <a:spcPts val="0"/>
                        </a:spcAft>
                      </a:pPr>
                      <a:r>
                        <a:rPr lang="en-US" sz="3200" dirty="0">
                          <a:latin typeface="Times New Roman"/>
                          <a:ea typeface="Times New Roman"/>
                        </a:rPr>
                        <a:t>p</a:t>
                      </a:r>
                      <a:r>
                        <a:rPr lang="en-US" sz="3200" dirty="0">
                          <a:latin typeface="Times New Roman"/>
                          <a:ea typeface="Times New Roman"/>
                          <a:sym typeface="Symbol"/>
                        </a:rPr>
                        <a:t></a:t>
                      </a:r>
                      <a:r>
                        <a:rPr lang="en-US" sz="3200" dirty="0">
                          <a:latin typeface="Times New Roman"/>
                          <a:ea typeface="Times New Roman"/>
                        </a:rPr>
                        <a:t>¬p</a:t>
                      </a:r>
                    </a:p>
                  </a:txBody>
                  <a:tcPr marL="68580" marR="68580" marT="0" marB="0"/>
                </a:tc>
              </a:tr>
              <a:tr h="370840">
                <a:tc>
                  <a:txBody>
                    <a:bodyPr/>
                    <a:lstStyle/>
                    <a:p>
                      <a:pPr marL="0" marR="0">
                        <a:spcBef>
                          <a:spcPts val="0"/>
                        </a:spcBef>
                        <a:spcAft>
                          <a:spcPts val="0"/>
                        </a:spcAft>
                      </a:pPr>
                      <a:r>
                        <a:rPr lang="en-US" sz="3200">
                          <a:latin typeface="Times New Roman"/>
                          <a:ea typeface="Times New Roman"/>
                        </a:rPr>
                        <a:t>T</a:t>
                      </a:r>
                    </a:p>
                  </a:txBody>
                  <a:tcPr marL="68580" marR="68580" marT="0" marB="0"/>
                </a:tc>
                <a:tc>
                  <a:txBody>
                    <a:bodyPr/>
                    <a:lstStyle/>
                    <a:p>
                      <a:pPr marL="0" marR="0">
                        <a:spcBef>
                          <a:spcPts val="0"/>
                        </a:spcBef>
                        <a:spcAft>
                          <a:spcPts val="0"/>
                        </a:spcAft>
                      </a:pPr>
                      <a:r>
                        <a:rPr lang="en-US" sz="3200">
                          <a:latin typeface="Times New Roman"/>
                          <a:ea typeface="Times New Roman"/>
                        </a:rPr>
                        <a:t>F</a:t>
                      </a:r>
                    </a:p>
                  </a:txBody>
                  <a:tcPr marL="68580" marR="68580" marT="0" marB="0"/>
                </a:tc>
                <a:tc>
                  <a:txBody>
                    <a:bodyPr/>
                    <a:lstStyle/>
                    <a:p>
                      <a:pPr marL="0" marR="0">
                        <a:spcBef>
                          <a:spcPts val="0"/>
                        </a:spcBef>
                        <a:spcAft>
                          <a:spcPts val="0"/>
                        </a:spcAft>
                      </a:pPr>
                      <a:r>
                        <a:rPr lang="en-US" sz="3200">
                          <a:latin typeface="Times New Roman"/>
                          <a:ea typeface="Times New Roman"/>
                        </a:rPr>
                        <a:t>T</a:t>
                      </a:r>
                    </a:p>
                  </a:txBody>
                  <a:tcPr marL="68580" marR="68580" marT="0" marB="0"/>
                </a:tc>
                <a:tc>
                  <a:txBody>
                    <a:bodyPr/>
                    <a:lstStyle/>
                    <a:p>
                      <a:pPr marL="0" marR="0">
                        <a:spcBef>
                          <a:spcPts val="0"/>
                        </a:spcBef>
                        <a:spcAft>
                          <a:spcPts val="0"/>
                        </a:spcAft>
                      </a:pPr>
                      <a:r>
                        <a:rPr lang="en-US" sz="3200">
                          <a:latin typeface="Times New Roman"/>
                          <a:ea typeface="Times New Roman"/>
                        </a:rPr>
                        <a:t>F</a:t>
                      </a:r>
                    </a:p>
                  </a:txBody>
                  <a:tcPr marL="68580" marR="68580" marT="0" marB="0"/>
                </a:tc>
              </a:tr>
              <a:tr h="370840">
                <a:tc>
                  <a:txBody>
                    <a:bodyPr/>
                    <a:lstStyle/>
                    <a:p>
                      <a:pPr marL="0" marR="0">
                        <a:spcBef>
                          <a:spcPts val="0"/>
                        </a:spcBef>
                        <a:spcAft>
                          <a:spcPts val="0"/>
                        </a:spcAft>
                      </a:pPr>
                      <a:r>
                        <a:rPr lang="en-US" sz="3200" dirty="0">
                          <a:latin typeface="Times New Roman"/>
                          <a:ea typeface="Times New Roman"/>
                        </a:rPr>
                        <a:t>F</a:t>
                      </a:r>
                    </a:p>
                  </a:txBody>
                  <a:tcPr marL="68580" marR="68580" marT="0" marB="0"/>
                </a:tc>
                <a:tc>
                  <a:txBody>
                    <a:bodyPr/>
                    <a:lstStyle/>
                    <a:p>
                      <a:pPr marL="0" marR="0">
                        <a:spcBef>
                          <a:spcPts val="0"/>
                        </a:spcBef>
                        <a:spcAft>
                          <a:spcPts val="0"/>
                        </a:spcAft>
                      </a:pPr>
                      <a:r>
                        <a:rPr lang="en-US" sz="3200">
                          <a:latin typeface="Times New Roman"/>
                          <a:ea typeface="Times New Roman"/>
                        </a:rPr>
                        <a:t>T</a:t>
                      </a:r>
                    </a:p>
                  </a:txBody>
                  <a:tcPr marL="68580" marR="68580" marT="0" marB="0"/>
                </a:tc>
                <a:tc>
                  <a:txBody>
                    <a:bodyPr/>
                    <a:lstStyle/>
                    <a:p>
                      <a:pPr marL="0" marR="0">
                        <a:spcBef>
                          <a:spcPts val="0"/>
                        </a:spcBef>
                        <a:spcAft>
                          <a:spcPts val="0"/>
                        </a:spcAft>
                      </a:pPr>
                      <a:r>
                        <a:rPr lang="en-US" sz="3200">
                          <a:latin typeface="Times New Roman"/>
                          <a:ea typeface="Times New Roman"/>
                        </a:rPr>
                        <a:t>T</a:t>
                      </a:r>
                    </a:p>
                  </a:txBody>
                  <a:tcPr marL="68580" marR="68580" marT="0" marB="0"/>
                </a:tc>
                <a:tc>
                  <a:txBody>
                    <a:bodyPr/>
                    <a:lstStyle/>
                    <a:p>
                      <a:pPr marL="0" marR="0">
                        <a:spcBef>
                          <a:spcPts val="0"/>
                        </a:spcBef>
                        <a:spcAft>
                          <a:spcPts val="0"/>
                        </a:spcAft>
                      </a:pPr>
                      <a:r>
                        <a:rPr lang="en-US" sz="3200" dirty="0">
                          <a:latin typeface="Times New Roman"/>
                          <a:ea typeface="Times New Roman"/>
                        </a:rPr>
                        <a:t>F</a:t>
                      </a:r>
                    </a:p>
                  </a:txBody>
                  <a:tcPr marL="68580" marR="68580" marT="0" marB="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ĐỊNH NGHĨA 2.</a:t>
            </a:r>
            <a:br>
              <a:rPr lang="en-US" dirty="0" smtClean="0"/>
            </a:br>
            <a:r>
              <a:rPr lang="en-US" dirty="0" smtClean="0"/>
              <a:t>TƯƠNG ĐƯƠNG LÔGIC</a:t>
            </a:r>
            <a:endParaRPr lang="en-US" dirty="0"/>
          </a:p>
        </p:txBody>
      </p:sp>
      <p:sp>
        <p:nvSpPr>
          <p:cNvPr id="3" name="Content Placeholder 2"/>
          <p:cNvSpPr>
            <a:spLocks noGrp="1"/>
          </p:cNvSpPr>
          <p:nvPr>
            <p:ph idx="1"/>
          </p:nvPr>
        </p:nvSpPr>
        <p:spPr/>
        <p:txBody>
          <a:bodyPr>
            <a:normAutofit/>
          </a:bodyPr>
          <a:lstStyle/>
          <a:p>
            <a:endParaRPr lang="en-US" dirty="0" smtClean="0"/>
          </a:p>
          <a:p>
            <a:r>
              <a:rPr lang="en-US" sz="4000" dirty="0" err="1" smtClean="0"/>
              <a:t>Các</a:t>
            </a:r>
            <a:r>
              <a:rPr lang="en-US" sz="4000" dirty="0" smtClean="0"/>
              <a:t> </a:t>
            </a:r>
            <a:r>
              <a:rPr lang="en-US" sz="4000" dirty="0" err="1" smtClean="0"/>
              <a:t>mệnh</a:t>
            </a:r>
            <a:r>
              <a:rPr lang="en-US" sz="4000" dirty="0" smtClean="0"/>
              <a:t> </a:t>
            </a:r>
            <a:r>
              <a:rPr lang="en-US" sz="4000" dirty="0" err="1" smtClean="0"/>
              <a:t>đề</a:t>
            </a:r>
            <a:r>
              <a:rPr lang="en-US" sz="4000" dirty="0" smtClean="0"/>
              <a:t> p </a:t>
            </a:r>
            <a:r>
              <a:rPr lang="en-US" sz="4000" dirty="0" err="1" smtClean="0"/>
              <a:t>và</a:t>
            </a:r>
            <a:r>
              <a:rPr lang="en-US" sz="4000" dirty="0" smtClean="0"/>
              <a:t> q </a:t>
            </a:r>
            <a:r>
              <a:rPr lang="en-US" sz="4000" dirty="0" err="1" smtClean="0"/>
              <a:t>được</a:t>
            </a:r>
            <a:r>
              <a:rPr lang="en-US" sz="4000" dirty="0" smtClean="0"/>
              <a:t> </a:t>
            </a:r>
            <a:r>
              <a:rPr lang="en-US" sz="4000" dirty="0" err="1" smtClean="0"/>
              <a:t>gọi</a:t>
            </a:r>
            <a:r>
              <a:rPr lang="en-US" sz="4000" dirty="0" smtClean="0"/>
              <a:t> </a:t>
            </a:r>
            <a:r>
              <a:rPr lang="en-US" sz="4000" dirty="0" err="1" smtClean="0"/>
              <a:t>là</a:t>
            </a:r>
            <a:r>
              <a:rPr lang="en-US" sz="4000" dirty="0" smtClean="0"/>
              <a:t> </a:t>
            </a:r>
            <a:r>
              <a:rPr lang="en-US" sz="4000" dirty="0" err="1" smtClean="0"/>
              <a:t>tương</a:t>
            </a:r>
            <a:r>
              <a:rPr lang="en-US" sz="4000" dirty="0" smtClean="0"/>
              <a:t> </a:t>
            </a:r>
            <a:r>
              <a:rPr lang="en-US" sz="4000" dirty="0" err="1" smtClean="0"/>
              <a:t>đương</a:t>
            </a:r>
            <a:r>
              <a:rPr lang="en-US" sz="4000" dirty="0" smtClean="0"/>
              <a:t> </a:t>
            </a:r>
            <a:r>
              <a:rPr lang="en-US" sz="4000" dirty="0" err="1" smtClean="0"/>
              <a:t>lôgic</a:t>
            </a:r>
            <a:r>
              <a:rPr lang="en-US" sz="4000" dirty="0" smtClean="0"/>
              <a:t> </a:t>
            </a:r>
            <a:r>
              <a:rPr lang="en-US" sz="4000" dirty="0" err="1" smtClean="0"/>
              <a:t>nếu</a:t>
            </a:r>
            <a:r>
              <a:rPr lang="en-US" sz="4000" dirty="0" smtClean="0"/>
              <a:t> </a:t>
            </a:r>
            <a:r>
              <a:rPr lang="en-US" sz="4000" dirty="0" err="1" smtClean="0"/>
              <a:t>p↔q</a:t>
            </a:r>
            <a:r>
              <a:rPr lang="en-US" sz="4000" dirty="0" smtClean="0"/>
              <a:t> </a:t>
            </a:r>
            <a:r>
              <a:rPr lang="en-US" sz="4000" dirty="0" err="1" smtClean="0"/>
              <a:t>là</a:t>
            </a:r>
            <a:r>
              <a:rPr lang="en-US" sz="4000" dirty="0" smtClean="0"/>
              <a:t> </a:t>
            </a:r>
            <a:r>
              <a:rPr lang="en-US" sz="4000" dirty="0" err="1" smtClean="0"/>
              <a:t>hằng</a:t>
            </a:r>
            <a:r>
              <a:rPr lang="en-US" sz="4000" dirty="0" smtClean="0"/>
              <a:t> </a:t>
            </a:r>
            <a:r>
              <a:rPr lang="en-US" sz="4000" dirty="0" err="1" smtClean="0"/>
              <a:t>đúng</a:t>
            </a:r>
            <a:r>
              <a:rPr lang="en-US" sz="4000" dirty="0" smtClean="0"/>
              <a:t>. </a:t>
            </a:r>
            <a:r>
              <a:rPr lang="en-US" sz="4000" dirty="0" err="1" smtClean="0"/>
              <a:t>Kí</a:t>
            </a:r>
            <a:r>
              <a:rPr lang="en-US" sz="4000" dirty="0" smtClean="0"/>
              <a:t> </a:t>
            </a:r>
            <a:r>
              <a:rPr lang="en-US" sz="4000" dirty="0" err="1" smtClean="0"/>
              <a:t>hiệu</a:t>
            </a:r>
            <a:r>
              <a:rPr lang="en-US" sz="4000" dirty="0" smtClean="0"/>
              <a:t> p ≡ q </a:t>
            </a:r>
            <a:r>
              <a:rPr lang="en-US" sz="4000" dirty="0" err="1" smtClean="0"/>
              <a:t>để</a:t>
            </a:r>
            <a:r>
              <a:rPr lang="en-US" sz="4000" dirty="0" smtClean="0"/>
              <a:t> </a:t>
            </a:r>
            <a:r>
              <a:rPr lang="en-US" sz="4000" dirty="0" err="1" smtClean="0"/>
              <a:t>chỉ</a:t>
            </a:r>
            <a:r>
              <a:rPr lang="en-US" sz="4000" dirty="0" smtClean="0"/>
              <a:t> p </a:t>
            </a:r>
            <a:r>
              <a:rPr lang="en-US" sz="4000" dirty="0" err="1" smtClean="0"/>
              <a:t>và</a:t>
            </a:r>
            <a:r>
              <a:rPr lang="en-US" sz="4000" dirty="0" smtClean="0"/>
              <a:t> q </a:t>
            </a:r>
            <a:r>
              <a:rPr lang="en-US" sz="4000" dirty="0" err="1" smtClean="0"/>
              <a:t>là</a:t>
            </a:r>
            <a:r>
              <a:rPr lang="en-US" sz="4000" dirty="0" smtClean="0"/>
              <a:t> </a:t>
            </a:r>
            <a:r>
              <a:rPr lang="en-US" sz="4000" dirty="0" err="1" smtClean="0"/>
              <a:t>tương</a:t>
            </a:r>
            <a:r>
              <a:rPr lang="en-US" sz="4000" dirty="0" smtClean="0"/>
              <a:t> </a:t>
            </a:r>
            <a:r>
              <a:rPr lang="en-US" sz="4000" dirty="0" err="1" smtClean="0"/>
              <a:t>đương</a:t>
            </a:r>
            <a:r>
              <a:rPr lang="en-US" sz="4000" dirty="0" smtClean="0"/>
              <a:t> </a:t>
            </a:r>
            <a:r>
              <a:rPr lang="en-US" sz="4000" dirty="0" err="1" smtClean="0"/>
              <a:t>lôgic</a:t>
            </a:r>
            <a:r>
              <a:rPr lang="en-US" sz="4000" dirty="0"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2</a:t>
            </a:r>
            <a:endParaRPr lang="en-US" dirty="0"/>
          </a:p>
        </p:txBody>
      </p:sp>
      <p:sp>
        <p:nvSpPr>
          <p:cNvPr id="3" name="Content Placeholder 2"/>
          <p:cNvSpPr>
            <a:spLocks noGrp="1"/>
          </p:cNvSpPr>
          <p:nvPr>
            <p:ph idx="1"/>
          </p:nvPr>
        </p:nvSpPr>
        <p:spPr/>
        <p:txBody>
          <a:bodyPr/>
          <a:lstStyle/>
          <a:p>
            <a:r>
              <a:rPr lang="en-US" dirty="0" err="1" smtClean="0"/>
              <a:t>Chứng</a:t>
            </a:r>
            <a:r>
              <a:rPr lang="en-US" dirty="0" smtClean="0"/>
              <a:t> minh </a:t>
            </a:r>
            <a:r>
              <a:rPr lang="en-US" dirty="0" err="1" smtClean="0"/>
              <a:t>rằng</a:t>
            </a:r>
            <a:r>
              <a:rPr lang="en-US" dirty="0" smtClean="0"/>
              <a:t> ¬(</a:t>
            </a:r>
            <a:r>
              <a:rPr lang="en-US" dirty="0" err="1" smtClean="0"/>
              <a:t>p</a:t>
            </a:r>
            <a:r>
              <a:rPr lang="en-US" dirty="0" err="1" smtClean="0">
                <a:sym typeface="Symbol"/>
              </a:rPr>
              <a:t></a:t>
            </a:r>
            <a:r>
              <a:rPr lang="en-US" dirty="0" err="1" smtClean="0"/>
              <a:t>q</a:t>
            </a:r>
            <a:r>
              <a:rPr lang="en-US" dirty="0" smtClean="0"/>
              <a:t>) </a:t>
            </a:r>
            <a:r>
              <a:rPr lang="en-US" dirty="0" err="1" smtClean="0"/>
              <a:t>và</a:t>
            </a:r>
            <a:r>
              <a:rPr lang="en-US" dirty="0" smtClean="0"/>
              <a:t> ¬p</a:t>
            </a:r>
            <a:r>
              <a:rPr lang="en-US" dirty="0" smtClean="0">
                <a:sym typeface="Symbol"/>
              </a:rPr>
              <a:t></a:t>
            </a:r>
            <a:r>
              <a:rPr lang="en-US" dirty="0" smtClean="0"/>
              <a:t>¬q </a:t>
            </a:r>
            <a:r>
              <a:rPr lang="en-US" dirty="0" err="1" smtClean="0"/>
              <a:t>là</a:t>
            </a:r>
            <a:r>
              <a:rPr lang="en-US" dirty="0" smtClean="0"/>
              <a:t> </a:t>
            </a:r>
            <a:r>
              <a:rPr lang="en-US" dirty="0" err="1" smtClean="0"/>
              <a:t>tương</a:t>
            </a:r>
            <a:r>
              <a:rPr lang="en-US" dirty="0" smtClean="0"/>
              <a:t> </a:t>
            </a:r>
            <a:r>
              <a:rPr lang="en-US" dirty="0" err="1" smtClean="0"/>
              <a:t>đương</a:t>
            </a:r>
            <a:r>
              <a:rPr lang="en-US" dirty="0" smtClean="0"/>
              <a:t> </a:t>
            </a:r>
            <a:r>
              <a:rPr lang="en-US" dirty="0" err="1" smtClean="0"/>
              <a:t>lôgic</a:t>
            </a:r>
            <a:r>
              <a:rPr lang="en-US" dirty="0" smtClean="0"/>
              <a:t>. </a:t>
            </a:r>
            <a:r>
              <a:rPr lang="en-US" dirty="0" err="1" smtClean="0"/>
              <a:t>Sự</a:t>
            </a:r>
            <a:r>
              <a:rPr lang="en-US" dirty="0" smtClean="0"/>
              <a:t> </a:t>
            </a:r>
            <a:r>
              <a:rPr lang="en-US" dirty="0" err="1" smtClean="0"/>
              <a:t>tương</a:t>
            </a:r>
            <a:r>
              <a:rPr lang="en-US" dirty="0" smtClean="0"/>
              <a:t> </a:t>
            </a:r>
            <a:r>
              <a:rPr lang="en-US" dirty="0" err="1" smtClean="0"/>
              <a:t>đương</a:t>
            </a:r>
            <a:r>
              <a:rPr lang="en-US" dirty="0" smtClean="0"/>
              <a:t> </a:t>
            </a:r>
            <a:r>
              <a:rPr lang="en-US" dirty="0" err="1" smtClean="0"/>
              <a:t>này</a:t>
            </a:r>
            <a:r>
              <a:rPr lang="en-US" dirty="0" smtClean="0"/>
              <a:t> </a:t>
            </a:r>
            <a:r>
              <a:rPr lang="en-US" dirty="0" err="1" smtClean="0"/>
              <a:t>là</a:t>
            </a:r>
            <a:r>
              <a:rPr lang="en-US" dirty="0" smtClean="0"/>
              <a:t> </a:t>
            </a:r>
            <a:r>
              <a:rPr lang="en-US" dirty="0" err="1" smtClean="0"/>
              <a:t>một</a:t>
            </a:r>
            <a:r>
              <a:rPr lang="en-US" dirty="0" smtClean="0"/>
              <a:t> </a:t>
            </a:r>
            <a:r>
              <a:rPr lang="en-US" dirty="0" err="1" smtClean="0"/>
              <a:t>trong</a:t>
            </a:r>
            <a:r>
              <a:rPr lang="en-US" dirty="0" smtClean="0"/>
              <a:t> </a:t>
            </a:r>
            <a:r>
              <a:rPr lang="en-US" dirty="0" err="1" smtClean="0"/>
              <a:t>số</a:t>
            </a:r>
            <a:r>
              <a:rPr lang="en-US" dirty="0" smtClean="0"/>
              <a:t> </a:t>
            </a:r>
            <a:r>
              <a:rPr lang="en-US" dirty="0" err="1" smtClean="0"/>
              <a:t>các</a:t>
            </a:r>
            <a:r>
              <a:rPr lang="en-US" dirty="0" smtClean="0"/>
              <a:t> </a:t>
            </a:r>
            <a:r>
              <a:rPr lang="en-US" dirty="0" err="1" smtClean="0"/>
              <a:t>luật</a:t>
            </a:r>
            <a:r>
              <a:rPr lang="en-US" dirty="0" smtClean="0"/>
              <a:t> De Morgan </a:t>
            </a:r>
            <a:r>
              <a:rPr lang="en-US" dirty="0" err="1" smtClean="0"/>
              <a:t>đối</a:t>
            </a:r>
            <a:r>
              <a:rPr lang="en-US" dirty="0" smtClean="0"/>
              <a:t> </a:t>
            </a:r>
            <a:r>
              <a:rPr lang="en-US" dirty="0" err="1" smtClean="0"/>
              <a:t>với</a:t>
            </a:r>
            <a:r>
              <a:rPr lang="en-US" dirty="0" smtClean="0"/>
              <a:t> </a:t>
            </a:r>
            <a:r>
              <a:rPr lang="en-US" dirty="0" err="1" smtClean="0"/>
              <a:t>các</a:t>
            </a:r>
            <a:r>
              <a:rPr lang="en-US" dirty="0" smtClean="0"/>
              <a:t> </a:t>
            </a:r>
            <a:r>
              <a:rPr lang="en-US" dirty="0" err="1" smtClean="0"/>
              <a:t>mệnh</a:t>
            </a:r>
            <a:r>
              <a:rPr lang="en-US" dirty="0" smtClean="0"/>
              <a:t> </a:t>
            </a:r>
            <a:r>
              <a:rPr lang="en-US" dirty="0" err="1" smtClean="0"/>
              <a:t>đề</a:t>
            </a:r>
            <a:r>
              <a:rPr lang="en-US" dirty="0" smtClean="0"/>
              <a:t>, </a:t>
            </a:r>
            <a:r>
              <a:rPr lang="en-US" dirty="0" err="1" smtClean="0"/>
              <a:t>các</a:t>
            </a:r>
            <a:r>
              <a:rPr lang="en-US" dirty="0" smtClean="0"/>
              <a:t> </a:t>
            </a:r>
            <a:r>
              <a:rPr lang="en-US" dirty="0" err="1" smtClean="0"/>
              <a:t>luật</a:t>
            </a:r>
            <a:r>
              <a:rPr lang="en-US" dirty="0" smtClean="0"/>
              <a:t> </a:t>
            </a:r>
            <a:r>
              <a:rPr lang="en-US" dirty="0" err="1" smtClean="0"/>
              <a:t>này</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theo</a:t>
            </a:r>
            <a:r>
              <a:rPr lang="en-US" dirty="0" smtClean="0"/>
              <a:t> </a:t>
            </a:r>
            <a:r>
              <a:rPr lang="en-US" dirty="0" err="1" smtClean="0"/>
              <a:t>tên</a:t>
            </a:r>
            <a:r>
              <a:rPr lang="en-US" dirty="0" smtClean="0"/>
              <a:t> </a:t>
            </a:r>
            <a:r>
              <a:rPr lang="en-US" dirty="0" err="1" smtClean="0"/>
              <a:t>nhà</a:t>
            </a:r>
            <a:r>
              <a:rPr lang="en-US" dirty="0" smtClean="0"/>
              <a:t> </a:t>
            </a:r>
            <a:r>
              <a:rPr lang="en-US" dirty="0" err="1" smtClean="0"/>
              <a:t>toán</a:t>
            </a:r>
            <a:r>
              <a:rPr lang="en-US" dirty="0" smtClean="0"/>
              <a:t> </a:t>
            </a:r>
            <a:r>
              <a:rPr lang="en-US" dirty="0" err="1" smtClean="0"/>
              <a:t>học</a:t>
            </a:r>
            <a:r>
              <a:rPr lang="en-US" dirty="0" smtClean="0"/>
              <a:t> </a:t>
            </a:r>
            <a:r>
              <a:rPr lang="en-US" dirty="0" err="1" smtClean="0"/>
              <a:t>người</a:t>
            </a:r>
            <a:r>
              <a:rPr lang="en-US" dirty="0" smtClean="0"/>
              <a:t> </a:t>
            </a:r>
            <a:r>
              <a:rPr lang="en-US" dirty="0" err="1" smtClean="0"/>
              <a:t>Anh</a:t>
            </a:r>
            <a:r>
              <a:rPr lang="en-US" dirty="0" smtClean="0"/>
              <a:t> Augustus De Morgan </a:t>
            </a:r>
            <a:r>
              <a:rPr lang="en-US" dirty="0" err="1" smtClean="0"/>
              <a:t>vào</a:t>
            </a:r>
            <a:r>
              <a:rPr lang="en-US" dirty="0" smtClean="0"/>
              <a:t> </a:t>
            </a:r>
            <a:r>
              <a:rPr lang="en-US" dirty="0" err="1" smtClean="0"/>
              <a:t>giữa</a:t>
            </a:r>
            <a:r>
              <a:rPr lang="en-US" dirty="0" smtClean="0"/>
              <a:t> </a:t>
            </a:r>
            <a:r>
              <a:rPr lang="en-US" dirty="0" err="1" smtClean="0"/>
              <a:t>thế</a:t>
            </a:r>
            <a:r>
              <a:rPr lang="en-US" dirty="0" smtClean="0"/>
              <a:t> </a:t>
            </a:r>
            <a:r>
              <a:rPr lang="en-US" dirty="0" err="1" smtClean="0"/>
              <a:t>kỉ</a:t>
            </a:r>
            <a:r>
              <a:rPr lang="en-US" dirty="0" smtClean="0"/>
              <a:t> XIX.</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BẢNG 2. </a:t>
            </a:r>
            <a:r>
              <a:rPr lang="en-US" dirty="0" err="1" smtClean="0"/>
              <a:t>Bảng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chân</a:t>
            </a:r>
            <a:r>
              <a:rPr lang="en-US" dirty="0" smtClean="0"/>
              <a:t> </a:t>
            </a:r>
            <a:r>
              <a:rPr lang="en-US" dirty="0" err="1" smtClean="0"/>
              <a:t>lí</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p</a:t>
            </a:r>
            <a:r>
              <a:rPr lang="en-US" dirty="0" err="1" smtClean="0">
                <a:sym typeface="Symbol"/>
              </a:rPr>
              <a:t></a:t>
            </a:r>
            <a:r>
              <a:rPr lang="en-US" dirty="0" err="1" smtClean="0"/>
              <a:t>q</a:t>
            </a:r>
            <a:r>
              <a:rPr lang="en-US" dirty="0" smtClean="0"/>
              <a:t>) </a:t>
            </a:r>
            <a:r>
              <a:rPr lang="en-US" dirty="0" err="1" smtClean="0"/>
              <a:t>và</a:t>
            </a:r>
            <a:r>
              <a:rPr lang="en-US" dirty="0" smtClean="0"/>
              <a:t> ¬p</a:t>
            </a:r>
            <a:r>
              <a:rPr lang="en-US" dirty="0" smtClean="0">
                <a:sym typeface="Symbol"/>
              </a:rPr>
              <a:t></a:t>
            </a:r>
            <a:r>
              <a:rPr lang="en-US" dirty="0" smtClean="0"/>
              <a:t>¬q</a:t>
            </a:r>
            <a:endParaRPr lang="en-US" dirty="0"/>
          </a:p>
        </p:txBody>
      </p:sp>
      <p:graphicFrame>
        <p:nvGraphicFramePr>
          <p:cNvPr id="4" name="Content Placeholder 3"/>
          <p:cNvGraphicFramePr>
            <a:graphicFrameLocks noGrp="1"/>
          </p:cNvGraphicFramePr>
          <p:nvPr>
            <p:ph idx="1"/>
          </p:nvPr>
        </p:nvGraphicFramePr>
        <p:xfrm>
          <a:off x="457200" y="1600200"/>
          <a:ext cx="8763000" cy="3048000"/>
        </p:xfrm>
        <a:graphic>
          <a:graphicData uri="http://schemas.openxmlformats.org/drawingml/2006/table">
            <a:tbl>
              <a:tblPr firstRow="1" bandRow="1">
                <a:tableStyleId>{5C22544A-7EE6-4342-B048-85BDC9FD1C3A}</a:tableStyleId>
              </a:tblPr>
              <a:tblGrid>
                <a:gridCol w="1175657"/>
                <a:gridCol w="500743"/>
                <a:gridCol w="1066800"/>
                <a:gridCol w="1959428"/>
                <a:gridCol w="1175657"/>
                <a:gridCol w="1175657"/>
                <a:gridCol w="1709058"/>
              </a:tblGrid>
              <a:tr h="370840">
                <a:tc>
                  <a:txBody>
                    <a:bodyPr/>
                    <a:lstStyle/>
                    <a:p>
                      <a:pPr marL="0" marR="0">
                        <a:spcBef>
                          <a:spcPts val="0"/>
                        </a:spcBef>
                        <a:spcAft>
                          <a:spcPts val="0"/>
                        </a:spcAft>
                      </a:pPr>
                      <a:r>
                        <a:rPr lang="en-US" sz="4000" dirty="0">
                          <a:latin typeface="Times New Roman"/>
                          <a:ea typeface="Times New Roman"/>
                        </a:rPr>
                        <a:t>p</a:t>
                      </a:r>
                    </a:p>
                  </a:txBody>
                  <a:tcPr marL="68580" marR="68580" marT="0" marB="0"/>
                </a:tc>
                <a:tc>
                  <a:txBody>
                    <a:bodyPr/>
                    <a:lstStyle/>
                    <a:p>
                      <a:pPr marL="0" marR="0">
                        <a:spcBef>
                          <a:spcPts val="0"/>
                        </a:spcBef>
                        <a:spcAft>
                          <a:spcPts val="0"/>
                        </a:spcAft>
                      </a:pPr>
                      <a:r>
                        <a:rPr lang="en-US" sz="4000">
                          <a:latin typeface="Times New Roman"/>
                          <a:ea typeface="Times New Roman"/>
                        </a:rPr>
                        <a:t>q</a:t>
                      </a:r>
                    </a:p>
                  </a:txBody>
                  <a:tcPr marL="68580" marR="68580" marT="0" marB="0"/>
                </a:tc>
                <a:tc>
                  <a:txBody>
                    <a:bodyPr/>
                    <a:lstStyle/>
                    <a:p>
                      <a:pPr marL="0" marR="0">
                        <a:spcBef>
                          <a:spcPts val="0"/>
                        </a:spcBef>
                        <a:spcAft>
                          <a:spcPts val="0"/>
                        </a:spcAft>
                      </a:pPr>
                      <a:r>
                        <a:rPr lang="en-US" sz="4000">
                          <a:latin typeface="Times New Roman"/>
                          <a:ea typeface="Times New Roman"/>
                        </a:rPr>
                        <a:t>p</a:t>
                      </a:r>
                      <a:r>
                        <a:rPr lang="en-US" sz="4000">
                          <a:latin typeface="Times New Roman"/>
                          <a:ea typeface="Times New Roman"/>
                          <a:sym typeface="Symbol"/>
                        </a:rPr>
                        <a:t></a:t>
                      </a:r>
                      <a:r>
                        <a:rPr lang="en-US" sz="4000">
                          <a:latin typeface="Times New Roman"/>
                          <a:ea typeface="Times New Roman"/>
                        </a:rPr>
                        <a:t>q</a:t>
                      </a:r>
                    </a:p>
                  </a:txBody>
                  <a:tcPr marL="68580" marR="68580" marT="0" marB="0"/>
                </a:tc>
                <a:tc>
                  <a:txBody>
                    <a:bodyPr/>
                    <a:lstStyle/>
                    <a:p>
                      <a:pPr marL="0" marR="0">
                        <a:spcBef>
                          <a:spcPts val="0"/>
                        </a:spcBef>
                        <a:spcAft>
                          <a:spcPts val="0"/>
                        </a:spcAft>
                      </a:pPr>
                      <a:r>
                        <a:rPr lang="en-US" sz="4000">
                          <a:latin typeface="Times New Roman"/>
                          <a:ea typeface="Times New Roman"/>
                        </a:rPr>
                        <a:t>¬(p</a:t>
                      </a:r>
                      <a:r>
                        <a:rPr lang="en-US" sz="4000">
                          <a:latin typeface="Times New Roman"/>
                          <a:ea typeface="Times New Roman"/>
                          <a:sym typeface="Symbol"/>
                        </a:rPr>
                        <a:t></a:t>
                      </a:r>
                      <a:r>
                        <a:rPr lang="en-US" sz="4000">
                          <a:latin typeface="Times New Roman"/>
                          <a:ea typeface="Times New Roman"/>
                        </a:rPr>
                        <a:t>q)</a:t>
                      </a:r>
                    </a:p>
                  </a:txBody>
                  <a:tcPr marL="68580" marR="68580" marT="0" marB="0"/>
                </a:tc>
                <a:tc>
                  <a:txBody>
                    <a:bodyPr/>
                    <a:lstStyle/>
                    <a:p>
                      <a:pPr marL="0" marR="0">
                        <a:spcBef>
                          <a:spcPts val="0"/>
                        </a:spcBef>
                        <a:spcAft>
                          <a:spcPts val="0"/>
                        </a:spcAft>
                      </a:pPr>
                      <a:r>
                        <a:rPr lang="en-US" sz="4000">
                          <a:latin typeface="Times New Roman"/>
                          <a:ea typeface="Times New Roman"/>
                        </a:rPr>
                        <a:t>¬p</a:t>
                      </a:r>
                    </a:p>
                  </a:txBody>
                  <a:tcPr marL="68580" marR="68580" marT="0" marB="0"/>
                </a:tc>
                <a:tc>
                  <a:txBody>
                    <a:bodyPr/>
                    <a:lstStyle/>
                    <a:p>
                      <a:pPr marL="0" marR="0">
                        <a:spcBef>
                          <a:spcPts val="0"/>
                        </a:spcBef>
                        <a:spcAft>
                          <a:spcPts val="0"/>
                        </a:spcAft>
                      </a:pPr>
                      <a:r>
                        <a:rPr lang="en-US" sz="4000">
                          <a:latin typeface="Times New Roman"/>
                          <a:ea typeface="Times New Roman"/>
                        </a:rPr>
                        <a:t>¬q</a:t>
                      </a:r>
                    </a:p>
                  </a:txBody>
                  <a:tcPr marL="68580" marR="68580" marT="0" marB="0"/>
                </a:tc>
                <a:tc>
                  <a:txBody>
                    <a:bodyPr/>
                    <a:lstStyle/>
                    <a:p>
                      <a:pPr marL="0" marR="0">
                        <a:spcBef>
                          <a:spcPts val="0"/>
                        </a:spcBef>
                        <a:spcAft>
                          <a:spcPts val="0"/>
                        </a:spcAft>
                      </a:pPr>
                      <a:r>
                        <a:rPr lang="en-US" sz="4000">
                          <a:latin typeface="Times New Roman"/>
                          <a:ea typeface="Times New Roman"/>
                        </a:rPr>
                        <a:t>¬p</a:t>
                      </a:r>
                      <a:r>
                        <a:rPr lang="en-US" sz="4000">
                          <a:latin typeface="Times New Roman"/>
                          <a:ea typeface="Times New Roman"/>
                          <a:sym typeface="Symbol"/>
                        </a:rPr>
                        <a:t></a:t>
                      </a:r>
                      <a:r>
                        <a:rPr lang="en-US" sz="4000">
                          <a:latin typeface="Times New Roman"/>
                          <a:ea typeface="Times New Roman"/>
                        </a:rPr>
                        <a:t>¬q</a:t>
                      </a:r>
                    </a:p>
                  </a:txBody>
                  <a:tcPr marL="68580" marR="68580" marT="0" marB="0"/>
                </a:tc>
              </a:tr>
              <a:tr h="370840">
                <a:tc>
                  <a:txBody>
                    <a:bodyPr/>
                    <a:lstStyle/>
                    <a:p>
                      <a:pPr marL="0" marR="0">
                        <a:spcBef>
                          <a:spcPts val="0"/>
                        </a:spcBef>
                        <a:spcAft>
                          <a:spcPts val="0"/>
                        </a:spcAft>
                      </a:pPr>
                      <a:r>
                        <a:rPr lang="en-US" sz="4000">
                          <a:latin typeface="Times New Roman"/>
                          <a:ea typeface="Times New Roman"/>
                        </a:rPr>
                        <a:t>T</a:t>
                      </a:r>
                    </a:p>
                  </a:txBody>
                  <a:tcPr marL="68580" marR="68580" marT="0" marB="0"/>
                </a:tc>
                <a:tc>
                  <a:txBody>
                    <a:bodyPr/>
                    <a:lstStyle/>
                    <a:p>
                      <a:pPr marL="0" marR="0">
                        <a:spcBef>
                          <a:spcPts val="0"/>
                        </a:spcBef>
                        <a:spcAft>
                          <a:spcPts val="0"/>
                        </a:spcAft>
                      </a:pPr>
                      <a:r>
                        <a:rPr lang="en-US" sz="4000">
                          <a:latin typeface="Times New Roman"/>
                          <a:ea typeface="Times New Roman"/>
                        </a:rPr>
                        <a:t>T</a:t>
                      </a:r>
                    </a:p>
                  </a:txBody>
                  <a:tcPr marL="68580" marR="68580" marT="0" marB="0"/>
                </a:tc>
                <a:tc>
                  <a:txBody>
                    <a:bodyPr/>
                    <a:lstStyle/>
                    <a:p>
                      <a:pPr marL="0" marR="0">
                        <a:spcBef>
                          <a:spcPts val="0"/>
                        </a:spcBef>
                        <a:spcAft>
                          <a:spcPts val="0"/>
                        </a:spcAft>
                      </a:pPr>
                      <a:r>
                        <a:rPr lang="en-US" sz="4000">
                          <a:latin typeface="Times New Roman"/>
                          <a:ea typeface="Times New Roman"/>
                        </a:rPr>
                        <a:t>T</a:t>
                      </a:r>
                    </a:p>
                  </a:txBody>
                  <a:tcPr marL="68580" marR="68580" marT="0" marB="0"/>
                </a:tc>
                <a:tc>
                  <a:txBody>
                    <a:bodyPr/>
                    <a:lstStyle/>
                    <a:p>
                      <a:pPr marL="0" marR="0">
                        <a:spcBef>
                          <a:spcPts val="0"/>
                        </a:spcBef>
                        <a:spcAft>
                          <a:spcPts val="0"/>
                        </a:spcAft>
                      </a:pPr>
                      <a:r>
                        <a:rPr lang="en-US" sz="4000">
                          <a:latin typeface="Times New Roman"/>
                          <a:ea typeface="Times New Roman"/>
                        </a:rPr>
                        <a:t>F</a:t>
                      </a:r>
                    </a:p>
                  </a:txBody>
                  <a:tcPr marL="68580" marR="68580" marT="0" marB="0"/>
                </a:tc>
                <a:tc>
                  <a:txBody>
                    <a:bodyPr/>
                    <a:lstStyle/>
                    <a:p>
                      <a:pPr marL="0" marR="0">
                        <a:spcBef>
                          <a:spcPts val="0"/>
                        </a:spcBef>
                        <a:spcAft>
                          <a:spcPts val="0"/>
                        </a:spcAft>
                      </a:pPr>
                      <a:r>
                        <a:rPr lang="en-US" sz="4000">
                          <a:latin typeface="Times New Roman"/>
                          <a:ea typeface="Times New Roman"/>
                        </a:rPr>
                        <a:t>F</a:t>
                      </a:r>
                    </a:p>
                  </a:txBody>
                  <a:tcPr marL="68580" marR="68580" marT="0" marB="0"/>
                </a:tc>
                <a:tc>
                  <a:txBody>
                    <a:bodyPr/>
                    <a:lstStyle/>
                    <a:p>
                      <a:pPr marL="0" marR="0">
                        <a:spcBef>
                          <a:spcPts val="0"/>
                        </a:spcBef>
                        <a:spcAft>
                          <a:spcPts val="0"/>
                        </a:spcAft>
                      </a:pPr>
                      <a:r>
                        <a:rPr lang="en-US" sz="4000">
                          <a:latin typeface="Times New Roman"/>
                          <a:ea typeface="Times New Roman"/>
                        </a:rPr>
                        <a:t>F</a:t>
                      </a:r>
                    </a:p>
                  </a:txBody>
                  <a:tcPr marL="68580" marR="68580" marT="0" marB="0"/>
                </a:tc>
                <a:tc>
                  <a:txBody>
                    <a:bodyPr/>
                    <a:lstStyle/>
                    <a:p>
                      <a:pPr marL="0" marR="0">
                        <a:spcBef>
                          <a:spcPts val="0"/>
                        </a:spcBef>
                        <a:spcAft>
                          <a:spcPts val="0"/>
                        </a:spcAft>
                      </a:pPr>
                      <a:r>
                        <a:rPr lang="en-US" sz="4000">
                          <a:latin typeface="Times New Roman"/>
                          <a:ea typeface="Times New Roman"/>
                        </a:rPr>
                        <a:t>F</a:t>
                      </a:r>
                    </a:p>
                  </a:txBody>
                  <a:tcPr marL="68580" marR="68580" marT="0" marB="0"/>
                </a:tc>
              </a:tr>
              <a:tr h="370840">
                <a:tc>
                  <a:txBody>
                    <a:bodyPr/>
                    <a:lstStyle/>
                    <a:p>
                      <a:pPr marL="0" marR="0">
                        <a:spcBef>
                          <a:spcPts val="0"/>
                        </a:spcBef>
                        <a:spcAft>
                          <a:spcPts val="0"/>
                        </a:spcAft>
                      </a:pPr>
                      <a:r>
                        <a:rPr lang="en-US" sz="4000">
                          <a:latin typeface="Times New Roman"/>
                          <a:ea typeface="Times New Roman"/>
                        </a:rPr>
                        <a:t>T</a:t>
                      </a:r>
                    </a:p>
                  </a:txBody>
                  <a:tcPr marL="68580" marR="68580" marT="0" marB="0"/>
                </a:tc>
                <a:tc>
                  <a:txBody>
                    <a:bodyPr/>
                    <a:lstStyle/>
                    <a:p>
                      <a:pPr marL="0" marR="0">
                        <a:spcBef>
                          <a:spcPts val="0"/>
                        </a:spcBef>
                        <a:spcAft>
                          <a:spcPts val="0"/>
                        </a:spcAft>
                      </a:pPr>
                      <a:r>
                        <a:rPr lang="en-US" sz="4000">
                          <a:latin typeface="Times New Roman"/>
                          <a:ea typeface="Times New Roman"/>
                        </a:rPr>
                        <a:t>F</a:t>
                      </a:r>
                    </a:p>
                  </a:txBody>
                  <a:tcPr marL="68580" marR="68580" marT="0" marB="0"/>
                </a:tc>
                <a:tc>
                  <a:txBody>
                    <a:bodyPr/>
                    <a:lstStyle/>
                    <a:p>
                      <a:pPr marL="0" marR="0">
                        <a:spcBef>
                          <a:spcPts val="0"/>
                        </a:spcBef>
                        <a:spcAft>
                          <a:spcPts val="0"/>
                        </a:spcAft>
                      </a:pPr>
                      <a:r>
                        <a:rPr lang="en-US" sz="4000">
                          <a:latin typeface="Times New Roman"/>
                          <a:ea typeface="Times New Roman"/>
                        </a:rPr>
                        <a:t>T</a:t>
                      </a:r>
                    </a:p>
                  </a:txBody>
                  <a:tcPr marL="68580" marR="68580" marT="0" marB="0"/>
                </a:tc>
                <a:tc>
                  <a:txBody>
                    <a:bodyPr/>
                    <a:lstStyle/>
                    <a:p>
                      <a:pPr marL="0" marR="0">
                        <a:spcBef>
                          <a:spcPts val="0"/>
                        </a:spcBef>
                        <a:spcAft>
                          <a:spcPts val="0"/>
                        </a:spcAft>
                      </a:pPr>
                      <a:r>
                        <a:rPr lang="en-US" sz="4000">
                          <a:latin typeface="Times New Roman"/>
                          <a:ea typeface="Times New Roman"/>
                        </a:rPr>
                        <a:t>F</a:t>
                      </a:r>
                    </a:p>
                  </a:txBody>
                  <a:tcPr marL="68580" marR="68580" marT="0" marB="0"/>
                </a:tc>
                <a:tc>
                  <a:txBody>
                    <a:bodyPr/>
                    <a:lstStyle/>
                    <a:p>
                      <a:pPr marL="0" marR="0">
                        <a:spcBef>
                          <a:spcPts val="0"/>
                        </a:spcBef>
                        <a:spcAft>
                          <a:spcPts val="0"/>
                        </a:spcAft>
                      </a:pPr>
                      <a:r>
                        <a:rPr lang="en-US" sz="4000">
                          <a:latin typeface="Times New Roman"/>
                          <a:ea typeface="Times New Roman"/>
                        </a:rPr>
                        <a:t>F</a:t>
                      </a:r>
                    </a:p>
                  </a:txBody>
                  <a:tcPr marL="68580" marR="68580" marT="0" marB="0"/>
                </a:tc>
                <a:tc>
                  <a:txBody>
                    <a:bodyPr/>
                    <a:lstStyle/>
                    <a:p>
                      <a:pPr marL="0" marR="0">
                        <a:spcBef>
                          <a:spcPts val="0"/>
                        </a:spcBef>
                        <a:spcAft>
                          <a:spcPts val="0"/>
                        </a:spcAft>
                      </a:pPr>
                      <a:r>
                        <a:rPr lang="en-US" sz="4000">
                          <a:latin typeface="Times New Roman"/>
                          <a:ea typeface="Times New Roman"/>
                        </a:rPr>
                        <a:t>T</a:t>
                      </a:r>
                    </a:p>
                  </a:txBody>
                  <a:tcPr marL="68580" marR="68580" marT="0" marB="0"/>
                </a:tc>
                <a:tc>
                  <a:txBody>
                    <a:bodyPr/>
                    <a:lstStyle/>
                    <a:p>
                      <a:pPr marL="0" marR="0">
                        <a:spcBef>
                          <a:spcPts val="0"/>
                        </a:spcBef>
                        <a:spcAft>
                          <a:spcPts val="0"/>
                        </a:spcAft>
                      </a:pPr>
                      <a:r>
                        <a:rPr lang="en-US" sz="4000">
                          <a:latin typeface="Times New Roman"/>
                          <a:ea typeface="Times New Roman"/>
                        </a:rPr>
                        <a:t>F</a:t>
                      </a:r>
                    </a:p>
                  </a:txBody>
                  <a:tcPr marL="68580" marR="68580" marT="0" marB="0"/>
                </a:tc>
              </a:tr>
              <a:tr h="370840">
                <a:tc>
                  <a:txBody>
                    <a:bodyPr/>
                    <a:lstStyle/>
                    <a:p>
                      <a:pPr marL="0" marR="0">
                        <a:spcBef>
                          <a:spcPts val="0"/>
                        </a:spcBef>
                        <a:spcAft>
                          <a:spcPts val="0"/>
                        </a:spcAft>
                      </a:pPr>
                      <a:r>
                        <a:rPr lang="en-US" sz="4000">
                          <a:latin typeface="Times New Roman"/>
                          <a:ea typeface="Times New Roman"/>
                        </a:rPr>
                        <a:t>F</a:t>
                      </a:r>
                    </a:p>
                  </a:txBody>
                  <a:tcPr marL="68580" marR="68580" marT="0" marB="0"/>
                </a:tc>
                <a:tc>
                  <a:txBody>
                    <a:bodyPr/>
                    <a:lstStyle/>
                    <a:p>
                      <a:pPr marL="0" marR="0">
                        <a:spcBef>
                          <a:spcPts val="0"/>
                        </a:spcBef>
                        <a:spcAft>
                          <a:spcPts val="0"/>
                        </a:spcAft>
                      </a:pPr>
                      <a:r>
                        <a:rPr lang="en-US" sz="4000">
                          <a:latin typeface="Times New Roman"/>
                          <a:ea typeface="Times New Roman"/>
                        </a:rPr>
                        <a:t>T</a:t>
                      </a:r>
                    </a:p>
                  </a:txBody>
                  <a:tcPr marL="68580" marR="68580" marT="0" marB="0"/>
                </a:tc>
                <a:tc>
                  <a:txBody>
                    <a:bodyPr/>
                    <a:lstStyle/>
                    <a:p>
                      <a:pPr marL="0" marR="0">
                        <a:spcBef>
                          <a:spcPts val="0"/>
                        </a:spcBef>
                        <a:spcAft>
                          <a:spcPts val="0"/>
                        </a:spcAft>
                      </a:pPr>
                      <a:r>
                        <a:rPr lang="en-US" sz="4000">
                          <a:latin typeface="Times New Roman"/>
                          <a:ea typeface="Times New Roman"/>
                        </a:rPr>
                        <a:t>T</a:t>
                      </a:r>
                    </a:p>
                  </a:txBody>
                  <a:tcPr marL="68580" marR="68580" marT="0" marB="0"/>
                </a:tc>
                <a:tc>
                  <a:txBody>
                    <a:bodyPr/>
                    <a:lstStyle/>
                    <a:p>
                      <a:pPr marL="0" marR="0">
                        <a:spcBef>
                          <a:spcPts val="0"/>
                        </a:spcBef>
                        <a:spcAft>
                          <a:spcPts val="0"/>
                        </a:spcAft>
                      </a:pPr>
                      <a:r>
                        <a:rPr lang="en-US" sz="4000">
                          <a:latin typeface="Times New Roman"/>
                          <a:ea typeface="Times New Roman"/>
                        </a:rPr>
                        <a:t>F</a:t>
                      </a:r>
                    </a:p>
                  </a:txBody>
                  <a:tcPr marL="68580" marR="68580" marT="0" marB="0"/>
                </a:tc>
                <a:tc>
                  <a:txBody>
                    <a:bodyPr/>
                    <a:lstStyle/>
                    <a:p>
                      <a:pPr marL="0" marR="0">
                        <a:spcBef>
                          <a:spcPts val="0"/>
                        </a:spcBef>
                        <a:spcAft>
                          <a:spcPts val="0"/>
                        </a:spcAft>
                      </a:pPr>
                      <a:r>
                        <a:rPr lang="en-US" sz="4000">
                          <a:latin typeface="Times New Roman"/>
                          <a:ea typeface="Times New Roman"/>
                        </a:rPr>
                        <a:t>T</a:t>
                      </a:r>
                    </a:p>
                  </a:txBody>
                  <a:tcPr marL="68580" marR="68580" marT="0" marB="0"/>
                </a:tc>
                <a:tc>
                  <a:txBody>
                    <a:bodyPr/>
                    <a:lstStyle/>
                    <a:p>
                      <a:pPr marL="0" marR="0">
                        <a:spcBef>
                          <a:spcPts val="0"/>
                        </a:spcBef>
                        <a:spcAft>
                          <a:spcPts val="0"/>
                        </a:spcAft>
                      </a:pPr>
                      <a:r>
                        <a:rPr lang="en-US" sz="4000">
                          <a:latin typeface="Times New Roman"/>
                          <a:ea typeface="Times New Roman"/>
                        </a:rPr>
                        <a:t>F</a:t>
                      </a:r>
                    </a:p>
                  </a:txBody>
                  <a:tcPr marL="68580" marR="68580" marT="0" marB="0"/>
                </a:tc>
                <a:tc>
                  <a:txBody>
                    <a:bodyPr/>
                    <a:lstStyle/>
                    <a:p>
                      <a:pPr marL="0" marR="0">
                        <a:spcBef>
                          <a:spcPts val="0"/>
                        </a:spcBef>
                        <a:spcAft>
                          <a:spcPts val="0"/>
                        </a:spcAft>
                      </a:pPr>
                      <a:r>
                        <a:rPr lang="en-US" sz="4000">
                          <a:latin typeface="Times New Roman"/>
                          <a:ea typeface="Times New Roman"/>
                        </a:rPr>
                        <a:t>F</a:t>
                      </a:r>
                    </a:p>
                  </a:txBody>
                  <a:tcPr marL="68580" marR="68580" marT="0" marB="0"/>
                </a:tc>
              </a:tr>
              <a:tr h="370840">
                <a:tc>
                  <a:txBody>
                    <a:bodyPr/>
                    <a:lstStyle/>
                    <a:p>
                      <a:pPr marL="0" marR="0">
                        <a:spcBef>
                          <a:spcPts val="0"/>
                        </a:spcBef>
                        <a:spcAft>
                          <a:spcPts val="0"/>
                        </a:spcAft>
                      </a:pPr>
                      <a:r>
                        <a:rPr lang="en-US" sz="4000">
                          <a:latin typeface="Times New Roman"/>
                          <a:ea typeface="Times New Roman"/>
                        </a:rPr>
                        <a:t>F</a:t>
                      </a:r>
                    </a:p>
                  </a:txBody>
                  <a:tcPr marL="68580" marR="68580" marT="0" marB="0"/>
                </a:tc>
                <a:tc>
                  <a:txBody>
                    <a:bodyPr/>
                    <a:lstStyle/>
                    <a:p>
                      <a:pPr marL="0" marR="0">
                        <a:spcBef>
                          <a:spcPts val="0"/>
                        </a:spcBef>
                        <a:spcAft>
                          <a:spcPts val="0"/>
                        </a:spcAft>
                      </a:pPr>
                      <a:r>
                        <a:rPr lang="en-US" sz="4000">
                          <a:latin typeface="Times New Roman"/>
                          <a:ea typeface="Times New Roman"/>
                        </a:rPr>
                        <a:t>F</a:t>
                      </a:r>
                    </a:p>
                  </a:txBody>
                  <a:tcPr marL="68580" marR="68580" marT="0" marB="0"/>
                </a:tc>
                <a:tc>
                  <a:txBody>
                    <a:bodyPr/>
                    <a:lstStyle/>
                    <a:p>
                      <a:pPr marL="0" marR="0">
                        <a:spcBef>
                          <a:spcPts val="0"/>
                        </a:spcBef>
                        <a:spcAft>
                          <a:spcPts val="0"/>
                        </a:spcAft>
                      </a:pPr>
                      <a:r>
                        <a:rPr lang="en-US" sz="4000">
                          <a:latin typeface="Times New Roman"/>
                          <a:ea typeface="Times New Roman"/>
                        </a:rPr>
                        <a:t>F</a:t>
                      </a:r>
                    </a:p>
                  </a:txBody>
                  <a:tcPr marL="68580" marR="68580" marT="0" marB="0"/>
                </a:tc>
                <a:tc>
                  <a:txBody>
                    <a:bodyPr/>
                    <a:lstStyle/>
                    <a:p>
                      <a:pPr marL="0" marR="0">
                        <a:spcBef>
                          <a:spcPts val="0"/>
                        </a:spcBef>
                        <a:spcAft>
                          <a:spcPts val="0"/>
                        </a:spcAft>
                      </a:pPr>
                      <a:r>
                        <a:rPr lang="en-US" sz="4000">
                          <a:latin typeface="Times New Roman"/>
                          <a:ea typeface="Times New Roman"/>
                        </a:rPr>
                        <a:t>T</a:t>
                      </a:r>
                    </a:p>
                  </a:txBody>
                  <a:tcPr marL="68580" marR="68580" marT="0" marB="0"/>
                </a:tc>
                <a:tc>
                  <a:txBody>
                    <a:bodyPr/>
                    <a:lstStyle/>
                    <a:p>
                      <a:pPr marL="0" marR="0">
                        <a:spcBef>
                          <a:spcPts val="0"/>
                        </a:spcBef>
                        <a:spcAft>
                          <a:spcPts val="0"/>
                        </a:spcAft>
                      </a:pPr>
                      <a:r>
                        <a:rPr lang="en-US" sz="4000">
                          <a:latin typeface="Times New Roman"/>
                          <a:ea typeface="Times New Roman"/>
                        </a:rPr>
                        <a:t>T</a:t>
                      </a:r>
                    </a:p>
                  </a:txBody>
                  <a:tcPr marL="68580" marR="68580" marT="0" marB="0"/>
                </a:tc>
                <a:tc>
                  <a:txBody>
                    <a:bodyPr/>
                    <a:lstStyle/>
                    <a:p>
                      <a:pPr marL="0" marR="0">
                        <a:spcBef>
                          <a:spcPts val="0"/>
                        </a:spcBef>
                        <a:spcAft>
                          <a:spcPts val="0"/>
                        </a:spcAft>
                      </a:pPr>
                      <a:r>
                        <a:rPr lang="en-US" sz="4000">
                          <a:latin typeface="Times New Roman"/>
                          <a:ea typeface="Times New Roman"/>
                        </a:rPr>
                        <a:t>T</a:t>
                      </a:r>
                    </a:p>
                  </a:txBody>
                  <a:tcPr marL="68580" marR="68580" marT="0" marB="0"/>
                </a:tc>
                <a:tc>
                  <a:txBody>
                    <a:bodyPr/>
                    <a:lstStyle/>
                    <a:p>
                      <a:pPr marL="0" marR="0">
                        <a:spcBef>
                          <a:spcPts val="0"/>
                        </a:spcBef>
                        <a:spcAft>
                          <a:spcPts val="0"/>
                        </a:spcAft>
                      </a:pPr>
                      <a:r>
                        <a:rPr lang="en-US" sz="4000" dirty="0">
                          <a:latin typeface="Times New Roman"/>
                          <a:ea typeface="Times New Roman"/>
                        </a:rPr>
                        <a:t>T</a:t>
                      </a:r>
                    </a:p>
                  </a:txBody>
                  <a:tcPr marL="68580" marR="68580" marT="0" marB="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BẢNG 3. </a:t>
            </a:r>
            <a:r>
              <a:rPr lang="en-US" dirty="0" err="1" smtClean="0"/>
              <a:t>Bảng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chân</a:t>
            </a:r>
            <a:r>
              <a:rPr lang="en-US" dirty="0" smtClean="0"/>
              <a:t> </a:t>
            </a:r>
            <a:r>
              <a:rPr lang="en-US" dirty="0" err="1" smtClean="0"/>
              <a:t>lí</a:t>
            </a:r>
            <a:r>
              <a:rPr lang="en-US" dirty="0" smtClean="0"/>
              <a:t> </a:t>
            </a:r>
            <a:r>
              <a:rPr lang="en-US" dirty="0" err="1" smtClean="0"/>
              <a:t>đối</a:t>
            </a:r>
            <a:r>
              <a:rPr lang="en-US" dirty="0" smtClean="0"/>
              <a:t> </a:t>
            </a:r>
            <a:r>
              <a:rPr lang="en-US" dirty="0" err="1" smtClean="0"/>
              <a:t>với</a:t>
            </a:r>
            <a:r>
              <a:rPr lang="en-US" dirty="0" smtClean="0"/>
              <a:t> ¬p</a:t>
            </a:r>
            <a:r>
              <a:rPr lang="en-US" dirty="0" smtClean="0">
                <a:sym typeface="Symbol"/>
              </a:rPr>
              <a:t></a:t>
            </a:r>
            <a:r>
              <a:rPr lang="en-US" dirty="0" smtClean="0"/>
              <a:t> q </a:t>
            </a:r>
            <a:r>
              <a:rPr lang="en-US" dirty="0" err="1" smtClean="0"/>
              <a:t>và</a:t>
            </a:r>
            <a:r>
              <a:rPr lang="en-US" dirty="0" smtClean="0"/>
              <a:t> </a:t>
            </a:r>
            <a:r>
              <a:rPr lang="en-US" dirty="0" err="1" smtClean="0"/>
              <a:t>p→q</a:t>
            </a:r>
            <a:endParaRPr lang="en-US" dirty="0"/>
          </a:p>
        </p:txBody>
      </p:sp>
      <p:graphicFrame>
        <p:nvGraphicFramePr>
          <p:cNvPr id="4" name="Content Placeholder 3"/>
          <p:cNvGraphicFramePr>
            <a:graphicFrameLocks noGrp="1"/>
          </p:cNvGraphicFramePr>
          <p:nvPr>
            <p:ph idx="1"/>
          </p:nvPr>
        </p:nvGraphicFramePr>
        <p:xfrm>
          <a:off x="457200" y="1600200"/>
          <a:ext cx="8229600" cy="30480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marL="0" marR="0">
                        <a:spcBef>
                          <a:spcPts val="0"/>
                        </a:spcBef>
                        <a:spcAft>
                          <a:spcPts val="0"/>
                        </a:spcAft>
                      </a:pPr>
                      <a:r>
                        <a:rPr lang="en-US" sz="4000" dirty="0">
                          <a:latin typeface="Times New Roman"/>
                          <a:ea typeface="Times New Roman"/>
                        </a:rPr>
                        <a:t>p</a:t>
                      </a:r>
                    </a:p>
                  </a:txBody>
                  <a:tcPr marL="68580" marR="68580" marT="0" marB="0"/>
                </a:tc>
                <a:tc>
                  <a:txBody>
                    <a:bodyPr/>
                    <a:lstStyle/>
                    <a:p>
                      <a:pPr marL="0" marR="0">
                        <a:spcBef>
                          <a:spcPts val="0"/>
                        </a:spcBef>
                        <a:spcAft>
                          <a:spcPts val="0"/>
                        </a:spcAft>
                      </a:pPr>
                      <a:r>
                        <a:rPr lang="en-US" sz="4000">
                          <a:latin typeface="Times New Roman"/>
                          <a:ea typeface="Times New Roman"/>
                        </a:rPr>
                        <a:t>q</a:t>
                      </a:r>
                    </a:p>
                  </a:txBody>
                  <a:tcPr marL="68580" marR="68580" marT="0" marB="0"/>
                </a:tc>
                <a:tc>
                  <a:txBody>
                    <a:bodyPr/>
                    <a:lstStyle/>
                    <a:p>
                      <a:pPr marL="0" marR="0">
                        <a:spcBef>
                          <a:spcPts val="0"/>
                        </a:spcBef>
                        <a:spcAft>
                          <a:spcPts val="0"/>
                        </a:spcAft>
                      </a:pPr>
                      <a:r>
                        <a:rPr lang="en-US" sz="4000" dirty="0">
                          <a:latin typeface="Times New Roman"/>
                          <a:ea typeface="Times New Roman"/>
                        </a:rPr>
                        <a:t>¬p</a:t>
                      </a:r>
                    </a:p>
                  </a:txBody>
                  <a:tcPr marL="68580" marR="68580" marT="0" marB="0"/>
                </a:tc>
                <a:tc>
                  <a:txBody>
                    <a:bodyPr/>
                    <a:lstStyle/>
                    <a:p>
                      <a:pPr marL="0" marR="0">
                        <a:spcBef>
                          <a:spcPts val="0"/>
                        </a:spcBef>
                        <a:spcAft>
                          <a:spcPts val="0"/>
                        </a:spcAft>
                      </a:pPr>
                      <a:r>
                        <a:rPr lang="en-US" sz="4000">
                          <a:latin typeface="Times New Roman"/>
                          <a:ea typeface="Times New Roman"/>
                        </a:rPr>
                        <a:t>¬p</a:t>
                      </a:r>
                      <a:r>
                        <a:rPr lang="en-US" sz="4000">
                          <a:latin typeface="Times New Roman"/>
                          <a:ea typeface="Times New Roman"/>
                          <a:sym typeface="Symbol"/>
                        </a:rPr>
                        <a:t></a:t>
                      </a:r>
                      <a:r>
                        <a:rPr lang="en-US" sz="4000">
                          <a:latin typeface="Times New Roman"/>
                          <a:ea typeface="Times New Roman"/>
                        </a:rPr>
                        <a:t>q</a:t>
                      </a:r>
                    </a:p>
                  </a:txBody>
                  <a:tcPr marL="68580" marR="68580" marT="0" marB="0"/>
                </a:tc>
                <a:tc>
                  <a:txBody>
                    <a:bodyPr/>
                    <a:lstStyle/>
                    <a:p>
                      <a:pPr marL="0" marR="0">
                        <a:spcBef>
                          <a:spcPts val="0"/>
                        </a:spcBef>
                        <a:spcAft>
                          <a:spcPts val="0"/>
                        </a:spcAft>
                      </a:pPr>
                      <a:r>
                        <a:rPr lang="en-US" sz="4000">
                          <a:latin typeface="Times New Roman"/>
                          <a:ea typeface="Times New Roman"/>
                        </a:rPr>
                        <a:t>p→q</a:t>
                      </a:r>
                    </a:p>
                  </a:txBody>
                  <a:tcPr marL="68580" marR="68580" marT="0" marB="0"/>
                </a:tc>
              </a:tr>
              <a:tr h="370840">
                <a:tc>
                  <a:txBody>
                    <a:bodyPr/>
                    <a:lstStyle/>
                    <a:p>
                      <a:pPr marL="0" marR="0">
                        <a:spcBef>
                          <a:spcPts val="0"/>
                        </a:spcBef>
                        <a:spcAft>
                          <a:spcPts val="0"/>
                        </a:spcAft>
                      </a:pPr>
                      <a:r>
                        <a:rPr lang="en-US" sz="4000">
                          <a:latin typeface="Times New Roman"/>
                          <a:ea typeface="Times New Roman"/>
                        </a:rPr>
                        <a:t>T</a:t>
                      </a:r>
                    </a:p>
                  </a:txBody>
                  <a:tcPr marL="68580" marR="68580" marT="0" marB="0"/>
                </a:tc>
                <a:tc>
                  <a:txBody>
                    <a:bodyPr/>
                    <a:lstStyle/>
                    <a:p>
                      <a:pPr marL="457200" marR="0" indent="-457200">
                        <a:spcBef>
                          <a:spcPts val="0"/>
                        </a:spcBef>
                        <a:spcAft>
                          <a:spcPts val="0"/>
                        </a:spcAft>
                      </a:pPr>
                      <a:r>
                        <a:rPr lang="en-US" sz="4000">
                          <a:latin typeface="Times New Roman"/>
                          <a:ea typeface="Times New Roman"/>
                        </a:rPr>
                        <a:t>T</a:t>
                      </a:r>
                    </a:p>
                  </a:txBody>
                  <a:tcPr marL="68580" marR="68580" marT="0" marB="0"/>
                </a:tc>
                <a:tc>
                  <a:txBody>
                    <a:bodyPr/>
                    <a:lstStyle/>
                    <a:p>
                      <a:pPr marL="0" marR="0">
                        <a:spcBef>
                          <a:spcPts val="0"/>
                        </a:spcBef>
                        <a:spcAft>
                          <a:spcPts val="0"/>
                        </a:spcAft>
                      </a:pPr>
                      <a:r>
                        <a:rPr lang="en-US" sz="4000">
                          <a:latin typeface="Times New Roman"/>
                          <a:ea typeface="Times New Roman"/>
                        </a:rPr>
                        <a:t>F</a:t>
                      </a:r>
                    </a:p>
                  </a:txBody>
                  <a:tcPr marL="68580" marR="68580" marT="0" marB="0"/>
                </a:tc>
                <a:tc>
                  <a:txBody>
                    <a:bodyPr/>
                    <a:lstStyle/>
                    <a:p>
                      <a:pPr marL="0" marR="0">
                        <a:spcBef>
                          <a:spcPts val="0"/>
                        </a:spcBef>
                        <a:spcAft>
                          <a:spcPts val="0"/>
                        </a:spcAft>
                      </a:pPr>
                      <a:r>
                        <a:rPr lang="en-US" sz="4000">
                          <a:latin typeface="Times New Roman"/>
                          <a:ea typeface="Times New Roman"/>
                        </a:rPr>
                        <a:t>T</a:t>
                      </a:r>
                    </a:p>
                  </a:txBody>
                  <a:tcPr marL="68580" marR="68580" marT="0" marB="0"/>
                </a:tc>
                <a:tc>
                  <a:txBody>
                    <a:bodyPr/>
                    <a:lstStyle/>
                    <a:p>
                      <a:pPr marL="0" marR="0">
                        <a:spcBef>
                          <a:spcPts val="0"/>
                        </a:spcBef>
                        <a:spcAft>
                          <a:spcPts val="0"/>
                        </a:spcAft>
                      </a:pPr>
                      <a:r>
                        <a:rPr lang="en-US" sz="4000">
                          <a:latin typeface="Times New Roman"/>
                          <a:ea typeface="Times New Roman"/>
                        </a:rPr>
                        <a:t>T</a:t>
                      </a:r>
                    </a:p>
                  </a:txBody>
                  <a:tcPr marL="68580" marR="68580" marT="0" marB="0"/>
                </a:tc>
              </a:tr>
              <a:tr h="370840">
                <a:tc>
                  <a:txBody>
                    <a:bodyPr/>
                    <a:lstStyle/>
                    <a:p>
                      <a:pPr marL="0" marR="0">
                        <a:spcBef>
                          <a:spcPts val="0"/>
                        </a:spcBef>
                        <a:spcAft>
                          <a:spcPts val="0"/>
                        </a:spcAft>
                      </a:pPr>
                      <a:r>
                        <a:rPr lang="en-US" sz="4000">
                          <a:latin typeface="Times New Roman"/>
                          <a:ea typeface="Times New Roman"/>
                        </a:rPr>
                        <a:t>T</a:t>
                      </a:r>
                    </a:p>
                  </a:txBody>
                  <a:tcPr marL="68580" marR="68580" marT="0" marB="0"/>
                </a:tc>
                <a:tc>
                  <a:txBody>
                    <a:bodyPr/>
                    <a:lstStyle/>
                    <a:p>
                      <a:pPr marL="0" marR="0">
                        <a:spcBef>
                          <a:spcPts val="0"/>
                        </a:spcBef>
                        <a:spcAft>
                          <a:spcPts val="0"/>
                        </a:spcAft>
                      </a:pPr>
                      <a:r>
                        <a:rPr lang="en-US" sz="4000">
                          <a:latin typeface="Times New Roman"/>
                          <a:ea typeface="Times New Roman"/>
                        </a:rPr>
                        <a:t>F</a:t>
                      </a:r>
                    </a:p>
                  </a:txBody>
                  <a:tcPr marL="68580" marR="68580" marT="0" marB="0"/>
                </a:tc>
                <a:tc>
                  <a:txBody>
                    <a:bodyPr/>
                    <a:lstStyle/>
                    <a:p>
                      <a:pPr marL="0" marR="0">
                        <a:spcBef>
                          <a:spcPts val="0"/>
                        </a:spcBef>
                        <a:spcAft>
                          <a:spcPts val="0"/>
                        </a:spcAft>
                      </a:pPr>
                      <a:r>
                        <a:rPr lang="en-US" sz="4000">
                          <a:latin typeface="Times New Roman"/>
                          <a:ea typeface="Times New Roman"/>
                        </a:rPr>
                        <a:t>F</a:t>
                      </a:r>
                    </a:p>
                  </a:txBody>
                  <a:tcPr marL="68580" marR="68580" marT="0" marB="0"/>
                </a:tc>
                <a:tc>
                  <a:txBody>
                    <a:bodyPr/>
                    <a:lstStyle/>
                    <a:p>
                      <a:pPr marL="0" marR="0">
                        <a:spcBef>
                          <a:spcPts val="0"/>
                        </a:spcBef>
                        <a:spcAft>
                          <a:spcPts val="0"/>
                        </a:spcAft>
                      </a:pPr>
                      <a:r>
                        <a:rPr lang="en-US" sz="4000">
                          <a:latin typeface="Times New Roman"/>
                          <a:ea typeface="Times New Roman"/>
                        </a:rPr>
                        <a:t>F</a:t>
                      </a:r>
                    </a:p>
                  </a:txBody>
                  <a:tcPr marL="68580" marR="68580" marT="0" marB="0"/>
                </a:tc>
                <a:tc>
                  <a:txBody>
                    <a:bodyPr/>
                    <a:lstStyle/>
                    <a:p>
                      <a:pPr marL="0" marR="0">
                        <a:spcBef>
                          <a:spcPts val="0"/>
                        </a:spcBef>
                        <a:spcAft>
                          <a:spcPts val="0"/>
                        </a:spcAft>
                      </a:pPr>
                      <a:r>
                        <a:rPr lang="en-US" sz="4000">
                          <a:latin typeface="Times New Roman"/>
                          <a:ea typeface="Times New Roman"/>
                        </a:rPr>
                        <a:t>F</a:t>
                      </a:r>
                    </a:p>
                  </a:txBody>
                  <a:tcPr marL="68580" marR="68580" marT="0" marB="0"/>
                </a:tc>
              </a:tr>
              <a:tr h="370840">
                <a:tc>
                  <a:txBody>
                    <a:bodyPr/>
                    <a:lstStyle/>
                    <a:p>
                      <a:pPr marL="0" marR="0">
                        <a:spcBef>
                          <a:spcPts val="0"/>
                        </a:spcBef>
                        <a:spcAft>
                          <a:spcPts val="0"/>
                        </a:spcAft>
                      </a:pPr>
                      <a:r>
                        <a:rPr lang="en-US" sz="4000">
                          <a:latin typeface="Times New Roman"/>
                          <a:ea typeface="Times New Roman"/>
                        </a:rPr>
                        <a:t>F</a:t>
                      </a:r>
                    </a:p>
                  </a:txBody>
                  <a:tcPr marL="68580" marR="68580" marT="0" marB="0"/>
                </a:tc>
                <a:tc>
                  <a:txBody>
                    <a:bodyPr/>
                    <a:lstStyle/>
                    <a:p>
                      <a:pPr marL="0" marR="0">
                        <a:spcBef>
                          <a:spcPts val="0"/>
                        </a:spcBef>
                        <a:spcAft>
                          <a:spcPts val="0"/>
                        </a:spcAft>
                      </a:pPr>
                      <a:r>
                        <a:rPr lang="en-US" sz="4000">
                          <a:latin typeface="Times New Roman"/>
                          <a:ea typeface="Times New Roman"/>
                        </a:rPr>
                        <a:t>T</a:t>
                      </a:r>
                    </a:p>
                  </a:txBody>
                  <a:tcPr marL="68580" marR="68580" marT="0" marB="0"/>
                </a:tc>
                <a:tc>
                  <a:txBody>
                    <a:bodyPr/>
                    <a:lstStyle/>
                    <a:p>
                      <a:pPr marL="0" marR="0">
                        <a:spcBef>
                          <a:spcPts val="0"/>
                        </a:spcBef>
                        <a:spcAft>
                          <a:spcPts val="0"/>
                        </a:spcAft>
                      </a:pPr>
                      <a:r>
                        <a:rPr lang="en-US" sz="4000">
                          <a:latin typeface="Times New Roman"/>
                          <a:ea typeface="Times New Roman"/>
                        </a:rPr>
                        <a:t>T</a:t>
                      </a:r>
                    </a:p>
                  </a:txBody>
                  <a:tcPr marL="68580" marR="68580" marT="0" marB="0"/>
                </a:tc>
                <a:tc>
                  <a:txBody>
                    <a:bodyPr/>
                    <a:lstStyle/>
                    <a:p>
                      <a:pPr marL="0" marR="0">
                        <a:spcBef>
                          <a:spcPts val="0"/>
                        </a:spcBef>
                        <a:spcAft>
                          <a:spcPts val="0"/>
                        </a:spcAft>
                      </a:pPr>
                      <a:r>
                        <a:rPr lang="en-US" sz="4000">
                          <a:latin typeface="Times New Roman"/>
                          <a:ea typeface="Times New Roman"/>
                        </a:rPr>
                        <a:t>T</a:t>
                      </a:r>
                    </a:p>
                  </a:txBody>
                  <a:tcPr marL="68580" marR="68580" marT="0" marB="0"/>
                </a:tc>
                <a:tc>
                  <a:txBody>
                    <a:bodyPr/>
                    <a:lstStyle/>
                    <a:p>
                      <a:pPr marL="0" marR="0">
                        <a:spcBef>
                          <a:spcPts val="0"/>
                        </a:spcBef>
                        <a:spcAft>
                          <a:spcPts val="0"/>
                        </a:spcAft>
                      </a:pPr>
                      <a:r>
                        <a:rPr lang="en-US" sz="4000">
                          <a:latin typeface="Times New Roman"/>
                          <a:ea typeface="Times New Roman"/>
                        </a:rPr>
                        <a:t>T</a:t>
                      </a:r>
                    </a:p>
                  </a:txBody>
                  <a:tcPr marL="68580" marR="68580" marT="0" marB="0"/>
                </a:tc>
              </a:tr>
              <a:tr h="370840">
                <a:tc>
                  <a:txBody>
                    <a:bodyPr/>
                    <a:lstStyle/>
                    <a:p>
                      <a:pPr marL="0" marR="0">
                        <a:spcBef>
                          <a:spcPts val="0"/>
                        </a:spcBef>
                        <a:spcAft>
                          <a:spcPts val="0"/>
                        </a:spcAft>
                      </a:pPr>
                      <a:r>
                        <a:rPr lang="en-US" sz="4000">
                          <a:latin typeface="Times New Roman"/>
                          <a:ea typeface="Times New Roman"/>
                        </a:rPr>
                        <a:t>F</a:t>
                      </a:r>
                    </a:p>
                  </a:txBody>
                  <a:tcPr marL="68580" marR="68580" marT="0" marB="0"/>
                </a:tc>
                <a:tc>
                  <a:txBody>
                    <a:bodyPr/>
                    <a:lstStyle/>
                    <a:p>
                      <a:pPr marL="0" marR="0">
                        <a:spcBef>
                          <a:spcPts val="0"/>
                        </a:spcBef>
                        <a:spcAft>
                          <a:spcPts val="0"/>
                        </a:spcAft>
                      </a:pPr>
                      <a:r>
                        <a:rPr lang="en-US" sz="4000">
                          <a:latin typeface="Times New Roman"/>
                          <a:ea typeface="Times New Roman"/>
                        </a:rPr>
                        <a:t>F</a:t>
                      </a:r>
                    </a:p>
                  </a:txBody>
                  <a:tcPr marL="68580" marR="68580" marT="0" marB="0"/>
                </a:tc>
                <a:tc>
                  <a:txBody>
                    <a:bodyPr/>
                    <a:lstStyle/>
                    <a:p>
                      <a:pPr marL="0" marR="0">
                        <a:spcBef>
                          <a:spcPts val="0"/>
                        </a:spcBef>
                        <a:spcAft>
                          <a:spcPts val="0"/>
                        </a:spcAft>
                      </a:pPr>
                      <a:r>
                        <a:rPr lang="en-US" sz="4000">
                          <a:latin typeface="Times New Roman"/>
                          <a:ea typeface="Times New Roman"/>
                        </a:rPr>
                        <a:t>T</a:t>
                      </a:r>
                    </a:p>
                  </a:txBody>
                  <a:tcPr marL="68580" marR="68580" marT="0" marB="0"/>
                </a:tc>
                <a:tc>
                  <a:txBody>
                    <a:bodyPr/>
                    <a:lstStyle/>
                    <a:p>
                      <a:pPr marL="0" marR="0">
                        <a:spcBef>
                          <a:spcPts val="0"/>
                        </a:spcBef>
                        <a:spcAft>
                          <a:spcPts val="0"/>
                        </a:spcAft>
                      </a:pPr>
                      <a:r>
                        <a:rPr lang="en-US" sz="4000">
                          <a:latin typeface="Times New Roman"/>
                          <a:ea typeface="Times New Roman"/>
                        </a:rPr>
                        <a:t>T</a:t>
                      </a:r>
                    </a:p>
                  </a:txBody>
                  <a:tcPr marL="68580" marR="68580" marT="0" marB="0"/>
                </a:tc>
                <a:tc>
                  <a:txBody>
                    <a:bodyPr/>
                    <a:lstStyle/>
                    <a:p>
                      <a:pPr marL="0" marR="0">
                        <a:spcBef>
                          <a:spcPts val="0"/>
                        </a:spcBef>
                        <a:spcAft>
                          <a:spcPts val="0"/>
                        </a:spcAft>
                      </a:pPr>
                      <a:r>
                        <a:rPr lang="en-US" sz="4000" dirty="0">
                          <a:latin typeface="Times New Roman"/>
                          <a:ea typeface="Times New Roman"/>
                        </a:rPr>
                        <a:t>T</a:t>
                      </a:r>
                    </a:p>
                  </a:txBody>
                  <a:tcPr marL="68580" marR="68580" marT="0" marB="0"/>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1384</Words>
  <Application>Microsoft Office PowerPoint</Application>
  <PresentationFormat>On-screen Show (4:3)</PresentationFormat>
  <Paragraphs>260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Bài 2. Sự tương đương của các mệnh đề</vt:lpstr>
      <vt:lpstr>BẢNG 5.Các tương đương lôgic</vt:lpstr>
      <vt:lpstr>PowerPoint Presentation</vt:lpstr>
      <vt:lpstr>PowerPoint Presentation</vt:lpstr>
      <vt:lpstr>BẢNG 1. Ví dụ về mệnh đề hằng đúng và mệnh đề hằng sai</vt:lpstr>
      <vt:lpstr>ĐỊNH NGHĨA 2. TƯƠNG ĐƯƠNG LÔGIC</vt:lpstr>
      <vt:lpstr>Ví dụ 2</vt:lpstr>
      <vt:lpstr>BẢNG 2. Bảng giá trị chân lí đối với ¬(pq) và ¬p¬q</vt:lpstr>
      <vt:lpstr>BẢNG 3. Bảng giá trị chân lí đối với ¬p q và p→q</vt:lpstr>
      <vt:lpstr>VÍ DỤ 4. </vt:lpstr>
      <vt:lpstr>BẢNG 4. Một cách chứng minh p  (pr) và (pq)  (pr) là tương đương lôgic </vt:lpstr>
      <vt:lpstr>BẢNG 5.Các tương đương lôgic(1)</vt:lpstr>
      <vt:lpstr>BẢNG 5.Các tương đương lôgic(2)</vt:lpstr>
      <vt:lpstr>BẢNG 6. Một số tương đương lôgic có sự tham gia của các mệnh đề kéo theo. </vt:lpstr>
      <vt:lpstr> BẢNG 7. Một số tương đương lôgic có sự tham gia của các mệnh đề hai điều kiện </vt:lpstr>
      <vt:lpstr>PowerPoint Presentation</vt:lpstr>
      <vt:lpstr>             Chứng minh rằng ¬(p  (¬p  q) và ¬p  ¬q là tương đương lôgic. Giải. Chúng ta có thể dùng bảng giá trị chân lí để chứng minh sự tương đương lôgic của các mệnh đề trên. Tuy nhiên, thay vì thế, ta sẽ phát triển một chuỗi các tương đương lôgic, mỗi lần dùng  một tương đương lôgic</vt:lpstr>
      <vt:lpstr>         ¬(p  (¬p  q) ≡ ¬(p  (¬p  q)   theo luật De Morgan thứ hai.   ≡ ¬(p  (¬(¬p)  ¬q)   theo luật De Morgan thứ nhất.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2. </dc:title>
  <dc:creator>DoLP</dc:creator>
  <cp:lastModifiedBy>DoLP</cp:lastModifiedBy>
  <cp:revision>51</cp:revision>
  <dcterms:created xsi:type="dcterms:W3CDTF">2010-04-15T14:20:19Z</dcterms:created>
  <dcterms:modified xsi:type="dcterms:W3CDTF">2013-01-24T06:51:45Z</dcterms:modified>
</cp:coreProperties>
</file>