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3" r:id="rId5"/>
    <p:sldId id="262" r:id="rId6"/>
    <p:sldId id="261" r:id="rId7"/>
    <p:sldId id="264" r:id="rId8"/>
    <p:sldId id="265" r:id="rId9"/>
    <p:sldId id="266" r:id="rId10"/>
    <p:sldId id="267" r:id="rId11"/>
    <p:sldId id="268" r:id="rId12"/>
    <p:sldId id="269" r:id="rId13"/>
    <p:sldId id="270" r:id="rId14"/>
    <p:sldId id="271" r:id="rId15"/>
    <p:sldId id="272" r:id="rId16"/>
    <p:sldId id="274" r:id="rId17"/>
    <p:sldId id="275"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9" autoAdjust="0"/>
    <p:restoredTop sz="94660"/>
  </p:normalViewPr>
  <p:slideViewPr>
    <p:cSldViewPr snapToGrid="0">
      <p:cViewPr>
        <p:scale>
          <a:sx n="74" d="100"/>
          <a:sy n="74" d="100"/>
        </p:scale>
        <p:origin x="-69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6F8F75-91F3-4E98-9B8E-4196F36D79EF}" type="datetimeFigureOut">
              <a:rPr lang="en-US" smtClean="0"/>
              <a:t>28-10-2021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C9EEB-9498-4EE0-8A22-3AB48090FA3E}" type="slidenum">
              <a:rPr lang="en-US" smtClean="0"/>
              <a:t>‹#›</a:t>
            </a:fld>
            <a:endParaRPr lang="en-US"/>
          </a:p>
        </p:txBody>
      </p:sp>
    </p:spTree>
    <p:extLst>
      <p:ext uri="{BB962C8B-B14F-4D97-AF65-F5344CB8AC3E}">
        <p14:creationId xmlns:p14="http://schemas.microsoft.com/office/powerpoint/2010/main" val="342266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F8F75-91F3-4E98-9B8E-4196F36D79EF}" type="datetimeFigureOut">
              <a:rPr lang="en-US" smtClean="0"/>
              <a:t>28-10-2021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C9EEB-9498-4EE0-8A22-3AB48090FA3E}" type="slidenum">
              <a:rPr lang="en-US" smtClean="0"/>
              <a:t>‹#›</a:t>
            </a:fld>
            <a:endParaRPr lang="en-US"/>
          </a:p>
        </p:txBody>
      </p:sp>
    </p:spTree>
    <p:extLst>
      <p:ext uri="{BB962C8B-B14F-4D97-AF65-F5344CB8AC3E}">
        <p14:creationId xmlns:p14="http://schemas.microsoft.com/office/powerpoint/2010/main" val="423672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F8F75-91F3-4E98-9B8E-4196F36D79EF}" type="datetimeFigureOut">
              <a:rPr lang="en-US" smtClean="0"/>
              <a:t>28-10-2021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C9EEB-9498-4EE0-8A22-3AB48090FA3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0066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F8F75-91F3-4E98-9B8E-4196F36D79EF}" type="datetimeFigureOut">
              <a:rPr lang="en-US" smtClean="0"/>
              <a:t>28-10-2021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C9EEB-9498-4EE0-8A22-3AB48090FA3E}" type="slidenum">
              <a:rPr lang="en-US" smtClean="0"/>
              <a:t>‹#›</a:t>
            </a:fld>
            <a:endParaRPr lang="en-US"/>
          </a:p>
        </p:txBody>
      </p:sp>
    </p:spTree>
    <p:extLst>
      <p:ext uri="{BB962C8B-B14F-4D97-AF65-F5344CB8AC3E}">
        <p14:creationId xmlns:p14="http://schemas.microsoft.com/office/powerpoint/2010/main" val="1015749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F8F75-91F3-4E98-9B8E-4196F36D79EF}" type="datetimeFigureOut">
              <a:rPr lang="en-US" smtClean="0"/>
              <a:t>28-10-2021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C9EEB-9498-4EE0-8A22-3AB48090FA3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2503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F8F75-91F3-4E98-9B8E-4196F36D79EF}" type="datetimeFigureOut">
              <a:rPr lang="en-US" smtClean="0"/>
              <a:t>28-10-2021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C9EEB-9498-4EE0-8A22-3AB48090FA3E}" type="slidenum">
              <a:rPr lang="en-US" smtClean="0"/>
              <a:t>‹#›</a:t>
            </a:fld>
            <a:endParaRPr lang="en-US"/>
          </a:p>
        </p:txBody>
      </p:sp>
    </p:spTree>
    <p:extLst>
      <p:ext uri="{BB962C8B-B14F-4D97-AF65-F5344CB8AC3E}">
        <p14:creationId xmlns:p14="http://schemas.microsoft.com/office/powerpoint/2010/main" val="2396636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F8F75-91F3-4E98-9B8E-4196F36D79EF}" type="datetimeFigureOut">
              <a:rPr lang="en-US" smtClean="0"/>
              <a:t>28-10-2021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C9EEB-9498-4EE0-8A22-3AB48090FA3E}" type="slidenum">
              <a:rPr lang="en-US" smtClean="0"/>
              <a:t>‹#›</a:t>
            </a:fld>
            <a:endParaRPr lang="en-US"/>
          </a:p>
        </p:txBody>
      </p:sp>
    </p:spTree>
    <p:extLst>
      <p:ext uri="{BB962C8B-B14F-4D97-AF65-F5344CB8AC3E}">
        <p14:creationId xmlns:p14="http://schemas.microsoft.com/office/powerpoint/2010/main" val="3288552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F8F75-91F3-4E98-9B8E-4196F36D79EF}" type="datetimeFigureOut">
              <a:rPr lang="en-US" smtClean="0"/>
              <a:t>28-10-2021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C9EEB-9498-4EE0-8A22-3AB48090FA3E}" type="slidenum">
              <a:rPr lang="en-US" smtClean="0"/>
              <a:t>‹#›</a:t>
            </a:fld>
            <a:endParaRPr lang="en-US"/>
          </a:p>
        </p:txBody>
      </p:sp>
    </p:spTree>
    <p:extLst>
      <p:ext uri="{BB962C8B-B14F-4D97-AF65-F5344CB8AC3E}">
        <p14:creationId xmlns:p14="http://schemas.microsoft.com/office/powerpoint/2010/main" val="2083887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F8F75-91F3-4E98-9B8E-4196F36D79EF}" type="datetimeFigureOut">
              <a:rPr lang="en-US" smtClean="0"/>
              <a:t>28-10-2021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C9EEB-9498-4EE0-8A22-3AB48090FA3E}" type="slidenum">
              <a:rPr lang="en-US" smtClean="0"/>
              <a:t>‹#›</a:t>
            </a:fld>
            <a:endParaRPr lang="en-US"/>
          </a:p>
        </p:txBody>
      </p:sp>
    </p:spTree>
    <p:extLst>
      <p:ext uri="{BB962C8B-B14F-4D97-AF65-F5344CB8AC3E}">
        <p14:creationId xmlns:p14="http://schemas.microsoft.com/office/powerpoint/2010/main" val="139326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F8F75-91F3-4E98-9B8E-4196F36D79EF}" type="datetimeFigureOut">
              <a:rPr lang="en-US" smtClean="0"/>
              <a:t>28-10-2021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C9EEB-9498-4EE0-8A22-3AB48090FA3E}" type="slidenum">
              <a:rPr lang="en-US" smtClean="0"/>
              <a:t>‹#›</a:t>
            </a:fld>
            <a:endParaRPr lang="en-US"/>
          </a:p>
        </p:txBody>
      </p:sp>
    </p:spTree>
    <p:extLst>
      <p:ext uri="{BB962C8B-B14F-4D97-AF65-F5344CB8AC3E}">
        <p14:creationId xmlns:p14="http://schemas.microsoft.com/office/powerpoint/2010/main" val="2754441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6F8F75-91F3-4E98-9B8E-4196F36D79EF}" type="datetimeFigureOut">
              <a:rPr lang="en-US" smtClean="0"/>
              <a:t>28-10-2021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C9EEB-9498-4EE0-8A22-3AB48090FA3E}" type="slidenum">
              <a:rPr lang="en-US" smtClean="0"/>
              <a:t>‹#›</a:t>
            </a:fld>
            <a:endParaRPr lang="en-US"/>
          </a:p>
        </p:txBody>
      </p:sp>
    </p:spTree>
    <p:extLst>
      <p:ext uri="{BB962C8B-B14F-4D97-AF65-F5344CB8AC3E}">
        <p14:creationId xmlns:p14="http://schemas.microsoft.com/office/powerpoint/2010/main" val="87753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6F8F75-91F3-4E98-9B8E-4196F36D79EF}" type="datetimeFigureOut">
              <a:rPr lang="en-US" smtClean="0"/>
              <a:t>28-10-2021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BC9EEB-9498-4EE0-8A22-3AB48090FA3E}" type="slidenum">
              <a:rPr lang="en-US" smtClean="0"/>
              <a:t>‹#›</a:t>
            </a:fld>
            <a:endParaRPr lang="en-US"/>
          </a:p>
        </p:txBody>
      </p:sp>
    </p:spTree>
    <p:extLst>
      <p:ext uri="{BB962C8B-B14F-4D97-AF65-F5344CB8AC3E}">
        <p14:creationId xmlns:p14="http://schemas.microsoft.com/office/powerpoint/2010/main" val="904187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6F8F75-91F3-4E98-9B8E-4196F36D79EF}" type="datetimeFigureOut">
              <a:rPr lang="en-US" smtClean="0"/>
              <a:t>28-10-2021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BC9EEB-9498-4EE0-8A22-3AB48090FA3E}" type="slidenum">
              <a:rPr lang="en-US" smtClean="0"/>
              <a:t>‹#›</a:t>
            </a:fld>
            <a:endParaRPr lang="en-US"/>
          </a:p>
        </p:txBody>
      </p:sp>
    </p:spTree>
    <p:extLst>
      <p:ext uri="{BB962C8B-B14F-4D97-AF65-F5344CB8AC3E}">
        <p14:creationId xmlns:p14="http://schemas.microsoft.com/office/powerpoint/2010/main" val="1540626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F8F75-91F3-4E98-9B8E-4196F36D79EF}" type="datetimeFigureOut">
              <a:rPr lang="en-US" smtClean="0"/>
              <a:t>28-10-2021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BC9EEB-9498-4EE0-8A22-3AB48090FA3E}" type="slidenum">
              <a:rPr lang="en-US" smtClean="0"/>
              <a:t>‹#›</a:t>
            </a:fld>
            <a:endParaRPr lang="en-US"/>
          </a:p>
        </p:txBody>
      </p:sp>
    </p:spTree>
    <p:extLst>
      <p:ext uri="{BB962C8B-B14F-4D97-AF65-F5344CB8AC3E}">
        <p14:creationId xmlns:p14="http://schemas.microsoft.com/office/powerpoint/2010/main" val="153792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F8F75-91F3-4E98-9B8E-4196F36D79EF}" type="datetimeFigureOut">
              <a:rPr lang="en-US" smtClean="0"/>
              <a:t>28-10-2021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C9EEB-9498-4EE0-8A22-3AB48090FA3E}" type="slidenum">
              <a:rPr lang="en-US" smtClean="0"/>
              <a:t>‹#›</a:t>
            </a:fld>
            <a:endParaRPr lang="en-US"/>
          </a:p>
        </p:txBody>
      </p:sp>
    </p:spTree>
    <p:extLst>
      <p:ext uri="{BB962C8B-B14F-4D97-AF65-F5344CB8AC3E}">
        <p14:creationId xmlns:p14="http://schemas.microsoft.com/office/powerpoint/2010/main" val="3982269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6F8F75-91F3-4E98-9B8E-4196F36D79EF}" type="datetimeFigureOut">
              <a:rPr lang="en-US" smtClean="0"/>
              <a:t>28-10-2021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C9EEB-9498-4EE0-8A22-3AB48090FA3E}" type="slidenum">
              <a:rPr lang="en-US" smtClean="0"/>
              <a:t>‹#›</a:t>
            </a:fld>
            <a:endParaRPr lang="en-US"/>
          </a:p>
        </p:txBody>
      </p:sp>
    </p:spTree>
    <p:extLst>
      <p:ext uri="{BB962C8B-B14F-4D97-AF65-F5344CB8AC3E}">
        <p14:creationId xmlns:p14="http://schemas.microsoft.com/office/powerpoint/2010/main" val="221147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6F8F75-91F3-4E98-9B8E-4196F36D79EF}" type="datetimeFigureOut">
              <a:rPr lang="en-US" smtClean="0"/>
              <a:t>28-10-2021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BC9EEB-9498-4EE0-8A22-3AB48090FA3E}" type="slidenum">
              <a:rPr lang="en-US" smtClean="0"/>
              <a:t>‹#›</a:t>
            </a:fld>
            <a:endParaRPr lang="en-US"/>
          </a:p>
        </p:txBody>
      </p:sp>
    </p:spTree>
    <p:extLst>
      <p:ext uri="{BB962C8B-B14F-4D97-AF65-F5344CB8AC3E}">
        <p14:creationId xmlns:p14="http://schemas.microsoft.com/office/powerpoint/2010/main" val="1888144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034BF7-7CDD-4E59-9F35-FBD07B77F4C4}"/>
              </a:ext>
            </a:extLst>
          </p:cNvPr>
          <p:cNvSpPr>
            <a:spLocks noGrp="1"/>
          </p:cNvSpPr>
          <p:nvPr>
            <p:ph type="ctrTitle"/>
          </p:nvPr>
        </p:nvSpPr>
        <p:spPr>
          <a:xfrm>
            <a:off x="-1710284" y="628847"/>
            <a:ext cx="11321143" cy="1251851"/>
          </a:xfrm>
        </p:spPr>
        <p:txBody>
          <a:bodyPr/>
          <a:lstStyle/>
          <a:p>
            <a:r>
              <a:rPr lang="en-US" b="1">
                <a:latin typeface="Arial" panose="020B0604020202020204" pitchFamily="34" charset="0"/>
                <a:cs typeface="Arial" panose="020B0604020202020204" pitchFamily="34" charset="0"/>
              </a:rPr>
              <a:t>CÔNG NGHỆ PHẦN MỀM</a:t>
            </a:r>
          </a:p>
        </p:txBody>
      </p:sp>
      <p:sp>
        <p:nvSpPr>
          <p:cNvPr id="3" name="Subtitle 2">
            <a:extLst>
              <a:ext uri="{FF2B5EF4-FFF2-40B4-BE49-F238E27FC236}">
                <a16:creationId xmlns:a16="http://schemas.microsoft.com/office/drawing/2014/main" xmlns="" id="{8EB07BAD-8609-4F70-AB1E-70E0A6D78934}"/>
              </a:ext>
            </a:extLst>
          </p:cNvPr>
          <p:cNvSpPr>
            <a:spLocks noGrp="1"/>
          </p:cNvSpPr>
          <p:nvPr>
            <p:ph type="subTitle" idx="1"/>
          </p:nvPr>
        </p:nvSpPr>
        <p:spPr>
          <a:xfrm>
            <a:off x="722353" y="2120550"/>
            <a:ext cx="9144000" cy="1231293"/>
          </a:xfrm>
        </p:spPr>
        <p:txBody>
          <a:bodyPr>
            <a:normAutofit/>
          </a:bodyPr>
          <a:lstStyle/>
          <a:p>
            <a:r>
              <a:rPr lang="en-US" sz="7200">
                <a:latin typeface="Arial" panose="020B0604020202020204" pitchFamily="34" charset="0"/>
                <a:cs typeface="Arial" panose="020B0604020202020204" pitchFamily="34" charset="0"/>
              </a:rPr>
              <a:t>BÁO CÁO CUỐI KỲ</a:t>
            </a:r>
          </a:p>
        </p:txBody>
      </p:sp>
      <p:sp>
        <p:nvSpPr>
          <p:cNvPr id="4" name="TextBox 3">
            <a:extLst>
              <a:ext uri="{FF2B5EF4-FFF2-40B4-BE49-F238E27FC236}">
                <a16:creationId xmlns:a16="http://schemas.microsoft.com/office/drawing/2014/main" xmlns="" id="{880E7E2C-54FA-422E-8573-24E4F6CDBE95}"/>
              </a:ext>
            </a:extLst>
          </p:cNvPr>
          <p:cNvSpPr txBox="1"/>
          <p:nvPr/>
        </p:nvSpPr>
        <p:spPr>
          <a:xfrm>
            <a:off x="1534991" y="3761635"/>
            <a:ext cx="7793480" cy="523220"/>
          </a:xfrm>
          <a:prstGeom prst="rect">
            <a:avLst/>
          </a:prstGeom>
          <a:noFill/>
        </p:spPr>
        <p:txBody>
          <a:bodyPr wrap="none" rtlCol="0">
            <a:spAutoFit/>
          </a:bodyPr>
          <a:lstStyle/>
          <a:p>
            <a:r>
              <a:rPr lang="en-US" sz="2800">
                <a:latin typeface="Arial" panose="020B0604020202020204" pitchFamily="34" charset="0"/>
                <a:cs typeface="Arial" panose="020B0604020202020204" pitchFamily="34" charset="0"/>
              </a:rPr>
              <a:t>Giảng viên hướng dẫn: ThS Nguyễn Hữu Trung</a:t>
            </a:r>
          </a:p>
        </p:txBody>
      </p:sp>
      <p:sp>
        <p:nvSpPr>
          <p:cNvPr id="6" name="TextBox 5">
            <a:extLst>
              <a:ext uri="{FF2B5EF4-FFF2-40B4-BE49-F238E27FC236}">
                <a16:creationId xmlns:a16="http://schemas.microsoft.com/office/drawing/2014/main" xmlns="" id="{4D939E29-6CAA-4788-BBBA-F40332BA2711}"/>
              </a:ext>
            </a:extLst>
          </p:cNvPr>
          <p:cNvSpPr txBox="1"/>
          <p:nvPr/>
        </p:nvSpPr>
        <p:spPr>
          <a:xfrm>
            <a:off x="318940" y="4217620"/>
            <a:ext cx="9144001" cy="2308324"/>
          </a:xfrm>
          <a:prstGeom prst="rect">
            <a:avLst/>
          </a:prstGeom>
          <a:noFill/>
        </p:spPr>
        <p:txBody>
          <a:bodyPr wrap="square">
            <a:spAutoFit/>
          </a:bodyPr>
          <a:lstStyle/>
          <a:p>
            <a:pPr>
              <a:lnSpc>
                <a:spcPct val="150000"/>
              </a:lnSpc>
              <a:tabLst>
                <a:tab pos="1200150" algn="l"/>
                <a:tab pos="1257300" algn="l"/>
                <a:tab pos="3200400" algn="l"/>
              </a:tabLst>
            </a:pP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Sinh</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thực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hiện</a:t>
            </a:r>
            <a:r>
              <a:rPr lang="en-US" sz="2400" dirty="0">
                <a:effectLst/>
                <a:latin typeface="Times New Roman" panose="02020603050405020304" pitchFamily="18" charset="0"/>
                <a:ea typeface="Times New Roman" panose="02020603050405020304" pitchFamily="18" charset="0"/>
              </a:rPr>
              <a:t>: </a:t>
            </a:r>
          </a:p>
          <a:p>
            <a:pPr>
              <a:lnSpc>
                <a:spcPct val="150000"/>
              </a:lnSpc>
              <a:tabLst>
                <a:tab pos="1200150" algn="l"/>
                <a:tab pos="3200400" algn="l"/>
              </a:tabLst>
            </a:pPr>
            <a:r>
              <a:rPr lang="en-US" sz="2400" dirty="0">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Võ</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Phạm</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Quang</a:t>
            </a:r>
            <a:r>
              <a:rPr lang="en-US" sz="2400" dirty="0">
                <a:effectLst/>
                <a:latin typeface="Times New Roman" panose="02020603050405020304" pitchFamily="18" charset="0"/>
                <a:ea typeface="Times New Roman" panose="02020603050405020304" pitchFamily="18" charset="0"/>
              </a:rPr>
              <a:t> </a:t>
            </a:r>
            <a:r>
              <a:rPr lang="en-US" sz="2400" dirty="0" err="1" smtClean="0">
                <a:effectLst/>
                <a:latin typeface="Times New Roman" panose="02020603050405020304" pitchFamily="18" charset="0"/>
                <a:ea typeface="Times New Roman" panose="02020603050405020304" pitchFamily="18" charset="0"/>
              </a:rPr>
              <a:t>Lý</a:t>
            </a:r>
            <a:r>
              <a:rPr lang="en-US" sz="2400" dirty="0">
                <a:latin typeface="Times New Roman" panose="02020603050405020304" pitchFamily="18" charset="0"/>
                <a:ea typeface="Times New Roman" panose="02020603050405020304" pitchFamily="18" charset="0"/>
              </a:rPr>
              <a:t> </a:t>
            </a:r>
            <a:r>
              <a:rPr lang="en-US" sz="2400" dirty="0" smtClean="0">
                <a:effectLst/>
                <a:latin typeface="Times New Roman" panose="02020603050405020304" pitchFamily="18" charset="0"/>
                <a:ea typeface="Times New Roman" panose="02020603050405020304" pitchFamily="18" charset="0"/>
              </a:rPr>
              <a:t>MSSV</a:t>
            </a:r>
            <a:r>
              <a:rPr lang="en-US" sz="2400" dirty="0">
                <a:effectLst/>
                <a:latin typeface="Times New Roman" panose="02020603050405020304" pitchFamily="18" charset="0"/>
                <a:ea typeface="Times New Roman" panose="02020603050405020304" pitchFamily="18" charset="0"/>
              </a:rPr>
              <a:t>: 1911062210  </a:t>
            </a:r>
            <a:r>
              <a:rPr lang="en-US" sz="2400" dirty="0" err="1">
                <a:effectLst/>
                <a:latin typeface="Times New Roman" panose="02020603050405020304" pitchFamily="18" charset="0"/>
                <a:ea typeface="Times New Roman" panose="02020603050405020304" pitchFamily="18" charset="0"/>
              </a:rPr>
              <a:t>Lớp</a:t>
            </a:r>
            <a:r>
              <a:rPr lang="en-US" sz="2400" dirty="0">
                <a:effectLst/>
                <a:latin typeface="Times New Roman" panose="02020603050405020304" pitchFamily="18" charset="0"/>
                <a:ea typeface="Times New Roman" panose="02020603050405020304" pitchFamily="18" charset="0"/>
              </a:rPr>
              <a:t>: 19DTHB1</a:t>
            </a:r>
          </a:p>
          <a:p>
            <a:pPr>
              <a:lnSpc>
                <a:spcPct val="150000"/>
              </a:lnSpc>
              <a:tabLst>
                <a:tab pos="1200150" algn="l"/>
                <a:tab pos="1257300" algn="l"/>
                <a:tab pos="3330575" algn="l"/>
              </a:tabLst>
            </a:pP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Lương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Thế</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Lực</a:t>
            </a:r>
            <a:r>
              <a:rPr lang="en-US" sz="2400" dirty="0">
                <a:effectLst/>
                <a:latin typeface="Times New Roman" panose="02020603050405020304" pitchFamily="18" charset="0"/>
                <a:ea typeface="Times New Roman" panose="02020603050405020304" pitchFamily="18" charset="0"/>
              </a:rPr>
              <a:t>		</a:t>
            </a:r>
            <a:r>
              <a:rPr lang="en-US" sz="2400" dirty="0" smtClean="0">
                <a:effectLst/>
                <a:latin typeface="Times New Roman" panose="02020603050405020304" pitchFamily="18" charset="0"/>
                <a:ea typeface="Times New Roman" panose="02020603050405020304" pitchFamily="18" charset="0"/>
              </a:rPr>
              <a:t>MSSV</a:t>
            </a:r>
            <a:r>
              <a:rPr lang="en-US" sz="2400" dirty="0">
                <a:effectLst/>
                <a:latin typeface="Times New Roman" panose="02020603050405020304" pitchFamily="18" charset="0"/>
                <a:ea typeface="Times New Roman" panose="02020603050405020304" pitchFamily="18" charset="0"/>
              </a:rPr>
              <a:t>: 1911064885  </a:t>
            </a:r>
            <a:r>
              <a:rPr lang="en-US" sz="2400" dirty="0" err="1">
                <a:effectLst/>
                <a:latin typeface="Times New Roman" panose="02020603050405020304" pitchFamily="18" charset="0"/>
                <a:ea typeface="Times New Roman" panose="02020603050405020304" pitchFamily="18" charset="0"/>
              </a:rPr>
              <a:t>Lớp</a:t>
            </a:r>
            <a:r>
              <a:rPr lang="en-US" sz="2400" dirty="0">
                <a:effectLst/>
                <a:latin typeface="Times New Roman" panose="02020603050405020304" pitchFamily="18" charset="0"/>
                <a:ea typeface="Times New Roman" panose="02020603050405020304" pitchFamily="18" charset="0"/>
              </a:rPr>
              <a:t>: 19DTHB1</a:t>
            </a:r>
          </a:p>
          <a:p>
            <a:pPr>
              <a:lnSpc>
                <a:spcPct val="150000"/>
              </a:lnSpc>
              <a:tabLst>
                <a:tab pos="1200150" algn="l"/>
                <a:tab pos="1257300" algn="l"/>
                <a:tab pos="3330575" algn="l"/>
              </a:tabLst>
            </a:pP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Đỗ</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Huy</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Khanh</a:t>
            </a:r>
            <a:r>
              <a:rPr lang="en-US" sz="2400" dirty="0">
                <a:effectLst/>
                <a:latin typeface="Times New Roman" panose="02020603050405020304" pitchFamily="18" charset="0"/>
                <a:ea typeface="Times New Roman" panose="02020603050405020304" pitchFamily="18" charset="0"/>
              </a:rPr>
              <a:t>		</a:t>
            </a:r>
            <a:r>
              <a:rPr lang="en-US" sz="2400" dirty="0" smtClean="0">
                <a:effectLst/>
                <a:latin typeface="Times New Roman" panose="02020603050405020304" pitchFamily="18" charset="0"/>
                <a:ea typeface="Times New Roman" panose="02020603050405020304" pitchFamily="18" charset="0"/>
              </a:rPr>
              <a:t>MSSV</a:t>
            </a:r>
            <a:r>
              <a:rPr lang="en-US" sz="2400" dirty="0">
                <a:effectLst/>
                <a:latin typeface="Times New Roman" panose="02020603050405020304" pitchFamily="18" charset="0"/>
                <a:ea typeface="Times New Roman" panose="02020603050405020304" pitchFamily="18" charset="0"/>
              </a:rPr>
              <a:t>: 1911065259  </a:t>
            </a:r>
            <a:r>
              <a:rPr lang="en-US" sz="2400" dirty="0" err="1">
                <a:effectLst/>
                <a:latin typeface="Times New Roman" panose="02020603050405020304" pitchFamily="18" charset="0"/>
                <a:ea typeface="Times New Roman" panose="02020603050405020304" pitchFamily="18" charset="0"/>
              </a:rPr>
              <a:t>Lớp</a:t>
            </a:r>
            <a:r>
              <a:rPr lang="en-US" sz="2400" dirty="0">
                <a:effectLst/>
                <a:latin typeface="Times New Roman" panose="02020603050405020304" pitchFamily="18" charset="0"/>
                <a:ea typeface="Times New Roman" panose="02020603050405020304" pitchFamily="18" charset="0"/>
              </a:rPr>
              <a:t>: 19DTHB1</a:t>
            </a:r>
          </a:p>
        </p:txBody>
      </p:sp>
    </p:spTree>
    <p:extLst>
      <p:ext uri="{BB962C8B-B14F-4D97-AF65-F5344CB8AC3E}">
        <p14:creationId xmlns:p14="http://schemas.microsoft.com/office/powerpoint/2010/main" val="3543868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A4CB2E-4DE3-4555-B78E-48E61BA976CD}"/>
              </a:ext>
            </a:extLst>
          </p:cNvPr>
          <p:cNvSpPr>
            <a:spLocks noGrp="1"/>
          </p:cNvSpPr>
          <p:nvPr>
            <p:ph type="title"/>
          </p:nvPr>
        </p:nvSpPr>
        <p:spPr>
          <a:xfrm>
            <a:off x="2844588" y="5830957"/>
            <a:ext cx="5782577" cy="848139"/>
          </a:xfrm>
        </p:spPr>
        <p:txBody>
          <a:bodyPr/>
          <a:lstStyle/>
          <a:p>
            <a:r>
              <a:rPr lang="en-US">
                <a:latin typeface="Arial" panose="020B0604020202020204" pitchFamily="34" charset="0"/>
                <a:cs typeface="Arial" panose="020B0604020202020204" pitchFamily="34" charset="0"/>
              </a:rPr>
              <a:t>Giao diện đăng kí khoá học</a:t>
            </a:r>
          </a:p>
        </p:txBody>
      </p:sp>
      <p:pic>
        <p:nvPicPr>
          <p:cNvPr id="5122" name="Picture 2">
            <a:extLst>
              <a:ext uri="{FF2B5EF4-FFF2-40B4-BE49-F238E27FC236}">
                <a16:creationId xmlns:a16="http://schemas.microsoft.com/office/drawing/2014/main" xmlns="" id="{7D59AB6D-DE2A-4332-A04B-AD27658AC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86" y="178904"/>
            <a:ext cx="11745827" cy="553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76476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xmlns="" id="{D6A44FFF-3159-4FBC-A820-BFB8C43ED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3175"/>
            <a:ext cx="11364093"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a:extLst>
              <a:ext uri="{FF2B5EF4-FFF2-40B4-BE49-F238E27FC236}">
                <a16:creationId xmlns:a16="http://schemas.microsoft.com/office/drawing/2014/main" xmlns="" id="{5270FDED-0034-4772-9D1F-0741489B9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2471" y="3473299"/>
            <a:ext cx="6778763" cy="33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146481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CC45A8-3D5C-4416-A48B-15528FB9DDD7}"/>
              </a:ext>
            </a:extLst>
          </p:cNvPr>
          <p:cNvSpPr>
            <a:spLocks noGrp="1"/>
          </p:cNvSpPr>
          <p:nvPr>
            <p:ph type="title"/>
          </p:nvPr>
        </p:nvSpPr>
        <p:spPr>
          <a:xfrm>
            <a:off x="889368" y="291547"/>
            <a:ext cx="9500336" cy="781878"/>
          </a:xfrm>
        </p:spPr>
        <p:txBody>
          <a:bodyPr>
            <a:normAutofit fontScale="90000"/>
          </a:bodyPr>
          <a:lstStyle/>
          <a:p>
            <a:pPr algn="ctr"/>
            <a:r>
              <a:rPr lang="en-US" cap="all">
                <a:latin typeface="Arial" panose="020B0604020202020204" pitchFamily="34" charset="0"/>
                <a:cs typeface="Arial" panose="020B0604020202020204" pitchFamily="34" charset="0"/>
              </a:rPr>
              <a:t>3.2.Phần dành cho quản trị viên (Admin)</a:t>
            </a:r>
          </a:p>
        </p:txBody>
      </p:sp>
      <p:pic>
        <p:nvPicPr>
          <p:cNvPr id="7170" name="Picture 2">
            <a:extLst>
              <a:ext uri="{FF2B5EF4-FFF2-40B4-BE49-F238E27FC236}">
                <a16:creationId xmlns:a16="http://schemas.microsoft.com/office/drawing/2014/main" xmlns="" id="{C534395F-25A7-4D9D-92F9-E1C85198B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5" y="1802296"/>
            <a:ext cx="9773527" cy="4764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xmlns="" id="{75E253D0-EB7E-4E3F-BDD7-C3AB4B3EFADC}"/>
              </a:ext>
            </a:extLst>
          </p:cNvPr>
          <p:cNvSpPr txBox="1"/>
          <p:nvPr/>
        </p:nvSpPr>
        <p:spPr>
          <a:xfrm>
            <a:off x="3589637" y="1012950"/>
            <a:ext cx="4717774" cy="584775"/>
          </a:xfrm>
          <a:prstGeom prst="rect">
            <a:avLst/>
          </a:prstGeom>
          <a:noFill/>
        </p:spPr>
        <p:txBody>
          <a:bodyPr wrap="square" rtlCol="0">
            <a:spAutoFit/>
          </a:bodyPr>
          <a:lstStyle/>
          <a:p>
            <a:r>
              <a:rPr lang="en-US" sz="3200">
                <a:solidFill>
                  <a:srgbClr val="FFC000"/>
                </a:solidFill>
                <a:latin typeface="Arial" panose="020B0604020202020204" pitchFamily="34" charset="0"/>
                <a:cs typeface="Arial" panose="020B0604020202020204" pitchFamily="34" charset="0"/>
              </a:rPr>
              <a:t>Giao diện đăng nhập</a:t>
            </a:r>
          </a:p>
        </p:txBody>
      </p:sp>
    </p:spTree>
    <p:extLst>
      <p:ext uri="{BB962C8B-B14F-4D97-AF65-F5344CB8AC3E}">
        <p14:creationId xmlns:p14="http://schemas.microsoft.com/office/powerpoint/2010/main" val="145440030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B6F802-9F69-4CD1-9BDF-F48CB7F398E0}"/>
              </a:ext>
            </a:extLst>
          </p:cNvPr>
          <p:cNvSpPr>
            <a:spLocks noGrp="1"/>
          </p:cNvSpPr>
          <p:nvPr>
            <p:ph type="title"/>
          </p:nvPr>
        </p:nvSpPr>
        <p:spPr>
          <a:xfrm>
            <a:off x="571316" y="332271"/>
            <a:ext cx="8596668" cy="966442"/>
          </a:xfrm>
        </p:spPr>
        <p:txBody>
          <a:bodyPr/>
          <a:lstStyle/>
          <a:p>
            <a:pPr algn="ctr"/>
            <a:r>
              <a:rPr lang="en-US" cap="all">
                <a:latin typeface="Arial" panose="020B0604020202020204" pitchFamily="34" charset="0"/>
                <a:cs typeface="Arial" panose="020B0604020202020204" pitchFamily="34" charset="0"/>
              </a:rPr>
              <a:t>Giao diện cập nhật khoá học</a:t>
            </a:r>
          </a:p>
        </p:txBody>
      </p:sp>
      <p:pic>
        <p:nvPicPr>
          <p:cNvPr id="8194" name="Picture 2">
            <a:extLst>
              <a:ext uri="{FF2B5EF4-FFF2-40B4-BE49-F238E27FC236}">
                <a16:creationId xmlns:a16="http://schemas.microsoft.com/office/drawing/2014/main" xmlns="" id="{B966528D-DB69-4BCD-BDE2-F69495191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633" y="1496340"/>
            <a:ext cx="10278924" cy="50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236783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BAC8F3-C508-4A07-8351-882FF7DA2DA1}"/>
              </a:ext>
            </a:extLst>
          </p:cNvPr>
          <p:cNvSpPr>
            <a:spLocks noGrp="1"/>
          </p:cNvSpPr>
          <p:nvPr>
            <p:ph type="title"/>
          </p:nvPr>
        </p:nvSpPr>
        <p:spPr>
          <a:xfrm>
            <a:off x="1498969" y="424069"/>
            <a:ext cx="8596668" cy="689114"/>
          </a:xfrm>
        </p:spPr>
        <p:txBody>
          <a:bodyPr/>
          <a:lstStyle/>
          <a:p>
            <a:r>
              <a:rPr lang="en-US" cap="all">
                <a:latin typeface="Arial" panose="020B0604020202020204" pitchFamily="34" charset="0"/>
                <a:cs typeface="Arial" panose="020B0604020202020204" pitchFamily="34" charset="0"/>
              </a:rPr>
              <a:t>Giao diện cập nhật thực đơn</a:t>
            </a:r>
          </a:p>
        </p:txBody>
      </p:sp>
      <p:pic>
        <p:nvPicPr>
          <p:cNvPr id="9218" name="Picture 2">
            <a:extLst>
              <a:ext uri="{FF2B5EF4-FFF2-40B4-BE49-F238E27FC236}">
                <a16:creationId xmlns:a16="http://schemas.microsoft.com/office/drawing/2014/main" xmlns="" id="{EAF5BB6C-C869-4C8C-9752-AC1D33F9A2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53" y="1300370"/>
            <a:ext cx="11102147" cy="532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130562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2A479D-7376-4E89-A0F4-F36018923482}"/>
              </a:ext>
            </a:extLst>
          </p:cNvPr>
          <p:cNvSpPr>
            <a:spLocks noGrp="1"/>
          </p:cNvSpPr>
          <p:nvPr>
            <p:ph type="title"/>
          </p:nvPr>
        </p:nvSpPr>
        <p:spPr>
          <a:xfrm>
            <a:off x="1749287" y="211792"/>
            <a:ext cx="7195930" cy="564254"/>
          </a:xfrm>
        </p:spPr>
        <p:txBody>
          <a:bodyPr>
            <a:normAutofit fontScale="90000"/>
          </a:bodyPr>
          <a:lstStyle/>
          <a:p>
            <a:r>
              <a:rPr lang="en-US" cap="all">
                <a:latin typeface="Arial" panose="020B0604020202020204" pitchFamily="34" charset="0"/>
                <a:cs typeface="Arial" panose="020B0604020202020204" pitchFamily="34" charset="0"/>
              </a:rPr>
              <a:t>Giao diện cập nhật thông báo</a:t>
            </a:r>
          </a:p>
        </p:txBody>
      </p:sp>
      <p:pic>
        <p:nvPicPr>
          <p:cNvPr id="10242" name="Picture 2">
            <a:extLst>
              <a:ext uri="{FF2B5EF4-FFF2-40B4-BE49-F238E27FC236}">
                <a16:creationId xmlns:a16="http://schemas.microsoft.com/office/drawing/2014/main" xmlns="" id="{1D00445F-FC58-4481-A676-83AD439D8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25" y="1120394"/>
            <a:ext cx="11269179" cy="5525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454651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EC8131B2-9213-4414-B37B-639F67DB8A11}"/>
              </a:ext>
            </a:extLst>
          </p:cNvPr>
          <p:cNvSpPr>
            <a:spLocks noGrp="1"/>
          </p:cNvSpPr>
          <p:nvPr>
            <p:ph type="title"/>
          </p:nvPr>
        </p:nvSpPr>
        <p:spPr>
          <a:xfrm>
            <a:off x="356762" y="198782"/>
            <a:ext cx="8917240" cy="1320800"/>
          </a:xfrm>
        </p:spPr>
        <p:txBody>
          <a:bodyPr/>
          <a:lstStyle/>
          <a:p>
            <a:r>
              <a:rPr lang="en-US" b="1" cap="all">
                <a:latin typeface="Arial" panose="020B0604020202020204" pitchFamily="34" charset="0"/>
                <a:cs typeface="Arial" panose="020B0604020202020204" pitchFamily="34" charset="0"/>
              </a:rPr>
              <a:t>Những chức năng cần phát triển</a:t>
            </a:r>
          </a:p>
        </p:txBody>
      </p:sp>
      <p:sp>
        <p:nvSpPr>
          <p:cNvPr id="3" name="Content Placeholder 2">
            <a:extLst>
              <a:ext uri="{FF2B5EF4-FFF2-40B4-BE49-F238E27FC236}">
                <a16:creationId xmlns:a16="http://schemas.microsoft.com/office/drawing/2014/main" xmlns="" id="{3EE82422-9EB7-438F-AD6B-760F806CF3E4}"/>
              </a:ext>
            </a:extLst>
          </p:cNvPr>
          <p:cNvSpPr>
            <a:spLocks noGrp="1"/>
          </p:cNvSpPr>
          <p:nvPr>
            <p:ph idx="1"/>
          </p:nvPr>
        </p:nvSpPr>
        <p:spPr>
          <a:xfrm>
            <a:off x="796604" y="1060174"/>
            <a:ext cx="8596668" cy="5599044"/>
          </a:xfrm>
        </p:spPr>
        <p:txBody>
          <a:bodyPr>
            <a:normAutofit fontScale="92500" lnSpcReduction="10000"/>
          </a:bodyPr>
          <a:lstStyle/>
          <a:p>
            <a:pPr>
              <a:lnSpc>
                <a:spcPct val="150000"/>
              </a:lnSpc>
            </a:pPr>
            <a:r>
              <a:rPr lang="vi-VN" sz="2400"/>
              <a:t>Hệ thống theo dỗi camera từng lớp học, phụ huynh có thể quan sát tình trạng học của bé, kiến thức tiếp thu có giống trong mô tả có khóa học không? Đối với giáo viên hệ thống giúp lưu trở lại quá trình dạy bé của mình có bằng chứng khi bị phụ huynh nghỉ oan, an tâm giảng dạy.</a:t>
            </a:r>
          </a:p>
          <a:p>
            <a:pPr>
              <a:lnSpc>
                <a:spcPct val="150000"/>
              </a:lnSpc>
            </a:pPr>
            <a:r>
              <a:rPr lang="vi-VN" sz="2400"/>
              <a:t>Tình trạng giao thông xung quanh trường, xem thông tin giao thông lúc tan trường, thời tiết xung quanh trường để có thể chủ động đưa đón.</a:t>
            </a:r>
          </a:p>
          <a:p>
            <a:pPr>
              <a:lnSpc>
                <a:spcPct val="150000"/>
              </a:lnSpc>
            </a:pPr>
            <a:r>
              <a:rPr lang="vi-VN" sz="2400"/>
              <a:t>Theo dõi sức khỏe của từng bé tự động nhập cân nặng, chiều cao của bé hàng tuần lên hệ thống để tính toán, phân tích đưa ra các phương pháp ăn uống, chăm sóc riêng cho từng bé.</a:t>
            </a:r>
          </a:p>
        </p:txBody>
      </p:sp>
    </p:spTree>
    <p:extLst>
      <p:ext uri="{BB962C8B-B14F-4D97-AF65-F5344CB8AC3E}">
        <p14:creationId xmlns:p14="http://schemas.microsoft.com/office/powerpoint/2010/main" val="21024063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102B416-F3A9-46BA-95C4-D6C0D9F59C1E}"/>
              </a:ext>
            </a:extLst>
          </p:cNvPr>
          <p:cNvSpPr>
            <a:spLocks noGrp="1"/>
          </p:cNvSpPr>
          <p:nvPr>
            <p:ph idx="1"/>
          </p:nvPr>
        </p:nvSpPr>
        <p:spPr>
          <a:xfrm>
            <a:off x="382472" y="309282"/>
            <a:ext cx="9447327" cy="6548718"/>
          </a:xfrm>
        </p:spPr>
        <p:txBody>
          <a:bodyPr>
            <a:normAutofit/>
          </a:bodyPr>
          <a:lstStyle/>
          <a:p>
            <a:pPr>
              <a:lnSpc>
                <a:spcPct val="150000"/>
              </a:lnSpc>
            </a:pPr>
            <a:r>
              <a:rPr lang="vi-VN" sz="2400"/>
              <a:t>Hệ thống vẽ tranh thông minh được tích hợp sẳn bé dễ dàng vẽ phát triển ý tưởng tư duy. Hệ thống lưu lại nét vẽ của bé hàng ngày để phụ huynh thấy được sự tiến bộ.</a:t>
            </a:r>
          </a:p>
          <a:p>
            <a:pPr>
              <a:lnSpc>
                <a:spcPct val="150000"/>
              </a:lnSpc>
            </a:pPr>
            <a:r>
              <a:rPr lang="vi-VN" sz="2400"/>
              <a:t>Tính năng chatbot thông minh Al trả lời các câu hỏi cơ bản của phụ huynh nhanh nhất.</a:t>
            </a:r>
          </a:p>
          <a:p>
            <a:pPr>
              <a:lnSpc>
                <a:spcPct val="150000"/>
              </a:lnSpc>
            </a:pPr>
            <a:r>
              <a:rPr lang="vi-VN" sz="2400"/>
              <a:t>Khi phụ huynh đỗi mật khẩu sẽ có tin nhắn mã </a:t>
            </a:r>
            <a:r>
              <a:rPr lang="en-US" sz="2400"/>
              <a:t>OTP</a:t>
            </a:r>
            <a:r>
              <a:rPr lang="vi-VN" sz="2400"/>
              <a:t> xác nhận về số điện thoại đã đăng ký.</a:t>
            </a:r>
          </a:p>
          <a:p>
            <a:pPr>
              <a:lnSpc>
                <a:spcPct val="150000"/>
              </a:lnSpc>
            </a:pPr>
            <a:r>
              <a:rPr lang="vi-VN" sz="2400"/>
              <a:t>Lắp thêm một số cảm biến để bảo vệ cho bé như cảm biến chuyển động để phòng tránh kẻ đột nhập.Cảm biến khói tránh nguy cơ cháy nổ khi nấu nướng để tăng độ an toàn cho nhà trường và trẻ.</a:t>
            </a:r>
          </a:p>
        </p:txBody>
      </p:sp>
    </p:spTree>
    <p:extLst>
      <p:ext uri="{BB962C8B-B14F-4D97-AF65-F5344CB8AC3E}">
        <p14:creationId xmlns:p14="http://schemas.microsoft.com/office/powerpoint/2010/main" val="27499900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B4F34B2-6AEE-4914-B978-18697A1692B7}"/>
              </a:ext>
            </a:extLst>
          </p:cNvPr>
          <p:cNvSpPr>
            <a:spLocks noGrp="1"/>
          </p:cNvSpPr>
          <p:nvPr>
            <p:ph type="title"/>
          </p:nvPr>
        </p:nvSpPr>
        <p:spPr>
          <a:xfrm>
            <a:off x="780365" y="2528552"/>
            <a:ext cx="8596668" cy="2391178"/>
          </a:xfrm>
        </p:spPr>
        <p:txBody>
          <a:bodyPr>
            <a:normAutofit/>
          </a:bodyPr>
          <a:lstStyle/>
          <a:p>
            <a:pPr algn="ctr"/>
            <a:r>
              <a:rPr lang="en-US" sz="5400" b="1">
                <a:latin typeface="Arial" panose="020B0604020202020204" pitchFamily="34" charset="0"/>
                <a:cs typeface="Arial" panose="020B0604020202020204" pitchFamily="34" charset="0"/>
              </a:rPr>
              <a:t>CẢM ƠN GIẢNG VIÊN ĐÃ LẮNG NGHE</a:t>
            </a:r>
          </a:p>
        </p:txBody>
      </p:sp>
    </p:spTree>
    <p:extLst>
      <p:ext uri="{BB962C8B-B14F-4D97-AF65-F5344CB8AC3E}">
        <p14:creationId xmlns:p14="http://schemas.microsoft.com/office/powerpoint/2010/main" val="849263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D48AE48-D3A9-4D25-A699-F232D51D74A6}"/>
              </a:ext>
            </a:extLst>
          </p:cNvPr>
          <p:cNvSpPr>
            <a:spLocks noGrp="1"/>
          </p:cNvSpPr>
          <p:nvPr>
            <p:ph idx="1"/>
          </p:nvPr>
        </p:nvSpPr>
        <p:spPr>
          <a:xfrm>
            <a:off x="600060" y="2485624"/>
            <a:ext cx="9252278" cy="4121238"/>
          </a:xfrm>
        </p:spPr>
        <p:txBody>
          <a:bodyPr>
            <a:normAutofit/>
          </a:bodyPr>
          <a:lstStyle/>
          <a:p>
            <a:pPr>
              <a:lnSpc>
                <a:spcPct val="160000"/>
              </a:lnSpc>
            </a:pPr>
            <a:r>
              <a:rPr lang="en-US" sz="2800">
                <a:latin typeface="Arial" panose="020B0604020202020204" pitchFamily="34" charset="0"/>
                <a:cs typeface="Arial" panose="020B0604020202020204" pitchFamily="34" charset="0"/>
              </a:rPr>
              <a:t>Việc c</a:t>
            </a:r>
            <a:r>
              <a:rPr lang="vi-VN" sz="2800">
                <a:latin typeface="Arial" panose="020B0604020202020204" pitchFamily="34" charset="0"/>
                <a:cs typeface="Arial" panose="020B0604020202020204" pitchFamily="34" charset="0"/>
              </a:rPr>
              <a:t>ần thiết đưa các bé đi học trường mẫu giáo để các bé làm quen môi trường cộng đồng</a:t>
            </a:r>
            <a:r>
              <a:rPr lang="en-US" sz="2800">
                <a:latin typeface="Arial" panose="020B0604020202020204" pitchFamily="34" charset="0"/>
                <a:cs typeface="Arial" panose="020B0604020202020204" pitchFamily="34" charset="0"/>
              </a:rPr>
              <a:t>.</a:t>
            </a:r>
          </a:p>
          <a:p>
            <a:pPr>
              <a:lnSpc>
                <a:spcPct val="170000"/>
              </a:lnSpc>
            </a:pPr>
            <a:r>
              <a:rPr lang="en-US" sz="2800">
                <a:latin typeface="Arial" panose="020B0604020202020204" pitchFamily="34" charset="0"/>
                <a:cs typeface="Arial" panose="020B0604020202020204" pitchFamily="34" charset="0"/>
              </a:rPr>
              <a:t>Thời đại 4.0</a:t>
            </a:r>
          </a:p>
          <a:p>
            <a:pPr>
              <a:lnSpc>
                <a:spcPct val="170000"/>
              </a:lnSpc>
            </a:pPr>
            <a:r>
              <a:rPr lang="vi-VN" sz="2800">
                <a:latin typeface="Arial" panose="020B0604020202020204" pitchFamily="34" charset="0"/>
                <a:cs typeface="Arial" panose="020B0604020202020204" pitchFamily="34" charset="0"/>
              </a:rPr>
              <a:t>Mục tiêu để h</a:t>
            </a:r>
            <a:r>
              <a:rPr lang="en-US" sz="2800">
                <a:latin typeface="Arial" panose="020B0604020202020204" pitchFamily="34" charset="0"/>
                <a:cs typeface="Arial" panose="020B0604020202020204" pitchFamily="34" charset="0"/>
              </a:rPr>
              <a:t>ỗ</a:t>
            </a:r>
            <a:r>
              <a:rPr lang="vi-VN" sz="2800">
                <a:latin typeface="Arial" panose="020B0604020202020204" pitchFamily="34" charset="0"/>
                <a:cs typeface="Arial" panose="020B0604020202020204" pitchFamily="34" charset="0"/>
              </a:rPr>
              <a:t> trợ được 3 đối tượng (phụ huynh, giáo viên, </a:t>
            </a:r>
            <a:r>
              <a:rPr lang="en-US" sz="2800">
                <a:latin typeface="Arial" panose="020B0604020202020204" pitchFamily="34" charset="0"/>
                <a:cs typeface="Arial" panose="020B0604020202020204" pitchFamily="34" charset="0"/>
              </a:rPr>
              <a:t>quản trị viên</a:t>
            </a:r>
            <a:r>
              <a:rPr lang="vi-VN" sz="2800">
                <a:latin typeface="Arial" panose="020B0604020202020204" pitchFamily="34" charset="0"/>
                <a:cs typeface="Arial" panose="020B0604020202020204" pitchFamily="34" charset="0"/>
              </a:rPr>
              <a:t>)</a:t>
            </a:r>
            <a:endParaRPr lang="en-US" sz="280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xmlns="" id="{4725EDF9-5EB0-4427-A1FE-EB2FDE23456A}"/>
              </a:ext>
            </a:extLst>
          </p:cNvPr>
          <p:cNvSpPr>
            <a:spLocks noGrp="1"/>
          </p:cNvSpPr>
          <p:nvPr>
            <p:ph type="title"/>
          </p:nvPr>
        </p:nvSpPr>
        <p:spPr>
          <a:xfrm>
            <a:off x="600060" y="476161"/>
            <a:ext cx="9003379" cy="1320800"/>
          </a:xfrm>
        </p:spPr>
        <p:txBody>
          <a:bodyPr>
            <a:normAutofit fontScale="90000"/>
          </a:bodyPr>
          <a:lstStyle/>
          <a:p>
            <a:pPr algn="ctr"/>
            <a:r>
              <a:rPr lang="vi-VN" sz="4400" b="1" cap="all">
                <a:latin typeface="+mn-lt"/>
              </a:rPr>
              <a:t>1.	Tổng quan về vấn đề được chọn</a:t>
            </a:r>
            <a:endParaRPr lang="en-US" sz="4400" b="1" cap="all">
              <a:latin typeface="+mn-lt"/>
            </a:endParaRPr>
          </a:p>
        </p:txBody>
      </p:sp>
    </p:spTree>
    <p:extLst>
      <p:ext uri="{BB962C8B-B14F-4D97-AF65-F5344CB8AC3E}">
        <p14:creationId xmlns:p14="http://schemas.microsoft.com/office/powerpoint/2010/main" val="4004927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F227F2-D1FB-4A87-8EB5-CF1C2C3906E9}"/>
              </a:ext>
            </a:extLst>
          </p:cNvPr>
          <p:cNvSpPr>
            <a:spLocks noGrp="1"/>
          </p:cNvSpPr>
          <p:nvPr>
            <p:ph type="title"/>
          </p:nvPr>
        </p:nvSpPr>
        <p:spPr>
          <a:xfrm>
            <a:off x="513268" y="641143"/>
            <a:ext cx="8994700" cy="3243330"/>
          </a:xfrm>
        </p:spPr>
        <p:txBody>
          <a:bodyPr>
            <a:noAutofit/>
          </a:bodyPr>
          <a:lstStyle/>
          <a:p>
            <a:pPr algn="ctr"/>
            <a:r>
              <a:rPr lang="en-US" sz="5400" b="1">
                <a:latin typeface="Arial" panose="020B0604020202020204" pitchFamily="34" charset="0"/>
                <a:cs typeface="Arial" panose="020B0604020202020204" pitchFamily="34" charset="0"/>
              </a:rPr>
              <a:t>2.PHÂN TÍCH THIẾT KẾ DATABASE</a:t>
            </a:r>
          </a:p>
        </p:txBody>
      </p:sp>
      <p:sp>
        <p:nvSpPr>
          <p:cNvPr id="4" name="Title 1">
            <a:extLst>
              <a:ext uri="{FF2B5EF4-FFF2-40B4-BE49-F238E27FC236}">
                <a16:creationId xmlns:a16="http://schemas.microsoft.com/office/drawing/2014/main" xmlns="" id="{AFC56CDF-FE65-4D6B-AA65-DFD3D15E7C58}"/>
              </a:ext>
            </a:extLst>
          </p:cNvPr>
          <p:cNvSpPr txBox="1">
            <a:spLocks/>
          </p:cNvSpPr>
          <p:nvPr/>
        </p:nvSpPr>
        <p:spPr>
          <a:xfrm>
            <a:off x="611073" y="3429000"/>
            <a:ext cx="8994700" cy="178227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a:latin typeface="Arial" panose="020B0604020202020204" pitchFamily="34" charset="0"/>
                <a:cs typeface="Arial" panose="020B0604020202020204" pitchFamily="34" charset="0"/>
              </a:rPr>
              <a:t> 2.1.TỔNG QUAN VỀ DATABASE</a:t>
            </a:r>
          </a:p>
        </p:txBody>
      </p:sp>
    </p:spTree>
    <p:extLst>
      <p:ext uri="{BB962C8B-B14F-4D97-AF65-F5344CB8AC3E}">
        <p14:creationId xmlns:p14="http://schemas.microsoft.com/office/powerpoint/2010/main" val="360509237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689EF2-C4EA-46D5-9477-C28707C503E6}"/>
              </a:ext>
            </a:extLst>
          </p:cNvPr>
          <p:cNvSpPr>
            <a:spLocks noGrp="1"/>
          </p:cNvSpPr>
          <p:nvPr>
            <p:ph type="title"/>
          </p:nvPr>
        </p:nvSpPr>
        <p:spPr>
          <a:xfrm>
            <a:off x="1114655" y="156238"/>
            <a:ext cx="4491015" cy="705153"/>
          </a:xfrm>
        </p:spPr>
        <p:txBody>
          <a:bodyPr/>
          <a:lstStyle/>
          <a:p>
            <a:r>
              <a:rPr lang="en-US"/>
              <a:t>MÔ HÌNH DFD</a:t>
            </a:r>
          </a:p>
        </p:txBody>
      </p:sp>
      <p:pic>
        <p:nvPicPr>
          <p:cNvPr id="2050" name="Picture 1">
            <a:extLst>
              <a:ext uri="{FF2B5EF4-FFF2-40B4-BE49-F238E27FC236}">
                <a16:creationId xmlns:a16="http://schemas.microsoft.com/office/drawing/2014/main" xmlns="" id="{194A7303-1019-4C6D-912B-5F3092C02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03" y="861391"/>
            <a:ext cx="11172632" cy="5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924387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DC5052-F2A6-4F6C-A82E-0EF32B263A9E}"/>
              </a:ext>
            </a:extLst>
          </p:cNvPr>
          <p:cNvSpPr>
            <a:spLocks noGrp="1"/>
          </p:cNvSpPr>
          <p:nvPr>
            <p:ph type="title"/>
          </p:nvPr>
        </p:nvSpPr>
        <p:spPr>
          <a:xfrm>
            <a:off x="1720523" y="0"/>
            <a:ext cx="3199207" cy="888301"/>
          </a:xfrm>
        </p:spPr>
        <p:txBody>
          <a:bodyPr/>
          <a:lstStyle/>
          <a:p>
            <a:r>
              <a:rPr lang="en-US"/>
              <a:t>MÔ HÌNH ERD</a:t>
            </a:r>
          </a:p>
        </p:txBody>
      </p:sp>
      <p:pic>
        <p:nvPicPr>
          <p:cNvPr id="4" name="Picture 3">
            <a:extLst>
              <a:ext uri="{FF2B5EF4-FFF2-40B4-BE49-F238E27FC236}">
                <a16:creationId xmlns:a16="http://schemas.microsoft.com/office/drawing/2014/main" xmlns="" id="{F272A875-4C65-4CF9-9150-D5B511F27086}"/>
              </a:ext>
            </a:extLst>
          </p:cNvPr>
          <p:cNvPicPr>
            <a:picLocks noChangeAspect="1"/>
          </p:cNvPicPr>
          <p:nvPr/>
        </p:nvPicPr>
        <p:blipFill>
          <a:blip r:embed="rId2"/>
          <a:stretch>
            <a:fillRect/>
          </a:stretch>
        </p:blipFill>
        <p:spPr>
          <a:xfrm>
            <a:off x="0" y="583501"/>
            <a:ext cx="12192000" cy="6274499"/>
          </a:xfrm>
          <a:prstGeom prst="rect">
            <a:avLst/>
          </a:prstGeom>
        </p:spPr>
      </p:pic>
    </p:spTree>
    <p:extLst>
      <p:ext uri="{BB962C8B-B14F-4D97-AF65-F5344CB8AC3E}">
        <p14:creationId xmlns:p14="http://schemas.microsoft.com/office/powerpoint/2010/main" val="220540731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0B8302A2-2D95-4361-A52E-76A416EB2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22" y="0"/>
            <a:ext cx="1205947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a:extLst>
              <a:ext uri="{FF2B5EF4-FFF2-40B4-BE49-F238E27FC236}">
                <a16:creationId xmlns:a16="http://schemas.microsoft.com/office/drawing/2014/main" xmlns="" id="{63275E84-1C16-484D-85EA-E22EF0E64DDD}"/>
              </a:ext>
            </a:extLst>
          </p:cNvPr>
          <p:cNvSpPr>
            <a:spLocks noGrp="1"/>
          </p:cNvSpPr>
          <p:nvPr>
            <p:ph type="title"/>
          </p:nvPr>
        </p:nvSpPr>
        <p:spPr>
          <a:xfrm>
            <a:off x="9715317" y="4914867"/>
            <a:ext cx="2105622" cy="1389854"/>
          </a:xfrm>
        </p:spPr>
        <p:txBody>
          <a:bodyPr>
            <a:normAutofit/>
          </a:bodyPr>
          <a:lstStyle/>
          <a:p>
            <a:r>
              <a:rPr lang="en-US" sz="2800">
                <a:latin typeface="Arial" panose="020B0604020202020204" pitchFamily="34" charset="0"/>
                <a:cs typeface="Arial" panose="020B0604020202020204" pitchFamily="34" charset="0"/>
              </a:rPr>
              <a:t>CLASS DIAGRAM</a:t>
            </a:r>
          </a:p>
        </p:txBody>
      </p:sp>
    </p:spTree>
    <p:extLst>
      <p:ext uri="{BB962C8B-B14F-4D97-AF65-F5344CB8AC3E}">
        <p14:creationId xmlns:p14="http://schemas.microsoft.com/office/powerpoint/2010/main" val="4257675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22F914-9F40-4C3D-9A41-58B6D9884BE0}"/>
              </a:ext>
            </a:extLst>
          </p:cNvPr>
          <p:cNvSpPr>
            <a:spLocks noGrp="1"/>
          </p:cNvSpPr>
          <p:nvPr>
            <p:ph type="title"/>
          </p:nvPr>
        </p:nvSpPr>
        <p:spPr>
          <a:xfrm>
            <a:off x="1021891" y="2862470"/>
            <a:ext cx="8596668" cy="1320800"/>
          </a:xfrm>
        </p:spPr>
        <p:txBody>
          <a:bodyPr>
            <a:normAutofit fontScale="90000"/>
          </a:bodyPr>
          <a:lstStyle/>
          <a:p>
            <a:pPr algn="ctr"/>
            <a:r>
              <a:rPr lang="en-US" sz="5400" b="1" cap="all">
                <a:latin typeface="Arial" panose="020B0604020202020204" pitchFamily="34" charset="0"/>
                <a:cs typeface="Arial" panose="020B0604020202020204" pitchFamily="34" charset="0"/>
              </a:rPr>
              <a:t>3.Chi tiết các màn hình</a:t>
            </a:r>
          </a:p>
        </p:txBody>
      </p:sp>
      <p:sp>
        <p:nvSpPr>
          <p:cNvPr id="4" name="Title 1">
            <a:extLst>
              <a:ext uri="{FF2B5EF4-FFF2-40B4-BE49-F238E27FC236}">
                <a16:creationId xmlns:a16="http://schemas.microsoft.com/office/drawing/2014/main" xmlns="" id="{09CFF3A0-47DB-4FD1-9618-8812EFFF4F02}"/>
              </a:ext>
            </a:extLst>
          </p:cNvPr>
          <p:cNvSpPr txBox="1">
            <a:spLocks/>
          </p:cNvSpPr>
          <p:nvPr/>
        </p:nvSpPr>
        <p:spPr>
          <a:xfrm>
            <a:off x="2148326" y="4183270"/>
            <a:ext cx="8596668" cy="9276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cap="all">
                <a:latin typeface="Arial" panose="020B0604020202020204" pitchFamily="34" charset="0"/>
                <a:cs typeface="Arial" panose="020B0604020202020204" pitchFamily="34" charset="0"/>
              </a:rPr>
              <a:t>3.1 Dành cho user</a:t>
            </a:r>
          </a:p>
        </p:txBody>
      </p:sp>
    </p:spTree>
    <p:extLst>
      <p:ext uri="{BB962C8B-B14F-4D97-AF65-F5344CB8AC3E}">
        <p14:creationId xmlns:p14="http://schemas.microsoft.com/office/powerpoint/2010/main" val="302359906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xmlns="" id="{BBABCB3B-AF90-4BF2-8EF9-5FD5A2690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879" y="65708"/>
            <a:ext cx="10955614" cy="591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a:extLst>
              <a:ext uri="{FF2B5EF4-FFF2-40B4-BE49-F238E27FC236}">
                <a16:creationId xmlns:a16="http://schemas.microsoft.com/office/drawing/2014/main" xmlns="" id="{BDFF3B06-3940-4B88-B28A-9714A3A38769}"/>
              </a:ext>
            </a:extLst>
          </p:cNvPr>
          <p:cNvSpPr>
            <a:spLocks noGrp="1"/>
          </p:cNvSpPr>
          <p:nvPr>
            <p:ph type="title"/>
          </p:nvPr>
        </p:nvSpPr>
        <p:spPr>
          <a:xfrm>
            <a:off x="4589563" y="6076123"/>
            <a:ext cx="3012873" cy="716169"/>
          </a:xfrm>
        </p:spPr>
        <p:txBody>
          <a:bodyPr/>
          <a:lstStyle/>
          <a:p>
            <a:r>
              <a:rPr lang="en-US">
                <a:latin typeface="Arial" panose="020B0604020202020204" pitchFamily="34" charset="0"/>
                <a:cs typeface="Arial" panose="020B0604020202020204" pitchFamily="34" charset="0"/>
              </a:rPr>
              <a:t>Trang chủ</a:t>
            </a:r>
          </a:p>
        </p:txBody>
      </p:sp>
    </p:spTree>
    <p:extLst>
      <p:ext uri="{BB962C8B-B14F-4D97-AF65-F5344CB8AC3E}">
        <p14:creationId xmlns:p14="http://schemas.microsoft.com/office/powerpoint/2010/main" val="250357415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72212E-D898-43AE-86BE-A36CD945DB2D}"/>
              </a:ext>
            </a:extLst>
          </p:cNvPr>
          <p:cNvSpPr>
            <a:spLocks noGrp="1"/>
          </p:cNvSpPr>
          <p:nvPr>
            <p:ph type="title"/>
          </p:nvPr>
        </p:nvSpPr>
        <p:spPr>
          <a:xfrm>
            <a:off x="3215648" y="5883965"/>
            <a:ext cx="4828421" cy="795130"/>
          </a:xfrm>
        </p:spPr>
        <p:txBody>
          <a:bodyPr/>
          <a:lstStyle/>
          <a:p>
            <a:r>
              <a:rPr lang="en-US">
                <a:latin typeface="Arial" panose="020B0604020202020204" pitchFamily="34" charset="0"/>
                <a:cs typeface="Arial" panose="020B0604020202020204" pitchFamily="34" charset="0"/>
              </a:rPr>
              <a:t>Thực đơn hàng ngày</a:t>
            </a:r>
          </a:p>
        </p:txBody>
      </p:sp>
      <p:pic>
        <p:nvPicPr>
          <p:cNvPr id="4098" name="Picture 2">
            <a:extLst>
              <a:ext uri="{FF2B5EF4-FFF2-40B4-BE49-F238E27FC236}">
                <a16:creationId xmlns:a16="http://schemas.microsoft.com/office/drawing/2014/main" xmlns="" id="{024A3C47-AB78-49EF-BA06-DDB5B54B2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30" y="576469"/>
            <a:ext cx="11187900" cy="514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475719"/>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144</TotalTime>
  <Words>411</Words>
  <Application>Microsoft Office PowerPoint</Application>
  <PresentationFormat>Custom</PresentationFormat>
  <Paragraphs>35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CÔNG NGHỆ PHẦN MỀM</vt:lpstr>
      <vt:lpstr>1. Tổng quan về vấn đề được chọn</vt:lpstr>
      <vt:lpstr>2.PHÂN TÍCH THIẾT KẾ DATABASE</vt:lpstr>
      <vt:lpstr>MÔ HÌNH DFD</vt:lpstr>
      <vt:lpstr>MÔ HÌNH ERD</vt:lpstr>
      <vt:lpstr>CLASS DIAGRAM</vt:lpstr>
      <vt:lpstr>3.Chi tiết các màn hình</vt:lpstr>
      <vt:lpstr>Trang chủ</vt:lpstr>
      <vt:lpstr>Thực đơn hàng ngày</vt:lpstr>
      <vt:lpstr>Giao diện đăng kí khoá học</vt:lpstr>
      <vt:lpstr>PowerPoint Presentation</vt:lpstr>
      <vt:lpstr>3.2.Phần dành cho quản trị viên (Admin)</vt:lpstr>
      <vt:lpstr>Giao diện cập nhật khoá học</vt:lpstr>
      <vt:lpstr>Giao diện cập nhật thực đơn</vt:lpstr>
      <vt:lpstr>Giao diện cập nhật thông báo</vt:lpstr>
      <vt:lpstr>Những chức năng cần phát triển</vt:lpstr>
      <vt:lpstr>PowerPoint Presentation</vt:lpstr>
      <vt:lpstr>CẢM ƠN GIẢNG VIÊN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PHẦN MỀM</dc:title>
  <dc:creator>Luc</dc:creator>
  <cp:lastModifiedBy>My Computer</cp:lastModifiedBy>
  <cp:revision>6</cp:revision>
  <dcterms:created xsi:type="dcterms:W3CDTF">2021-10-28T03:14:29Z</dcterms:created>
  <dcterms:modified xsi:type="dcterms:W3CDTF">2021-10-28T12:49:53Z</dcterms:modified>
</cp:coreProperties>
</file>