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8"/>
  </p:notesMasterIdLst>
  <p:sldIdLst>
    <p:sldId id="256" r:id="rId2"/>
    <p:sldId id="260" r:id="rId3"/>
    <p:sldId id="312" r:id="rId4"/>
    <p:sldId id="311" r:id="rId5"/>
    <p:sldId id="266" r:id="rId6"/>
    <p:sldId id="262" r:id="rId7"/>
    <p:sldId id="314" r:id="rId8"/>
    <p:sldId id="313" r:id="rId9"/>
    <p:sldId id="272" r:id="rId10"/>
    <p:sldId id="305" r:id="rId11"/>
    <p:sldId id="315" r:id="rId12"/>
    <p:sldId id="306" r:id="rId13"/>
    <p:sldId id="276" r:id="rId14"/>
    <p:sldId id="307" r:id="rId15"/>
    <p:sldId id="316" r:id="rId16"/>
    <p:sldId id="317" r:id="rId17"/>
    <p:sldId id="308" r:id="rId18"/>
    <p:sldId id="318" r:id="rId19"/>
    <p:sldId id="319" r:id="rId20"/>
    <p:sldId id="265" r:id="rId21"/>
    <p:sldId id="271" r:id="rId22"/>
    <p:sldId id="320" r:id="rId23"/>
    <p:sldId id="321" r:id="rId24"/>
    <p:sldId id="309" r:id="rId25"/>
    <p:sldId id="323" r:id="rId26"/>
    <p:sldId id="322" r:id="rId27"/>
    <p:sldId id="329" r:id="rId28"/>
    <p:sldId id="278" r:id="rId29"/>
    <p:sldId id="324" r:id="rId30"/>
    <p:sldId id="325" r:id="rId31"/>
    <p:sldId id="326" r:id="rId32"/>
    <p:sldId id="327" r:id="rId33"/>
    <p:sldId id="310" r:id="rId34"/>
    <p:sldId id="261" r:id="rId35"/>
    <p:sldId id="328" r:id="rId36"/>
    <p:sldId id="330" r:id="rId37"/>
  </p:sldIdLst>
  <p:sldSz cx="9144000" cy="5143500" type="screen16x9"/>
  <p:notesSz cx="6858000" cy="9144000"/>
  <p:embeddedFontLst>
    <p:embeddedFont>
      <p:font typeface="Catamaran" panose="020B0604020202020204" charset="0"/>
      <p:regular r:id="rId39"/>
      <p:bold r:id="rId40"/>
    </p:embeddedFont>
    <p:embeddedFont>
      <p:font typeface="Darker Grotesque Black" panose="020B0604020202020204" charset="0"/>
      <p:bold r:id="rId41"/>
    </p:embeddedFont>
    <p:embeddedFont>
      <p:font typeface="Darker Grotesque Medium" panose="020B0604020202020204" charset="0"/>
      <p:regular r:id="rId42"/>
      <p:bold r:id="rId43"/>
    </p:embeddedFont>
    <p:embeddedFont>
      <p:font typeface="Poppins" panose="020B0604020202020204" charset="0"/>
      <p:regular r:id="rId44"/>
      <p:bold r:id="rId45"/>
      <p:italic r:id="rId46"/>
      <p:boldItalic r:id="rId47"/>
    </p:embeddedFont>
    <p:embeddedFont>
      <p:font typeface="Poppins Black" panose="020B0604020202020204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C7EB3-5178-4297-8B94-62678863B14D}">
  <a:tblStyle styleId="{AB9C7EB3-5178-4297-8B94-62678863B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9d57be5d8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9d57be5d8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b36d793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b36d793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2b396671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2b396671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6e93983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6e93983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2b396671e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2b396671e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749" y="1188185"/>
            <a:ext cx="6294900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6294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870070" y="3942929"/>
            <a:ext cx="1104042" cy="1142152"/>
          </a:xfrm>
          <a:custGeom>
            <a:avLst/>
            <a:gdLst/>
            <a:ahLst/>
            <a:cxnLst/>
            <a:rect l="l" t="t" r="r" b="b"/>
            <a:pathLst>
              <a:path w="6721" h="6953" extrusionOk="0">
                <a:moveTo>
                  <a:pt x="3244" y="1"/>
                </a:moveTo>
                <a:cubicBezTo>
                  <a:pt x="2202" y="1"/>
                  <a:pt x="1335" y="464"/>
                  <a:pt x="695" y="1159"/>
                </a:cubicBezTo>
                <a:lnTo>
                  <a:pt x="4232" y="4751"/>
                </a:lnTo>
                <a:lnTo>
                  <a:pt x="0" y="4751"/>
                </a:lnTo>
                <a:cubicBezTo>
                  <a:pt x="524" y="6026"/>
                  <a:pt x="1798" y="6953"/>
                  <a:pt x="3244" y="6953"/>
                </a:cubicBezTo>
                <a:cubicBezTo>
                  <a:pt x="5159" y="6953"/>
                  <a:pt x="6721" y="5386"/>
                  <a:pt x="6721" y="3477"/>
                </a:cubicBezTo>
                <a:cubicBezTo>
                  <a:pt x="6721" y="1563"/>
                  <a:pt x="5159" y="1"/>
                  <a:pt x="3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22973" y="-21111"/>
            <a:ext cx="1425232" cy="2836799"/>
            <a:chOff x="8080916" y="984758"/>
            <a:chExt cx="1113898" cy="2217116"/>
          </a:xfrm>
        </p:grpSpPr>
        <p:sp>
          <p:nvSpPr>
            <p:cNvPr id="13" name="Google Shape;13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4378" y="984758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80916" y="2097668"/>
              <a:ext cx="1113898" cy="110420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80916" y="1308200"/>
              <a:ext cx="590213" cy="789634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10800000" flipH="1">
            <a:off x="1430827" y="4589705"/>
            <a:ext cx="569845" cy="569845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5400000" flipH="1">
            <a:off x="-5068" y="-165684"/>
            <a:ext cx="1426226" cy="1425180"/>
            <a:chOff x="6062500" y="-2559918"/>
            <a:chExt cx="684928" cy="684426"/>
          </a:xfrm>
        </p:grpSpPr>
        <p:sp>
          <p:nvSpPr>
            <p:cNvPr id="20" name="Google Shape;20;p2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10800000">
            <a:off x="7419799" y="42983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718228" y="4618231"/>
            <a:ext cx="742489" cy="533048"/>
          </a:xfrm>
          <a:custGeom>
            <a:avLst/>
            <a:gdLst/>
            <a:ahLst/>
            <a:cxnLst/>
            <a:rect l="l" t="t" r="r" b="b"/>
            <a:pathLst>
              <a:path w="4520" h="3245" extrusionOk="0">
                <a:moveTo>
                  <a:pt x="1331" y="1"/>
                </a:moveTo>
                <a:cubicBezTo>
                  <a:pt x="520" y="872"/>
                  <a:pt x="1" y="1970"/>
                  <a:pt x="1" y="3245"/>
                </a:cubicBezTo>
                <a:lnTo>
                  <a:pt x="4520" y="3245"/>
                </a:lnTo>
                <a:lnTo>
                  <a:pt x="13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8498497" y="2934165"/>
            <a:ext cx="1704111" cy="2217118"/>
          </a:xfrm>
          <a:custGeom>
            <a:avLst/>
            <a:gdLst/>
            <a:ahLst/>
            <a:cxnLst/>
            <a:rect l="l" t="t" r="r" b="b"/>
            <a:pathLst>
              <a:path w="10374" h="13497" extrusionOk="0">
                <a:moveTo>
                  <a:pt x="1" y="1"/>
                </a:moveTo>
                <a:lnTo>
                  <a:pt x="1" y="5215"/>
                </a:lnTo>
                <a:lnTo>
                  <a:pt x="2086" y="7300"/>
                </a:lnTo>
                <a:cubicBezTo>
                  <a:pt x="2726" y="6605"/>
                  <a:pt x="3593" y="6142"/>
                  <a:pt x="4635" y="6142"/>
                </a:cubicBezTo>
                <a:cubicBezTo>
                  <a:pt x="6550" y="6142"/>
                  <a:pt x="8112" y="7704"/>
                  <a:pt x="8112" y="9618"/>
                </a:cubicBezTo>
                <a:cubicBezTo>
                  <a:pt x="8112" y="11527"/>
                  <a:pt x="6550" y="13094"/>
                  <a:pt x="4635" y="13094"/>
                </a:cubicBezTo>
                <a:cubicBezTo>
                  <a:pt x="3189" y="13094"/>
                  <a:pt x="1915" y="12167"/>
                  <a:pt x="1391" y="10892"/>
                </a:cubicBezTo>
                <a:lnTo>
                  <a:pt x="1" y="10892"/>
                </a:lnTo>
                <a:lnTo>
                  <a:pt x="1" y="13497"/>
                </a:lnTo>
                <a:lnTo>
                  <a:pt x="8343" y="13497"/>
                </a:lnTo>
                <a:cubicBezTo>
                  <a:pt x="8343" y="11587"/>
                  <a:pt x="9154" y="9905"/>
                  <a:pt x="10373" y="8691"/>
                </a:cubicBezTo>
                <a:lnTo>
                  <a:pt x="9850" y="8227"/>
                </a:lnTo>
                <a:lnTo>
                  <a:pt x="16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8241912" y="4361646"/>
            <a:ext cx="590213" cy="789634"/>
          </a:xfrm>
          <a:custGeom>
            <a:avLst/>
            <a:gdLst/>
            <a:ahLst/>
            <a:cxnLst/>
            <a:rect l="l" t="t" r="r" b="b"/>
            <a:pathLst>
              <a:path w="3593" h="4807" extrusionOk="0">
                <a:moveTo>
                  <a:pt x="2030" y="1"/>
                </a:moveTo>
                <a:cubicBezTo>
                  <a:pt x="811" y="1215"/>
                  <a:pt x="0" y="2897"/>
                  <a:pt x="0" y="4807"/>
                </a:cubicBezTo>
                <a:lnTo>
                  <a:pt x="2262" y="4807"/>
                </a:lnTo>
                <a:cubicBezTo>
                  <a:pt x="2262" y="3532"/>
                  <a:pt x="2781" y="2434"/>
                  <a:pt x="3592" y="1563"/>
                </a:cubicBezTo>
                <a:lnTo>
                  <a:pt x="2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28" name="Google Shape;28;p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13305" y="2052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10800000" flipH="1">
            <a:off x="3722689" y="4554196"/>
            <a:ext cx="2142707" cy="905695"/>
            <a:chOff x="3834318" y="-10041"/>
            <a:chExt cx="1846366" cy="780435"/>
          </a:xfrm>
        </p:grpSpPr>
        <p:sp>
          <p:nvSpPr>
            <p:cNvPr id="31" name="Google Shape;31;p2"/>
            <p:cNvSpPr/>
            <p:nvPr/>
          </p:nvSpPr>
          <p:spPr>
            <a:xfrm rot="5400000" flipH="1">
              <a:off x="4200881" y="-376604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 flipH="1">
              <a:off x="4462888" y="94680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 flipH="1">
              <a:off x="5000370" y="90080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400000">
            <a:off x="-440961" y="2293458"/>
            <a:ext cx="1322559" cy="440637"/>
            <a:chOff x="5977976" y="1238193"/>
            <a:chExt cx="1968973" cy="656003"/>
          </a:xfrm>
        </p:grpSpPr>
        <p:sp>
          <p:nvSpPr>
            <p:cNvPr id="35" name="Google Shape;35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10800000">
            <a:off x="5685318" y="-4630"/>
            <a:ext cx="1322559" cy="440637"/>
            <a:chOff x="5977976" y="1238193"/>
            <a:chExt cx="1968973" cy="656003"/>
          </a:xfrm>
        </p:grpSpPr>
        <p:sp>
          <p:nvSpPr>
            <p:cNvPr id="39" name="Google Shape;39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10800000">
            <a:off x="1127724" y="16320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7010699" y="9582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-5400000">
            <a:off x="3243672" y="-837315"/>
            <a:ext cx="926701" cy="1841715"/>
            <a:chOff x="8452324" y="1355509"/>
            <a:chExt cx="742489" cy="1475615"/>
          </a:xfrm>
        </p:grpSpPr>
        <p:sp>
          <p:nvSpPr>
            <p:cNvPr id="45" name="Google Shape;45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-52621" y="-81787"/>
            <a:ext cx="9228591" cy="5237445"/>
            <a:chOff x="-52621" y="-81787"/>
            <a:chExt cx="9228591" cy="5237445"/>
          </a:xfrm>
        </p:grpSpPr>
        <p:grpSp>
          <p:nvGrpSpPr>
            <p:cNvPr id="541" name="Google Shape;541;p27"/>
            <p:cNvGrpSpPr/>
            <p:nvPr/>
          </p:nvGrpSpPr>
          <p:grpSpPr>
            <a:xfrm>
              <a:off x="8280678" y="4857373"/>
              <a:ext cx="895292" cy="298285"/>
              <a:chOff x="5977976" y="1238193"/>
              <a:chExt cx="1968973" cy="656003"/>
            </a:xfrm>
          </p:grpSpPr>
          <p:sp>
            <p:nvSpPr>
              <p:cNvPr id="542" name="Google Shape;542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7"/>
            <p:cNvGrpSpPr/>
            <p:nvPr/>
          </p:nvGrpSpPr>
          <p:grpSpPr>
            <a:xfrm rot="10800000">
              <a:off x="-52621" y="-3660"/>
              <a:ext cx="1548007" cy="515684"/>
              <a:chOff x="5977976" y="1238193"/>
              <a:chExt cx="1968973" cy="656003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 rot="-5400000">
              <a:off x="8026178" y="-458174"/>
              <a:ext cx="762388" cy="1515161"/>
              <a:chOff x="8452324" y="1355509"/>
              <a:chExt cx="742489" cy="1475615"/>
            </a:xfrm>
          </p:grpSpPr>
          <p:sp>
            <p:nvSpPr>
              <p:cNvPr id="550" name="Google Shape;550;p27"/>
              <p:cNvSpPr/>
              <p:nvPr/>
            </p:nvSpPr>
            <p:spPr>
              <a:xfrm>
                <a:off x="8452324" y="1355509"/>
                <a:ext cx="742489" cy="14756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8983" extrusionOk="0">
                    <a:moveTo>
                      <a:pt x="4520" y="0"/>
                    </a:moveTo>
                    <a:cubicBezTo>
                      <a:pt x="3245" y="0"/>
                      <a:pt x="2142" y="464"/>
                      <a:pt x="1331" y="1275"/>
                    </a:cubicBezTo>
                    <a:lnTo>
                      <a:pt x="4520" y="4519"/>
                    </a:lnTo>
                    <a:lnTo>
                      <a:pt x="4520" y="0"/>
                    </a:lnTo>
                    <a:close/>
                    <a:moveTo>
                      <a:pt x="1" y="4519"/>
                    </a:moveTo>
                    <a:cubicBezTo>
                      <a:pt x="1" y="7012"/>
                      <a:pt x="2026" y="8982"/>
                      <a:pt x="4520" y="8982"/>
                    </a:cubicBezTo>
                    <a:lnTo>
                      <a:pt x="4520" y="45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8452324" y="1564786"/>
                <a:ext cx="742489" cy="533048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1985525" y="25314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subTitle" idx="2"/>
          </p:nvPr>
        </p:nvSpPr>
        <p:spPr>
          <a:xfrm>
            <a:off x="198552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3"/>
          </p:nvPr>
        </p:nvSpPr>
        <p:spPr>
          <a:xfrm>
            <a:off x="198552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4"/>
          </p:nvPr>
        </p:nvSpPr>
        <p:spPr>
          <a:xfrm>
            <a:off x="198552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subTitle" idx="5"/>
          </p:nvPr>
        </p:nvSpPr>
        <p:spPr>
          <a:xfrm>
            <a:off x="603627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7" name="Google Shape;557;p27"/>
          <p:cNvSpPr txBox="1">
            <a:spLocks noGrp="1"/>
          </p:cNvSpPr>
          <p:nvPr>
            <p:ph type="subTitle" idx="6"/>
          </p:nvPr>
        </p:nvSpPr>
        <p:spPr>
          <a:xfrm>
            <a:off x="603627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subTitle" idx="7"/>
          </p:nvPr>
        </p:nvSpPr>
        <p:spPr>
          <a:xfrm>
            <a:off x="6036275" y="13516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subTitle" idx="8"/>
          </p:nvPr>
        </p:nvSpPr>
        <p:spPr>
          <a:xfrm>
            <a:off x="603627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0" name="Google Shape;560;p27"/>
          <p:cNvSpPr txBox="1">
            <a:spLocks noGrp="1"/>
          </p:cNvSpPr>
          <p:nvPr>
            <p:ph type="subTitle" idx="9"/>
          </p:nvPr>
        </p:nvSpPr>
        <p:spPr>
          <a:xfrm>
            <a:off x="6036275" y="25314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subTitle" idx="13"/>
          </p:nvPr>
        </p:nvSpPr>
        <p:spPr>
          <a:xfrm>
            <a:off x="603627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subTitle" idx="14"/>
          </p:nvPr>
        </p:nvSpPr>
        <p:spPr>
          <a:xfrm>
            <a:off x="1985525" y="13516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15"/>
          </p:nvPr>
        </p:nvSpPr>
        <p:spPr>
          <a:xfrm>
            <a:off x="198552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0"/>
          <p:cNvGrpSpPr/>
          <p:nvPr/>
        </p:nvGrpSpPr>
        <p:grpSpPr>
          <a:xfrm rot="-5400000" flipH="1">
            <a:off x="7283536" y="3434340"/>
            <a:ext cx="1379269" cy="2286130"/>
            <a:chOff x="6250996" y="2163558"/>
            <a:chExt cx="1165809" cy="1932322"/>
          </a:xfrm>
        </p:grpSpPr>
        <p:sp>
          <p:nvSpPr>
            <p:cNvPr id="620" name="Google Shape;620;p30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 rot="-5400000">
            <a:off x="7101573" y="-805217"/>
            <a:ext cx="1379168" cy="2758202"/>
            <a:chOff x="6962374" y="0"/>
            <a:chExt cx="2207022" cy="4413829"/>
          </a:xfrm>
        </p:grpSpPr>
        <p:sp>
          <p:nvSpPr>
            <p:cNvPr id="624" name="Google Shape;624;p30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0"/>
          <p:cNvGrpSpPr/>
          <p:nvPr/>
        </p:nvGrpSpPr>
        <p:grpSpPr>
          <a:xfrm flipH="1">
            <a:off x="-459377" y="-1339875"/>
            <a:ext cx="2613847" cy="7828214"/>
            <a:chOff x="7127660" y="-14566"/>
            <a:chExt cx="2041749" cy="6114836"/>
          </a:xfrm>
        </p:grpSpPr>
        <p:grpSp>
          <p:nvGrpSpPr>
            <p:cNvPr id="628" name="Google Shape;628;p30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0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6" name="Google Shape;646;p30"/>
          <p:cNvGrpSpPr/>
          <p:nvPr/>
        </p:nvGrpSpPr>
        <p:grpSpPr>
          <a:xfrm rot="-5400000" flipH="1">
            <a:off x="8254673" y="2113886"/>
            <a:ext cx="1373556" cy="457628"/>
            <a:chOff x="6431750" y="279362"/>
            <a:chExt cx="1968973" cy="656003"/>
          </a:xfrm>
        </p:grpSpPr>
        <p:sp>
          <p:nvSpPr>
            <p:cNvPr id="647" name="Google Shape;647;p30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1"/>
          <p:cNvGrpSpPr/>
          <p:nvPr/>
        </p:nvGrpSpPr>
        <p:grpSpPr>
          <a:xfrm>
            <a:off x="8607660" y="4086703"/>
            <a:ext cx="535959" cy="1066914"/>
            <a:chOff x="8459075" y="3790082"/>
            <a:chExt cx="684932" cy="1363294"/>
          </a:xfrm>
        </p:grpSpPr>
        <p:sp>
          <p:nvSpPr>
            <p:cNvPr id="652" name="Google Shape;652;p31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8459075" y="4474404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7337673" y="-32802"/>
            <a:ext cx="1832216" cy="915791"/>
            <a:chOff x="7311775" y="-11925"/>
            <a:chExt cx="1832216" cy="915791"/>
          </a:xfrm>
        </p:grpSpPr>
        <p:sp>
          <p:nvSpPr>
            <p:cNvPr id="657" name="Google Shape;657;p31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-20877" y="4282001"/>
            <a:ext cx="1244645" cy="1209086"/>
            <a:chOff x="0" y="4282001"/>
            <a:chExt cx="1244645" cy="1209086"/>
          </a:xfrm>
        </p:grpSpPr>
        <p:sp>
          <p:nvSpPr>
            <p:cNvPr id="661" name="Google Shape;661;p31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7" y="947012"/>
            <a:ext cx="186688" cy="373785"/>
            <a:chOff x="-51293" y="947012"/>
            <a:chExt cx="186688" cy="373785"/>
          </a:xfrm>
        </p:grpSpPr>
        <p:sp>
          <p:nvSpPr>
            <p:cNvPr id="665" name="Google Shape;665;p31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646000" y="1270922"/>
            <a:ext cx="26526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"/>
          </p:nvPr>
        </p:nvSpPr>
        <p:spPr>
          <a:xfrm>
            <a:off x="646000" y="2727550"/>
            <a:ext cx="32163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 rot="-5400000" flipH="1">
            <a:off x="439560" y="-1027732"/>
            <a:ext cx="1808246" cy="2734971"/>
            <a:chOff x="-370535" y="3"/>
            <a:chExt cx="1296792" cy="1961397"/>
          </a:xfrm>
        </p:grpSpPr>
        <p:sp>
          <p:nvSpPr>
            <p:cNvPr id="362" name="Google Shape;362;p18"/>
            <p:cNvSpPr/>
            <p:nvPr/>
          </p:nvSpPr>
          <p:spPr>
            <a:xfrm rot="5400000">
              <a:off x="-351436" y="209814"/>
              <a:ext cx="1106041" cy="1144238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5400000">
              <a:off x="287244" y="-295563"/>
              <a:ext cx="343447" cy="934579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rot="5400000">
              <a:off x="-79985" y="262397"/>
              <a:ext cx="734618" cy="59129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8"/>
          <p:cNvGrpSpPr/>
          <p:nvPr/>
        </p:nvGrpSpPr>
        <p:grpSpPr>
          <a:xfrm rot="5400000">
            <a:off x="-686772" y="3189518"/>
            <a:ext cx="1374024" cy="2734932"/>
            <a:chOff x="3360978" y="3384425"/>
            <a:chExt cx="884242" cy="1760044"/>
          </a:xfrm>
        </p:grpSpPr>
        <p:sp>
          <p:nvSpPr>
            <p:cNvPr id="368" name="Google Shape;368;p18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8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2" y="-14350"/>
            <a:ext cx="7005418" cy="5269880"/>
            <a:chOff x="-2" y="-14350"/>
            <a:chExt cx="7005418" cy="5269880"/>
          </a:xfrm>
        </p:grpSpPr>
        <p:grpSp>
          <p:nvGrpSpPr>
            <p:cNvPr id="134" name="Google Shape;134;p7"/>
            <p:cNvGrpSpPr/>
            <p:nvPr/>
          </p:nvGrpSpPr>
          <p:grpSpPr>
            <a:xfrm rot="-5400000" flipH="1">
              <a:off x="679226" y="3204930"/>
              <a:ext cx="1371372" cy="2729828"/>
              <a:chOff x="3360978" y="3384425"/>
              <a:chExt cx="884242" cy="1760044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4509388" y="-14350"/>
              <a:ext cx="2496028" cy="1247583"/>
              <a:chOff x="7311775" y="-11925"/>
              <a:chExt cx="1832216" cy="915791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631350" y="1385625"/>
            <a:ext cx="4129200" cy="26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●"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 rtl="0">
              <a:spcBef>
                <a:spcPts val="12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24575" y="398065"/>
            <a:ext cx="3947700" cy="1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72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437265" y="3852527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5400000">
            <a:off x="505283" y="3434340"/>
            <a:ext cx="1379269" cy="2286130"/>
            <a:chOff x="6250996" y="2163558"/>
            <a:chExt cx="1165809" cy="1932322"/>
          </a:xfrm>
        </p:grpSpPr>
        <p:sp>
          <p:nvSpPr>
            <p:cNvPr id="53" name="Google Shape;53;p3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5400000" flipH="1">
            <a:off x="687347" y="-805217"/>
            <a:ext cx="1379168" cy="2758202"/>
            <a:chOff x="6962374" y="0"/>
            <a:chExt cx="2207022" cy="4413829"/>
          </a:xfrm>
        </p:grpSpPr>
        <p:sp>
          <p:nvSpPr>
            <p:cNvPr id="57" name="Google Shape;57;p3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7013617" y="-1339875"/>
            <a:ext cx="2613847" cy="7828214"/>
            <a:chOff x="7127660" y="-14566"/>
            <a:chExt cx="2041749" cy="6114836"/>
          </a:xfrm>
        </p:grpSpPr>
        <p:grpSp>
          <p:nvGrpSpPr>
            <p:cNvPr id="61" name="Google Shape;61;p3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3"/>
          <p:cNvGrpSpPr/>
          <p:nvPr/>
        </p:nvGrpSpPr>
        <p:grpSpPr>
          <a:xfrm rot="5400000">
            <a:off x="-460141" y="2113886"/>
            <a:ext cx="1373556" cy="457628"/>
            <a:chOff x="6431750" y="279362"/>
            <a:chExt cx="1968973" cy="656003"/>
          </a:xfrm>
        </p:grpSpPr>
        <p:sp>
          <p:nvSpPr>
            <p:cNvPr id="80" name="Google Shape;80;p3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5400000">
            <a:off x="-58382" y="-3033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3" y="212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5400000">
            <a:off x="-58382" y="38714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2" y="2123"/>
                </a:lnTo>
                <a:lnTo>
                  <a:pt x="1" y="1"/>
                </a:ln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5400000">
            <a:off x="-58382" y="80462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0" y="1"/>
                </a:moveTo>
                <a:lnTo>
                  <a:pt x="0" y="2123"/>
                </a:lnTo>
                <a:lnTo>
                  <a:pt x="2122" y="212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 rot="10800000">
            <a:off x="7719115" y="-555280"/>
            <a:ext cx="1426114" cy="1385371"/>
            <a:chOff x="-2396575" y="-2067999"/>
            <a:chExt cx="1244645" cy="1209086"/>
          </a:xfrm>
        </p:grpSpPr>
        <p:sp>
          <p:nvSpPr>
            <p:cNvPr id="104" name="Google Shape;104;p5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108" name="Google Shape;108;p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 flipH="1">
            <a:off x="6971108" y="3617910"/>
            <a:ext cx="2198292" cy="2135609"/>
            <a:chOff x="0" y="4282001"/>
            <a:chExt cx="1244645" cy="1209086"/>
          </a:xfrm>
        </p:grpSpPr>
        <p:sp>
          <p:nvSpPr>
            <p:cNvPr id="111" name="Google Shape;111;p5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8280678" y="4857373"/>
            <a:ext cx="895292" cy="298285"/>
            <a:chOff x="5977976" y="1238193"/>
            <a:chExt cx="1968973" cy="656003"/>
          </a:xfrm>
        </p:grpSpPr>
        <p:sp>
          <p:nvSpPr>
            <p:cNvPr id="121" name="Google Shape;121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-52621" y="-3660"/>
            <a:ext cx="1548007" cy="515684"/>
            <a:chOff x="5977976" y="1238193"/>
            <a:chExt cx="1968973" cy="656003"/>
          </a:xfrm>
        </p:grpSpPr>
        <p:sp>
          <p:nvSpPr>
            <p:cNvPr id="125" name="Google Shape;125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 rot="-5400000">
            <a:off x="8026178" y="-458174"/>
            <a:ext cx="762388" cy="1515161"/>
            <a:chOff x="8452324" y="1355509"/>
            <a:chExt cx="742489" cy="1475615"/>
          </a:xfrm>
        </p:grpSpPr>
        <p:sp>
          <p:nvSpPr>
            <p:cNvPr id="129" name="Google Shape;129;p6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APTION_ONLY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5"/>
          <p:cNvGrpSpPr/>
          <p:nvPr/>
        </p:nvGrpSpPr>
        <p:grpSpPr>
          <a:xfrm>
            <a:off x="-20883" y="3869778"/>
            <a:ext cx="1426054" cy="1426010"/>
            <a:chOff x="6" y="13819"/>
            <a:chExt cx="717295" cy="717309"/>
          </a:xfrm>
        </p:grpSpPr>
        <p:sp>
          <p:nvSpPr>
            <p:cNvPr id="315" name="Google Shape;315;p15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rot="-5400000">
              <a:off x="209912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 rot="10800000" flipH="1">
            <a:off x="7738239" y="-146011"/>
            <a:ext cx="1426021" cy="1425111"/>
            <a:chOff x="8459075" y="3790082"/>
            <a:chExt cx="684928" cy="684426"/>
          </a:xfrm>
        </p:grpSpPr>
        <p:sp>
          <p:nvSpPr>
            <p:cNvPr id="318" name="Google Shape;318;p1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322" name="Google Shape;322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1_2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1" y="-14350"/>
            <a:ext cx="5410361" cy="5324970"/>
            <a:chOff x="1" y="-14350"/>
            <a:chExt cx="5410361" cy="5324970"/>
          </a:xfrm>
        </p:grpSpPr>
        <p:grpSp>
          <p:nvGrpSpPr>
            <p:cNvPr id="375" name="Google Shape;375;p19"/>
            <p:cNvGrpSpPr/>
            <p:nvPr/>
          </p:nvGrpSpPr>
          <p:grpSpPr>
            <a:xfrm rot="-5400000" flipH="1">
              <a:off x="3359762" y="3204930"/>
              <a:ext cx="1371372" cy="2729828"/>
              <a:chOff x="3360978" y="3384425"/>
              <a:chExt cx="884242" cy="1760044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9"/>
            <p:cNvGrpSpPr/>
            <p:nvPr/>
          </p:nvGrpSpPr>
          <p:grpSpPr>
            <a:xfrm>
              <a:off x="186838" y="-14350"/>
              <a:ext cx="2496028" cy="1247583"/>
              <a:chOff x="7311775" y="-11925"/>
              <a:chExt cx="1832216" cy="915791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1" y="3882594"/>
              <a:ext cx="713217" cy="1428026"/>
              <a:chOff x="-66206" y="1406331"/>
              <a:chExt cx="277236" cy="555069"/>
            </a:xfrm>
          </p:grpSpPr>
          <p:sp>
            <p:nvSpPr>
              <p:cNvPr id="385" name="Google Shape;385;p19"/>
              <p:cNvSpPr/>
              <p:nvPr/>
            </p:nvSpPr>
            <p:spPr>
              <a:xfrm rot="5400000">
                <a:off x="-66253" y="1406378"/>
                <a:ext cx="277331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1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-66457" y="1683913"/>
                <a:ext cx="277739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5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19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5"/>
          </p:nvPr>
        </p:nvSpPr>
        <p:spPr>
          <a:xfrm>
            <a:off x="64981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0" name="Google Shape;500;p25"/>
          <p:cNvSpPr txBox="1">
            <a:spLocks noGrp="1"/>
          </p:cNvSpPr>
          <p:nvPr>
            <p:ph type="subTitle" idx="7"/>
          </p:nvPr>
        </p:nvSpPr>
        <p:spPr>
          <a:xfrm>
            <a:off x="10359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01" name="Google Shape;501;p25"/>
          <p:cNvSpPr txBox="1">
            <a:spLocks noGrp="1"/>
          </p:cNvSpPr>
          <p:nvPr>
            <p:ph type="subTitle" idx="8"/>
          </p:nvPr>
        </p:nvSpPr>
        <p:spPr>
          <a:xfrm>
            <a:off x="732500" y="195372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2" name="Google Shape;502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3" name="Google Shape;503;p25"/>
          <p:cNvSpPr/>
          <p:nvPr/>
        </p:nvSpPr>
        <p:spPr>
          <a:xfrm rot="-5400000">
            <a:off x="-10423" y="3869750"/>
            <a:ext cx="1426017" cy="1426060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5"/>
          <p:cNvGrpSpPr/>
          <p:nvPr/>
        </p:nvGrpSpPr>
        <p:grpSpPr>
          <a:xfrm rot="10800000" flipH="1">
            <a:off x="7717362" y="-146011"/>
            <a:ext cx="1426021" cy="1425111"/>
            <a:chOff x="8459075" y="3790082"/>
            <a:chExt cx="684928" cy="684426"/>
          </a:xfrm>
        </p:grpSpPr>
        <p:sp>
          <p:nvSpPr>
            <p:cNvPr id="505" name="Google Shape;505;p2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509" name="Google Shape;509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12" name="Google Shape;512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subTitle" idx="1"/>
          </p:nvPr>
        </p:nvSpPr>
        <p:spPr>
          <a:xfrm>
            <a:off x="276377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6" name="Google Shape;516;p26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subTitle" idx="3"/>
          </p:nvPr>
        </p:nvSpPr>
        <p:spPr>
          <a:xfrm>
            <a:off x="738202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subTitle" idx="5"/>
          </p:nvPr>
        </p:nvSpPr>
        <p:spPr>
          <a:xfrm>
            <a:off x="679098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subTitle" idx="7"/>
          </p:nvPr>
        </p:nvSpPr>
        <p:spPr>
          <a:xfrm>
            <a:off x="4758310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7875454" y="3899899"/>
            <a:ext cx="1273500" cy="1273500"/>
            <a:chOff x="7337175" y="4278500"/>
            <a:chExt cx="915791" cy="915791"/>
          </a:xfrm>
        </p:grpSpPr>
        <p:sp>
          <p:nvSpPr>
            <p:cNvPr id="525" name="Google Shape;525;p26"/>
            <p:cNvSpPr/>
            <p:nvPr/>
          </p:nvSpPr>
          <p:spPr>
            <a:xfrm rot="10800000">
              <a:off x="7337175" y="4278500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rot="10800000">
              <a:off x="7605014" y="44634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 rot="-5400000">
            <a:off x="8081078" y="-372434"/>
            <a:ext cx="732740" cy="1458452"/>
            <a:chOff x="6062500" y="-2559918"/>
            <a:chExt cx="684932" cy="1363294"/>
          </a:xfrm>
        </p:grpSpPr>
        <p:sp>
          <p:nvSpPr>
            <p:cNvPr id="528" name="Google Shape;528;p26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6"/>
          <p:cNvGrpSpPr/>
          <p:nvPr/>
        </p:nvGrpSpPr>
        <p:grpSpPr>
          <a:xfrm>
            <a:off x="-21497" y="4439056"/>
            <a:ext cx="1458475" cy="1416807"/>
            <a:chOff x="-2396575" y="-2067999"/>
            <a:chExt cx="1244645" cy="1209086"/>
          </a:xfrm>
        </p:grpSpPr>
        <p:sp>
          <p:nvSpPr>
            <p:cNvPr id="533" name="Google Shape;533;p26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37" name="Google Shape;537;p26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1" r:id="rId6"/>
    <p:sldLayoutId id="2147483665" r:id="rId7"/>
    <p:sldLayoutId id="2147483671" r:id="rId8"/>
    <p:sldLayoutId id="2147483672" r:id="rId9"/>
    <p:sldLayoutId id="2147483673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>
            <a:spLocks noGrp="1"/>
          </p:cNvSpPr>
          <p:nvPr>
            <p:ph type="ctrTitle"/>
          </p:nvPr>
        </p:nvSpPr>
        <p:spPr>
          <a:xfrm>
            <a:off x="1424500" y="2169334"/>
            <a:ext cx="6294900" cy="1429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Default Risk</a:t>
            </a:r>
            <a:endParaRPr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31474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STEVEN L TRUONG</a:t>
            </a:r>
            <a:endParaRPr b="1" dirty="0"/>
          </a:p>
        </p:txBody>
      </p:sp>
      <p:sp>
        <p:nvSpPr>
          <p:cNvPr id="4" name="Google Shape;680;p36">
            <a:extLst>
              <a:ext uri="{FF2B5EF4-FFF2-40B4-BE49-F238E27FC236}">
                <a16:creationId xmlns:a16="http://schemas.microsoft.com/office/drawing/2014/main" id="{93CA3185-6715-459A-B956-22A802E4AB15}"/>
              </a:ext>
            </a:extLst>
          </p:cNvPr>
          <p:cNvSpPr txBox="1">
            <a:spLocks/>
          </p:cNvSpPr>
          <p:nvPr/>
        </p:nvSpPr>
        <p:spPr>
          <a:xfrm>
            <a:off x="4572000" y="3534241"/>
            <a:ext cx="3147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0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dirty="0"/>
              <a:t>Friday, 05/14/2021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D56521F-D4E1-4D32-A59D-B174CB09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68" y="832270"/>
            <a:ext cx="3716664" cy="15539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744D34-59E2-48F7-AF25-F995C8A5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6" y="973785"/>
            <a:ext cx="4261239" cy="3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younger the client, the more likely to get defaulted.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66381E-866A-47EF-B983-748A5742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25" y="973785"/>
            <a:ext cx="3994912" cy="319592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744D34-59E2-48F7-AF25-F995C8A5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6" y="973785"/>
            <a:ext cx="4261239" cy="3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External source of income </a:t>
            </a:r>
            <a:r>
              <a:rPr lang="en" dirty="0"/>
              <a:t>displays the </a:t>
            </a:r>
            <a:r>
              <a:rPr lang="en" b="1" dirty="0"/>
              <a:t>difference</a:t>
            </a:r>
            <a:r>
              <a:rPr lang="en" dirty="0"/>
              <a:t> between the values of the target. Hence there is some </a:t>
            </a:r>
            <a:r>
              <a:rPr lang="en" b="1" dirty="0"/>
              <a:t>relationship to the likelihood </a:t>
            </a:r>
            <a:r>
              <a:rPr lang="en" dirty="0"/>
              <a:t>of an applicant to repay a loan.</a:t>
            </a:r>
            <a:endParaRPr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0A4FE-8DF0-4C49-B112-7C3C977C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43" y="1155356"/>
            <a:ext cx="5896364" cy="30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56"/>
          <p:cNvPicPr preferRelativeResize="0"/>
          <p:nvPr/>
        </p:nvPicPr>
        <p:blipFill rotWithShape="1">
          <a:blip r:embed="rId3">
            <a:alphaModFix/>
          </a:blip>
          <a:srcRect l="24566" r="28281"/>
          <a:stretch/>
        </p:blipFill>
        <p:spPr>
          <a:xfrm>
            <a:off x="4833700" y="0"/>
            <a:ext cx="43103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56"/>
          <p:cNvSpPr txBox="1">
            <a:spLocks noGrp="1"/>
          </p:cNvSpPr>
          <p:nvPr>
            <p:ph type="title"/>
          </p:nvPr>
        </p:nvSpPr>
        <p:spPr>
          <a:xfrm>
            <a:off x="646000" y="1699743"/>
            <a:ext cx="26526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Let’s build some models</a:t>
            </a:r>
            <a:endParaRPr sz="2000" dirty="0"/>
          </a:p>
        </p:txBody>
      </p:sp>
      <p:sp>
        <p:nvSpPr>
          <p:cNvPr id="1123" name="Google Shape;1123;p56"/>
          <p:cNvSpPr txBox="1">
            <a:spLocks noGrp="1"/>
          </p:cNvSpPr>
          <p:nvPr>
            <p:ph type="subTitle" idx="1"/>
          </p:nvPr>
        </p:nvSpPr>
        <p:spPr>
          <a:xfrm>
            <a:off x="646000" y="2727550"/>
            <a:ext cx="32163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power of data science and machine learning.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3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F0E1-ECE4-41CA-A7F0-A06CC98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" y="981909"/>
            <a:ext cx="5209683" cy="4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122773" y="1145656"/>
            <a:ext cx="2177106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XGBoost </a:t>
            </a:r>
            <a:r>
              <a:rPr lang="en" sz="2400" dirty="0"/>
              <a:t>wins.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(GBT on steroid)</a:t>
            </a:r>
            <a:endParaRPr sz="24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F0E1-ECE4-41CA-A7F0-A06CC98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" y="981909"/>
            <a:ext cx="5209683" cy="4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74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3E84-C8FB-426E-AA3F-AE2DF08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" y="1152410"/>
            <a:ext cx="5843726" cy="3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3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418316" y="823269"/>
            <a:ext cx="2478550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/>
            <a:r>
              <a:rPr lang="en" sz="1800" dirty="0"/>
              <a:t>Metrics chosen: F_beta with </a:t>
            </a:r>
            <a:r>
              <a:rPr lang="en" sz="1800" b="1" dirty="0"/>
              <a:t>beta</a:t>
            </a:r>
            <a:r>
              <a:rPr lang="en" sz="1800" dirty="0"/>
              <a:t> = 2</a:t>
            </a:r>
          </a:p>
          <a:p>
            <a:pPr marL="285750" indent="-285750" algn="ctr"/>
            <a:r>
              <a:rPr lang="en" sz="1800" dirty="0"/>
              <a:t>Again, our good buddy </a:t>
            </a:r>
            <a:r>
              <a:rPr lang="en" sz="1800" b="1" dirty="0"/>
              <a:t>XGBoost</a:t>
            </a:r>
            <a:r>
              <a:rPr lang="en" sz="1800" dirty="0"/>
              <a:t> wins.</a:t>
            </a:r>
            <a:endParaRPr sz="18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3E84-C8FB-426E-AA3F-AE2DF08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" y="1152410"/>
            <a:ext cx="5843726" cy="3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01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45"/>
          <p:cNvPicPr preferRelativeResize="0"/>
          <p:nvPr/>
        </p:nvPicPr>
        <p:blipFill rotWithShape="1">
          <a:blip r:embed="rId3">
            <a:alphaModFix amt="79000"/>
          </a:blip>
          <a:srcRect l="35106" r="7200"/>
          <a:stretch/>
        </p:blipFill>
        <p:spPr>
          <a:xfrm>
            <a:off x="3924200" y="0"/>
            <a:ext cx="5351475" cy="5219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45"/>
          <p:cNvGrpSpPr/>
          <p:nvPr/>
        </p:nvGrpSpPr>
        <p:grpSpPr>
          <a:xfrm>
            <a:off x="0" y="0"/>
            <a:ext cx="9275673" cy="5243998"/>
            <a:chOff x="0" y="0"/>
            <a:chExt cx="9275673" cy="5243998"/>
          </a:xfrm>
        </p:grpSpPr>
        <p:sp>
          <p:nvSpPr>
            <p:cNvPr id="825" name="Google Shape;825;p45"/>
            <p:cNvSpPr/>
            <p:nvPr/>
          </p:nvSpPr>
          <p:spPr>
            <a:xfrm>
              <a:off x="0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7718227" y="0"/>
              <a:ext cx="1557446" cy="1247564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5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optimizaton</a:t>
            </a:r>
            <a:endParaRPr sz="2800" dirty="0"/>
          </a:p>
        </p:txBody>
      </p:sp>
      <p:sp>
        <p:nvSpPr>
          <p:cNvPr id="828" name="Google Shape;828;p45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have our chosen model, let’s tune and improve </a:t>
            </a:r>
            <a:r>
              <a:rPr lang="en" b="1" dirty="0"/>
              <a:t>XGBoost.</a:t>
            </a:r>
            <a:endParaRPr b="1" dirty="0"/>
          </a:p>
        </p:txBody>
      </p:sp>
      <p:grpSp>
        <p:nvGrpSpPr>
          <p:cNvPr id="829" name="Google Shape;829;p45"/>
          <p:cNvGrpSpPr/>
          <p:nvPr/>
        </p:nvGrpSpPr>
        <p:grpSpPr>
          <a:xfrm rot="-5400000" flipH="1">
            <a:off x="3359762" y="3204930"/>
            <a:ext cx="1371372" cy="2729828"/>
            <a:chOff x="3360978" y="3384425"/>
            <a:chExt cx="884242" cy="1760044"/>
          </a:xfrm>
        </p:grpSpPr>
        <p:sp>
          <p:nvSpPr>
            <p:cNvPr id="830" name="Google Shape;830;p45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186838" y="-14350"/>
            <a:ext cx="2496028" cy="1247583"/>
            <a:chOff x="7311775" y="-11925"/>
            <a:chExt cx="1832216" cy="915791"/>
          </a:xfrm>
        </p:grpSpPr>
        <p:sp>
          <p:nvSpPr>
            <p:cNvPr id="835" name="Google Shape;835;p45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1" y="3882594"/>
            <a:ext cx="713217" cy="1428026"/>
            <a:chOff x="-66206" y="1406331"/>
            <a:chExt cx="277236" cy="555069"/>
          </a:xfrm>
        </p:grpSpPr>
        <p:sp>
          <p:nvSpPr>
            <p:cNvPr id="839" name="Google Shape;839;p45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1439150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14391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895;p47">
            <a:extLst>
              <a:ext uri="{FF2B5EF4-FFF2-40B4-BE49-F238E27FC236}">
                <a16:creationId xmlns:a16="http://schemas.microsoft.com/office/drawing/2014/main" id="{654EBF75-7BAB-4A54-9198-0B3DBADB3BB1}"/>
              </a:ext>
            </a:extLst>
          </p:cNvPr>
          <p:cNvSpPr txBox="1">
            <a:spLocks/>
          </p:cNvSpPr>
          <p:nvPr/>
        </p:nvSpPr>
        <p:spPr>
          <a:xfrm>
            <a:off x="940988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Train Set</a:t>
            </a:r>
          </a:p>
        </p:txBody>
      </p:sp>
      <p:sp>
        <p:nvSpPr>
          <p:cNvPr id="51" name="Google Shape;1103;p54">
            <a:extLst>
              <a:ext uri="{FF2B5EF4-FFF2-40B4-BE49-F238E27FC236}">
                <a16:creationId xmlns:a16="http://schemas.microsoft.com/office/drawing/2014/main" id="{AAEA200E-1CD8-487F-A1A3-7B6A469F2512}"/>
              </a:ext>
            </a:extLst>
          </p:cNvPr>
          <p:cNvSpPr txBox="1">
            <a:spLocks/>
          </p:cNvSpPr>
          <p:nvPr/>
        </p:nvSpPr>
        <p:spPr>
          <a:xfrm>
            <a:off x="1423679" y="2528336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0.463</a:t>
            </a:r>
          </a:p>
        </p:txBody>
      </p:sp>
      <p:sp>
        <p:nvSpPr>
          <p:cNvPr id="52" name="Google Shape;1103;p54">
            <a:extLst>
              <a:ext uri="{FF2B5EF4-FFF2-40B4-BE49-F238E27FC236}">
                <a16:creationId xmlns:a16="http://schemas.microsoft.com/office/drawing/2014/main" id="{2925BF8F-2819-4D1C-8010-D6A23F1DA3F4}"/>
              </a:ext>
            </a:extLst>
          </p:cNvPr>
          <p:cNvSpPr txBox="1">
            <a:spLocks/>
          </p:cNvSpPr>
          <p:nvPr/>
        </p:nvSpPr>
        <p:spPr>
          <a:xfrm>
            <a:off x="1421614" y="38955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0.804</a:t>
            </a:r>
          </a:p>
        </p:txBody>
      </p:sp>
    </p:spTree>
    <p:extLst>
      <p:ext uri="{BB962C8B-B14F-4D97-AF65-F5344CB8AC3E}">
        <p14:creationId xmlns:p14="http://schemas.microsoft.com/office/powerpoint/2010/main" val="242725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29" name="Google Shape;1029;p51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5"/>
          </p:nvPr>
        </p:nvSpPr>
        <p:spPr>
          <a:xfrm>
            <a:off x="64981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1439150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>
            <a:off x="6907021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14391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1"/>
          <p:cNvSpPr/>
          <p:nvPr/>
        </p:nvSpPr>
        <p:spPr>
          <a:xfrm>
            <a:off x="69013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895;p47">
            <a:extLst>
              <a:ext uri="{FF2B5EF4-FFF2-40B4-BE49-F238E27FC236}">
                <a16:creationId xmlns:a16="http://schemas.microsoft.com/office/drawing/2014/main" id="{654EBF75-7BAB-4A54-9198-0B3DBADB3BB1}"/>
              </a:ext>
            </a:extLst>
          </p:cNvPr>
          <p:cNvSpPr txBox="1">
            <a:spLocks/>
          </p:cNvSpPr>
          <p:nvPr/>
        </p:nvSpPr>
        <p:spPr>
          <a:xfrm>
            <a:off x="940988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Train Set</a:t>
            </a:r>
          </a:p>
        </p:txBody>
      </p:sp>
      <p:sp>
        <p:nvSpPr>
          <p:cNvPr id="50" name="Google Shape;895;p47">
            <a:extLst>
              <a:ext uri="{FF2B5EF4-FFF2-40B4-BE49-F238E27FC236}">
                <a16:creationId xmlns:a16="http://schemas.microsoft.com/office/drawing/2014/main" id="{01DB4EDB-A2BC-4F6A-84C4-E88A61C1252B}"/>
              </a:ext>
            </a:extLst>
          </p:cNvPr>
          <p:cNvSpPr txBox="1">
            <a:spLocks/>
          </p:cNvSpPr>
          <p:nvPr/>
        </p:nvSpPr>
        <p:spPr>
          <a:xfrm>
            <a:off x="6412987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Test Set</a:t>
            </a:r>
          </a:p>
        </p:txBody>
      </p:sp>
      <p:sp>
        <p:nvSpPr>
          <p:cNvPr id="51" name="Google Shape;1103;p54">
            <a:extLst>
              <a:ext uri="{FF2B5EF4-FFF2-40B4-BE49-F238E27FC236}">
                <a16:creationId xmlns:a16="http://schemas.microsoft.com/office/drawing/2014/main" id="{AAEA200E-1CD8-487F-A1A3-7B6A469F2512}"/>
              </a:ext>
            </a:extLst>
          </p:cNvPr>
          <p:cNvSpPr txBox="1">
            <a:spLocks/>
          </p:cNvSpPr>
          <p:nvPr/>
        </p:nvSpPr>
        <p:spPr>
          <a:xfrm>
            <a:off x="1423679" y="2528336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0.463</a:t>
            </a:r>
          </a:p>
        </p:txBody>
      </p:sp>
      <p:sp>
        <p:nvSpPr>
          <p:cNvPr id="52" name="Google Shape;1103;p54">
            <a:extLst>
              <a:ext uri="{FF2B5EF4-FFF2-40B4-BE49-F238E27FC236}">
                <a16:creationId xmlns:a16="http://schemas.microsoft.com/office/drawing/2014/main" id="{2925BF8F-2819-4D1C-8010-D6A23F1DA3F4}"/>
              </a:ext>
            </a:extLst>
          </p:cNvPr>
          <p:cNvSpPr txBox="1">
            <a:spLocks/>
          </p:cNvSpPr>
          <p:nvPr/>
        </p:nvSpPr>
        <p:spPr>
          <a:xfrm>
            <a:off x="1421614" y="38955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0.804</a:t>
            </a:r>
          </a:p>
        </p:txBody>
      </p:sp>
      <p:sp>
        <p:nvSpPr>
          <p:cNvPr id="53" name="Google Shape;1103;p54">
            <a:extLst>
              <a:ext uri="{FF2B5EF4-FFF2-40B4-BE49-F238E27FC236}">
                <a16:creationId xmlns:a16="http://schemas.microsoft.com/office/drawing/2014/main" id="{C4AC9A36-4A81-4474-BEF1-5E167C0B16E1}"/>
              </a:ext>
            </a:extLst>
          </p:cNvPr>
          <p:cNvSpPr txBox="1">
            <a:spLocks/>
          </p:cNvSpPr>
          <p:nvPr/>
        </p:nvSpPr>
        <p:spPr>
          <a:xfrm>
            <a:off x="6901350" y="25197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0.432</a:t>
            </a:r>
          </a:p>
        </p:txBody>
      </p:sp>
      <p:sp>
        <p:nvSpPr>
          <p:cNvPr id="54" name="Google Shape;1103;p54">
            <a:extLst>
              <a:ext uri="{FF2B5EF4-FFF2-40B4-BE49-F238E27FC236}">
                <a16:creationId xmlns:a16="http://schemas.microsoft.com/office/drawing/2014/main" id="{A58DC50F-CB3B-4A44-833E-5B2BD85C1AB9}"/>
              </a:ext>
            </a:extLst>
          </p:cNvPr>
          <p:cNvSpPr txBox="1">
            <a:spLocks/>
          </p:cNvSpPr>
          <p:nvPr/>
        </p:nvSpPr>
        <p:spPr>
          <a:xfrm>
            <a:off x="6885879" y="3902369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0.768</a:t>
            </a:r>
          </a:p>
        </p:txBody>
      </p:sp>
    </p:spTree>
    <p:extLst>
      <p:ext uri="{BB962C8B-B14F-4D97-AF65-F5344CB8AC3E}">
        <p14:creationId xmlns:p14="http://schemas.microsoft.com/office/powerpoint/2010/main" val="424563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1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lean a little bit towards recall (not too strict on precision either)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3DB0F-1D0B-411B-856C-656413E0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" y="1285943"/>
            <a:ext cx="3335701" cy="28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lean a little bit towards recall (not too strict on precision either)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3DB0F-1D0B-411B-856C-656413E0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" y="1285943"/>
            <a:ext cx="3335701" cy="283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EEA3A-B309-480F-8C7E-BB38A619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25" y="1365180"/>
            <a:ext cx="3903963" cy="26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5625" y="4019545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Mainly external </a:t>
            </a:r>
            <a:r>
              <a:rPr lang="en" sz="2000" b="1" dirty="0"/>
              <a:t>income sources, education, </a:t>
            </a:r>
            <a:r>
              <a:rPr lang="en" sz="2000" dirty="0"/>
              <a:t>and </a:t>
            </a:r>
            <a:r>
              <a:rPr lang="en" sz="2000" b="1" dirty="0"/>
              <a:t>type of loans </a:t>
            </a:r>
            <a:r>
              <a:rPr lang="en" sz="2000" dirty="0"/>
              <a:t>determine the decision.</a:t>
            </a:r>
            <a:endParaRPr sz="20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importance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8D43-EE31-468D-9B07-DC5559D5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9" y="1123955"/>
            <a:ext cx="7500551" cy="31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46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if potential clients are capable of repayment to prevent losing money on bad credit clients.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9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7483A6-0675-45CC-B864-6FC20004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88" y="2332258"/>
            <a:ext cx="2787838" cy="1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Model seletion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Build, compare, and choose the best model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cxnSpLocks/>
            <a:stCxn id="1150" idx="2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C146C6-D5EB-4ADF-A5A4-A027A9C5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38" y="2503788"/>
            <a:ext cx="173831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  <a:endCxn id="1142" idx="1"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Model seletion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666097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Optimization/ Deployment</a:t>
            </a:r>
            <a:endParaRPr sz="12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Build, compare, and choose the best model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5" name="Google Shape;1155;p58"/>
          <p:cNvSpPr txBox="1"/>
          <p:nvPr/>
        </p:nvSpPr>
        <p:spPr>
          <a:xfrm>
            <a:off x="6512475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GridSearchCV, hyperparam tuning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8"/>
          <p:cNvGrpSpPr/>
          <p:nvPr/>
        </p:nvGrpSpPr>
        <p:grpSpPr>
          <a:xfrm>
            <a:off x="7299116" y="3760587"/>
            <a:ext cx="350079" cy="351320"/>
            <a:chOff x="4991425" y="3234750"/>
            <a:chExt cx="296175" cy="297225"/>
          </a:xfrm>
        </p:grpSpPr>
        <p:sp>
          <p:nvSpPr>
            <p:cNvPr id="1164" name="Google Shape;1164;p58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cxnSpLocks/>
            <a:stCxn id="1150" idx="2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8"/>
          <p:cNvCxnSpPr>
            <a:cxnSpLocks/>
            <a:endCxn id="1155" idx="2"/>
          </p:cNvCxnSpPr>
          <p:nvPr/>
        </p:nvCxnSpPr>
        <p:spPr>
          <a:xfrm rot="-5400000">
            <a:off x="7294275" y="2569350"/>
            <a:ext cx="352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76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8"/>
          <p:cNvSpPr txBox="1">
            <a:spLocks noGrp="1"/>
          </p:cNvSpPr>
          <p:nvPr>
            <p:ph type="subTitle" idx="5"/>
          </p:nvPr>
        </p:nvSpPr>
        <p:spPr>
          <a:xfrm>
            <a:off x="6524028" y="2590883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Deployment</a:t>
            </a:r>
            <a:endParaRPr sz="1600" dirty="0"/>
          </a:p>
        </p:txBody>
      </p:sp>
      <p:sp>
        <p:nvSpPr>
          <p:cNvPr id="924" name="Google Shape;924;p48"/>
          <p:cNvSpPr txBox="1">
            <a:spLocks noGrp="1"/>
          </p:cNvSpPr>
          <p:nvPr>
            <p:ph type="subTitle" idx="7"/>
          </p:nvPr>
        </p:nvSpPr>
        <p:spPr>
          <a:xfrm>
            <a:off x="3734270" y="259973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Algorithm</a:t>
            </a:r>
            <a:endParaRPr sz="1600" dirty="0"/>
          </a:p>
        </p:txBody>
      </p:sp>
      <p:sp>
        <p:nvSpPr>
          <p:cNvPr id="925" name="Google Shape;925;p48"/>
          <p:cNvSpPr txBox="1">
            <a:spLocks noGrp="1"/>
          </p:cNvSpPr>
          <p:nvPr>
            <p:ph type="subTitle" idx="6"/>
          </p:nvPr>
        </p:nvSpPr>
        <p:spPr>
          <a:xfrm>
            <a:off x="6409278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interactive app and deploy to streamlit/AWS</a:t>
            </a:r>
            <a:endParaRPr dirty="0"/>
          </a:p>
        </p:txBody>
      </p:sp>
      <p:sp>
        <p:nvSpPr>
          <p:cNvPr id="926" name="Google Shape;926;p48"/>
          <p:cNvSpPr txBox="1">
            <a:spLocks noGrp="1"/>
          </p:cNvSpPr>
          <p:nvPr>
            <p:ph type="subTitle" idx="8"/>
          </p:nvPr>
        </p:nvSpPr>
        <p:spPr>
          <a:xfrm>
            <a:off x="3643277" y="294758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better on XGBoost and LightGBM</a:t>
            </a:r>
            <a:endParaRPr dirty="0"/>
          </a:p>
        </p:txBody>
      </p:sp>
      <p:sp>
        <p:nvSpPr>
          <p:cNvPr id="929" name="Google Shape;929;p48"/>
          <p:cNvSpPr txBox="1">
            <a:spLocks noGrp="1"/>
          </p:cNvSpPr>
          <p:nvPr>
            <p:ph type="subTitle" idx="3"/>
          </p:nvPr>
        </p:nvSpPr>
        <p:spPr>
          <a:xfrm>
            <a:off x="1003872" y="259088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</a:t>
            </a:r>
            <a:endParaRPr sz="1600" dirty="0"/>
          </a:p>
        </p:txBody>
      </p:sp>
      <p:sp>
        <p:nvSpPr>
          <p:cNvPr id="930" name="Google Shape;930;p48"/>
          <p:cNvSpPr txBox="1">
            <a:spLocks noGrp="1"/>
          </p:cNvSpPr>
          <p:nvPr>
            <p:ph type="subTitle" idx="4"/>
          </p:nvPr>
        </p:nvSpPr>
        <p:spPr>
          <a:xfrm>
            <a:off x="89092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Incorporate multiple datasets</a:t>
            </a:r>
            <a:endParaRPr dirty="0"/>
          </a:p>
        </p:txBody>
      </p:sp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32" name="Google Shape;932;p48"/>
          <p:cNvSpPr/>
          <p:nvPr/>
        </p:nvSpPr>
        <p:spPr>
          <a:xfrm>
            <a:off x="152482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4284644" y="1851177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043178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1644833" y="1974867"/>
            <a:ext cx="365467" cy="368389"/>
            <a:chOff x="-62516625" y="3743175"/>
            <a:chExt cx="315875" cy="318400"/>
          </a:xfrm>
        </p:grpSpPr>
        <p:sp>
          <p:nvSpPr>
            <p:cNvPr id="937" name="Google Shape;937;p48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7125286" y="1980331"/>
            <a:ext cx="368157" cy="367290"/>
            <a:chOff x="-62154300" y="3743950"/>
            <a:chExt cx="318200" cy="317450"/>
          </a:xfrm>
        </p:grpSpPr>
        <p:sp>
          <p:nvSpPr>
            <p:cNvPr id="940" name="Google Shape;940;p48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4390519" y="1980694"/>
            <a:ext cx="351940" cy="349163"/>
            <a:chOff x="3133425" y="3955025"/>
            <a:chExt cx="297750" cy="295400"/>
          </a:xfrm>
        </p:grpSpPr>
        <p:sp>
          <p:nvSpPr>
            <p:cNvPr id="943" name="Google Shape;943;p48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4334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1450" y="744973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2250" y="3568211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Steven L Truong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1"/>
          </p:nvPr>
        </p:nvSpPr>
        <p:spPr>
          <a:xfrm>
            <a:off x="1431450" y="3455321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Please reach out to me at            </a:t>
            </a:r>
            <a:r>
              <a:rPr lang="en-US" b="1" dirty="0"/>
              <a:t>https://www.linkedin.com/in/luongtruong77/</a:t>
            </a:r>
            <a:r>
              <a:rPr lang="en" b="1" dirty="0"/>
              <a:t> </a:t>
            </a:r>
            <a:endParaRPr b="1" dirty="0"/>
          </a:p>
        </p:txBody>
      </p:sp>
      <p:grpSp>
        <p:nvGrpSpPr>
          <p:cNvPr id="5" name="Google Shape;17278;p83">
            <a:extLst>
              <a:ext uri="{FF2B5EF4-FFF2-40B4-BE49-F238E27FC236}">
                <a16:creationId xmlns:a16="http://schemas.microsoft.com/office/drawing/2014/main" id="{3368F3FA-BCBC-4616-9A2A-707BA1D0CEC2}"/>
              </a:ext>
            </a:extLst>
          </p:cNvPr>
          <p:cNvGrpSpPr/>
          <p:nvPr/>
        </p:nvGrpSpPr>
        <p:grpSpPr>
          <a:xfrm>
            <a:off x="3620195" y="3568211"/>
            <a:ext cx="363313" cy="356576"/>
            <a:chOff x="3763184" y="3817357"/>
            <a:chExt cx="363313" cy="356576"/>
          </a:xfrm>
        </p:grpSpPr>
        <p:sp>
          <p:nvSpPr>
            <p:cNvPr id="6" name="Google Shape;17279;p83">
              <a:extLst>
                <a:ext uri="{FF2B5EF4-FFF2-40B4-BE49-F238E27FC236}">
                  <a16:creationId xmlns:a16="http://schemas.microsoft.com/office/drawing/2014/main" id="{A05FDEBD-47B4-4798-939D-CA2C6C2AD4DC}"/>
                </a:ext>
              </a:extLst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80;p83">
              <a:extLst>
                <a:ext uri="{FF2B5EF4-FFF2-40B4-BE49-F238E27FC236}">
                  <a16:creationId xmlns:a16="http://schemas.microsoft.com/office/drawing/2014/main" id="{962E70EF-4489-4C7E-9979-0BF7B6A770A8}"/>
                </a:ext>
              </a:extLst>
            </p:cNvPr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5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81;p83">
              <a:extLst>
                <a:ext uri="{FF2B5EF4-FFF2-40B4-BE49-F238E27FC236}">
                  <a16:creationId xmlns:a16="http://schemas.microsoft.com/office/drawing/2014/main" id="{1C965ECC-97F6-4A37-8FFC-D7D28A676D00}"/>
                </a:ext>
              </a:extLst>
            </p:cNvPr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82;p83">
              <a:extLst>
                <a:ext uri="{FF2B5EF4-FFF2-40B4-BE49-F238E27FC236}">
                  <a16:creationId xmlns:a16="http://schemas.microsoft.com/office/drawing/2014/main" id="{DDCAE480-A35B-48EB-932D-9748E4FCDA2B}"/>
                </a:ext>
              </a:extLst>
            </p:cNvPr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83;p83">
              <a:extLst>
                <a:ext uri="{FF2B5EF4-FFF2-40B4-BE49-F238E27FC236}">
                  <a16:creationId xmlns:a16="http://schemas.microsoft.com/office/drawing/2014/main" id="{297E7489-308F-4F95-A468-B8998E2691DD}"/>
                </a:ext>
              </a:extLst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70;p41">
            <a:extLst>
              <a:ext uri="{FF2B5EF4-FFF2-40B4-BE49-F238E27FC236}">
                <a16:creationId xmlns:a16="http://schemas.microsoft.com/office/drawing/2014/main" id="{41BEEA84-D9BD-4CBD-9649-AC8274E08C08}"/>
              </a:ext>
            </a:extLst>
          </p:cNvPr>
          <p:cNvSpPr txBox="1">
            <a:spLocks/>
          </p:cNvSpPr>
          <p:nvPr/>
        </p:nvSpPr>
        <p:spPr>
          <a:xfrm>
            <a:off x="1772250" y="1686626"/>
            <a:ext cx="5599500" cy="1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oppins Black"/>
              <a:buNone/>
              <a:defRPr sz="4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4000" dirty="0"/>
              <a:t>Questions?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36C458-DC07-400E-914A-C6C4B3D9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4" y="1149129"/>
            <a:ext cx="3973496" cy="2952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DE7E5A-E16A-4893-B974-516344B0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10913"/>
            <a:ext cx="3971640" cy="3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5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D1052-7411-4068-82A2-148879B5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7" y="1349097"/>
            <a:ext cx="3636163" cy="299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E2C2E-D3B9-4A3E-A16A-D2533CCD5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68" y="1014083"/>
            <a:ext cx="3357395" cy="33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5701063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Clients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if potential clients are capable of repayment to prevent losing money on bad credit clients.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that people who are capable of repayment are not rejected and help people to achieve their dreams.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0"/>
          <p:cNvGrpSpPr/>
          <p:nvPr/>
        </p:nvGrpSpPr>
        <p:grpSpPr>
          <a:xfrm>
            <a:off x="5960290" y="1688370"/>
            <a:ext cx="443647" cy="521762"/>
            <a:chOff x="-60232500" y="4101525"/>
            <a:chExt cx="268600" cy="315875"/>
          </a:xfrm>
        </p:grpSpPr>
        <p:sp>
          <p:nvSpPr>
            <p:cNvPr id="763" name="Google Shape;763;p40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694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tools</a:t>
            </a:r>
            <a:endParaRPr dirty="0"/>
          </a:p>
        </p:txBody>
      </p:sp>
      <p:sp>
        <p:nvSpPr>
          <p:cNvPr id="846" name="Google Shape;846;p46"/>
          <p:cNvSpPr txBox="1">
            <a:spLocks noGrp="1"/>
          </p:cNvSpPr>
          <p:nvPr>
            <p:ph type="subTitle" idx="1"/>
          </p:nvPr>
        </p:nvSpPr>
        <p:spPr>
          <a:xfrm>
            <a:off x="1985525" y="29824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47" name="Google Shape;847;p46"/>
          <p:cNvSpPr txBox="1">
            <a:spLocks noGrp="1"/>
          </p:cNvSpPr>
          <p:nvPr>
            <p:ph type="subTitle" idx="2"/>
          </p:nvPr>
        </p:nvSpPr>
        <p:spPr>
          <a:xfrm>
            <a:off x="198552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cikit-learn, xgboost, lightGBM, pandas, numpy.</a:t>
            </a:r>
            <a:endParaRPr dirty="0"/>
          </a:p>
        </p:txBody>
      </p:sp>
      <p:sp>
        <p:nvSpPr>
          <p:cNvPr id="852" name="Google Shape;852;p46"/>
          <p:cNvSpPr txBox="1">
            <a:spLocks noGrp="1"/>
          </p:cNvSpPr>
          <p:nvPr>
            <p:ph type="subTitle" idx="7"/>
          </p:nvPr>
        </p:nvSpPr>
        <p:spPr>
          <a:xfrm>
            <a:off x="6036275" y="18026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</a:t>
            </a:r>
            <a:endParaRPr dirty="0"/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8"/>
          </p:nvPr>
        </p:nvSpPr>
        <p:spPr>
          <a:xfrm>
            <a:off x="603627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54" name="Google Shape;854;p46"/>
          <p:cNvSpPr txBox="1">
            <a:spLocks noGrp="1"/>
          </p:cNvSpPr>
          <p:nvPr>
            <p:ph type="subTitle" idx="9"/>
          </p:nvPr>
        </p:nvSpPr>
        <p:spPr>
          <a:xfrm>
            <a:off x="6036275" y="29824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DataViz</a:t>
            </a:r>
            <a:endParaRPr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3"/>
          </p:nvPr>
        </p:nvSpPr>
        <p:spPr>
          <a:xfrm>
            <a:off x="603627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Matplotlib, seaborn</a:t>
            </a:r>
            <a:endParaRPr dirty="0"/>
          </a:p>
        </p:txBody>
      </p:sp>
      <p:sp>
        <p:nvSpPr>
          <p:cNvPr id="856" name="Google Shape;856;p46"/>
          <p:cNvSpPr txBox="1">
            <a:spLocks noGrp="1"/>
          </p:cNvSpPr>
          <p:nvPr>
            <p:ph type="subTitle" idx="14"/>
          </p:nvPr>
        </p:nvSpPr>
        <p:spPr>
          <a:xfrm>
            <a:off x="1985525" y="18026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57" name="Google Shape;857;p46"/>
          <p:cNvSpPr txBox="1">
            <a:spLocks noGrp="1"/>
          </p:cNvSpPr>
          <p:nvPr>
            <p:ph type="subTitle" idx="15"/>
          </p:nvPr>
        </p:nvSpPr>
        <p:spPr>
          <a:xfrm>
            <a:off x="198552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rovided by Home Credit through Kaggle.</a:t>
            </a:r>
            <a:endParaRPr dirty="0"/>
          </a:p>
        </p:txBody>
      </p:sp>
      <p:grpSp>
        <p:nvGrpSpPr>
          <p:cNvPr id="858" name="Google Shape;858;p46"/>
          <p:cNvGrpSpPr/>
          <p:nvPr/>
        </p:nvGrpSpPr>
        <p:grpSpPr>
          <a:xfrm>
            <a:off x="4884203" y="1817063"/>
            <a:ext cx="614974" cy="1781941"/>
            <a:chOff x="4259218" y="1366036"/>
            <a:chExt cx="614974" cy="1781941"/>
          </a:xfrm>
        </p:grpSpPr>
        <p:sp>
          <p:nvSpPr>
            <p:cNvPr id="859" name="Google Shape;859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6"/>
          <p:cNvSpPr/>
          <p:nvPr/>
        </p:nvSpPr>
        <p:spPr>
          <a:xfrm>
            <a:off x="5007590" y="3151869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46"/>
          <p:cNvGrpSpPr/>
          <p:nvPr/>
        </p:nvGrpSpPr>
        <p:grpSpPr>
          <a:xfrm>
            <a:off x="5036667" y="1963805"/>
            <a:ext cx="351786" cy="326274"/>
            <a:chOff x="-62511900" y="4129100"/>
            <a:chExt cx="304050" cy="282000"/>
          </a:xfrm>
        </p:grpSpPr>
        <p:sp>
          <p:nvSpPr>
            <p:cNvPr id="867" name="Google Shape;867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966416" y="1817063"/>
            <a:ext cx="614974" cy="1781941"/>
            <a:chOff x="4259218" y="1366036"/>
            <a:chExt cx="614974" cy="1781941"/>
          </a:xfrm>
        </p:grpSpPr>
        <p:sp>
          <p:nvSpPr>
            <p:cNvPr id="873" name="Google Shape;873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6"/>
          <p:cNvGrpSpPr/>
          <p:nvPr/>
        </p:nvGrpSpPr>
        <p:grpSpPr>
          <a:xfrm>
            <a:off x="1099260" y="1926769"/>
            <a:ext cx="366364" cy="365207"/>
            <a:chOff x="-60987850" y="4100950"/>
            <a:chExt cx="316650" cy="315650"/>
          </a:xfrm>
        </p:grpSpPr>
        <p:sp>
          <p:nvSpPr>
            <p:cNvPr id="884" name="Google Shape;884;p4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76;p46">
            <a:extLst>
              <a:ext uri="{FF2B5EF4-FFF2-40B4-BE49-F238E27FC236}">
                <a16:creationId xmlns:a16="http://schemas.microsoft.com/office/drawing/2014/main" id="{745B2E61-E7CD-4EA8-B5DF-3BB740794DFF}"/>
              </a:ext>
            </a:extLst>
          </p:cNvPr>
          <p:cNvGrpSpPr/>
          <p:nvPr/>
        </p:nvGrpSpPr>
        <p:grpSpPr>
          <a:xfrm>
            <a:off x="1090894" y="3113011"/>
            <a:ext cx="366052" cy="356831"/>
            <a:chOff x="-31817400" y="3910025"/>
            <a:chExt cx="301675" cy="294075"/>
          </a:xfrm>
        </p:grpSpPr>
        <p:sp>
          <p:nvSpPr>
            <p:cNvPr id="47" name="Google Shape;877;p46">
              <a:extLst>
                <a:ext uri="{FF2B5EF4-FFF2-40B4-BE49-F238E27FC236}">
                  <a16:creationId xmlns:a16="http://schemas.microsoft.com/office/drawing/2014/main" id="{240F6C4E-8DA4-4665-A5BA-94F5C380BB7E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8;p46">
              <a:extLst>
                <a:ext uri="{FF2B5EF4-FFF2-40B4-BE49-F238E27FC236}">
                  <a16:creationId xmlns:a16="http://schemas.microsoft.com/office/drawing/2014/main" id="{79330052-CB35-438C-B634-9889F1FA456A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9;p46">
              <a:extLst>
                <a:ext uri="{FF2B5EF4-FFF2-40B4-BE49-F238E27FC236}">
                  <a16:creationId xmlns:a16="http://schemas.microsoft.com/office/drawing/2014/main" id="{662FCE08-C538-4CB9-8909-5F58EBFF8325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42"/>
          <p:cNvPicPr preferRelativeResize="0"/>
          <p:nvPr/>
        </p:nvPicPr>
        <p:blipFill rotWithShape="1">
          <a:blip r:embed="rId3">
            <a:alphaModFix/>
          </a:blip>
          <a:srcRect l="56138" r="-35"/>
          <a:stretch/>
        </p:blipFill>
        <p:spPr>
          <a:xfrm>
            <a:off x="5120598" y="-12075"/>
            <a:ext cx="4022047" cy="515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42"/>
          <p:cNvGrpSpPr/>
          <p:nvPr/>
        </p:nvGrpSpPr>
        <p:grpSpPr>
          <a:xfrm rot="10800000" flipH="1">
            <a:off x="1217112" y="0"/>
            <a:ext cx="9275666" cy="5243998"/>
            <a:chOff x="1217112" y="0"/>
            <a:chExt cx="9275666" cy="5243998"/>
          </a:xfrm>
        </p:grpSpPr>
        <p:sp>
          <p:nvSpPr>
            <p:cNvPr id="778" name="Google Shape;778;p42"/>
            <p:cNvSpPr/>
            <p:nvPr/>
          </p:nvSpPr>
          <p:spPr>
            <a:xfrm>
              <a:off x="1217112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8242877" y="100498"/>
              <a:ext cx="1554693" cy="1383491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714159" y="1880062"/>
            <a:ext cx="3947700" cy="1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(EDA)</a:t>
            </a:r>
            <a:endParaRPr dirty="0"/>
          </a:p>
        </p:txBody>
      </p:sp>
      <p:grpSp>
        <p:nvGrpSpPr>
          <p:cNvPr id="782" name="Google Shape;782;p42"/>
          <p:cNvGrpSpPr/>
          <p:nvPr/>
        </p:nvGrpSpPr>
        <p:grpSpPr>
          <a:xfrm rot="-5400000" flipH="1">
            <a:off x="679226" y="3204930"/>
            <a:ext cx="1371372" cy="2729828"/>
            <a:chOff x="3360978" y="3384425"/>
            <a:chExt cx="884242" cy="1760044"/>
          </a:xfrm>
        </p:grpSpPr>
        <p:sp>
          <p:nvSpPr>
            <p:cNvPr id="783" name="Google Shape;783;p42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2"/>
          <p:cNvGrpSpPr/>
          <p:nvPr/>
        </p:nvGrpSpPr>
        <p:grpSpPr>
          <a:xfrm>
            <a:off x="4509388" y="-14350"/>
            <a:ext cx="2496028" cy="1247583"/>
            <a:chOff x="7311775" y="-11925"/>
            <a:chExt cx="1832216" cy="915791"/>
          </a:xfrm>
        </p:grpSpPr>
        <p:sp>
          <p:nvSpPr>
            <p:cNvPr id="788" name="Google Shape;788;p42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55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239858" y="171329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NON-defaulted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239858" y="2981308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Defaulted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997533" y="1713278"/>
            <a:ext cx="985800" cy="356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91.9 %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997533" y="2981296"/>
            <a:ext cx="985800" cy="3567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8.1 %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239858" y="206999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Accounts that essentially have good credit.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239858" y="3338008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People that have poor credit or non-existent credit histories.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8817AF-0F6A-4CC7-A841-436154E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" y="1169356"/>
            <a:ext cx="4543928" cy="28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This is an </a:t>
            </a:r>
            <a:r>
              <a:rPr lang="en" sz="2400" b="1" dirty="0"/>
              <a:t>imbalance class </a:t>
            </a:r>
            <a:r>
              <a:rPr lang="en" sz="2400" dirty="0"/>
              <a:t>problem. The ratio is roughly 11:1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239858" y="171329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NON-defaulted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239858" y="2981308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Defaulted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997533" y="1713278"/>
            <a:ext cx="985800" cy="356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91.9 %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997533" y="2981296"/>
            <a:ext cx="985800" cy="3567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8.1 %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239858" y="206999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Accounts that essentially have good credit.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239858" y="3338008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People that have poor credit or non-existent credit histories.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8817AF-0F6A-4CC7-A841-436154E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" y="1169356"/>
            <a:ext cx="4543928" cy="28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nancial Statement Project Proposal by Slidesgo">
  <a:themeElements>
    <a:clrScheme name="Simple Light">
      <a:dk1>
        <a:srgbClr val="1D2B95"/>
      </a:dk1>
      <a:lt1>
        <a:srgbClr val="449BFF"/>
      </a:lt1>
      <a:dk2>
        <a:srgbClr val="FFACCA"/>
      </a:dk2>
      <a:lt2>
        <a:srgbClr val="D9B695"/>
      </a:lt2>
      <a:accent1>
        <a:srgbClr val="FFFFFF"/>
      </a:accent1>
      <a:accent2>
        <a:srgbClr val="FFACCA"/>
      </a:accent2>
      <a:accent3>
        <a:srgbClr val="D9B695"/>
      </a:accent3>
      <a:accent4>
        <a:srgbClr val="449BFF"/>
      </a:accent4>
      <a:accent5>
        <a:srgbClr val="FFFFFF"/>
      </a:accent5>
      <a:accent6>
        <a:srgbClr val="1D2B95"/>
      </a:accent6>
      <a:hlink>
        <a:srgbClr val="1D2B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542</Words>
  <Application>Microsoft Office PowerPoint</Application>
  <PresentationFormat>On-screen Show (16:9)</PresentationFormat>
  <Paragraphs>120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Catamaran</vt:lpstr>
      <vt:lpstr>Darker Grotesque Medium</vt:lpstr>
      <vt:lpstr>Arial</vt:lpstr>
      <vt:lpstr>Poppins</vt:lpstr>
      <vt:lpstr>Poppins Black</vt:lpstr>
      <vt:lpstr>Darker Grotesque Black</vt:lpstr>
      <vt:lpstr>Financial Statement Project Proposal by Slidesgo</vt:lpstr>
      <vt:lpstr>Default Risk</vt:lpstr>
      <vt:lpstr>Motivation</vt:lpstr>
      <vt:lpstr>Motivation</vt:lpstr>
      <vt:lpstr>Motivation</vt:lpstr>
      <vt:lpstr>Data and tools</vt:lpstr>
      <vt:lpstr>Exploratory data analysis (EDA)</vt:lpstr>
      <vt:lpstr>EDA and insights</vt:lpstr>
      <vt:lpstr>EDA and insights</vt:lpstr>
      <vt:lpstr>EDA and insights</vt:lpstr>
      <vt:lpstr>EDA and insights</vt:lpstr>
      <vt:lpstr>EDA and insights</vt:lpstr>
      <vt:lpstr>EDA and insights</vt:lpstr>
      <vt:lpstr>Let’s build some models</vt:lpstr>
      <vt:lpstr>Models comparison (ROC AUC)</vt:lpstr>
      <vt:lpstr>Models comparison (ROC AUC)</vt:lpstr>
      <vt:lpstr>Models comparison (ROC AUC)</vt:lpstr>
      <vt:lpstr>Models comparison (F2 Score)</vt:lpstr>
      <vt:lpstr>Models comparison (F2 Score)</vt:lpstr>
      <vt:lpstr>Models comparison (F2 Score)</vt:lpstr>
      <vt:lpstr>Model optimizaton</vt:lpstr>
      <vt:lpstr>Optimized XGBoost Model</vt:lpstr>
      <vt:lpstr>Optimized XGBoost Model</vt:lpstr>
      <vt:lpstr>Optimized XGBoost Model</vt:lpstr>
      <vt:lpstr>Results</vt:lpstr>
      <vt:lpstr>Results</vt:lpstr>
      <vt:lpstr>Results</vt:lpstr>
      <vt:lpstr>Features importance</vt:lpstr>
      <vt:lpstr>Recap</vt:lpstr>
      <vt:lpstr>Recap</vt:lpstr>
      <vt:lpstr>Recap</vt:lpstr>
      <vt:lpstr>Recap</vt:lpstr>
      <vt:lpstr>Recap</vt:lpstr>
      <vt:lpstr>Future Work</vt:lpstr>
      <vt:lpstr>Thank you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</dc:title>
  <cp:lastModifiedBy>Linh Vu</cp:lastModifiedBy>
  <cp:revision>8</cp:revision>
  <dcterms:modified xsi:type="dcterms:W3CDTF">2021-05-14T15:57:40Z</dcterms:modified>
</cp:coreProperties>
</file>