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260" r:id="rId3"/>
    <p:sldId id="312" r:id="rId4"/>
    <p:sldId id="311" r:id="rId5"/>
    <p:sldId id="266" r:id="rId6"/>
    <p:sldId id="262" r:id="rId7"/>
    <p:sldId id="314" r:id="rId8"/>
    <p:sldId id="313" r:id="rId9"/>
    <p:sldId id="272" r:id="rId10"/>
    <p:sldId id="305" r:id="rId11"/>
    <p:sldId id="315" r:id="rId12"/>
    <p:sldId id="306" r:id="rId13"/>
    <p:sldId id="276" r:id="rId14"/>
    <p:sldId id="307" r:id="rId15"/>
    <p:sldId id="316" r:id="rId16"/>
    <p:sldId id="317" r:id="rId17"/>
    <p:sldId id="308" r:id="rId18"/>
    <p:sldId id="318" r:id="rId19"/>
    <p:sldId id="319" r:id="rId20"/>
    <p:sldId id="265" r:id="rId21"/>
    <p:sldId id="271" r:id="rId22"/>
    <p:sldId id="320" r:id="rId23"/>
    <p:sldId id="321" r:id="rId24"/>
    <p:sldId id="309" r:id="rId25"/>
    <p:sldId id="323" r:id="rId26"/>
    <p:sldId id="322" r:id="rId27"/>
    <p:sldId id="278" r:id="rId28"/>
    <p:sldId id="324" r:id="rId29"/>
    <p:sldId id="325" r:id="rId30"/>
    <p:sldId id="326" r:id="rId31"/>
    <p:sldId id="327" r:id="rId32"/>
    <p:sldId id="310" r:id="rId33"/>
    <p:sldId id="261" r:id="rId34"/>
  </p:sldIdLst>
  <p:sldSz cx="9144000" cy="5143500" type="screen16x9"/>
  <p:notesSz cx="6858000" cy="9144000"/>
  <p:embeddedFontLst>
    <p:embeddedFont>
      <p:font typeface="Catamaran" panose="020B0604020202020204" charset="0"/>
      <p:regular r:id="rId36"/>
      <p:bold r:id="rId37"/>
    </p:embeddedFont>
    <p:embeddedFont>
      <p:font typeface="Darker Grotesque Black" panose="020B0604020202020204" charset="0"/>
      <p:bold r:id="rId38"/>
    </p:embeddedFont>
    <p:embeddedFont>
      <p:font typeface="Darker Grotesque Medium" panose="020B0604020202020204" charset="0"/>
      <p:regular r:id="rId39"/>
      <p:bold r:id="rId40"/>
    </p:embeddedFont>
    <p:embeddedFont>
      <p:font typeface="Poppins" panose="020B0604020202020204" charset="0"/>
      <p:regular r:id="rId41"/>
      <p:bold r:id="rId42"/>
      <p:italic r:id="rId43"/>
      <p:boldItalic r:id="rId44"/>
    </p:embeddedFont>
    <p:embeddedFont>
      <p:font typeface="Poppins Black" panose="020B0604020202020204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C7EB3-5178-4297-8B94-62678863B14D}">
  <a:tblStyle styleId="{AB9C7EB3-5178-4297-8B94-62678863B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9d57be5d8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9d57be5d8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b36d793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b36d793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7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2b396671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2b396671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c2b396671e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c2b396671e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60381050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60381050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0381050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0381050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6e93983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6e93983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2b396671e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2b396671e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9d57be5d8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9d57be5d8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5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749" y="1188185"/>
            <a:ext cx="6294900" cy="23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6294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870070" y="3942929"/>
            <a:ext cx="1104042" cy="1142152"/>
          </a:xfrm>
          <a:custGeom>
            <a:avLst/>
            <a:gdLst/>
            <a:ahLst/>
            <a:cxnLst/>
            <a:rect l="l" t="t" r="r" b="b"/>
            <a:pathLst>
              <a:path w="6721" h="6953" extrusionOk="0">
                <a:moveTo>
                  <a:pt x="3244" y="1"/>
                </a:moveTo>
                <a:cubicBezTo>
                  <a:pt x="2202" y="1"/>
                  <a:pt x="1335" y="464"/>
                  <a:pt x="695" y="1159"/>
                </a:cubicBezTo>
                <a:lnTo>
                  <a:pt x="4232" y="4751"/>
                </a:lnTo>
                <a:lnTo>
                  <a:pt x="0" y="4751"/>
                </a:lnTo>
                <a:cubicBezTo>
                  <a:pt x="524" y="6026"/>
                  <a:pt x="1798" y="6953"/>
                  <a:pt x="3244" y="6953"/>
                </a:cubicBezTo>
                <a:cubicBezTo>
                  <a:pt x="5159" y="6953"/>
                  <a:pt x="6721" y="5386"/>
                  <a:pt x="6721" y="3477"/>
                </a:cubicBezTo>
                <a:cubicBezTo>
                  <a:pt x="6721" y="1563"/>
                  <a:pt x="5159" y="1"/>
                  <a:pt x="3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22973" y="-21111"/>
            <a:ext cx="1425232" cy="2836799"/>
            <a:chOff x="8080916" y="984758"/>
            <a:chExt cx="1113898" cy="2217116"/>
          </a:xfrm>
        </p:grpSpPr>
        <p:sp>
          <p:nvSpPr>
            <p:cNvPr id="13" name="Google Shape;13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4378" y="984758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80916" y="2097668"/>
              <a:ext cx="1113898" cy="110420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80916" y="1308200"/>
              <a:ext cx="590213" cy="789634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10800000" flipH="1">
            <a:off x="1430827" y="4589705"/>
            <a:ext cx="569845" cy="569845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5400000" flipH="1">
            <a:off x="-5068" y="-165684"/>
            <a:ext cx="1426226" cy="1425180"/>
            <a:chOff x="6062500" y="-2559918"/>
            <a:chExt cx="684928" cy="684426"/>
          </a:xfrm>
        </p:grpSpPr>
        <p:sp>
          <p:nvSpPr>
            <p:cNvPr id="20" name="Google Shape;20;p2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D9B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10800000">
            <a:off x="7419799" y="42983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718228" y="4618231"/>
            <a:ext cx="742489" cy="533048"/>
          </a:xfrm>
          <a:custGeom>
            <a:avLst/>
            <a:gdLst/>
            <a:ahLst/>
            <a:cxnLst/>
            <a:rect l="l" t="t" r="r" b="b"/>
            <a:pathLst>
              <a:path w="4520" h="3245" extrusionOk="0">
                <a:moveTo>
                  <a:pt x="1331" y="1"/>
                </a:moveTo>
                <a:cubicBezTo>
                  <a:pt x="520" y="872"/>
                  <a:pt x="1" y="1970"/>
                  <a:pt x="1" y="3245"/>
                </a:cubicBezTo>
                <a:lnTo>
                  <a:pt x="4520" y="3245"/>
                </a:lnTo>
                <a:lnTo>
                  <a:pt x="13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8498497" y="2934165"/>
            <a:ext cx="1704111" cy="2217118"/>
          </a:xfrm>
          <a:custGeom>
            <a:avLst/>
            <a:gdLst/>
            <a:ahLst/>
            <a:cxnLst/>
            <a:rect l="l" t="t" r="r" b="b"/>
            <a:pathLst>
              <a:path w="10374" h="13497" extrusionOk="0">
                <a:moveTo>
                  <a:pt x="1" y="1"/>
                </a:moveTo>
                <a:lnTo>
                  <a:pt x="1" y="5215"/>
                </a:lnTo>
                <a:lnTo>
                  <a:pt x="2086" y="7300"/>
                </a:lnTo>
                <a:cubicBezTo>
                  <a:pt x="2726" y="6605"/>
                  <a:pt x="3593" y="6142"/>
                  <a:pt x="4635" y="6142"/>
                </a:cubicBezTo>
                <a:cubicBezTo>
                  <a:pt x="6550" y="6142"/>
                  <a:pt x="8112" y="7704"/>
                  <a:pt x="8112" y="9618"/>
                </a:cubicBezTo>
                <a:cubicBezTo>
                  <a:pt x="8112" y="11527"/>
                  <a:pt x="6550" y="13094"/>
                  <a:pt x="4635" y="13094"/>
                </a:cubicBezTo>
                <a:cubicBezTo>
                  <a:pt x="3189" y="13094"/>
                  <a:pt x="1915" y="12167"/>
                  <a:pt x="1391" y="10892"/>
                </a:cubicBezTo>
                <a:lnTo>
                  <a:pt x="1" y="10892"/>
                </a:lnTo>
                <a:lnTo>
                  <a:pt x="1" y="13497"/>
                </a:lnTo>
                <a:lnTo>
                  <a:pt x="8343" y="13497"/>
                </a:lnTo>
                <a:cubicBezTo>
                  <a:pt x="8343" y="11587"/>
                  <a:pt x="9154" y="9905"/>
                  <a:pt x="10373" y="8691"/>
                </a:cubicBezTo>
                <a:lnTo>
                  <a:pt x="9850" y="8227"/>
                </a:lnTo>
                <a:lnTo>
                  <a:pt x="16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8241912" y="4361646"/>
            <a:ext cx="590213" cy="789634"/>
          </a:xfrm>
          <a:custGeom>
            <a:avLst/>
            <a:gdLst/>
            <a:ahLst/>
            <a:cxnLst/>
            <a:rect l="l" t="t" r="r" b="b"/>
            <a:pathLst>
              <a:path w="3593" h="4807" extrusionOk="0">
                <a:moveTo>
                  <a:pt x="2030" y="1"/>
                </a:moveTo>
                <a:cubicBezTo>
                  <a:pt x="811" y="1215"/>
                  <a:pt x="0" y="2897"/>
                  <a:pt x="0" y="4807"/>
                </a:cubicBezTo>
                <a:lnTo>
                  <a:pt x="2262" y="4807"/>
                </a:lnTo>
                <a:cubicBezTo>
                  <a:pt x="2262" y="3532"/>
                  <a:pt x="2781" y="2434"/>
                  <a:pt x="3592" y="1563"/>
                </a:cubicBezTo>
                <a:lnTo>
                  <a:pt x="2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28" name="Google Shape;28;p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13305" y="2052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10800000" flipH="1">
            <a:off x="3722689" y="4554196"/>
            <a:ext cx="2142707" cy="905695"/>
            <a:chOff x="3834318" y="-10041"/>
            <a:chExt cx="1846366" cy="780435"/>
          </a:xfrm>
        </p:grpSpPr>
        <p:sp>
          <p:nvSpPr>
            <p:cNvPr id="31" name="Google Shape;31;p2"/>
            <p:cNvSpPr/>
            <p:nvPr/>
          </p:nvSpPr>
          <p:spPr>
            <a:xfrm rot="5400000" flipH="1">
              <a:off x="4200881" y="-376604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 flipH="1">
              <a:off x="4462888" y="94680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 flipH="1">
              <a:off x="5000370" y="90080"/>
              <a:ext cx="780435" cy="580193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400000">
            <a:off x="-440961" y="2293458"/>
            <a:ext cx="1322559" cy="440637"/>
            <a:chOff x="5977976" y="1238193"/>
            <a:chExt cx="1968973" cy="656003"/>
          </a:xfrm>
        </p:grpSpPr>
        <p:sp>
          <p:nvSpPr>
            <p:cNvPr id="35" name="Google Shape;35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10800000">
            <a:off x="5685318" y="-4630"/>
            <a:ext cx="1322559" cy="440637"/>
            <a:chOff x="5977976" y="1238193"/>
            <a:chExt cx="1968973" cy="656003"/>
          </a:xfrm>
        </p:grpSpPr>
        <p:sp>
          <p:nvSpPr>
            <p:cNvPr id="39" name="Google Shape;39;p2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10800000">
            <a:off x="1127724" y="163200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7010699" y="9582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-5400000">
            <a:off x="3243672" y="-837315"/>
            <a:ext cx="926701" cy="1841715"/>
            <a:chOff x="8452324" y="1355509"/>
            <a:chExt cx="742489" cy="1475615"/>
          </a:xfrm>
        </p:grpSpPr>
        <p:sp>
          <p:nvSpPr>
            <p:cNvPr id="45" name="Google Shape;45;p2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>
            <a:off x="-52621" y="-81787"/>
            <a:ext cx="9228591" cy="5237445"/>
            <a:chOff x="-52621" y="-81787"/>
            <a:chExt cx="9228591" cy="5237445"/>
          </a:xfrm>
        </p:grpSpPr>
        <p:grpSp>
          <p:nvGrpSpPr>
            <p:cNvPr id="541" name="Google Shape;541;p27"/>
            <p:cNvGrpSpPr/>
            <p:nvPr/>
          </p:nvGrpSpPr>
          <p:grpSpPr>
            <a:xfrm>
              <a:off x="8280678" y="4857373"/>
              <a:ext cx="895292" cy="298285"/>
              <a:chOff x="5977976" y="1238193"/>
              <a:chExt cx="1968973" cy="656003"/>
            </a:xfrm>
          </p:grpSpPr>
          <p:sp>
            <p:nvSpPr>
              <p:cNvPr id="542" name="Google Shape;542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7"/>
            <p:cNvGrpSpPr/>
            <p:nvPr/>
          </p:nvGrpSpPr>
          <p:grpSpPr>
            <a:xfrm rot="10800000">
              <a:off x="-52621" y="-3660"/>
              <a:ext cx="1548007" cy="515684"/>
              <a:chOff x="5977976" y="1238193"/>
              <a:chExt cx="1968973" cy="656003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7290709" y="1238193"/>
                <a:ext cx="656241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2684" extrusionOk="0">
                    <a:moveTo>
                      <a:pt x="1" y="0"/>
                    </a:moveTo>
                    <a:lnTo>
                      <a:pt x="1" y="2684"/>
                    </a:lnTo>
                    <a:lnTo>
                      <a:pt x="2684" y="2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6633731" y="1238193"/>
                <a:ext cx="657218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8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5977976" y="1238193"/>
                <a:ext cx="655996" cy="656003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684" extrusionOk="0">
                    <a:moveTo>
                      <a:pt x="0" y="0"/>
                    </a:moveTo>
                    <a:lnTo>
                      <a:pt x="0" y="2684"/>
                    </a:lnTo>
                    <a:lnTo>
                      <a:pt x="2684" y="26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 rot="-5400000">
              <a:off x="8026178" y="-458174"/>
              <a:ext cx="762388" cy="1515161"/>
              <a:chOff x="8452324" y="1355509"/>
              <a:chExt cx="742489" cy="1475615"/>
            </a:xfrm>
          </p:grpSpPr>
          <p:sp>
            <p:nvSpPr>
              <p:cNvPr id="550" name="Google Shape;550;p27"/>
              <p:cNvSpPr/>
              <p:nvPr/>
            </p:nvSpPr>
            <p:spPr>
              <a:xfrm>
                <a:off x="8452324" y="1355509"/>
                <a:ext cx="742489" cy="14756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8983" extrusionOk="0">
                    <a:moveTo>
                      <a:pt x="4520" y="0"/>
                    </a:moveTo>
                    <a:cubicBezTo>
                      <a:pt x="3245" y="0"/>
                      <a:pt x="2142" y="464"/>
                      <a:pt x="1331" y="1275"/>
                    </a:cubicBezTo>
                    <a:lnTo>
                      <a:pt x="4520" y="4519"/>
                    </a:lnTo>
                    <a:lnTo>
                      <a:pt x="4520" y="0"/>
                    </a:lnTo>
                    <a:close/>
                    <a:moveTo>
                      <a:pt x="1" y="4519"/>
                    </a:moveTo>
                    <a:cubicBezTo>
                      <a:pt x="1" y="7012"/>
                      <a:pt x="2026" y="8982"/>
                      <a:pt x="4520" y="8982"/>
                    </a:cubicBezTo>
                    <a:lnTo>
                      <a:pt x="4520" y="45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8452324" y="1564786"/>
                <a:ext cx="742489" cy="533048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1985525" y="25314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3" name="Google Shape;553;p27"/>
          <p:cNvSpPr txBox="1">
            <a:spLocks noGrp="1"/>
          </p:cNvSpPr>
          <p:nvPr>
            <p:ph type="subTitle" idx="2"/>
          </p:nvPr>
        </p:nvSpPr>
        <p:spPr>
          <a:xfrm>
            <a:off x="198552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3"/>
          </p:nvPr>
        </p:nvSpPr>
        <p:spPr>
          <a:xfrm>
            <a:off x="198552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4"/>
          </p:nvPr>
        </p:nvSpPr>
        <p:spPr>
          <a:xfrm>
            <a:off x="198552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subTitle" idx="5"/>
          </p:nvPr>
        </p:nvSpPr>
        <p:spPr>
          <a:xfrm>
            <a:off x="6036275" y="37112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7" name="Google Shape;557;p27"/>
          <p:cNvSpPr txBox="1">
            <a:spLocks noGrp="1"/>
          </p:cNvSpPr>
          <p:nvPr>
            <p:ph type="subTitle" idx="6"/>
          </p:nvPr>
        </p:nvSpPr>
        <p:spPr>
          <a:xfrm>
            <a:off x="6036275" y="407190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subTitle" idx="7"/>
          </p:nvPr>
        </p:nvSpPr>
        <p:spPr>
          <a:xfrm>
            <a:off x="6036275" y="13516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subTitle" idx="8"/>
          </p:nvPr>
        </p:nvSpPr>
        <p:spPr>
          <a:xfrm>
            <a:off x="603627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0" name="Google Shape;560;p27"/>
          <p:cNvSpPr txBox="1">
            <a:spLocks noGrp="1"/>
          </p:cNvSpPr>
          <p:nvPr>
            <p:ph type="subTitle" idx="9"/>
          </p:nvPr>
        </p:nvSpPr>
        <p:spPr>
          <a:xfrm>
            <a:off x="6036275" y="2531425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1" name="Google Shape;561;p27"/>
          <p:cNvSpPr txBox="1">
            <a:spLocks noGrp="1"/>
          </p:cNvSpPr>
          <p:nvPr>
            <p:ph type="subTitle" idx="13"/>
          </p:nvPr>
        </p:nvSpPr>
        <p:spPr>
          <a:xfrm>
            <a:off x="6036275" y="2894533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subTitle" idx="14"/>
          </p:nvPr>
        </p:nvSpPr>
        <p:spPr>
          <a:xfrm>
            <a:off x="1985525" y="1351625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15"/>
          </p:nvPr>
        </p:nvSpPr>
        <p:spPr>
          <a:xfrm>
            <a:off x="1985525" y="1717167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0"/>
          <p:cNvGrpSpPr/>
          <p:nvPr/>
        </p:nvGrpSpPr>
        <p:grpSpPr>
          <a:xfrm rot="-5400000" flipH="1">
            <a:off x="7283536" y="3434340"/>
            <a:ext cx="1379269" cy="2286130"/>
            <a:chOff x="6250996" y="2163558"/>
            <a:chExt cx="1165809" cy="1932322"/>
          </a:xfrm>
        </p:grpSpPr>
        <p:sp>
          <p:nvSpPr>
            <p:cNvPr id="620" name="Google Shape;620;p30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 rot="-5400000">
            <a:off x="7101573" y="-805217"/>
            <a:ext cx="1379168" cy="2758202"/>
            <a:chOff x="6962374" y="0"/>
            <a:chExt cx="2207022" cy="4413829"/>
          </a:xfrm>
        </p:grpSpPr>
        <p:sp>
          <p:nvSpPr>
            <p:cNvPr id="624" name="Google Shape;624;p30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0"/>
          <p:cNvGrpSpPr/>
          <p:nvPr/>
        </p:nvGrpSpPr>
        <p:grpSpPr>
          <a:xfrm flipH="1">
            <a:off x="-459377" y="-1339875"/>
            <a:ext cx="2613847" cy="7828214"/>
            <a:chOff x="7127660" y="-14566"/>
            <a:chExt cx="2041749" cy="6114836"/>
          </a:xfrm>
        </p:grpSpPr>
        <p:grpSp>
          <p:nvGrpSpPr>
            <p:cNvPr id="628" name="Google Shape;628;p30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0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6" name="Google Shape;646;p30"/>
          <p:cNvGrpSpPr/>
          <p:nvPr/>
        </p:nvGrpSpPr>
        <p:grpSpPr>
          <a:xfrm rot="-5400000" flipH="1">
            <a:off x="8254673" y="2113886"/>
            <a:ext cx="1373556" cy="457628"/>
            <a:chOff x="6431750" y="279362"/>
            <a:chExt cx="1968973" cy="656003"/>
          </a:xfrm>
        </p:grpSpPr>
        <p:sp>
          <p:nvSpPr>
            <p:cNvPr id="647" name="Google Shape;647;p30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1"/>
          <p:cNvGrpSpPr/>
          <p:nvPr/>
        </p:nvGrpSpPr>
        <p:grpSpPr>
          <a:xfrm>
            <a:off x="8607660" y="4086703"/>
            <a:ext cx="535959" cy="1066914"/>
            <a:chOff x="8459075" y="3790082"/>
            <a:chExt cx="684932" cy="1363294"/>
          </a:xfrm>
        </p:grpSpPr>
        <p:sp>
          <p:nvSpPr>
            <p:cNvPr id="652" name="Google Shape;652;p31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8459075" y="4474404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1"/>
          <p:cNvGrpSpPr/>
          <p:nvPr/>
        </p:nvGrpSpPr>
        <p:grpSpPr>
          <a:xfrm>
            <a:off x="7337673" y="-32802"/>
            <a:ext cx="1832216" cy="915791"/>
            <a:chOff x="7311775" y="-11925"/>
            <a:chExt cx="1832216" cy="915791"/>
          </a:xfrm>
        </p:grpSpPr>
        <p:sp>
          <p:nvSpPr>
            <p:cNvPr id="657" name="Google Shape;657;p31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-20877" y="4282001"/>
            <a:ext cx="1244645" cy="1209086"/>
            <a:chOff x="0" y="4282001"/>
            <a:chExt cx="1244645" cy="1209086"/>
          </a:xfrm>
        </p:grpSpPr>
        <p:sp>
          <p:nvSpPr>
            <p:cNvPr id="661" name="Google Shape;661;p31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7" y="947012"/>
            <a:ext cx="186688" cy="373785"/>
            <a:chOff x="-51293" y="947012"/>
            <a:chExt cx="186688" cy="373785"/>
          </a:xfrm>
        </p:grpSpPr>
        <p:sp>
          <p:nvSpPr>
            <p:cNvPr id="665" name="Google Shape;665;p31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646000" y="1270922"/>
            <a:ext cx="26526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"/>
          </p:nvPr>
        </p:nvSpPr>
        <p:spPr>
          <a:xfrm>
            <a:off x="646000" y="2727550"/>
            <a:ext cx="32163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 rot="-5400000" flipH="1">
            <a:off x="439560" y="-1027732"/>
            <a:ext cx="1808246" cy="2734971"/>
            <a:chOff x="-370535" y="3"/>
            <a:chExt cx="1296792" cy="1961397"/>
          </a:xfrm>
        </p:grpSpPr>
        <p:sp>
          <p:nvSpPr>
            <p:cNvPr id="362" name="Google Shape;362;p18"/>
            <p:cNvSpPr/>
            <p:nvPr/>
          </p:nvSpPr>
          <p:spPr>
            <a:xfrm rot="5400000">
              <a:off x="-351436" y="209814"/>
              <a:ext cx="1106041" cy="1144238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5400000">
              <a:off x="287244" y="-295563"/>
              <a:ext cx="343447" cy="934579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rot="5400000">
              <a:off x="-79985" y="262397"/>
              <a:ext cx="734618" cy="59129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8"/>
          <p:cNvGrpSpPr/>
          <p:nvPr/>
        </p:nvGrpSpPr>
        <p:grpSpPr>
          <a:xfrm rot="5400000">
            <a:off x="-686772" y="3189518"/>
            <a:ext cx="1374024" cy="2734932"/>
            <a:chOff x="3360978" y="3384425"/>
            <a:chExt cx="884242" cy="1760044"/>
          </a:xfrm>
        </p:grpSpPr>
        <p:sp>
          <p:nvSpPr>
            <p:cNvPr id="368" name="Google Shape;368;p18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8"/>
          <p:cNvSpPr/>
          <p:nvPr/>
        </p:nvSpPr>
        <p:spPr>
          <a:xfrm rot="10800000">
            <a:off x="3314299" y="4447458"/>
            <a:ext cx="298291" cy="298291"/>
          </a:xfrm>
          <a:custGeom>
            <a:avLst/>
            <a:gdLst/>
            <a:ahLst/>
            <a:cxnLst/>
            <a:rect l="l" t="t" r="r" b="b"/>
            <a:pathLst>
              <a:path w="2898" h="2898" extrusionOk="0">
                <a:moveTo>
                  <a:pt x="1446" y="0"/>
                </a:moveTo>
                <a:cubicBezTo>
                  <a:pt x="635" y="0"/>
                  <a:pt x="0" y="696"/>
                  <a:pt x="0" y="1451"/>
                </a:cubicBezTo>
                <a:cubicBezTo>
                  <a:pt x="0" y="2262"/>
                  <a:pt x="635" y="2897"/>
                  <a:pt x="1446" y="2897"/>
                </a:cubicBezTo>
                <a:cubicBezTo>
                  <a:pt x="2202" y="2897"/>
                  <a:pt x="2897" y="2262"/>
                  <a:pt x="2897" y="1451"/>
                </a:cubicBezTo>
                <a:cubicBezTo>
                  <a:pt x="2897" y="696"/>
                  <a:pt x="2202" y="0"/>
                  <a:pt x="14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-2" y="-14350"/>
            <a:ext cx="7005418" cy="5269880"/>
            <a:chOff x="-2" y="-14350"/>
            <a:chExt cx="7005418" cy="5269880"/>
          </a:xfrm>
        </p:grpSpPr>
        <p:grpSp>
          <p:nvGrpSpPr>
            <p:cNvPr id="134" name="Google Shape;134;p7"/>
            <p:cNvGrpSpPr/>
            <p:nvPr/>
          </p:nvGrpSpPr>
          <p:grpSpPr>
            <a:xfrm rot="-5400000" flipH="1">
              <a:off x="679226" y="3204930"/>
              <a:ext cx="1371372" cy="2729828"/>
              <a:chOff x="3360978" y="3384425"/>
              <a:chExt cx="884242" cy="1760044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4509388" y="-14350"/>
              <a:ext cx="2496028" cy="1247583"/>
              <a:chOff x="7311775" y="-11925"/>
              <a:chExt cx="1832216" cy="915791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631350" y="1385625"/>
            <a:ext cx="4129200" cy="26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Char char="●"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 rtl="0">
              <a:spcBef>
                <a:spcPts val="12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●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Char char="○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Darker Grotesque Medium"/>
              <a:buChar char="■"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24575" y="398065"/>
            <a:ext cx="3947700" cy="1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72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1778065" y="2378000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437265" y="3852527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437265" y="1091852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52" name="Google Shape;52;p3"/>
          <p:cNvGrpSpPr/>
          <p:nvPr/>
        </p:nvGrpSpPr>
        <p:grpSpPr>
          <a:xfrm rot="5400000">
            <a:off x="505283" y="3434340"/>
            <a:ext cx="1379269" cy="2286130"/>
            <a:chOff x="6250996" y="2163558"/>
            <a:chExt cx="1165809" cy="1932322"/>
          </a:xfrm>
        </p:grpSpPr>
        <p:sp>
          <p:nvSpPr>
            <p:cNvPr id="53" name="Google Shape;53;p3"/>
            <p:cNvSpPr/>
            <p:nvPr/>
          </p:nvSpPr>
          <p:spPr>
            <a:xfrm>
              <a:off x="6639830" y="2163558"/>
              <a:ext cx="776974" cy="1544187"/>
            </a:xfrm>
            <a:custGeom>
              <a:avLst/>
              <a:gdLst/>
              <a:ahLst/>
              <a:cxnLst/>
              <a:rect l="l" t="t" r="r" b="b"/>
              <a:pathLst>
                <a:path w="4458" h="8860" extrusionOk="0">
                  <a:moveTo>
                    <a:pt x="4457" y="0"/>
                  </a:moveTo>
                  <a:cubicBezTo>
                    <a:pt x="3200" y="0"/>
                    <a:pt x="2112" y="457"/>
                    <a:pt x="1312" y="1257"/>
                  </a:cubicBezTo>
                  <a:lnTo>
                    <a:pt x="4457" y="4457"/>
                  </a:lnTo>
                  <a:lnTo>
                    <a:pt x="4457" y="0"/>
                  </a:lnTo>
                  <a:close/>
                  <a:moveTo>
                    <a:pt x="0" y="4457"/>
                  </a:moveTo>
                  <a:cubicBezTo>
                    <a:pt x="0" y="6917"/>
                    <a:pt x="1998" y="8860"/>
                    <a:pt x="4457" y="8860"/>
                  </a:cubicBezTo>
                  <a:lnTo>
                    <a:pt x="4457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39830" y="2382637"/>
              <a:ext cx="776974" cy="557894"/>
            </a:xfrm>
            <a:custGeom>
              <a:avLst/>
              <a:gdLst/>
              <a:ahLst/>
              <a:cxnLst/>
              <a:rect l="l" t="t" r="r" b="b"/>
              <a:pathLst>
                <a:path w="4458" h="3201" extrusionOk="0">
                  <a:moveTo>
                    <a:pt x="1312" y="0"/>
                  </a:moveTo>
                  <a:cubicBezTo>
                    <a:pt x="512" y="860"/>
                    <a:pt x="0" y="1943"/>
                    <a:pt x="0" y="3200"/>
                  </a:cubicBezTo>
                  <a:lnTo>
                    <a:pt x="4457" y="3200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50996" y="2940354"/>
              <a:ext cx="1165809" cy="1155526"/>
            </a:xfrm>
            <a:custGeom>
              <a:avLst/>
              <a:gdLst/>
              <a:ahLst/>
              <a:cxnLst/>
              <a:rect l="l" t="t" r="r" b="b"/>
              <a:pathLst>
                <a:path w="6689" h="6630" extrusionOk="0">
                  <a:moveTo>
                    <a:pt x="0" y="0"/>
                  </a:moveTo>
                  <a:cubicBezTo>
                    <a:pt x="0" y="3488"/>
                    <a:pt x="2743" y="6346"/>
                    <a:pt x="6172" y="6629"/>
                  </a:cubicBezTo>
                  <a:lnTo>
                    <a:pt x="6688" y="6629"/>
                  </a:lnTo>
                  <a:lnTo>
                    <a:pt x="6688" y="6574"/>
                  </a:lnTo>
                  <a:lnTo>
                    <a:pt x="6688" y="4403"/>
                  </a:lnTo>
                  <a:cubicBezTo>
                    <a:pt x="4229" y="4403"/>
                    <a:pt x="2231" y="246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5400000" flipH="1">
            <a:off x="687347" y="-805217"/>
            <a:ext cx="1379168" cy="2758202"/>
            <a:chOff x="6962374" y="0"/>
            <a:chExt cx="2207022" cy="4413829"/>
          </a:xfrm>
        </p:grpSpPr>
        <p:sp>
          <p:nvSpPr>
            <p:cNvPr id="57" name="Google Shape;57;p3"/>
            <p:cNvSpPr/>
            <p:nvPr/>
          </p:nvSpPr>
          <p:spPr>
            <a:xfrm flipH="1">
              <a:off x="6962374" y="0"/>
              <a:ext cx="2207022" cy="3505364"/>
            </a:xfrm>
            <a:custGeom>
              <a:avLst/>
              <a:gdLst/>
              <a:ahLst/>
              <a:cxnLst/>
              <a:rect l="l" t="t" r="r" b="b"/>
              <a:pathLst>
                <a:path w="9030" h="14342" extrusionOk="0">
                  <a:moveTo>
                    <a:pt x="0" y="1"/>
                  </a:moveTo>
                  <a:lnTo>
                    <a:pt x="0" y="14341"/>
                  </a:lnTo>
                  <a:lnTo>
                    <a:pt x="7315" y="14341"/>
                  </a:lnTo>
                  <a:cubicBezTo>
                    <a:pt x="8403" y="12856"/>
                    <a:pt x="9029" y="11027"/>
                    <a:pt x="9029" y="9029"/>
                  </a:cubicBezTo>
                  <a:cubicBezTo>
                    <a:pt x="9029" y="4001"/>
                    <a:pt x="502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7381293" y="3505104"/>
              <a:ext cx="1788104" cy="908726"/>
            </a:xfrm>
            <a:custGeom>
              <a:avLst/>
              <a:gdLst/>
              <a:ahLst/>
              <a:cxnLst/>
              <a:rect l="l" t="t" r="r" b="b"/>
              <a:pathLst>
                <a:path w="7316" h="3718" extrusionOk="0">
                  <a:moveTo>
                    <a:pt x="0" y="0"/>
                  </a:moveTo>
                  <a:lnTo>
                    <a:pt x="0" y="3717"/>
                  </a:lnTo>
                  <a:cubicBezTo>
                    <a:pt x="3031" y="3717"/>
                    <a:pt x="5715" y="2231"/>
                    <a:pt x="7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7856179" y="2925263"/>
              <a:ext cx="670661" cy="656003"/>
            </a:xfrm>
            <a:custGeom>
              <a:avLst/>
              <a:gdLst/>
              <a:ahLst/>
              <a:cxnLst/>
              <a:rect l="l" t="t" r="r" b="b"/>
              <a:pathLst>
                <a:path w="2744" h="2684" extrusionOk="0">
                  <a:moveTo>
                    <a:pt x="1372" y="0"/>
                  </a:moveTo>
                  <a:cubicBezTo>
                    <a:pt x="631" y="0"/>
                    <a:pt x="0" y="571"/>
                    <a:pt x="0" y="1312"/>
                  </a:cubicBezTo>
                  <a:cubicBezTo>
                    <a:pt x="0" y="2057"/>
                    <a:pt x="631" y="2684"/>
                    <a:pt x="1372" y="2684"/>
                  </a:cubicBezTo>
                  <a:cubicBezTo>
                    <a:pt x="2117" y="2684"/>
                    <a:pt x="2743" y="2057"/>
                    <a:pt x="2743" y="1312"/>
                  </a:cubicBezTo>
                  <a:cubicBezTo>
                    <a:pt x="2743" y="571"/>
                    <a:pt x="2117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7013617" y="-1339875"/>
            <a:ext cx="2613847" cy="7828214"/>
            <a:chOff x="7127660" y="-14566"/>
            <a:chExt cx="2041749" cy="6114836"/>
          </a:xfrm>
        </p:grpSpPr>
        <p:grpSp>
          <p:nvGrpSpPr>
            <p:cNvPr id="61" name="Google Shape;61;p3"/>
            <p:cNvGrpSpPr/>
            <p:nvPr/>
          </p:nvGrpSpPr>
          <p:grpSpPr>
            <a:xfrm rot="10800000" flipH="1">
              <a:off x="7127660" y="-14566"/>
              <a:ext cx="2041749" cy="3057411"/>
              <a:chOff x="6949850" y="2434425"/>
              <a:chExt cx="332950" cy="498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7127660" y="3042859"/>
              <a:ext cx="2041749" cy="3057411"/>
              <a:chOff x="6949850" y="2434425"/>
              <a:chExt cx="332950" cy="49857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7171350" y="2655825"/>
                <a:ext cx="111450" cy="221500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8860" extrusionOk="0">
                    <a:moveTo>
                      <a:pt x="4457" y="0"/>
                    </a:moveTo>
                    <a:cubicBezTo>
                      <a:pt x="3200" y="0"/>
                      <a:pt x="2112" y="457"/>
                      <a:pt x="1312" y="1257"/>
                    </a:cubicBezTo>
                    <a:lnTo>
                      <a:pt x="4457" y="4457"/>
                    </a:lnTo>
                    <a:lnTo>
                      <a:pt x="4457" y="0"/>
                    </a:lnTo>
                    <a:close/>
                    <a:moveTo>
                      <a:pt x="0" y="4457"/>
                    </a:moveTo>
                    <a:cubicBezTo>
                      <a:pt x="0" y="6917"/>
                      <a:pt x="1998" y="8860"/>
                      <a:pt x="4457" y="8860"/>
                    </a:cubicBezTo>
                    <a:lnTo>
                      <a:pt x="4457" y="4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949850" y="2434425"/>
                <a:ext cx="3329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318" h="8573" extrusionOk="0">
                    <a:moveTo>
                      <a:pt x="0" y="1"/>
                    </a:moveTo>
                    <a:lnTo>
                      <a:pt x="8115" y="8115"/>
                    </a:lnTo>
                    <a:lnTo>
                      <a:pt x="8631" y="8573"/>
                    </a:lnTo>
                    <a:cubicBezTo>
                      <a:pt x="9829" y="7370"/>
                      <a:pt x="11489" y="6630"/>
                      <a:pt x="13317" y="6630"/>
                    </a:cubicBezTo>
                    <a:lnTo>
                      <a:pt x="13317" y="5542"/>
                    </a:lnTo>
                    <a:lnTo>
                      <a:pt x="133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171350" y="2687250"/>
                <a:ext cx="111450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201" extrusionOk="0">
                    <a:moveTo>
                      <a:pt x="1312" y="0"/>
                    </a:moveTo>
                    <a:cubicBezTo>
                      <a:pt x="512" y="860"/>
                      <a:pt x="0" y="1943"/>
                      <a:pt x="0" y="3200"/>
                    </a:cubicBezTo>
                    <a:lnTo>
                      <a:pt x="4457" y="3200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165625" y="2600150"/>
                <a:ext cx="117175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3485" extrusionOk="0">
                    <a:moveTo>
                      <a:pt x="4686" y="1"/>
                    </a:moveTo>
                    <a:cubicBezTo>
                      <a:pt x="2858" y="1"/>
                      <a:pt x="1198" y="741"/>
                      <a:pt x="0" y="1944"/>
                    </a:cubicBezTo>
                    <a:lnTo>
                      <a:pt x="1541" y="3484"/>
                    </a:lnTo>
                    <a:cubicBezTo>
                      <a:pt x="2341" y="2684"/>
                      <a:pt x="3429" y="2227"/>
                      <a:pt x="4686" y="2227"/>
                    </a:cubicBezTo>
                    <a:lnTo>
                      <a:pt x="4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115575" y="2767250"/>
                <a:ext cx="167225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630" extrusionOk="0">
                    <a:moveTo>
                      <a:pt x="0" y="0"/>
                    </a:moveTo>
                    <a:cubicBezTo>
                      <a:pt x="0" y="3488"/>
                      <a:pt x="2743" y="6346"/>
                      <a:pt x="6172" y="6629"/>
                    </a:cubicBezTo>
                    <a:lnTo>
                      <a:pt x="6688" y="6629"/>
                    </a:lnTo>
                    <a:lnTo>
                      <a:pt x="6688" y="6574"/>
                    </a:lnTo>
                    <a:lnTo>
                      <a:pt x="6688" y="4403"/>
                    </a:lnTo>
                    <a:cubicBezTo>
                      <a:pt x="4229" y="4403"/>
                      <a:pt x="2231" y="2460"/>
                      <a:pt x="22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15575" y="2648725"/>
                <a:ext cx="886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4742" extrusionOk="0">
                    <a:moveTo>
                      <a:pt x="2002" y="1"/>
                    </a:moveTo>
                    <a:cubicBezTo>
                      <a:pt x="800" y="1198"/>
                      <a:pt x="0" y="2858"/>
                      <a:pt x="0" y="4741"/>
                    </a:cubicBezTo>
                    <a:lnTo>
                      <a:pt x="2231" y="4741"/>
                    </a:lnTo>
                    <a:cubicBezTo>
                      <a:pt x="2231" y="3484"/>
                      <a:pt x="2743" y="2401"/>
                      <a:pt x="3543" y="1541"/>
                    </a:cubicBezTo>
                    <a:lnTo>
                      <a:pt x="20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091325" y="2434425"/>
                <a:ext cx="141425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5656" extrusionOk="0">
                    <a:moveTo>
                      <a:pt x="1" y="1"/>
                    </a:moveTo>
                    <a:lnTo>
                      <a:pt x="1" y="5656"/>
                    </a:ln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003239" y="2475800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7" y="1"/>
                    </a:moveTo>
                    <a:cubicBezTo>
                      <a:pt x="627" y="1"/>
                      <a:pt x="1" y="687"/>
                      <a:pt x="1" y="1432"/>
                    </a:cubicBezTo>
                    <a:cubicBezTo>
                      <a:pt x="1" y="2232"/>
                      <a:pt x="627" y="2858"/>
                      <a:pt x="1427" y="2858"/>
                    </a:cubicBezTo>
                    <a:cubicBezTo>
                      <a:pt x="2172" y="2858"/>
                      <a:pt x="2858" y="2232"/>
                      <a:pt x="2858" y="1432"/>
                    </a:cubicBezTo>
                    <a:cubicBezTo>
                      <a:pt x="2858" y="687"/>
                      <a:pt x="2172" y="1"/>
                      <a:pt x="1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3"/>
          <p:cNvGrpSpPr/>
          <p:nvPr/>
        </p:nvGrpSpPr>
        <p:grpSpPr>
          <a:xfrm rot="5400000">
            <a:off x="-460141" y="2113886"/>
            <a:ext cx="1373556" cy="457628"/>
            <a:chOff x="6431750" y="279362"/>
            <a:chExt cx="1968973" cy="656003"/>
          </a:xfrm>
        </p:grpSpPr>
        <p:sp>
          <p:nvSpPr>
            <p:cNvPr id="80" name="Google Shape;80;p3"/>
            <p:cNvSpPr/>
            <p:nvPr/>
          </p:nvSpPr>
          <p:spPr>
            <a:xfrm flipH="1">
              <a:off x="7744483" y="279362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7087505" y="279362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6431750" y="279362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5400000">
            <a:off x="-58382" y="-3033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3" y="2123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5400000">
            <a:off x="-58382" y="38714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1" y="1"/>
                </a:moveTo>
                <a:lnTo>
                  <a:pt x="1" y="2123"/>
                </a:lnTo>
                <a:lnTo>
                  <a:pt x="2122" y="2123"/>
                </a:lnTo>
                <a:lnTo>
                  <a:pt x="1" y="1"/>
                </a:lnTo>
                <a:close/>
              </a:path>
            </a:pathLst>
          </a:custGeom>
          <a:solidFill>
            <a:srgbClr val="449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5400000">
            <a:off x="-58382" y="804625"/>
            <a:ext cx="417679" cy="417594"/>
          </a:xfrm>
          <a:custGeom>
            <a:avLst/>
            <a:gdLst/>
            <a:ahLst/>
            <a:cxnLst/>
            <a:rect l="l" t="t" r="r" b="b"/>
            <a:pathLst>
              <a:path w="2123" h="2123" extrusionOk="0">
                <a:moveTo>
                  <a:pt x="0" y="1"/>
                </a:moveTo>
                <a:lnTo>
                  <a:pt x="0" y="2123"/>
                </a:lnTo>
                <a:lnTo>
                  <a:pt x="2122" y="2123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 rot="10800000">
            <a:off x="7719115" y="-555280"/>
            <a:ext cx="1426114" cy="1385371"/>
            <a:chOff x="-2396575" y="-2067999"/>
            <a:chExt cx="1244645" cy="1209086"/>
          </a:xfrm>
        </p:grpSpPr>
        <p:sp>
          <p:nvSpPr>
            <p:cNvPr id="104" name="Google Shape;104;p5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5"/>
          <p:cNvGrpSpPr/>
          <p:nvPr/>
        </p:nvGrpSpPr>
        <p:grpSpPr>
          <a:xfrm rot="-5400000">
            <a:off x="-19493" y="3672463"/>
            <a:ext cx="1493198" cy="1493381"/>
            <a:chOff x="8228199" y="-11925"/>
            <a:chExt cx="915791" cy="915791"/>
          </a:xfrm>
        </p:grpSpPr>
        <p:sp>
          <p:nvSpPr>
            <p:cNvPr id="108" name="Google Shape;108;p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 flipH="1">
            <a:off x="6971108" y="3617910"/>
            <a:ext cx="2198292" cy="2135609"/>
            <a:chOff x="0" y="4282001"/>
            <a:chExt cx="1244645" cy="1209086"/>
          </a:xfrm>
        </p:grpSpPr>
        <p:sp>
          <p:nvSpPr>
            <p:cNvPr id="111" name="Google Shape;111;p5"/>
            <p:cNvSpPr/>
            <p:nvPr/>
          </p:nvSpPr>
          <p:spPr>
            <a:xfrm>
              <a:off x="213425" y="4424236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0" y="4282001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77829" y="4602069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4440A3"/>
              </a:buClr>
              <a:buSzPts val="2400"/>
              <a:buFont typeface="Darker Grotesque Black"/>
              <a:buNone/>
              <a:defRPr sz="2400">
                <a:solidFill>
                  <a:srgbClr val="4440A3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8280678" y="4857373"/>
            <a:ext cx="895292" cy="298285"/>
            <a:chOff x="5977976" y="1238193"/>
            <a:chExt cx="1968973" cy="656003"/>
          </a:xfrm>
        </p:grpSpPr>
        <p:sp>
          <p:nvSpPr>
            <p:cNvPr id="121" name="Google Shape;121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-52621" y="-3660"/>
            <a:ext cx="1548007" cy="515684"/>
            <a:chOff x="5977976" y="1238193"/>
            <a:chExt cx="1968973" cy="656003"/>
          </a:xfrm>
        </p:grpSpPr>
        <p:sp>
          <p:nvSpPr>
            <p:cNvPr id="125" name="Google Shape;125;p6"/>
            <p:cNvSpPr/>
            <p:nvPr/>
          </p:nvSpPr>
          <p:spPr>
            <a:xfrm flipH="1">
              <a:off x="7290709" y="1238193"/>
              <a:ext cx="656241" cy="656003"/>
            </a:xfrm>
            <a:custGeom>
              <a:avLst/>
              <a:gdLst/>
              <a:ahLst/>
              <a:cxnLst/>
              <a:rect l="l" t="t" r="r" b="b"/>
              <a:pathLst>
                <a:path w="2685" h="2684" extrusionOk="0">
                  <a:moveTo>
                    <a:pt x="1" y="0"/>
                  </a:moveTo>
                  <a:lnTo>
                    <a:pt x="1" y="2684"/>
                  </a:lnTo>
                  <a:lnTo>
                    <a:pt x="2684" y="2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flipH="1">
              <a:off x="6633731" y="1238193"/>
              <a:ext cx="657218" cy="656003"/>
            </a:xfrm>
            <a:custGeom>
              <a:avLst/>
              <a:gdLst/>
              <a:ahLst/>
              <a:cxnLst/>
              <a:rect l="l" t="t" r="r" b="b"/>
              <a:pathLst>
                <a:path w="2689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8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>
              <a:off x="5977976" y="1238193"/>
              <a:ext cx="655996" cy="656003"/>
            </a:xfrm>
            <a:custGeom>
              <a:avLst/>
              <a:gdLst/>
              <a:ahLst/>
              <a:cxnLst/>
              <a:rect l="l" t="t" r="r" b="b"/>
              <a:pathLst>
                <a:path w="2684" h="2684" extrusionOk="0">
                  <a:moveTo>
                    <a:pt x="0" y="0"/>
                  </a:moveTo>
                  <a:lnTo>
                    <a:pt x="0" y="2684"/>
                  </a:lnTo>
                  <a:lnTo>
                    <a:pt x="2684" y="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 rot="-5400000">
            <a:off x="8026178" y="-458174"/>
            <a:ext cx="762388" cy="1515161"/>
            <a:chOff x="8452324" y="1355509"/>
            <a:chExt cx="742489" cy="1475615"/>
          </a:xfrm>
        </p:grpSpPr>
        <p:sp>
          <p:nvSpPr>
            <p:cNvPr id="129" name="Google Shape;129;p6"/>
            <p:cNvSpPr/>
            <p:nvPr/>
          </p:nvSpPr>
          <p:spPr>
            <a:xfrm>
              <a:off x="8452324" y="1355509"/>
              <a:ext cx="742489" cy="1475615"/>
            </a:xfrm>
            <a:custGeom>
              <a:avLst/>
              <a:gdLst/>
              <a:ahLst/>
              <a:cxnLst/>
              <a:rect l="l" t="t" r="r" b="b"/>
              <a:pathLst>
                <a:path w="4520" h="8983" extrusionOk="0">
                  <a:moveTo>
                    <a:pt x="4520" y="0"/>
                  </a:moveTo>
                  <a:cubicBezTo>
                    <a:pt x="3245" y="0"/>
                    <a:pt x="2142" y="464"/>
                    <a:pt x="1331" y="1275"/>
                  </a:cubicBezTo>
                  <a:lnTo>
                    <a:pt x="4520" y="4519"/>
                  </a:lnTo>
                  <a:lnTo>
                    <a:pt x="4520" y="0"/>
                  </a:lnTo>
                  <a:close/>
                  <a:moveTo>
                    <a:pt x="1" y="4519"/>
                  </a:moveTo>
                  <a:cubicBezTo>
                    <a:pt x="1" y="7012"/>
                    <a:pt x="2026" y="8982"/>
                    <a:pt x="4520" y="8982"/>
                  </a:cubicBezTo>
                  <a:lnTo>
                    <a:pt x="4520" y="4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452324" y="1564786"/>
              <a:ext cx="742489" cy="533048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APTION_ONLY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5"/>
          <p:cNvGrpSpPr/>
          <p:nvPr/>
        </p:nvGrpSpPr>
        <p:grpSpPr>
          <a:xfrm>
            <a:off x="-20883" y="3869778"/>
            <a:ext cx="1426054" cy="1426010"/>
            <a:chOff x="6" y="13819"/>
            <a:chExt cx="717295" cy="717309"/>
          </a:xfrm>
        </p:grpSpPr>
        <p:sp>
          <p:nvSpPr>
            <p:cNvPr id="315" name="Google Shape;315;p15"/>
            <p:cNvSpPr/>
            <p:nvPr/>
          </p:nvSpPr>
          <p:spPr>
            <a:xfrm rot="-5400000">
              <a:off x="-1" y="13826"/>
              <a:ext cx="717309" cy="717295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rot="-5400000">
              <a:off x="209912" y="223613"/>
              <a:ext cx="362533" cy="362525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5"/>
          <p:cNvGrpSpPr/>
          <p:nvPr/>
        </p:nvGrpSpPr>
        <p:grpSpPr>
          <a:xfrm rot="10800000" flipH="1">
            <a:off x="7738239" y="-146011"/>
            <a:ext cx="1426021" cy="1425111"/>
            <a:chOff x="8459075" y="3790082"/>
            <a:chExt cx="684928" cy="684426"/>
          </a:xfrm>
        </p:grpSpPr>
        <p:sp>
          <p:nvSpPr>
            <p:cNvPr id="318" name="Google Shape;318;p1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322" name="Google Shape;322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1_2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1" y="-14350"/>
            <a:ext cx="5410361" cy="5324970"/>
            <a:chOff x="1" y="-14350"/>
            <a:chExt cx="5410361" cy="5324970"/>
          </a:xfrm>
        </p:grpSpPr>
        <p:grpSp>
          <p:nvGrpSpPr>
            <p:cNvPr id="375" name="Google Shape;375;p19"/>
            <p:cNvGrpSpPr/>
            <p:nvPr/>
          </p:nvGrpSpPr>
          <p:grpSpPr>
            <a:xfrm rot="-5400000" flipH="1">
              <a:off x="3359762" y="3204930"/>
              <a:ext cx="1371372" cy="2729828"/>
              <a:chOff x="3360978" y="3384425"/>
              <a:chExt cx="884242" cy="1760044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3655812" y="3844877"/>
                <a:ext cx="589408" cy="423156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245" extrusionOk="0">
                    <a:moveTo>
                      <a:pt x="1331" y="1"/>
                    </a:moveTo>
                    <a:cubicBezTo>
                      <a:pt x="520" y="872"/>
                      <a:pt x="1" y="1970"/>
                      <a:pt x="1" y="3245"/>
                    </a:cubicBezTo>
                    <a:lnTo>
                      <a:pt x="4520" y="324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3625690" y="3384425"/>
                <a:ext cx="619530" cy="46058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532" extrusionOk="0">
                    <a:moveTo>
                      <a:pt x="4751" y="0"/>
                    </a:moveTo>
                    <a:cubicBezTo>
                      <a:pt x="2897" y="0"/>
                      <a:pt x="1215" y="751"/>
                      <a:pt x="0" y="1970"/>
                    </a:cubicBezTo>
                    <a:lnTo>
                      <a:pt x="1562" y="3532"/>
                    </a:lnTo>
                    <a:cubicBezTo>
                      <a:pt x="2373" y="2721"/>
                      <a:pt x="3476" y="2257"/>
                      <a:pt x="4751" y="2257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3360978" y="4267903"/>
                <a:ext cx="884242" cy="876566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6722" extrusionOk="0">
                    <a:moveTo>
                      <a:pt x="0" y="1"/>
                    </a:moveTo>
                    <a:cubicBezTo>
                      <a:pt x="0" y="3537"/>
                      <a:pt x="2781" y="6434"/>
                      <a:pt x="6257" y="6721"/>
                    </a:cubicBezTo>
                    <a:lnTo>
                      <a:pt x="6781" y="6721"/>
                    </a:lnTo>
                    <a:lnTo>
                      <a:pt x="6781" y="6666"/>
                    </a:lnTo>
                    <a:lnTo>
                      <a:pt x="6781" y="4464"/>
                    </a:lnTo>
                    <a:cubicBezTo>
                      <a:pt x="4287" y="4464"/>
                      <a:pt x="2262" y="2494"/>
                      <a:pt x="2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3360978" y="3641188"/>
                <a:ext cx="468527" cy="62684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807" extrusionOk="0">
                    <a:moveTo>
                      <a:pt x="2030" y="1"/>
                    </a:moveTo>
                    <a:cubicBezTo>
                      <a:pt x="811" y="1215"/>
                      <a:pt x="0" y="2897"/>
                      <a:pt x="0" y="4807"/>
                    </a:cubicBezTo>
                    <a:lnTo>
                      <a:pt x="2262" y="4807"/>
                    </a:lnTo>
                    <a:cubicBezTo>
                      <a:pt x="2262" y="3532"/>
                      <a:pt x="2781" y="2434"/>
                      <a:pt x="3592" y="1563"/>
                    </a:cubicBez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9"/>
            <p:cNvGrpSpPr/>
            <p:nvPr/>
          </p:nvGrpSpPr>
          <p:grpSpPr>
            <a:xfrm>
              <a:off x="186838" y="-14350"/>
              <a:ext cx="2496028" cy="1247583"/>
              <a:chOff x="7311775" y="-11925"/>
              <a:chExt cx="1832216" cy="915791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7311775" y="-11925"/>
                <a:ext cx="916590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4" extrusionOk="0">
                    <a:moveTo>
                      <a:pt x="1" y="1"/>
                    </a:moveTo>
                    <a:lnTo>
                      <a:pt x="5739" y="5734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8228199" y="-11925"/>
                <a:ext cx="915791" cy="91579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734" extrusionOk="0">
                    <a:moveTo>
                      <a:pt x="1" y="1"/>
                    </a:moveTo>
                    <a:lnTo>
                      <a:pt x="1" y="573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8413305" y="256071"/>
                <a:ext cx="462847" cy="462847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98" extrusionOk="0">
                    <a:moveTo>
                      <a:pt x="1446" y="0"/>
                    </a:moveTo>
                    <a:cubicBezTo>
                      <a:pt x="635" y="0"/>
                      <a:pt x="0" y="696"/>
                      <a:pt x="0" y="1451"/>
                    </a:cubicBezTo>
                    <a:cubicBezTo>
                      <a:pt x="0" y="2262"/>
                      <a:pt x="635" y="2897"/>
                      <a:pt x="1446" y="2897"/>
                    </a:cubicBezTo>
                    <a:cubicBezTo>
                      <a:pt x="2202" y="2897"/>
                      <a:pt x="2897" y="2262"/>
                      <a:pt x="2897" y="1451"/>
                    </a:cubicBezTo>
                    <a:cubicBezTo>
                      <a:pt x="2897" y="696"/>
                      <a:pt x="220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19"/>
            <p:cNvGrpSpPr/>
            <p:nvPr/>
          </p:nvGrpSpPr>
          <p:grpSpPr>
            <a:xfrm>
              <a:off x="1" y="3882594"/>
              <a:ext cx="713217" cy="1428026"/>
              <a:chOff x="-66206" y="1406331"/>
              <a:chExt cx="277236" cy="555069"/>
            </a:xfrm>
          </p:grpSpPr>
          <p:sp>
            <p:nvSpPr>
              <p:cNvPr id="385" name="Google Shape;385;p19"/>
              <p:cNvSpPr/>
              <p:nvPr/>
            </p:nvSpPr>
            <p:spPr>
              <a:xfrm rot="5400000">
                <a:off x="-66253" y="1406378"/>
                <a:ext cx="277331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1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-66457" y="1683913"/>
                <a:ext cx="277739" cy="277236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721" extrusionOk="0">
                    <a:moveTo>
                      <a:pt x="0" y="0"/>
                    </a:moveTo>
                    <a:lnTo>
                      <a:pt x="0" y="2721"/>
                    </a:lnTo>
                    <a:lnTo>
                      <a:pt x="2725" y="27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19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2"/>
          </p:nvPr>
        </p:nvSpPr>
        <p:spPr>
          <a:xfrm>
            <a:off x="7325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subTitle" idx="4"/>
          </p:nvPr>
        </p:nvSpPr>
        <p:spPr>
          <a:xfrm>
            <a:off x="6194700" y="3884258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5"/>
          </p:nvPr>
        </p:nvSpPr>
        <p:spPr>
          <a:xfrm>
            <a:off x="64981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subTitle" idx="6"/>
          </p:nvPr>
        </p:nvSpPr>
        <p:spPr>
          <a:xfrm>
            <a:off x="6194700" y="1943249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0" name="Google Shape;500;p25"/>
          <p:cNvSpPr txBox="1">
            <a:spLocks noGrp="1"/>
          </p:cNvSpPr>
          <p:nvPr>
            <p:ph type="subTitle" idx="7"/>
          </p:nvPr>
        </p:nvSpPr>
        <p:spPr>
          <a:xfrm>
            <a:off x="1035950" y="1578325"/>
            <a:ext cx="1619700" cy="356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01" name="Google Shape;501;p25"/>
          <p:cNvSpPr txBox="1">
            <a:spLocks noGrp="1"/>
          </p:cNvSpPr>
          <p:nvPr>
            <p:ph type="subTitle" idx="8"/>
          </p:nvPr>
        </p:nvSpPr>
        <p:spPr>
          <a:xfrm>
            <a:off x="732500" y="195372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02" name="Google Shape;502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3" name="Google Shape;503;p25"/>
          <p:cNvSpPr/>
          <p:nvPr/>
        </p:nvSpPr>
        <p:spPr>
          <a:xfrm rot="-5400000">
            <a:off x="-10423" y="3869750"/>
            <a:ext cx="1426017" cy="1426060"/>
          </a:xfrm>
          <a:custGeom>
            <a:avLst/>
            <a:gdLst/>
            <a:ahLst/>
            <a:cxnLst/>
            <a:rect l="l" t="t" r="r" b="b"/>
            <a:pathLst>
              <a:path w="5734" h="5734" extrusionOk="0">
                <a:moveTo>
                  <a:pt x="1" y="1"/>
                </a:moveTo>
                <a:lnTo>
                  <a:pt x="1" y="5734"/>
                </a:lnTo>
                <a:lnTo>
                  <a:pt x="5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5"/>
          <p:cNvGrpSpPr/>
          <p:nvPr/>
        </p:nvGrpSpPr>
        <p:grpSpPr>
          <a:xfrm rot="10800000" flipH="1">
            <a:off x="7717362" y="-146011"/>
            <a:ext cx="1426021" cy="1425111"/>
            <a:chOff x="8459075" y="3790082"/>
            <a:chExt cx="684928" cy="684426"/>
          </a:xfrm>
        </p:grpSpPr>
        <p:sp>
          <p:nvSpPr>
            <p:cNvPr id="505" name="Google Shape;505;p25"/>
            <p:cNvSpPr/>
            <p:nvPr/>
          </p:nvSpPr>
          <p:spPr>
            <a:xfrm>
              <a:off x="8687449" y="4146738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8664117" y="3790082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8459075" y="398896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5"/>
          <p:cNvGrpSpPr/>
          <p:nvPr/>
        </p:nvGrpSpPr>
        <p:grpSpPr>
          <a:xfrm flipH="1">
            <a:off x="8957307" y="3490362"/>
            <a:ext cx="186688" cy="373785"/>
            <a:chOff x="-51293" y="947012"/>
            <a:chExt cx="186688" cy="373785"/>
          </a:xfrm>
        </p:grpSpPr>
        <p:sp>
          <p:nvSpPr>
            <p:cNvPr id="509" name="Google Shape;509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12" name="Google Shape;512;p25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subTitle" idx="1"/>
          </p:nvPr>
        </p:nvSpPr>
        <p:spPr>
          <a:xfrm>
            <a:off x="276377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6" name="Google Shape;516;p26"/>
          <p:cNvSpPr txBox="1">
            <a:spLocks noGrp="1"/>
          </p:cNvSpPr>
          <p:nvPr>
            <p:ph type="subTitle" idx="2"/>
          </p:nvPr>
        </p:nvSpPr>
        <p:spPr>
          <a:xfrm>
            <a:off x="264224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subTitle" idx="3"/>
          </p:nvPr>
        </p:nvSpPr>
        <p:spPr>
          <a:xfrm>
            <a:off x="738202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subTitle" idx="4"/>
          </p:nvPr>
        </p:nvSpPr>
        <p:spPr>
          <a:xfrm>
            <a:off x="62525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subTitle" idx="5"/>
          </p:nvPr>
        </p:nvSpPr>
        <p:spPr>
          <a:xfrm>
            <a:off x="6790987" y="2590883"/>
            <a:ext cx="16161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subTitle" idx="6"/>
          </p:nvPr>
        </p:nvSpPr>
        <p:spPr>
          <a:xfrm>
            <a:off x="6676237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subTitle" idx="7"/>
          </p:nvPr>
        </p:nvSpPr>
        <p:spPr>
          <a:xfrm>
            <a:off x="4758310" y="2590883"/>
            <a:ext cx="1619700" cy="3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Font typeface="Darker Grotesque Black"/>
              <a:buNone/>
              <a:defRPr sz="240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8"/>
          </p:nvPr>
        </p:nvSpPr>
        <p:spPr>
          <a:xfrm>
            <a:off x="465924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arker Grotesque Medium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7875454" y="3899899"/>
            <a:ext cx="1273500" cy="1273500"/>
            <a:chOff x="7337175" y="4278500"/>
            <a:chExt cx="915791" cy="915791"/>
          </a:xfrm>
        </p:grpSpPr>
        <p:sp>
          <p:nvSpPr>
            <p:cNvPr id="525" name="Google Shape;525;p26"/>
            <p:cNvSpPr/>
            <p:nvPr/>
          </p:nvSpPr>
          <p:spPr>
            <a:xfrm rot="10800000">
              <a:off x="7337175" y="4278500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 rot="10800000">
              <a:off x="7605014" y="4463449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 rot="-5400000">
            <a:off x="8081078" y="-372434"/>
            <a:ext cx="732740" cy="1458452"/>
            <a:chOff x="6062500" y="-2559918"/>
            <a:chExt cx="684932" cy="1363294"/>
          </a:xfrm>
        </p:grpSpPr>
        <p:sp>
          <p:nvSpPr>
            <p:cNvPr id="528" name="Google Shape;528;p26"/>
            <p:cNvSpPr/>
            <p:nvPr/>
          </p:nvSpPr>
          <p:spPr>
            <a:xfrm>
              <a:off x="6290874" y="-2203262"/>
              <a:ext cx="456554" cy="327769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267542" y="-2559918"/>
              <a:ext cx="479887" cy="356758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062500" y="-1875596"/>
              <a:ext cx="684932" cy="678972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062500" y="-2361035"/>
              <a:ext cx="362920" cy="485543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6"/>
          <p:cNvGrpSpPr/>
          <p:nvPr/>
        </p:nvGrpSpPr>
        <p:grpSpPr>
          <a:xfrm>
            <a:off x="-21497" y="4439056"/>
            <a:ext cx="1458475" cy="1416807"/>
            <a:chOff x="-2396575" y="-2067999"/>
            <a:chExt cx="1244645" cy="1209086"/>
          </a:xfrm>
        </p:grpSpPr>
        <p:sp>
          <p:nvSpPr>
            <p:cNvPr id="533" name="Google Shape;533;p26"/>
            <p:cNvSpPr/>
            <p:nvPr/>
          </p:nvSpPr>
          <p:spPr>
            <a:xfrm>
              <a:off x="-2183150" y="-1925764"/>
              <a:ext cx="1031220" cy="1066851"/>
            </a:xfrm>
            <a:custGeom>
              <a:avLst/>
              <a:gdLst/>
              <a:ahLst/>
              <a:cxnLst/>
              <a:rect l="l" t="t" r="r" b="b"/>
              <a:pathLst>
                <a:path w="6721" h="6953" extrusionOk="0">
                  <a:moveTo>
                    <a:pt x="3244" y="1"/>
                  </a:moveTo>
                  <a:cubicBezTo>
                    <a:pt x="2202" y="1"/>
                    <a:pt x="1335" y="464"/>
                    <a:pt x="695" y="1159"/>
                  </a:cubicBezTo>
                  <a:lnTo>
                    <a:pt x="4232" y="4751"/>
                  </a:lnTo>
                  <a:lnTo>
                    <a:pt x="0" y="4751"/>
                  </a:lnTo>
                  <a:cubicBezTo>
                    <a:pt x="524" y="6026"/>
                    <a:pt x="1798" y="6953"/>
                    <a:pt x="3244" y="6953"/>
                  </a:cubicBezTo>
                  <a:cubicBezTo>
                    <a:pt x="5159" y="6953"/>
                    <a:pt x="6721" y="5386"/>
                    <a:pt x="6721" y="3477"/>
                  </a:cubicBezTo>
                  <a:cubicBezTo>
                    <a:pt x="6721" y="1563"/>
                    <a:pt x="5159" y="1"/>
                    <a:pt x="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-2396575" y="-2067999"/>
              <a:ext cx="320214" cy="871372"/>
            </a:xfrm>
            <a:custGeom>
              <a:avLst/>
              <a:gdLst/>
              <a:ahLst/>
              <a:cxnLst/>
              <a:rect l="l" t="t" r="r" b="b"/>
              <a:pathLst>
                <a:path w="2087" h="5679" extrusionOk="0">
                  <a:moveTo>
                    <a:pt x="1" y="1"/>
                  </a:moveTo>
                  <a:lnTo>
                    <a:pt x="1" y="5678"/>
                  </a:lnTo>
                  <a:lnTo>
                    <a:pt x="1391" y="5678"/>
                  </a:lnTo>
                  <a:cubicBezTo>
                    <a:pt x="1275" y="5270"/>
                    <a:pt x="1159" y="4807"/>
                    <a:pt x="1159" y="4404"/>
                  </a:cubicBezTo>
                  <a:cubicBezTo>
                    <a:pt x="1159" y="3477"/>
                    <a:pt x="1507" y="2666"/>
                    <a:pt x="2086" y="20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2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-2218746" y="-1747931"/>
              <a:ext cx="684923" cy="551301"/>
            </a:xfrm>
            <a:custGeom>
              <a:avLst/>
              <a:gdLst/>
              <a:ahLst/>
              <a:cxnLst/>
              <a:rect l="l" t="t" r="r" b="b"/>
              <a:pathLst>
                <a:path w="4464" h="3593" extrusionOk="0">
                  <a:moveTo>
                    <a:pt x="927" y="0"/>
                  </a:moveTo>
                  <a:cubicBezTo>
                    <a:pt x="348" y="580"/>
                    <a:pt x="0" y="1391"/>
                    <a:pt x="0" y="2318"/>
                  </a:cubicBezTo>
                  <a:cubicBezTo>
                    <a:pt x="0" y="2721"/>
                    <a:pt x="116" y="3184"/>
                    <a:pt x="232" y="3592"/>
                  </a:cubicBezTo>
                  <a:lnTo>
                    <a:pt x="4464" y="359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449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9" y="870812"/>
            <a:ext cx="186688" cy="373785"/>
            <a:chOff x="-51293" y="947012"/>
            <a:chExt cx="186688" cy="373785"/>
          </a:xfrm>
        </p:grpSpPr>
        <p:sp>
          <p:nvSpPr>
            <p:cNvPr id="537" name="Google Shape;537;p26"/>
            <p:cNvSpPr/>
            <p:nvPr/>
          </p:nvSpPr>
          <p:spPr>
            <a:xfrm rot="5400000">
              <a:off x="-51327" y="947046"/>
              <a:ext cx="186756" cy="186688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 rot="5400000">
              <a:off x="-51464" y="1133937"/>
              <a:ext cx="187031" cy="186688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1" r:id="rId6"/>
    <p:sldLayoutId id="2147483665" r:id="rId7"/>
    <p:sldLayoutId id="2147483671" r:id="rId8"/>
    <p:sldLayoutId id="2147483672" r:id="rId9"/>
    <p:sldLayoutId id="2147483673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>
            <a:spLocks noGrp="1"/>
          </p:cNvSpPr>
          <p:nvPr>
            <p:ph type="ctrTitle"/>
          </p:nvPr>
        </p:nvSpPr>
        <p:spPr>
          <a:xfrm>
            <a:off x="1424500" y="2169334"/>
            <a:ext cx="6294900" cy="1429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Default Risk</a:t>
            </a:r>
            <a:endParaRPr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subTitle" idx="1"/>
          </p:nvPr>
        </p:nvSpPr>
        <p:spPr>
          <a:xfrm>
            <a:off x="1424600" y="3529920"/>
            <a:ext cx="31474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STEVEN L TRUONG</a:t>
            </a:r>
            <a:endParaRPr b="1" dirty="0"/>
          </a:p>
        </p:txBody>
      </p:sp>
      <p:sp>
        <p:nvSpPr>
          <p:cNvPr id="4" name="Google Shape;680;p36">
            <a:extLst>
              <a:ext uri="{FF2B5EF4-FFF2-40B4-BE49-F238E27FC236}">
                <a16:creationId xmlns:a16="http://schemas.microsoft.com/office/drawing/2014/main" id="{93CA3185-6715-459A-B956-22A802E4AB15}"/>
              </a:ext>
            </a:extLst>
          </p:cNvPr>
          <p:cNvSpPr txBox="1">
            <a:spLocks/>
          </p:cNvSpPr>
          <p:nvPr/>
        </p:nvSpPr>
        <p:spPr>
          <a:xfrm>
            <a:off x="4572000" y="3534241"/>
            <a:ext cx="3147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0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rker Grotesque Medium"/>
              <a:buNone/>
              <a:defRPr sz="28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marL="0" indent="0"/>
            <a:r>
              <a:rPr lang="en-US" dirty="0"/>
              <a:t>Friday, 05/14/2021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D56521F-D4E1-4D32-A59D-B174CB09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68" y="832270"/>
            <a:ext cx="3716664" cy="15539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744D34-59E2-48F7-AF25-F995C8A5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6" y="973785"/>
            <a:ext cx="4261239" cy="3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younger the client, the more likely to get defaulted.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566381E-866A-47EF-B983-748A5742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25" y="973785"/>
            <a:ext cx="3994912" cy="319592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E744D34-59E2-48F7-AF25-F995C8A5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6" y="973785"/>
            <a:ext cx="4261239" cy="31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External source of income </a:t>
            </a:r>
            <a:r>
              <a:rPr lang="en" dirty="0"/>
              <a:t>displays the </a:t>
            </a:r>
            <a:r>
              <a:rPr lang="en" b="1" dirty="0"/>
              <a:t>difference</a:t>
            </a:r>
            <a:r>
              <a:rPr lang="en" dirty="0"/>
              <a:t> between the values of the target. Hence there is some </a:t>
            </a:r>
            <a:r>
              <a:rPr lang="en" b="1" dirty="0"/>
              <a:t>relationship to the likelihood </a:t>
            </a:r>
            <a:r>
              <a:rPr lang="en" dirty="0"/>
              <a:t>of an applicant to repay a loan.</a:t>
            </a:r>
            <a:endParaRPr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0A4FE-8DF0-4C49-B112-7C3C977C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43" y="1155356"/>
            <a:ext cx="5896364" cy="30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56"/>
          <p:cNvPicPr preferRelativeResize="0"/>
          <p:nvPr/>
        </p:nvPicPr>
        <p:blipFill rotWithShape="1">
          <a:blip r:embed="rId3">
            <a:alphaModFix/>
          </a:blip>
          <a:srcRect l="24566" r="28281"/>
          <a:stretch/>
        </p:blipFill>
        <p:spPr>
          <a:xfrm>
            <a:off x="4833700" y="0"/>
            <a:ext cx="43103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56"/>
          <p:cNvSpPr txBox="1">
            <a:spLocks noGrp="1"/>
          </p:cNvSpPr>
          <p:nvPr>
            <p:ph type="title"/>
          </p:nvPr>
        </p:nvSpPr>
        <p:spPr>
          <a:xfrm>
            <a:off x="646000" y="1699743"/>
            <a:ext cx="26526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Let’s build some models</a:t>
            </a:r>
            <a:endParaRPr sz="2000" dirty="0"/>
          </a:p>
        </p:txBody>
      </p:sp>
      <p:sp>
        <p:nvSpPr>
          <p:cNvPr id="1123" name="Google Shape;1123;p56"/>
          <p:cNvSpPr txBox="1">
            <a:spLocks noGrp="1"/>
          </p:cNvSpPr>
          <p:nvPr>
            <p:ph type="subTitle" idx="1"/>
          </p:nvPr>
        </p:nvSpPr>
        <p:spPr>
          <a:xfrm>
            <a:off x="646000" y="2727550"/>
            <a:ext cx="3216300" cy="11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power of data science and machine learning.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3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F0E1-ECE4-41CA-A7F0-A06CC98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" y="981909"/>
            <a:ext cx="5209683" cy="4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122773" y="1145656"/>
            <a:ext cx="2177106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XGBoost </a:t>
            </a:r>
            <a:r>
              <a:rPr lang="en" sz="2400" dirty="0"/>
              <a:t>wins.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(GBT on steroid)</a:t>
            </a:r>
            <a:endParaRPr sz="24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(ROC AUC)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F0E1-ECE4-41CA-A7F0-A06CC98E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" y="981909"/>
            <a:ext cx="5209683" cy="41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74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3E84-C8FB-426E-AA3F-AE2DF08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" y="1152410"/>
            <a:ext cx="5843726" cy="3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3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6418316" y="823269"/>
            <a:ext cx="2478550" cy="3496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/>
            <a:r>
              <a:rPr lang="en" sz="1800" dirty="0"/>
              <a:t>Metrics chosen: F_beta with </a:t>
            </a:r>
            <a:r>
              <a:rPr lang="en" sz="1800" b="1" dirty="0"/>
              <a:t>beta</a:t>
            </a:r>
            <a:r>
              <a:rPr lang="en" sz="1800" dirty="0"/>
              <a:t> = 2</a:t>
            </a:r>
          </a:p>
          <a:p>
            <a:pPr marL="285750" indent="-285750" algn="ctr"/>
            <a:r>
              <a:rPr lang="en" sz="1800" dirty="0"/>
              <a:t>Again, our good buddy </a:t>
            </a:r>
            <a:r>
              <a:rPr lang="en" sz="1800" b="1" dirty="0"/>
              <a:t>XGBoost</a:t>
            </a:r>
            <a:r>
              <a:rPr lang="en" sz="1800" dirty="0"/>
              <a:t> wins.</a:t>
            </a:r>
            <a:endParaRPr sz="1800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comparison (F2 Score)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3E84-C8FB-426E-AA3F-AE2DF086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0" y="1152410"/>
            <a:ext cx="5843726" cy="36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01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45"/>
          <p:cNvPicPr preferRelativeResize="0"/>
          <p:nvPr/>
        </p:nvPicPr>
        <p:blipFill rotWithShape="1">
          <a:blip r:embed="rId3">
            <a:alphaModFix amt="79000"/>
          </a:blip>
          <a:srcRect l="35106" r="7200"/>
          <a:stretch/>
        </p:blipFill>
        <p:spPr>
          <a:xfrm>
            <a:off x="3924200" y="0"/>
            <a:ext cx="5351475" cy="5219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45"/>
          <p:cNvGrpSpPr/>
          <p:nvPr/>
        </p:nvGrpSpPr>
        <p:grpSpPr>
          <a:xfrm>
            <a:off x="0" y="0"/>
            <a:ext cx="9275673" cy="5243998"/>
            <a:chOff x="0" y="0"/>
            <a:chExt cx="9275673" cy="5243998"/>
          </a:xfrm>
        </p:grpSpPr>
        <p:sp>
          <p:nvSpPr>
            <p:cNvPr id="825" name="Google Shape;825;p45"/>
            <p:cNvSpPr/>
            <p:nvPr/>
          </p:nvSpPr>
          <p:spPr>
            <a:xfrm>
              <a:off x="0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7718227" y="0"/>
              <a:ext cx="1557446" cy="1247564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5"/>
          <p:cNvSpPr txBox="1">
            <a:spLocks noGrp="1"/>
          </p:cNvSpPr>
          <p:nvPr>
            <p:ph type="title"/>
          </p:nvPr>
        </p:nvSpPr>
        <p:spPr>
          <a:xfrm>
            <a:off x="604247" y="1592550"/>
            <a:ext cx="40023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optimizaton</a:t>
            </a:r>
            <a:endParaRPr sz="2800" dirty="0"/>
          </a:p>
        </p:txBody>
      </p:sp>
      <p:sp>
        <p:nvSpPr>
          <p:cNvPr id="828" name="Google Shape;828;p45"/>
          <p:cNvSpPr txBox="1">
            <a:spLocks noGrp="1"/>
          </p:cNvSpPr>
          <p:nvPr>
            <p:ph type="subTitle" idx="1"/>
          </p:nvPr>
        </p:nvSpPr>
        <p:spPr>
          <a:xfrm>
            <a:off x="604250" y="2470025"/>
            <a:ext cx="27648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we have our chosen model, let’s tune and improve </a:t>
            </a:r>
            <a:r>
              <a:rPr lang="en" b="1" dirty="0"/>
              <a:t>XGBoost.</a:t>
            </a:r>
            <a:endParaRPr b="1" dirty="0"/>
          </a:p>
        </p:txBody>
      </p:sp>
      <p:grpSp>
        <p:nvGrpSpPr>
          <p:cNvPr id="829" name="Google Shape;829;p45"/>
          <p:cNvGrpSpPr/>
          <p:nvPr/>
        </p:nvGrpSpPr>
        <p:grpSpPr>
          <a:xfrm rot="-5400000" flipH="1">
            <a:off x="3359762" y="3204930"/>
            <a:ext cx="1371372" cy="2729828"/>
            <a:chOff x="3360978" y="3384425"/>
            <a:chExt cx="884242" cy="1760044"/>
          </a:xfrm>
        </p:grpSpPr>
        <p:sp>
          <p:nvSpPr>
            <p:cNvPr id="830" name="Google Shape;830;p45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5"/>
          <p:cNvGrpSpPr/>
          <p:nvPr/>
        </p:nvGrpSpPr>
        <p:grpSpPr>
          <a:xfrm>
            <a:off x="186838" y="-14350"/>
            <a:ext cx="2496028" cy="1247583"/>
            <a:chOff x="7311775" y="-11925"/>
            <a:chExt cx="1832216" cy="915791"/>
          </a:xfrm>
        </p:grpSpPr>
        <p:sp>
          <p:nvSpPr>
            <p:cNvPr id="835" name="Google Shape;835;p45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1" y="3882594"/>
            <a:ext cx="713217" cy="1428026"/>
            <a:chOff x="-66206" y="1406331"/>
            <a:chExt cx="277236" cy="555069"/>
          </a:xfrm>
        </p:grpSpPr>
        <p:sp>
          <p:nvSpPr>
            <p:cNvPr id="839" name="Google Shape;839;p45"/>
            <p:cNvSpPr/>
            <p:nvPr/>
          </p:nvSpPr>
          <p:spPr>
            <a:xfrm rot="5400000">
              <a:off x="-66253" y="1406378"/>
              <a:ext cx="277331" cy="277236"/>
            </a:xfrm>
            <a:custGeom>
              <a:avLst/>
              <a:gdLst/>
              <a:ahLst/>
              <a:cxnLst/>
              <a:rect l="l" t="t" r="r" b="b"/>
              <a:pathLst>
                <a:path w="2722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1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 rot="5400000">
              <a:off x="-66457" y="1683913"/>
              <a:ext cx="277739" cy="277236"/>
            </a:xfrm>
            <a:custGeom>
              <a:avLst/>
              <a:gdLst/>
              <a:ahLst/>
              <a:cxnLst/>
              <a:rect l="l" t="t" r="r" b="b"/>
              <a:pathLst>
                <a:path w="2726" h="2721" extrusionOk="0">
                  <a:moveTo>
                    <a:pt x="0" y="0"/>
                  </a:moveTo>
                  <a:lnTo>
                    <a:pt x="0" y="2721"/>
                  </a:lnTo>
                  <a:lnTo>
                    <a:pt x="2725" y="2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1439150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14391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895;p47">
            <a:extLst>
              <a:ext uri="{FF2B5EF4-FFF2-40B4-BE49-F238E27FC236}">
                <a16:creationId xmlns:a16="http://schemas.microsoft.com/office/drawing/2014/main" id="{654EBF75-7BAB-4A54-9198-0B3DBADB3BB1}"/>
              </a:ext>
            </a:extLst>
          </p:cNvPr>
          <p:cNvSpPr txBox="1">
            <a:spLocks/>
          </p:cNvSpPr>
          <p:nvPr/>
        </p:nvSpPr>
        <p:spPr>
          <a:xfrm>
            <a:off x="940988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Train Set</a:t>
            </a:r>
          </a:p>
        </p:txBody>
      </p:sp>
      <p:sp>
        <p:nvSpPr>
          <p:cNvPr id="51" name="Google Shape;1103;p54">
            <a:extLst>
              <a:ext uri="{FF2B5EF4-FFF2-40B4-BE49-F238E27FC236}">
                <a16:creationId xmlns:a16="http://schemas.microsoft.com/office/drawing/2014/main" id="{AAEA200E-1CD8-487F-A1A3-7B6A469F2512}"/>
              </a:ext>
            </a:extLst>
          </p:cNvPr>
          <p:cNvSpPr txBox="1">
            <a:spLocks/>
          </p:cNvSpPr>
          <p:nvPr/>
        </p:nvSpPr>
        <p:spPr>
          <a:xfrm>
            <a:off x="1423679" y="2528336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0.463</a:t>
            </a:r>
          </a:p>
        </p:txBody>
      </p:sp>
      <p:sp>
        <p:nvSpPr>
          <p:cNvPr id="52" name="Google Shape;1103;p54">
            <a:extLst>
              <a:ext uri="{FF2B5EF4-FFF2-40B4-BE49-F238E27FC236}">
                <a16:creationId xmlns:a16="http://schemas.microsoft.com/office/drawing/2014/main" id="{2925BF8F-2819-4D1C-8010-D6A23F1DA3F4}"/>
              </a:ext>
            </a:extLst>
          </p:cNvPr>
          <p:cNvSpPr txBox="1">
            <a:spLocks/>
          </p:cNvSpPr>
          <p:nvPr/>
        </p:nvSpPr>
        <p:spPr>
          <a:xfrm>
            <a:off x="1421614" y="38955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0.804</a:t>
            </a:r>
          </a:p>
        </p:txBody>
      </p:sp>
    </p:spTree>
    <p:extLst>
      <p:ext uri="{BB962C8B-B14F-4D97-AF65-F5344CB8AC3E}">
        <p14:creationId xmlns:p14="http://schemas.microsoft.com/office/powerpoint/2010/main" val="242725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1"/>
          <p:cNvSpPr txBox="1">
            <a:spLocks noGrp="1"/>
          </p:cNvSpPr>
          <p:nvPr>
            <p:ph type="subTitle" idx="1"/>
          </p:nvPr>
        </p:nvSpPr>
        <p:spPr>
          <a:xfrm>
            <a:off x="10359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29" name="Google Shape;1029;p51"/>
          <p:cNvSpPr txBox="1">
            <a:spLocks noGrp="1"/>
          </p:cNvSpPr>
          <p:nvPr>
            <p:ph type="subTitle" idx="3"/>
          </p:nvPr>
        </p:nvSpPr>
        <p:spPr>
          <a:xfrm>
            <a:off x="6498150" y="3527575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AUC</a:t>
            </a:r>
            <a:endParaRPr dirty="0"/>
          </a:p>
        </p:txBody>
      </p:sp>
      <p:sp>
        <p:nvSpPr>
          <p:cNvPr id="1032" name="Google Shape;1032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XGBoost Model</a:t>
            </a:r>
            <a:endParaRPr dirty="0"/>
          </a:p>
        </p:txBody>
      </p:sp>
      <p:sp>
        <p:nvSpPr>
          <p:cNvPr id="1033" name="Google Shape;1033;p51"/>
          <p:cNvSpPr txBox="1">
            <a:spLocks noGrp="1"/>
          </p:cNvSpPr>
          <p:nvPr>
            <p:ph type="subTitle" idx="5"/>
          </p:nvPr>
        </p:nvSpPr>
        <p:spPr>
          <a:xfrm>
            <a:off x="64981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5" name="Google Shape;1035;p51"/>
          <p:cNvSpPr txBox="1">
            <a:spLocks noGrp="1"/>
          </p:cNvSpPr>
          <p:nvPr>
            <p:ph type="subTitle" idx="7"/>
          </p:nvPr>
        </p:nvSpPr>
        <p:spPr>
          <a:xfrm>
            <a:off x="1035950" y="2146728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Score</a:t>
            </a:r>
            <a:endParaRPr dirty="0"/>
          </a:p>
        </p:txBody>
      </p:sp>
      <p:sp>
        <p:nvSpPr>
          <p:cNvPr id="1037" name="Google Shape;1037;p51"/>
          <p:cNvSpPr/>
          <p:nvPr/>
        </p:nvSpPr>
        <p:spPr>
          <a:xfrm>
            <a:off x="3382139" y="1642599"/>
            <a:ext cx="2379900" cy="238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1"/>
          <p:cNvSpPr/>
          <p:nvPr/>
        </p:nvSpPr>
        <p:spPr>
          <a:xfrm>
            <a:off x="3807138" y="2067730"/>
            <a:ext cx="1530000" cy="153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1"/>
          <p:cNvSpPr/>
          <p:nvPr/>
        </p:nvSpPr>
        <p:spPr>
          <a:xfrm>
            <a:off x="1439150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1"/>
          <p:cNvSpPr/>
          <p:nvPr/>
        </p:nvSpPr>
        <p:spPr>
          <a:xfrm>
            <a:off x="6907021" y="2505836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1"/>
          <p:cNvSpPr/>
          <p:nvPr/>
        </p:nvSpPr>
        <p:spPr>
          <a:xfrm>
            <a:off x="14391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1"/>
          <p:cNvSpPr/>
          <p:nvPr/>
        </p:nvSpPr>
        <p:spPr>
          <a:xfrm>
            <a:off x="6901350" y="3884275"/>
            <a:ext cx="813300" cy="81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  <p:grpSp>
        <p:nvGrpSpPr>
          <p:cNvPr id="1061" name="Google Shape;1061;p51"/>
          <p:cNvGrpSpPr/>
          <p:nvPr/>
        </p:nvGrpSpPr>
        <p:grpSpPr>
          <a:xfrm>
            <a:off x="4291745" y="2546636"/>
            <a:ext cx="576758" cy="572707"/>
            <a:chOff x="-63250675" y="3744075"/>
            <a:chExt cx="320350" cy="318100"/>
          </a:xfrm>
        </p:grpSpPr>
        <p:sp>
          <p:nvSpPr>
            <p:cNvPr id="1062" name="Google Shape;1062;p5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895;p47">
            <a:extLst>
              <a:ext uri="{FF2B5EF4-FFF2-40B4-BE49-F238E27FC236}">
                <a16:creationId xmlns:a16="http://schemas.microsoft.com/office/drawing/2014/main" id="{654EBF75-7BAB-4A54-9198-0B3DBADB3BB1}"/>
              </a:ext>
            </a:extLst>
          </p:cNvPr>
          <p:cNvSpPr txBox="1">
            <a:spLocks/>
          </p:cNvSpPr>
          <p:nvPr/>
        </p:nvSpPr>
        <p:spPr>
          <a:xfrm>
            <a:off x="940988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Train Set</a:t>
            </a:r>
          </a:p>
        </p:txBody>
      </p:sp>
      <p:sp>
        <p:nvSpPr>
          <p:cNvPr id="50" name="Google Shape;895;p47">
            <a:extLst>
              <a:ext uri="{FF2B5EF4-FFF2-40B4-BE49-F238E27FC236}">
                <a16:creationId xmlns:a16="http://schemas.microsoft.com/office/drawing/2014/main" id="{01DB4EDB-A2BC-4F6A-84C4-E88A61C1252B}"/>
              </a:ext>
            </a:extLst>
          </p:cNvPr>
          <p:cNvSpPr txBox="1">
            <a:spLocks/>
          </p:cNvSpPr>
          <p:nvPr/>
        </p:nvSpPr>
        <p:spPr>
          <a:xfrm>
            <a:off x="6412987" y="1183459"/>
            <a:ext cx="1790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Test Set</a:t>
            </a:r>
          </a:p>
        </p:txBody>
      </p:sp>
      <p:sp>
        <p:nvSpPr>
          <p:cNvPr id="51" name="Google Shape;1103;p54">
            <a:extLst>
              <a:ext uri="{FF2B5EF4-FFF2-40B4-BE49-F238E27FC236}">
                <a16:creationId xmlns:a16="http://schemas.microsoft.com/office/drawing/2014/main" id="{AAEA200E-1CD8-487F-A1A3-7B6A469F2512}"/>
              </a:ext>
            </a:extLst>
          </p:cNvPr>
          <p:cNvSpPr txBox="1">
            <a:spLocks/>
          </p:cNvSpPr>
          <p:nvPr/>
        </p:nvSpPr>
        <p:spPr>
          <a:xfrm>
            <a:off x="1423679" y="2528336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0.463</a:t>
            </a:r>
          </a:p>
        </p:txBody>
      </p:sp>
      <p:sp>
        <p:nvSpPr>
          <p:cNvPr id="52" name="Google Shape;1103;p54">
            <a:extLst>
              <a:ext uri="{FF2B5EF4-FFF2-40B4-BE49-F238E27FC236}">
                <a16:creationId xmlns:a16="http://schemas.microsoft.com/office/drawing/2014/main" id="{2925BF8F-2819-4D1C-8010-D6A23F1DA3F4}"/>
              </a:ext>
            </a:extLst>
          </p:cNvPr>
          <p:cNvSpPr txBox="1">
            <a:spLocks/>
          </p:cNvSpPr>
          <p:nvPr/>
        </p:nvSpPr>
        <p:spPr>
          <a:xfrm>
            <a:off x="1421614" y="38955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0.804</a:t>
            </a:r>
          </a:p>
        </p:txBody>
      </p:sp>
      <p:sp>
        <p:nvSpPr>
          <p:cNvPr id="53" name="Google Shape;1103;p54">
            <a:extLst>
              <a:ext uri="{FF2B5EF4-FFF2-40B4-BE49-F238E27FC236}">
                <a16:creationId xmlns:a16="http://schemas.microsoft.com/office/drawing/2014/main" id="{C4AC9A36-4A81-4474-BEF1-5E167C0B16E1}"/>
              </a:ext>
            </a:extLst>
          </p:cNvPr>
          <p:cNvSpPr txBox="1">
            <a:spLocks/>
          </p:cNvSpPr>
          <p:nvPr/>
        </p:nvSpPr>
        <p:spPr>
          <a:xfrm>
            <a:off x="6901350" y="2519725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0.432</a:t>
            </a:r>
          </a:p>
        </p:txBody>
      </p:sp>
      <p:sp>
        <p:nvSpPr>
          <p:cNvPr id="54" name="Google Shape;1103;p54">
            <a:extLst>
              <a:ext uri="{FF2B5EF4-FFF2-40B4-BE49-F238E27FC236}">
                <a16:creationId xmlns:a16="http://schemas.microsoft.com/office/drawing/2014/main" id="{A58DC50F-CB3B-4A44-833E-5B2BD85C1AB9}"/>
              </a:ext>
            </a:extLst>
          </p:cNvPr>
          <p:cNvSpPr txBox="1">
            <a:spLocks/>
          </p:cNvSpPr>
          <p:nvPr/>
        </p:nvSpPr>
        <p:spPr>
          <a:xfrm>
            <a:off x="6885879" y="3902369"/>
            <a:ext cx="828771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>
                <a:solidFill>
                  <a:schemeClr val="accent5"/>
                </a:solidFill>
              </a:rPr>
              <a:t>0.768</a:t>
            </a:r>
          </a:p>
        </p:txBody>
      </p:sp>
    </p:spTree>
    <p:extLst>
      <p:ext uri="{BB962C8B-B14F-4D97-AF65-F5344CB8AC3E}">
        <p14:creationId xmlns:p14="http://schemas.microsoft.com/office/powerpoint/2010/main" val="424563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1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lean a little bit towards recall (not too strict on precision either)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3DB0F-1D0B-411B-856C-656413E0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" y="1285943"/>
            <a:ext cx="3335701" cy="28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lean a little bit towards recall (not too strict on precision either)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3DB0F-1D0B-411B-856C-656413E0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" y="1285943"/>
            <a:ext cx="3335701" cy="283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EEA3A-B309-480F-8C7E-BB38A619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25" y="1365180"/>
            <a:ext cx="3903963" cy="26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4697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7483A6-0675-45CC-B864-6FC20004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88" y="2332258"/>
            <a:ext cx="2787838" cy="11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if potential clients are capable of repayment to prevent losing money on bad credit clients.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9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Model seletion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Build, compare, and choose the best model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cxnSpLocks/>
            <a:stCxn id="1150" idx="2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C146C6-D5EB-4ADF-A5A4-A027A9C5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38" y="2503788"/>
            <a:ext cx="173831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6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58"/>
          <p:cNvCxnSpPr>
            <a:cxnSpLocks/>
            <a:endCxn id="1142" idx="1"/>
          </p:cNvCxnSpPr>
          <p:nvPr/>
        </p:nvCxnSpPr>
        <p:spPr>
          <a:xfrm>
            <a:off x="2482575" y="2923613"/>
            <a:ext cx="417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58"/>
          <p:cNvSpPr txBox="1"/>
          <p:nvPr/>
        </p:nvSpPr>
        <p:spPr>
          <a:xfrm>
            <a:off x="86272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EDA/DataViz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280578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 Engineer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4754138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Model seletion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6660975" y="2745863"/>
            <a:ext cx="1619700" cy="3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Optimization/ Deployment</a:t>
            </a:r>
            <a:endParaRPr sz="12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1" name="Google Shape;1151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1152" name="Google Shape;1152;p58"/>
          <p:cNvSpPr txBox="1"/>
          <p:nvPr/>
        </p:nvSpPr>
        <p:spPr>
          <a:xfrm>
            <a:off x="714225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Gather, clean, and explore data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3" name="Google Shape;1153;p58"/>
          <p:cNvSpPr txBox="1"/>
          <p:nvPr/>
        </p:nvSpPr>
        <p:spPr>
          <a:xfrm>
            <a:off x="4605638" y="3502078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Build, compare, and choose the best model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4" name="Google Shape;1154;p58"/>
          <p:cNvSpPr txBox="1"/>
          <p:nvPr/>
        </p:nvSpPr>
        <p:spPr>
          <a:xfrm>
            <a:off x="2657288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Interactive features/ categorical features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155" name="Google Shape;1155;p58"/>
          <p:cNvSpPr txBox="1"/>
          <p:nvPr/>
        </p:nvSpPr>
        <p:spPr>
          <a:xfrm>
            <a:off x="6512475" y="1877700"/>
            <a:ext cx="1916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GridSearchCV, hyperparam tuning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1159" name="Google Shape;1159;p58"/>
          <p:cNvGrpSpPr/>
          <p:nvPr/>
        </p:nvGrpSpPr>
        <p:grpSpPr>
          <a:xfrm>
            <a:off x="3437946" y="3761666"/>
            <a:ext cx="349133" cy="349163"/>
            <a:chOff x="3497300" y="3955025"/>
            <a:chExt cx="295375" cy="295400"/>
          </a:xfrm>
        </p:grpSpPr>
        <p:sp>
          <p:nvSpPr>
            <p:cNvPr id="1160" name="Google Shape;1160;p58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8"/>
          <p:cNvGrpSpPr/>
          <p:nvPr/>
        </p:nvGrpSpPr>
        <p:grpSpPr>
          <a:xfrm>
            <a:off x="7299116" y="3760587"/>
            <a:ext cx="350079" cy="351320"/>
            <a:chOff x="4991425" y="3234750"/>
            <a:chExt cx="296175" cy="297225"/>
          </a:xfrm>
        </p:grpSpPr>
        <p:sp>
          <p:nvSpPr>
            <p:cNvPr id="1164" name="Google Shape;1164;p58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58"/>
          <p:cNvCxnSpPr>
            <a:cxnSpLocks/>
            <a:stCxn id="1143" idx="2"/>
          </p:cNvCxnSpPr>
          <p:nvPr/>
        </p:nvCxnSpPr>
        <p:spPr>
          <a:xfrm rot="-5400000" flipH="1">
            <a:off x="1467525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58"/>
          <p:cNvCxnSpPr>
            <a:stCxn id="1149" idx="0"/>
            <a:endCxn id="1154" idx="2"/>
          </p:cNvCxnSpPr>
          <p:nvPr/>
        </p:nvCxnSpPr>
        <p:spPr>
          <a:xfrm rot="-5400000">
            <a:off x="3439688" y="2569313"/>
            <a:ext cx="3525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58"/>
          <p:cNvCxnSpPr>
            <a:cxnSpLocks/>
            <a:stCxn id="1150" idx="2"/>
          </p:cNvCxnSpPr>
          <p:nvPr/>
        </p:nvCxnSpPr>
        <p:spPr>
          <a:xfrm rot="-5400000" flipH="1">
            <a:off x="5358938" y="3307613"/>
            <a:ext cx="4107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58"/>
          <p:cNvCxnSpPr>
            <a:cxnSpLocks/>
            <a:endCxn id="1155" idx="2"/>
          </p:cNvCxnSpPr>
          <p:nvPr/>
        </p:nvCxnSpPr>
        <p:spPr>
          <a:xfrm rot="-5400000">
            <a:off x="7294275" y="2569350"/>
            <a:ext cx="352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761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8"/>
          <p:cNvSpPr txBox="1">
            <a:spLocks noGrp="1"/>
          </p:cNvSpPr>
          <p:nvPr>
            <p:ph type="subTitle" idx="5"/>
          </p:nvPr>
        </p:nvSpPr>
        <p:spPr>
          <a:xfrm>
            <a:off x="6524028" y="2590883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Deployment</a:t>
            </a:r>
            <a:endParaRPr sz="1600" dirty="0"/>
          </a:p>
        </p:txBody>
      </p:sp>
      <p:sp>
        <p:nvSpPr>
          <p:cNvPr id="924" name="Google Shape;924;p48"/>
          <p:cNvSpPr txBox="1">
            <a:spLocks noGrp="1"/>
          </p:cNvSpPr>
          <p:nvPr>
            <p:ph type="subTitle" idx="7"/>
          </p:nvPr>
        </p:nvSpPr>
        <p:spPr>
          <a:xfrm>
            <a:off x="3734270" y="259973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Algorithm</a:t>
            </a:r>
            <a:endParaRPr sz="1600" dirty="0"/>
          </a:p>
        </p:txBody>
      </p:sp>
      <p:sp>
        <p:nvSpPr>
          <p:cNvPr id="925" name="Google Shape;925;p48"/>
          <p:cNvSpPr txBox="1">
            <a:spLocks noGrp="1"/>
          </p:cNvSpPr>
          <p:nvPr>
            <p:ph type="subTitle" idx="6"/>
          </p:nvPr>
        </p:nvSpPr>
        <p:spPr>
          <a:xfrm>
            <a:off x="6409278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interactive app and deploy to streamlit/AWS</a:t>
            </a:r>
            <a:endParaRPr dirty="0"/>
          </a:p>
        </p:txBody>
      </p:sp>
      <p:sp>
        <p:nvSpPr>
          <p:cNvPr id="926" name="Google Shape;926;p48"/>
          <p:cNvSpPr txBox="1">
            <a:spLocks noGrp="1"/>
          </p:cNvSpPr>
          <p:nvPr>
            <p:ph type="subTitle" idx="8"/>
          </p:nvPr>
        </p:nvSpPr>
        <p:spPr>
          <a:xfrm>
            <a:off x="3643277" y="294758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better on XGBoost and LightGBM</a:t>
            </a:r>
            <a:endParaRPr dirty="0"/>
          </a:p>
        </p:txBody>
      </p:sp>
      <p:sp>
        <p:nvSpPr>
          <p:cNvPr id="929" name="Google Shape;929;p48"/>
          <p:cNvSpPr txBox="1">
            <a:spLocks noGrp="1"/>
          </p:cNvSpPr>
          <p:nvPr>
            <p:ph type="subTitle" idx="3"/>
          </p:nvPr>
        </p:nvSpPr>
        <p:spPr>
          <a:xfrm>
            <a:off x="1003872" y="2590883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</a:t>
            </a:r>
            <a:endParaRPr sz="1600" dirty="0"/>
          </a:p>
        </p:txBody>
      </p:sp>
      <p:sp>
        <p:nvSpPr>
          <p:cNvPr id="930" name="Google Shape;930;p48"/>
          <p:cNvSpPr txBox="1">
            <a:spLocks noGrp="1"/>
          </p:cNvSpPr>
          <p:nvPr>
            <p:ph type="subTitle" idx="4"/>
          </p:nvPr>
        </p:nvSpPr>
        <p:spPr>
          <a:xfrm>
            <a:off x="890922" y="2956433"/>
            <a:ext cx="1845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Incorporate multiple datasets </a:t>
            </a:r>
            <a:endParaRPr dirty="0"/>
          </a:p>
        </p:txBody>
      </p:sp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32" name="Google Shape;932;p48"/>
          <p:cNvSpPr/>
          <p:nvPr/>
        </p:nvSpPr>
        <p:spPr>
          <a:xfrm>
            <a:off x="1524822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4284644" y="1851177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043178" y="1870310"/>
            <a:ext cx="577800" cy="57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1644833" y="1974867"/>
            <a:ext cx="365467" cy="368389"/>
            <a:chOff x="-62516625" y="3743175"/>
            <a:chExt cx="315875" cy="318400"/>
          </a:xfrm>
        </p:grpSpPr>
        <p:sp>
          <p:nvSpPr>
            <p:cNvPr id="937" name="Google Shape;937;p48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7125286" y="1980331"/>
            <a:ext cx="368157" cy="367290"/>
            <a:chOff x="-62154300" y="3743950"/>
            <a:chExt cx="318200" cy="317450"/>
          </a:xfrm>
        </p:grpSpPr>
        <p:sp>
          <p:nvSpPr>
            <p:cNvPr id="940" name="Google Shape;940;p48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4390519" y="1980694"/>
            <a:ext cx="351940" cy="349163"/>
            <a:chOff x="3133425" y="3955025"/>
            <a:chExt cx="297750" cy="295400"/>
          </a:xfrm>
        </p:grpSpPr>
        <p:sp>
          <p:nvSpPr>
            <p:cNvPr id="943" name="Google Shape;943;p48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433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>
            <a:spLocks noGrp="1"/>
          </p:cNvSpPr>
          <p:nvPr>
            <p:ph type="title" idx="2"/>
          </p:nvPr>
        </p:nvSpPr>
        <p:spPr>
          <a:xfrm>
            <a:off x="1431450" y="744973"/>
            <a:ext cx="62811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1772250" y="3568211"/>
            <a:ext cx="55995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Steven L Truong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1"/>
          </p:nvPr>
        </p:nvSpPr>
        <p:spPr>
          <a:xfrm>
            <a:off x="1431450" y="3455321"/>
            <a:ext cx="62811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Please reach out to me at            </a:t>
            </a:r>
            <a:r>
              <a:rPr lang="en-US" b="1" dirty="0"/>
              <a:t>https://www.linkedin.com/in/luongtruong77/</a:t>
            </a:r>
            <a:r>
              <a:rPr lang="en" b="1" dirty="0"/>
              <a:t> </a:t>
            </a:r>
            <a:endParaRPr b="1" dirty="0"/>
          </a:p>
        </p:txBody>
      </p:sp>
      <p:grpSp>
        <p:nvGrpSpPr>
          <p:cNvPr id="5" name="Google Shape;17278;p83">
            <a:extLst>
              <a:ext uri="{FF2B5EF4-FFF2-40B4-BE49-F238E27FC236}">
                <a16:creationId xmlns:a16="http://schemas.microsoft.com/office/drawing/2014/main" id="{3368F3FA-BCBC-4616-9A2A-707BA1D0CEC2}"/>
              </a:ext>
            </a:extLst>
          </p:cNvPr>
          <p:cNvGrpSpPr/>
          <p:nvPr/>
        </p:nvGrpSpPr>
        <p:grpSpPr>
          <a:xfrm>
            <a:off x="3620195" y="3568211"/>
            <a:ext cx="363313" cy="356576"/>
            <a:chOff x="3763184" y="3817357"/>
            <a:chExt cx="363313" cy="356576"/>
          </a:xfrm>
        </p:grpSpPr>
        <p:sp>
          <p:nvSpPr>
            <p:cNvPr id="6" name="Google Shape;17279;p83">
              <a:extLst>
                <a:ext uri="{FF2B5EF4-FFF2-40B4-BE49-F238E27FC236}">
                  <a16:creationId xmlns:a16="http://schemas.microsoft.com/office/drawing/2014/main" id="{A05FDEBD-47B4-4798-939D-CA2C6C2AD4DC}"/>
                </a:ext>
              </a:extLst>
            </p:cNvPr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80;p83">
              <a:extLst>
                <a:ext uri="{FF2B5EF4-FFF2-40B4-BE49-F238E27FC236}">
                  <a16:creationId xmlns:a16="http://schemas.microsoft.com/office/drawing/2014/main" id="{962E70EF-4489-4C7E-9979-0BF7B6A770A8}"/>
                </a:ext>
              </a:extLst>
            </p:cNvPr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55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81;p83">
              <a:extLst>
                <a:ext uri="{FF2B5EF4-FFF2-40B4-BE49-F238E27FC236}">
                  <a16:creationId xmlns:a16="http://schemas.microsoft.com/office/drawing/2014/main" id="{1C965ECC-97F6-4A37-8FFC-D7D28A676D00}"/>
                </a:ext>
              </a:extLst>
            </p:cNvPr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82;p83">
              <a:extLst>
                <a:ext uri="{FF2B5EF4-FFF2-40B4-BE49-F238E27FC236}">
                  <a16:creationId xmlns:a16="http://schemas.microsoft.com/office/drawing/2014/main" id="{DDCAE480-A35B-48EB-932D-9748E4FCDA2B}"/>
                </a:ext>
              </a:extLst>
            </p:cNvPr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83;p83">
              <a:extLst>
                <a:ext uri="{FF2B5EF4-FFF2-40B4-BE49-F238E27FC236}">
                  <a16:creationId xmlns:a16="http://schemas.microsoft.com/office/drawing/2014/main" id="{297E7489-308F-4F95-A468-B8998E2691DD}"/>
                </a:ext>
              </a:extLst>
            </p:cNvPr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70;p41">
            <a:extLst>
              <a:ext uri="{FF2B5EF4-FFF2-40B4-BE49-F238E27FC236}">
                <a16:creationId xmlns:a16="http://schemas.microsoft.com/office/drawing/2014/main" id="{41BEEA84-D9BD-4CBD-9649-AC8274E08C08}"/>
              </a:ext>
            </a:extLst>
          </p:cNvPr>
          <p:cNvSpPr txBox="1">
            <a:spLocks/>
          </p:cNvSpPr>
          <p:nvPr/>
        </p:nvSpPr>
        <p:spPr>
          <a:xfrm>
            <a:off x="1772250" y="1686626"/>
            <a:ext cx="5599500" cy="1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oppins Black"/>
              <a:buNone/>
              <a:defRPr sz="4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4000" dirty="0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/>
          <p:nvPr/>
        </p:nvSpPr>
        <p:spPr>
          <a:xfrm>
            <a:off x="2521967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5701063" y="1468201"/>
            <a:ext cx="962100" cy="96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3"/>
          </p:nvPr>
        </p:nvSpPr>
        <p:spPr>
          <a:xfrm>
            <a:off x="2193167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4"/>
          </p:nvPr>
        </p:nvSpPr>
        <p:spPr>
          <a:xfrm>
            <a:off x="5372263" y="2665500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Clients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1719167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if potential clients are capable of repayment to prevent losing money on bad credit clients.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2"/>
          </p:nvPr>
        </p:nvSpPr>
        <p:spPr>
          <a:xfrm>
            <a:off x="4898263" y="3055066"/>
            <a:ext cx="25677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that people who are capable of repayment are not rejected and help people to achieve their dreams.</a:t>
            </a:r>
            <a:endParaRPr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754" name="Google Shape;754;p40"/>
          <p:cNvGrpSpPr/>
          <p:nvPr/>
        </p:nvGrpSpPr>
        <p:grpSpPr>
          <a:xfrm>
            <a:off x="2741511" y="1716779"/>
            <a:ext cx="523011" cy="522877"/>
            <a:chOff x="-60255350" y="3733825"/>
            <a:chExt cx="316650" cy="316550"/>
          </a:xfrm>
        </p:grpSpPr>
        <p:sp>
          <p:nvSpPr>
            <p:cNvPr id="755" name="Google Shape;755;p4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0"/>
          <p:cNvGrpSpPr/>
          <p:nvPr/>
        </p:nvGrpSpPr>
        <p:grpSpPr>
          <a:xfrm>
            <a:off x="5960290" y="1688370"/>
            <a:ext cx="443647" cy="521762"/>
            <a:chOff x="-60232500" y="4101525"/>
            <a:chExt cx="268600" cy="315875"/>
          </a:xfrm>
        </p:grpSpPr>
        <p:sp>
          <p:nvSpPr>
            <p:cNvPr id="763" name="Google Shape;763;p40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694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tools</a:t>
            </a:r>
            <a:endParaRPr dirty="0"/>
          </a:p>
        </p:txBody>
      </p:sp>
      <p:sp>
        <p:nvSpPr>
          <p:cNvPr id="846" name="Google Shape;846;p46"/>
          <p:cNvSpPr txBox="1">
            <a:spLocks noGrp="1"/>
          </p:cNvSpPr>
          <p:nvPr>
            <p:ph type="subTitle" idx="1"/>
          </p:nvPr>
        </p:nvSpPr>
        <p:spPr>
          <a:xfrm>
            <a:off x="1985525" y="29824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847" name="Google Shape;847;p46"/>
          <p:cNvSpPr txBox="1">
            <a:spLocks noGrp="1"/>
          </p:cNvSpPr>
          <p:nvPr>
            <p:ph type="subTitle" idx="2"/>
          </p:nvPr>
        </p:nvSpPr>
        <p:spPr>
          <a:xfrm>
            <a:off x="198552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cikit-learn, xgboost, lightGBM, pandas, numpy.</a:t>
            </a:r>
            <a:endParaRPr dirty="0"/>
          </a:p>
        </p:txBody>
      </p:sp>
      <p:sp>
        <p:nvSpPr>
          <p:cNvPr id="852" name="Google Shape;852;p46"/>
          <p:cNvSpPr txBox="1">
            <a:spLocks noGrp="1"/>
          </p:cNvSpPr>
          <p:nvPr>
            <p:ph type="subTitle" idx="7"/>
          </p:nvPr>
        </p:nvSpPr>
        <p:spPr>
          <a:xfrm>
            <a:off x="6036275" y="18026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</a:t>
            </a:r>
            <a:endParaRPr dirty="0"/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8"/>
          </p:nvPr>
        </p:nvSpPr>
        <p:spPr>
          <a:xfrm>
            <a:off x="603627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54" name="Google Shape;854;p46"/>
          <p:cNvSpPr txBox="1">
            <a:spLocks noGrp="1"/>
          </p:cNvSpPr>
          <p:nvPr>
            <p:ph type="subTitle" idx="9"/>
          </p:nvPr>
        </p:nvSpPr>
        <p:spPr>
          <a:xfrm>
            <a:off x="6036275" y="2982452"/>
            <a:ext cx="16161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DataViz</a:t>
            </a:r>
            <a:endParaRPr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3"/>
          </p:nvPr>
        </p:nvSpPr>
        <p:spPr>
          <a:xfrm>
            <a:off x="6036275" y="3345560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Matplotlib, seaborn</a:t>
            </a:r>
            <a:endParaRPr dirty="0"/>
          </a:p>
        </p:txBody>
      </p:sp>
      <p:sp>
        <p:nvSpPr>
          <p:cNvPr id="856" name="Google Shape;856;p46"/>
          <p:cNvSpPr txBox="1">
            <a:spLocks noGrp="1"/>
          </p:cNvSpPr>
          <p:nvPr>
            <p:ph type="subTitle" idx="14"/>
          </p:nvPr>
        </p:nvSpPr>
        <p:spPr>
          <a:xfrm>
            <a:off x="1985525" y="1802652"/>
            <a:ext cx="1619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57" name="Google Shape;857;p46"/>
          <p:cNvSpPr txBox="1">
            <a:spLocks noGrp="1"/>
          </p:cNvSpPr>
          <p:nvPr>
            <p:ph type="subTitle" idx="15"/>
          </p:nvPr>
        </p:nvSpPr>
        <p:spPr>
          <a:xfrm>
            <a:off x="1985525" y="2168194"/>
            <a:ext cx="222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rovided by Home Credit through Kaggle.</a:t>
            </a:r>
            <a:endParaRPr dirty="0"/>
          </a:p>
        </p:txBody>
      </p:sp>
      <p:grpSp>
        <p:nvGrpSpPr>
          <p:cNvPr id="858" name="Google Shape;858;p46"/>
          <p:cNvGrpSpPr/>
          <p:nvPr/>
        </p:nvGrpSpPr>
        <p:grpSpPr>
          <a:xfrm>
            <a:off x="4884203" y="1817063"/>
            <a:ext cx="614974" cy="1781941"/>
            <a:chOff x="4259218" y="1366036"/>
            <a:chExt cx="614974" cy="1781941"/>
          </a:xfrm>
        </p:grpSpPr>
        <p:sp>
          <p:nvSpPr>
            <p:cNvPr id="859" name="Google Shape;859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6"/>
          <p:cNvSpPr/>
          <p:nvPr/>
        </p:nvSpPr>
        <p:spPr>
          <a:xfrm>
            <a:off x="5007590" y="3151869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46"/>
          <p:cNvGrpSpPr/>
          <p:nvPr/>
        </p:nvGrpSpPr>
        <p:grpSpPr>
          <a:xfrm>
            <a:off x="5036667" y="1963805"/>
            <a:ext cx="351786" cy="326274"/>
            <a:chOff x="-62511900" y="4129100"/>
            <a:chExt cx="304050" cy="282000"/>
          </a:xfrm>
        </p:grpSpPr>
        <p:sp>
          <p:nvSpPr>
            <p:cNvPr id="867" name="Google Shape;867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966416" y="1817063"/>
            <a:ext cx="614974" cy="1781941"/>
            <a:chOff x="4259218" y="1366036"/>
            <a:chExt cx="614974" cy="1781941"/>
          </a:xfrm>
        </p:grpSpPr>
        <p:sp>
          <p:nvSpPr>
            <p:cNvPr id="873" name="Google Shape;873;p46"/>
            <p:cNvSpPr/>
            <p:nvPr/>
          </p:nvSpPr>
          <p:spPr>
            <a:xfrm rot="10800000">
              <a:off x="4259218" y="1366036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 rot="10800000">
              <a:off x="4259218" y="2532824"/>
              <a:ext cx="614974" cy="61515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16" y="1"/>
                  </a:moveTo>
                  <a:cubicBezTo>
                    <a:pt x="764" y="1"/>
                    <a:pt x="0" y="765"/>
                    <a:pt x="0" y="1722"/>
                  </a:cubicBezTo>
                  <a:cubicBezTo>
                    <a:pt x="0" y="2674"/>
                    <a:pt x="764" y="3437"/>
                    <a:pt x="1716" y="3437"/>
                  </a:cubicBezTo>
                  <a:cubicBezTo>
                    <a:pt x="2673" y="3437"/>
                    <a:pt x="3437" y="2674"/>
                    <a:pt x="3437" y="1722"/>
                  </a:cubicBezTo>
                  <a:cubicBezTo>
                    <a:pt x="3437" y="765"/>
                    <a:pt x="2673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6"/>
          <p:cNvGrpSpPr/>
          <p:nvPr/>
        </p:nvGrpSpPr>
        <p:grpSpPr>
          <a:xfrm>
            <a:off x="1099260" y="1926769"/>
            <a:ext cx="366364" cy="365207"/>
            <a:chOff x="-60987850" y="4100950"/>
            <a:chExt cx="316650" cy="315650"/>
          </a:xfrm>
        </p:grpSpPr>
        <p:sp>
          <p:nvSpPr>
            <p:cNvPr id="884" name="Google Shape;884;p4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76;p46">
            <a:extLst>
              <a:ext uri="{FF2B5EF4-FFF2-40B4-BE49-F238E27FC236}">
                <a16:creationId xmlns:a16="http://schemas.microsoft.com/office/drawing/2014/main" id="{745B2E61-E7CD-4EA8-B5DF-3BB740794DFF}"/>
              </a:ext>
            </a:extLst>
          </p:cNvPr>
          <p:cNvGrpSpPr/>
          <p:nvPr/>
        </p:nvGrpSpPr>
        <p:grpSpPr>
          <a:xfrm>
            <a:off x="1090894" y="3113011"/>
            <a:ext cx="366052" cy="356831"/>
            <a:chOff x="-31817400" y="3910025"/>
            <a:chExt cx="301675" cy="294075"/>
          </a:xfrm>
        </p:grpSpPr>
        <p:sp>
          <p:nvSpPr>
            <p:cNvPr id="47" name="Google Shape;877;p46">
              <a:extLst>
                <a:ext uri="{FF2B5EF4-FFF2-40B4-BE49-F238E27FC236}">
                  <a16:creationId xmlns:a16="http://schemas.microsoft.com/office/drawing/2014/main" id="{240F6C4E-8DA4-4665-A5BA-94F5C380BB7E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8;p46">
              <a:extLst>
                <a:ext uri="{FF2B5EF4-FFF2-40B4-BE49-F238E27FC236}">
                  <a16:creationId xmlns:a16="http://schemas.microsoft.com/office/drawing/2014/main" id="{79330052-CB35-438C-B634-9889F1FA456A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9;p46">
              <a:extLst>
                <a:ext uri="{FF2B5EF4-FFF2-40B4-BE49-F238E27FC236}">
                  <a16:creationId xmlns:a16="http://schemas.microsoft.com/office/drawing/2014/main" id="{662FCE08-C538-4CB9-8909-5F58EBFF8325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42"/>
          <p:cNvPicPr preferRelativeResize="0"/>
          <p:nvPr/>
        </p:nvPicPr>
        <p:blipFill rotWithShape="1">
          <a:blip r:embed="rId3">
            <a:alphaModFix/>
          </a:blip>
          <a:srcRect l="56138" r="-35"/>
          <a:stretch/>
        </p:blipFill>
        <p:spPr>
          <a:xfrm>
            <a:off x="5120598" y="-12075"/>
            <a:ext cx="4022047" cy="515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42"/>
          <p:cNvGrpSpPr/>
          <p:nvPr/>
        </p:nvGrpSpPr>
        <p:grpSpPr>
          <a:xfrm rot="10800000" flipH="1">
            <a:off x="1217112" y="0"/>
            <a:ext cx="9275666" cy="5243998"/>
            <a:chOff x="1217112" y="0"/>
            <a:chExt cx="9275666" cy="5243998"/>
          </a:xfrm>
        </p:grpSpPr>
        <p:sp>
          <p:nvSpPr>
            <p:cNvPr id="778" name="Google Shape;778;p42"/>
            <p:cNvSpPr/>
            <p:nvPr/>
          </p:nvSpPr>
          <p:spPr>
            <a:xfrm>
              <a:off x="1217112" y="0"/>
              <a:ext cx="9275666" cy="5243998"/>
            </a:xfrm>
            <a:custGeom>
              <a:avLst/>
              <a:gdLst/>
              <a:ahLst/>
              <a:cxnLst/>
              <a:rect l="l" t="t" r="r" b="b"/>
              <a:pathLst>
                <a:path w="60306" h="34094" extrusionOk="0">
                  <a:moveTo>
                    <a:pt x="1" y="0"/>
                  </a:moveTo>
                  <a:lnTo>
                    <a:pt x="1" y="34093"/>
                  </a:lnTo>
                  <a:lnTo>
                    <a:pt x="60306" y="34093"/>
                  </a:lnTo>
                  <a:cubicBezTo>
                    <a:pt x="41477" y="34093"/>
                    <a:pt x="26215" y="18831"/>
                    <a:pt x="26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8242877" y="100498"/>
              <a:ext cx="1554693" cy="1383491"/>
            </a:xfrm>
            <a:custGeom>
              <a:avLst/>
              <a:gdLst/>
              <a:ahLst/>
              <a:cxnLst/>
              <a:rect l="l" t="t" r="r" b="b"/>
              <a:pathLst>
                <a:path w="11589" h="11588" extrusionOk="0">
                  <a:moveTo>
                    <a:pt x="1" y="0"/>
                  </a:moveTo>
                  <a:cubicBezTo>
                    <a:pt x="1" y="6396"/>
                    <a:pt x="5196" y="11588"/>
                    <a:pt x="11589" y="11588"/>
                  </a:cubicBezTo>
                  <a:lnTo>
                    <a:pt x="11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2"/>
          <p:cNvSpPr txBox="1">
            <a:spLocks noGrp="1"/>
          </p:cNvSpPr>
          <p:nvPr>
            <p:ph type="title"/>
          </p:nvPr>
        </p:nvSpPr>
        <p:spPr>
          <a:xfrm>
            <a:off x="714159" y="1880062"/>
            <a:ext cx="3947700" cy="1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(EDA)</a:t>
            </a:r>
            <a:endParaRPr dirty="0"/>
          </a:p>
        </p:txBody>
      </p:sp>
      <p:grpSp>
        <p:nvGrpSpPr>
          <p:cNvPr id="782" name="Google Shape;782;p42"/>
          <p:cNvGrpSpPr/>
          <p:nvPr/>
        </p:nvGrpSpPr>
        <p:grpSpPr>
          <a:xfrm rot="-5400000" flipH="1">
            <a:off x="679226" y="3204930"/>
            <a:ext cx="1371372" cy="2729828"/>
            <a:chOff x="3360978" y="3384425"/>
            <a:chExt cx="884242" cy="1760044"/>
          </a:xfrm>
        </p:grpSpPr>
        <p:sp>
          <p:nvSpPr>
            <p:cNvPr id="783" name="Google Shape;783;p42"/>
            <p:cNvSpPr/>
            <p:nvPr/>
          </p:nvSpPr>
          <p:spPr>
            <a:xfrm>
              <a:off x="3655812" y="3844877"/>
              <a:ext cx="589408" cy="423156"/>
            </a:xfrm>
            <a:custGeom>
              <a:avLst/>
              <a:gdLst/>
              <a:ahLst/>
              <a:cxnLst/>
              <a:rect l="l" t="t" r="r" b="b"/>
              <a:pathLst>
                <a:path w="4520" h="3245" extrusionOk="0">
                  <a:moveTo>
                    <a:pt x="1331" y="1"/>
                  </a:moveTo>
                  <a:cubicBezTo>
                    <a:pt x="520" y="872"/>
                    <a:pt x="1" y="1970"/>
                    <a:pt x="1" y="3245"/>
                  </a:cubicBezTo>
                  <a:lnTo>
                    <a:pt x="4520" y="3245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625690" y="3384425"/>
              <a:ext cx="619530" cy="460582"/>
            </a:xfrm>
            <a:custGeom>
              <a:avLst/>
              <a:gdLst/>
              <a:ahLst/>
              <a:cxnLst/>
              <a:rect l="l" t="t" r="r" b="b"/>
              <a:pathLst>
                <a:path w="4751" h="3532" extrusionOk="0">
                  <a:moveTo>
                    <a:pt x="4751" y="0"/>
                  </a:moveTo>
                  <a:cubicBezTo>
                    <a:pt x="2897" y="0"/>
                    <a:pt x="1215" y="751"/>
                    <a:pt x="0" y="1970"/>
                  </a:cubicBezTo>
                  <a:lnTo>
                    <a:pt x="1562" y="3532"/>
                  </a:lnTo>
                  <a:cubicBezTo>
                    <a:pt x="2373" y="2721"/>
                    <a:pt x="3476" y="2257"/>
                    <a:pt x="4751" y="2257"/>
                  </a:cubicBezTo>
                  <a:lnTo>
                    <a:pt x="4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60978" y="4267903"/>
              <a:ext cx="884242" cy="876566"/>
            </a:xfrm>
            <a:custGeom>
              <a:avLst/>
              <a:gdLst/>
              <a:ahLst/>
              <a:cxnLst/>
              <a:rect l="l" t="t" r="r" b="b"/>
              <a:pathLst>
                <a:path w="6781" h="6722" extrusionOk="0">
                  <a:moveTo>
                    <a:pt x="0" y="1"/>
                  </a:moveTo>
                  <a:cubicBezTo>
                    <a:pt x="0" y="3537"/>
                    <a:pt x="2781" y="6434"/>
                    <a:pt x="6257" y="6721"/>
                  </a:cubicBezTo>
                  <a:lnTo>
                    <a:pt x="6781" y="6721"/>
                  </a:lnTo>
                  <a:lnTo>
                    <a:pt x="6781" y="6666"/>
                  </a:lnTo>
                  <a:lnTo>
                    <a:pt x="6781" y="4464"/>
                  </a:lnTo>
                  <a:cubicBezTo>
                    <a:pt x="4287" y="4464"/>
                    <a:pt x="2262" y="2494"/>
                    <a:pt x="2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360978" y="3641188"/>
              <a:ext cx="468527" cy="626845"/>
            </a:xfrm>
            <a:custGeom>
              <a:avLst/>
              <a:gdLst/>
              <a:ahLst/>
              <a:cxnLst/>
              <a:rect l="l" t="t" r="r" b="b"/>
              <a:pathLst>
                <a:path w="3593" h="4807" extrusionOk="0">
                  <a:moveTo>
                    <a:pt x="2030" y="1"/>
                  </a:moveTo>
                  <a:cubicBezTo>
                    <a:pt x="811" y="1215"/>
                    <a:pt x="0" y="2897"/>
                    <a:pt x="0" y="4807"/>
                  </a:cubicBezTo>
                  <a:lnTo>
                    <a:pt x="2262" y="4807"/>
                  </a:lnTo>
                  <a:cubicBezTo>
                    <a:pt x="2262" y="3532"/>
                    <a:pt x="2781" y="2434"/>
                    <a:pt x="3592" y="156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2"/>
          <p:cNvGrpSpPr/>
          <p:nvPr/>
        </p:nvGrpSpPr>
        <p:grpSpPr>
          <a:xfrm>
            <a:off x="4509388" y="-14350"/>
            <a:ext cx="2496028" cy="1247583"/>
            <a:chOff x="7311775" y="-11925"/>
            <a:chExt cx="1832216" cy="915791"/>
          </a:xfrm>
        </p:grpSpPr>
        <p:sp>
          <p:nvSpPr>
            <p:cNvPr id="788" name="Google Shape;788;p42"/>
            <p:cNvSpPr/>
            <p:nvPr/>
          </p:nvSpPr>
          <p:spPr>
            <a:xfrm>
              <a:off x="7311775" y="-11925"/>
              <a:ext cx="916590" cy="915791"/>
            </a:xfrm>
            <a:custGeom>
              <a:avLst/>
              <a:gdLst/>
              <a:ahLst/>
              <a:cxnLst/>
              <a:rect l="l" t="t" r="r" b="b"/>
              <a:pathLst>
                <a:path w="5739" h="5734" extrusionOk="0">
                  <a:moveTo>
                    <a:pt x="1" y="1"/>
                  </a:moveTo>
                  <a:lnTo>
                    <a:pt x="5739" y="5734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228199" y="-11925"/>
              <a:ext cx="915791" cy="915791"/>
            </a:xfrm>
            <a:custGeom>
              <a:avLst/>
              <a:gdLst/>
              <a:ahLst/>
              <a:cxnLst/>
              <a:rect l="l" t="t" r="r" b="b"/>
              <a:pathLst>
                <a:path w="5734" h="5734" extrusionOk="0">
                  <a:moveTo>
                    <a:pt x="1" y="1"/>
                  </a:moveTo>
                  <a:lnTo>
                    <a:pt x="1" y="5734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413305" y="256071"/>
              <a:ext cx="462847" cy="462847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1446" y="0"/>
                  </a:moveTo>
                  <a:cubicBezTo>
                    <a:pt x="635" y="0"/>
                    <a:pt x="0" y="696"/>
                    <a:pt x="0" y="1451"/>
                  </a:cubicBezTo>
                  <a:cubicBezTo>
                    <a:pt x="0" y="2262"/>
                    <a:pt x="635" y="2897"/>
                    <a:pt x="1446" y="2897"/>
                  </a:cubicBezTo>
                  <a:cubicBezTo>
                    <a:pt x="2202" y="2897"/>
                    <a:pt x="2897" y="2262"/>
                    <a:pt x="2897" y="1451"/>
                  </a:cubicBezTo>
                  <a:cubicBezTo>
                    <a:pt x="2897" y="696"/>
                    <a:pt x="220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55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239858" y="171329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NON-defaulted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239858" y="2981308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Defaulted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997533" y="1713278"/>
            <a:ext cx="985800" cy="356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91.9 %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997533" y="2981296"/>
            <a:ext cx="985800" cy="3567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8.1 %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239858" y="206999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Accounts that essentially have good credit.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239858" y="3338008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People that have poor credit or non-existent credit histories.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8817AF-0F6A-4CC7-A841-436154E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" y="1169356"/>
            <a:ext cx="4543928" cy="28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subTitle" idx="4294967295"/>
          </p:nvPr>
        </p:nvSpPr>
        <p:spPr>
          <a:xfrm>
            <a:off x="714225" y="3967433"/>
            <a:ext cx="7715400" cy="9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This is an </a:t>
            </a:r>
            <a:r>
              <a:rPr lang="en" sz="2400" b="1" dirty="0"/>
              <a:t>imbalance class </a:t>
            </a:r>
            <a:r>
              <a:rPr lang="en" sz="2400" dirty="0"/>
              <a:t>problem. The ratio is roughly 11:1</a:t>
            </a:r>
            <a:endParaRPr sz="2400" b="1" dirty="0"/>
          </a:p>
        </p:txBody>
      </p:sp>
      <p:sp>
        <p:nvSpPr>
          <p:cNvPr id="1071" name="Google Shape;1071;p5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and insights</a:t>
            </a:r>
            <a:endParaRPr dirty="0"/>
          </a:p>
        </p:txBody>
      </p:sp>
      <p:sp>
        <p:nvSpPr>
          <p:cNvPr id="1072" name="Google Shape;1072;p52"/>
          <p:cNvSpPr txBox="1"/>
          <p:nvPr/>
        </p:nvSpPr>
        <p:spPr>
          <a:xfrm>
            <a:off x="6239858" y="1713290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NON-defaulted</a:t>
            </a:r>
            <a:endParaRPr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6239858" y="2981308"/>
            <a:ext cx="1619700" cy="356700"/>
          </a:xfrm>
          <a:prstGeom prst="rect">
            <a:avLst/>
          </a:prstGeom>
          <a:solidFill>
            <a:srgbClr val="D9B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Defaulted</a:t>
            </a:r>
            <a:endParaRPr sz="16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52"/>
          <p:cNvSpPr/>
          <p:nvPr/>
        </p:nvSpPr>
        <p:spPr>
          <a:xfrm>
            <a:off x="4997533" y="1713278"/>
            <a:ext cx="985800" cy="356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91.9 %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4997533" y="2981296"/>
            <a:ext cx="985800" cy="3567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8.1 %</a:t>
            </a:r>
            <a:endParaRPr sz="2000" b="1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239858" y="2069990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Accounts that essentially have good credit.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6239858" y="3338008"/>
            <a:ext cx="2561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People that have poor credit or non-existent credit histories.</a:t>
            </a:r>
            <a:endParaRPr sz="16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8817AF-0F6A-4CC7-A841-436154E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5" y="1169356"/>
            <a:ext cx="4543928" cy="28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nancial Statement Project Proposal by Slidesgo">
  <a:themeElements>
    <a:clrScheme name="Simple Light">
      <a:dk1>
        <a:srgbClr val="1D2B95"/>
      </a:dk1>
      <a:lt1>
        <a:srgbClr val="449BFF"/>
      </a:lt1>
      <a:dk2>
        <a:srgbClr val="FFACCA"/>
      </a:dk2>
      <a:lt2>
        <a:srgbClr val="D9B695"/>
      </a:lt2>
      <a:accent1>
        <a:srgbClr val="FFFFFF"/>
      </a:accent1>
      <a:accent2>
        <a:srgbClr val="FFACCA"/>
      </a:accent2>
      <a:accent3>
        <a:srgbClr val="D9B695"/>
      </a:accent3>
      <a:accent4>
        <a:srgbClr val="449BFF"/>
      </a:accent4>
      <a:accent5>
        <a:srgbClr val="FFFFFF"/>
      </a:accent5>
      <a:accent6>
        <a:srgbClr val="1D2B95"/>
      </a:accent6>
      <a:hlink>
        <a:srgbClr val="1D2B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523</Words>
  <Application>Microsoft Office PowerPoint</Application>
  <PresentationFormat>On-screen Show (16:9)</PresentationFormat>
  <Paragraphs>116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Catamaran</vt:lpstr>
      <vt:lpstr>Darker Grotesque Black</vt:lpstr>
      <vt:lpstr>Poppins Black</vt:lpstr>
      <vt:lpstr>Arial</vt:lpstr>
      <vt:lpstr>Darker Grotesque Medium</vt:lpstr>
      <vt:lpstr>Poppins</vt:lpstr>
      <vt:lpstr>Financial Statement Project Proposal by Slidesgo</vt:lpstr>
      <vt:lpstr>Default Risk</vt:lpstr>
      <vt:lpstr>Motivation</vt:lpstr>
      <vt:lpstr>Motivation</vt:lpstr>
      <vt:lpstr>Motivation</vt:lpstr>
      <vt:lpstr>Data and tools</vt:lpstr>
      <vt:lpstr>Exploratory data analysis (EDA)</vt:lpstr>
      <vt:lpstr>EDA and insights</vt:lpstr>
      <vt:lpstr>EDA and insights</vt:lpstr>
      <vt:lpstr>EDA and insights</vt:lpstr>
      <vt:lpstr>EDA and insights</vt:lpstr>
      <vt:lpstr>EDA and insights</vt:lpstr>
      <vt:lpstr>EDA and insights</vt:lpstr>
      <vt:lpstr>Let’s build some models</vt:lpstr>
      <vt:lpstr>Models comparison (ROC AUC)</vt:lpstr>
      <vt:lpstr>Models comparison (ROC AUC)</vt:lpstr>
      <vt:lpstr>Models comparison (ROC AUC)</vt:lpstr>
      <vt:lpstr>Models comparison (F2 Score)</vt:lpstr>
      <vt:lpstr>Models comparison (F2 Score)</vt:lpstr>
      <vt:lpstr>Models comparison (F2 Score)</vt:lpstr>
      <vt:lpstr>Model optimizaton</vt:lpstr>
      <vt:lpstr>Optimized XGBoost Model</vt:lpstr>
      <vt:lpstr>Optimized XGBoost Model</vt:lpstr>
      <vt:lpstr>Optimized XGBoost Model</vt:lpstr>
      <vt:lpstr>Results</vt:lpstr>
      <vt:lpstr>Results</vt:lpstr>
      <vt:lpstr>Results</vt:lpstr>
      <vt:lpstr>Recap</vt:lpstr>
      <vt:lpstr>Recap</vt:lpstr>
      <vt:lpstr>Recap</vt:lpstr>
      <vt:lpstr>Recap</vt:lpstr>
      <vt:lpstr>Recap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</dc:title>
  <cp:lastModifiedBy>Linh Vu</cp:lastModifiedBy>
  <cp:revision>5</cp:revision>
  <dcterms:modified xsi:type="dcterms:W3CDTF">2021-05-14T07:06:53Z</dcterms:modified>
</cp:coreProperties>
</file>