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F64FAE-2804-4F21-8553-3D8745D3AE44}"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BBB9-B254-405F-B45B-A6495E1C6D3A}" type="slidenum">
              <a:rPr lang="en-US" smtClean="0"/>
              <a:t>‹#›</a:t>
            </a:fld>
            <a:endParaRPr lang="en-US"/>
          </a:p>
        </p:txBody>
      </p:sp>
    </p:spTree>
    <p:extLst>
      <p:ext uri="{BB962C8B-B14F-4D97-AF65-F5344CB8AC3E}">
        <p14:creationId xmlns:p14="http://schemas.microsoft.com/office/powerpoint/2010/main" val="372593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F64FAE-2804-4F21-8553-3D8745D3AE44}"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BBB9-B254-405F-B45B-A6495E1C6D3A}" type="slidenum">
              <a:rPr lang="en-US" smtClean="0"/>
              <a:t>‹#›</a:t>
            </a:fld>
            <a:endParaRPr lang="en-US"/>
          </a:p>
        </p:txBody>
      </p:sp>
    </p:spTree>
    <p:extLst>
      <p:ext uri="{BB962C8B-B14F-4D97-AF65-F5344CB8AC3E}">
        <p14:creationId xmlns:p14="http://schemas.microsoft.com/office/powerpoint/2010/main" val="1232593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F64FAE-2804-4F21-8553-3D8745D3AE44}"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BBB9-B254-405F-B45B-A6495E1C6D3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06457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F64FAE-2804-4F21-8553-3D8745D3AE44}"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BBB9-B254-405F-B45B-A6495E1C6D3A}" type="slidenum">
              <a:rPr lang="en-US" smtClean="0"/>
              <a:t>‹#›</a:t>
            </a:fld>
            <a:endParaRPr lang="en-US"/>
          </a:p>
        </p:txBody>
      </p:sp>
    </p:spTree>
    <p:extLst>
      <p:ext uri="{BB962C8B-B14F-4D97-AF65-F5344CB8AC3E}">
        <p14:creationId xmlns:p14="http://schemas.microsoft.com/office/powerpoint/2010/main" val="824972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F64FAE-2804-4F21-8553-3D8745D3AE44}"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BBB9-B254-405F-B45B-A6495E1C6D3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22864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F64FAE-2804-4F21-8553-3D8745D3AE44}"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BBB9-B254-405F-B45B-A6495E1C6D3A}" type="slidenum">
              <a:rPr lang="en-US" smtClean="0"/>
              <a:t>‹#›</a:t>
            </a:fld>
            <a:endParaRPr lang="en-US"/>
          </a:p>
        </p:txBody>
      </p:sp>
    </p:spTree>
    <p:extLst>
      <p:ext uri="{BB962C8B-B14F-4D97-AF65-F5344CB8AC3E}">
        <p14:creationId xmlns:p14="http://schemas.microsoft.com/office/powerpoint/2010/main" val="4017141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F64FAE-2804-4F21-8553-3D8745D3AE44}"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BBB9-B254-405F-B45B-A6495E1C6D3A}" type="slidenum">
              <a:rPr lang="en-US" smtClean="0"/>
              <a:t>‹#›</a:t>
            </a:fld>
            <a:endParaRPr lang="en-US"/>
          </a:p>
        </p:txBody>
      </p:sp>
    </p:spTree>
    <p:extLst>
      <p:ext uri="{BB962C8B-B14F-4D97-AF65-F5344CB8AC3E}">
        <p14:creationId xmlns:p14="http://schemas.microsoft.com/office/powerpoint/2010/main" val="1577339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F64FAE-2804-4F21-8553-3D8745D3AE44}"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BBB9-B254-405F-B45B-A6495E1C6D3A}" type="slidenum">
              <a:rPr lang="en-US" smtClean="0"/>
              <a:t>‹#›</a:t>
            </a:fld>
            <a:endParaRPr lang="en-US"/>
          </a:p>
        </p:txBody>
      </p:sp>
    </p:spTree>
    <p:extLst>
      <p:ext uri="{BB962C8B-B14F-4D97-AF65-F5344CB8AC3E}">
        <p14:creationId xmlns:p14="http://schemas.microsoft.com/office/powerpoint/2010/main" val="2682947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F64FAE-2804-4F21-8553-3D8745D3AE44}"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BBB9-B254-405F-B45B-A6495E1C6D3A}" type="slidenum">
              <a:rPr lang="en-US" smtClean="0"/>
              <a:t>‹#›</a:t>
            </a:fld>
            <a:endParaRPr lang="en-US"/>
          </a:p>
        </p:txBody>
      </p:sp>
    </p:spTree>
    <p:extLst>
      <p:ext uri="{BB962C8B-B14F-4D97-AF65-F5344CB8AC3E}">
        <p14:creationId xmlns:p14="http://schemas.microsoft.com/office/powerpoint/2010/main" val="3035043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F64FAE-2804-4F21-8553-3D8745D3AE44}"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BBB9-B254-405F-B45B-A6495E1C6D3A}" type="slidenum">
              <a:rPr lang="en-US" smtClean="0"/>
              <a:t>‹#›</a:t>
            </a:fld>
            <a:endParaRPr lang="en-US"/>
          </a:p>
        </p:txBody>
      </p:sp>
    </p:spTree>
    <p:extLst>
      <p:ext uri="{BB962C8B-B14F-4D97-AF65-F5344CB8AC3E}">
        <p14:creationId xmlns:p14="http://schemas.microsoft.com/office/powerpoint/2010/main" val="1623284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F64FAE-2804-4F21-8553-3D8745D3AE44}"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CBBB9-B254-405F-B45B-A6495E1C6D3A}" type="slidenum">
              <a:rPr lang="en-US" smtClean="0"/>
              <a:t>‹#›</a:t>
            </a:fld>
            <a:endParaRPr lang="en-US"/>
          </a:p>
        </p:txBody>
      </p:sp>
    </p:spTree>
    <p:extLst>
      <p:ext uri="{BB962C8B-B14F-4D97-AF65-F5344CB8AC3E}">
        <p14:creationId xmlns:p14="http://schemas.microsoft.com/office/powerpoint/2010/main" val="358819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F64FAE-2804-4F21-8553-3D8745D3AE44}" type="datetimeFigureOut">
              <a:rPr lang="en-US" smtClean="0"/>
              <a:t>9/25/2017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2CBBB9-B254-405F-B45B-A6495E1C6D3A}" type="slidenum">
              <a:rPr lang="en-US" smtClean="0"/>
              <a:t>‹#›</a:t>
            </a:fld>
            <a:endParaRPr lang="en-US"/>
          </a:p>
        </p:txBody>
      </p:sp>
    </p:spTree>
    <p:extLst>
      <p:ext uri="{BB962C8B-B14F-4D97-AF65-F5344CB8AC3E}">
        <p14:creationId xmlns:p14="http://schemas.microsoft.com/office/powerpoint/2010/main" val="2757617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F64FAE-2804-4F21-8553-3D8745D3AE44}" type="datetimeFigureOut">
              <a:rPr lang="en-US" smtClean="0"/>
              <a:t>9/25/2017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2CBBB9-B254-405F-B45B-A6495E1C6D3A}" type="slidenum">
              <a:rPr lang="en-US" smtClean="0"/>
              <a:t>‹#›</a:t>
            </a:fld>
            <a:endParaRPr lang="en-US"/>
          </a:p>
        </p:txBody>
      </p:sp>
    </p:spTree>
    <p:extLst>
      <p:ext uri="{BB962C8B-B14F-4D97-AF65-F5344CB8AC3E}">
        <p14:creationId xmlns:p14="http://schemas.microsoft.com/office/powerpoint/2010/main" val="765354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F64FAE-2804-4F21-8553-3D8745D3AE44}" type="datetimeFigureOut">
              <a:rPr lang="en-US" smtClean="0"/>
              <a:t>9/25/2017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2CBBB9-B254-405F-B45B-A6495E1C6D3A}" type="slidenum">
              <a:rPr lang="en-US" smtClean="0"/>
              <a:t>‹#›</a:t>
            </a:fld>
            <a:endParaRPr lang="en-US"/>
          </a:p>
        </p:txBody>
      </p:sp>
    </p:spTree>
    <p:extLst>
      <p:ext uri="{BB962C8B-B14F-4D97-AF65-F5344CB8AC3E}">
        <p14:creationId xmlns:p14="http://schemas.microsoft.com/office/powerpoint/2010/main" val="2570203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F64FAE-2804-4F21-8553-3D8745D3AE44}"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CBBB9-B254-405F-B45B-A6495E1C6D3A}" type="slidenum">
              <a:rPr lang="en-US" smtClean="0"/>
              <a:t>‹#›</a:t>
            </a:fld>
            <a:endParaRPr lang="en-US"/>
          </a:p>
        </p:txBody>
      </p:sp>
    </p:spTree>
    <p:extLst>
      <p:ext uri="{BB962C8B-B14F-4D97-AF65-F5344CB8AC3E}">
        <p14:creationId xmlns:p14="http://schemas.microsoft.com/office/powerpoint/2010/main" val="3006431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2F64FAE-2804-4F21-8553-3D8745D3AE44}"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CBBB9-B254-405F-B45B-A6495E1C6D3A}" type="slidenum">
              <a:rPr lang="en-US" smtClean="0"/>
              <a:t>‹#›</a:t>
            </a:fld>
            <a:endParaRPr lang="en-US"/>
          </a:p>
        </p:txBody>
      </p:sp>
    </p:spTree>
    <p:extLst>
      <p:ext uri="{BB962C8B-B14F-4D97-AF65-F5344CB8AC3E}">
        <p14:creationId xmlns:p14="http://schemas.microsoft.com/office/powerpoint/2010/main" val="3572359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2F64FAE-2804-4F21-8553-3D8745D3AE44}" type="datetimeFigureOut">
              <a:rPr lang="en-US" smtClean="0"/>
              <a:t>9/25/2017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22CBBB9-B254-405F-B45B-A6495E1C6D3A}" type="slidenum">
              <a:rPr lang="en-US" smtClean="0"/>
              <a:t>‹#›</a:t>
            </a:fld>
            <a:endParaRPr lang="en-US"/>
          </a:p>
        </p:txBody>
      </p:sp>
    </p:spTree>
    <p:extLst>
      <p:ext uri="{BB962C8B-B14F-4D97-AF65-F5344CB8AC3E}">
        <p14:creationId xmlns:p14="http://schemas.microsoft.com/office/powerpoint/2010/main" val="606452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0D6E-E0D6-4904-A255-90257D2797AC}"/>
              </a:ext>
            </a:extLst>
          </p:cNvPr>
          <p:cNvSpPr>
            <a:spLocks noGrp="1"/>
          </p:cNvSpPr>
          <p:nvPr>
            <p:ph type="ctrTitle"/>
          </p:nvPr>
        </p:nvSpPr>
        <p:spPr/>
        <p:txBody>
          <a:bodyPr/>
          <a:lstStyle/>
          <a:p>
            <a:pPr algn="ct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rà</a:t>
            </a:r>
            <a:r>
              <a:rPr lang="en-US" dirty="0">
                <a:solidFill>
                  <a:schemeClr val="tx1"/>
                </a:solidFill>
              </a:rPr>
              <a:t> </a:t>
            </a:r>
            <a:r>
              <a:rPr lang="en-US" dirty="0" err="1">
                <a:solidFill>
                  <a:schemeClr val="tx1"/>
                </a:solidFill>
              </a:rPr>
              <a:t>soát</a:t>
            </a:r>
            <a:endParaRPr lang="en-US" dirty="0">
              <a:solidFill>
                <a:schemeClr val="tx1"/>
              </a:solidFill>
            </a:endParaRPr>
          </a:p>
        </p:txBody>
      </p:sp>
      <p:sp>
        <p:nvSpPr>
          <p:cNvPr id="3" name="Subtitle 2">
            <a:extLst>
              <a:ext uri="{FF2B5EF4-FFF2-40B4-BE49-F238E27FC236}">
                <a16:creationId xmlns:a16="http://schemas.microsoft.com/office/drawing/2014/main" id="{A7E6486F-F847-438C-BBD0-05E0A460AB8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11121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F62B-62D7-487C-B5D5-BE6A84AEF60E}"/>
              </a:ext>
            </a:extLst>
          </p:cNvPr>
          <p:cNvSpPr>
            <a:spLocks noGrp="1"/>
          </p:cNvSpPr>
          <p:nvPr>
            <p:ph type="title"/>
          </p:nvPr>
        </p:nvSpPr>
        <p:spPr/>
        <p:txBody>
          <a:bodyPr/>
          <a:lstStyle/>
          <a:p>
            <a:r>
              <a:rPr lang="en-US" dirty="0" err="1">
                <a:solidFill>
                  <a:schemeClr val="tx1"/>
                </a:solidFill>
              </a:rPr>
              <a:t>Các</a:t>
            </a:r>
            <a:r>
              <a:rPr lang="en-US" dirty="0">
                <a:solidFill>
                  <a:schemeClr val="tx1"/>
                </a:solidFill>
              </a:rPr>
              <a:t> </a:t>
            </a:r>
            <a:r>
              <a:rPr lang="en-US" dirty="0" err="1">
                <a:solidFill>
                  <a:schemeClr val="tx1"/>
                </a:solidFill>
              </a:rPr>
              <a:t>kỹ</a:t>
            </a:r>
            <a:r>
              <a:rPr lang="en-US" dirty="0">
                <a:solidFill>
                  <a:schemeClr val="tx1"/>
                </a:solidFill>
              </a:rPr>
              <a:t> </a:t>
            </a:r>
            <a:r>
              <a:rPr lang="en-US" dirty="0" err="1">
                <a:solidFill>
                  <a:schemeClr val="tx1"/>
                </a:solidFill>
              </a:rPr>
              <a:t>thuật</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rà</a:t>
            </a:r>
            <a:r>
              <a:rPr lang="en-US" dirty="0">
                <a:solidFill>
                  <a:schemeClr val="tx1"/>
                </a:solidFill>
              </a:rPr>
              <a:t> </a:t>
            </a:r>
            <a:r>
              <a:rPr lang="en-US" dirty="0" err="1">
                <a:solidFill>
                  <a:schemeClr val="tx1"/>
                </a:solidFill>
              </a:rPr>
              <a:t>soát</a:t>
            </a:r>
            <a:endParaRPr lang="en-US" dirty="0">
              <a:solidFill>
                <a:schemeClr val="tx1"/>
              </a:solidFill>
            </a:endParaRPr>
          </a:p>
        </p:txBody>
      </p:sp>
      <p:sp>
        <p:nvSpPr>
          <p:cNvPr id="3" name="Content Placeholder 2">
            <a:extLst>
              <a:ext uri="{FF2B5EF4-FFF2-40B4-BE49-F238E27FC236}">
                <a16:creationId xmlns:a16="http://schemas.microsoft.com/office/drawing/2014/main" id="{AE36E5A5-B8D2-493B-8846-FF4CD2218655}"/>
              </a:ext>
            </a:extLst>
          </p:cNvPr>
          <p:cNvSpPr>
            <a:spLocks noGrp="1"/>
          </p:cNvSpPr>
          <p:nvPr>
            <p:ph idx="1"/>
          </p:nvPr>
        </p:nvSpPr>
        <p:spPr/>
        <p:txBody>
          <a:bodyPr/>
          <a:lstStyle/>
          <a:p>
            <a:pPr marL="0" indent="0">
              <a:buNone/>
            </a:pPr>
            <a:r>
              <a:rPr lang="en-US" dirty="0">
                <a:solidFill>
                  <a:schemeClr val="tx1"/>
                </a:solidFill>
              </a:rPr>
              <a:t>1.H</a:t>
            </a:r>
            <a:r>
              <a:rPr lang="vi-VN" dirty="0">
                <a:solidFill>
                  <a:schemeClr val="tx1"/>
                </a:solidFill>
              </a:rPr>
              <a:t>ư</a:t>
            </a:r>
            <a:r>
              <a:rPr lang="en-US" dirty="0" err="1">
                <a:solidFill>
                  <a:schemeClr val="tx1"/>
                </a:solidFill>
              </a:rPr>
              <a:t>ớng</a:t>
            </a:r>
            <a:r>
              <a:rPr lang="en-US" dirty="0">
                <a:solidFill>
                  <a:schemeClr val="tx1"/>
                </a:solidFill>
              </a:rPr>
              <a:t> </a:t>
            </a:r>
            <a:r>
              <a:rPr lang="en-US" dirty="0" err="1">
                <a:solidFill>
                  <a:schemeClr val="tx1"/>
                </a:solidFill>
              </a:rPr>
              <a:t>dẫn</a:t>
            </a:r>
            <a:endParaRPr lang="en-US" dirty="0">
              <a:solidFill>
                <a:schemeClr val="tx1"/>
              </a:solidFill>
            </a:endParaRPr>
          </a:p>
          <a:p>
            <a:r>
              <a:rPr lang="vi-VN" dirty="0"/>
              <a:t>Đây thường là cách đánh giá mã ít chính thức nhất và thường được gọi là "kiểm tra ngang hàng" . Mã được đánh giá theo cách này nên nhỏ như một vài dòng thay đổi cho một nhược điểm.</a:t>
            </a:r>
          </a:p>
          <a:p>
            <a:r>
              <a:rPr lang="vi-VN" dirty="0"/>
              <a:t>Thông thường, không có nhiều hơn một hoặc hai nhà phát triển được yêu cầu xem lại mã và thường ít nhất một trong số các chuyên gia đánh giá có kinh nghiệm về mã hoặc những gì đang được thay đổi (ví dụ như sửa lỗi bảo mật).</a:t>
            </a:r>
          </a:p>
          <a:p>
            <a:pPr marL="0" indent="0">
              <a:buNone/>
            </a:pPr>
            <a:endParaRPr lang="en-US" dirty="0"/>
          </a:p>
        </p:txBody>
      </p:sp>
    </p:spTree>
    <p:extLst>
      <p:ext uri="{BB962C8B-B14F-4D97-AF65-F5344CB8AC3E}">
        <p14:creationId xmlns:p14="http://schemas.microsoft.com/office/powerpoint/2010/main" val="40235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41D5-7297-40C3-AAFB-3C7F2AFCEE99}"/>
              </a:ext>
            </a:extLst>
          </p:cNvPr>
          <p:cNvSpPr>
            <a:spLocks noGrp="1"/>
          </p:cNvSpPr>
          <p:nvPr>
            <p:ph type="title"/>
          </p:nvPr>
        </p:nvSpPr>
        <p:spPr/>
        <p:txBody>
          <a:bodyPr/>
          <a:lstStyle/>
          <a:p>
            <a:r>
              <a:rPr lang="en-US" dirty="0" err="1">
                <a:solidFill>
                  <a:schemeClr val="tx1"/>
                </a:solidFill>
              </a:rPr>
              <a:t>Các</a:t>
            </a:r>
            <a:r>
              <a:rPr lang="en-US" dirty="0">
                <a:solidFill>
                  <a:schemeClr val="tx1"/>
                </a:solidFill>
              </a:rPr>
              <a:t> </a:t>
            </a:r>
            <a:r>
              <a:rPr lang="en-US" dirty="0" err="1">
                <a:solidFill>
                  <a:schemeClr val="tx1"/>
                </a:solidFill>
              </a:rPr>
              <a:t>kỹ</a:t>
            </a:r>
            <a:r>
              <a:rPr lang="en-US" dirty="0">
                <a:solidFill>
                  <a:schemeClr val="tx1"/>
                </a:solidFill>
              </a:rPr>
              <a:t> </a:t>
            </a:r>
            <a:r>
              <a:rPr lang="en-US" dirty="0" err="1">
                <a:solidFill>
                  <a:schemeClr val="tx1"/>
                </a:solidFill>
              </a:rPr>
              <a:t>thuật</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rà</a:t>
            </a:r>
            <a:r>
              <a:rPr lang="en-US" dirty="0">
                <a:solidFill>
                  <a:schemeClr val="tx1"/>
                </a:solidFill>
              </a:rPr>
              <a:t> </a:t>
            </a:r>
            <a:r>
              <a:rPr lang="en-US" dirty="0" err="1">
                <a:solidFill>
                  <a:schemeClr val="tx1"/>
                </a:solidFill>
              </a:rPr>
              <a:t>soát</a:t>
            </a:r>
            <a:endParaRPr lang="en-US" dirty="0">
              <a:solidFill>
                <a:schemeClr val="tx1"/>
              </a:solidFill>
            </a:endParaRPr>
          </a:p>
        </p:txBody>
      </p:sp>
      <p:sp>
        <p:nvSpPr>
          <p:cNvPr id="3" name="Content Placeholder 2">
            <a:extLst>
              <a:ext uri="{FF2B5EF4-FFF2-40B4-BE49-F238E27FC236}">
                <a16:creationId xmlns:a16="http://schemas.microsoft.com/office/drawing/2014/main" id="{A145AA48-6B2B-4249-BE9E-FAA9E5DAD754}"/>
              </a:ext>
            </a:extLst>
          </p:cNvPr>
          <p:cNvSpPr>
            <a:spLocks noGrp="1"/>
          </p:cNvSpPr>
          <p:nvPr>
            <p:ph idx="1"/>
          </p:nvPr>
        </p:nvSpPr>
        <p:spPr/>
        <p:txBody>
          <a:bodyPr/>
          <a:lstStyle/>
          <a:p>
            <a:pPr marL="0" indent="0">
              <a:buNone/>
            </a:pPr>
            <a:r>
              <a:rPr lang="en-US" dirty="0"/>
              <a:t>2.Đánh </a:t>
            </a:r>
            <a:r>
              <a:rPr lang="en-US" dirty="0" err="1"/>
              <a:t>giá</a:t>
            </a:r>
            <a:r>
              <a:rPr lang="en-US" dirty="0"/>
              <a:t> </a:t>
            </a:r>
            <a:r>
              <a:rPr lang="en-US" dirty="0" err="1"/>
              <a:t>mã</a:t>
            </a:r>
            <a:endParaRPr lang="en-US" dirty="0"/>
          </a:p>
          <a:p>
            <a:r>
              <a:rPr lang="en-US" dirty="0" err="1"/>
              <a:t>Đánh</a:t>
            </a:r>
            <a:r>
              <a:rPr lang="en-US" dirty="0"/>
              <a:t> </a:t>
            </a:r>
            <a:r>
              <a:rPr lang="en-US" dirty="0" err="1"/>
              <a:t>giá</a:t>
            </a:r>
            <a:r>
              <a:rPr lang="en-US" dirty="0"/>
              <a:t> </a:t>
            </a:r>
            <a:r>
              <a:rPr lang="en-US" dirty="0" err="1"/>
              <a:t>mã</a:t>
            </a:r>
            <a:r>
              <a:rPr lang="en-US" dirty="0"/>
              <a:t> </a:t>
            </a:r>
            <a:r>
              <a:rPr lang="vi-VN" dirty="0"/>
              <a:t>thường được thực hiện để thay đổi mã đáng kể hơn, chẳng hạn như thêm chức năng mới hoặc sửa lỗi phức tạp. Trong phát triển nhanh, một bài đánh giá mã được thực hiện sau khi mỗi chức năng người dùng được hoàn thành.</a:t>
            </a:r>
            <a:endParaRPr lang="en-US" dirty="0"/>
          </a:p>
          <a:p>
            <a:r>
              <a:rPr lang="vi-VN" dirty="0"/>
              <a:t>Số lượng người đánh giá sẽ khác nhau dựa trên những gì đang được đánh giá và số lượng mã cần phải được xem xét. Các nhà quản lý nhân sự không nên tham dự các cuộc đánh giá mã vì họ có thể cản trở việc thảo luận trung thực về những khuyết điểm hiện tại.</a:t>
            </a:r>
            <a:endParaRPr lang="en-US" dirty="0"/>
          </a:p>
          <a:p>
            <a:r>
              <a:rPr lang="vi-VN" dirty="0"/>
              <a:t>Đánh giá mã thường do tác giả của mã hoặc mã thay đổi. Tác giả phải gửi mã (hoặc truy cập vào mã) và tài liệu để xem xét một vài ngày trước khi đánh giá để cho phép người đánh giá thời gian chuẩn bị.</a:t>
            </a:r>
            <a:endParaRPr lang="en-US" dirty="0"/>
          </a:p>
          <a:p>
            <a:endParaRPr lang="en-US" dirty="0"/>
          </a:p>
          <a:p>
            <a:endParaRPr lang="en-US" dirty="0"/>
          </a:p>
        </p:txBody>
      </p:sp>
    </p:spTree>
    <p:extLst>
      <p:ext uri="{BB962C8B-B14F-4D97-AF65-F5344CB8AC3E}">
        <p14:creationId xmlns:p14="http://schemas.microsoft.com/office/powerpoint/2010/main" val="3479364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2FE1-EF1B-4423-A3BA-0A1A6BBC20E2}"/>
              </a:ext>
            </a:extLst>
          </p:cNvPr>
          <p:cNvSpPr>
            <a:spLocks noGrp="1"/>
          </p:cNvSpPr>
          <p:nvPr>
            <p:ph type="title"/>
          </p:nvPr>
        </p:nvSpPr>
        <p:spPr/>
        <p:txBody>
          <a:bodyPr/>
          <a:lstStyle/>
          <a:p>
            <a:r>
              <a:rPr lang="en-US" dirty="0" err="1">
                <a:solidFill>
                  <a:schemeClr val="tx1"/>
                </a:solidFill>
              </a:rPr>
              <a:t>Các</a:t>
            </a:r>
            <a:r>
              <a:rPr lang="en-US" dirty="0">
                <a:solidFill>
                  <a:schemeClr val="tx1"/>
                </a:solidFill>
              </a:rPr>
              <a:t> </a:t>
            </a:r>
            <a:r>
              <a:rPr lang="en-US" dirty="0" err="1">
                <a:solidFill>
                  <a:schemeClr val="tx1"/>
                </a:solidFill>
              </a:rPr>
              <a:t>kỹ</a:t>
            </a:r>
            <a:r>
              <a:rPr lang="en-US" dirty="0">
                <a:solidFill>
                  <a:schemeClr val="tx1"/>
                </a:solidFill>
              </a:rPr>
              <a:t> </a:t>
            </a:r>
            <a:r>
              <a:rPr lang="en-US" dirty="0" err="1">
                <a:solidFill>
                  <a:schemeClr val="tx1"/>
                </a:solidFill>
              </a:rPr>
              <a:t>thuật</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rà</a:t>
            </a:r>
            <a:r>
              <a:rPr lang="en-US" dirty="0">
                <a:solidFill>
                  <a:schemeClr val="tx1"/>
                </a:solidFill>
              </a:rPr>
              <a:t> </a:t>
            </a:r>
            <a:r>
              <a:rPr lang="en-US" dirty="0" err="1">
                <a:solidFill>
                  <a:schemeClr val="tx1"/>
                </a:solidFill>
              </a:rPr>
              <a:t>soát</a:t>
            </a:r>
            <a:endParaRPr lang="en-US" dirty="0">
              <a:solidFill>
                <a:schemeClr val="tx1"/>
              </a:solidFill>
            </a:endParaRPr>
          </a:p>
        </p:txBody>
      </p:sp>
      <p:sp>
        <p:nvSpPr>
          <p:cNvPr id="3" name="Content Placeholder 2">
            <a:extLst>
              <a:ext uri="{FF2B5EF4-FFF2-40B4-BE49-F238E27FC236}">
                <a16:creationId xmlns:a16="http://schemas.microsoft.com/office/drawing/2014/main" id="{CF95AD1C-F262-4E94-AEEF-AEFCF189661D}"/>
              </a:ext>
            </a:extLst>
          </p:cNvPr>
          <p:cNvSpPr>
            <a:spLocks noGrp="1"/>
          </p:cNvSpPr>
          <p:nvPr>
            <p:ph idx="1"/>
          </p:nvPr>
        </p:nvSpPr>
        <p:spPr/>
        <p:txBody>
          <a:bodyPr/>
          <a:lstStyle/>
          <a:p>
            <a:pPr marL="0" indent="0">
              <a:buNone/>
            </a:pPr>
            <a:r>
              <a:rPr lang="en-US" dirty="0"/>
              <a:t>2.Đánh </a:t>
            </a:r>
            <a:r>
              <a:rPr lang="en-US" dirty="0" err="1"/>
              <a:t>giá</a:t>
            </a:r>
            <a:r>
              <a:rPr lang="en-US" dirty="0"/>
              <a:t> </a:t>
            </a:r>
            <a:r>
              <a:rPr lang="en-US" dirty="0" err="1"/>
              <a:t>mã</a:t>
            </a:r>
            <a:endParaRPr lang="en-US" dirty="0"/>
          </a:p>
          <a:p>
            <a:r>
              <a:rPr lang="vi-VN" dirty="0"/>
              <a:t>Công việc của người đánh giá là tìm kiếm các vấn đề trong quá trình thực hiện. Đây có thể là lỗi mã, thiếu hoặc comment không chính xác, hoặc vấn đề bố cục của mã (mô đun hóa, khả năng đọc, dịch vụ, v.v.).</a:t>
            </a:r>
            <a:endParaRPr lang="en-US" dirty="0"/>
          </a:p>
          <a:p>
            <a:endParaRPr lang="en-US" dirty="0"/>
          </a:p>
        </p:txBody>
      </p:sp>
    </p:spTree>
    <p:extLst>
      <p:ext uri="{BB962C8B-B14F-4D97-AF65-F5344CB8AC3E}">
        <p14:creationId xmlns:p14="http://schemas.microsoft.com/office/powerpoint/2010/main" val="379807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4074-8C07-4D90-914A-82B017C0C252}"/>
              </a:ext>
            </a:extLst>
          </p:cNvPr>
          <p:cNvSpPr>
            <a:spLocks noGrp="1"/>
          </p:cNvSpPr>
          <p:nvPr>
            <p:ph type="title"/>
          </p:nvPr>
        </p:nvSpPr>
        <p:spPr/>
        <p:txBody>
          <a:bodyPr/>
          <a:lstStyle/>
          <a:p>
            <a:r>
              <a:rPr lang="en-US" dirty="0" err="1">
                <a:solidFill>
                  <a:schemeClr val="tx1"/>
                </a:solidFill>
              </a:rPr>
              <a:t>Các</a:t>
            </a:r>
            <a:r>
              <a:rPr lang="en-US" dirty="0">
                <a:solidFill>
                  <a:schemeClr val="tx1"/>
                </a:solidFill>
              </a:rPr>
              <a:t> </a:t>
            </a:r>
            <a:r>
              <a:rPr lang="en-US" dirty="0" err="1">
                <a:solidFill>
                  <a:schemeClr val="tx1"/>
                </a:solidFill>
              </a:rPr>
              <a:t>kỹ</a:t>
            </a:r>
            <a:r>
              <a:rPr lang="en-US" dirty="0">
                <a:solidFill>
                  <a:schemeClr val="tx1"/>
                </a:solidFill>
              </a:rPr>
              <a:t> </a:t>
            </a:r>
            <a:r>
              <a:rPr lang="en-US" dirty="0" err="1">
                <a:solidFill>
                  <a:schemeClr val="tx1"/>
                </a:solidFill>
              </a:rPr>
              <a:t>thuật</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rà</a:t>
            </a:r>
            <a:r>
              <a:rPr lang="en-US" dirty="0">
                <a:solidFill>
                  <a:schemeClr val="tx1"/>
                </a:solidFill>
              </a:rPr>
              <a:t> </a:t>
            </a:r>
            <a:r>
              <a:rPr lang="en-US" dirty="0" err="1">
                <a:solidFill>
                  <a:schemeClr val="tx1"/>
                </a:solidFill>
              </a:rPr>
              <a:t>soát</a:t>
            </a:r>
            <a:endParaRPr lang="en-US" dirty="0">
              <a:solidFill>
                <a:schemeClr val="tx1"/>
              </a:solidFill>
            </a:endParaRPr>
          </a:p>
        </p:txBody>
      </p:sp>
      <p:sp>
        <p:nvSpPr>
          <p:cNvPr id="3" name="Content Placeholder 2">
            <a:extLst>
              <a:ext uri="{FF2B5EF4-FFF2-40B4-BE49-F238E27FC236}">
                <a16:creationId xmlns:a16="http://schemas.microsoft.com/office/drawing/2014/main" id="{F61B3CD9-6A9E-4B8F-9B03-262CBFCE4814}"/>
              </a:ext>
            </a:extLst>
          </p:cNvPr>
          <p:cNvSpPr>
            <a:spLocks noGrp="1"/>
          </p:cNvSpPr>
          <p:nvPr>
            <p:ph idx="1"/>
          </p:nvPr>
        </p:nvSpPr>
        <p:spPr/>
        <p:txBody>
          <a:bodyPr/>
          <a:lstStyle/>
          <a:p>
            <a:pPr marL="0" indent="0">
              <a:buNone/>
            </a:pPr>
            <a:r>
              <a:rPr lang="en-US" dirty="0"/>
              <a:t>3.Kiểm </a:t>
            </a:r>
            <a:r>
              <a:rPr lang="en-US" dirty="0" err="1"/>
              <a:t>tra</a:t>
            </a:r>
            <a:endParaRPr lang="en-US" dirty="0"/>
          </a:p>
          <a:p>
            <a:r>
              <a:rPr lang="vi-VN" dirty="0"/>
              <a:t>Kiểm tra là loại đánh giá chính thức nhất mặc dù thường "đánh giá mã" và "kiểm tra mã" được sử dụng hoán đổi cho nhau. Kiểm tra cũng có mục đích tìm ra các khuyết tật và có thể được thực hiện đối với bất kỳ tài liệu như tài liệu lập kế hoạch, yêu cầu, thiết kế, mã, hướng dẫn cài đặt, kế hoạch kiểm tra và các ca kiểm thử.</a:t>
            </a:r>
            <a:endParaRPr lang="en-US" dirty="0"/>
          </a:p>
          <a:p>
            <a:endParaRPr lang="en-US" dirty="0"/>
          </a:p>
        </p:txBody>
      </p:sp>
    </p:spTree>
    <p:extLst>
      <p:ext uri="{BB962C8B-B14F-4D97-AF65-F5344CB8AC3E}">
        <p14:creationId xmlns:p14="http://schemas.microsoft.com/office/powerpoint/2010/main" val="76815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822F2-88B5-4625-B076-768CB7407B60}"/>
              </a:ext>
            </a:extLst>
          </p:cNvPr>
          <p:cNvSpPr>
            <a:spLocks noGrp="1"/>
          </p:cNvSpPr>
          <p:nvPr>
            <p:ph type="title"/>
          </p:nvPr>
        </p:nvSpPr>
        <p:spPr/>
        <p:txBody>
          <a:bodyPr/>
          <a:lstStyle/>
          <a:p>
            <a:r>
              <a:rPr lang="en-US" dirty="0" err="1">
                <a:solidFill>
                  <a:schemeClr val="tx1"/>
                </a:solidFill>
              </a:rPr>
              <a:t>Các</a:t>
            </a:r>
            <a:r>
              <a:rPr lang="en-US" dirty="0">
                <a:solidFill>
                  <a:schemeClr val="tx1"/>
                </a:solidFill>
              </a:rPr>
              <a:t> </a:t>
            </a:r>
            <a:r>
              <a:rPr lang="en-US" dirty="0" err="1">
                <a:solidFill>
                  <a:schemeClr val="tx1"/>
                </a:solidFill>
              </a:rPr>
              <a:t>kỹ</a:t>
            </a:r>
            <a:r>
              <a:rPr lang="en-US" dirty="0">
                <a:solidFill>
                  <a:schemeClr val="tx1"/>
                </a:solidFill>
              </a:rPr>
              <a:t> </a:t>
            </a:r>
            <a:r>
              <a:rPr lang="en-US" dirty="0" err="1">
                <a:solidFill>
                  <a:schemeClr val="tx1"/>
                </a:solidFill>
              </a:rPr>
              <a:t>thuật</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rà</a:t>
            </a:r>
            <a:r>
              <a:rPr lang="en-US" dirty="0">
                <a:solidFill>
                  <a:schemeClr val="tx1"/>
                </a:solidFill>
              </a:rPr>
              <a:t> </a:t>
            </a:r>
            <a:r>
              <a:rPr lang="en-US" dirty="0" err="1">
                <a:solidFill>
                  <a:schemeClr val="tx1"/>
                </a:solidFill>
              </a:rPr>
              <a:t>soát</a:t>
            </a:r>
            <a:endParaRPr lang="en-US" dirty="0">
              <a:solidFill>
                <a:schemeClr val="tx1"/>
              </a:solidFill>
            </a:endParaRPr>
          </a:p>
        </p:txBody>
      </p:sp>
      <p:sp>
        <p:nvSpPr>
          <p:cNvPr id="3" name="Content Placeholder 2">
            <a:extLst>
              <a:ext uri="{FF2B5EF4-FFF2-40B4-BE49-F238E27FC236}">
                <a16:creationId xmlns:a16="http://schemas.microsoft.com/office/drawing/2014/main" id="{1086A96B-96E1-471B-9612-086F4E52D0C8}"/>
              </a:ext>
            </a:extLst>
          </p:cNvPr>
          <p:cNvSpPr>
            <a:spLocks noGrp="1"/>
          </p:cNvSpPr>
          <p:nvPr>
            <p:ph idx="1"/>
          </p:nvPr>
        </p:nvSpPr>
        <p:spPr/>
        <p:txBody>
          <a:bodyPr/>
          <a:lstStyle/>
          <a:p>
            <a:pPr marL="0" indent="0">
              <a:buNone/>
            </a:pPr>
            <a:r>
              <a:rPr lang="en-US" dirty="0"/>
              <a:t>3.Kiểm </a:t>
            </a:r>
            <a:r>
              <a:rPr lang="en-US" dirty="0" err="1"/>
              <a:t>tra</a:t>
            </a:r>
            <a:endParaRPr lang="en-US" dirty="0"/>
          </a:p>
          <a:p>
            <a:pPr marL="0" indent="0">
              <a:buNone/>
            </a:pPr>
            <a:r>
              <a:rPr lang="en-US" dirty="0" err="1"/>
              <a:t>Các</a:t>
            </a:r>
            <a:r>
              <a:rPr lang="en-US" dirty="0"/>
              <a:t> </a:t>
            </a:r>
            <a:r>
              <a:rPr lang="en-US" dirty="0" err="1"/>
              <a:t>vai</a:t>
            </a:r>
            <a:r>
              <a:rPr lang="en-US" dirty="0"/>
              <a:t> </a:t>
            </a:r>
            <a:r>
              <a:rPr lang="en-US" dirty="0" err="1"/>
              <a:t>trò</a:t>
            </a:r>
            <a:r>
              <a:rPr lang="en-US" dirty="0"/>
              <a:t> </a:t>
            </a:r>
            <a:r>
              <a:rPr lang="en-US" dirty="0" err="1"/>
              <a:t>kiểm</a:t>
            </a:r>
            <a:r>
              <a:rPr lang="en-US" dirty="0"/>
              <a:t> </a:t>
            </a:r>
            <a:r>
              <a:rPr lang="en-US" dirty="0" err="1"/>
              <a:t>tra</a:t>
            </a:r>
            <a:r>
              <a:rPr lang="en-US" dirty="0"/>
              <a:t> bao </a:t>
            </a:r>
            <a:r>
              <a:rPr lang="en-US" dirty="0" err="1"/>
              <a:t>gồm</a:t>
            </a:r>
            <a:endParaRPr lang="en-US" dirty="0"/>
          </a:p>
          <a:p>
            <a:pPr fontAlgn="base"/>
            <a:r>
              <a:rPr lang="vi-VN" dirty="0"/>
              <a:t>Chủ tịch - làm việc với tác giả để lên kế hoạch kiểm tra, gửi tài liệu, chạy cuộc họp, theo sát với tác giả về việc tiếp tục kiểm tra (thường là trưởng nhóm hoặc quản lý dự án)</a:t>
            </a:r>
          </a:p>
          <a:p>
            <a:r>
              <a:rPr lang="vi-VN" dirty="0"/>
              <a:t>Tác giả - cung cấp tài liệu kiểm tra cho người kiểm duyệt, giải thích các tài liệu khi cần thiết, trả lời các câu hỏi, chịu trách nhiệm về việc làm lại dựa trên các ý kiến kiểm tra</a:t>
            </a:r>
            <a:endParaRPr lang="en-US" dirty="0"/>
          </a:p>
          <a:p>
            <a:r>
              <a:rPr lang="vi-VN" dirty="0"/>
              <a:t>Người đọc - rà soát mã và dừng lại cho ý kiến về đoạn đó</a:t>
            </a:r>
            <a:endParaRPr lang="en-US" dirty="0"/>
          </a:p>
          <a:p>
            <a:pPr marL="0" indent="0">
              <a:buNone/>
            </a:pPr>
            <a:endParaRPr lang="en-US" dirty="0"/>
          </a:p>
        </p:txBody>
      </p:sp>
    </p:spTree>
    <p:extLst>
      <p:ext uri="{BB962C8B-B14F-4D97-AF65-F5344CB8AC3E}">
        <p14:creationId xmlns:p14="http://schemas.microsoft.com/office/powerpoint/2010/main" val="237657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DB3D-88AC-4B11-9242-F53107995B26}"/>
              </a:ext>
            </a:extLst>
          </p:cNvPr>
          <p:cNvSpPr>
            <a:spLocks noGrp="1"/>
          </p:cNvSpPr>
          <p:nvPr>
            <p:ph type="title"/>
          </p:nvPr>
        </p:nvSpPr>
        <p:spPr/>
        <p:txBody>
          <a:bodyPr/>
          <a:lstStyle/>
          <a:p>
            <a:r>
              <a:rPr lang="en-US" dirty="0" err="1">
                <a:solidFill>
                  <a:schemeClr val="tx1"/>
                </a:solidFill>
              </a:rPr>
              <a:t>Các</a:t>
            </a:r>
            <a:r>
              <a:rPr lang="en-US" dirty="0">
                <a:solidFill>
                  <a:schemeClr val="tx1"/>
                </a:solidFill>
              </a:rPr>
              <a:t> </a:t>
            </a:r>
            <a:r>
              <a:rPr lang="en-US" dirty="0" err="1">
                <a:solidFill>
                  <a:schemeClr val="tx1"/>
                </a:solidFill>
              </a:rPr>
              <a:t>kỹ</a:t>
            </a:r>
            <a:r>
              <a:rPr lang="en-US" dirty="0">
                <a:solidFill>
                  <a:schemeClr val="tx1"/>
                </a:solidFill>
              </a:rPr>
              <a:t> </a:t>
            </a:r>
            <a:r>
              <a:rPr lang="en-US" dirty="0" err="1">
                <a:solidFill>
                  <a:schemeClr val="tx1"/>
                </a:solidFill>
              </a:rPr>
              <a:t>thuật</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rà</a:t>
            </a:r>
            <a:r>
              <a:rPr lang="en-US" dirty="0">
                <a:solidFill>
                  <a:schemeClr val="tx1"/>
                </a:solidFill>
              </a:rPr>
              <a:t> </a:t>
            </a:r>
            <a:r>
              <a:rPr lang="en-US" dirty="0" err="1">
                <a:solidFill>
                  <a:schemeClr val="tx1"/>
                </a:solidFill>
              </a:rPr>
              <a:t>soát</a:t>
            </a:r>
            <a:endParaRPr lang="en-US" dirty="0">
              <a:solidFill>
                <a:schemeClr val="tx1"/>
              </a:solidFill>
            </a:endParaRPr>
          </a:p>
        </p:txBody>
      </p:sp>
      <p:sp>
        <p:nvSpPr>
          <p:cNvPr id="3" name="Content Placeholder 2">
            <a:extLst>
              <a:ext uri="{FF2B5EF4-FFF2-40B4-BE49-F238E27FC236}">
                <a16:creationId xmlns:a16="http://schemas.microsoft.com/office/drawing/2014/main" id="{8014C30D-C32B-4682-9C5F-F87266A8843F}"/>
              </a:ext>
            </a:extLst>
          </p:cNvPr>
          <p:cNvSpPr>
            <a:spLocks noGrp="1"/>
          </p:cNvSpPr>
          <p:nvPr>
            <p:ph idx="1"/>
          </p:nvPr>
        </p:nvSpPr>
        <p:spPr/>
        <p:txBody>
          <a:bodyPr/>
          <a:lstStyle/>
          <a:p>
            <a:pPr marL="0" indent="0" fontAlgn="base">
              <a:buNone/>
            </a:pPr>
            <a:r>
              <a:rPr lang="en-US" dirty="0"/>
              <a:t>3.Kiểm </a:t>
            </a:r>
            <a:r>
              <a:rPr lang="en-US" dirty="0" err="1"/>
              <a:t>tra</a:t>
            </a:r>
            <a:endParaRPr lang="en-US" dirty="0"/>
          </a:p>
          <a:p>
            <a:pPr marL="0" indent="0" fontAlgn="base">
              <a:buNone/>
            </a:pPr>
            <a:r>
              <a:rPr lang="en-US" dirty="0" err="1"/>
              <a:t>Các</a:t>
            </a:r>
            <a:r>
              <a:rPr lang="en-US" dirty="0"/>
              <a:t> </a:t>
            </a:r>
            <a:r>
              <a:rPr lang="en-US" dirty="0" err="1"/>
              <a:t>vai</a:t>
            </a:r>
            <a:r>
              <a:rPr lang="en-US" dirty="0"/>
              <a:t> </a:t>
            </a:r>
            <a:r>
              <a:rPr lang="en-US" dirty="0" err="1"/>
              <a:t>trò</a:t>
            </a:r>
            <a:r>
              <a:rPr lang="en-US" dirty="0"/>
              <a:t> </a:t>
            </a:r>
            <a:r>
              <a:rPr lang="en-US" dirty="0" err="1"/>
              <a:t>kiểm</a:t>
            </a:r>
            <a:r>
              <a:rPr lang="en-US" dirty="0"/>
              <a:t> </a:t>
            </a:r>
            <a:r>
              <a:rPr lang="en-US" dirty="0" err="1"/>
              <a:t>tra</a:t>
            </a:r>
            <a:r>
              <a:rPr lang="en-US" dirty="0"/>
              <a:t> bao </a:t>
            </a:r>
            <a:r>
              <a:rPr lang="en-US" dirty="0" err="1"/>
              <a:t>gồm</a:t>
            </a:r>
            <a:endParaRPr lang="en-US" dirty="0"/>
          </a:p>
          <a:p>
            <a:pPr fontAlgn="base"/>
            <a:r>
              <a:rPr lang="vi-VN" dirty="0"/>
              <a:t>Người phản biện - chuyên gia kỹ thuật cho tài liệu đang được kiểm tra; Cung cấp ý kiến và câu hỏi</a:t>
            </a:r>
          </a:p>
          <a:p>
            <a:pPr fontAlgn="base"/>
            <a:r>
              <a:rPr lang="vi-VN" dirty="0"/>
              <a:t>Người ghi chép - một trong những người đánh giá đồng ý công bố các vấn đề phát sinh trong cuộc họp; Thường biên dịch danh sách (lỗi, gợi ý, bình luận ...) và phân phối cho tất cả các thành viên; Mở các báo cáo lỗi nội bộ để giúp theo dõi các bản sửa lỗi</a:t>
            </a:r>
          </a:p>
          <a:p>
            <a:endParaRPr lang="en-US" dirty="0"/>
          </a:p>
        </p:txBody>
      </p:sp>
    </p:spTree>
    <p:extLst>
      <p:ext uri="{BB962C8B-B14F-4D97-AF65-F5344CB8AC3E}">
        <p14:creationId xmlns:p14="http://schemas.microsoft.com/office/powerpoint/2010/main" val="2373890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CE24C-CA31-44FB-A715-7C375B8F8021}"/>
              </a:ext>
            </a:extLst>
          </p:cNvPr>
          <p:cNvSpPr>
            <a:spLocks noGrp="1"/>
          </p:cNvSpPr>
          <p:nvPr>
            <p:ph type="title"/>
          </p:nvPr>
        </p:nvSpPr>
        <p:spPr/>
        <p:txBody>
          <a:bodyPr/>
          <a:lstStyle/>
          <a:p>
            <a:r>
              <a:rPr lang="en-US" dirty="0" err="1">
                <a:solidFill>
                  <a:schemeClr val="tx1"/>
                </a:solidFill>
              </a:rPr>
              <a:t>Đọc</a:t>
            </a:r>
            <a:r>
              <a:rPr lang="en-US" dirty="0">
                <a:solidFill>
                  <a:schemeClr val="tx1"/>
                </a:solidFill>
              </a:rPr>
              <a:t> </a:t>
            </a:r>
            <a:r>
              <a:rPr lang="en-US" dirty="0" err="1">
                <a:solidFill>
                  <a:schemeClr val="tx1"/>
                </a:solidFill>
              </a:rPr>
              <a:t>mã</a:t>
            </a:r>
            <a:endParaRPr lang="en-US" dirty="0">
              <a:solidFill>
                <a:schemeClr val="tx1"/>
              </a:solidFill>
            </a:endParaRPr>
          </a:p>
        </p:txBody>
      </p:sp>
      <p:sp>
        <p:nvSpPr>
          <p:cNvPr id="3" name="Content Placeholder 2">
            <a:extLst>
              <a:ext uri="{FF2B5EF4-FFF2-40B4-BE49-F238E27FC236}">
                <a16:creationId xmlns:a16="http://schemas.microsoft.com/office/drawing/2014/main" id="{FCD68285-4756-4B41-BAD3-FC6AED2EBFCA}"/>
              </a:ext>
            </a:extLst>
          </p:cNvPr>
          <p:cNvSpPr>
            <a:spLocks noGrp="1"/>
          </p:cNvSpPr>
          <p:nvPr>
            <p:ph idx="1"/>
          </p:nvPr>
        </p:nvSpPr>
        <p:spPr/>
        <p:txBody>
          <a:bodyPr>
            <a:normAutofit fontScale="92500" lnSpcReduction="20000"/>
          </a:bodyPr>
          <a:lstStyle/>
          <a:p>
            <a:r>
              <a:rPr lang="vi-VN" dirty="0"/>
              <a:t>Để thực hiện đánh giá mã hoặc kiểm tra mã, hoặc để thực hiện bất kỳ thay đổi nào đối với mã hiện có, bạn cần có thể đọc mã và hiểu nó là gì. Điều này thường rất khó, đặc biệt đối với sản phẩm lớn và phức tạp.</a:t>
            </a:r>
          </a:p>
          <a:p>
            <a:r>
              <a:rPr lang="en-US" dirty="0"/>
              <a:t>M</a:t>
            </a:r>
            <a:r>
              <a:rPr lang="vi-VN" dirty="0"/>
              <a:t>ột số cách tiếp cận phổ biến giúp đọc mã tốt là chạy mã để xem nó làm gì và sử dụng một chương trình gỡ lỗi hoặc thêm các câu lệnh in trong các khu vực quan tâm để hiểu rõ hơn về những gì mã đang làm.</a:t>
            </a:r>
            <a:endParaRPr lang="en-US" dirty="0"/>
          </a:p>
          <a:p>
            <a:r>
              <a:rPr lang="vi-VN" dirty="0"/>
              <a:t>Tuy nhiên, thường chạy mã có thể không khả thi đặc biệt khi chuẩn bị cho việc đọc mã do bạn không có quyền truy cập vào mã hoặc hệ thống để chạy nó. Vì vậy, phương pháp tiếp cận là sử dụng cách tiếp cận từ trên xuống dưới, nơi bạn cố gắng hiểu chế độ xem cấp cao của mã và sau đó tìm hiểu chi tiết khi cần.</a:t>
            </a:r>
          </a:p>
          <a:p>
            <a:r>
              <a:rPr lang="vi-VN" dirty="0"/>
              <a:t>Khi bạn tìm thấy điểm truy cập, bạn nên xem xét làm thế nào chương trình khởi tạo chính nó và làm thế nào nó kết thúc cho dù bình thường hay bất thường. Nếu mã được viết tốt các phương pháp hoặc chức năng nó gọi sẽ có tên có ý nghĩa cung cấp cho bạn một gợi ý.</a:t>
            </a:r>
            <a:br>
              <a:rPr lang="vi-VN" dirty="0"/>
            </a:br>
            <a:endParaRPr lang="en-US" dirty="0"/>
          </a:p>
        </p:txBody>
      </p:sp>
    </p:spTree>
    <p:extLst>
      <p:ext uri="{BB962C8B-B14F-4D97-AF65-F5344CB8AC3E}">
        <p14:creationId xmlns:p14="http://schemas.microsoft.com/office/powerpoint/2010/main" val="17723546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66</TotalTime>
  <Words>919</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Kiểm tra và rà soát</vt:lpstr>
      <vt:lpstr>Các kỹ thuật kiểm tra rà soát</vt:lpstr>
      <vt:lpstr>Các kỹ thuật kiểm tra rà soát</vt:lpstr>
      <vt:lpstr>Các kỹ thuật kiểm tra rà soát</vt:lpstr>
      <vt:lpstr>Các kỹ thuật kiểm tra rà soát</vt:lpstr>
      <vt:lpstr>Các kỹ thuật kiểm tra rà soát</vt:lpstr>
      <vt:lpstr>Các kỹ thuật kiểm tra rà soát</vt:lpstr>
      <vt:lpstr>Đọc mã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Kiểm tra và rà soát</dc:title>
  <dc:creator>admin</dc:creator>
  <cp:lastModifiedBy>admin</cp:lastModifiedBy>
  <cp:revision>6</cp:revision>
  <dcterms:created xsi:type="dcterms:W3CDTF">2017-09-25T00:46:48Z</dcterms:created>
  <dcterms:modified xsi:type="dcterms:W3CDTF">2017-09-25T01:53:47Z</dcterms:modified>
</cp:coreProperties>
</file>