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0765C0-3B5A-4B96-86C0-D702EAE0CE2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46F25-F9F0-4077-85DC-D9A97D35E834}" type="slidenum">
              <a:rPr lang="en-US" smtClean="0"/>
              <a:t>‹#›</a:t>
            </a:fld>
            <a:endParaRPr lang="en-US"/>
          </a:p>
        </p:txBody>
      </p:sp>
    </p:spTree>
    <p:extLst>
      <p:ext uri="{BB962C8B-B14F-4D97-AF65-F5344CB8AC3E}">
        <p14:creationId xmlns:p14="http://schemas.microsoft.com/office/powerpoint/2010/main" val="156655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0765C0-3B5A-4B96-86C0-D702EAE0CE2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46F25-F9F0-4077-85DC-D9A97D35E834}" type="slidenum">
              <a:rPr lang="en-US" smtClean="0"/>
              <a:t>‹#›</a:t>
            </a:fld>
            <a:endParaRPr lang="en-US"/>
          </a:p>
        </p:txBody>
      </p:sp>
    </p:spTree>
    <p:extLst>
      <p:ext uri="{BB962C8B-B14F-4D97-AF65-F5344CB8AC3E}">
        <p14:creationId xmlns:p14="http://schemas.microsoft.com/office/powerpoint/2010/main" val="3403837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0765C0-3B5A-4B96-86C0-D702EAE0CE2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46F25-F9F0-4077-85DC-D9A97D35E8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1506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0765C0-3B5A-4B96-86C0-D702EAE0CE2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46F25-F9F0-4077-85DC-D9A97D35E834}" type="slidenum">
              <a:rPr lang="en-US" smtClean="0"/>
              <a:t>‹#›</a:t>
            </a:fld>
            <a:endParaRPr lang="en-US"/>
          </a:p>
        </p:txBody>
      </p:sp>
    </p:spTree>
    <p:extLst>
      <p:ext uri="{BB962C8B-B14F-4D97-AF65-F5344CB8AC3E}">
        <p14:creationId xmlns:p14="http://schemas.microsoft.com/office/powerpoint/2010/main" val="395475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0765C0-3B5A-4B96-86C0-D702EAE0CE2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46F25-F9F0-4077-85DC-D9A97D35E8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0149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0765C0-3B5A-4B96-86C0-D702EAE0CE2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46F25-F9F0-4077-85DC-D9A97D35E834}" type="slidenum">
              <a:rPr lang="en-US" smtClean="0"/>
              <a:t>‹#›</a:t>
            </a:fld>
            <a:endParaRPr lang="en-US"/>
          </a:p>
        </p:txBody>
      </p:sp>
    </p:spTree>
    <p:extLst>
      <p:ext uri="{BB962C8B-B14F-4D97-AF65-F5344CB8AC3E}">
        <p14:creationId xmlns:p14="http://schemas.microsoft.com/office/powerpoint/2010/main" val="858050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765C0-3B5A-4B96-86C0-D702EAE0CE2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46F25-F9F0-4077-85DC-D9A97D35E834}" type="slidenum">
              <a:rPr lang="en-US" smtClean="0"/>
              <a:t>‹#›</a:t>
            </a:fld>
            <a:endParaRPr lang="en-US"/>
          </a:p>
        </p:txBody>
      </p:sp>
    </p:spTree>
    <p:extLst>
      <p:ext uri="{BB962C8B-B14F-4D97-AF65-F5344CB8AC3E}">
        <p14:creationId xmlns:p14="http://schemas.microsoft.com/office/powerpoint/2010/main" val="1091570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765C0-3B5A-4B96-86C0-D702EAE0CE2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46F25-F9F0-4077-85DC-D9A97D35E834}" type="slidenum">
              <a:rPr lang="en-US" smtClean="0"/>
              <a:t>‹#›</a:t>
            </a:fld>
            <a:endParaRPr lang="en-US"/>
          </a:p>
        </p:txBody>
      </p:sp>
    </p:spTree>
    <p:extLst>
      <p:ext uri="{BB962C8B-B14F-4D97-AF65-F5344CB8AC3E}">
        <p14:creationId xmlns:p14="http://schemas.microsoft.com/office/powerpoint/2010/main" val="233703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765C0-3B5A-4B96-86C0-D702EAE0CE2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46F25-F9F0-4077-85DC-D9A97D35E834}" type="slidenum">
              <a:rPr lang="en-US" smtClean="0"/>
              <a:t>‹#›</a:t>
            </a:fld>
            <a:endParaRPr lang="en-US"/>
          </a:p>
        </p:txBody>
      </p:sp>
    </p:spTree>
    <p:extLst>
      <p:ext uri="{BB962C8B-B14F-4D97-AF65-F5344CB8AC3E}">
        <p14:creationId xmlns:p14="http://schemas.microsoft.com/office/powerpoint/2010/main" val="100230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0765C0-3B5A-4B96-86C0-D702EAE0CE2E}"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46F25-F9F0-4077-85DC-D9A97D35E834}" type="slidenum">
              <a:rPr lang="en-US" smtClean="0"/>
              <a:t>‹#›</a:t>
            </a:fld>
            <a:endParaRPr lang="en-US"/>
          </a:p>
        </p:txBody>
      </p:sp>
    </p:spTree>
    <p:extLst>
      <p:ext uri="{BB962C8B-B14F-4D97-AF65-F5344CB8AC3E}">
        <p14:creationId xmlns:p14="http://schemas.microsoft.com/office/powerpoint/2010/main" val="281172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0765C0-3B5A-4B96-86C0-D702EAE0CE2E}"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46F25-F9F0-4077-85DC-D9A97D35E834}" type="slidenum">
              <a:rPr lang="en-US" smtClean="0"/>
              <a:t>‹#›</a:t>
            </a:fld>
            <a:endParaRPr lang="en-US"/>
          </a:p>
        </p:txBody>
      </p:sp>
    </p:spTree>
    <p:extLst>
      <p:ext uri="{BB962C8B-B14F-4D97-AF65-F5344CB8AC3E}">
        <p14:creationId xmlns:p14="http://schemas.microsoft.com/office/powerpoint/2010/main" val="289369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0765C0-3B5A-4B96-86C0-D702EAE0CE2E}" type="datetimeFigureOut">
              <a:rPr lang="en-US" smtClean="0"/>
              <a:t>9/24/2017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546F25-F9F0-4077-85DC-D9A97D35E834}" type="slidenum">
              <a:rPr lang="en-US" smtClean="0"/>
              <a:t>‹#›</a:t>
            </a:fld>
            <a:endParaRPr lang="en-US"/>
          </a:p>
        </p:txBody>
      </p:sp>
    </p:spTree>
    <p:extLst>
      <p:ext uri="{BB962C8B-B14F-4D97-AF65-F5344CB8AC3E}">
        <p14:creationId xmlns:p14="http://schemas.microsoft.com/office/powerpoint/2010/main" val="56984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0765C0-3B5A-4B96-86C0-D702EAE0CE2E}" type="datetimeFigureOut">
              <a:rPr lang="en-US" smtClean="0"/>
              <a:t>9/24/2017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546F25-F9F0-4077-85DC-D9A97D35E834}" type="slidenum">
              <a:rPr lang="en-US" smtClean="0"/>
              <a:t>‹#›</a:t>
            </a:fld>
            <a:endParaRPr lang="en-US"/>
          </a:p>
        </p:txBody>
      </p:sp>
    </p:spTree>
    <p:extLst>
      <p:ext uri="{BB962C8B-B14F-4D97-AF65-F5344CB8AC3E}">
        <p14:creationId xmlns:p14="http://schemas.microsoft.com/office/powerpoint/2010/main" val="24623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765C0-3B5A-4B96-86C0-D702EAE0CE2E}" type="datetimeFigureOut">
              <a:rPr lang="en-US" smtClean="0"/>
              <a:t>9/24/2017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546F25-F9F0-4077-85DC-D9A97D35E834}" type="slidenum">
              <a:rPr lang="en-US" smtClean="0"/>
              <a:t>‹#›</a:t>
            </a:fld>
            <a:endParaRPr lang="en-US"/>
          </a:p>
        </p:txBody>
      </p:sp>
    </p:spTree>
    <p:extLst>
      <p:ext uri="{BB962C8B-B14F-4D97-AF65-F5344CB8AC3E}">
        <p14:creationId xmlns:p14="http://schemas.microsoft.com/office/powerpoint/2010/main" val="810329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0765C0-3B5A-4B96-86C0-D702EAE0CE2E}"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46F25-F9F0-4077-85DC-D9A97D35E834}" type="slidenum">
              <a:rPr lang="en-US" smtClean="0"/>
              <a:t>‹#›</a:t>
            </a:fld>
            <a:endParaRPr lang="en-US"/>
          </a:p>
        </p:txBody>
      </p:sp>
    </p:spTree>
    <p:extLst>
      <p:ext uri="{BB962C8B-B14F-4D97-AF65-F5344CB8AC3E}">
        <p14:creationId xmlns:p14="http://schemas.microsoft.com/office/powerpoint/2010/main" val="228248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0765C0-3B5A-4B96-86C0-D702EAE0CE2E}"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46F25-F9F0-4077-85DC-D9A97D35E834}" type="slidenum">
              <a:rPr lang="en-US" smtClean="0"/>
              <a:t>‹#›</a:t>
            </a:fld>
            <a:endParaRPr lang="en-US"/>
          </a:p>
        </p:txBody>
      </p:sp>
    </p:spTree>
    <p:extLst>
      <p:ext uri="{BB962C8B-B14F-4D97-AF65-F5344CB8AC3E}">
        <p14:creationId xmlns:p14="http://schemas.microsoft.com/office/powerpoint/2010/main" val="264388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0765C0-3B5A-4B96-86C0-D702EAE0CE2E}" type="datetimeFigureOut">
              <a:rPr lang="en-US" smtClean="0"/>
              <a:t>9/24/2017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546F25-F9F0-4077-85DC-D9A97D35E834}" type="slidenum">
              <a:rPr lang="en-US" smtClean="0"/>
              <a:t>‹#›</a:t>
            </a:fld>
            <a:endParaRPr lang="en-US"/>
          </a:p>
        </p:txBody>
      </p:sp>
    </p:spTree>
    <p:extLst>
      <p:ext uri="{BB962C8B-B14F-4D97-AF65-F5344CB8AC3E}">
        <p14:creationId xmlns:p14="http://schemas.microsoft.com/office/powerpoint/2010/main" val="84326969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A12BF-778C-47C8-A48A-338A72952165}"/>
              </a:ext>
            </a:extLst>
          </p:cNvPr>
          <p:cNvSpPr>
            <a:spLocks noGrp="1"/>
          </p:cNvSpPr>
          <p:nvPr>
            <p:ph type="title"/>
          </p:nvPr>
        </p:nvSpPr>
        <p:spPr/>
        <p:txBody>
          <a:bodyPr>
            <a:normAutofit/>
          </a:bodyPr>
          <a:lstStyle/>
          <a:p>
            <a:pPr algn="ctr"/>
            <a:r>
              <a:rPr lang="en-US" dirty="0" err="1">
                <a:solidFill>
                  <a:schemeClr val="tx1"/>
                </a:solidFill>
              </a:rPr>
              <a:t>Tuần</a:t>
            </a:r>
            <a:r>
              <a:rPr lang="en-US" dirty="0">
                <a:solidFill>
                  <a:schemeClr val="tx1"/>
                </a:solidFill>
              </a:rPr>
              <a:t> 6:Viết ca </a:t>
            </a:r>
            <a:r>
              <a:rPr lang="en-US" dirty="0" err="1">
                <a:solidFill>
                  <a:schemeClr val="tx1"/>
                </a:solidFill>
              </a:rPr>
              <a:t>kiểm</a:t>
            </a:r>
            <a:r>
              <a:rPr lang="en-US" dirty="0">
                <a:solidFill>
                  <a:schemeClr val="tx1"/>
                </a:solidFill>
              </a:rPr>
              <a:t> </a:t>
            </a:r>
            <a:r>
              <a:rPr lang="en-US" dirty="0" err="1">
                <a:solidFill>
                  <a:schemeClr val="tx1"/>
                </a:solidFill>
              </a:rPr>
              <a:t>thử,báo</a:t>
            </a:r>
            <a:r>
              <a:rPr lang="en-US" dirty="0">
                <a:solidFill>
                  <a:schemeClr val="tx1"/>
                </a:solidFill>
              </a:rPr>
              <a:t> </a:t>
            </a:r>
            <a:r>
              <a:rPr lang="en-US" dirty="0" err="1">
                <a:solidFill>
                  <a:schemeClr val="tx1"/>
                </a:solidFill>
              </a:rPr>
              <a:t>cáo</a:t>
            </a:r>
            <a:r>
              <a:rPr lang="en-US" dirty="0">
                <a:solidFill>
                  <a:schemeClr val="tx1"/>
                </a:solidFill>
              </a:rPr>
              <a:t>          </a:t>
            </a:r>
            <a:br>
              <a:rPr lang="en-US" dirty="0">
                <a:solidFill>
                  <a:schemeClr val="tx1"/>
                </a:solidFill>
              </a:rPr>
            </a:br>
            <a:r>
              <a:rPr lang="en-US" dirty="0" err="1">
                <a:solidFill>
                  <a:schemeClr val="tx1"/>
                </a:solidFill>
              </a:rPr>
              <a:t>kiểm</a:t>
            </a:r>
            <a:r>
              <a:rPr lang="en-US" dirty="0">
                <a:solidFill>
                  <a:schemeClr val="tx1"/>
                </a:solidFill>
              </a:rPr>
              <a:t> </a:t>
            </a:r>
            <a:r>
              <a:rPr lang="en-US" dirty="0" err="1">
                <a:solidFill>
                  <a:schemeClr val="tx1"/>
                </a:solidFill>
              </a:rPr>
              <a:t>thử</a:t>
            </a:r>
            <a:endParaRPr lang="en-US" dirty="0">
              <a:solidFill>
                <a:schemeClr val="tx1"/>
              </a:solidFill>
            </a:endParaRPr>
          </a:p>
        </p:txBody>
      </p:sp>
      <p:sp>
        <p:nvSpPr>
          <p:cNvPr id="3" name="Text Placeholder 2">
            <a:extLst>
              <a:ext uri="{FF2B5EF4-FFF2-40B4-BE49-F238E27FC236}">
                <a16:creationId xmlns:a16="http://schemas.microsoft.com/office/drawing/2014/main" id="{4A2A4535-F3CB-4717-B99B-14D676D80A6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8301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AE84-0E06-49E0-BEF8-14E8B91F1A35}"/>
              </a:ext>
            </a:extLst>
          </p:cNvPr>
          <p:cNvSpPr>
            <a:spLocks noGrp="1"/>
          </p:cNvSpPr>
          <p:nvPr>
            <p:ph type="title"/>
          </p:nvPr>
        </p:nvSpPr>
        <p:spPr/>
        <p:txBody>
          <a:bodyPr/>
          <a:lstStyle/>
          <a:p>
            <a:r>
              <a:rPr lang="en-US" dirty="0" err="1">
                <a:solidFill>
                  <a:schemeClr val="tx1"/>
                </a:solidFill>
              </a:rPr>
              <a:t>Mục</a:t>
            </a:r>
            <a:r>
              <a:rPr lang="en-US" dirty="0">
                <a:solidFill>
                  <a:schemeClr val="tx1"/>
                </a:solidFill>
              </a:rPr>
              <a:t> </a:t>
            </a:r>
            <a:r>
              <a:rPr lang="en-US" dirty="0" err="1">
                <a:solidFill>
                  <a:schemeClr val="tx1"/>
                </a:solidFill>
              </a:rPr>
              <a:t>đích</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kế</a:t>
            </a:r>
            <a:r>
              <a:rPr lang="en-US" dirty="0">
                <a:solidFill>
                  <a:schemeClr val="tx1"/>
                </a:solidFill>
              </a:rPr>
              <a:t> </a:t>
            </a:r>
            <a:r>
              <a:rPr lang="en-US" dirty="0" err="1">
                <a:solidFill>
                  <a:schemeClr val="tx1"/>
                </a:solidFill>
              </a:rPr>
              <a:t>hoạch</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thử</a:t>
            </a:r>
            <a:endParaRPr lang="en-US" dirty="0">
              <a:solidFill>
                <a:schemeClr val="tx1"/>
              </a:solidFill>
            </a:endParaRPr>
          </a:p>
        </p:txBody>
      </p:sp>
      <p:sp>
        <p:nvSpPr>
          <p:cNvPr id="3" name="Content Placeholder 2">
            <a:extLst>
              <a:ext uri="{FF2B5EF4-FFF2-40B4-BE49-F238E27FC236}">
                <a16:creationId xmlns:a16="http://schemas.microsoft.com/office/drawing/2014/main" id="{39468B08-7ECD-4F16-B9DF-7F7DBE273CEE}"/>
              </a:ext>
            </a:extLst>
          </p:cNvPr>
          <p:cNvSpPr>
            <a:spLocks noGrp="1"/>
          </p:cNvSpPr>
          <p:nvPr>
            <p:ph idx="1"/>
          </p:nvPr>
        </p:nvSpPr>
        <p:spPr/>
        <p:txBody>
          <a:bodyPr/>
          <a:lstStyle/>
          <a:p>
            <a:pPr marL="0" indent="0">
              <a:buNone/>
            </a:pPr>
            <a:r>
              <a:rPr lang="en-US" dirty="0" err="1"/>
              <a:t>Mục</a:t>
            </a:r>
            <a:r>
              <a:rPr lang="en-US" dirty="0"/>
              <a:t> </a:t>
            </a:r>
            <a:r>
              <a:rPr lang="en-US" dirty="0" err="1"/>
              <a:t>đích</a:t>
            </a:r>
            <a:r>
              <a:rPr lang="en-US" dirty="0"/>
              <a:t> </a:t>
            </a:r>
            <a:r>
              <a:rPr lang="en-US" dirty="0" err="1"/>
              <a:t>của</a:t>
            </a:r>
            <a:r>
              <a:rPr lang="en-US" dirty="0"/>
              <a:t> </a:t>
            </a:r>
            <a:r>
              <a:rPr lang="en-US" dirty="0" err="1"/>
              <a:t>kế</a:t>
            </a:r>
            <a:r>
              <a:rPr lang="en-US" dirty="0"/>
              <a:t> </a:t>
            </a:r>
            <a:r>
              <a:rPr lang="en-US" dirty="0" err="1"/>
              <a:t>hoạch</a:t>
            </a:r>
            <a:r>
              <a:rPr lang="en-US" dirty="0"/>
              <a:t> </a:t>
            </a:r>
            <a:r>
              <a:rPr lang="en-US" dirty="0" err="1"/>
              <a:t>kiểm</a:t>
            </a:r>
            <a:r>
              <a:rPr lang="en-US" dirty="0"/>
              <a:t> </a:t>
            </a:r>
            <a:r>
              <a:rPr lang="en-US" dirty="0" err="1"/>
              <a:t>thử</a:t>
            </a:r>
            <a:r>
              <a:rPr lang="en-US" dirty="0"/>
              <a:t> </a:t>
            </a:r>
            <a:r>
              <a:rPr lang="en-US" dirty="0" err="1"/>
              <a:t>là</a:t>
            </a:r>
            <a:r>
              <a:rPr lang="en-US" dirty="0"/>
              <a:t> </a:t>
            </a:r>
            <a:r>
              <a:rPr lang="en-US" dirty="0" err="1"/>
              <a:t>lập</a:t>
            </a:r>
            <a:r>
              <a:rPr lang="en-US" dirty="0"/>
              <a:t> </a:t>
            </a:r>
            <a:r>
              <a:rPr lang="en-US" dirty="0" err="1"/>
              <a:t>kế</a:t>
            </a:r>
            <a:r>
              <a:rPr lang="en-US" dirty="0"/>
              <a:t> </a:t>
            </a:r>
            <a:r>
              <a:rPr lang="en-US" dirty="0" err="1"/>
              <a:t>hoạch</a:t>
            </a:r>
            <a:r>
              <a:rPr lang="en-US" dirty="0"/>
              <a:t> </a:t>
            </a:r>
            <a:r>
              <a:rPr lang="en-US" dirty="0" err="1"/>
              <a:t>tìm</a:t>
            </a:r>
            <a:r>
              <a:rPr lang="en-US" dirty="0"/>
              <a:t> </a:t>
            </a:r>
            <a:r>
              <a:rPr lang="en-US" dirty="0" err="1"/>
              <a:t>ra</a:t>
            </a:r>
            <a:r>
              <a:rPr lang="en-US" dirty="0"/>
              <a:t> </a:t>
            </a:r>
            <a:r>
              <a:rPr lang="en-US" dirty="0" err="1"/>
              <a:t>lỗi</a:t>
            </a:r>
            <a:r>
              <a:rPr lang="en-US" dirty="0"/>
              <a:t> </a:t>
            </a:r>
            <a:r>
              <a:rPr lang="en-US" dirty="0" err="1"/>
              <a:t>trong</a:t>
            </a:r>
            <a:r>
              <a:rPr lang="en-US" dirty="0"/>
              <a:t> </a:t>
            </a:r>
            <a:r>
              <a:rPr lang="en-US" dirty="0" err="1"/>
              <a:t>sản</a:t>
            </a:r>
            <a:r>
              <a:rPr lang="en-US" dirty="0"/>
              <a:t> </a:t>
            </a:r>
            <a:r>
              <a:rPr lang="en-US" dirty="0" err="1"/>
              <a:t>phẩm</a:t>
            </a:r>
            <a:r>
              <a:rPr lang="en-US" dirty="0"/>
              <a:t>. </a:t>
            </a:r>
            <a:r>
              <a:rPr lang="en-US" dirty="0" err="1"/>
              <a:t>Kiểm</a:t>
            </a:r>
            <a:r>
              <a:rPr lang="en-US" dirty="0"/>
              <a:t> </a:t>
            </a:r>
            <a:r>
              <a:rPr lang="en-US" dirty="0" err="1"/>
              <a:t>thử</a:t>
            </a:r>
            <a:r>
              <a:rPr lang="en-US" dirty="0"/>
              <a:t> </a:t>
            </a:r>
            <a:r>
              <a:rPr lang="en-US" dirty="0" err="1"/>
              <a:t>là</a:t>
            </a:r>
            <a:r>
              <a:rPr lang="en-US" dirty="0"/>
              <a:t> </a:t>
            </a:r>
            <a:r>
              <a:rPr lang="en-US" dirty="0" err="1"/>
              <a:t>nghệ</a:t>
            </a:r>
            <a:r>
              <a:rPr lang="en-US" dirty="0"/>
              <a:t> </a:t>
            </a:r>
            <a:r>
              <a:rPr lang="en-US" dirty="0" err="1"/>
              <a:t>thuật</a:t>
            </a:r>
            <a:r>
              <a:rPr lang="en-US" dirty="0"/>
              <a:t> </a:t>
            </a:r>
            <a:r>
              <a:rPr lang="en-US" dirty="0" err="1"/>
              <a:t>khám</a:t>
            </a:r>
            <a:r>
              <a:rPr lang="en-US" dirty="0"/>
              <a:t> </a:t>
            </a:r>
            <a:r>
              <a:rPr lang="en-US" dirty="0" err="1"/>
              <a:t>phá</a:t>
            </a:r>
            <a:r>
              <a:rPr lang="en-US" dirty="0"/>
              <a:t> </a:t>
            </a:r>
            <a:r>
              <a:rPr lang="en-US" dirty="0" err="1"/>
              <a:t>ra</a:t>
            </a:r>
            <a:r>
              <a:rPr lang="en-US" dirty="0"/>
              <a:t> </a:t>
            </a:r>
            <a:r>
              <a:rPr lang="en-US" dirty="0" err="1"/>
              <a:t>cái</a:t>
            </a:r>
            <a:r>
              <a:rPr lang="en-US" dirty="0"/>
              <a:t> </a:t>
            </a:r>
            <a:r>
              <a:rPr lang="en-US" dirty="0" err="1"/>
              <a:t>không</a:t>
            </a:r>
            <a:r>
              <a:rPr lang="en-US" dirty="0"/>
              <a:t> </a:t>
            </a:r>
            <a:r>
              <a:rPr lang="en-US" dirty="0" err="1"/>
              <a:t>biết</a:t>
            </a:r>
            <a:r>
              <a:rPr lang="en-US" dirty="0"/>
              <a:t> </a:t>
            </a:r>
            <a:r>
              <a:rPr lang="en-US" dirty="0" err="1"/>
              <a:t>và</a:t>
            </a:r>
            <a:r>
              <a:rPr lang="en-US" dirty="0"/>
              <a:t> do </a:t>
            </a:r>
            <a:r>
              <a:rPr lang="en-US" dirty="0" err="1"/>
              <a:t>đó</a:t>
            </a:r>
            <a:r>
              <a:rPr lang="en-US" dirty="0"/>
              <a:t> </a:t>
            </a:r>
            <a:r>
              <a:rPr lang="en-US" dirty="0" err="1"/>
              <a:t>rất</a:t>
            </a:r>
            <a:r>
              <a:rPr lang="en-US" dirty="0"/>
              <a:t> </a:t>
            </a:r>
            <a:r>
              <a:rPr lang="en-US" dirty="0" err="1"/>
              <a:t>khó</a:t>
            </a:r>
            <a:r>
              <a:rPr lang="en-US" dirty="0"/>
              <a:t> </a:t>
            </a:r>
            <a:r>
              <a:rPr lang="en-US" dirty="0" err="1"/>
              <a:t>để</a:t>
            </a:r>
            <a:r>
              <a:rPr lang="en-US" dirty="0"/>
              <a:t> </a:t>
            </a:r>
            <a:r>
              <a:rPr lang="en-US" dirty="0" err="1"/>
              <a:t>lên</a:t>
            </a:r>
            <a:r>
              <a:rPr lang="en-US" dirty="0"/>
              <a:t> </a:t>
            </a:r>
            <a:r>
              <a:rPr lang="en-US" dirty="0" err="1"/>
              <a:t>kế</a:t>
            </a:r>
            <a:r>
              <a:rPr lang="en-US" dirty="0"/>
              <a:t> </a:t>
            </a:r>
            <a:r>
              <a:rPr lang="en-US" dirty="0" err="1"/>
              <a:t>hoạch</a:t>
            </a:r>
            <a:r>
              <a:rPr lang="en-US" dirty="0"/>
              <a:t>,</a:t>
            </a:r>
            <a:r>
              <a:rPr lang="vi-VN" dirty="0"/>
              <a:t>đưa ra một kế hoạch sẽ đưa ra các bài kiểm tra đúng, theo đúng thứ tự, để khám phá nhiều vấn đề với phần mềm như thời gian, ngân sách và mức độ chấp nhận rủi ro của bạn.</a:t>
            </a:r>
          </a:p>
          <a:p>
            <a:pPr marL="0" indent="0">
              <a:buNone/>
            </a:pPr>
            <a:br>
              <a:rPr lang="vi-VN" dirty="0"/>
            </a:br>
            <a:endParaRPr lang="en-US" dirty="0"/>
          </a:p>
          <a:p>
            <a:pPr marL="0" indent="0">
              <a:buNone/>
            </a:pPr>
            <a:br>
              <a:rPr lang="en-US" dirty="0"/>
            </a:br>
            <a:endParaRPr lang="en-US" dirty="0"/>
          </a:p>
        </p:txBody>
      </p:sp>
    </p:spTree>
    <p:extLst>
      <p:ext uri="{BB962C8B-B14F-4D97-AF65-F5344CB8AC3E}">
        <p14:creationId xmlns:p14="http://schemas.microsoft.com/office/powerpoint/2010/main" val="12973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4D35-7BC9-41A9-9589-863E423C61A2}"/>
              </a:ext>
            </a:extLst>
          </p:cNvPr>
          <p:cNvSpPr>
            <a:spLocks noGrp="1"/>
          </p:cNvSpPr>
          <p:nvPr>
            <p:ph type="title"/>
          </p:nvPr>
        </p:nvSpPr>
        <p:spPr/>
        <p:txBody>
          <a:bodyPr/>
          <a:lstStyle/>
          <a:p>
            <a:r>
              <a:rPr lang="en-US" dirty="0" err="1">
                <a:solidFill>
                  <a:schemeClr val="tx1"/>
                </a:solidFill>
              </a:rPr>
              <a:t>Lựa</a:t>
            </a:r>
            <a:r>
              <a:rPr lang="en-US" dirty="0">
                <a:solidFill>
                  <a:schemeClr val="tx1"/>
                </a:solidFill>
              </a:rPr>
              <a:t> </a:t>
            </a:r>
            <a:r>
              <a:rPr lang="en-US" dirty="0" err="1">
                <a:solidFill>
                  <a:schemeClr val="tx1"/>
                </a:solidFill>
              </a:rPr>
              <a:t>chọn</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thử</a:t>
            </a:r>
            <a:endParaRPr lang="en-US" dirty="0">
              <a:solidFill>
                <a:schemeClr val="tx1"/>
              </a:solidFill>
            </a:endParaRPr>
          </a:p>
        </p:txBody>
      </p:sp>
      <p:sp>
        <p:nvSpPr>
          <p:cNvPr id="3" name="Content Placeholder 2">
            <a:extLst>
              <a:ext uri="{FF2B5EF4-FFF2-40B4-BE49-F238E27FC236}">
                <a16:creationId xmlns:a16="http://schemas.microsoft.com/office/drawing/2014/main" id="{004A673F-6C05-4E20-AAE2-9142722FE2B1}"/>
              </a:ext>
            </a:extLst>
          </p:cNvPr>
          <p:cNvSpPr>
            <a:spLocks noGrp="1"/>
          </p:cNvSpPr>
          <p:nvPr>
            <p:ph idx="1"/>
          </p:nvPr>
        </p:nvSpPr>
        <p:spPr/>
        <p:txBody>
          <a:bodyPr/>
          <a:lstStyle/>
          <a:p>
            <a:pPr marL="0" indent="0">
              <a:buNone/>
            </a:pPr>
            <a:r>
              <a:rPr lang="en-US" dirty="0"/>
              <a:t>+</a:t>
            </a:r>
            <a:r>
              <a:rPr lang="vi-VN" dirty="0"/>
              <a:t>Do không thể đạt được mức bao phủ 100%, chúng ta phải quan tâm đến danh sách các ca kiểm thử. Chúng ta phải quyết định cái nào là quan trọng hơn, ai sẽ thực hiện các khu vực rủi ro và những người nào sẽ tìm ra những lỗi lớn nhất. Nhưng bằng cách nào? Lỗi có xu hướng dồn lại một hoặc nhiều khu vực trong hệ thống. </a:t>
            </a:r>
            <a:endParaRPr lang="en-US" dirty="0"/>
          </a:p>
          <a:p>
            <a:pPr marL="0" indent="0">
              <a:buNone/>
            </a:pPr>
            <a:r>
              <a:rPr lang="en-US" dirty="0"/>
              <a:t>+</a:t>
            </a:r>
            <a:r>
              <a:rPr lang="vi-VN" dirty="0"/>
              <a:t>Bạn phải cố gắng đạt được sự cân bằng. Mục đích của bạn là cung cấp một phạm vi bao phủ rộng cho phần lớn các khu vực của bạn và bao phủ sâu cho các khu vực nguy hiểm nhất được phát hiện. Phạm vi bao phủ rộng rãi hàm ý rằng một phần tử trong hệ thống được đánh giá theo mô hình cơ bản trong khi độ bao phủ sâu hàm ý một số trường hợp thử lặp đi lặp lại, chồng chéo nhau thực hiện mọi biến thể trong phần tử được kiểm tra.</a:t>
            </a:r>
            <a:endParaRPr lang="en-US" dirty="0"/>
          </a:p>
        </p:txBody>
      </p:sp>
    </p:spTree>
    <p:extLst>
      <p:ext uri="{BB962C8B-B14F-4D97-AF65-F5344CB8AC3E}">
        <p14:creationId xmlns:p14="http://schemas.microsoft.com/office/powerpoint/2010/main" val="328772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CFD-4DE1-41C0-A454-5B3440216072}"/>
              </a:ext>
            </a:extLst>
          </p:cNvPr>
          <p:cNvSpPr>
            <a:spLocks noGrp="1"/>
          </p:cNvSpPr>
          <p:nvPr>
            <p:ph type="title"/>
          </p:nvPr>
        </p:nvSpPr>
        <p:spPr/>
        <p:txBody>
          <a:bodyPr/>
          <a:lstStyle/>
          <a:p>
            <a:r>
              <a:rPr lang="en-US" dirty="0" err="1">
                <a:solidFill>
                  <a:schemeClr val="tx1"/>
                </a:solidFill>
              </a:rPr>
              <a:t>Mã</a:t>
            </a:r>
            <a:r>
              <a:rPr lang="en-US" dirty="0">
                <a:solidFill>
                  <a:schemeClr val="tx1"/>
                </a:solidFill>
              </a:rPr>
              <a:t> </a:t>
            </a:r>
            <a:r>
              <a:rPr lang="en-US" dirty="0" err="1">
                <a:solidFill>
                  <a:schemeClr val="tx1"/>
                </a:solidFill>
              </a:rPr>
              <a:t>đặc</a:t>
            </a:r>
            <a:r>
              <a:rPr lang="en-US" dirty="0">
                <a:solidFill>
                  <a:schemeClr val="tx1"/>
                </a:solidFill>
              </a:rPr>
              <a:t> </a:t>
            </a:r>
            <a:r>
              <a:rPr lang="en-US" dirty="0" err="1">
                <a:solidFill>
                  <a:schemeClr val="tx1"/>
                </a:solidFill>
              </a:rPr>
              <a:t>tả</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thử</a:t>
            </a:r>
            <a:endParaRPr lang="en-US" dirty="0">
              <a:solidFill>
                <a:schemeClr val="tx1"/>
              </a:solidFill>
            </a:endParaRPr>
          </a:p>
        </p:txBody>
      </p:sp>
      <p:sp>
        <p:nvSpPr>
          <p:cNvPr id="3" name="Content Placeholder 2">
            <a:extLst>
              <a:ext uri="{FF2B5EF4-FFF2-40B4-BE49-F238E27FC236}">
                <a16:creationId xmlns:a16="http://schemas.microsoft.com/office/drawing/2014/main" id="{88F8494D-FB3A-4C23-B433-D03AC7BF6557}"/>
              </a:ext>
            </a:extLst>
          </p:cNvPr>
          <p:cNvSpPr>
            <a:spLocks noGrp="1"/>
          </p:cNvSpPr>
          <p:nvPr>
            <p:ph idx="1"/>
          </p:nvPr>
        </p:nvSpPr>
        <p:spPr/>
        <p:txBody>
          <a:bodyPr/>
          <a:lstStyle/>
          <a:p>
            <a:pPr marL="0" indent="0">
              <a:buNone/>
            </a:pPr>
            <a:r>
              <a:rPr lang="vi-VN" dirty="0"/>
              <a:t>Mã đặc tả kịch bản kiểm thử được lập luận là một sự lãng phí thời gian. Thường thì khoảng thời gian dành cho kịch bản thực sự có thể vượt quá thời gian thực hiện. Nếu bạn có một người kiểm thử có kinh nghiệm với bộ công cụ phù hợp và đúng cách, nó hiệu quả hơn và giá trị hơn để tìm ra một số lỗi ngay lập tức. Nếu bạn có trách nhiệm đưa ra một phần mềm làm mất mát tài chính, bạn có thể phải chịu trách nhiệm về thiệt hại. Hơn nữa, nếu bạn không thể chứng minh rằng bạn đã tiến hành thẩm định cẩn thận thông qua kiểm tra đầy đủ bạn có thể có tội về sự cẩu thả của nghề nghiệp. Một trong những mục tiêu của chuẩn bị kiểm tra là cung cấp một đường mòn kiểm tra cho thấy những nỗ lực để xác minh hành vi đúng của phần mềm. Dù bạn có viết kịch bản hay không thì cũng không quan trọng. Điều quan trọng là làm thế nào bạn có thể chứng minh rằng bạn đã chuẩn bị kiểm thử một cách có phương pháp và chuyên nghiệp.</a:t>
            </a:r>
            <a:endParaRPr lang="en-US" dirty="0"/>
          </a:p>
        </p:txBody>
      </p:sp>
    </p:spTree>
    <p:extLst>
      <p:ext uri="{BB962C8B-B14F-4D97-AF65-F5344CB8AC3E}">
        <p14:creationId xmlns:p14="http://schemas.microsoft.com/office/powerpoint/2010/main" val="79472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6BFD-71B8-447F-96A3-E077AAE2F27C}"/>
              </a:ext>
            </a:extLst>
          </p:cNvPr>
          <p:cNvSpPr>
            <a:spLocks noGrp="1"/>
          </p:cNvSpPr>
          <p:nvPr>
            <p:ph type="title"/>
          </p:nvPr>
        </p:nvSpPr>
        <p:spPr/>
        <p:txBody>
          <a:bodyPr/>
          <a:lstStyle/>
          <a:p>
            <a:r>
              <a:rPr lang="en-US" dirty="0">
                <a:solidFill>
                  <a:schemeClr val="tx1"/>
                </a:solidFill>
              </a:rPr>
              <a:t>Ca </a:t>
            </a:r>
            <a:r>
              <a:rPr lang="en-US" dirty="0" err="1">
                <a:solidFill>
                  <a:schemeClr val="tx1"/>
                </a:solidFill>
              </a:rPr>
              <a:t>kiểm</a:t>
            </a:r>
            <a:r>
              <a:rPr lang="en-US" dirty="0">
                <a:solidFill>
                  <a:schemeClr val="tx1"/>
                </a:solidFill>
              </a:rPr>
              <a:t> </a:t>
            </a:r>
            <a:r>
              <a:rPr lang="en-US" dirty="0" err="1">
                <a:solidFill>
                  <a:schemeClr val="tx1"/>
                </a:solidFill>
              </a:rPr>
              <a:t>thử</a:t>
            </a:r>
            <a:endParaRPr lang="en-US" dirty="0">
              <a:solidFill>
                <a:schemeClr val="tx1"/>
              </a:solidFill>
            </a:endParaRPr>
          </a:p>
        </p:txBody>
      </p:sp>
      <p:sp>
        <p:nvSpPr>
          <p:cNvPr id="3" name="Content Placeholder 2">
            <a:extLst>
              <a:ext uri="{FF2B5EF4-FFF2-40B4-BE49-F238E27FC236}">
                <a16:creationId xmlns:a16="http://schemas.microsoft.com/office/drawing/2014/main" id="{7262478F-5202-4583-84AE-E9F8593529C6}"/>
              </a:ext>
            </a:extLst>
          </p:cNvPr>
          <p:cNvSpPr>
            <a:spLocks noGrp="1"/>
          </p:cNvSpPr>
          <p:nvPr>
            <p:ph idx="1"/>
          </p:nvPr>
        </p:nvSpPr>
        <p:spPr/>
        <p:txBody>
          <a:bodyPr/>
          <a:lstStyle/>
          <a:p>
            <a:r>
              <a:rPr lang="vi-VN" dirty="0"/>
              <a:t>Giả sử bạn phải ghi lại các bài kiểm tra; Một ca kiểm thử cung cấp tài liệu cho một bài kiểm tra nhằm mục đích chứng minh một yêu cầu hoặc tính năng. Đôi khi nhiều ca kiểm thử được yêu cầu để chứng minh một yêu cầu. Đôi khi cùng một ca kiểm thử phải được ngoại suy trên nhiều màn hình hoặc nhiều luồng công việc để xác minh hoàn toàn yêu cầu (thường có ít nhất một kiểm thử cho mỗi yêu cầu).</a:t>
            </a:r>
          </a:p>
          <a:p>
            <a:endParaRPr lang="en-US" dirty="0"/>
          </a:p>
        </p:txBody>
      </p:sp>
    </p:spTree>
    <p:extLst>
      <p:ext uri="{BB962C8B-B14F-4D97-AF65-F5344CB8AC3E}">
        <p14:creationId xmlns:p14="http://schemas.microsoft.com/office/powerpoint/2010/main" val="149166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BD8A8-870B-4537-B364-6211DED4C91B}"/>
              </a:ext>
            </a:extLst>
          </p:cNvPr>
          <p:cNvSpPr>
            <a:spLocks noGrp="1"/>
          </p:cNvSpPr>
          <p:nvPr>
            <p:ph type="title"/>
          </p:nvPr>
        </p:nvSpPr>
        <p:spPr/>
        <p:txBody>
          <a:bodyPr/>
          <a:lstStyle/>
          <a:p>
            <a:r>
              <a:rPr lang="en-US" dirty="0" err="1">
                <a:solidFill>
                  <a:schemeClr val="tx1"/>
                </a:solidFill>
              </a:rPr>
              <a:t>Bộ</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thử</a:t>
            </a:r>
            <a:endParaRPr lang="en-US" dirty="0">
              <a:solidFill>
                <a:schemeClr val="tx1"/>
              </a:solidFill>
            </a:endParaRPr>
          </a:p>
        </p:txBody>
      </p:sp>
      <p:sp>
        <p:nvSpPr>
          <p:cNvPr id="3" name="Content Placeholder 2">
            <a:extLst>
              <a:ext uri="{FF2B5EF4-FFF2-40B4-BE49-F238E27FC236}">
                <a16:creationId xmlns:a16="http://schemas.microsoft.com/office/drawing/2014/main" id="{7C303BE1-5D7C-4227-B99B-E5C892190DEC}"/>
              </a:ext>
            </a:extLst>
          </p:cNvPr>
          <p:cNvSpPr>
            <a:spLocks noGrp="1"/>
          </p:cNvSpPr>
          <p:nvPr>
            <p:ph idx="1"/>
          </p:nvPr>
        </p:nvSpPr>
        <p:spPr/>
        <p:txBody>
          <a:bodyPr/>
          <a:lstStyle/>
          <a:p>
            <a:r>
              <a:rPr lang="en-US" dirty="0" err="1"/>
              <a:t>Bộ</a:t>
            </a:r>
            <a:r>
              <a:rPr lang="en-US" dirty="0"/>
              <a:t> </a:t>
            </a:r>
            <a:r>
              <a:rPr lang="en-US" dirty="0" err="1"/>
              <a:t>kiểm</a:t>
            </a:r>
            <a:r>
              <a:rPr lang="en-US" dirty="0"/>
              <a:t> </a:t>
            </a:r>
            <a:r>
              <a:rPr lang="en-US" dirty="0" err="1"/>
              <a:t>thử</a:t>
            </a:r>
            <a:r>
              <a:rPr lang="en-US" dirty="0"/>
              <a:t> </a:t>
            </a:r>
            <a:r>
              <a:rPr lang="en-US" dirty="0" err="1"/>
              <a:t>là</a:t>
            </a:r>
            <a:r>
              <a:rPr lang="en-US" dirty="0"/>
              <a:t> </a:t>
            </a:r>
            <a:r>
              <a:rPr lang="vi-VN" dirty="0"/>
              <a:t>một tập hợp các ca kiểm thử được nhóm lại với nhau để kiểm tra một số chức năng cụ thể hoặc khía cạnh của một hệ thống hoặc nói cách khác một số hành vi cụ thể của phần mềm.</a:t>
            </a:r>
            <a:endParaRPr lang="en-US" dirty="0"/>
          </a:p>
          <a:p>
            <a:r>
              <a:rPr lang="vi-VN" dirty="0"/>
              <a:t>Bộ kiểm thử có thể bao gồm các ca kiểm thử tự động, các ca kiểm thử thủ công hoặc kết hợp cả hai. Các kiểm tra có thể được định nghĩa thành các bộ kiểm tra ở phía trước hoặc có thể được nhóm lại thành bộ kiểm tra sau đó. Ví dụ, người ta có thể xác định và tự động kiểm tra chức năng để kiểm tra chức năng hoàn chỉnh và sau đó chọn một số ca kiểm thử để đi vào một bộ kiểm tra hồi quy.</a:t>
            </a:r>
          </a:p>
        </p:txBody>
      </p:sp>
    </p:spTree>
    <p:extLst>
      <p:ext uri="{BB962C8B-B14F-4D97-AF65-F5344CB8AC3E}">
        <p14:creationId xmlns:p14="http://schemas.microsoft.com/office/powerpoint/2010/main" val="1553174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E708-7B47-468D-AEA2-2E07A2E27F51}"/>
              </a:ext>
            </a:extLst>
          </p:cNvPr>
          <p:cNvSpPr>
            <a:spLocks noGrp="1"/>
          </p:cNvSpPr>
          <p:nvPr>
            <p:ph type="title"/>
          </p:nvPr>
        </p:nvSpPr>
        <p:spPr/>
        <p:txBody>
          <a:bodyPr/>
          <a:lstStyle/>
          <a:p>
            <a:r>
              <a:rPr lang="en-US" dirty="0" err="1">
                <a:solidFill>
                  <a:schemeClr val="tx1"/>
                </a:solidFill>
              </a:rPr>
              <a:t>Báo</a:t>
            </a:r>
            <a:r>
              <a:rPr lang="en-US" dirty="0">
                <a:solidFill>
                  <a:schemeClr val="tx1"/>
                </a:solidFill>
              </a:rPr>
              <a:t> </a:t>
            </a:r>
            <a:r>
              <a:rPr lang="en-US" dirty="0" err="1">
                <a:solidFill>
                  <a:schemeClr val="tx1"/>
                </a:solidFill>
              </a:rPr>
              <a:t>cáo</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thử</a:t>
            </a:r>
            <a:endParaRPr lang="en-US" dirty="0">
              <a:solidFill>
                <a:schemeClr val="tx1"/>
              </a:solidFill>
            </a:endParaRPr>
          </a:p>
        </p:txBody>
      </p:sp>
      <p:sp>
        <p:nvSpPr>
          <p:cNvPr id="3" name="Content Placeholder 2">
            <a:extLst>
              <a:ext uri="{FF2B5EF4-FFF2-40B4-BE49-F238E27FC236}">
                <a16:creationId xmlns:a16="http://schemas.microsoft.com/office/drawing/2014/main" id="{BB5A87C0-9B5C-4D8A-A754-4F8B650E423D}"/>
              </a:ext>
            </a:extLst>
          </p:cNvPr>
          <p:cNvSpPr>
            <a:spLocks noGrp="1"/>
          </p:cNvSpPr>
          <p:nvPr>
            <p:ph idx="1"/>
          </p:nvPr>
        </p:nvSpPr>
        <p:spPr/>
        <p:txBody>
          <a:bodyPr/>
          <a:lstStyle/>
          <a:p>
            <a:pPr fontAlgn="base"/>
            <a:r>
              <a:rPr lang="vi-VN" dirty="0"/>
              <a:t>Phạm vi kiểm thử - những gì đã được kiểm tra và những gì không được kiểm tra và bất kỳ sự sai lệch từ kế hoạch ban đầu</a:t>
            </a:r>
          </a:p>
          <a:p>
            <a:pPr fontAlgn="base"/>
            <a:r>
              <a:rPr lang="vi-VN" dirty="0"/>
              <a:t>Kiểm tra đầu ra hoặc tiêu chuẩn chấp nhận - chức năng / thành phần / khía cạnh của phần mềm để kiểm tra và mức độ ổn định; </a:t>
            </a:r>
          </a:p>
          <a:p>
            <a:pPr fontAlgn="base"/>
            <a:r>
              <a:rPr lang="vi-VN" dirty="0"/>
              <a:t>Kiểm thử chiến lược - những gì hệ thống đã được sử dụng để kiểm thử, những gì được hướng dẫn sử dụng so với tự động, thiết lập kiểm thử những gì, phương pháp luận đã được sử dụng để kiểm thử bao gồm bất kỳ công cụ hoặc khuôn khổ được sử dụng</a:t>
            </a:r>
            <a:endParaRPr lang="en-US" dirty="0"/>
          </a:p>
          <a:p>
            <a:pPr marL="0" indent="0" fontAlgn="base">
              <a:buNone/>
            </a:pPr>
            <a:endParaRPr lang="vi-VN" dirty="0"/>
          </a:p>
          <a:p>
            <a:pPr marL="0" indent="0">
              <a:buNone/>
            </a:pPr>
            <a:endParaRPr lang="en-US" dirty="0"/>
          </a:p>
        </p:txBody>
      </p:sp>
    </p:spTree>
    <p:extLst>
      <p:ext uri="{BB962C8B-B14F-4D97-AF65-F5344CB8AC3E}">
        <p14:creationId xmlns:p14="http://schemas.microsoft.com/office/powerpoint/2010/main" val="18594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FFFA-AA82-48B2-B0C1-2E0A2E6F04FE}"/>
              </a:ext>
            </a:extLst>
          </p:cNvPr>
          <p:cNvSpPr>
            <a:spLocks noGrp="1"/>
          </p:cNvSpPr>
          <p:nvPr>
            <p:ph type="title"/>
          </p:nvPr>
        </p:nvSpPr>
        <p:spPr/>
        <p:txBody>
          <a:bodyPr/>
          <a:lstStyle/>
          <a:p>
            <a:r>
              <a:rPr lang="en-US" dirty="0" err="1">
                <a:solidFill>
                  <a:schemeClr val="tx1"/>
                </a:solidFill>
              </a:rPr>
              <a:t>Báo</a:t>
            </a:r>
            <a:r>
              <a:rPr lang="en-US" dirty="0">
                <a:solidFill>
                  <a:schemeClr val="tx1"/>
                </a:solidFill>
              </a:rPr>
              <a:t> </a:t>
            </a:r>
            <a:r>
              <a:rPr lang="en-US" dirty="0" err="1">
                <a:solidFill>
                  <a:schemeClr val="tx1"/>
                </a:solidFill>
              </a:rPr>
              <a:t>cáo</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thử</a:t>
            </a:r>
            <a:endParaRPr lang="en-US" dirty="0">
              <a:solidFill>
                <a:schemeClr val="tx1"/>
              </a:solidFill>
            </a:endParaRPr>
          </a:p>
        </p:txBody>
      </p:sp>
      <p:sp>
        <p:nvSpPr>
          <p:cNvPr id="3" name="Content Placeholder 2">
            <a:extLst>
              <a:ext uri="{FF2B5EF4-FFF2-40B4-BE49-F238E27FC236}">
                <a16:creationId xmlns:a16="http://schemas.microsoft.com/office/drawing/2014/main" id="{5970D7CA-0E29-4811-B696-547F5644A7C6}"/>
              </a:ext>
            </a:extLst>
          </p:cNvPr>
          <p:cNvSpPr>
            <a:spLocks noGrp="1"/>
          </p:cNvSpPr>
          <p:nvPr>
            <p:ph idx="1"/>
          </p:nvPr>
        </p:nvSpPr>
        <p:spPr/>
        <p:txBody>
          <a:bodyPr/>
          <a:lstStyle/>
          <a:p>
            <a:pPr fontAlgn="base"/>
            <a:r>
              <a:rPr lang="vi-VN" dirty="0"/>
              <a:t>Kết quả cuối cùng - số lượng các ca kiểm thử được xác định, đã được thực hiện hay không; Tình trạng cuối cùng của nỗ lực kiểm thử và thường là một bản tóm tắt và kết luận về tình trạng của sản phẩm và nỗ lực kiểm tra;</a:t>
            </a:r>
          </a:p>
          <a:p>
            <a:pPr fontAlgn="base"/>
            <a:r>
              <a:rPr lang="vi-VN" dirty="0"/>
              <a:t>Lỗi và tình trạng hiện tại - có thể có một danh sách lỗi được nhóm trong một số vấn đề hợp lý hoặc chỉ là các loại khuyết tật; Có thể có dữ liệu thống kê mất bao lâu để khắc phục các lỗi, có bao nhiêu khuyết tật được ngăn chặn và bao lâu chúng bị chặn kiểm tra; Và tình trạng hiện tại của các khuyết tật đã được cố định, tiến triển, đã được di chuyển để được sửa trong bản phát hành tiếp theo, v.v ...</a:t>
            </a:r>
          </a:p>
          <a:p>
            <a:pPr marL="0" indent="0">
              <a:buNone/>
            </a:pPr>
            <a:endParaRPr lang="en-US" dirty="0"/>
          </a:p>
        </p:txBody>
      </p:sp>
    </p:spTree>
    <p:extLst>
      <p:ext uri="{BB962C8B-B14F-4D97-AF65-F5344CB8AC3E}">
        <p14:creationId xmlns:p14="http://schemas.microsoft.com/office/powerpoint/2010/main" val="105040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E474-ECFE-4DC6-BED5-E8999976B300}"/>
              </a:ext>
            </a:extLst>
          </p:cNvPr>
          <p:cNvSpPr>
            <a:spLocks noGrp="1"/>
          </p:cNvSpPr>
          <p:nvPr>
            <p:ph type="title"/>
          </p:nvPr>
        </p:nvSpPr>
        <p:spPr/>
        <p:txBody>
          <a:bodyPr/>
          <a:lstStyle/>
          <a:p>
            <a:r>
              <a:rPr lang="en-US" dirty="0" err="1">
                <a:solidFill>
                  <a:schemeClr val="tx1"/>
                </a:solidFill>
              </a:rPr>
              <a:t>Kiểm</a:t>
            </a:r>
            <a:r>
              <a:rPr lang="en-US" dirty="0">
                <a:solidFill>
                  <a:schemeClr val="tx1"/>
                </a:solidFill>
              </a:rPr>
              <a:t> </a:t>
            </a:r>
            <a:r>
              <a:rPr lang="en-US" dirty="0" err="1">
                <a:solidFill>
                  <a:schemeClr val="tx1"/>
                </a:solidFill>
              </a:rPr>
              <a:t>thử</a:t>
            </a:r>
            <a:r>
              <a:rPr lang="en-US" dirty="0">
                <a:solidFill>
                  <a:schemeClr val="tx1"/>
                </a:solidFill>
              </a:rPr>
              <a:t> </a:t>
            </a:r>
            <a:r>
              <a:rPr lang="en-US" dirty="0" err="1">
                <a:solidFill>
                  <a:schemeClr val="tx1"/>
                </a:solidFill>
              </a:rPr>
              <a:t>thiết</a:t>
            </a:r>
            <a:r>
              <a:rPr lang="en-US" dirty="0">
                <a:solidFill>
                  <a:schemeClr val="tx1"/>
                </a:solidFill>
              </a:rPr>
              <a:t> </a:t>
            </a:r>
            <a:r>
              <a:rPr lang="en-US" dirty="0" err="1">
                <a:solidFill>
                  <a:schemeClr val="tx1"/>
                </a:solidFill>
              </a:rPr>
              <a:t>kế</a:t>
            </a:r>
            <a:endParaRPr lang="en-US" dirty="0">
              <a:solidFill>
                <a:schemeClr val="tx1"/>
              </a:solidFill>
            </a:endParaRPr>
          </a:p>
        </p:txBody>
      </p:sp>
      <p:sp>
        <p:nvSpPr>
          <p:cNvPr id="3" name="Content Placeholder 2">
            <a:extLst>
              <a:ext uri="{FF2B5EF4-FFF2-40B4-BE49-F238E27FC236}">
                <a16:creationId xmlns:a16="http://schemas.microsoft.com/office/drawing/2014/main" id="{74616566-8126-44F9-A2F6-1B0B86414A2B}"/>
              </a:ext>
            </a:extLst>
          </p:cNvPr>
          <p:cNvSpPr>
            <a:spLocks noGrp="1"/>
          </p:cNvSpPr>
          <p:nvPr>
            <p:ph idx="1"/>
          </p:nvPr>
        </p:nvSpPr>
        <p:spPr/>
        <p:txBody>
          <a:bodyPr/>
          <a:lstStyle/>
          <a:p>
            <a:pPr marL="0" indent="0">
              <a:buNone/>
            </a:pPr>
            <a:r>
              <a:rPr lang="en-US" dirty="0" err="1"/>
              <a:t>Tại</a:t>
            </a:r>
            <a:r>
              <a:rPr lang="en-US" dirty="0"/>
              <a:t> </a:t>
            </a:r>
            <a:r>
              <a:rPr lang="en-US" dirty="0" err="1"/>
              <a:t>sao</a:t>
            </a:r>
            <a:r>
              <a:rPr lang="en-US" dirty="0"/>
              <a:t> </a:t>
            </a:r>
            <a:r>
              <a:rPr lang="en-US" dirty="0" err="1"/>
              <a:t>phải</a:t>
            </a:r>
            <a:r>
              <a:rPr lang="en-US" dirty="0"/>
              <a:t> </a:t>
            </a:r>
            <a:r>
              <a:rPr lang="en-US" dirty="0" err="1"/>
              <a:t>kiểm</a:t>
            </a:r>
            <a:r>
              <a:rPr lang="en-US" dirty="0"/>
              <a:t> </a:t>
            </a:r>
            <a:r>
              <a:rPr lang="en-US" dirty="0" err="1"/>
              <a:t>thử</a:t>
            </a:r>
            <a:r>
              <a:rPr lang="en-US" dirty="0"/>
              <a:t> </a:t>
            </a:r>
            <a:r>
              <a:rPr lang="en-US" dirty="0" err="1"/>
              <a:t>thiết</a:t>
            </a:r>
            <a:r>
              <a:rPr lang="en-US" dirty="0"/>
              <a:t> </a:t>
            </a:r>
            <a:r>
              <a:rPr lang="en-US" dirty="0" err="1"/>
              <a:t>kế</a:t>
            </a:r>
            <a:r>
              <a:rPr lang="en-US" dirty="0"/>
              <a:t> </a:t>
            </a:r>
            <a:r>
              <a:rPr lang="en-US" dirty="0" err="1"/>
              <a:t>các</a:t>
            </a:r>
            <a:r>
              <a:rPr lang="en-US" dirty="0"/>
              <a:t> </a:t>
            </a:r>
            <a:r>
              <a:rPr lang="en-US" dirty="0" err="1"/>
              <a:t>tài</a:t>
            </a:r>
            <a:r>
              <a:rPr lang="en-US" dirty="0"/>
              <a:t> </a:t>
            </a:r>
            <a:r>
              <a:rPr lang="en-US" dirty="0" err="1"/>
              <a:t>liệu</a:t>
            </a:r>
            <a:r>
              <a:rPr lang="en-US" dirty="0"/>
              <a:t> </a:t>
            </a:r>
            <a:r>
              <a:rPr lang="en-US" dirty="0" err="1"/>
              <a:t>yêu</a:t>
            </a:r>
            <a:r>
              <a:rPr lang="en-US" dirty="0"/>
              <a:t> </a:t>
            </a:r>
            <a:r>
              <a:rPr lang="en-US" dirty="0" err="1"/>
              <a:t>cầu</a:t>
            </a:r>
            <a:r>
              <a:rPr lang="en-US" dirty="0"/>
              <a:t> </a:t>
            </a:r>
            <a:r>
              <a:rPr lang="en-US" dirty="0" err="1"/>
              <a:t>và</a:t>
            </a:r>
            <a:r>
              <a:rPr lang="en-US" dirty="0"/>
              <a:t> </a:t>
            </a:r>
            <a:r>
              <a:rPr lang="en-US" dirty="0" err="1"/>
              <a:t>tài</a:t>
            </a:r>
            <a:r>
              <a:rPr lang="en-US" dirty="0"/>
              <a:t> </a:t>
            </a:r>
            <a:r>
              <a:rPr lang="en-US" dirty="0" err="1"/>
              <a:t>liệu</a:t>
            </a:r>
            <a:r>
              <a:rPr lang="en-US" dirty="0"/>
              <a:t> </a:t>
            </a:r>
            <a:r>
              <a:rPr lang="en-US" dirty="0" err="1"/>
              <a:t>kỹ</a:t>
            </a:r>
            <a:r>
              <a:rPr lang="en-US" dirty="0"/>
              <a:t> </a:t>
            </a:r>
            <a:r>
              <a:rPr lang="en-US" dirty="0" err="1"/>
              <a:t>thuật</a:t>
            </a:r>
            <a:r>
              <a:rPr lang="en-US" dirty="0"/>
              <a:t> ?</a:t>
            </a:r>
          </a:p>
          <a:p>
            <a:pPr fontAlgn="base"/>
            <a:r>
              <a:rPr lang="vi-VN" dirty="0"/>
              <a:t>Chắc chắn rằng chúng là chính xác, rõ ràng và nhất quán (xác minh)</a:t>
            </a:r>
          </a:p>
          <a:p>
            <a:pPr fontAlgn="base"/>
            <a:r>
              <a:rPr lang="vi-VN" dirty="0"/>
              <a:t>Đảm bảo chúng phù hợp với tất cả các tài liệu trước đây và các tài liệu tiếp theo</a:t>
            </a:r>
          </a:p>
          <a:p>
            <a:pPr fontAlgn="base"/>
            <a:r>
              <a:rPr lang="vi-VN" dirty="0"/>
              <a:t>Đánh giá mức độ phản ánh thực tế và phù hợp với mong đợi của người dùng cuối (xác nhận)</a:t>
            </a:r>
          </a:p>
          <a:p>
            <a:pPr marL="0" indent="0">
              <a:buNone/>
            </a:pPr>
            <a:endParaRPr lang="en-US" dirty="0"/>
          </a:p>
        </p:txBody>
      </p:sp>
    </p:spTree>
    <p:extLst>
      <p:ext uri="{BB962C8B-B14F-4D97-AF65-F5344CB8AC3E}">
        <p14:creationId xmlns:p14="http://schemas.microsoft.com/office/powerpoint/2010/main" val="308382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7980-941E-4EDD-8D12-1BC860539F9B}"/>
              </a:ext>
            </a:extLst>
          </p:cNvPr>
          <p:cNvSpPr>
            <a:spLocks noGrp="1"/>
          </p:cNvSpPr>
          <p:nvPr>
            <p:ph type="title"/>
          </p:nvPr>
        </p:nvSpPr>
        <p:spPr/>
        <p:txBody>
          <a:bodyPr/>
          <a:lstStyle/>
          <a:p>
            <a:r>
              <a:rPr lang="en-US" dirty="0" err="1">
                <a:solidFill>
                  <a:schemeClr val="tx1"/>
                </a:solidFill>
              </a:rPr>
              <a:t>Kiểm</a:t>
            </a:r>
            <a:r>
              <a:rPr lang="en-US" dirty="0">
                <a:solidFill>
                  <a:schemeClr val="tx1"/>
                </a:solidFill>
              </a:rPr>
              <a:t> </a:t>
            </a:r>
            <a:r>
              <a:rPr lang="en-US" dirty="0" err="1">
                <a:solidFill>
                  <a:schemeClr val="tx1"/>
                </a:solidFill>
              </a:rPr>
              <a:t>thử</a:t>
            </a:r>
            <a:r>
              <a:rPr lang="en-US" dirty="0">
                <a:solidFill>
                  <a:schemeClr val="tx1"/>
                </a:solidFill>
              </a:rPr>
              <a:t> </a:t>
            </a:r>
            <a:r>
              <a:rPr lang="en-US" dirty="0" err="1">
                <a:solidFill>
                  <a:schemeClr val="tx1"/>
                </a:solidFill>
              </a:rPr>
              <a:t>thiết</a:t>
            </a:r>
            <a:r>
              <a:rPr lang="en-US" dirty="0">
                <a:solidFill>
                  <a:schemeClr val="tx1"/>
                </a:solidFill>
              </a:rPr>
              <a:t> </a:t>
            </a:r>
            <a:r>
              <a:rPr lang="en-US" dirty="0" err="1">
                <a:solidFill>
                  <a:schemeClr val="tx1"/>
                </a:solidFill>
              </a:rPr>
              <a:t>kế</a:t>
            </a:r>
            <a:endParaRPr lang="en-US" dirty="0">
              <a:solidFill>
                <a:schemeClr val="tx1"/>
              </a:solidFill>
            </a:endParaRPr>
          </a:p>
        </p:txBody>
      </p:sp>
      <p:sp>
        <p:nvSpPr>
          <p:cNvPr id="3" name="Content Placeholder 2">
            <a:extLst>
              <a:ext uri="{FF2B5EF4-FFF2-40B4-BE49-F238E27FC236}">
                <a16:creationId xmlns:a16="http://schemas.microsoft.com/office/drawing/2014/main" id="{F223585A-149D-436A-AFE0-E916277475E8}"/>
              </a:ext>
            </a:extLst>
          </p:cNvPr>
          <p:cNvSpPr>
            <a:spLocks noGrp="1"/>
          </p:cNvSpPr>
          <p:nvPr>
            <p:ph idx="1"/>
          </p:nvPr>
        </p:nvSpPr>
        <p:spPr/>
        <p:txBody>
          <a:bodyPr>
            <a:normAutofit fontScale="85000" lnSpcReduction="10000"/>
          </a:bodyPr>
          <a:lstStyle/>
          <a:p>
            <a:pPr marL="0" indent="0">
              <a:buNone/>
            </a:pPr>
            <a:r>
              <a:rPr lang="vi-VN" dirty="0"/>
              <a:t>Trong một tài liệu đặc tả hoặc yêu cầu, phải có sự phân biệt rõ ràng giữa thảo luận chung và yêu cầu cụ thể. Mỗi yêu cầu phải nói rõ phần mềm "nên làm gì" hoặc "phải làm gì" - đây được gọi là các khẳng định.</a:t>
            </a:r>
          </a:p>
          <a:p>
            <a:pPr fontAlgn="base"/>
            <a:r>
              <a:rPr lang="vi-VN" dirty="0"/>
              <a:t>Cụ thể - phải loại bỏ thông tin không rõ ràng. Những từ như "có lẽ", "có thể" là không rõ ràng. Các câu này cần bỏ hoặc sửa lại cho rõ ràng, chắc chắn có hoặc không.</a:t>
            </a:r>
          </a:p>
          <a:p>
            <a:pPr fontAlgn="base"/>
            <a:r>
              <a:rPr lang="vi-VN" dirty="0"/>
              <a:t>Có thể đo được - các từ như "tốt hơn" hay "nhanh hơn" cần phải lượng hóa bằng một giá trị cụ thể (100% nhanh hơn hoặc chính xác hơn 20%).</a:t>
            </a:r>
          </a:p>
          <a:p>
            <a:pPr fontAlgn="base"/>
            <a:r>
              <a:rPr lang="vi-VN" dirty="0"/>
              <a:t>Có thể kiểm chứng được - có thể được khẳng định được yêu cầu đó là đúng hay sai. </a:t>
            </a:r>
          </a:p>
          <a:p>
            <a:pPr fontAlgn="base"/>
            <a:r>
              <a:rPr lang="vi-VN" dirty="0"/>
              <a:t>Nhất quán - nếu có các yêu cầu mâu thuẫn với nhau, cần phải loại bỏ mẫu thuẫn này.</a:t>
            </a:r>
          </a:p>
          <a:p>
            <a:pPr fontAlgn="base"/>
            <a:r>
              <a:rPr lang="vi-VN" dirty="0"/>
              <a:t>Rõ ràng - yêu cầu phải đơn giản, rõ ràng và súc tích.</a:t>
            </a:r>
          </a:p>
          <a:p>
            <a:pPr fontAlgn="base"/>
            <a:r>
              <a:rPr lang="vi-VN" dirty="0"/>
              <a:t>Loại trừ - tài liệu kỹ thuật không chỉ mô tả những gì sẽ được làm, mà còn nói rõ những gì sẽ không làm (khác với không nói thì có thể gây mơ hồ không biết có làm hay không).</a:t>
            </a:r>
          </a:p>
          <a:p>
            <a:pPr marL="0" indent="0">
              <a:buNone/>
            </a:pPr>
            <a:br>
              <a:rPr lang="vi-VN" dirty="0"/>
            </a:br>
            <a:endParaRPr lang="en-US" dirty="0"/>
          </a:p>
        </p:txBody>
      </p:sp>
    </p:spTree>
    <p:extLst>
      <p:ext uri="{BB962C8B-B14F-4D97-AF65-F5344CB8AC3E}">
        <p14:creationId xmlns:p14="http://schemas.microsoft.com/office/powerpoint/2010/main" val="79823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CC6ED-45DA-4177-8BC5-2BC0D0EFCBBB}"/>
              </a:ext>
            </a:extLst>
          </p:cNvPr>
          <p:cNvSpPr>
            <a:spLocks noGrp="1"/>
          </p:cNvSpPr>
          <p:nvPr>
            <p:ph type="title"/>
          </p:nvPr>
        </p:nvSpPr>
        <p:spPr/>
        <p:txBody>
          <a:bodyPr/>
          <a:lstStyle/>
          <a:p>
            <a:r>
              <a:rPr lang="en-US" dirty="0">
                <a:solidFill>
                  <a:schemeClr val="tx1"/>
                </a:solidFill>
              </a:rPr>
              <a:t>Ca </a:t>
            </a:r>
            <a:r>
              <a:rPr lang="en-US" dirty="0" err="1">
                <a:solidFill>
                  <a:schemeClr val="tx1"/>
                </a:solidFill>
              </a:rPr>
              <a:t>kiểm</a:t>
            </a:r>
            <a:r>
              <a:rPr lang="en-US" dirty="0">
                <a:solidFill>
                  <a:schemeClr val="tx1"/>
                </a:solidFill>
              </a:rPr>
              <a:t> </a:t>
            </a:r>
            <a:r>
              <a:rPr lang="en-US" dirty="0" err="1">
                <a:solidFill>
                  <a:schemeClr val="tx1"/>
                </a:solidFill>
              </a:rPr>
              <a:t>thử</a:t>
            </a:r>
            <a:r>
              <a:rPr lang="en-US" dirty="0">
                <a:solidFill>
                  <a:schemeClr val="tx1"/>
                </a:solidFill>
              </a:rPr>
              <a:t> </a:t>
            </a:r>
            <a:r>
              <a:rPr lang="en-US" dirty="0" err="1">
                <a:solidFill>
                  <a:schemeClr val="tx1"/>
                </a:solidFill>
              </a:rPr>
              <a:t>chức</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và</a:t>
            </a:r>
            <a:r>
              <a:rPr lang="en-US" dirty="0">
                <a:solidFill>
                  <a:schemeClr val="tx1"/>
                </a:solidFill>
              </a:rPr>
              <a:t> phi </a:t>
            </a:r>
            <a:r>
              <a:rPr lang="en-US" dirty="0" err="1">
                <a:solidFill>
                  <a:schemeClr val="tx1"/>
                </a:solidFill>
              </a:rPr>
              <a:t>chức</a:t>
            </a:r>
            <a:r>
              <a:rPr lang="en-US" dirty="0">
                <a:solidFill>
                  <a:schemeClr val="tx1"/>
                </a:solidFill>
              </a:rPr>
              <a:t> </a:t>
            </a:r>
            <a:r>
              <a:rPr lang="en-US" dirty="0" err="1">
                <a:solidFill>
                  <a:schemeClr val="tx1"/>
                </a:solidFill>
              </a:rPr>
              <a:t>năng</a:t>
            </a:r>
            <a:endParaRPr lang="en-US" dirty="0">
              <a:solidFill>
                <a:schemeClr val="tx1"/>
              </a:solidFill>
            </a:endParaRPr>
          </a:p>
        </p:txBody>
      </p:sp>
      <p:sp>
        <p:nvSpPr>
          <p:cNvPr id="3" name="Content Placeholder 2">
            <a:extLst>
              <a:ext uri="{FF2B5EF4-FFF2-40B4-BE49-F238E27FC236}">
                <a16:creationId xmlns:a16="http://schemas.microsoft.com/office/drawing/2014/main" id="{EF384B2D-DA18-4ADC-B248-6E4E2B86666D}"/>
              </a:ext>
            </a:extLst>
          </p:cNvPr>
          <p:cNvSpPr>
            <a:spLocks noGrp="1"/>
          </p:cNvSpPr>
          <p:nvPr>
            <p:ph idx="1"/>
          </p:nvPr>
        </p:nvSpPr>
        <p:spPr/>
        <p:txBody>
          <a:bodyPr/>
          <a:lstStyle/>
          <a:p>
            <a:pPr marL="0" indent="0">
              <a:buNone/>
            </a:pPr>
            <a:r>
              <a:rPr lang="vi-VN" b="1" dirty="0"/>
              <a:t>Kiểm thử chức năng</a:t>
            </a:r>
            <a:r>
              <a:rPr lang="vi-VN" dirty="0"/>
              <a:t> là một loại kiểm thử hộp đen (black box) và test case của nó được dựa trên đặc tả của ứng dụng phần mềm/thành phần đang test. Các chức năng được test bằng cách nhập vào các giá trị nhập và kiểm tra kết quả đầu ra, và ít quan tâm đến cấu trúc bên trong của ứng dụng (không giống như kiểm thử hộp trắng - white-box testing).</a:t>
            </a:r>
            <a:endParaRPr lang="en-US" dirty="0"/>
          </a:p>
        </p:txBody>
      </p:sp>
    </p:spTree>
    <p:extLst>
      <p:ext uri="{BB962C8B-B14F-4D97-AF65-F5344CB8AC3E}">
        <p14:creationId xmlns:p14="http://schemas.microsoft.com/office/powerpoint/2010/main" val="99060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66C8-3C84-4AEA-B755-474C3982CF6A}"/>
              </a:ext>
            </a:extLst>
          </p:cNvPr>
          <p:cNvSpPr>
            <a:spLocks noGrp="1"/>
          </p:cNvSpPr>
          <p:nvPr>
            <p:ph type="title"/>
          </p:nvPr>
        </p:nvSpPr>
        <p:spPr/>
        <p:txBody>
          <a:bodyPr/>
          <a:lstStyle/>
          <a:p>
            <a:r>
              <a:rPr lang="en-US" dirty="0">
                <a:solidFill>
                  <a:schemeClr val="tx1"/>
                </a:solidFill>
              </a:rPr>
              <a:t>Ca </a:t>
            </a:r>
            <a:r>
              <a:rPr lang="en-US" dirty="0" err="1">
                <a:solidFill>
                  <a:schemeClr val="tx1"/>
                </a:solidFill>
              </a:rPr>
              <a:t>kiểm</a:t>
            </a:r>
            <a:r>
              <a:rPr lang="en-US" dirty="0">
                <a:solidFill>
                  <a:schemeClr val="tx1"/>
                </a:solidFill>
              </a:rPr>
              <a:t> </a:t>
            </a:r>
            <a:r>
              <a:rPr lang="en-US" dirty="0" err="1">
                <a:solidFill>
                  <a:schemeClr val="tx1"/>
                </a:solidFill>
              </a:rPr>
              <a:t>thử</a:t>
            </a:r>
            <a:r>
              <a:rPr lang="en-US" dirty="0">
                <a:solidFill>
                  <a:schemeClr val="tx1"/>
                </a:solidFill>
              </a:rPr>
              <a:t> </a:t>
            </a:r>
            <a:r>
              <a:rPr lang="en-US" dirty="0" err="1">
                <a:solidFill>
                  <a:schemeClr val="tx1"/>
                </a:solidFill>
              </a:rPr>
              <a:t>chức</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và</a:t>
            </a:r>
            <a:r>
              <a:rPr lang="en-US" dirty="0">
                <a:solidFill>
                  <a:schemeClr val="tx1"/>
                </a:solidFill>
              </a:rPr>
              <a:t> phi </a:t>
            </a:r>
            <a:r>
              <a:rPr lang="en-US" dirty="0" err="1">
                <a:solidFill>
                  <a:schemeClr val="tx1"/>
                </a:solidFill>
              </a:rPr>
              <a:t>chức</a:t>
            </a:r>
            <a:r>
              <a:rPr lang="en-US" dirty="0">
                <a:solidFill>
                  <a:schemeClr val="tx1"/>
                </a:solidFill>
              </a:rPr>
              <a:t> </a:t>
            </a:r>
            <a:r>
              <a:rPr lang="en-US" dirty="0" err="1">
                <a:solidFill>
                  <a:schemeClr val="tx1"/>
                </a:solidFill>
              </a:rPr>
              <a:t>năng</a:t>
            </a:r>
            <a:endParaRPr lang="en-US" dirty="0"/>
          </a:p>
        </p:txBody>
      </p:sp>
      <p:sp>
        <p:nvSpPr>
          <p:cNvPr id="3" name="Content Placeholder 2">
            <a:extLst>
              <a:ext uri="{FF2B5EF4-FFF2-40B4-BE49-F238E27FC236}">
                <a16:creationId xmlns:a16="http://schemas.microsoft.com/office/drawing/2014/main" id="{DA708C42-E462-42BE-9EA8-338E36D97FA1}"/>
              </a:ext>
            </a:extLst>
          </p:cNvPr>
          <p:cNvSpPr>
            <a:spLocks noGrp="1"/>
          </p:cNvSpPr>
          <p:nvPr>
            <p:ph idx="1"/>
          </p:nvPr>
        </p:nvSpPr>
        <p:spPr/>
        <p:txBody>
          <a:bodyPr/>
          <a:lstStyle/>
          <a:p>
            <a:pPr marL="0" indent="0">
              <a:buNone/>
            </a:pPr>
            <a:r>
              <a:rPr lang="en-US" dirty="0" err="1"/>
              <a:t>Kiểm</a:t>
            </a:r>
            <a:r>
              <a:rPr lang="en-US" dirty="0"/>
              <a:t> </a:t>
            </a:r>
            <a:r>
              <a:rPr lang="en-US" dirty="0" err="1"/>
              <a:t>thử</a:t>
            </a:r>
            <a:r>
              <a:rPr lang="en-US" dirty="0"/>
              <a:t> phi </a:t>
            </a:r>
            <a:r>
              <a:rPr lang="en-US" dirty="0" err="1"/>
              <a:t>chức</a:t>
            </a:r>
            <a:r>
              <a:rPr lang="en-US" dirty="0"/>
              <a:t> </a:t>
            </a:r>
            <a:r>
              <a:rPr lang="en-US" dirty="0" err="1"/>
              <a:t>năng</a:t>
            </a:r>
            <a:r>
              <a:rPr lang="en-US" dirty="0"/>
              <a:t> </a:t>
            </a:r>
            <a:r>
              <a:rPr lang="en-US" dirty="0" err="1"/>
              <a:t>là</a:t>
            </a:r>
            <a:r>
              <a:rPr lang="en-US" dirty="0"/>
              <a:t> </a:t>
            </a:r>
            <a:r>
              <a:rPr lang="vi-VN" dirty="0"/>
              <a:t> không liên quan đến chức năng của hệ thống mà là các thuộc tính chất lượng khác, như hiệu năng, độ an toàn, tin cậy, v.v.. </a:t>
            </a:r>
          </a:p>
          <a:p>
            <a:r>
              <a:rPr lang="vi-VN" dirty="0"/>
              <a:t>Yêu cầu phi chức năng thường áp dụng cho toàn bộ hệ thống. Do đó chúng ta thường kiểm thử các tính chất này sau kiểm thử chức năng và tích hợp. </a:t>
            </a:r>
            <a:br>
              <a:rPr lang="vi-VN" dirty="0"/>
            </a:br>
            <a:endParaRPr lang="en-US" dirty="0"/>
          </a:p>
        </p:txBody>
      </p:sp>
    </p:spTree>
    <p:extLst>
      <p:ext uri="{BB962C8B-B14F-4D97-AF65-F5344CB8AC3E}">
        <p14:creationId xmlns:p14="http://schemas.microsoft.com/office/powerpoint/2010/main" val="2354245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83DA-56DB-40DA-8EFB-A1825181AD72}"/>
              </a:ext>
            </a:extLst>
          </p:cNvPr>
          <p:cNvSpPr>
            <a:spLocks noGrp="1"/>
          </p:cNvSpPr>
          <p:nvPr>
            <p:ph type="title"/>
          </p:nvPr>
        </p:nvSpPr>
        <p:spPr/>
        <p:txBody>
          <a:bodyPr/>
          <a:lstStyle/>
          <a:p>
            <a:r>
              <a:rPr lang="en-US" dirty="0" err="1">
                <a:solidFill>
                  <a:schemeClr val="tx1"/>
                </a:solidFill>
              </a:rPr>
              <a:t>Kiểm</a:t>
            </a:r>
            <a:r>
              <a:rPr lang="en-US" dirty="0">
                <a:solidFill>
                  <a:schemeClr val="tx1"/>
                </a:solidFill>
              </a:rPr>
              <a:t> </a:t>
            </a:r>
            <a:r>
              <a:rPr lang="en-US" dirty="0" err="1">
                <a:solidFill>
                  <a:schemeClr val="tx1"/>
                </a:solidFill>
              </a:rPr>
              <a:t>thử</a:t>
            </a:r>
            <a:r>
              <a:rPr lang="en-US" dirty="0">
                <a:solidFill>
                  <a:schemeClr val="tx1"/>
                </a:solidFill>
              </a:rPr>
              <a:t> </a:t>
            </a:r>
            <a:r>
              <a:rPr lang="en-US" dirty="0" err="1">
                <a:solidFill>
                  <a:schemeClr val="tx1"/>
                </a:solidFill>
              </a:rPr>
              <a:t>hiệu</a:t>
            </a:r>
            <a:r>
              <a:rPr lang="en-US" dirty="0">
                <a:solidFill>
                  <a:schemeClr val="tx1"/>
                </a:solidFill>
              </a:rPr>
              <a:t> </a:t>
            </a:r>
            <a:r>
              <a:rPr lang="en-US" dirty="0" err="1">
                <a:solidFill>
                  <a:schemeClr val="tx1"/>
                </a:solidFill>
              </a:rPr>
              <a:t>năng</a:t>
            </a:r>
            <a:endParaRPr lang="en-US" dirty="0">
              <a:solidFill>
                <a:schemeClr val="tx1"/>
              </a:solidFill>
            </a:endParaRPr>
          </a:p>
        </p:txBody>
      </p:sp>
      <p:sp>
        <p:nvSpPr>
          <p:cNvPr id="3" name="Content Placeholder 2">
            <a:extLst>
              <a:ext uri="{FF2B5EF4-FFF2-40B4-BE49-F238E27FC236}">
                <a16:creationId xmlns:a16="http://schemas.microsoft.com/office/drawing/2014/main" id="{3E1223C6-966E-480C-9580-27D9E57CA379}"/>
              </a:ext>
            </a:extLst>
          </p:cNvPr>
          <p:cNvSpPr>
            <a:spLocks noGrp="1"/>
          </p:cNvSpPr>
          <p:nvPr>
            <p:ph idx="1"/>
          </p:nvPr>
        </p:nvSpPr>
        <p:spPr/>
        <p:txBody>
          <a:bodyPr/>
          <a:lstStyle/>
          <a:p>
            <a:pPr marL="0" indent="0">
              <a:buNone/>
            </a:pPr>
            <a:r>
              <a:rPr lang="en-US" dirty="0" err="1"/>
              <a:t>Kiểm</a:t>
            </a:r>
            <a:r>
              <a:rPr lang="en-US" dirty="0"/>
              <a:t> </a:t>
            </a:r>
            <a:r>
              <a:rPr lang="en-US" dirty="0" err="1"/>
              <a:t>thử</a:t>
            </a:r>
            <a:r>
              <a:rPr lang="en-US" dirty="0"/>
              <a:t> </a:t>
            </a:r>
            <a:r>
              <a:rPr lang="en-US" dirty="0" err="1"/>
              <a:t>hiệu</a:t>
            </a:r>
            <a:r>
              <a:rPr lang="en-US" dirty="0"/>
              <a:t> </a:t>
            </a:r>
            <a:r>
              <a:rPr lang="en-US" dirty="0" err="1"/>
              <a:t>năng</a:t>
            </a:r>
            <a:r>
              <a:rPr lang="en-US" dirty="0"/>
              <a:t> </a:t>
            </a:r>
            <a:r>
              <a:rPr lang="vi-VN" dirty="0"/>
              <a:t>được thực hiển để xác định hệ thống hoặc hệ thống phụ hoạt động nhanh như thế nào trong từng lượng công việc (workload) đặc thù riêng biệt. Nó cũng có thể phục vụ việc validate (kiểm tra tính hợp lệ) và verify (xác minh/chứng thực) các thuộc tính chất lượng khác của hệ thống, ví dụ như khả năng mở rộng (scalability), mức độ tin cậy (reliability) và cách sử dụng tài nguyên (resource usage).</a:t>
            </a:r>
            <a:endParaRPr lang="en-US" dirty="0"/>
          </a:p>
        </p:txBody>
      </p:sp>
    </p:spTree>
    <p:extLst>
      <p:ext uri="{BB962C8B-B14F-4D97-AF65-F5344CB8AC3E}">
        <p14:creationId xmlns:p14="http://schemas.microsoft.com/office/powerpoint/2010/main" val="148534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6B9B-3B79-41A9-A615-24D18DF555D2}"/>
              </a:ext>
            </a:extLst>
          </p:cNvPr>
          <p:cNvSpPr>
            <a:spLocks noGrp="1"/>
          </p:cNvSpPr>
          <p:nvPr>
            <p:ph type="title"/>
          </p:nvPr>
        </p:nvSpPr>
        <p:spPr/>
        <p:txBody>
          <a:bodyPr/>
          <a:lstStyle/>
          <a:p>
            <a:r>
              <a:rPr lang="en-US" dirty="0" err="1">
                <a:solidFill>
                  <a:schemeClr val="tx1"/>
                </a:solidFill>
              </a:rPr>
              <a:t>Kiểm</a:t>
            </a:r>
            <a:r>
              <a:rPr lang="en-US" dirty="0">
                <a:solidFill>
                  <a:schemeClr val="tx1"/>
                </a:solidFill>
              </a:rPr>
              <a:t> </a:t>
            </a:r>
            <a:r>
              <a:rPr lang="en-US" dirty="0" err="1">
                <a:solidFill>
                  <a:schemeClr val="tx1"/>
                </a:solidFill>
              </a:rPr>
              <a:t>thử</a:t>
            </a:r>
            <a:r>
              <a:rPr lang="en-US" dirty="0">
                <a:solidFill>
                  <a:schemeClr val="tx1"/>
                </a:solidFill>
              </a:rPr>
              <a:t> </a:t>
            </a:r>
            <a:r>
              <a:rPr lang="en-US" dirty="0" err="1">
                <a:solidFill>
                  <a:schemeClr val="tx1"/>
                </a:solidFill>
              </a:rPr>
              <a:t>hiệu</a:t>
            </a:r>
            <a:r>
              <a:rPr lang="en-US" dirty="0">
                <a:solidFill>
                  <a:schemeClr val="tx1"/>
                </a:solidFill>
              </a:rPr>
              <a:t> </a:t>
            </a:r>
            <a:r>
              <a:rPr lang="en-US" dirty="0" err="1">
                <a:solidFill>
                  <a:schemeClr val="tx1"/>
                </a:solidFill>
              </a:rPr>
              <a:t>năng</a:t>
            </a:r>
            <a:endParaRPr lang="en-US" dirty="0">
              <a:solidFill>
                <a:schemeClr val="tx1"/>
              </a:solidFill>
            </a:endParaRPr>
          </a:p>
        </p:txBody>
      </p:sp>
      <p:sp>
        <p:nvSpPr>
          <p:cNvPr id="3" name="Content Placeholder 2">
            <a:extLst>
              <a:ext uri="{FF2B5EF4-FFF2-40B4-BE49-F238E27FC236}">
                <a16:creationId xmlns:a16="http://schemas.microsoft.com/office/drawing/2014/main" id="{ED10B233-C19E-4116-B384-818AF9FA93D0}"/>
              </a:ext>
            </a:extLst>
          </p:cNvPr>
          <p:cNvSpPr>
            <a:spLocks noGrp="1"/>
          </p:cNvSpPr>
          <p:nvPr>
            <p:ph idx="1"/>
          </p:nvPr>
        </p:nvSpPr>
        <p:spPr/>
        <p:txBody>
          <a:bodyPr/>
          <a:lstStyle/>
          <a:p>
            <a:pPr marL="0" indent="0">
              <a:buNone/>
            </a:pPr>
            <a:r>
              <a:rPr lang="en-US" i="1" dirty="0" err="1">
                <a:solidFill>
                  <a:schemeClr val="accent1"/>
                </a:solidFill>
              </a:rPr>
              <a:t>Các</a:t>
            </a:r>
            <a:r>
              <a:rPr lang="en-US" i="1" dirty="0">
                <a:solidFill>
                  <a:schemeClr val="accent1"/>
                </a:solidFill>
              </a:rPr>
              <a:t> </a:t>
            </a:r>
            <a:r>
              <a:rPr lang="en-US" i="1" dirty="0" err="1">
                <a:solidFill>
                  <a:schemeClr val="accent1"/>
                </a:solidFill>
              </a:rPr>
              <a:t>kiểu</a:t>
            </a:r>
            <a:r>
              <a:rPr lang="en-US" i="1" dirty="0">
                <a:solidFill>
                  <a:schemeClr val="accent1"/>
                </a:solidFill>
              </a:rPr>
              <a:t> </a:t>
            </a:r>
            <a:r>
              <a:rPr lang="en-US" i="1" dirty="0" err="1">
                <a:solidFill>
                  <a:schemeClr val="accent1"/>
                </a:solidFill>
              </a:rPr>
              <a:t>kiểm</a:t>
            </a:r>
            <a:r>
              <a:rPr lang="en-US" i="1" dirty="0">
                <a:solidFill>
                  <a:schemeClr val="accent1"/>
                </a:solidFill>
              </a:rPr>
              <a:t> </a:t>
            </a:r>
            <a:r>
              <a:rPr lang="en-US" i="1" dirty="0" err="1">
                <a:solidFill>
                  <a:schemeClr val="accent1"/>
                </a:solidFill>
              </a:rPr>
              <a:t>thử</a:t>
            </a:r>
            <a:r>
              <a:rPr lang="en-US" i="1" dirty="0">
                <a:solidFill>
                  <a:schemeClr val="accent1"/>
                </a:solidFill>
              </a:rPr>
              <a:t> </a:t>
            </a:r>
            <a:r>
              <a:rPr lang="en-US" i="1" dirty="0" err="1">
                <a:solidFill>
                  <a:schemeClr val="accent1"/>
                </a:solidFill>
              </a:rPr>
              <a:t>hiệu</a:t>
            </a:r>
            <a:r>
              <a:rPr lang="en-US" i="1" dirty="0">
                <a:solidFill>
                  <a:schemeClr val="accent1"/>
                </a:solidFill>
              </a:rPr>
              <a:t> </a:t>
            </a:r>
            <a:r>
              <a:rPr lang="en-US" i="1" dirty="0" err="1">
                <a:solidFill>
                  <a:schemeClr val="accent1"/>
                </a:solidFill>
              </a:rPr>
              <a:t>năng</a:t>
            </a:r>
            <a:r>
              <a:rPr lang="en-US" i="1" dirty="0">
                <a:solidFill>
                  <a:schemeClr val="accent1"/>
                </a:solidFill>
              </a:rPr>
              <a:t>:</a:t>
            </a:r>
          </a:p>
          <a:p>
            <a:pPr marL="0" indent="0">
              <a:buNone/>
            </a:pPr>
            <a:r>
              <a:rPr lang="en-US" dirty="0"/>
              <a:t>1.</a:t>
            </a:r>
            <a:r>
              <a:rPr lang="vi-VN" dirty="0"/>
              <a:t>Kiểm thử tải (load test) là hình thức kiểm thử hiệu năng đơn giản nhất. Một bài kiểm thử tải thường được tiến hành để hiểu được hành vi của hệ thống dưới một tải được chỉ định. Tải này có thể là số người dùng đồng thời dự kiến trên ứng dụng thực hiện một số lượng giao dịch cụ thể trong khoảng thời gian đã đặt. Kiểm thử này sẽ trả về thời gian đáp ứng của tất cả các giao dịch nghiệp vụ quan trọng. Cơ sở dữ liệu, máy chủ ứng dụng, vv cũng được theo dõi trong quá trình kiểm tra để giúp xác định tắc nghẽn trong kiến trúc ứng dụng.</a:t>
            </a:r>
            <a:endParaRPr lang="en-US" dirty="0"/>
          </a:p>
        </p:txBody>
      </p:sp>
    </p:spTree>
    <p:extLst>
      <p:ext uri="{BB962C8B-B14F-4D97-AF65-F5344CB8AC3E}">
        <p14:creationId xmlns:p14="http://schemas.microsoft.com/office/powerpoint/2010/main" val="74994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DDFE4-0DA9-42C4-86FF-CCCF49397905}"/>
              </a:ext>
            </a:extLst>
          </p:cNvPr>
          <p:cNvSpPr>
            <a:spLocks noGrp="1"/>
          </p:cNvSpPr>
          <p:nvPr>
            <p:ph type="title"/>
          </p:nvPr>
        </p:nvSpPr>
        <p:spPr/>
        <p:txBody>
          <a:bodyPr/>
          <a:lstStyle/>
          <a:p>
            <a:r>
              <a:rPr lang="en-US" dirty="0" err="1">
                <a:solidFill>
                  <a:schemeClr val="tx1"/>
                </a:solidFill>
              </a:rPr>
              <a:t>Kiểm</a:t>
            </a:r>
            <a:r>
              <a:rPr lang="en-US" dirty="0">
                <a:solidFill>
                  <a:schemeClr val="tx1"/>
                </a:solidFill>
              </a:rPr>
              <a:t> </a:t>
            </a:r>
            <a:r>
              <a:rPr lang="en-US" dirty="0" err="1">
                <a:solidFill>
                  <a:schemeClr val="tx1"/>
                </a:solidFill>
              </a:rPr>
              <a:t>thử</a:t>
            </a:r>
            <a:r>
              <a:rPr lang="en-US" dirty="0">
                <a:solidFill>
                  <a:schemeClr val="tx1"/>
                </a:solidFill>
              </a:rPr>
              <a:t> </a:t>
            </a:r>
            <a:r>
              <a:rPr lang="en-US" dirty="0" err="1">
                <a:solidFill>
                  <a:schemeClr val="tx1"/>
                </a:solidFill>
              </a:rPr>
              <a:t>hiệu</a:t>
            </a:r>
            <a:r>
              <a:rPr lang="en-US" dirty="0">
                <a:solidFill>
                  <a:schemeClr val="tx1"/>
                </a:solidFill>
              </a:rPr>
              <a:t> </a:t>
            </a:r>
            <a:r>
              <a:rPr lang="en-US" dirty="0" err="1">
                <a:solidFill>
                  <a:schemeClr val="tx1"/>
                </a:solidFill>
              </a:rPr>
              <a:t>năng</a:t>
            </a:r>
            <a:endParaRPr lang="en-US" dirty="0">
              <a:solidFill>
                <a:schemeClr val="tx1"/>
              </a:solidFill>
            </a:endParaRPr>
          </a:p>
        </p:txBody>
      </p:sp>
      <p:sp>
        <p:nvSpPr>
          <p:cNvPr id="3" name="Content Placeholder 2">
            <a:extLst>
              <a:ext uri="{FF2B5EF4-FFF2-40B4-BE49-F238E27FC236}">
                <a16:creationId xmlns:a16="http://schemas.microsoft.com/office/drawing/2014/main" id="{01FC5FF4-BBDE-45CD-8CED-522C1CF00AC7}"/>
              </a:ext>
            </a:extLst>
          </p:cNvPr>
          <p:cNvSpPr>
            <a:spLocks noGrp="1"/>
          </p:cNvSpPr>
          <p:nvPr>
            <p:ph idx="1"/>
          </p:nvPr>
        </p:nvSpPr>
        <p:spPr/>
        <p:txBody>
          <a:bodyPr/>
          <a:lstStyle/>
          <a:p>
            <a:pPr marL="0" indent="0">
              <a:buNone/>
            </a:pPr>
            <a:r>
              <a:rPr lang="en-US" dirty="0"/>
              <a:t>2.</a:t>
            </a:r>
            <a:r>
              <a:rPr lang="vi-VN" dirty="0"/>
              <a:t> Kiểm thử áp lực (stress test) thường được sử dụng để hiểu được giới hạn trên của năng lực trong hệ thống. Loại kiểm thử này được thực hiện để xác định tính mạnh mẽ của hệ thống về tải cực trị và giúp các quản trị viên xác định xem hệ thống có thực hiện đầy đủ nếu tải hiện tại cao hơn mức mong đợi tối đa hay không.</a:t>
            </a:r>
          </a:p>
          <a:p>
            <a:pPr marL="0" indent="0">
              <a:buNone/>
            </a:pPr>
            <a:r>
              <a:rPr lang="en-US" dirty="0"/>
              <a:t>3.</a:t>
            </a:r>
            <a:r>
              <a:rPr lang="vi-VN" dirty="0"/>
              <a:t> Kiểm thử ngâm, còn được gọi là kiểm tra độ bền, thường được thực hiện để xác định xem hệ thống có thể duy trì được tải dự kiến liên tục hay không. Trong quá trình kiểm thử ngâm, việc sử dụng bộ nhớ được theo dõi để phát hiện các rò rỉ tiềm năng. Cũng quan trọng nhưng thường bị bỏ qua là sự xuống cấp của hiệu suất, tức là để đảm bảo rằng thời gian thông lượng và thời gian đáp ứng sau một thời gian dài hoạt động bền vững bằng hoặc tốt hơn so với khi bắt đầu kiểm thử.</a:t>
            </a:r>
          </a:p>
          <a:p>
            <a:pPr marL="0" indent="0">
              <a:buNone/>
            </a:pPr>
            <a:endParaRPr lang="en-US" dirty="0"/>
          </a:p>
        </p:txBody>
      </p:sp>
    </p:spTree>
    <p:extLst>
      <p:ext uri="{BB962C8B-B14F-4D97-AF65-F5344CB8AC3E}">
        <p14:creationId xmlns:p14="http://schemas.microsoft.com/office/powerpoint/2010/main" val="275547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0C86-505D-4C7A-982A-6F8D357C305C}"/>
              </a:ext>
            </a:extLst>
          </p:cNvPr>
          <p:cNvSpPr>
            <a:spLocks noGrp="1"/>
          </p:cNvSpPr>
          <p:nvPr>
            <p:ph type="title"/>
          </p:nvPr>
        </p:nvSpPr>
        <p:spPr/>
        <p:txBody>
          <a:bodyPr/>
          <a:lstStyle/>
          <a:p>
            <a:r>
              <a:rPr lang="en-US" dirty="0" err="1">
                <a:solidFill>
                  <a:schemeClr val="tx1"/>
                </a:solidFill>
              </a:rPr>
              <a:t>Kiểm</a:t>
            </a:r>
            <a:r>
              <a:rPr lang="en-US" dirty="0">
                <a:solidFill>
                  <a:schemeClr val="tx1"/>
                </a:solidFill>
              </a:rPr>
              <a:t> </a:t>
            </a:r>
            <a:r>
              <a:rPr lang="en-US" dirty="0" err="1">
                <a:solidFill>
                  <a:schemeClr val="tx1"/>
                </a:solidFill>
              </a:rPr>
              <a:t>thử</a:t>
            </a:r>
            <a:r>
              <a:rPr lang="en-US" dirty="0">
                <a:solidFill>
                  <a:schemeClr val="tx1"/>
                </a:solidFill>
              </a:rPr>
              <a:t> </a:t>
            </a:r>
            <a:r>
              <a:rPr lang="en-US" dirty="0" err="1">
                <a:solidFill>
                  <a:schemeClr val="tx1"/>
                </a:solidFill>
              </a:rPr>
              <a:t>hiệu</a:t>
            </a:r>
            <a:r>
              <a:rPr lang="en-US" dirty="0">
                <a:solidFill>
                  <a:schemeClr val="tx1"/>
                </a:solidFill>
              </a:rPr>
              <a:t> </a:t>
            </a:r>
            <a:r>
              <a:rPr lang="en-US" dirty="0" err="1">
                <a:solidFill>
                  <a:schemeClr val="tx1"/>
                </a:solidFill>
              </a:rPr>
              <a:t>năng</a:t>
            </a:r>
            <a:endParaRPr lang="en-US" dirty="0">
              <a:solidFill>
                <a:schemeClr val="tx1"/>
              </a:solidFill>
            </a:endParaRPr>
          </a:p>
        </p:txBody>
      </p:sp>
      <p:sp>
        <p:nvSpPr>
          <p:cNvPr id="3" name="Content Placeholder 2">
            <a:extLst>
              <a:ext uri="{FF2B5EF4-FFF2-40B4-BE49-F238E27FC236}">
                <a16:creationId xmlns:a16="http://schemas.microsoft.com/office/drawing/2014/main" id="{2975F236-A6D1-49A0-A505-15D91CC40253}"/>
              </a:ext>
            </a:extLst>
          </p:cNvPr>
          <p:cNvSpPr>
            <a:spLocks noGrp="1"/>
          </p:cNvSpPr>
          <p:nvPr>
            <p:ph idx="1"/>
          </p:nvPr>
        </p:nvSpPr>
        <p:spPr/>
        <p:txBody>
          <a:bodyPr/>
          <a:lstStyle/>
          <a:p>
            <a:pPr marL="0" indent="0">
              <a:buNone/>
            </a:pPr>
            <a:r>
              <a:rPr lang="en-US" dirty="0"/>
              <a:t>4.</a:t>
            </a:r>
            <a:r>
              <a:rPr lang="vi-VN" dirty="0"/>
              <a:t> Spike testing được thực hiện bằng cách đột ngột tăng hoặc giảm tải bởi một số lượng lớn người dùng, và quan sát hành vi của hệ thống. Mục đích là để xác định xem hiệu suất sẽ bị ảnh hưởng, hệ thống sẽ thất bại, hoặc nó sẽ có thể xử lý thay đổi đáng kể trong tải.</a:t>
            </a:r>
            <a:endParaRPr lang="en-US" dirty="0"/>
          </a:p>
        </p:txBody>
      </p:sp>
    </p:spTree>
    <p:extLst>
      <p:ext uri="{BB962C8B-B14F-4D97-AF65-F5344CB8AC3E}">
        <p14:creationId xmlns:p14="http://schemas.microsoft.com/office/powerpoint/2010/main" val="3977493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183</TotalTime>
  <Words>1944</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Tuần 6:Viết ca kiểm thử,báo cáo           kiểm thử</vt:lpstr>
      <vt:lpstr>Kiểm thử thiết kế</vt:lpstr>
      <vt:lpstr>Kiểm thử thiết kế</vt:lpstr>
      <vt:lpstr>Ca kiểm thử chức năng và phi chức năng</vt:lpstr>
      <vt:lpstr>Ca kiểm thử chức năng và phi chức năng</vt:lpstr>
      <vt:lpstr>Kiểm thử hiệu năng</vt:lpstr>
      <vt:lpstr>Kiểm thử hiệu năng</vt:lpstr>
      <vt:lpstr>Kiểm thử hiệu năng</vt:lpstr>
      <vt:lpstr>Kiểm thử hiệu năng</vt:lpstr>
      <vt:lpstr>Mục đích của kế hoạch kiểm thử</vt:lpstr>
      <vt:lpstr>Lựa chọn kiểm thử</vt:lpstr>
      <vt:lpstr>Mã đặc tả kiểm thử</vt:lpstr>
      <vt:lpstr>Ca kiểm thử</vt:lpstr>
      <vt:lpstr>Bộ kiểm thử</vt:lpstr>
      <vt:lpstr>Báo cáo kiểm thử</vt:lpstr>
      <vt:lpstr>Báo cáo kiểm thử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Tuần 6:Viết ca kiểm thử,báo cáo           kiểm thử</dc:title>
  <dc:creator>admin</dc:creator>
  <cp:lastModifiedBy>admin</cp:lastModifiedBy>
  <cp:revision>11</cp:revision>
  <dcterms:created xsi:type="dcterms:W3CDTF">2017-09-24T14:27:18Z</dcterms:created>
  <dcterms:modified xsi:type="dcterms:W3CDTF">2017-09-24T17:31:00Z</dcterms:modified>
</cp:coreProperties>
</file>