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680C24-657E-41DB-87C9-78373A9864B5}"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65201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680C24-657E-41DB-87C9-78373A9864B5}"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267851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680C24-657E-41DB-87C9-78373A9864B5}"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328959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680C24-657E-41DB-87C9-78373A9864B5}"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109550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680C24-657E-41DB-87C9-78373A9864B5}"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87933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680C24-657E-41DB-87C9-78373A9864B5}"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72053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680C24-657E-41DB-87C9-78373A9864B5}"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1850449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680C24-657E-41DB-87C9-78373A9864B5}"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354438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80C24-657E-41DB-87C9-78373A9864B5}"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273758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680C24-657E-41DB-87C9-78373A9864B5}"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234024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680C24-657E-41DB-87C9-78373A9864B5}"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94879-F240-4F57-9F88-EC23966F3D62}" type="slidenum">
              <a:rPr lang="en-US" smtClean="0"/>
              <a:t>‹#›</a:t>
            </a:fld>
            <a:endParaRPr lang="en-US"/>
          </a:p>
        </p:txBody>
      </p:sp>
    </p:spTree>
    <p:extLst>
      <p:ext uri="{BB962C8B-B14F-4D97-AF65-F5344CB8AC3E}">
        <p14:creationId xmlns:p14="http://schemas.microsoft.com/office/powerpoint/2010/main" val="183763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680C24-657E-41DB-87C9-78373A9864B5}"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94879-F240-4F57-9F88-EC23966F3D62}" type="slidenum">
              <a:rPr lang="en-US" smtClean="0"/>
              <a:t>‹#›</a:t>
            </a:fld>
            <a:endParaRPr lang="en-US"/>
          </a:p>
        </p:txBody>
      </p:sp>
    </p:spTree>
    <p:extLst>
      <p:ext uri="{BB962C8B-B14F-4D97-AF65-F5344CB8AC3E}">
        <p14:creationId xmlns:p14="http://schemas.microsoft.com/office/powerpoint/2010/main" val="3563081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3371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5" name="Content Placeholder 4"/>
          <p:cNvSpPr>
            <a:spLocks noGrp="1"/>
          </p:cNvSpPr>
          <p:nvPr>
            <p:ph idx="1"/>
          </p:nvPr>
        </p:nvSpPr>
        <p:spPr/>
        <p:txBody>
          <a:bodyPr/>
          <a:lstStyle/>
          <a:p>
            <a:r>
              <a:rPr lang="en-US" dirty="0" err="1" smtClean="0"/>
              <a:t>Viết</a:t>
            </a:r>
            <a:r>
              <a:rPr lang="en-US" dirty="0" smtClean="0"/>
              <a:t> </a:t>
            </a:r>
            <a:r>
              <a:rPr lang="en-US" dirty="0" err="1" smtClean="0"/>
              <a:t>một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sinh</a:t>
            </a:r>
            <a:r>
              <a:rPr lang="en-US" dirty="0" smtClean="0"/>
              <a:t> </a:t>
            </a:r>
            <a:r>
              <a:rPr lang="en-US" dirty="0" err="1" smtClean="0"/>
              <a:t>viên</a:t>
            </a:r>
            <a:r>
              <a:rPr lang="en-US" dirty="0"/>
              <a:t> </a:t>
            </a:r>
            <a:r>
              <a:rPr lang="en-US" dirty="0" err="1" smtClean="0"/>
              <a:t>sử</a:t>
            </a:r>
            <a:r>
              <a:rPr lang="en-US" dirty="0" smtClean="0"/>
              <a:t> </a:t>
            </a:r>
            <a:r>
              <a:rPr lang="en-US" dirty="0" err="1" smtClean="0"/>
              <a:t>dụng</a:t>
            </a:r>
            <a:r>
              <a:rPr lang="en-US" dirty="0" smtClean="0"/>
              <a:t> </a:t>
            </a:r>
            <a:r>
              <a:rPr lang="en-US" dirty="0" err="1" smtClean="0"/>
              <a:t>đối</a:t>
            </a:r>
            <a:r>
              <a:rPr lang="en-US" dirty="0" smtClean="0"/>
              <a:t> </a:t>
            </a:r>
            <a:r>
              <a:rPr lang="en-US" dirty="0" err="1" smtClean="0"/>
              <a:t>tượng</a:t>
            </a:r>
            <a:endParaRPr lang="en-US" dirty="0" smtClean="0"/>
          </a:p>
          <a:p>
            <a:pPr marL="457200" lvl="1" indent="0">
              <a:buNone/>
            </a:pPr>
            <a:r>
              <a:rPr lang="en-US" dirty="0" err="1" smtClean="0"/>
              <a:t>Chương</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sẽ</a:t>
            </a:r>
            <a:r>
              <a:rPr lang="en-US" dirty="0" smtClean="0"/>
              <a:t> </a:t>
            </a:r>
            <a:r>
              <a:rPr lang="en-US" dirty="0" err="1" smtClean="0"/>
              <a:t>có</a:t>
            </a:r>
            <a:r>
              <a:rPr lang="en-US" dirty="0" smtClean="0"/>
              <a:t> 3 </a:t>
            </a:r>
            <a:r>
              <a:rPr lang="en-US" dirty="0" err="1" smtClean="0"/>
              <a:t>thuộc</a:t>
            </a:r>
            <a:r>
              <a:rPr lang="en-US" dirty="0" smtClean="0"/>
              <a:t> </a:t>
            </a:r>
            <a:r>
              <a:rPr lang="en-US" dirty="0" err="1" smtClean="0"/>
              <a:t>tính</a:t>
            </a:r>
            <a:r>
              <a:rPr lang="en-US" dirty="0" smtClean="0"/>
              <a:t> </a:t>
            </a:r>
            <a:r>
              <a:rPr lang="en-US" dirty="0" err="1" smtClean="0"/>
              <a:t>như</a:t>
            </a:r>
            <a:r>
              <a:rPr lang="en-US" dirty="0" smtClean="0"/>
              <a:t> </a:t>
            </a:r>
            <a:r>
              <a:rPr lang="en-US" dirty="0" err="1" smtClean="0"/>
              <a:t>sau</a:t>
            </a:r>
            <a:r>
              <a:rPr lang="en-US" dirty="0" smtClean="0"/>
              <a:t>: </a:t>
            </a:r>
            <a:r>
              <a:rPr lang="en-US" dirty="0" err="1" smtClean="0"/>
              <a:t>MaSV</a:t>
            </a:r>
            <a:r>
              <a:rPr lang="en-US" dirty="0" smtClean="0"/>
              <a:t>, </a:t>
            </a:r>
            <a:r>
              <a:rPr lang="en-US" dirty="0" err="1" smtClean="0"/>
              <a:t>NgaySinh</a:t>
            </a:r>
            <a:r>
              <a:rPr lang="en-US" dirty="0" smtClean="0"/>
              <a:t>, </a:t>
            </a:r>
            <a:r>
              <a:rPr lang="en-US" dirty="0" err="1" smtClean="0"/>
              <a:t>QueQuan</a:t>
            </a:r>
            <a:endParaRPr lang="en-US" dirty="0" smtClean="0"/>
          </a:p>
          <a:p>
            <a:pPr marL="457200" lvl="1" indent="0">
              <a:buNone/>
            </a:pPr>
            <a:r>
              <a:rPr lang="en-US" dirty="0" err="1" smtClean="0"/>
              <a:t>Sẽ</a:t>
            </a:r>
            <a:r>
              <a:rPr lang="en-US" dirty="0" smtClean="0"/>
              <a:t> </a:t>
            </a:r>
            <a:r>
              <a:rPr lang="en-US" dirty="0" err="1" smtClean="0"/>
              <a:t>có</a:t>
            </a:r>
            <a:r>
              <a:rPr lang="en-US" dirty="0" smtClean="0"/>
              <a:t> 3 </a:t>
            </a:r>
            <a:r>
              <a:rPr lang="en-US" dirty="0" err="1" smtClean="0"/>
              <a:t>chức</a:t>
            </a:r>
            <a:r>
              <a:rPr lang="en-US" dirty="0" smtClean="0"/>
              <a:t> </a:t>
            </a:r>
            <a:r>
              <a:rPr lang="en-US" dirty="0" err="1" smtClean="0"/>
              <a:t>năng</a:t>
            </a:r>
            <a:r>
              <a:rPr lang="en-US" dirty="0" smtClean="0"/>
              <a:t> </a:t>
            </a:r>
            <a:r>
              <a:rPr lang="en-US" dirty="0" err="1" smtClean="0"/>
              <a:t>là</a:t>
            </a:r>
            <a:r>
              <a:rPr lang="en-US" dirty="0" smtClean="0"/>
              <a:t> </a:t>
            </a:r>
            <a:r>
              <a:rPr lang="en-US" dirty="0" err="1" smtClean="0"/>
              <a:t>thêm</a:t>
            </a:r>
            <a:r>
              <a:rPr lang="en-US" dirty="0" smtClean="0"/>
              <a:t>, </a:t>
            </a:r>
            <a:r>
              <a:rPr lang="en-US" dirty="0" err="1" smtClean="0"/>
              <a:t>sửa</a:t>
            </a:r>
            <a:r>
              <a:rPr lang="en-US" dirty="0" smtClean="0"/>
              <a:t>, </a:t>
            </a:r>
            <a:r>
              <a:rPr lang="en-US" dirty="0" err="1" smtClean="0"/>
              <a:t>xóa</a:t>
            </a:r>
            <a:r>
              <a:rPr lang="en-US" dirty="0" smtClean="0"/>
              <a:t> </a:t>
            </a:r>
            <a:r>
              <a:rPr lang="en-US" dirty="0" err="1" smtClean="0"/>
              <a:t>sinh</a:t>
            </a:r>
            <a:r>
              <a:rPr lang="en-US" dirty="0" smtClean="0"/>
              <a:t> </a:t>
            </a:r>
            <a:r>
              <a:rPr lang="en-US" dirty="0" err="1" smtClean="0"/>
              <a:t>viên</a:t>
            </a:r>
            <a:endParaRPr lang="en-US" dirty="0" smtClean="0"/>
          </a:p>
          <a:p>
            <a:pPr marL="457200" lvl="1" indent="0">
              <a:buNone/>
            </a:pPr>
            <a:r>
              <a:rPr lang="en-US" dirty="0" err="1" smtClean="0"/>
              <a:t>Sử</a:t>
            </a:r>
            <a:r>
              <a:rPr lang="en-US" dirty="0" smtClean="0"/>
              <a:t> </a:t>
            </a:r>
            <a:r>
              <a:rPr lang="en-US" dirty="0" err="1" smtClean="0"/>
              <a:t>dụng</a:t>
            </a:r>
            <a:r>
              <a:rPr lang="en-US" dirty="0" smtClean="0"/>
              <a:t> form </a:t>
            </a:r>
            <a:r>
              <a:rPr lang="en-US" dirty="0" err="1" smtClean="0"/>
              <a:t>để</a:t>
            </a:r>
            <a:r>
              <a:rPr lang="en-US" dirty="0" smtClean="0"/>
              <a:t> </a:t>
            </a:r>
            <a:r>
              <a:rPr lang="en-US" dirty="0" err="1" smtClean="0"/>
              <a:t>nhập</a:t>
            </a:r>
            <a:r>
              <a:rPr lang="en-US" dirty="0" smtClean="0"/>
              <a:t> </a:t>
            </a:r>
            <a:r>
              <a:rPr lang="en-US" dirty="0" err="1" smtClean="0"/>
              <a:t>dữ</a:t>
            </a:r>
            <a:r>
              <a:rPr lang="en-US" dirty="0" smtClean="0"/>
              <a:t> </a:t>
            </a:r>
            <a:r>
              <a:rPr lang="en-US" dirty="0" err="1" smtClean="0"/>
              <a:t>liệu</a:t>
            </a:r>
            <a:endParaRPr lang="en-US" dirty="0" smtClean="0"/>
          </a:p>
        </p:txBody>
      </p:sp>
    </p:spTree>
    <p:extLst>
      <p:ext uri="{BB962C8B-B14F-4D97-AF65-F5344CB8AC3E}">
        <p14:creationId xmlns:p14="http://schemas.microsoft.com/office/powerpoint/2010/main" val="306222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Đối</a:t>
            </a:r>
            <a:r>
              <a:rPr lang="en-US" dirty="0" smtClean="0"/>
              <a:t> </a:t>
            </a:r>
            <a:r>
              <a:rPr lang="en-US" dirty="0" err="1" smtClean="0"/>
              <a:t>tượng</a:t>
            </a:r>
            <a:endParaRPr lang="en-US" dirty="0"/>
          </a:p>
        </p:txBody>
      </p:sp>
      <p:sp>
        <p:nvSpPr>
          <p:cNvPr id="3" name="Content Placeholder 2"/>
          <p:cNvSpPr>
            <a:spLocks noGrp="1"/>
          </p:cNvSpPr>
          <p:nvPr>
            <p:ph sz="half" idx="1"/>
          </p:nvPr>
        </p:nvSpPr>
        <p:spPr/>
        <p:txBody>
          <a:bodyPr/>
          <a:lstStyle/>
          <a:p>
            <a:r>
              <a:rPr lang="en-US" dirty="0" err="1" smtClean="0"/>
              <a:t>Khái</a:t>
            </a:r>
            <a:r>
              <a:rPr lang="en-US" dirty="0" smtClean="0"/>
              <a:t> </a:t>
            </a:r>
            <a:r>
              <a:rPr lang="en-US" dirty="0" err="1" smtClean="0"/>
              <a:t>niệm</a:t>
            </a:r>
            <a:endParaRPr lang="en-US" dirty="0" smtClean="0"/>
          </a:p>
          <a:p>
            <a:pPr lvl="1"/>
            <a:r>
              <a:rPr lang="en-US" dirty="0" smtClean="0"/>
              <a:t>( </a:t>
            </a:r>
            <a:r>
              <a:rPr lang="en-US" dirty="0" err="1" smtClean="0"/>
              <a:t>hiểu</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Một</a:t>
            </a:r>
            <a:r>
              <a:rPr lang="vi-VN" dirty="0" smtClean="0"/>
              <a:t> </a:t>
            </a:r>
            <a:r>
              <a:rPr lang="vi-VN" dirty="0"/>
              <a:t>object là một tập hợp các trường dữ liệu (property) và các hàm (method</a:t>
            </a:r>
            <a:r>
              <a:rPr lang="vi-VN" dirty="0" smtClean="0"/>
              <a:t>).</a:t>
            </a:r>
            <a:endParaRPr lang="en-US" dirty="0" smtClean="0"/>
          </a:p>
          <a:p>
            <a:pPr lvl="1"/>
            <a:r>
              <a:rPr lang="vi-VN" dirty="0"/>
              <a:t>Như ví dụ dưới đây, object Student có 2 trường là firstName và lastName, có hàm </a:t>
            </a:r>
            <a:r>
              <a:rPr lang="vi-VN" dirty="0" smtClean="0"/>
              <a:t>showName</a:t>
            </a:r>
            <a:endParaRPr lang="en-US" dirty="0" smtClean="0"/>
          </a:p>
          <a:p>
            <a:pPr lvl="1"/>
            <a:endParaRPr lang="en-US" dirty="0"/>
          </a:p>
        </p:txBody>
      </p:sp>
      <p:pic>
        <p:nvPicPr>
          <p:cNvPr id="5" name="Content Placeholder 4"/>
          <p:cNvPicPr>
            <a:picLocks noGrp="1" noChangeAspect="1"/>
          </p:cNvPicPr>
          <p:nvPr>
            <p:ph sz="half" idx="2"/>
          </p:nvPr>
        </p:nvPicPr>
        <p:blipFill>
          <a:blip r:embed="rId2"/>
          <a:stretch>
            <a:fillRect/>
          </a:stretch>
        </p:blipFill>
        <p:spPr>
          <a:xfrm>
            <a:off x="5647615" y="1240077"/>
            <a:ext cx="6219752" cy="4689582"/>
          </a:xfrm>
          <a:prstGeom prst="rect">
            <a:avLst/>
          </a:prstGeom>
        </p:spPr>
      </p:pic>
    </p:spTree>
    <p:extLst>
      <p:ext uri="{BB962C8B-B14F-4D97-AF65-F5344CB8AC3E}">
        <p14:creationId xmlns:p14="http://schemas.microsoft.com/office/powerpoint/2010/main" val="384072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tạo</a:t>
            </a:r>
            <a:r>
              <a:rPr lang="en-US" dirty="0" smtClean="0"/>
              <a:t> 1 object</a:t>
            </a:r>
            <a:endParaRPr lang="en-US" dirty="0"/>
          </a:p>
        </p:txBody>
      </p:sp>
      <p:sp>
        <p:nvSpPr>
          <p:cNvPr id="3" name="Content Placeholder 2"/>
          <p:cNvSpPr>
            <a:spLocks noGrp="1"/>
          </p:cNvSpPr>
          <p:nvPr>
            <p:ph sz="half" idx="1"/>
          </p:nvPr>
        </p:nvSpPr>
        <p:spPr/>
        <p:txBody>
          <a:bodyPr/>
          <a:lstStyle/>
          <a:p>
            <a:r>
              <a:rPr lang="en-US" dirty="0" smtClean="0"/>
              <a:t>C/C++ hay PHP </a:t>
            </a:r>
            <a:r>
              <a:rPr lang="en-US" dirty="0" err="1" smtClean="0"/>
              <a:t>sẽ</a:t>
            </a:r>
            <a:r>
              <a:rPr lang="en-US" dirty="0" smtClean="0"/>
              <a:t> </a:t>
            </a:r>
            <a:r>
              <a:rPr lang="en-US" dirty="0" err="1" smtClean="0"/>
              <a:t>có</a:t>
            </a:r>
            <a:r>
              <a:rPr lang="en-US" dirty="0" smtClean="0"/>
              <a:t> theme 1 </a:t>
            </a:r>
            <a:r>
              <a:rPr lang="en-US" dirty="0" err="1" smtClean="0"/>
              <a:t>khái</a:t>
            </a:r>
            <a:r>
              <a:rPr lang="en-US" dirty="0" smtClean="0"/>
              <a:t> </a:t>
            </a:r>
            <a:r>
              <a:rPr lang="en-US" dirty="0" err="1" smtClean="0"/>
              <a:t>niệm</a:t>
            </a:r>
            <a:r>
              <a:rPr lang="en-US" dirty="0" smtClean="0"/>
              <a:t> class, </a:t>
            </a:r>
            <a:r>
              <a:rPr lang="en-US" dirty="0" err="1" smtClean="0"/>
              <a:t>nhưng</a:t>
            </a:r>
            <a:r>
              <a:rPr lang="en-US" dirty="0" smtClean="0"/>
              <a:t> </a:t>
            </a:r>
            <a:r>
              <a:rPr lang="en-US" dirty="0" err="1" smtClean="0"/>
              <a:t>js</a:t>
            </a:r>
            <a:r>
              <a:rPr lang="en-US" dirty="0" smtClean="0"/>
              <a:t> </a:t>
            </a:r>
            <a:r>
              <a:rPr lang="en-US" dirty="0" err="1" smtClean="0"/>
              <a:t>thì</a:t>
            </a:r>
            <a:r>
              <a:rPr lang="en-US" dirty="0" smtClean="0"/>
              <a:t> </a:t>
            </a:r>
            <a:r>
              <a:rPr lang="en-US" dirty="0" err="1" smtClean="0"/>
              <a:t>không</a:t>
            </a:r>
            <a:r>
              <a:rPr lang="en-US" dirty="0" smtClean="0"/>
              <a:t>. C/C++ hay PHP </a:t>
            </a:r>
            <a:r>
              <a:rPr lang="en-US" dirty="0" err="1" smtClean="0"/>
              <a:t>sẽ</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obj</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khóa</a:t>
            </a:r>
            <a:r>
              <a:rPr lang="en-US" dirty="0" smtClean="0"/>
              <a:t> new + class</a:t>
            </a:r>
          </a:p>
          <a:p>
            <a:r>
              <a:rPr lang="en-US" dirty="0" err="1" smtClean="0"/>
              <a:t>Còn</a:t>
            </a:r>
            <a:r>
              <a:rPr lang="en-US" dirty="0" smtClean="0"/>
              <a:t> </a:t>
            </a:r>
            <a:r>
              <a:rPr lang="en-US" dirty="0" err="1" smtClean="0"/>
              <a:t>javascript</a:t>
            </a:r>
            <a:r>
              <a:rPr lang="en-US" dirty="0" smtClean="0"/>
              <a:t> </a:t>
            </a:r>
            <a:r>
              <a:rPr lang="en-US" dirty="0" err="1" smtClean="0"/>
              <a:t>sẽ</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như</a:t>
            </a:r>
            <a:r>
              <a:rPr lang="en-US" dirty="0" smtClean="0"/>
              <a:t> </a:t>
            </a:r>
            <a:r>
              <a:rPr lang="en-US" dirty="0" err="1" smtClean="0"/>
              <a:t>sau</a:t>
            </a:r>
            <a:endParaRPr lang="en-US" dirty="0" smtClean="0"/>
          </a:p>
          <a:p>
            <a:endParaRPr lang="en-US" dirty="0" smtClean="0"/>
          </a:p>
        </p:txBody>
      </p:sp>
      <p:sp>
        <p:nvSpPr>
          <p:cNvPr id="6" name="Content Placeholder 5"/>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5797442" y="1340286"/>
            <a:ext cx="5782153" cy="5406374"/>
          </a:xfrm>
          <a:prstGeom prst="rect">
            <a:avLst/>
          </a:prstGeom>
        </p:spPr>
      </p:pic>
    </p:spTree>
    <p:extLst>
      <p:ext uri="{BB962C8B-B14F-4D97-AF65-F5344CB8AC3E}">
        <p14:creationId xmlns:p14="http://schemas.microsoft.com/office/powerpoint/2010/main" val="203965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85000" lnSpcReduction="20000"/>
          </a:bodyPr>
          <a:lstStyle/>
          <a:p>
            <a:r>
              <a:rPr lang="vi-VN" dirty="0"/>
              <a:t>Với các ứng dụng đơn giản, ta có thể tạm dùng 2 cách này. </a:t>
            </a:r>
            <a:endParaRPr lang="en-US" dirty="0" smtClean="0"/>
          </a:p>
          <a:p>
            <a:r>
              <a:rPr lang="vi-VN" dirty="0" smtClean="0"/>
              <a:t>Tuy </a:t>
            </a:r>
            <a:r>
              <a:rPr lang="vi-VN" dirty="0"/>
              <a:t>nhiên, với một số bài toán phức tạp hơn, nếu dùng object literal mỗi lần khởi tạo object sẽ khiến code dài và trùng lặp (Lần nào cũng phải khai báo lại các property và method</a:t>
            </a:r>
            <a:r>
              <a:rPr lang="vi-VN" dirty="0" smtClean="0"/>
              <a:t>).</a:t>
            </a:r>
            <a:endParaRPr lang="en-US" dirty="0" smtClean="0"/>
          </a:p>
          <a:p>
            <a:r>
              <a:rPr lang="vi-VN" dirty="0" smtClean="0"/>
              <a:t> </a:t>
            </a:r>
            <a:r>
              <a:rPr lang="vi-VN" dirty="0"/>
              <a:t>Để giải quyết vấn đề này, người ta sử dụng một pattern gọi là Constructor pattern. </a:t>
            </a:r>
            <a:endParaRPr lang="en-US" dirty="0" smtClean="0"/>
          </a:p>
          <a:p>
            <a:r>
              <a:rPr lang="vi-VN" dirty="0" smtClean="0"/>
              <a:t>Một </a:t>
            </a:r>
            <a:r>
              <a:rPr lang="vi-VN" dirty="0"/>
              <a:t>function sẽ đóng vai trò constructor để khởi tạo object (Cách này na ná khai báo class trong các ngôn ngữ khác)</a:t>
            </a:r>
            <a:endParaRPr lang="en-US" dirty="0"/>
          </a:p>
        </p:txBody>
      </p:sp>
      <p:pic>
        <p:nvPicPr>
          <p:cNvPr id="5" name="Content Placeholder 4"/>
          <p:cNvPicPr>
            <a:picLocks noGrp="1" noChangeAspect="1"/>
          </p:cNvPicPr>
          <p:nvPr>
            <p:ph sz="half" idx="2"/>
          </p:nvPr>
        </p:nvPicPr>
        <p:blipFill>
          <a:blip r:embed="rId2"/>
          <a:stretch>
            <a:fillRect/>
          </a:stretch>
        </p:blipFill>
        <p:spPr>
          <a:xfrm>
            <a:off x="6019800" y="1540701"/>
            <a:ext cx="5229225" cy="4809995"/>
          </a:xfrm>
          <a:prstGeom prst="rect">
            <a:avLst/>
          </a:prstGeom>
        </p:spPr>
      </p:pic>
    </p:spTree>
    <p:extLst>
      <p:ext uri="{BB962C8B-B14F-4D97-AF65-F5344CB8AC3E}">
        <p14:creationId xmlns:p14="http://schemas.microsoft.com/office/powerpoint/2010/main" val="154861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a:t>
            </a:r>
            <a:r>
              <a:rPr lang="en-US" dirty="0" smtClean="0"/>
              <a:t> </a:t>
            </a:r>
            <a:r>
              <a:rPr lang="en-US" dirty="0" err="1" smtClean="0"/>
              <a:t>xuất</a:t>
            </a:r>
            <a:r>
              <a:rPr lang="en-US" dirty="0" smtClean="0"/>
              <a:t> 1 </a:t>
            </a:r>
            <a:r>
              <a:rPr lang="en-US" dirty="0" err="1" smtClean="0"/>
              <a:t>trường</a:t>
            </a:r>
            <a:r>
              <a:rPr lang="en-US" dirty="0" smtClean="0"/>
              <a:t>/</a:t>
            </a:r>
            <a:r>
              <a:rPr lang="en-US" dirty="0" err="1" smtClean="0"/>
              <a:t>hàm</a:t>
            </a:r>
            <a:r>
              <a:rPr lang="en-US" dirty="0" smtClean="0"/>
              <a:t> </a:t>
            </a:r>
            <a:r>
              <a:rPr lang="en-US" dirty="0" err="1" smtClean="0"/>
              <a:t>của</a:t>
            </a:r>
            <a:r>
              <a:rPr lang="en-US" dirty="0" smtClean="0"/>
              <a:t> object</a:t>
            </a:r>
            <a:endParaRPr lang="en-US" dirty="0"/>
          </a:p>
        </p:txBody>
      </p:sp>
      <p:sp>
        <p:nvSpPr>
          <p:cNvPr id="3" name="Content Placeholder 2"/>
          <p:cNvSpPr>
            <a:spLocks noGrp="1"/>
          </p:cNvSpPr>
          <p:nvPr>
            <p:ph sz="half" idx="1"/>
          </p:nvPr>
        </p:nvSpPr>
        <p:spPr/>
        <p:txBody>
          <a:bodyPr/>
          <a:lstStyle/>
          <a:p>
            <a:r>
              <a:rPr lang="vi-VN" dirty="0"/>
              <a:t>Để truy xuất một trường/hàm của object, ta có thể dùng dấu . </a:t>
            </a:r>
            <a:r>
              <a:rPr lang="vi-VN" dirty="0" smtClean="0"/>
              <a:t>và </a:t>
            </a:r>
            <a:r>
              <a:rPr lang="vi-VN" dirty="0"/>
              <a:t>dấu </a:t>
            </a:r>
            <a:r>
              <a:rPr lang="vi-VN" dirty="0" smtClean="0"/>
              <a:t>[]</a:t>
            </a:r>
            <a:endParaRPr lang="en-US" dirty="0"/>
          </a:p>
        </p:txBody>
      </p:sp>
      <p:pic>
        <p:nvPicPr>
          <p:cNvPr id="5" name="Content Placeholder 4"/>
          <p:cNvPicPr>
            <a:picLocks noGrp="1" noChangeAspect="1"/>
          </p:cNvPicPr>
          <p:nvPr>
            <p:ph sz="half" idx="2"/>
          </p:nvPr>
        </p:nvPicPr>
        <p:blipFill>
          <a:blip r:embed="rId2"/>
          <a:stretch>
            <a:fillRect/>
          </a:stretch>
        </p:blipFill>
        <p:spPr>
          <a:xfrm>
            <a:off x="6477633" y="1825625"/>
            <a:ext cx="4570733" cy="4351338"/>
          </a:xfrm>
          <a:prstGeom prst="rect">
            <a:avLst/>
          </a:prstGeom>
        </p:spPr>
      </p:pic>
    </p:spTree>
    <p:extLst>
      <p:ext uri="{BB962C8B-B14F-4D97-AF65-F5344CB8AC3E}">
        <p14:creationId xmlns:p14="http://schemas.microsoft.com/office/powerpoint/2010/main" val="381666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2. Thêm/Xóa một trường/hàm của </a:t>
            </a:r>
            <a:r>
              <a:rPr lang="vi-VN" b="1" dirty="0" smtClean="0"/>
              <a:t>object</a:t>
            </a:r>
            <a:endParaRPr lang="en-US" dirty="0"/>
          </a:p>
        </p:txBody>
      </p:sp>
      <p:sp>
        <p:nvSpPr>
          <p:cNvPr id="3" name="Content Placeholder 2"/>
          <p:cNvSpPr>
            <a:spLocks noGrp="1"/>
          </p:cNvSpPr>
          <p:nvPr>
            <p:ph sz="half" idx="1"/>
          </p:nvPr>
        </p:nvSpPr>
        <p:spPr/>
        <p:txBody>
          <a:bodyPr/>
          <a:lstStyle/>
          <a:p>
            <a:r>
              <a:rPr lang="vi-VN" dirty="0"/>
              <a:t>Với các ngôn ngữ static </a:t>
            </a:r>
            <a:r>
              <a:rPr lang="vi-VN" dirty="0" smtClean="0"/>
              <a:t>như </a:t>
            </a:r>
            <a:r>
              <a:rPr lang="vi-VN" dirty="0"/>
              <a:t>C#, Java, một object được khởi tạo dựa trên class, do đó chúng luôn có các trường và hàm cố định. </a:t>
            </a:r>
            <a:endParaRPr lang="en-US" dirty="0" smtClean="0"/>
          </a:p>
          <a:p>
            <a:r>
              <a:rPr lang="vi-VN" dirty="0" smtClean="0"/>
              <a:t>Tuy </a:t>
            </a:r>
            <a:r>
              <a:rPr lang="vi-VN" dirty="0"/>
              <a:t>nhiên, do JavaScript là ngôn ngữ </a:t>
            </a:r>
            <a:r>
              <a:rPr lang="en-US" dirty="0" err="1" smtClean="0"/>
              <a:t>động</a:t>
            </a:r>
            <a:r>
              <a:rPr lang="vi-VN" dirty="0" smtClean="0"/>
              <a:t>, </a:t>
            </a:r>
            <a:r>
              <a:rPr lang="vi-VN" dirty="0"/>
              <a:t>ta có thể dễ dàng thêm/xóa các trường trong code</a:t>
            </a:r>
            <a:endParaRPr lang="en-US" dirty="0"/>
          </a:p>
        </p:txBody>
      </p:sp>
      <p:pic>
        <p:nvPicPr>
          <p:cNvPr id="5" name="Content Placeholder 4"/>
          <p:cNvPicPr>
            <a:picLocks noGrp="1" noChangeAspect="1"/>
          </p:cNvPicPr>
          <p:nvPr>
            <p:ph sz="half" idx="2"/>
          </p:nvPr>
        </p:nvPicPr>
        <p:blipFill>
          <a:blip r:embed="rId2"/>
          <a:stretch>
            <a:fillRect/>
          </a:stretch>
        </p:blipFill>
        <p:spPr>
          <a:xfrm>
            <a:off x="6343650" y="1690687"/>
            <a:ext cx="5581128" cy="4708619"/>
          </a:xfrm>
          <a:prstGeom prst="rect">
            <a:avLst/>
          </a:prstGeom>
        </p:spPr>
      </p:pic>
    </p:spTree>
    <p:extLst>
      <p:ext uri="{BB962C8B-B14F-4D97-AF65-F5344CB8AC3E}">
        <p14:creationId xmlns:p14="http://schemas.microsoft.com/office/powerpoint/2010/main" val="421257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Truy</a:t>
            </a:r>
            <a:r>
              <a:rPr lang="en-US" dirty="0" smtClean="0"/>
              <a:t> </a:t>
            </a:r>
            <a:r>
              <a:rPr lang="en-US" dirty="0" err="1" smtClean="0"/>
              <a:t>xuất</a:t>
            </a:r>
            <a:r>
              <a:rPr lang="en-US" dirty="0" smtClean="0"/>
              <a:t> 1 </a:t>
            </a:r>
            <a:r>
              <a:rPr lang="en-US" dirty="0" err="1" smtClean="0"/>
              <a:t>trường</a:t>
            </a:r>
            <a:r>
              <a:rPr lang="en-US" dirty="0" smtClean="0"/>
              <a:t>/</a:t>
            </a:r>
            <a:r>
              <a:rPr lang="en-US" dirty="0" err="1" smtClean="0"/>
              <a:t>hàm</a:t>
            </a:r>
            <a:r>
              <a:rPr lang="en-US" dirty="0" smtClean="0"/>
              <a:t> </a:t>
            </a:r>
            <a:r>
              <a:rPr lang="en-US" dirty="0" err="1" smtClean="0"/>
              <a:t>của</a:t>
            </a:r>
            <a:r>
              <a:rPr lang="en-US" dirty="0" smtClean="0"/>
              <a:t> object</a:t>
            </a:r>
            <a:endParaRPr lang="en-US" dirty="0"/>
          </a:p>
        </p:txBody>
      </p:sp>
      <p:sp>
        <p:nvSpPr>
          <p:cNvPr id="3" name="Content Placeholder 2"/>
          <p:cNvSpPr>
            <a:spLocks noGrp="1"/>
          </p:cNvSpPr>
          <p:nvPr>
            <p:ph sz="half" idx="1"/>
          </p:nvPr>
        </p:nvSpPr>
        <p:spPr/>
        <p:txBody>
          <a:bodyPr/>
          <a:lstStyle/>
          <a:p>
            <a:r>
              <a:rPr lang="en-US" dirty="0" err="1" smtClean="0"/>
              <a:t>Truy</a:t>
            </a:r>
            <a:r>
              <a:rPr lang="en-US" dirty="0" smtClean="0"/>
              <a:t> </a:t>
            </a:r>
            <a:r>
              <a:rPr lang="en-US" dirty="0" err="1" smtClean="0"/>
              <a:t>xuất</a:t>
            </a:r>
            <a:r>
              <a:rPr lang="en-US" dirty="0" smtClean="0"/>
              <a:t> 1 </a:t>
            </a:r>
            <a:r>
              <a:rPr lang="en-US" dirty="0" err="1" smtClean="0"/>
              <a:t>trường</a:t>
            </a:r>
            <a:r>
              <a:rPr lang="en-US" dirty="0" smtClean="0"/>
              <a:t>/</a:t>
            </a:r>
            <a:r>
              <a:rPr lang="en-US" dirty="0" err="1" smtClean="0"/>
              <a:t>hàm</a:t>
            </a:r>
            <a:r>
              <a:rPr lang="en-US" dirty="0" smtClean="0"/>
              <a:t> </a:t>
            </a:r>
            <a:r>
              <a:rPr lang="en-US" dirty="0" err="1" smtClean="0"/>
              <a:t>của</a:t>
            </a:r>
            <a:r>
              <a:rPr lang="en-US" dirty="0" smtClean="0"/>
              <a:t> object</a:t>
            </a:r>
            <a:endParaRPr lang="en-US" dirty="0"/>
          </a:p>
        </p:txBody>
      </p:sp>
      <p:pic>
        <p:nvPicPr>
          <p:cNvPr id="5" name="Content Placeholder 4"/>
          <p:cNvPicPr>
            <a:picLocks noGrp="1" noChangeAspect="1"/>
          </p:cNvPicPr>
          <p:nvPr>
            <p:ph sz="half" idx="2"/>
          </p:nvPr>
        </p:nvPicPr>
        <p:blipFill>
          <a:blip r:embed="rId2"/>
          <a:stretch>
            <a:fillRect/>
          </a:stretch>
        </p:blipFill>
        <p:spPr>
          <a:xfrm>
            <a:off x="5330540" y="1825625"/>
            <a:ext cx="6151196" cy="3923822"/>
          </a:xfrm>
          <a:prstGeom prst="rect">
            <a:avLst/>
          </a:prstGeom>
        </p:spPr>
      </p:pic>
    </p:spTree>
    <p:extLst>
      <p:ext uri="{BB962C8B-B14F-4D97-AF65-F5344CB8AC3E}">
        <p14:creationId xmlns:p14="http://schemas.microsoft.com/office/powerpoint/2010/main" val="178551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a:t>
            </a:r>
            <a:r>
              <a:rPr lang="en-US" dirty="0" err="1" smtClean="0"/>
              <a:t>và</a:t>
            </a:r>
            <a:r>
              <a:rPr lang="en-US" dirty="0" smtClean="0"/>
              <a:t> object</a:t>
            </a:r>
            <a:endParaRPr lang="en-US" dirty="0"/>
          </a:p>
        </p:txBody>
      </p:sp>
      <p:pic>
        <p:nvPicPr>
          <p:cNvPr id="6" name="Content Placeholder 5"/>
          <p:cNvPicPr>
            <a:picLocks noGrp="1" noChangeAspect="1"/>
          </p:cNvPicPr>
          <p:nvPr>
            <p:ph sz="half" idx="1"/>
          </p:nvPr>
        </p:nvPicPr>
        <p:blipFill>
          <a:blip r:embed="rId2"/>
          <a:stretch>
            <a:fillRect/>
          </a:stretch>
        </p:blipFill>
        <p:spPr>
          <a:xfrm>
            <a:off x="659834" y="1914814"/>
            <a:ext cx="5715003" cy="2202874"/>
          </a:xfrm>
          <a:prstGeom prst="rect">
            <a:avLst/>
          </a:prstGeom>
        </p:spPr>
      </p:pic>
      <p:pic>
        <p:nvPicPr>
          <p:cNvPr id="5" name="Content Placeholder 4"/>
          <p:cNvPicPr>
            <a:picLocks noGrp="1" noChangeAspect="1"/>
          </p:cNvPicPr>
          <p:nvPr>
            <p:ph sz="half" idx="2"/>
          </p:nvPr>
        </p:nvPicPr>
        <p:blipFill>
          <a:blip r:embed="rId3"/>
          <a:stretch>
            <a:fillRect/>
          </a:stretch>
        </p:blipFill>
        <p:spPr>
          <a:xfrm>
            <a:off x="6096000" y="1690688"/>
            <a:ext cx="5226717" cy="2446174"/>
          </a:xfrm>
          <a:prstGeom prst="rect">
            <a:avLst/>
          </a:prstGeom>
        </p:spPr>
      </p:pic>
    </p:spTree>
    <p:extLst>
      <p:ext uri="{BB962C8B-B14F-4D97-AF65-F5344CB8AC3E}">
        <p14:creationId xmlns:p14="http://schemas.microsoft.com/office/powerpoint/2010/main" val="270043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3.Serialize </a:t>
            </a:r>
            <a:r>
              <a:rPr lang="en-US" b="1" dirty="0" err="1"/>
              <a:t>và</a:t>
            </a:r>
            <a:r>
              <a:rPr lang="en-US" b="1" dirty="0"/>
              <a:t> </a:t>
            </a:r>
            <a:r>
              <a:rPr lang="en-US" b="1" dirty="0" err="1" smtClean="0"/>
              <a:t>deserialize</a:t>
            </a:r>
            <a:endParaRPr lang="en-US" dirty="0"/>
          </a:p>
        </p:txBody>
      </p:sp>
      <p:sp>
        <p:nvSpPr>
          <p:cNvPr id="3" name="Content Placeholder 2"/>
          <p:cNvSpPr>
            <a:spLocks noGrp="1"/>
          </p:cNvSpPr>
          <p:nvPr>
            <p:ph sz="half" idx="1"/>
          </p:nvPr>
        </p:nvSpPr>
        <p:spPr/>
        <p:txBody>
          <a:bodyPr/>
          <a:lstStyle/>
          <a:p>
            <a:r>
              <a:rPr lang="vi-VN" dirty="0"/>
              <a:t>Để giao tiếp với server, JavaScript thường submit dữ liệu dưới dạng pair-value (thông qua form) hoặc JSON. Do đó, javascript hỗ trợ sẵn việc chuyển object sang chuỗi JSON và ngược lại</a:t>
            </a:r>
            <a:endParaRPr lang="en-US" dirty="0"/>
          </a:p>
        </p:txBody>
      </p:sp>
      <p:pic>
        <p:nvPicPr>
          <p:cNvPr id="5" name="Content Placeholder 4"/>
          <p:cNvPicPr>
            <a:picLocks noGrp="1" noChangeAspect="1"/>
          </p:cNvPicPr>
          <p:nvPr>
            <p:ph sz="half" idx="2"/>
          </p:nvPr>
        </p:nvPicPr>
        <p:blipFill>
          <a:blip r:embed="rId2"/>
          <a:stretch>
            <a:fillRect/>
          </a:stretch>
        </p:blipFill>
        <p:spPr>
          <a:xfrm>
            <a:off x="5827532" y="1578280"/>
            <a:ext cx="5445306" cy="4494702"/>
          </a:xfrm>
          <a:prstGeom prst="rect">
            <a:avLst/>
          </a:prstGeom>
        </p:spPr>
      </p:pic>
    </p:spTree>
    <p:extLst>
      <p:ext uri="{BB962C8B-B14F-4D97-AF65-F5344CB8AC3E}">
        <p14:creationId xmlns:p14="http://schemas.microsoft.com/office/powerpoint/2010/main" val="3922266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386</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Lập trình hướng đối tượng (OOP)</vt:lpstr>
      <vt:lpstr>Đối tượng</vt:lpstr>
      <vt:lpstr>Khởi tạo 1 object</vt:lpstr>
      <vt:lpstr>PowerPoint Presentation</vt:lpstr>
      <vt:lpstr>Truy xuất 1 trường/hàm của object</vt:lpstr>
      <vt:lpstr>2. Thêm/Xóa một trường/hàm của object</vt:lpstr>
      <vt:lpstr>Truy xuất 1 trường/hàm của object</vt:lpstr>
      <vt:lpstr>JSON và object</vt:lpstr>
      <vt:lpstr>3.Serialize và deserialize</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hướng đối tượng (OOP)</dc:title>
  <dc:creator>Lương Thị Yên</dc:creator>
  <cp:lastModifiedBy>Lương Thị Yên</cp:lastModifiedBy>
  <cp:revision>5</cp:revision>
  <dcterms:created xsi:type="dcterms:W3CDTF">2018-10-26T09:48:09Z</dcterms:created>
  <dcterms:modified xsi:type="dcterms:W3CDTF">2018-10-26T11:04:37Z</dcterms:modified>
</cp:coreProperties>
</file>