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755AD-9CE0-461A-B3CE-4EAF89F6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AC3BC2-F90E-4A53-AEC9-F6EC94591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3F26C-0942-40CB-922A-4B50A8F3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207-FFBB-41F1-8E09-E00C5B780EB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B26B9-BC38-40CC-A9C5-70A4F02E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4BA0F-BC10-4A5D-8782-F42BFF88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174-F82E-43AC-9D39-2B2F7B5B0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4E74-153B-475D-AABC-7ADC09B9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F587F-4374-4760-87D4-90C3C38FD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66A4F-4257-4121-8D29-00509D6C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207-FFBB-41F1-8E09-E00C5B780EB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F2FD2-F0C1-4150-8428-142DE2CB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BFEA4-E2F4-4EC8-805E-77F9D96A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174-F82E-43AC-9D39-2B2F7B5B0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9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79A70D-B403-4E6E-AB40-8D270C50C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782E0-2325-4346-8F72-A216B567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B2926-1D82-4DB1-8209-E53EAB58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207-FFBB-41F1-8E09-E00C5B780EB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F6025-4257-4E58-825C-782B5C42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61A95-F8C6-4184-9A1B-47D19B6A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174-F82E-43AC-9D39-2B2F7B5B0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8959A-44C8-4640-8A46-0B63BCBF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8DF84-5D38-4C4C-A26B-1271F0CD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C0E85-866E-461F-B7B0-FE650729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207-FFBB-41F1-8E09-E00C5B780EB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5B3E5-C23C-4875-8725-56762AB8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AC337-F04C-4BF0-8960-733E1530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174-F82E-43AC-9D39-2B2F7B5B0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2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53ABA-DF2E-4A4F-8D0A-9C54C633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4280C-86C6-44A5-9277-C336403A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F14E6-DB7A-4EE6-BD01-53570C26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207-FFBB-41F1-8E09-E00C5B780EB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55C30-1FF7-4181-B11A-0D3730C2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6D07B-DAC3-4BE5-B5CE-11D9823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174-F82E-43AC-9D39-2B2F7B5B0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8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2E423-7F1B-4370-AB2A-CCF53F24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E59A2-5367-4CFF-8116-0DC29CEA6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7967D-E8AE-497C-A694-43C4C0F2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9CA1C-D8C0-42A4-BBDA-70D3A49D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207-FFBB-41F1-8E09-E00C5B780EB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BC2CE-97B4-4DCD-A45E-6BCD3642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31470-C457-4020-9304-A3368670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174-F82E-43AC-9D39-2B2F7B5B0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8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48CD4-4ADF-4E01-B542-91059B76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B77B0-D726-4864-ADE4-FE6DE684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9A6FDC-3B87-4031-800C-A3B1502A8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37B624-51AC-4442-917D-64F2C70E2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BF6DD1-B470-45A7-939B-68B4FEB85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54897E-6AA9-4AF0-A19F-D7A5D303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207-FFBB-41F1-8E09-E00C5B780EB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5A7523-F85F-440B-9EEE-4C88FEC3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09802F-2D0E-4505-A429-14B697BE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174-F82E-43AC-9D39-2B2F7B5B0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45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25EC2-B66D-4094-9C38-F4EEC5B8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E960BF-5A4C-4F57-B3E9-52A6EC70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207-FFBB-41F1-8E09-E00C5B780EB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D59614-7C3F-48F5-84A6-6A666A31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7C5FB6-A152-4AB0-8382-7F28D64E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174-F82E-43AC-9D39-2B2F7B5B0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DDB9B7-7C21-4BA1-9260-D30668DD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207-FFBB-41F1-8E09-E00C5B780EB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DC2A19-DBAF-4F70-8E7C-3DAD9B8B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94B4D8-E4A8-49C4-AE20-BB17877C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174-F82E-43AC-9D39-2B2F7B5B0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9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02765-EB0F-4D02-86F4-F9B35E56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E4DBB-3FBF-4167-AC00-5D48AEB0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374E1D-3DCB-487F-A2F8-ABDFF20E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B9F14-4357-494F-8E1B-D1B13181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207-FFBB-41F1-8E09-E00C5B780EB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E0391-4A9C-4FE5-A72D-083CCC84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670A9-CD22-443C-88CB-6D127DF7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174-F82E-43AC-9D39-2B2F7B5B0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3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601AA-E1FE-40A1-94C6-F6FDAD3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30DEBC-F477-422F-9E8A-7B48621FE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EC67AF-1749-4920-A675-1C7A5D583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8D8210-2BD1-4828-B624-8C715D8C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207-FFBB-41F1-8E09-E00C5B780EB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CCF02-0854-42B0-8CE3-C6E73E34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0734A-2F58-4C1F-A46D-24D1571E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A174-F82E-43AC-9D39-2B2F7B5B0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0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A10B72-D4C5-489F-97D4-959C30D7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E5094-CFC4-424E-A02A-4F672143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CC543-B8F0-4541-A51E-C5A61A24C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4207-FFBB-41F1-8E09-E00C5B780EBC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05C27-1EC5-4685-8367-DA5D96E37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20B9D-DB8F-46CB-BFB6-971C3703C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6A174-F82E-43AC-9D39-2B2F7B5B0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8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xxx/abc.php?id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5DB0-3814-4A56-B415-CE3F04FD5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0B02D5-CCB8-440A-B246-AA2BE7E04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任远哲</a:t>
            </a:r>
          </a:p>
        </p:txBody>
      </p:sp>
    </p:spTree>
    <p:extLst>
      <p:ext uri="{BB962C8B-B14F-4D97-AF65-F5344CB8AC3E}">
        <p14:creationId xmlns:p14="http://schemas.microsoft.com/office/powerpoint/2010/main" val="407635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64F48-D113-4566-9F12-D207ECFF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</a:t>
            </a:r>
            <a:r>
              <a:rPr lang="zh-CN" altLang="zh-CN" dirty="0"/>
              <a:t>如何避免</a:t>
            </a:r>
            <a:r>
              <a:rPr lang="en-US" altLang="zh-CN" dirty="0" err="1"/>
              <a:t>Sql</a:t>
            </a:r>
            <a:r>
              <a:rPr lang="en-US" altLang="zh-CN" dirty="0"/>
              <a:t> </a:t>
            </a:r>
            <a:r>
              <a:rPr lang="zh-CN" altLang="zh-CN" dirty="0"/>
              <a:t>注入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A960E-A356-4E40-A117-846868E77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fontAlgn="base">
              <a:spcAft>
                <a:spcPct val="0"/>
              </a:spcAft>
              <a:buNone/>
            </a:pPr>
            <a:endParaRPr lang="en-US" altLang="zh-CN" sz="1700" dirty="0"/>
          </a:p>
          <a:p>
            <a:pPr fontAlgn="base">
              <a:spcAft>
                <a:spcPct val="0"/>
              </a:spcAft>
            </a:pPr>
            <a:r>
              <a:rPr lang="en-US" altLang="zh-CN" sz="2000" dirty="0"/>
              <a:t>1</a:t>
            </a:r>
            <a:r>
              <a:rPr lang="zh-CN" altLang="zh-CN" sz="2000" dirty="0"/>
              <a:t>、检查变量数据类型和格式</a:t>
            </a:r>
            <a:endParaRPr lang="en-US" altLang="zh-CN" sz="2000" dirty="0"/>
          </a:p>
          <a:p>
            <a:pPr fontAlgn="base">
              <a:spcAft>
                <a:spcPct val="0"/>
              </a:spcAft>
            </a:pPr>
            <a:r>
              <a:rPr lang="zh-CN" altLang="zh-CN" sz="2000" dirty="0"/>
              <a:t>如果你的</a:t>
            </a:r>
            <a:r>
              <a:rPr lang="en-US" altLang="zh-CN" sz="2000" dirty="0"/>
              <a:t>SQL</a:t>
            </a:r>
            <a:r>
              <a:rPr lang="zh-CN" altLang="zh-CN" sz="2000" dirty="0"/>
              <a:t>语句</a:t>
            </a:r>
            <a:r>
              <a:rPr lang="zh-CN" altLang="en-US" sz="2000" dirty="0"/>
              <a:t>中涉及的变量为数字类型</a:t>
            </a:r>
            <a:r>
              <a:rPr lang="zh-CN" altLang="zh-CN" sz="2000" dirty="0"/>
              <a:t>，那么就应该在</a:t>
            </a:r>
            <a:r>
              <a:rPr lang="en-US" altLang="zh-CN" sz="2000" dirty="0"/>
              <a:t>SQL</a:t>
            </a:r>
            <a:r>
              <a:rPr lang="zh-CN" altLang="zh-CN" sz="2000" dirty="0"/>
              <a:t>被执行前，检查确保变量是</a:t>
            </a:r>
            <a:r>
              <a:rPr lang="en-US" altLang="zh-CN" sz="2000" dirty="0"/>
              <a:t>int</a:t>
            </a:r>
            <a:r>
              <a:rPr lang="zh-CN" altLang="zh-CN" sz="2000" dirty="0"/>
              <a:t>类型。总结起来：只要是有固定格式的变量，在</a:t>
            </a:r>
            <a:r>
              <a:rPr lang="en-US" altLang="zh-CN" sz="2000" dirty="0"/>
              <a:t>SQL</a:t>
            </a:r>
            <a:r>
              <a:rPr lang="zh-CN" altLang="zh-CN" sz="2000" dirty="0"/>
              <a:t>语句执行前，应该严格按照固定格式去检查，确保变量是我们预想的格式，这样很大程度上可以避免</a:t>
            </a:r>
            <a:r>
              <a:rPr lang="en-US" altLang="zh-CN" sz="2000" dirty="0"/>
              <a:t>SQL</a:t>
            </a:r>
            <a:r>
              <a:rPr lang="zh-CN" altLang="zh-CN" sz="2000" dirty="0"/>
              <a:t>注入攻击。</a:t>
            </a:r>
            <a:endParaRPr lang="en-US" altLang="zh-CN" sz="2000" dirty="0"/>
          </a:p>
          <a:p>
            <a:pPr fontAlgn="base">
              <a:spcAft>
                <a:spcPct val="0"/>
              </a:spcAft>
            </a:pPr>
            <a:endParaRPr lang="en-US" altLang="zh-CN" sz="2000" dirty="0"/>
          </a:p>
          <a:p>
            <a:pPr fontAlgn="base">
              <a:spcAft>
                <a:spcPct val="0"/>
              </a:spcAft>
            </a:pPr>
            <a:r>
              <a:rPr lang="en-US" altLang="zh-CN" sz="2000" dirty="0"/>
              <a:t>2</a:t>
            </a:r>
            <a:r>
              <a:rPr lang="zh-CN" altLang="zh-CN" sz="2000" dirty="0"/>
              <a:t>、过滤特殊符号对于无法确定固定格式的变量，一定要进行特殊符号过滤或转义处理。以</a:t>
            </a:r>
            <a:r>
              <a:rPr lang="en-US" altLang="zh-CN" sz="2000" dirty="0"/>
              <a:t>PHP</a:t>
            </a:r>
            <a:r>
              <a:rPr lang="zh-CN" altLang="zh-CN" sz="2000" dirty="0"/>
              <a:t>为例，通常是采用</a:t>
            </a:r>
            <a:r>
              <a:rPr lang="en-US" altLang="zh-CN" sz="2000" dirty="0" err="1"/>
              <a:t>addslashes</a:t>
            </a:r>
            <a:r>
              <a:rPr lang="zh-CN" altLang="zh-CN" sz="2000" dirty="0"/>
              <a:t>函数，它会在指定的预定义字符前添加反斜杠转义，这些预定义的字符是：单引号</a:t>
            </a:r>
            <a:r>
              <a:rPr lang="en-US" altLang="zh-CN" sz="2000" dirty="0"/>
              <a:t> (') </a:t>
            </a:r>
            <a:r>
              <a:rPr lang="zh-CN" altLang="zh-CN" sz="2000" dirty="0"/>
              <a:t>双引号</a:t>
            </a:r>
            <a:r>
              <a:rPr lang="en-US" altLang="zh-CN" sz="2000" dirty="0"/>
              <a:t> (") </a:t>
            </a:r>
            <a:r>
              <a:rPr lang="zh-CN" altLang="zh-CN" sz="2000" dirty="0"/>
              <a:t>反斜杠</a:t>
            </a:r>
            <a:r>
              <a:rPr lang="en-US" altLang="zh-CN" sz="2000" dirty="0"/>
              <a:t> (\) NULL</a:t>
            </a:r>
            <a:r>
              <a:rPr lang="zh-CN" altLang="zh-CN" sz="2000" dirty="0"/>
              <a:t>。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US" altLang="zh-CN" sz="17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5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5C562-2578-4195-B39F-350EF8B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</a:t>
            </a:r>
            <a:r>
              <a:rPr lang="zh-CN" altLang="zh-CN" dirty="0"/>
              <a:t>如何避免</a:t>
            </a:r>
            <a:r>
              <a:rPr lang="en-US" altLang="zh-CN" dirty="0" err="1"/>
              <a:t>Sql</a:t>
            </a:r>
            <a:r>
              <a:rPr lang="en-US" altLang="zh-CN" dirty="0"/>
              <a:t> </a:t>
            </a:r>
            <a:r>
              <a:rPr lang="zh-CN" altLang="zh-CN" dirty="0"/>
              <a:t>注入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627A3-319C-4220-88C9-B95CCD8E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4646743"/>
          </a:xfrm>
        </p:spPr>
        <p:txBody>
          <a:bodyPr>
            <a:noAutofit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1700" dirty="0"/>
              <a:t>3.</a:t>
            </a:r>
            <a:r>
              <a:rPr lang="zh-CN" altLang="zh-CN" sz="1700" dirty="0"/>
              <a:t>绑定变量，使用预编译语句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1700" dirty="0"/>
              <a:t>MySQL</a:t>
            </a:r>
            <a:r>
              <a:rPr lang="zh-CN" altLang="zh-CN" sz="1700" dirty="0"/>
              <a:t>提供了预编译语句的支持</a:t>
            </a:r>
            <a:r>
              <a:rPr lang="zh-CN" altLang="en-US" sz="1700" dirty="0"/>
              <a:t>，</a:t>
            </a:r>
            <a:r>
              <a:rPr lang="zh-CN" altLang="zh-CN" sz="1700" dirty="0"/>
              <a:t>现在项目大部分都用框架实现，比如</a:t>
            </a:r>
            <a:r>
              <a:rPr lang="en-US" altLang="zh-CN" sz="1700" dirty="0" err="1"/>
              <a:t>MyBatis</a:t>
            </a:r>
            <a:r>
              <a:rPr lang="zh-CN" altLang="zh-CN" sz="1700" dirty="0"/>
              <a:t>框架，轻量级，功能强大：在</a:t>
            </a:r>
            <a:r>
              <a:rPr lang="en-US" altLang="zh-CN" sz="1700" dirty="0" err="1"/>
              <a:t>MyBatis</a:t>
            </a:r>
            <a:r>
              <a:rPr lang="zh-CN" altLang="zh-CN" sz="1700" dirty="0"/>
              <a:t>中，如果写</a:t>
            </a:r>
            <a:r>
              <a:rPr lang="en-US" altLang="zh-CN" sz="1700" dirty="0"/>
              <a:t>${</a:t>
            </a:r>
            <a:r>
              <a:rPr lang="zh-CN" altLang="zh-CN" sz="1700" dirty="0"/>
              <a:t>变量名</a:t>
            </a:r>
            <a:r>
              <a:rPr lang="en-US" altLang="zh-CN" sz="1700" dirty="0"/>
              <a:t>}</a:t>
            </a:r>
            <a:r>
              <a:rPr lang="zh-CN" altLang="zh-CN" sz="1700" dirty="0"/>
              <a:t>，则为直接把传入的值填充到</a:t>
            </a:r>
            <a:r>
              <a:rPr lang="en-US" altLang="zh-CN" sz="1700" dirty="0"/>
              <a:t>SQL</a:t>
            </a:r>
            <a:r>
              <a:rPr lang="zh-CN" altLang="zh-CN" sz="1700" dirty="0"/>
              <a:t>语句中；如果写</a:t>
            </a:r>
            <a:r>
              <a:rPr lang="en-US" altLang="zh-CN" sz="1700" dirty="0"/>
              <a:t>#{</a:t>
            </a:r>
            <a:r>
              <a:rPr lang="zh-CN" altLang="zh-CN" sz="1700" dirty="0"/>
              <a:t>变量名</a:t>
            </a:r>
            <a:r>
              <a:rPr lang="en-US" altLang="zh-CN" sz="1700" dirty="0"/>
              <a:t>}</a:t>
            </a:r>
            <a:r>
              <a:rPr lang="zh-CN" altLang="zh-CN" sz="1700" dirty="0"/>
              <a:t>，则为传入的值只能作为值，放到</a:t>
            </a:r>
            <a:r>
              <a:rPr lang="en-US" altLang="zh-CN" sz="1700" dirty="0"/>
              <a:t>SQL</a:t>
            </a:r>
            <a:r>
              <a:rPr lang="zh-CN" altLang="zh-CN" sz="1700" dirty="0"/>
              <a:t>语句中。</a:t>
            </a:r>
            <a:endParaRPr lang="en-US" altLang="zh-CN" sz="1700" dirty="0"/>
          </a:p>
          <a:p>
            <a:pPr marL="0" indent="0" fontAlgn="base">
              <a:spcAft>
                <a:spcPct val="0"/>
              </a:spcAft>
              <a:buNone/>
            </a:pPr>
            <a:endParaRPr lang="zh-CN" altLang="zh-CN" sz="1700" dirty="0"/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1700" dirty="0"/>
              <a:t>"#{}"</a:t>
            </a:r>
            <a:r>
              <a:rPr lang="zh-CN" altLang="zh-CN" sz="1700" dirty="0"/>
              <a:t>是将传入的值按照字符串的形式进行处理，如下面这条语句：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1700" dirty="0"/>
              <a:t>select </a:t>
            </a:r>
            <a:r>
              <a:rPr lang="en-US" altLang="zh-CN" sz="1700" dirty="0" err="1"/>
              <a:t>user_id,user_name</a:t>
            </a:r>
            <a:r>
              <a:rPr lang="en-US" altLang="zh-CN" sz="1700" dirty="0"/>
              <a:t> from </a:t>
            </a:r>
            <a:r>
              <a:rPr lang="en-US" altLang="zh-CN" sz="1700" dirty="0" err="1"/>
              <a:t>t_user</a:t>
            </a:r>
            <a:r>
              <a:rPr lang="en-US" altLang="zh-CN" sz="1700" dirty="0"/>
              <a:t> where </a:t>
            </a:r>
            <a:r>
              <a:rPr lang="en-US" altLang="zh-CN" sz="1700" dirty="0" err="1"/>
              <a:t>user_id</a:t>
            </a:r>
            <a:r>
              <a:rPr lang="en-US" altLang="zh-CN" sz="1700" dirty="0"/>
              <a:t> = #{</a:t>
            </a:r>
            <a:r>
              <a:rPr lang="en-US" altLang="zh-CN" sz="1700" dirty="0" err="1"/>
              <a:t>user_id</a:t>
            </a:r>
            <a:r>
              <a:rPr lang="en-US" altLang="zh-CN" sz="1700" dirty="0"/>
              <a:t>}</a:t>
            </a:r>
            <a:endParaRPr lang="zh-CN" altLang="zh-CN" sz="1700" dirty="0"/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1700" dirty="0" err="1"/>
              <a:t>MyBaits</a:t>
            </a:r>
            <a:r>
              <a:rPr lang="zh-CN" altLang="zh-CN" sz="1700" dirty="0"/>
              <a:t>会首先对其进行预编译，将</a:t>
            </a:r>
            <a:r>
              <a:rPr lang="en-US" altLang="zh-CN" sz="1700" dirty="0"/>
              <a:t>#{</a:t>
            </a:r>
            <a:r>
              <a:rPr lang="en-US" altLang="zh-CN" sz="1700" dirty="0" err="1"/>
              <a:t>user_ids</a:t>
            </a:r>
            <a:r>
              <a:rPr lang="en-US" altLang="zh-CN" sz="1700" dirty="0"/>
              <a:t>}</a:t>
            </a:r>
            <a:r>
              <a:rPr lang="zh-CN" altLang="zh-CN" sz="1700" dirty="0"/>
              <a:t>替换成</a:t>
            </a:r>
            <a:r>
              <a:rPr lang="en-US" altLang="zh-CN" sz="1700" dirty="0"/>
              <a:t>?</a:t>
            </a:r>
            <a:r>
              <a:rPr lang="zh-CN" altLang="zh-CN" sz="1700" dirty="0"/>
              <a:t>占位符，然后在执行时替换成实际传入的</a:t>
            </a:r>
            <a:r>
              <a:rPr lang="en-US" altLang="zh-CN" sz="1700" dirty="0" err="1"/>
              <a:t>user_id</a:t>
            </a:r>
            <a:r>
              <a:rPr lang="zh-CN" altLang="zh-CN" sz="1700" dirty="0"/>
              <a:t>值，并在两边加上单引号，以字符串方式处理。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1700" dirty="0"/>
              <a:t> </a:t>
            </a:r>
            <a:endParaRPr lang="zh-CN" altLang="zh-CN" sz="1700" dirty="0"/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1700" dirty="0"/>
              <a:t>"${}"</a:t>
            </a:r>
            <a:r>
              <a:rPr lang="zh-CN" altLang="zh-CN" sz="1700" dirty="0"/>
              <a:t>是做简单的字符串替换，即将传入的值直接拼接到</a:t>
            </a:r>
            <a:r>
              <a:rPr lang="en-US" altLang="zh-CN" sz="1700" dirty="0"/>
              <a:t>SQL</a:t>
            </a:r>
            <a:r>
              <a:rPr lang="zh-CN" altLang="zh-CN" sz="1700" dirty="0"/>
              <a:t>语句中，且不会自动加单引号。将上面的</a:t>
            </a:r>
            <a:r>
              <a:rPr lang="en-US" altLang="zh-CN" sz="1700" dirty="0"/>
              <a:t>SQL</a:t>
            </a:r>
            <a:r>
              <a:rPr lang="zh-CN" altLang="zh-CN" sz="1700" dirty="0"/>
              <a:t>语句改为：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1700" dirty="0"/>
              <a:t>select </a:t>
            </a:r>
            <a:r>
              <a:rPr lang="en-US" altLang="zh-CN" sz="1700" dirty="0" err="1"/>
              <a:t>user_id,user_name</a:t>
            </a:r>
            <a:r>
              <a:rPr lang="en-US" altLang="zh-CN" sz="1700" dirty="0"/>
              <a:t> from </a:t>
            </a:r>
            <a:r>
              <a:rPr lang="en-US" altLang="zh-CN" sz="1700" dirty="0" err="1"/>
              <a:t>t_user</a:t>
            </a:r>
            <a:r>
              <a:rPr lang="en-US" altLang="zh-CN" sz="1700" dirty="0"/>
              <a:t> where </a:t>
            </a:r>
            <a:r>
              <a:rPr lang="en-US" altLang="zh-CN" sz="1700" dirty="0" err="1"/>
              <a:t>user_id</a:t>
            </a:r>
            <a:r>
              <a:rPr lang="en-US" altLang="zh-CN" sz="1700" dirty="0"/>
              <a:t> = ${</a:t>
            </a:r>
            <a:r>
              <a:rPr lang="en-US" altLang="zh-CN" sz="1700" dirty="0" err="1"/>
              <a:t>user_id</a:t>
            </a:r>
            <a:r>
              <a:rPr lang="en-US" altLang="zh-CN" sz="1700" dirty="0"/>
              <a:t>}</a:t>
            </a:r>
            <a:endParaRPr lang="zh-CN" altLang="zh-CN" sz="1700" dirty="0"/>
          </a:p>
          <a:p>
            <a:pPr marL="0" indent="0" fontAlgn="base">
              <a:spcAft>
                <a:spcPct val="0"/>
              </a:spcAft>
              <a:buNone/>
            </a:pPr>
            <a:r>
              <a:rPr lang="zh-CN" altLang="zh-CN" sz="1700" dirty="0"/>
              <a:t>参数是直接替换的，且没有单引号处理，这样就有</a:t>
            </a:r>
            <a:r>
              <a:rPr lang="en-US" altLang="zh-CN" sz="1700" dirty="0"/>
              <a:t>SQL</a:t>
            </a:r>
            <a:r>
              <a:rPr lang="zh-CN" altLang="zh-CN" sz="1700" dirty="0"/>
              <a:t>注入的风险。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04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CAC0D-CD5B-4C12-8A85-364E100E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    </a:t>
            </a:r>
            <a:r>
              <a:rPr lang="zh-CN" altLang="en-US" dirty="0"/>
              <a:t>实验部分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E299D-B9AB-4264-A6C6-FA785A3D3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                                          实验环境</a:t>
            </a:r>
            <a:endParaRPr lang="en-US" altLang="zh-CN" dirty="0"/>
          </a:p>
          <a:p>
            <a:r>
              <a:rPr lang="zh-CN" altLang="zh-CN" dirty="0"/>
              <a:t>基于</a:t>
            </a:r>
            <a:r>
              <a:rPr lang="en-US" altLang="zh-CN" dirty="0" err="1"/>
              <a:t>Spring+Springmvc+Mybatis</a:t>
            </a:r>
            <a:r>
              <a:rPr lang="zh-CN" altLang="zh-CN" dirty="0"/>
              <a:t>框架搭建的信息管理网站，采用的是</a:t>
            </a:r>
            <a:r>
              <a:rPr lang="en-US" altLang="zh-CN" dirty="0" err="1"/>
              <a:t>Mysql</a:t>
            </a:r>
            <a:r>
              <a:rPr lang="zh-CN" altLang="zh-CN" dirty="0"/>
              <a:t>数据库。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79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5D38-831C-4F73-8670-DF67544D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                          </a:t>
            </a:r>
            <a:r>
              <a:rPr lang="zh-CN" altLang="zh-CN" b="1" dirty="0"/>
              <a:t>登录模块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0D06C-8CD0-426E-8855-3EBDB683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我的注册信息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37E44E-4C5C-4736-AC2C-C06F85ED27F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134" y="2510232"/>
            <a:ext cx="8708273" cy="343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736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3E116-6E56-4961-9C3A-6A3519D0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10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lt"/>
                <a:ea typeface="+mn-ea"/>
                <a:cs typeface="+mn-cs"/>
              </a:rPr>
              <a:t>      用户名输入</a:t>
            </a:r>
            <a:r>
              <a:rPr lang="en-US" altLang="zh-CN" sz="2000" dirty="0" err="1">
                <a:latin typeface="+mn-lt"/>
                <a:ea typeface="+mn-ea"/>
                <a:cs typeface="+mn-cs"/>
              </a:rPr>
              <a:t>ryz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' and '1'='1   </a:t>
            </a:r>
            <a:r>
              <a:rPr lang="zh-CN" altLang="zh-CN" sz="2000" dirty="0">
                <a:latin typeface="+mn-lt"/>
                <a:ea typeface="+mn-ea"/>
                <a:cs typeface="+mn-cs"/>
              </a:rPr>
              <a:t>密码乱输</a:t>
            </a:r>
            <a:br>
              <a:rPr lang="zh-CN" altLang="zh-CN" sz="2000" dirty="0">
                <a:latin typeface="+mn-lt"/>
                <a:ea typeface="+mn-ea"/>
                <a:cs typeface="+mn-cs"/>
              </a:rPr>
            </a:br>
            <a:endParaRPr lang="zh-CN" alt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A95250-627D-4326-94F1-D8B9EE26C4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6325" y="1502229"/>
            <a:ext cx="9237307" cy="525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0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9158-B9B9-4665-BB18-6B37DC1E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latin typeface="+mn-lt"/>
                <a:ea typeface="+mn-ea"/>
                <a:cs typeface="+mn-cs"/>
              </a:rPr>
              <a:t>结果是“登陆失败”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43124B-A1D8-4AA5-A8C3-EF8E670E7C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58611" y="2803850"/>
            <a:ext cx="7440556" cy="396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7CA527-1F6C-431C-82F8-AA443DB8CF7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22310"/>
            <a:ext cx="7623110" cy="444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556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DD38E-66B9-4D4A-8A33-BFDC0E85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455"/>
            <a:ext cx="10515600" cy="763879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lt"/>
                <a:ea typeface="+mn-ea"/>
                <a:cs typeface="+mn-cs"/>
              </a:rPr>
              <a:t>ryz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' and '1'=‘2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，</a:t>
            </a:r>
            <a:r>
              <a:rPr lang="zh-CN" altLang="zh-CN" sz="2000" dirty="0">
                <a:latin typeface="+mn-lt"/>
                <a:ea typeface="+mn-ea"/>
                <a:cs typeface="+mn-cs"/>
              </a:rPr>
              <a:t>密码乱输</a:t>
            </a:r>
            <a:br>
              <a:rPr lang="zh-CN" altLang="zh-CN" sz="2000" dirty="0">
                <a:latin typeface="+mn-lt"/>
                <a:ea typeface="+mn-ea"/>
                <a:cs typeface="+mn-cs"/>
              </a:rPr>
            </a:br>
            <a:endParaRPr lang="zh-CN" alt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F2B6EF-41A1-4995-B1ED-C5357A551F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8014" y="1268672"/>
            <a:ext cx="9369442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3302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2B98D-1569-4778-B280-915E7171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6" y="290481"/>
            <a:ext cx="10515600" cy="1325563"/>
          </a:xfrm>
        </p:spPr>
        <p:txBody>
          <a:bodyPr/>
          <a:lstStyle/>
          <a:p>
            <a:r>
              <a:rPr lang="zh-CN" altLang="en-US" sz="2000" dirty="0">
                <a:latin typeface="+mn-lt"/>
                <a:ea typeface="+mn-ea"/>
                <a:cs typeface="+mn-cs"/>
              </a:rPr>
              <a:t>结果是“你输入的用户名和密码有误”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E4AA9B-4857-487A-AC9A-21F6E2B0AE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277" y="1814442"/>
            <a:ext cx="7110245" cy="16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15C2C7-8DD9-4413-A083-2C36C4B2662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5366" y="2380459"/>
            <a:ext cx="7110245" cy="428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71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AD3FA-EFDE-432F-B28F-C2E72087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49"/>
            <a:ext cx="10515600" cy="5887714"/>
          </a:xfrm>
        </p:spPr>
        <p:txBody>
          <a:bodyPr/>
          <a:lstStyle/>
          <a:p>
            <a:r>
              <a:rPr lang="zh-CN" altLang="zh-CN" dirty="0"/>
              <a:t>注意：两次尝试的报错页面不一样。这说明此页面很可能存在</a:t>
            </a:r>
            <a:r>
              <a:rPr lang="en-US" altLang="zh-CN" dirty="0"/>
              <a:t>SQL</a:t>
            </a:r>
            <a:r>
              <a:rPr lang="zh-CN" altLang="zh-CN" dirty="0"/>
              <a:t>注入！</a:t>
            </a:r>
          </a:p>
          <a:p>
            <a:r>
              <a:rPr lang="zh-CN" altLang="zh-CN" b="1" dirty="0"/>
              <a:t>原理：查看网站源码，我们可以发现当在数据库中查询用户名成功时，会返回登录失败提示；如果在数据库中压根查不到用户名，会返回你输入的用户名或密码有误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18CA5-28DD-4BC9-9A4C-E1C7714108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9335" y="2718616"/>
            <a:ext cx="8717604" cy="4139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520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7ADC2-7CAF-4889-A2CC-BE9F1280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04A3F-D10F-4FCE-A7FA-C820F877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接下来，攻击者可能会尝试在用户名中输入 </a:t>
            </a:r>
            <a:r>
              <a:rPr lang="en-US" altLang="zh-CN" dirty="0" err="1"/>
              <a:t>ryz</a:t>
            </a:r>
            <a:r>
              <a:rPr lang="zh-CN" altLang="zh-CN" dirty="0"/>
              <a:t>’</a:t>
            </a:r>
            <a:r>
              <a:rPr lang="en-US" altLang="zh-CN" dirty="0"/>
              <a:t> or 1=1 #</a:t>
            </a:r>
            <a:r>
              <a:rPr lang="zh-CN" altLang="zh-CN" dirty="0"/>
              <a:t>来尝试绕过登录，但却失败了。这是因为网站并没有采用简单的诸如</a:t>
            </a:r>
            <a:r>
              <a:rPr lang="en-US" altLang="zh-CN" dirty="0"/>
              <a:t>select * from user where username = '$name' and password = '$</a:t>
            </a:r>
            <a:r>
              <a:rPr lang="en-US" altLang="zh-CN" dirty="0" err="1"/>
              <a:t>pwd</a:t>
            </a:r>
            <a:r>
              <a:rPr lang="en-US" altLang="zh-CN" dirty="0"/>
              <a:t>'" </a:t>
            </a:r>
            <a:r>
              <a:rPr lang="zh-CN" altLang="zh-CN" dirty="0"/>
              <a:t>语句来判断是否放行，而是采用了多级判断的机制。先是判断数据库中是否存在传入的用户名，如果存在，再比较传入的密码和上一步中查出的密码是否一致，只有这两个都满足，才放行。可见，尽管后端开发程序员可能会犯动态拼接</a:t>
            </a:r>
            <a:r>
              <a:rPr lang="en-US" altLang="zh-CN" dirty="0" err="1"/>
              <a:t>sql</a:t>
            </a:r>
            <a:r>
              <a:rPr lang="zh-CN" altLang="zh-CN" dirty="0"/>
              <a:t>语句的问题，但只要程序登录逻辑严谨，还是可以有效避免凭借</a:t>
            </a:r>
            <a:r>
              <a:rPr lang="en-US" altLang="zh-CN" dirty="0" err="1"/>
              <a:t>sql</a:t>
            </a:r>
            <a:r>
              <a:rPr lang="zh-CN" altLang="zh-CN" dirty="0"/>
              <a:t>注入绕过登录。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51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258213F-28E0-4E71-851B-47FD81C4D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"/>
            <a:ext cx="10515600" cy="5989638"/>
          </a:xfrm>
        </p:spPr>
        <p:txBody>
          <a:bodyPr/>
          <a:lstStyle/>
          <a:p>
            <a:r>
              <a:rPr lang="en-US" altLang="zh-CN" b="1" dirty="0"/>
              <a:t>Web</a:t>
            </a:r>
            <a:r>
              <a:rPr lang="zh-CN" altLang="zh-CN" b="1" dirty="0"/>
              <a:t>程序三层架构</a:t>
            </a:r>
            <a:endParaRPr lang="zh-CN" altLang="zh-CN" dirty="0"/>
          </a:p>
          <a:p>
            <a:r>
              <a:rPr lang="zh-CN" altLang="zh-CN" dirty="0"/>
              <a:t>三层架构</a:t>
            </a:r>
            <a:r>
              <a:rPr lang="en-US" altLang="zh-CN" dirty="0"/>
              <a:t>(3-tier architecture) </a:t>
            </a:r>
            <a:r>
              <a:rPr lang="zh-CN" altLang="zh-CN" dirty="0"/>
              <a:t>通常意义上就是将整个业务应用划分为：</a:t>
            </a:r>
          </a:p>
          <a:p>
            <a:r>
              <a:rPr lang="zh-CN" altLang="zh-CN" dirty="0"/>
              <a:t>界面层（</a:t>
            </a:r>
            <a:r>
              <a:rPr lang="en-US" altLang="zh-CN" dirty="0"/>
              <a:t>User Interface layer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业务逻辑层（</a:t>
            </a:r>
            <a:r>
              <a:rPr lang="en-US" altLang="zh-CN" dirty="0"/>
              <a:t>Business Logic Layer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数据访问层（</a:t>
            </a:r>
            <a:r>
              <a:rPr lang="en-US" altLang="zh-CN" dirty="0"/>
              <a:t>Data access layer</a:t>
            </a:r>
            <a:r>
              <a:rPr lang="zh-CN" altLang="zh-CN" dirty="0"/>
              <a:t>）</a:t>
            </a:r>
          </a:p>
          <a:p>
            <a:endParaRPr lang="zh-CN" altLang="en-US" dirty="0"/>
          </a:p>
        </p:txBody>
      </p:sp>
      <p:pic>
        <p:nvPicPr>
          <p:cNvPr id="6" name="图片 5" descr="https://iknow-pic.cdn.bcebos.com/9f510fb30f2442a772f9e74bdf43ad4bd013026c">
            <a:extLst>
              <a:ext uri="{FF2B5EF4-FFF2-40B4-BE49-F238E27FC236}">
                <a16:creationId xmlns:a16="http://schemas.microsoft.com/office/drawing/2014/main" id="{DF7F9929-F683-407A-A499-3B4259BA309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0186" y="3182144"/>
            <a:ext cx="4816818" cy="32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16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F872C-2710-4F21-86B9-E883C81C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                    </a:t>
            </a:r>
            <a:r>
              <a:rPr lang="zh-CN" altLang="zh-CN" b="1" dirty="0"/>
              <a:t>信息查询模块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5B636-106C-4553-A0D4-381C2F7D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数据库中信息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DB2846-BC0D-4C10-9A3C-530F89B0660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1965" y="2354710"/>
            <a:ext cx="9408069" cy="424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9377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B03B-BCBE-408E-93F0-5E5E1350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000" dirty="0">
                <a:latin typeface="+mn-lt"/>
                <a:ea typeface="+mn-ea"/>
                <a:cs typeface="+mn-cs"/>
              </a:rPr>
              <a:t>现在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网站</a:t>
            </a:r>
            <a:r>
              <a:rPr lang="zh-CN" altLang="zh-CN" sz="2000" dirty="0">
                <a:latin typeface="+mn-lt"/>
                <a:ea typeface="+mn-ea"/>
                <a:cs typeface="+mn-cs"/>
              </a:rPr>
              <a:t>只能查询我们知道的人名的信息，如何才能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直接</a:t>
            </a:r>
            <a:r>
              <a:rPr lang="zh-CN" altLang="zh-CN" sz="2000" dirty="0">
                <a:latin typeface="+mn-lt"/>
                <a:ea typeface="+mn-ea"/>
                <a:cs typeface="+mn-cs"/>
              </a:rPr>
              <a:t>把所有人的信息全部查出来呢。</a:t>
            </a:r>
            <a:endParaRPr lang="zh-CN" alt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03AD77-2ADD-4318-A857-EA742FF6A5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5532" y="1517715"/>
            <a:ext cx="8980108" cy="478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6735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C5A80-3D8F-41BE-9E6F-36749BC1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000" dirty="0">
                <a:latin typeface="+mn-lt"/>
                <a:ea typeface="+mn-ea"/>
                <a:cs typeface="+mn-cs"/>
              </a:rPr>
              <a:t>我们可以在客户姓名框中输入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 ‘or 1=1 or’</a:t>
            </a:r>
            <a:br>
              <a:rPr lang="en-US" altLang="zh-CN" sz="2000" dirty="0">
                <a:latin typeface="+mn-lt"/>
                <a:ea typeface="+mn-ea"/>
                <a:cs typeface="+mn-cs"/>
              </a:rPr>
            </a:br>
            <a:r>
              <a:rPr lang="zh-CN" altLang="en-US" sz="2000" dirty="0">
                <a:latin typeface="+mn-lt"/>
                <a:ea typeface="+mn-ea"/>
                <a:cs typeface="+mn-cs"/>
              </a:rPr>
              <a:t>可以看到，所有用户的信息都被查出来了</a:t>
            </a:r>
            <a:br>
              <a:rPr lang="zh-CN" altLang="zh-CN" sz="2000" dirty="0">
                <a:latin typeface="+mn-lt"/>
                <a:ea typeface="+mn-ea"/>
                <a:cs typeface="+mn-cs"/>
              </a:rPr>
            </a:br>
            <a:endParaRPr lang="zh-CN" alt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E4F355-0052-4862-83DF-9CB1F603B0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1557" y="1224157"/>
            <a:ext cx="9082744" cy="492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FDDEF8-0F51-482E-AFDA-3703CB8E6B4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859" y="5897562"/>
            <a:ext cx="9930584" cy="50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9094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C9115-EDD4-4BEC-9E15-B4A753DA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6344816"/>
          </a:xfrm>
        </p:spPr>
        <p:txBody>
          <a:bodyPr/>
          <a:lstStyle/>
          <a:p>
            <a:r>
              <a:rPr lang="zh-CN" altLang="zh-CN" dirty="0"/>
              <a:t>之所以存在注入漏洞，是因为我在</a:t>
            </a:r>
            <a:r>
              <a:rPr lang="en-US" altLang="zh-CN" dirty="0" err="1"/>
              <a:t>Mybatis</a:t>
            </a:r>
            <a:r>
              <a:rPr lang="zh-CN" altLang="zh-CN" dirty="0"/>
              <a:t>框架里特意取消了预编译，而采用了</a:t>
            </a:r>
            <a:r>
              <a:rPr lang="en-US" altLang="zh-CN" dirty="0" err="1"/>
              <a:t>sql</a:t>
            </a:r>
            <a:r>
              <a:rPr lang="zh-CN" altLang="zh-CN" dirty="0"/>
              <a:t>语句拼接的方式。</a:t>
            </a:r>
          </a:p>
          <a:p>
            <a:r>
              <a:rPr lang="zh-CN" altLang="zh-CN" dirty="0"/>
              <a:t>这种是</a:t>
            </a:r>
            <a:r>
              <a:rPr lang="en-US" altLang="zh-CN" dirty="0" err="1"/>
              <a:t>sql</a:t>
            </a:r>
            <a:r>
              <a:rPr lang="zh-CN" altLang="zh-CN" dirty="0"/>
              <a:t>拼接方式的配置文件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这种</a:t>
            </a:r>
            <a:r>
              <a:rPr lang="zh-CN" altLang="en-US" dirty="0"/>
              <a:t>才</a:t>
            </a:r>
            <a:r>
              <a:rPr lang="zh-CN" altLang="zh-CN" dirty="0"/>
              <a:t>是预编译方式的配置文件</a:t>
            </a:r>
            <a:r>
              <a:rPr lang="zh-CN" altLang="en-US" dirty="0"/>
              <a:t>（不存在上述漏洞）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52DD6A-98BC-4D88-B77F-30804C6E3E3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729" y="1737009"/>
            <a:ext cx="7495443" cy="196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29A0DA-37CB-4325-86D6-8D10DE535D6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0729" y="4201150"/>
            <a:ext cx="7495442" cy="230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711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8B9F8-7796-4F4A-9A90-5FC2EFB6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 </a:t>
            </a:r>
            <a:r>
              <a:rPr lang="zh-CN" altLang="en-US" dirty="0"/>
              <a:t>结束，谢谢观看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DA8FD-48D1-4154-85C7-1D9389E1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40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1C58F-949C-4A24-A424-5D7F6498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65"/>
            <a:ext cx="10515600" cy="5943698"/>
          </a:xfrm>
        </p:spPr>
        <p:txBody>
          <a:bodyPr/>
          <a:lstStyle/>
          <a:p>
            <a:r>
              <a:rPr lang="zh-CN" altLang="zh-CN" sz="2000" dirty="0"/>
              <a:t>当我们访问动态网页时</a:t>
            </a:r>
            <a:r>
              <a:rPr lang="en-US" altLang="zh-CN" sz="2000" dirty="0"/>
              <a:t>, Web </a:t>
            </a:r>
            <a:r>
              <a:rPr lang="zh-CN" altLang="zh-CN" sz="2000" dirty="0"/>
              <a:t>服务器会向数据访问层发起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</a:t>
            </a:r>
            <a:r>
              <a:rPr lang="zh-CN" altLang="zh-CN" sz="2000" dirty="0"/>
              <a:t>查询请求，如果权限验证通过就会执行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</a:t>
            </a:r>
            <a:r>
              <a:rPr lang="zh-CN" altLang="zh-CN" sz="2000" dirty="0"/>
              <a:t>语句。 这种网站内部直接发送的</a:t>
            </a:r>
            <a:r>
              <a:rPr lang="en-US" altLang="zh-CN" sz="2000" dirty="0" err="1"/>
              <a:t>Sql</a:t>
            </a:r>
            <a:r>
              <a:rPr lang="zh-CN" altLang="zh-CN" sz="2000" dirty="0"/>
              <a:t>请求一般不会有危险，但实际情况是很多时候需要结合用户的输入数据动态构造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</a:t>
            </a:r>
            <a:r>
              <a:rPr lang="zh-CN" altLang="zh-CN" sz="2000" dirty="0"/>
              <a:t>语句，如果用户输入的数据被构造成恶意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</a:t>
            </a:r>
            <a:r>
              <a:rPr lang="zh-CN" altLang="zh-CN" sz="2000" dirty="0"/>
              <a:t>代码，</a:t>
            </a:r>
            <a:r>
              <a:rPr lang="en-US" altLang="zh-CN" sz="2000" dirty="0"/>
              <a:t>Web </a:t>
            </a:r>
            <a:r>
              <a:rPr lang="zh-CN" altLang="zh-CN" sz="2000" dirty="0"/>
              <a:t>应用又未对动态构造的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</a:t>
            </a:r>
            <a:r>
              <a:rPr lang="zh-CN" altLang="zh-CN" sz="2000" dirty="0"/>
              <a:t>语句使用的参数进行审查，则会带来意想不到的危险。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SQL</a:t>
            </a:r>
            <a:r>
              <a:rPr lang="zh-CN" altLang="zh-CN" sz="2000" dirty="0"/>
              <a:t>注入攻击指的是通过构建特殊的输入作为参数传入</a:t>
            </a:r>
            <a:r>
              <a:rPr lang="en-US" altLang="zh-CN" sz="2000" dirty="0"/>
              <a:t>Web</a:t>
            </a:r>
            <a:r>
              <a:rPr lang="zh-CN" altLang="zh-CN" sz="2000" dirty="0"/>
              <a:t>应用程序，而这些输入大都是</a:t>
            </a:r>
            <a:r>
              <a:rPr lang="en-US" altLang="zh-CN" sz="2000" dirty="0"/>
              <a:t>SQL</a:t>
            </a:r>
            <a:r>
              <a:rPr lang="zh-CN" altLang="zh-CN" sz="2000" dirty="0"/>
              <a:t>语法里的一些组合，通过执行</a:t>
            </a:r>
            <a:r>
              <a:rPr lang="en-US" altLang="zh-CN" sz="2000" dirty="0"/>
              <a:t>SQL</a:t>
            </a:r>
            <a:r>
              <a:rPr lang="zh-CN" altLang="zh-CN" sz="2000" dirty="0"/>
              <a:t>语句进而执行攻击者所要的操作，其主要原因是程序没有细致地过滤用户输入的数据，致使非法数据侵入系统。</a:t>
            </a:r>
            <a:endParaRPr lang="en-US" altLang="zh-CN" sz="2000" dirty="0"/>
          </a:p>
          <a:p>
            <a:endParaRPr lang="zh-CN" altLang="zh-CN" sz="2000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https://iknow-pic.cdn.bcebos.com/9f510fb30f2442a772f9e74bdf43ad4bd013026c">
            <a:extLst>
              <a:ext uri="{FF2B5EF4-FFF2-40B4-BE49-F238E27FC236}">
                <a16:creationId xmlns:a16="http://schemas.microsoft.com/office/drawing/2014/main" id="{8D6F42EC-C100-4333-9292-A379F3E1FC2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4201" y="2945181"/>
            <a:ext cx="5488623" cy="323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194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F9E7CA6-9C12-424E-8623-21371C41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49938"/>
          </a:xfrm>
        </p:spPr>
        <p:txBody>
          <a:bodyPr/>
          <a:lstStyle/>
          <a:p>
            <a:endParaRPr lang="en-US" altLang="zh-CN" sz="2000" dirty="0"/>
          </a:p>
          <a:p>
            <a:r>
              <a:rPr lang="zh-CN" altLang="zh-CN" sz="2000" dirty="0"/>
              <a:t>举一个比较常见的例子来简要说明一下</a:t>
            </a:r>
            <a:r>
              <a:rPr lang="en-US" altLang="zh-CN" sz="2000" dirty="0" err="1"/>
              <a:t>sql</a:t>
            </a:r>
            <a:r>
              <a:rPr lang="zh-CN" altLang="zh-CN" sz="2000" dirty="0"/>
              <a:t>注入的原理。假如我们有一个</a:t>
            </a:r>
            <a:r>
              <a:rPr lang="en-US" altLang="zh-CN" sz="2000" dirty="0"/>
              <a:t>users</a:t>
            </a:r>
            <a:r>
              <a:rPr lang="zh-CN" altLang="zh-CN" sz="2000" dirty="0"/>
              <a:t>表，里面有两个字段</a:t>
            </a:r>
            <a:r>
              <a:rPr lang="en-US" altLang="zh-CN" sz="2000" dirty="0"/>
              <a:t>username</a:t>
            </a:r>
            <a:r>
              <a:rPr lang="zh-CN" altLang="zh-CN" sz="2000" dirty="0"/>
              <a:t>和</a:t>
            </a:r>
            <a:r>
              <a:rPr lang="en-US" altLang="zh-CN" sz="2000" dirty="0"/>
              <a:t>password</a:t>
            </a:r>
            <a:r>
              <a:rPr lang="zh-CN" altLang="zh-CN" sz="2000" dirty="0"/>
              <a:t>。</a:t>
            </a:r>
            <a:r>
              <a:rPr lang="zh-CN" altLang="en-US" sz="2000" dirty="0"/>
              <a:t>如果在</a:t>
            </a:r>
            <a:r>
              <a:rPr lang="en-US" altLang="zh-CN" sz="2000" dirty="0"/>
              <a:t>WEB</a:t>
            </a:r>
            <a:r>
              <a:rPr lang="zh-CN" altLang="en-US" sz="2000" dirty="0"/>
              <a:t>开发中</a:t>
            </a:r>
            <a:r>
              <a:rPr lang="zh-CN" altLang="zh-CN" sz="2000" dirty="0"/>
              <a:t>用</a:t>
            </a:r>
            <a:r>
              <a:rPr lang="en-US" altLang="zh-CN" sz="2000" dirty="0" err="1"/>
              <a:t>sql</a:t>
            </a:r>
            <a:r>
              <a:rPr lang="zh-CN" altLang="zh-CN" sz="2000" dirty="0"/>
              <a:t>拼接的方式进行用户验证。比如：</a:t>
            </a:r>
            <a:r>
              <a:rPr lang="en-US" altLang="zh-CN" sz="2000" dirty="0"/>
              <a:t>"select id from users where username = '"+username +"' and password = '"  + password +"'" </a:t>
            </a:r>
            <a:r>
              <a:rPr lang="zh-CN" altLang="zh-CN" sz="2000" dirty="0"/>
              <a:t>这里的</a:t>
            </a:r>
            <a:r>
              <a:rPr lang="en-US" altLang="zh-CN" sz="2000" dirty="0"/>
              <a:t>username</a:t>
            </a:r>
            <a:r>
              <a:rPr lang="zh-CN" altLang="zh-CN" sz="2000" dirty="0"/>
              <a:t>和</a:t>
            </a:r>
            <a:r>
              <a:rPr lang="en-US" altLang="zh-CN" sz="2000" dirty="0"/>
              <a:t>password</a:t>
            </a:r>
            <a:r>
              <a:rPr lang="zh-CN" altLang="zh-CN" sz="2000" dirty="0"/>
              <a:t>都是我们存取从</a:t>
            </a:r>
            <a:r>
              <a:rPr lang="en-US" altLang="zh-CN" sz="2000" dirty="0"/>
              <a:t>web</a:t>
            </a:r>
            <a:r>
              <a:rPr lang="zh-CN" altLang="zh-CN" sz="2000" dirty="0"/>
              <a:t>表单获得的数据。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zh-CN" sz="2000" dirty="0"/>
              <a:t>如果我们在表单中</a:t>
            </a:r>
            <a:r>
              <a:rPr lang="en-US" altLang="zh-CN" sz="2000" dirty="0"/>
              <a:t>username</a:t>
            </a:r>
            <a:r>
              <a:rPr lang="zh-CN" altLang="zh-CN" sz="2000" dirty="0"/>
              <a:t>的输入框中输入</a:t>
            </a:r>
            <a:r>
              <a:rPr lang="en-US" altLang="zh-CN" sz="2000" dirty="0"/>
              <a:t>' or 1=1-- </a:t>
            </a:r>
            <a:r>
              <a:rPr lang="zh-CN" altLang="zh-CN" sz="2000" dirty="0"/>
              <a:t>，</a:t>
            </a:r>
            <a:r>
              <a:rPr lang="en-US" altLang="zh-CN" sz="2000" dirty="0"/>
              <a:t>password</a:t>
            </a:r>
            <a:r>
              <a:rPr lang="zh-CN" altLang="zh-CN" sz="2000" dirty="0"/>
              <a:t>的表单中随便输入一些东西，假如这里输入</a:t>
            </a:r>
            <a:r>
              <a:rPr lang="en-US" altLang="zh-CN" sz="2000" dirty="0"/>
              <a:t>123.</a:t>
            </a:r>
            <a:r>
              <a:rPr lang="zh-CN" altLang="zh-CN" sz="2000" dirty="0"/>
              <a:t>此时我们所要执行的</a:t>
            </a:r>
            <a:r>
              <a:rPr lang="en-US" altLang="zh-CN" sz="2000" dirty="0" err="1"/>
              <a:t>sql</a:t>
            </a:r>
            <a:r>
              <a:rPr lang="zh-CN" altLang="zh-CN" sz="2000" dirty="0"/>
              <a:t>语句就变成了</a:t>
            </a:r>
            <a:r>
              <a:rPr lang="en-US" altLang="zh-CN" sz="2000" dirty="0"/>
              <a:t>select id from users where username = '' or 1=1--  and password = '123'</a:t>
            </a:r>
            <a:r>
              <a:rPr lang="zh-CN" altLang="zh-CN" sz="2000" dirty="0"/>
              <a:t>，我们来看一下这个</a:t>
            </a:r>
            <a:r>
              <a:rPr lang="en-US" altLang="zh-CN" sz="2000" dirty="0" err="1"/>
              <a:t>sql</a:t>
            </a:r>
            <a:r>
              <a:rPr lang="zh-CN" altLang="zh-CN" sz="2000" dirty="0"/>
              <a:t>，因为</a:t>
            </a:r>
            <a:r>
              <a:rPr lang="en-US" altLang="zh-CN" sz="2000" dirty="0"/>
              <a:t>1=1</a:t>
            </a:r>
            <a:r>
              <a:rPr lang="zh-CN" altLang="zh-CN" sz="2000" dirty="0"/>
              <a:t>是</a:t>
            </a:r>
            <a:r>
              <a:rPr lang="en-US" altLang="zh-CN" sz="2000" dirty="0"/>
              <a:t>true</a:t>
            </a:r>
            <a:r>
              <a:rPr lang="zh-CN" altLang="zh-CN" sz="2000" dirty="0"/>
              <a:t>，后面</a:t>
            </a:r>
            <a:r>
              <a:rPr lang="en-US" altLang="zh-CN" sz="2000" dirty="0"/>
              <a:t> and password = '123'</a:t>
            </a:r>
            <a:r>
              <a:rPr lang="zh-CN" altLang="zh-CN" sz="2000" dirty="0"/>
              <a:t>被注释掉了。所以这里完全跳过了</a:t>
            </a:r>
            <a:r>
              <a:rPr lang="en-US" altLang="zh-CN" sz="2000" dirty="0" err="1"/>
              <a:t>sql</a:t>
            </a:r>
            <a:r>
              <a:rPr lang="zh-CN" altLang="zh-CN" sz="2000" dirty="0"/>
              <a:t>验证。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SQL</a:t>
            </a:r>
            <a:r>
              <a:rPr lang="zh-CN" altLang="zh-CN" sz="2000" dirty="0"/>
              <a:t>注入有很多种，按数据类型可以分为数字型、字符型和搜索型，按提交方式可分为</a:t>
            </a:r>
            <a:r>
              <a:rPr lang="en-US" altLang="zh-CN" sz="2000" dirty="0"/>
              <a:t>GET</a:t>
            </a:r>
            <a:r>
              <a:rPr lang="zh-CN" altLang="zh-CN" sz="2000" dirty="0"/>
              <a:t>型，</a:t>
            </a:r>
            <a:r>
              <a:rPr lang="en-US" altLang="zh-CN" sz="2000" dirty="0"/>
              <a:t>POST</a:t>
            </a:r>
            <a:r>
              <a:rPr lang="zh-CN" altLang="zh-CN" sz="2000" dirty="0"/>
              <a:t>型，</a:t>
            </a:r>
            <a:r>
              <a:rPr lang="en-US" altLang="zh-CN" sz="2000" dirty="0"/>
              <a:t>Cookie</a:t>
            </a:r>
            <a:r>
              <a:rPr lang="zh-CN" altLang="zh-CN" sz="2000" dirty="0"/>
              <a:t>型和</a:t>
            </a:r>
            <a:r>
              <a:rPr lang="en-US" altLang="zh-CN" sz="2000" dirty="0"/>
              <a:t>HTTP</a:t>
            </a:r>
            <a:r>
              <a:rPr lang="zh-CN" altLang="zh-CN" sz="2000" dirty="0"/>
              <a:t>请求头注入，按执行效果有可以分为报错注入、联合查询注入、盲注和堆查询注入，其中盲注又可分为基于</a:t>
            </a:r>
            <a:r>
              <a:rPr lang="en-US" altLang="zh-CN" sz="2000" dirty="0"/>
              <a:t>bool</a:t>
            </a:r>
            <a:r>
              <a:rPr lang="zh-CN" altLang="zh-CN" sz="2000" dirty="0"/>
              <a:t>的和基于时间的注入。</a:t>
            </a:r>
            <a:r>
              <a:rPr lang="zh-CN" altLang="en-US" sz="2000" dirty="0"/>
              <a:t>但万变不离其宗，</a:t>
            </a:r>
            <a:r>
              <a:rPr lang="en-US" altLang="zh-CN" sz="2000" dirty="0"/>
              <a:t> SQL</a:t>
            </a:r>
            <a:r>
              <a:rPr lang="zh-CN" altLang="zh-CN" sz="2000" dirty="0"/>
              <a:t>注入</a:t>
            </a:r>
            <a:r>
              <a:rPr lang="zh-CN" altLang="en-US" sz="2000" dirty="0"/>
              <a:t>本质上都是服务端绝对信任客户端提交的数据所导致的疏漏。</a:t>
            </a:r>
          </a:p>
          <a:p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10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29265-B725-4AF4-A723-F4093E1C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</a:t>
            </a:r>
            <a:r>
              <a:rPr lang="zh-CN" altLang="zh-CN" dirty="0"/>
              <a:t>判断是否存在</a:t>
            </a:r>
            <a:r>
              <a:rPr lang="en-US" altLang="zh-CN" dirty="0"/>
              <a:t> </a:t>
            </a:r>
            <a:r>
              <a:rPr lang="en-US" altLang="zh-CN" dirty="0" err="1"/>
              <a:t>Sql</a:t>
            </a:r>
            <a:r>
              <a:rPr lang="en-US" altLang="zh-CN" dirty="0"/>
              <a:t> </a:t>
            </a:r>
            <a:r>
              <a:rPr lang="zh-CN" altLang="zh-CN" dirty="0"/>
              <a:t>注入漏洞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69C31E-0102-43C1-B056-18BEF13375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0018" y="2396284"/>
            <a:ext cx="10031964" cy="305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2000" dirty="0"/>
              <a:t>MySQL </a:t>
            </a:r>
            <a:r>
              <a:rPr lang="zh-CN" altLang="zh-CN" sz="2000" dirty="0"/>
              <a:t>支持多种类型，大致可以分为三类：数值、日期</a:t>
            </a:r>
            <a:r>
              <a:rPr lang="en-US" altLang="zh-CN" sz="2000" dirty="0"/>
              <a:t>/</a:t>
            </a:r>
            <a:r>
              <a:rPr lang="zh-CN" altLang="zh-CN" sz="2000" dirty="0"/>
              <a:t>时间和字符串</a:t>
            </a:r>
            <a:r>
              <a:rPr lang="en-US" altLang="zh-CN" sz="2000" dirty="0"/>
              <a:t>(</a:t>
            </a:r>
            <a:r>
              <a:rPr lang="zh-CN" altLang="zh-CN" sz="2000" dirty="0"/>
              <a:t>字符</a:t>
            </a:r>
            <a:r>
              <a:rPr lang="en-US" altLang="zh-CN" sz="2000" dirty="0"/>
              <a:t>)</a:t>
            </a:r>
            <a:r>
              <a:rPr lang="zh-CN" altLang="zh-CN" sz="2000" dirty="0"/>
              <a:t>类型。</a:t>
            </a:r>
            <a:endParaRPr lang="en-US" altLang="zh-CN" sz="2000" dirty="0"/>
          </a:p>
          <a:p>
            <a:pPr fontAlgn="base">
              <a:spcAft>
                <a:spcPct val="0"/>
              </a:spcAft>
            </a:pPr>
            <a:r>
              <a:rPr lang="zh-CN" altLang="zh-CN" sz="2000" dirty="0"/>
              <a:t>最为经典的单引号判断法：</a:t>
            </a:r>
            <a:br>
              <a:rPr lang="zh-CN" altLang="en-US" sz="2000" dirty="0"/>
            </a:br>
            <a:r>
              <a:rPr lang="zh-CN" altLang="en-US" sz="2000" dirty="0"/>
              <a:t>在参数后面加上单引号</a:t>
            </a:r>
            <a:r>
              <a:rPr lang="en-US" altLang="zh-CN" sz="2000" dirty="0"/>
              <a:t>,</a:t>
            </a:r>
            <a:r>
              <a:rPr lang="zh-CN" altLang="en-US" sz="2000" dirty="0"/>
              <a:t>比如</a:t>
            </a:r>
            <a:r>
              <a:rPr lang="en-US" altLang="zh-CN" sz="2000" dirty="0"/>
              <a:t>: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/>
              <a:t>例：</a:t>
            </a:r>
            <a:r>
              <a:rPr lang="en-US" altLang="zh-CN" sz="2000" dirty="0">
                <a:hlinkClick r:id="rId2"/>
              </a:rPr>
              <a:t>http://xxx/abc.php?id=1</a:t>
            </a:r>
            <a:r>
              <a:rPr lang="en-US" altLang="zh-CN" sz="2000" dirty="0"/>
              <a:t>’ </a:t>
            </a:r>
            <a:r>
              <a:rPr lang="zh-CN" altLang="en-US" sz="2000" dirty="0"/>
              <a:t>（</a:t>
            </a:r>
            <a:r>
              <a:rPr lang="en-US" altLang="zh-CN" sz="2000" dirty="0"/>
              <a:t>GET</a:t>
            </a:r>
            <a:r>
              <a:rPr lang="zh-CN" altLang="en-US" sz="2000" dirty="0"/>
              <a:t>类型传参）</a:t>
            </a:r>
            <a:endParaRPr lang="en-US" altLang="zh-CN" sz="2000" dirty="0"/>
          </a:p>
          <a:p>
            <a:pPr fontAlgn="base">
              <a:spcAft>
                <a:spcPct val="0"/>
              </a:spcAft>
            </a:pPr>
            <a:r>
              <a:rPr lang="zh-CN" altLang="en-US" sz="2000" dirty="0"/>
              <a:t>如果页面返回错误，则存在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</a:t>
            </a:r>
            <a:r>
              <a:rPr lang="zh-CN" altLang="en-US" sz="2000" dirty="0"/>
              <a:t>注入。</a:t>
            </a:r>
            <a:br>
              <a:rPr lang="zh-CN" altLang="en-US" sz="2000" dirty="0"/>
            </a:br>
            <a:r>
              <a:rPr lang="zh-CN" altLang="en-US" sz="2000" dirty="0"/>
              <a:t>原因是无论字符型还是整型都会因为单引号个数不匹配而报错。</a:t>
            </a:r>
            <a:br>
              <a:rPr lang="zh-CN" altLang="en-US" sz="2000" dirty="0"/>
            </a:br>
            <a:r>
              <a:rPr lang="zh-CN" altLang="en-US" sz="2000" dirty="0"/>
              <a:t>（如果未报错，不代表不存在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</a:t>
            </a:r>
            <a:r>
              <a:rPr lang="zh-CN" altLang="en-US" sz="2000" dirty="0"/>
              <a:t>注入，因为有可能页面对单引号做了过滤，可以接着做进一步判断）</a:t>
            </a:r>
            <a:endParaRPr lang="en-US" altLang="zh-CN" sz="2000" dirty="0"/>
          </a:p>
          <a:p>
            <a:pPr fontAlgn="base">
              <a:spcAft>
                <a:spcPct val="0"/>
              </a:spcAft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359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38E8-A9B8-420B-9B11-762D1EF7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 </a:t>
            </a:r>
            <a:r>
              <a:rPr lang="zh-CN" altLang="zh-CN" dirty="0"/>
              <a:t>数字型</a:t>
            </a:r>
            <a:r>
              <a:rPr lang="zh-CN" altLang="en-US" dirty="0"/>
              <a:t>传参</a:t>
            </a:r>
            <a:r>
              <a:rPr lang="zh-CN" altLang="zh-CN" dirty="0"/>
              <a:t>判断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2B2AC8-A056-4FF6-8FF5-ABC1BB0925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46914"/>
            <a:ext cx="11058331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hangingPunct="1">
              <a:spcBef>
                <a:spcPts val="1000"/>
              </a:spcBef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zh-CN" sz="2000" dirty="0">
                <a:latin typeface="+mn-lt"/>
              </a:rPr>
              <a:t>当输入的参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x </a:t>
            </a:r>
            <a:r>
              <a:rPr lang="zh-CN" altLang="en-US" sz="2000" dirty="0">
                <a:latin typeface="+mn-lt"/>
              </a:rPr>
              <a:t>为整型时，通常 服务端中 </a:t>
            </a:r>
            <a:r>
              <a:rPr lang="en-US" altLang="zh-CN" sz="2000" dirty="0" err="1">
                <a:latin typeface="+mn-lt"/>
              </a:rPr>
              <a:t>Sql</a:t>
            </a:r>
            <a:r>
              <a:rPr lang="en-US" altLang="zh-CN" sz="2000" dirty="0">
                <a:latin typeface="+mn-lt"/>
              </a:rPr>
              <a:t> </a:t>
            </a:r>
            <a:r>
              <a:rPr lang="zh-CN" altLang="en-US" sz="2000" dirty="0">
                <a:latin typeface="+mn-lt"/>
              </a:rPr>
              <a:t>语句类型大致如下：</a:t>
            </a:r>
            <a:br>
              <a:rPr lang="zh-CN" altLang="en-US" sz="2000" dirty="0">
                <a:latin typeface="+mn-lt"/>
              </a:rPr>
            </a:br>
            <a:r>
              <a:rPr lang="en-US" altLang="zh-CN" sz="2000" dirty="0">
                <a:latin typeface="+mn-lt"/>
              </a:rPr>
              <a:t>select * from &lt;</a:t>
            </a:r>
            <a:r>
              <a:rPr lang="zh-CN" altLang="en-US" sz="2000" dirty="0">
                <a:latin typeface="+mn-lt"/>
              </a:rPr>
              <a:t>表名</a:t>
            </a:r>
            <a:r>
              <a:rPr lang="en-US" altLang="zh-CN" sz="2000" dirty="0">
                <a:latin typeface="+mn-lt"/>
              </a:rPr>
              <a:t>&gt; where id = x</a:t>
            </a:r>
            <a:br>
              <a:rPr lang="en-US" altLang="zh-CN" sz="2000" dirty="0">
                <a:latin typeface="+mn-lt"/>
              </a:rPr>
            </a:br>
            <a:r>
              <a:rPr lang="zh-CN" altLang="en-US" sz="2000" dirty="0">
                <a:latin typeface="+mn-lt"/>
              </a:rPr>
              <a:t>这种类型可以使用经典的 </a:t>
            </a:r>
            <a:r>
              <a:rPr lang="en-US" altLang="zh-CN" sz="2000" dirty="0">
                <a:latin typeface="+mn-lt"/>
              </a:rPr>
              <a:t>and 1=1 </a:t>
            </a:r>
            <a:r>
              <a:rPr lang="zh-CN" altLang="en-US" sz="2000" dirty="0">
                <a:latin typeface="+mn-lt"/>
              </a:rPr>
              <a:t>和 </a:t>
            </a:r>
            <a:r>
              <a:rPr lang="en-US" altLang="zh-CN" sz="2000" dirty="0">
                <a:latin typeface="+mn-lt"/>
              </a:rPr>
              <a:t>and 1=2 </a:t>
            </a:r>
            <a:r>
              <a:rPr lang="zh-CN" altLang="en-US" sz="2000" dirty="0">
                <a:latin typeface="+mn-lt"/>
              </a:rPr>
              <a:t>来判断：</a:t>
            </a:r>
          </a:p>
          <a:p>
            <a:pPr marR="0" lvl="0" eaLnBrk="1" hangingPunct="1">
              <a:spcBef>
                <a:spcPts val="1000"/>
              </a:spcBef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000" dirty="0" err="1">
                <a:latin typeface="+mn-lt"/>
              </a:rPr>
              <a:t>Url</a:t>
            </a:r>
            <a:r>
              <a:rPr lang="en-US" altLang="zh-CN" sz="2000" dirty="0">
                <a:latin typeface="+mn-lt"/>
              </a:rPr>
              <a:t> </a:t>
            </a:r>
            <a:r>
              <a:rPr lang="zh-CN" altLang="en-US" sz="2000" dirty="0">
                <a:latin typeface="+mn-lt"/>
              </a:rPr>
              <a:t>地址中输入 </a:t>
            </a:r>
            <a:r>
              <a:rPr lang="en-US" altLang="zh-CN" sz="2000" dirty="0">
                <a:latin typeface="+mn-lt"/>
              </a:rPr>
              <a:t>http://xxx/abc.php?id= x and 1=1 </a:t>
            </a:r>
            <a:r>
              <a:rPr lang="zh-CN" altLang="en-US" sz="2000" dirty="0">
                <a:latin typeface="+mn-lt"/>
              </a:rPr>
              <a:t>页面依旧运行正常，继续进行下一步。</a:t>
            </a:r>
          </a:p>
          <a:p>
            <a:pPr marR="0" lvl="0" eaLnBrk="1" hangingPunct="1">
              <a:spcBef>
                <a:spcPts val="1000"/>
              </a:spcBef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000" dirty="0" err="1">
                <a:latin typeface="+mn-lt"/>
              </a:rPr>
              <a:t>Url</a:t>
            </a:r>
            <a:r>
              <a:rPr lang="en-US" altLang="zh-CN" sz="2000" dirty="0">
                <a:latin typeface="+mn-lt"/>
              </a:rPr>
              <a:t> </a:t>
            </a:r>
            <a:r>
              <a:rPr lang="zh-CN" altLang="en-US" sz="2000" dirty="0">
                <a:latin typeface="+mn-lt"/>
              </a:rPr>
              <a:t>地址中继续输入 </a:t>
            </a:r>
            <a:r>
              <a:rPr lang="en-US" altLang="zh-CN" sz="2000" dirty="0">
                <a:latin typeface="+mn-lt"/>
              </a:rPr>
              <a:t>http://xxx/abc.php?id= x and 1=2 </a:t>
            </a:r>
            <a:r>
              <a:rPr lang="zh-CN" altLang="en-US" sz="2000" dirty="0">
                <a:latin typeface="+mn-lt"/>
              </a:rPr>
              <a:t>页面运行错误，则说明此 </a:t>
            </a:r>
            <a:r>
              <a:rPr lang="en-US" altLang="zh-CN" sz="2000" dirty="0" err="1">
                <a:latin typeface="+mn-lt"/>
              </a:rPr>
              <a:t>Sql</a:t>
            </a:r>
            <a:r>
              <a:rPr lang="en-US" altLang="zh-CN" sz="2000" dirty="0">
                <a:latin typeface="+mn-lt"/>
              </a:rPr>
              <a:t> </a:t>
            </a:r>
            <a:r>
              <a:rPr lang="zh-CN" altLang="en-US" sz="2000" dirty="0">
                <a:latin typeface="+mn-lt"/>
              </a:rPr>
              <a:t>注入为数字型注入。</a:t>
            </a:r>
          </a:p>
          <a:p>
            <a:pPr marR="0" lvl="0" eaLnBrk="1" hangingPunct="1">
              <a:spcBef>
                <a:spcPts val="1000"/>
              </a:spcBef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2000" dirty="0">
                <a:latin typeface="+mn-lt"/>
              </a:rPr>
              <a:t>原因如下：</a:t>
            </a:r>
            <a:br>
              <a:rPr lang="zh-CN" altLang="en-US" sz="2000" dirty="0">
                <a:latin typeface="+mn-lt"/>
              </a:rPr>
            </a:br>
            <a:r>
              <a:rPr lang="zh-CN" altLang="en-US" sz="2000" dirty="0">
                <a:latin typeface="+mn-lt"/>
              </a:rPr>
              <a:t>当输入 </a:t>
            </a:r>
            <a:r>
              <a:rPr lang="en-US" altLang="zh-CN" sz="2000" dirty="0">
                <a:latin typeface="+mn-lt"/>
              </a:rPr>
              <a:t>and 1=1</a:t>
            </a:r>
            <a:r>
              <a:rPr lang="zh-CN" altLang="en-US" sz="2000" dirty="0">
                <a:latin typeface="+mn-lt"/>
              </a:rPr>
              <a:t>时，后台执行 </a:t>
            </a:r>
            <a:r>
              <a:rPr lang="en-US" altLang="zh-CN" sz="2000" dirty="0" err="1">
                <a:latin typeface="+mn-lt"/>
              </a:rPr>
              <a:t>Sql</a:t>
            </a:r>
            <a:r>
              <a:rPr lang="en-US" altLang="zh-CN" sz="2000" dirty="0">
                <a:latin typeface="+mn-lt"/>
              </a:rPr>
              <a:t> </a:t>
            </a:r>
            <a:r>
              <a:rPr lang="zh-CN" altLang="en-US" sz="2000" dirty="0">
                <a:latin typeface="+mn-lt"/>
              </a:rPr>
              <a:t>语句：</a:t>
            </a:r>
          </a:p>
          <a:p>
            <a:pPr marL="0" marR="0" lvl="0" indent="0" eaLnBrk="1" hangingPunct="1">
              <a:spcBef>
                <a:spcPts val="1000"/>
              </a:spcBef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000" dirty="0">
                <a:latin typeface="+mn-lt"/>
              </a:rPr>
              <a:t>    select * from &lt;</a:t>
            </a:r>
            <a:r>
              <a:rPr lang="zh-CN" altLang="en-US" sz="2000" dirty="0">
                <a:latin typeface="+mn-lt"/>
              </a:rPr>
              <a:t>表名</a:t>
            </a:r>
            <a:r>
              <a:rPr lang="en-US" altLang="zh-CN" sz="2000" dirty="0">
                <a:latin typeface="+mn-lt"/>
              </a:rPr>
              <a:t>&gt; where id = x and 1=1 </a:t>
            </a:r>
            <a:r>
              <a:rPr lang="zh-CN" altLang="en-US" sz="2000" dirty="0">
                <a:latin typeface="+mn-lt"/>
              </a:rPr>
              <a:t>没有语法错误且逻辑判断为正确，所以返回正常。</a:t>
            </a:r>
          </a:p>
          <a:p>
            <a:pPr marL="0" marR="0" lvl="0" indent="0" eaLnBrk="1" hangingPunct="1">
              <a:spcBef>
                <a:spcPts val="1000"/>
              </a:spcBef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2000" dirty="0">
                <a:latin typeface="+mn-lt"/>
              </a:rPr>
              <a:t>    当输入 </a:t>
            </a:r>
            <a:r>
              <a:rPr lang="en-US" altLang="zh-CN" sz="2000" dirty="0">
                <a:latin typeface="+mn-lt"/>
              </a:rPr>
              <a:t>and 1=2</a:t>
            </a:r>
            <a:r>
              <a:rPr lang="zh-CN" altLang="en-US" sz="2000" dirty="0">
                <a:latin typeface="+mn-lt"/>
              </a:rPr>
              <a:t>时，后台执行 </a:t>
            </a:r>
            <a:r>
              <a:rPr lang="en-US" altLang="zh-CN" sz="2000" dirty="0" err="1">
                <a:latin typeface="+mn-lt"/>
              </a:rPr>
              <a:t>Sql</a:t>
            </a:r>
            <a:r>
              <a:rPr lang="en-US" altLang="zh-CN" sz="2000" dirty="0">
                <a:latin typeface="+mn-lt"/>
              </a:rPr>
              <a:t> </a:t>
            </a:r>
            <a:r>
              <a:rPr lang="zh-CN" altLang="en-US" sz="2000" dirty="0">
                <a:latin typeface="+mn-lt"/>
              </a:rPr>
              <a:t>语句：</a:t>
            </a:r>
          </a:p>
          <a:p>
            <a:pPr marL="0" marR="0" lvl="0" indent="0" eaLnBrk="1" hangingPunct="1">
              <a:spcBef>
                <a:spcPts val="1000"/>
              </a:spcBef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2000" dirty="0">
                <a:latin typeface="+mn-lt"/>
              </a:rPr>
              <a:t>    select * from &lt;</a:t>
            </a:r>
            <a:r>
              <a:rPr lang="zh-CN" altLang="en-US" sz="2000" dirty="0">
                <a:latin typeface="+mn-lt"/>
              </a:rPr>
              <a:t>表名</a:t>
            </a:r>
            <a:r>
              <a:rPr lang="en-US" altLang="zh-CN" sz="2000" dirty="0">
                <a:latin typeface="+mn-lt"/>
              </a:rPr>
              <a:t>&gt; where id = x and 1=2</a:t>
            </a:r>
            <a:r>
              <a:rPr lang="zh-CN" altLang="en-US" sz="2000" dirty="0">
                <a:latin typeface="+mn-lt"/>
              </a:rPr>
              <a:t>没有语法错误但是逻辑判断为假，所以返回错误。</a:t>
            </a:r>
          </a:p>
        </p:txBody>
      </p:sp>
    </p:spTree>
    <p:extLst>
      <p:ext uri="{BB962C8B-B14F-4D97-AF65-F5344CB8AC3E}">
        <p14:creationId xmlns:p14="http://schemas.microsoft.com/office/powerpoint/2010/main" val="17408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98BA7-0F27-4ED7-9C85-122400EE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</a:t>
            </a:r>
            <a:r>
              <a:rPr lang="zh-CN" altLang="zh-CN" dirty="0"/>
              <a:t>字符型</a:t>
            </a:r>
            <a:r>
              <a:rPr lang="zh-CN" altLang="en-US" dirty="0"/>
              <a:t>传参</a:t>
            </a:r>
            <a:r>
              <a:rPr lang="zh-CN" altLang="zh-CN" dirty="0"/>
              <a:t>判断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F75022-0395-4A93-AF03-8ACF23F4D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75153"/>
            <a:ext cx="10329154" cy="365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dirty="0"/>
              <a:t>当输入的参</a:t>
            </a:r>
            <a:r>
              <a:rPr lang="zh-CN" altLang="en-US" sz="2000" dirty="0"/>
              <a:t> </a:t>
            </a:r>
            <a:r>
              <a:rPr lang="en-US" altLang="zh-CN" sz="2000" dirty="0"/>
              <a:t>x </a:t>
            </a:r>
            <a:r>
              <a:rPr lang="zh-CN" altLang="en-US" sz="2000" dirty="0"/>
              <a:t>为字符型时，通常服务端中 </a:t>
            </a:r>
            <a:r>
              <a:rPr lang="en-US" altLang="zh-CN" sz="2000" dirty="0"/>
              <a:t>SQL </a:t>
            </a:r>
            <a:r>
              <a:rPr lang="zh-CN" altLang="en-US" sz="2000" dirty="0"/>
              <a:t>语句类型大致如下：</a:t>
            </a:r>
            <a:br>
              <a:rPr lang="zh-CN" altLang="en-US" sz="2000" dirty="0"/>
            </a:br>
            <a:r>
              <a:rPr lang="en-US" altLang="zh-CN" sz="2000" dirty="0"/>
              <a:t>select * from &lt;</a:t>
            </a:r>
            <a:r>
              <a:rPr lang="zh-CN" altLang="en-US" sz="2000" dirty="0"/>
              <a:t>表名</a:t>
            </a:r>
            <a:r>
              <a:rPr lang="en-US" altLang="zh-CN" sz="2000" dirty="0"/>
              <a:t>&gt; where id = 'x'</a:t>
            </a:r>
            <a:br>
              <a:rPr lang="en-US" altLang="zh-CN" sz="2000" dirty="0"/>
            </a:br>
            <a:r>
              <a:rPr lang="zh-CN" altLang="en-US" sz="2000" dirty="0"/>
              <a:t>这种类型我们同样可以使用 </a:t>
            </a:r>
            <a:r>
              <a:rPr lang="en-US" altLang="zh-CN" sz="2000" dirty="0"/>
              <a:t>and '1'='1 </a:t>
            </a:r>
            <a:r>
              <a:rPr lang="zh-CN" altLang="en-US" sz="2000" dirty="0"/>
              <a:t>和 </a:t>
            </a:r>
            <a:r>
              <a:rPr lang="en-US" altLang="zh-CN" sz="2000" dirty="0"/>
              <a:t>and '1'='2</a:t>
            </a:r>
            <a:r>
              <a:rPr lang="zh-CN" altLang="en-US" sz="2000" dirty="0"/>
              <a:t>来判断：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zh-CN" sz="2000" dirty="0" err="1"/>
              <a:t>Url</a:t>
            </a:r>
            <a:r>
              <a:rPr lang="en-US" altLang="zh-CN" sz="2000" dirty="0"/>
              <a:t> </a:t>
            </a:r>
            <a:r>
              <a:rPr lang="zh-CN" altLang="en-US" sz="2000" dirty="0"/>
              <a:t>地址中输入 </a:t>
            </a:r>
            <a:r>
              <a:rPr lang="en-US" altLang="zh-CN" sz="2000" dirty="0"/>
              <a:t>http://xxx/abc.php?id= x' and '1'='1 </a:t>
            </a:r>
            <a:r>
              <a:rPr lang="zh-CN" altLang="en-US" sz="2000" dirty="0"/>
              <a:t>页面运行正常，继续进行下一步。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zh-CN" sz="2000" dirty="0" err="1"/>
              <a:t>Url</a:t>
            </a:r>
            <a:r>
              <a:rPr lang="en-US" altLang="zh-CN" sz="2000" dirty="0"/>
              <a:t> </a:t>
            </a:r>
            <a:r>
              <a:rPr lang="zh-CN" altLang="en-US" sz="2000" dirty="0"/>
              <a:t>地址中继续输入 </a:t>
            </a:r>
            <a:r>
              <a:rPr lang="en-US" altLang="zh-CN" sz="2000" dirty="0"/>
              <a:t>http://xxx/abc.php?id= x' and '1'='2 </a:t>
            </a:r>
            <a:r>
              <a:rPr lang="zh-CN" altLang="en-US" sz="2000" dirty="0"/>
              <a:t>页面运行错误，则说明此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</a:t>
            </a:r>
            <a:r>
              <a:rPr lang="zh-CN" altLang="en-US" sz="2000" dirty="0"/>
              <a:t>注入为字符型注入。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en-US" sz="2000" dirty="0"/>
              <a:t>原因如下：</a:t>
            </a:r>
            <a:br>
              <a:rPr lang="zh-CN" altLang="en-US" sz="2000" dirty="0"/>
            </a:br>
            <a:r>
              <a:rPr lang="zh-CN" altLang="en-US" sz="2000" dirty="0"/>
              <a:t>当输入 </a:t>
            </a:r>
            <a:r>
              <a:rPr lang="en-US" altLang="zh-CN" sz="2000" dirty="0"/>
              <a:t>and '1'='1</a:t>
            </a:r>
            <a:r>
              <a:rPr lang="zh-CN" altLang="en-US" sz="2000" dirty="0"/>
              <a:t>时，后台执行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</a:t>
            </a:r>
            <a:r>
              <a:rPr lang="zh-CN" altLang="en-US" sz="2000" dirty="0"/>
              <a:t>语句：</a:t>
            </a:r>
            <a:r>
              <a:rPr lang="en-US" altLang="zh-CN" sz="2000" dirty="0"/>
              <a:t>select * from &lt;</a:t>
            </a:r>
            <a:r>
              <a:rPr lang="zh-CN" altLang="en-US" sz="2000" dirty="0"/>
              <a:t>表名</a:t>
            </a:r>
            <a:r>
              <a:rPr lang="en-US" altLang="zh-CN" sz="2000" dirty="0"/>
              <a:t>&gt; where id = 'x' and '1'='1'</a:t>
            </a:r>
            <a:r>
              <a:rPr lang="zh-CN" altLang="en-US" sz="2000" dirty="0"/>
              <a:t>语法正确，逻辑判断正确，所以返回正确。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en-US" sz="2000" dirty="0"/>
              <a:t>当输入 </a:t>
            </a:r>
            <a:r>
              <a:rPr lang="en-US" altLang="zh-CN" sz="2000" dirty="0"/>
              <a:t>and '1'='2</a:t>
            </a:r>
            <a:r>
              <a:rPr lang="zh-CN" altLang="en-US" sz="2000" dirty="0"/>
              <a:t>时，后台执行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</a:t>
            </a:r>
            <a:r>
              <a:rPr lang="zh-CN" altLang="en-US" sz="2000" dirty="0"/>
              <a:t>语句：</a:t>
            </a:r>
            <a:r>
              <a:rPr lang="en-US" altLang="zh-CN" sz="2000" dirty="0"/>
              <a:t>select * from &lt;</a:t>
            </a:r>
            <a:r>
              <a:rPr lang="zh-CN" altLang="en-US" sz="2000" dirty="0"/>
              <a:t>表名</a:t>
            </a:r>
            <a:r>
              <a:rPr lang="en-US" altLang="zh-CN" sz="2000" dirty="0"/>
              <a:t>&gt; where id = 'x' and '1'='2'</a:t>
            </a:r>
            <a:r>
              <a:rPr lang="zh-CN" altLang="en-US" sz="2000" dirty="0"/>
              <a:t>语法正确，但逻辑判断错误，所以返回正确。</a:t>
            </a:r>
          </a:p>
        </p:txBody>
      </p:sp>
    </p:spTree>
    <p:extLst>
      <p:ext uri="{BB962C8B-B14F-4D97-AF65-F5344CB8AC3E}">
        <p14:creationId xmlns:p14="http://schemas.microsoft.com/office/powerpoint/2010/main" val="226138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9EF73-5CA8-46C4-A5C1-278318D8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532"/>
            <a:ext cx="10515600" cy="5710432"/>
          </a:xfrm>
        </p:spPr>
        <p:txBody>
          <a:bodyPr>
            <a:normAutofit fontScale="47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zh-CN" altLang="zh-CN" sz="3600" dirty="0"/>
              <a:t>通过以上的分析，我们仍然还会有疑问：黑客并不知道我们程序代码的逻辑和</a:t>
            </a:r>
            <a:r>
              <a:rPr lang="en-US" altLang="zh-CN" sz="3600" dirty="0"/>
              <a:t>SQL</a:t>
            </a:r>
            <a:r>
              <a:rPr lang="zh-CN" altLang="zh-CN" sz="3600" dirty="0"/>
              <a:t>语句的写法，他是如何确定一个网站是否存在</a:t>
            </a:r>
            <a:r>
              <a:rPr lang="en-US" altLang="zh-CN" sz="3600" dirty="0"/>
              <a:t>SQL</a:t>
            </a:r>
            <a:r>
              <a:rPr lang="zh-CN" altLang="zh-CN" sz="3600" dirty="0"/>
              <a:t>注入漏洞呢？一般说来有以下</a:t>
            </a:r>
            <a:r>
              <a:rPr lang="en-US" altLang="zh-CN" sz="3600" dirty="0"/>
              <a:t>3</a:t>
            </a:r>
            <a:r>
              <a:rPr lang="zh-CN" altLang="zh-CN" sz="3600" dirty="0"/>
              <a:t>种途径：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zh-CN" altLang="zh-CN" sz="3600" dirty="0"/>
              <a:t>根据应用程序处理数据库返回内容的不同，可以分为可显注入、报错注入和盲注。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None/>
            </a:pPr>
            <a:endParaRPr lang="zh-CN" altLang="zh-CN" sz="3600" dirty="0"/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3600" dirty="0"/>
              <a:t>1.</a:t>
            </a:r>
            <a:r>
              <a:rPr lang="zh-CN" altLang="zh-CN" sz="3600" dirty="0"/>
              <a:t>可显注入：</a:t>
            </a:r>
            <a:endParaRPr lang="en-US" altLang="zh-CN" sz="3600" dirty="0"/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altLang="zh-CN" sz="3600" dirty="0"/>
              <a:t>  </a:t>
            </a:r>
            <a:r>
              <a:rPr lang="zh-CN" altLang="zh-CN" sz="3600" dirty="0"/>
              <a:t>攻击者可以直接在当前界面内容中获取想要获得的内容。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3600" dirty="0"/>
              <a:t>2 </a:t>
            </a:r>
            <a:r>
              <a:rPr lang="zh-CN" altLang="zh-CN" sz="3600" dirty="0"/>
              <a:t>错误提示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altLang="zh-CN" sz="3600" dirty="0"/>
              <a:t>   </a:t>
            </a:r>
            <a:r>
              <a:rPr lang="zh-CN" altLang="zh-CN" sz="3600" dirty="0"/>
              <a:t>如果目标</a:t>
            </a:r>
            <a:r>
              <a:rPr lang="en-US" altLang="zh-CN" sz="3600" dirty="0"/>
              <a:t>Web</a:t>
            </a:r>
            <a:r>
              <a:rPr lang="zh-CN" altLang="zh-CN" sz="3600" dirty="0"/>
              <a:t>网站开启了错误显示，攻击者就可以通过反复调整发送的参数、查看页面打印的错误信息，推测出</a:t>
            </a:r>
            <a:r>
              <a:rPr lang="en-US" altLang="zh-CN" sz="3600" dirty="0"/>
              <a:t>Web</a:t>
            </a:r>
            <a:r>
              <a:rPr lang="zh-CN" altLang="zh-CN" sz="3600" dirty="0"/>
              <a:t>网站使用的数据库和开发语言等重要信息。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3600" dirty="0"/>
              <a:t>3 </a:t>
            </a:r>
            <a:r>
              <a:rPr lang="zh-CN" altLang="zh-CN" sz="3600" dirty="0"/>
              <a:t>盲注</a:t>
            </a:r>
          </a:p>
          <a:p>
            <a:pPr marL="0" indent="0"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altLang="zh-CN" sz="3600" dirty="0"/>
              <a:t>    </a:t>
            </a:r>
            <a:r>
              <a:rPr lang="zh-CN" altLang="zh-CN" sz="3600" dirty="0"/>
              <a:t>除非运维人员疏忽，否则大部分的</a:t>
            </a:r>
            <a:r>
              <a:rPr lang="en-US" altLang="zh-CN" sz="3600" dirty="0"/>
              <a:t>Web</a:t>
            </a:r>
            <a:r>
              <a:rPr lang="zh-CN" altLang="zh-CN" sz="3600" dirty="0"/>
              <a:t>运营网站应该都关闭了错误提示信息，此时攻击者一般会采用盲注的技巧来进行反复的尝试判断。 仍然以上面的数据表</a:t>
            </a:r>
            <a:r>
              <a:rPr lang="en-US" altLang="zh-CN" sz="3600" dirty="0"/>
              <a:t>user</a:t>
            </a:r>
            <a:r>
              <a:rPr lang="zh-CN" altLang="zh-CN" sz="3600" dirty="0"/>
              <a:t>为例，我们之前的查看会员详情页面的</a:t>
            </a:r>
            <a:r>
              <a:rPr lang="en-US" altLang="zh-CN" sz="3600" dirty="0" err="1"/>
              <a:t>url</a:t>
            </a:r>
            <a:r>
              <a:rPr lang="zh-CN" altLang="zh-CN" sz="3600" dirty="0"/>
              <a:t>地址为 </a:t>
            </a:r>
            <a:r>
              <a:rPr lang="en-US" altLang="zh-CN" sz="3600" dirty="0" err="1"/>
              <a:t>userinfo.php?username</a:t>
            </a:r>
            <a:r>
              <a:rPr lang="en-US" altLang="zh-CN" sz="3600" dirty="0"/>
              <a:t>=</a:t>
            </a:r>
            <a:r>
              <a:rPr lang="en-US" altLang="zh-CN" sz="3600" dirty="0" err="1"/>
              <a:t>plhwin</a:t>
            </a:r>
            <a:r>
              <a:rPr lang="zh-CN" altLang="zh-CN" sz="3600" dirty="0"/>
              <a:t>，此时黑客分别访问 </a:t>
            </a:r>
            <a:r>
              <a:rPr lang="en-US" altLang="zh-CN" sz="3600" dirty="0" err="1"/>
              <a:t>userinfo.php?username</a:t>
            </a:r>
            <a:r>
              <a:rPr lang="en-US" altLang="zh-CN" sz="3600" dirty="0"/>
              <a:t>=</a:t>
            </a:r>
            <a:r>
              <a:rPr lang="en-US" altLang="zh-CN" sz="3600" dirty="0" err="1"/>
              <a:t>plhwin</a:t>
            </a:r>
            <a:r>
              <a:rPr lang="en-US" altLang="zh-CN" sz="3600" dirty="0"/>
              <a:t>' AND 1=1-- hack </a:t>
            </a:r>
            <a:r>
              <a:rPr lang="zh-CN" altLang="zh-CN" sz="3600" dirty="0"/>
              <a:t>和 </a:t>
            </a:r>
            <a:r>
              <a:rPr lang="en-US" altLang="zh-CN" sz="3600" dirty="0" err="1"/>
              <a:t>userinfo.php?username</a:t>
            </a:r>
            <a:r>
              <a:rPr lang="en-US" altLang="zh-CN" sz="3600" dirty="0"/>
              <a:t>=</a:t>
            </a:r>
            <a:r>
              <a:rPr lang="en-US" altLang="zh-CN" sz="3600" dirty="0" err="1"/>
              <a:t>plhwin</a:t>
            </a:r>
            <a:r>
              <a:rPr lang="en-US" altLang="zh-CN" sz="3600" dirty="0"/>
              <a:t>' AND 1=2-- hack</a:t>
            </a:r>
            <a:r>
              <a:rPr lang="zh-CN" altLang="zh-CN" sz="3600" dirty="0"/>
              <a:t>，如果前者访问能返回正常的信息而后者不能，就基本可以判断此网站存在</a:t>
            </a:r>
            <a:r>
              <a:rPr lang="en-US" altLang="zh-CN" sz="3600" dirty="0"/>
              <a:t>SQL</a:t>
            </a:r>
            <a:r>
              <a:rPr lang="zh-CN" altLang="zh-CN" sz="3600" dirty="0"/>
              <a:t>注入漏洞，因为后者的 </a:t>
            </a:r>
            <a:r>
              <a:rPr lang="en-US" altLang="zh-CN" sz="3600" dirty="0"/>
              <a:t>1=2 </a:t>
            </a:r>
            <a:r>
              <a:rPr lang="zh-CN" altLang="zh-CN" sz="3600" dirty="0"/>
              <a:t>这个表达式永远不成立，所以即使</a:t>
            </a:r>
            <a:r>
              <a:rPr lang="en-US" altLang="zh-CN" sz="3600" dirty="0"/>
              <a:t>username</a:t>
            </a:r>
            <a:r>
              <a:rPr lang="zh-CN" altLang="zh-CN" sz="3600" dirty="0"/>
              <a:t>传入了正确的参数也无法通过，由此可以推断这个页面存在</a:t>
            </a:r>
            <a:r>
              <a:rPr lang="en-US" altLang="zh-CN" sz="3600" dirty="0"/>
              <a:t>SQL</a:t>
            </a:r>
            <a:r>
              <a:rPr lang="zh-CN" altLang="zh-CN" sz="3600" dirty="0"/>
              <a:t>注入漏洞，并且可以通过</a:t>
            </a:r>
            <a:r>
              <a:rPr lang="en-US" altLang="zh-CN" sz="3600" dirty="0"/>
              <a:t>username</a:t>
            </a:r>
            <a:r>
              <a:rPr lang="zh-CN" altLang="zh-CN" sz="3600" dirty="0"/>
              <a:t>参数进行注入。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22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7881C-3AE9-4977-BC37-C0D0FE2A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    </a:t>
            </a:r>
            <a:r>
              <a:rPr lang="en-US" altLang="zh-CN" b="1" dirty="0" err="1"/>
              <a:t>Sql</a:t>
            </a:r>
            <a:r>
              <a:rPr lang="en-US" altLang="zh-CN" b="1" dirty="0"/>
              <a:t> </a:t>
            </a:r>
            <a:r>
              <a:rPr lang="zh-CN" altLang="zh-CN" b="1" dirty="0"/>
              <a:t>注入带来的威胁主要有如下几点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A0BF3-0E0E-4C24-B499-5FC7398D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猜解后台数据库，这是利用最多的方式，盗取网站的敏感信息。</a:t>
            </a:r>
          </a:p>
          <a:p>
            <a:pPr lvl="0"/>
            <a:r>
              <a:rPr lang="zh-CN" altLang="zh-CN" dirty="0"/>
              <a:t>绕过认证，列如绕过验证登录网站后台。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注入可以借助数据库的存储过程进行提权等操作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84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1596</Words>
  <Application>Microsoft Office PowerPoint</Application>
  <PresentationFormat>宽屏</PresentationFormat>
  <Paragraphs>100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SQL注入</vt:lpstr>
      <vt:lpstr>PowerPoint 演示文稿</vt:lpstr>
      <vt:lpstr>PowerPoint 演示文稿</vt:lpstr>
      <vt:lpstr>PowerPoint 演示文稿</vt:lpstr>
      <vt:lpstr>         判断是否存在 Sql 注入漏洞</vt:lpstr>
      <vt:lpstr>                      数字型传参判断</vt:lpstr>
      <vt:lpstr>                     字符型传参判断</vt:lpstr>
      <vt:lpstr>PowerPoint 演示文稿</vt:lpstr>
      <vt:lpstr>    Sql 注入带来的威胁主要有如下几点 </vt:lpstr>
      <vt:lpstr>                   如何避免Sql 注入</vt:lpstr>
      <vt:lpstr>                 如何避免Sql 注入</vt:lpstr>
      <vt:lpstr>                         实验部分 </vt:lpstr>
      <vt:lpstr>                          登录模块</vt:lpstr>
      <vt:lpstr>      用户名输入ryz' and '1'='1   密码乱输 </vt:lpstr>
      <vt:lpstr>结果是“登陆失败”</vt:lpstr>
      <vt:lpstr>ryz' and '1'=‘2，密码乱输 </vt:lpstr>
      <vt:lpstr>结果是“你输入的用户名和密码有误”</vt:lpstr>
      <vt:lpstr>PowerPoint 演示文稿</vt:lpstr>
      <vt:lpstr>PowerPoint 演示文稿</vt:lpstr>
      <vt:lpstr>                    信息查询模块</vt:lpstr>
      <vt:lpstr>现在网站只能查询我们知道的人名的信息，如何才能直接把所有人的信息全部查出来呢。</vt:lpstr>
      <vt:lpstr>我们可以在客户姓名框中输入  ‘or 1=1 or’ 可以看到，所有用户的信息都被查出来了 </vt:lpstr>
      <vt:lpstr>PowerPoint 演示文稿</vt:lpstr>
      <vt:lpstr>                      结束，谢谢观看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Claymore</dc:creator>
  <cp:lastModifiedBy>Claymore</cp:lastModifiedBy>
  <cp:revision>15</cp:revision>
  <dcterms:created xsi:type="dcterms:W3CDTF">2021-12-16T11:41:41Z</dcterms:created>
  <dcterms:modified xsi:type="dcterms:W3CDTF">2021-12-17T01:04:29Z</dcterms:modified>
</cp:coreProperties>
</file>