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0" r:id="rId3"/>
    <p:sldId id="291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58" r:id="rId12"/>
    <p:sldId id="262" r:id="rId13"/>
    <p:sldId id="257" r:id="rId14"/>
    <p:sldId id="260" r:id="rId15"/>
    <p:sldId id="261" r:id="rId16"/>
    <p:sldId id="259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2/19/2020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dirty="0">
                <a:solidFill>
                  <a:srgbClr val="FF0000"/>
                </a:solidFill>
              </a:rPr>
              <a:t>安全通论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006600"/>
                </a:solidFill>
              </a:rPr>
              <a:t>---</a:t>
            </a:r>
            <a:r>
              <a:rPr lang="zh-CN" altLang="en-US" dirty="0">
                <a:solidFill>
                  <a:srgbClr val="006600"/>
                </a:solidFill>
              </a:rPr>
              <a:t>刷新您的安全观念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王志伟，教授</a:t>
            </a:r>
            <a:endParaRPr lang="en-US" altLang="zh-CN" b="1" dirty="0"/>
          </a:p>
          <a:p>
            <a:r>
              <a:rPr lang="zh-CN" altLang="en-US" b="1" dirty="0"/>
              <a:t>南京邮电大学计算机学院</a:t>
            </a:r>
            <a:endParaRPr lang="en-US" altLang="zh-CN" b="1" dirty="0"/>
          </a:p>
          <a:p>
            <a:r>
              <a:rPr lang="en-US" altLang="zh-CN" b="1" dirty="0"/>
              <a:t>zhwwang@njupt.edu.cn</a:t>
            </a:r>
            <a:endParaRPr lang="en-US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5F412E4B-8B7D-4623-A0AD-4FBEE5E57E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5908"/>
    </mc:Choice>
    <mc:Fallback>
      <p:transition spd="slow" advTm="5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1D1008-98BB-428B-B604-4B38AA98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DDCF86-8BE0-4A68-884B-CB46586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3">
            <a:extLst>
              <a:ext uri="{FF2B5EF4-FFF2-40B4-BE49-F238E27FC236}">
                <a16:creationId xmlns:a16="http://schemas.microsoft.com/office/drawing/2014/main" id="{8B0398D9-4CE5-4E07-BBFB-655519B1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66738"/>
            <a:ext cx="810418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54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章：信息安全再认识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zh-CN" altLang="zh-CN" sz="2000" dirty="0"/>
              <a:t>如今，一提起信息安全保障，业界同行马上想到的，便是所谓的“信息安全六性”，即，</a:t>
            </a:r>
            <a:r>
              <a:rPr lang="zh-CN" altLang="zh-CN" sz="2000" dirty="0">
                <a:solidFill>
                  <a:srgbClr val="FF0000"/>
                </a:solidFill>
              </a:rPr>
              <a:t>真实性、保密性、完整性、可用性、不可抵赖性、可控制性</a:t>
            </a:r>
            <a:r>
              <a:rPr lang="zh-CN" altLang="zh-CN" sz="2000" dirty="0"/>
              <a:t>等 </a:t>
            </a:r>
            <a:r>
              <a:rPr lang="zh-CN" altLang="en-US" sz="2000" dirty="0"/>
              <a:t>；</a:t>
            </a:r>
            <a:r>
              <a:rPr lang="zh-CN" altLang="zh-CN" sz="2000" dirty="0"/>
              <a:t>但是，坦率地说，</a:t>
            </a:r>
            <a:r>
              <a:rPr lang="zh-CN" altLang="zh-CN" sz="2000" dirty="0">
                <a:solidFill>
                  <a:srgbClr val="FF0000"/>
                </a:solidFill>
              </a:rPr>
              <a:t>这只是低层次的工程思维</a:t>
            </a:r>
            <a:r>
              <a:rPr lang="zh-CN" altLang="zh-CN" sz="2000" dirty="0"/>
              <a:t>！ </a:t>
            </a:r>
            <a:endParaRPr lang="en-US" altLang="zh-CN" sz="2000" dirty="0"/>
          </a:p>
          <a:p>
            <a:pPr>
              <a:buFont typeface="Wingdings" charset="2"/>
              <a:buChar char="l"/>
            </a:pPr>
            <a:r>
              <a:rPr lang="zh-CN" altLang="zh-CN" sz="2000" dirty="0"/>
              <a:t>如果“网络空间安全学科”永远都被这“六性”牵着鼻子走的话，那么，今天的“六性”，明天可能就会扩展成“七性”，再后来便是“八性”、“九性”等；相应地，解决这些“性”的方法，也会越来越多，越来越专，越来越散。</a:t>
            </a:r>
            <a:endParaRPr lang="en-US" altLang="zh-CN" sz="2000" dirty="0"/>
          </a:p>
          <a:p>
            <a:pPr>
              <a:buFont typeface="Wingdings" charset="2"/>
              <a:buChar char="l"/>
            </a:pPr>
            <a:r>
              <a:rPr lang="zh-CN" altLang="zh-CN" sz="2000" dirty="0"/>
              <a:t>于是，网络空间安全学科将被撕裂成越来越细的“碎片”，以至于最终大家都迷失方向，像无头苍蝇一样乱撞，不断消耗着全社会的人力、物力和财力，导致攻防双方共输的局面。</a:t>
            </a:r>
            <a:r>
              <a:rPr lang="zh-CN" altLang="zh-CN" sz="2000" dirty="0">
                <a:solidFill>
                  <a:srgbClr val="FF0000"/>
                </a:solidFill>
              </a:rPr>
              <a:t>因此，若想建立网络空间安全学科的“统一基础理论”，就必须站在更高的角度，重新来认识信息安全。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33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1. </a:t>
            </a:r>
            <a:r>
              <a:rPr lang="zh-CN" altLang="en-US" sz="2600" dirty="0">
                <a:latin typeface="+mn-ea"/>
              </a:rPr>
              <a:t>安全的基本概念及特征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2.</a:t>
            </a:r>
            <a:r>
              <a:rPr lang="zh-CN" altLang="en-US" sz="2600" dirty="0">
                <a:latin typeface="+mn-ea"/>
              </a:rPr>
              <a:t>从哲学的角度看安全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3.</a:t>
            </a:r>
            <a:r>
              <a:rPr lang="zh-CN" altLang="en-US" sz="2600" dirty="0">
                <a:latin typeface="+mn-ea"/>
              </a:rPr>
              <a:t>安全面面观</a:t>
            </a:r>
            <a:r>
              <a:rPr lang="en-US" altLang="zh-CN" sz="2600" dirty="0">
                <a:latin typeface="+mn-ea"/>
              </a:rPr>
              <a:t> 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4.</a:t>
            </a:r>
            <a:r>
              <a:rPr lang="zh-CN" altLang="zh-CN" sz="2600" dirty="0">
                <a:latin typeface="+mn-ea"/>
              </a:rPr>
              <a:t>安全系统的耗散结构演化 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5.</a:t>
            </a:r>
            <a:r>
              <a:rPr lang="zh-CN" altLang="zh-CN" sz="2600" dirty="0">
                <a:latin typeface="+mn-ea"/>
              </a:rPr>
              <a:t>信息安全回头看 </a:t>
            </a:r>
            <a:endParaRPr lang="zh-CN" altLang="en-US" sz="2600" dirty="0">
              <a:latin typeface="+mn-ea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章：信息安全再认识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安全的基本概念以及特征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charset="2"/>
              <a:buChar char=""/>
            </a:pPr>
            <a:r>
              <a:rPr lang="zh-CN" altLang="en-US" b="1" i="1" u="sng" dirty="0"/>
              <a:t>安全的定义：</a:t>
            </a:r>
            <a:r>
              <a:rPr lang="zh-CN" altLang="zh-CN" dirty="0"/>
              <a:t>安全是一个</a:t>
            </a:r>
            <a:r>
              <a:rPr lang="zh-CN" altLang="zh-CN" dirty="0">
                <a:solidFill>
                  <a:srgbClr val="FF0000"/>
                </a:solidFill>
              </a:rPr>
              <a:t>动态过程或状态</a:t>
            </a:r>
            <a:r>
              <a:rPr lang="zh-CN" altLang="zh-CN" dirty="0"/>
              <a:t>，其目标是使人和物不受伤害；安全也是一种理念，即，人和物不受伤害的理想状态；安全</a:t>
            </a:r>
            <a:r>
              <a:rPr lang="zh-CN" altLang="zh-CN" dirty="0">
                <a:solidFill>
                  <a:srgbClr val="FF0000"/>
                </a:solidFill>
              </a:rPr>
              <a:t>还是一种特定的技术状态，即满足一定指标要求的物态</a:t>
            </a:r>
            <a:r>
              <a:rPr lang="zh-CN" altLang="zh-CN" dirty="0"/>
              <a:t>，这也是过去信息安全界关注的重点。 </a:t>
            </a:r>
            <a:endParaRPr lang="en-US" altLang="zh-CN" dirty="0"/>
          </a:p>
          <a:p>
            <a:r>
              <a:rPr lang="zh-CN" altLang="zh-CN" dirty="0"/>
              <a:t>安全与人密切相关，因此，安全性与人性也不可分离。而人性包括自然属性和社会属性，因此，安全也有其相应的</a:t>
            </a:r>
            <a:r>
              <a:rPr lang="zh-CN" altLang="zh-CN" dirty="0">
                <a:solidFill>
                  <a:srgbClr val="FF0000"/>
                </a:solidFill>
              </a:rPr>
              <a:t>自然属性和社会属性</a:t>
            </a:r>
            <a:r>
              <a:rPr lang="zh-CN" altLang="zh-CN" dirty="0"/>
              <a:t>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安全的基本概念以及特征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i="1" u="sng" dirty="0"/>
              <a:t>安全的自然属性包括：</a:t>
            </a:r>
            <a:endParaRPr lang="en-US" altLang="zh-CN" b="1" i="1" u="sng" dirty="0"/>
          </a:p>
          <a:p>
            <a:pPr marL="109728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①安全是人的生理与心理需要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②对各种灾难的无奈，促使人类不得不随时关注安全</a:t>
            </a:r>
            <a:r>
              <a:rPr lang="zh-CN" altLang="en-US" dirty="0"/>
              <a:t>。   </a:t>
            </a:r>
            <a:r>
              <a:rPr lang="zh-CN" altLang="zh-CN" dirty="0"/>
              <a:t>这虽然是被动因素，但它与前面的主动因素相结合，就决定了“</a:t>
            </a:r>
            <a:r>
              <a:rPr lang="zh-CN" altLang="zh-CN" dirty="0">
                <a:solidFill>
                  <a:srgbClr val="FF0000"/>
                </a:solidFill>
              </a:rPr>
              <a:t>安全是人类的永恒主题</a:t>
            </a:r>
            <a:r>
              <a:rPr lang="zh-CN" altLang="zh-CN" dirty="0"/>
              <a:t>”。</a:t>
            </a:r>
            <a:endParaRPr lang="en-US" altLang="zh-CN" dirty="0"/>
          </a:p>
          <a:p>
            <a:r>
              <a:rPr lang="zh-CN" altLang="zh-CN" b="1" i="1" u="sng" dirty="0"/>
              <a:t>安全的</a:t>
            </a:r>
            <a:r>
              <a:rPr lang="zh-CN" altLang="en-US" b="1" i="1" u="sng" dirty="0"/>
              <a:t>社会</a:t>
            </a:r>
            <a:r>
              <a:rPr lang="zh-CN" altLang="zh-CN" b="1" i="1" u="sng" dirty="0"/>
              <a:t>属性包括：</a:t>
            </a:r>
            <a:endParaRPr lang="en-US" altLang="zh-CN" b="1" i="1" u="sng" dirty="0"/>
          </a:p>
          <a:p>
            <a:pPr marL="109728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①社会安定、有序、进步，始终是全人类追求的目标，而实现这一目标的前提就是安全，这是</a:t>
            </a:r>
            <a:r>
              <a:rPr lang="zh-CN" altLang="zh-CN" dirty="0">
                <a:solidFill>
                  <a:srgbClr val="FF0000"/>
                </a:solidFill>
              </a:rPr>
              <a:t>社会促进安全的正向作用。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②但是，人类的某些社会活动（如，政治、军事、文化、社交等），可能会直接或间接地破坏安全，这便是</a:t>
            </a:r>
            <a:r>
              <a:rPr lang="zh-CN" altLang="zh-CN" dirty="0">
                <a:solidFill>
                  <a:srgbClr val="FF0000"/>
                </a:solidFill>
              </a:rPr>
              <a:t>社会对安全的逆向作用；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安全的基本概念以及特征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i="1" u="sng" dirty="0"/>
              <a:t>安全的基本特征主要有如下七个：</a:t>
            </a:r>
          </a:p>
          <a:p>
            <a:pPr marL="109728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必要性和普通性</a:t>
            </a:r>
            <a:r>
              <a:rPr lang="zh-CN" altLang="zh-CN" dirty="0"/>
              <a:t>：安全是人类生存的必</a:t>
            </a:r>
            <a:r>
              <a:rPr lang="zh-CN" altLang="en-US" dirty="0"/>
              <a:t>     </a:t>
            </a:r>
            <a:r>
              <a:rPr lang="zh-CN" altLang="zh-CN" dirty="0"/>
              <a:t>要前提，而不安全的因素却又是客观存在的，并且还十分普遍。 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随机性</a:t>
            </a:r>
            <a:r>
              <a:rPr lang="zh-CN" altLang="zh-CN" dirty="0"/>
              <a:t>：“安全”描述的是一种状态，带有很大的模糊性、不确定性的状态。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相对性</a:t>
            </a:r>
            <a:r>
              <a:rPr lang="zh-CN" altLang="zh-CN" dirty="0"/>
              <a:t>：“安全”与“不安全”的界线，并不是绝对的，或者说，“绝对安全”的状态根本不存在。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局部稳定性</a:t>
            </a:r>
            <a:r>
              <a:rPr lang="zh-CN" altLang="zh-CN" dirty="0"/>
              <a:t>：虽然不存在无条件的绝对安全，但有条件的局部安全还是可以达到的。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安全的基本概念以及特征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经济性</a:t>
            </a:r>
            <a:r>
              <a:rPr lang="zh-CN" altLang="zh-CN" dirty="0"/>
              <a:t>：安全是可以产生经济效益的。一方面，安全可以直接减少损失；另一方面，安全还可以保障系统正常运行，从而间接创造价值。 </a:t>
            </a:r>
            <a:endParaRPr lang="en-US" altLang="zh-CN" dirty="0"/>
          </a:p>
          <a:p>
            <a:pPr marL="109728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复杂性</a:t>
            </a:r>
            <a:r>
              <a:rPr lang="zh-CN" altLang="zh-CN" dirty="0"/>
              <a:t>：安全与否，取决于人与环境间相互关系的协调。人是安全的主体，因此，人的复杂性，自然就导致了安全问题的极大复杂性。 </a:t>
            </a:r>
            <a:endParaRPr lang="en-US" altLang="zh-CN" dirty="0"/>
          </a:p>
          <a:p>
            <a:pPr marL="109728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社会性</a:t>
            </a:r>
            <a:r>
              <a:rPr lang="zh-CN" altLang="zh-CN" dirty="0"/>
              <a:t>：安全与社会的稳定直接相关。一方面，安全问题，特别是严重的安全问题，会成为影响社会安定的重要因素。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安全的基本概念以及特征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从安全的实现手段看，除了技术措施，还需要人的合作和环境的协同等，因此，</a:t>
            </a:r>
            <a:r>
              <a:rPr lang="zh-CN" altLang="zh-CN" dirty="0">
                <a:solidFill>
                  <a:srgbClr val="FF0000"/>
                </a:solidFill>
              </a:rPr>
              <a:t>安全系统其实是由人、物、人与物构成的复杂系统。</a:t>
            </a:r>
            <a:r>
              <a:rPr lang="zh-CN" altLang="zh-CN" dirty="0"/>
              <a:t>这里</a:t>
            </a:r>
            <a:r>
              <a:rPr lang="zh-CN" altLang="en-US" dirty="0"/>
              <a:t>：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dirty="0"/>
              <a:t>——</a:t>
            </a:r>
            <a:r>
              <a:rPr lang="zh-CN" altLang="zh-CN" dirty="0"/>
              <a:t>“人”是安全的主体和核心，是研究一切安全问题的出发点和归宿。 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——</a:t>
            </a:r>
            <a:r>
              <a:rPr lang="zh-CN" altLang="zh-CN" dirty="0"/>
              <a:t>“物”是安全的保障条件，当然，也可能是危害的根源。 </a:t>
            </a:r>
            <a:endParaRPr lang="en-US" altLang="zh-CN" dirty="0"/>
          </a:p>
          <a:p>
            <a:r>
              <a:rPr lang="zh-CN" altLang="zh-CN" dirty="0"/>
              <a:t>“人与物”包括人与人、人与物的安全关系。这里的关系，既包括</a:t>
            </a:r>
            <a:r>
              <a:rPr lang="zh-CN" altLang="zh-CN" dirty="0">
                <a:solidFill>
                  <a:srgbClr val="FF0000"/>
                </a:solidFill>
              </a:rPr>
              <a:t>空间和时间的关系，又包括物质、能量与信息间的关系等。</a:t>
            </a:r>
          </a:p>
        </p:txBody>
      </p:sp>
    </p:spTree>
    <p:extLst>
      <p:ext uri="{BB962C8B-B14F-4D97-AF65-F5344CB8AC3E}">
        <p14:creationId xmlns:p14="http://schemas.microsoft.com/office/powerpoint/2010/main" val="123809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“</a:t>
            </a:r>
            <a:r>
              <a:rPr lang="zh-CN" altLang="zh-CN" dirty="0"/>
              <a:t>从不同的角度看安全，就会有不同的研究方法</a:t>
            </a:r>
            <a:r>
              <a:rPr lang="zh-CN" altLang="en-US" dirty="0"/>
              <a:t>！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lang="zh-CN" altLang="zh-CN" dirty="0"/>
              <a:t>而过去信息安全界的主要问题之一，可能就是：</a:t>
            </a:r>
            <a:r>
              <a:rPr lang="zh-CN" altLang="zh-CN" dirty="0">
                <a:solidFill>
                  <a:srgbClr val="FF0000"/>
                </a:solidFill>
              </a:rPr>
              <a:t>大部分人并没有认真考虑过到底什么是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安全</a:t>
            </a:r>
            <a:r>
              <a:rPr lang="en-US" altLang="zh-CN" dirty="0"/>
              <a:t>”</a:t>
            </a:r>
            <a:r>
              <a:rPr lang="zh-CN" altLang="zh-CN" dirty="0"/>
              <a:t>，相关教材也基本忽略了这方面的知识，而一入门就鼓励大家冲到计算机旁去敲键盘。如此一来，当然就容易迷路呀！ </a:t>
            </a:r>
            <a:endParaRPr lang="en-US" altLang="zh-CN" dirty="0"/>
          </a:p>
          <a:p>
            <a:r>
              <a:rPr kumimoji="1" lang="zh-CN" altLang="en-US" dirty="0"/>
              <a:t>所以，</a:t>
            </a:r>
            <a:r>
              <a:rPr lang="zh-CN" altLang="zh-CN" dirty="0"/>
              <a:t>现在请暂时忘掉所有技术细节，从哲学的高度，重新审视一下“</a:t>
            </a:r>
            <a:r>
              <a:rPr lang="zh-CN" altLang="zh-CN" dirty="0">
                <a:solidFill>
                  <a:srgbClr val="FF0000"/>
                </a:solidFill>
              </a:rPr>
              <a:t>安全</a:t>
            </a:r>
            <a:r>
              <a:rPr lang="zh-CN" altLang="zh-CN" dirty="0"/>
              <a:t>”：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9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）“安全”与“不安全”的</a:t>
            </a:r>
            <a:r>
              <a:rPr lang="zh-CN" altLang="zh-CN" dirty="0">
                <a:solidFill>
                  <a:srgbClr val="FF0000"/>
                </a:solidFill>
              </a:rPr>
              <a:t>统一性和矛盾性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61728" indent="0">
              <a:buNone/>
            </a:pPr>
            <a:r>
              <a:rPr lang="zh-CN" altLang="zh-CN" dirty="0"/>
              <a:t> </a:t>
            </a:r>
            <a:r>
              <a:rPr lang="zh-CN" altLang="en-US" sz="2400" dirty="0"/>
              <a:t>① </a:t>
            </a:r>
            <a:r>
              <a:rPr lang="zh-CN" altLang="zh-CN" sz="2400" dirty="0"/>
              <a:t>“安全”与“不安全”是</a:t>
            </a:r>
            <a:r>
              <a:rPr lang="zh-CN" altLang="zh-CN" sz="2400" dirty="0">
                <a:solidFill>
                  <a:srgbClr val="FF0000"/>
                </a:solidFill>
              </a:rPr>
              <a:t>一对矛盾，它们相伴相存</a:t>
            </a:r>
            <a:r>
              <a:rPr lang="zh-CN" altLang="zh-CN" sz="2400" dirty="0"/>
              <a:t>。安全是相对的，不安全是绝对的。 </a:t>
            </a:r>
            <a:endParaRPr lang="en-US" altLang="zh-CN" sz="2400" dirty="0"/>
          </a:p>
          <a:p>
            <a:pPr marL="361728" indent="0">
              <a:buNone/>
            </a:pPr>
            <a:r>
              <a:rPr lang="zh-CN" altLang="en-US" sz="2400" dirty="0"/>
              <a:t> ②</a:t>
            </a:r>
            <a:r>
              <a:rPr lang="zh-CN" altLang="zh-CN" sz="2400" dirty="0"/>
              <a:t>安全的</a:t>
            </a:r>
            <a:r>
              <a:rPr lang="zh-CN" altLang="zh-CN" sz="2400" dirty="0">
                <a:solidFill>
                  <a:srgbClr val="FF0000"/>
                </a:solidFill>
              </a:rPr>
              <a:t>相对性</a:t>
            </a:r>
            <a:r>
              <a:rPr lang="zh-CN" altLang="zh-CN" sz="2400" dirty="0"/>
              <a:t>表现在三方面：首先，绝对安全的状态是不存在的，“安全”是相对于“不安全”的；其次，安全标准是因人、因事、因时、因物等而变化的，抛开环境谈安全是不现实的；第三，安全对人的认识而言，也具有相对性。</a:t>
            </a:r>
            <a:endParaRPr lang="en-US" altLang="zh-CN" sz="2400" dirty="0"/>
          </a:p>
          <a:p>
            <a:pPr marL="361728" indent="0">
              <a:buNone/>
            </a:pPr>
            <a:r>
              <a:rPr lang="zh-CN" altLang="en-US" sz="2400" dirty="0"/>
              <a:t> ③</a:t>
            </a:r>
            <a:r>
              <a:rPr lang="zh-CN" altLang="zh-CN" sz="2400" dirty="0"/>
              <a:t>“不安全”的</a:t>
            </a:r>
            <a:r>
              <a:rPr lang="zh-CN" altLang="zh-CN" sz="2400" dirty="0">
                <a:solidFill>
                  <a:srgbClr val="FF0000"/>
                </a:solidFill>
              </a:rPr>
              <a:t>绝对性</a:t>
            </a:r>
            <a:r>
              <a:rPr lang="zh-CN" altLang="zh-CN" sz="2400" dirty="0"/>
              <a:t>表现在：任何事物一诞生，就存在不安全的可能性； </a:t>
            </a:r>
            <a:endParaRPr lang="en-US" altLang="zh-CN" sz="2400" dirty="0"/>
          </a:p>
          <a:p>
            <a:pPr marL="361728" indent="0">
              <a:buNone/>
            </a:pPr>
            <a:r>
              <a:rPr lang="zh-CN" altLang="zh-CN" sz="2800" dirty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0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E27946-A3C7-4126-846C-5DBAF47FD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学时：</a:t>
            </a:r>
            <a:r>
              <a:rPr lang="en-US" altLang="zh-CN" dirty="0"/>
              <a:t>32</a:t>
            </a:r>
            <a:r>
              <a:rPr lang="zh-CN" altLang="en-US" dirty="0"/>
              <a:t>课时</a:t>
            </a:r>
            <a:br>
              <a:rPr lang="zh-CN" altLang="en-US" dirty="0"/>
            </a:br>
            <a:r>
              <a:rPr lang="zh-CN" altLang="en-US" dirty="0"/>
              <a:t>选用教材：安全通论，杨义先编著，电子工业出版社</a:t>
            </a:r>
            <a:br>
              <a:rPr lang="zh-CN" altLang="en-US" dirty="0"/>
            </a:br>
            <a:r>
              <a:rPr lang="zh-CN" altLang="en-US" dirty="0"/>
              <a:t>参考教材：</a:t>
            </a:r>
            <a:r>
              <a:rPr lang="en-US" altLang="zh-CN" dirty="0"/>
              <a:t>1</a:t>
            </a:r>
            <a:r>
              <a:rPr lang="zh-CN" altLang="en-US" dirty="0"/>
              <a:t>）信息论</a:t>
            </a:r>
            <a:r>
              <a:rPr lang="en-US" altLang="zh-CN" dirty="0"/>
              <a:t>:</a:t>
            </a:r>
            <a:r>
              <a:rPr lang="zh-CN" altLang="en-US" dirty="0"/>
              <a:t>基础理论与应用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版傅祖芸，电子工业出版社。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）信息论与编码理论</a:t>
            </a:r>
            <a:r>
              <a:rPr lang="en-US" altLang="zh-CN" dirty="0"/>
              <a:t>(</a:t>
            </a:r>
            <a:r>
              <a:rPr lang="zh-CN" altLang="en-US" dirty="0"/>
              <a:t>高等学校教材</a:t>
            </a:r>
            <a:r>
              <a:rPr lang="en-US" altLang="zh-CN" dirty="0"/>
              <a:t>)</a:t>
            </a:r>
            <a:r>
              <a:rPr lang="zh-CN" altLang="en-US" dirty="0"/>
              <a:t>，王育民 李晖 梁传甲，高等教育出版社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）信息论与编码，曹雪虹等，清华大学出版社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B72BD5-9BCA-4566-9638-4A6620F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4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）安全的系统观</a:t>
            </a:r>
            <a:endParaRPr lang="en-US" altLang="zh-CN" dirty="0"/>
          </a:p>
          <a:p>
            <a:pPr marL="361728" indent="0">
              <a:buNone/>
            </a:pPr>
            <a:r>
              <a:rPr lang="zh-CN" altLang="en-US" sz="2800" dirty="0"/>
              <a:t>     </a:t>
            </a:r>
            <a:r>
              <a:rPr lang="zh-CN" altLang="zh-CN" sz="2800" dirty="0"/>
              <a:t>在安全（或不安全）这个复杂的大系统中，有些要素处于主导地位和支配地位，有些要素处于从属地位和被支配地位；因此，</a:t>
            </a:r>
            <a:r>
              <a:rPr lang="zh-CN" altLang="zh-CN" sz="2800" dirty="0">
                <a:solidFill>
                  <a:srgbClr val="FF0000"/>
                </a:solidFill>
              </a:rPr>
              <a:t>需要充分考虑各要素之间的关系</a:t>
            </a:r>
            <a:r>
              <a:rPr lang="zh-CN" altLang="zh-CN" sz="2800" dirty="0"/>
              <a:t>，以利于实现系统的整体安全。</a:t>
            </a:r>
            <a:endParaRPr lang="en-US" altLang="zh-CN" sz="2800" dirty="0"/>
          </a:p>
          <a:p>
            <a:pPr marL="361728" indent="0">
              <a:buNone/>
            </a:pPr>
            <a:r>
              <a:rPr lang="zh-CN" altLang="en-US" sz="2800" dirty="0"/>
              <a:t>      </a:t>
            </a:r>
            <a:r>
              <a:rPr lang="zh-CN" altLang="zh-CN" sz="2800" dirty="0"/>
              <a:t>系统的整体性产生于系统内部各要素</a:t>
            </a:r>
            <a:r>
              <a:rPr lang="zh-CN" altLang="zh-CN" sz="2800" dirty="0">
                <a:solidFill>
                  <a:srgbClr val="FF0000"/>
                </a:solidFill>
              </a:rPr>
              <a:t>相互作用、相互联系的某种协同效应</a:t>
            </a:r>
            <a:r>
              <a:rPr lang="zh-CN" altLang="zh-CN" sz="2800" dirty="0"/>
              <a:t>。系统整体性的强弱，由要素间</a:t>
            </a:r>
            <a:r>
              <a:rPr lang="zh-CN" altLang="zh-CN" sz="2800" dirty="0">
                <a:solidFill>
                  <a:srgbClr val="FF0000"/>
                </a:solidFill>
              </a:rPr>
              <a:t>协同作用</a:t>
            </a:r>
            <a:r>
              <a:rPr lang="zh-CN" altLang="zh-CN" sz="2800" dirty="0"/>
              <a:t>的大小决定。因此，多种安全和不安全要素叠加在—起时，整体影响力会大大增加；所以，为使系统总体功能向安全方向发展，就必须统筹各要素，</a:t>
            </a:r>
            <a:r>
              <a:rPr lang="zh-CN" altLang="zh-CN" sz="2800" dirty="0">
                <a:solidFill>
                  <a:srgbClr val="FF0000"/>
                </a:solidFill>
              </a:rPr>
              <a:t>增加安全因素的整体功能，削弱“不安全”因素的整体功能</a:t>
            </a:r>
            <a:r>
              <a:rPr lang="zh-CN" altLang="zh-CN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234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）安全中的质变与量变</a:t>
            </a:r>
          </a:p>
          <a:p>
            <a:pPr marL="361728" indent="0">
              <a:buNone/>
            </a:pPr>
            <a:r>
              <a:rPr lang="zh-CN" altLang="zh-CN" sz="2800" dirty="0"/>
              <a:t>从哲学角度看，“变化”分为两种：“量变”与“质变”。现借用安全工程学科的术语，</a:t>
            </a:r>
            <a:r>
              <a:rPr lang="zh-CN" altLang="zh-CN" sz="2800" dirty="0">
                <a:solidFill>
                  <a:srgbClr val="FF0000"/>
                </a:solidFill>
              </a:rPr>
              <a:t>将安全的“量变”称为“流变”，而将“质变”称为“突变”。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61728" indent="0">
              <a:buNone/>
            </a:pPr>
            <a:r>
              <a:rPr lang="zh-CN" altLang="zh-CN" sz="2800" dirty="0"/>
              <a:t>流变是一种</a:t>
            </a:r>
            <a:r>
              <a:rPr lang="zh-CN" altLang="zh-CN" sz="2800" dirty="0">
                <a:solidFill>
                  <a:srgbClr val="FF0000"/>
                </a:solidFill>
              </a:rPr>
              <a:t>缓慢的变化</a:t>
            </a:r>
            <a:r>
              <a:rPr lang="zh-CN" altLang="zh-CN" sz="2800" dirty="0"/>
              <a:t>过程，突变则是流变过程的中断，</a:t>
            </a:r>
            <a:r>
              <a:rPr lang="zh-CN" altLang="zh-CN" sz="2800" dirty="0">
                <a:solidFill>
                  <a:srgbClr val="FF0000"/>
                </a:solidFill>
              </a:rPr>
              <a:t>是质的飞跃</a:t>
            </a:r>
            <a:r>
              <a:rPr lang="zh-CN" altLang="zh-CN" sz="2800" dirty="0"/>
              <a:t>。流变和突变也是相互统一的，这主要表现在如下三个方面：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61728" indent="0">
              <a:buNone/>
            </a:pPr>
            <a:endParaRPr lang="zh-CN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7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）安全中的质变与量变</a:t>
            </a:r>
          </a:p>
          <a:p>
            <a:pPr marL="361728" indent="0">
              <a:buNone/>
            </a:pPr>
            <a:r>
              <a:rPr lang="zh-CN" altLang="en-US" sz="2800" dirty="0"/>
              <a:t> </a:t>
            </a:r>
            <a:r>
              <a:rPr lang="zh-CN" altLang="en-US" sz="2400" dirty="0"/>
              <a:t>①</a:t>
            </a:r>
            <a:r>
              <a:rPr lang="zh-CN" altLang="zh-CN" sz="2400" dirty="0"/>
              <a:t>流变与突变既是</a:t>
            </a:r>
            <a:r>
              <a:rPr lang="zh-CN" altLang="zh-CN" sz="2400" dirty="0">
                <a:solidFill>
                  <a:srgbClr val="FF0000"/>
                </a:solidFill>
              </a:rPr>
              <a:t>相对的</a:t>
            </a:r>
            <a:r>
              <a:rPr lang="zh-CN" altLang="zh-CN" sz="2400" dirty="0"/>
              <a:t>，又是相互依存的。从安全角度看，没有绝对的流变与突变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61728" indent="0">
              <a:buNone/>
            </a:pPr>
            <a:r>
              <a:rPr lang="zh-CN" altLang="en-US" sz="2400" dirty="0"/>
              <a:t> ②</a:t>
            </a:r>
            <a:r>
              <a:rPr lang="zh-CN" altLang="zh-CN" sz="2400" dirty="0"/>
              <a:t>流变和突变的</a:t>
            </a:r>
            <a:r>
              <a:rPr lang="zh-CN" altLang="zh-CN" sz="2400" dirty="0">
                <a:solidFill>
                  <a:srgbClr val="FF0000"/>
                </a:solidFill>
              </a:rPr>
              <a:t>层次性</a:t>
            </a:r>
            <a:r>
              <a:rPr lang="zh-CN" altLang="zh-CN" sz="2400" dirty="0"/>
              <a:t>。针对具体的对象，安全的流变和突变总是联系着某个具体的物质、能量、信息层次。</a:t>
            </a:r>
            <a:endParaRPr lang="en-US" altLang="zh-CN" sz="2400" dirty="0"/>
          </a:p>
          <a:p>
            <a:pPr marL="361728" indent="0">
              <a:buNone/>
            </a:pPr>
            <a:r>
              <a:rPr lang="zh-CN" altLang="en-US" sz="2400" dirty="0"/>
              <a:t> ③</a:t>
            </a:r>
            <a:r>
              <a:rPr lang="zh-CN" altLang="zh-CN" sz="2400" dirty="0"/>
              <a:t>流变和突变的</a:t>
            </a:r>
            <a:r>
              <a:rPr lang="zh-CN" altLang="zh-CN" sz="2400" dirty="0">
                <a:solidFill>
                  <a:srgbClr val="FF0000"/>
                </a:solidFill>
              </a:rPr>
              <a:t>相互转化</a:t>
            </a:r>
            <a:r>
              <a:rPr lang="zh-CN" altLang="zh-CN" sz="2400" dirty="0"/>
              <a:t>。在一定条件下，流变可以转化为突变，突变也可以转变为流变</a:t>
            </a:r>
            <a:r>
              <a:rPr lang="zh-CN" altLang="en-US" sz="2400" dirty="0"/>
              <a:t>。</a:t>
            </a:r>
            <a:r>
              <a:rPr lang="zh-CN" altLang="zh-CN" sz="2400" dirty="0"/>
              <a:t> 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）安全事件的</a:t>
            </a:r>
            <a:r>
              <a:rPr lang="zh-CN" altLang="zh-CN" dirty="0">
                <a:solidFill>
                  <a:srgbClr val="FF0000"/>
                </a:solidFill>
              </a:rPr>
              <a:t>必然性和偶然性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361728" indent="0">
              <a:buNone/>
            </a:pPr>
            <a:r>
              <a:rPr lang="zh-CN" altLang="en-US" sz="2800" dirty="0"/>
              <a:t>    </a:t>
            </a:r>
            <a:r>
              <a:rPr lang="zh-CN" altLang="zh-CN" sz="2800" dirty="0"/>
              <a:t>在对待安全问题时，必须处理好必然性与偶然性之间的关系。</a:t>
            </a:r>
            <a:r>
              <a:rPr lang="zh-CN" altLang="zh-CN" sz="2800" dirty="0">
                <a:solidFill>
                  <a:srgbClr val="FF0000"/>
                </a:solidFill>
              </a:rPr>
              <a:t>对于有利的偶然因素，应创造条件促其发生</a:t>
            </a:r>
            <a:r>
              <a:rPr lang="zh-CN" altLang="zh-CN" sz="2800" dirty="0"/>
              <a:t>，不能“守株待兔”；</a:t>
            </a:r>
            <a:r>
              <a:rPr lang="zh-CN" altLang="zh-CN" sz="2800" dirty="0">
                <a:solidFill>
                  <a:srgbClr val="FF0000"/>
                </a:solidFill>
              </a:rPr>
              <a:t>对于有害的偶然因素，应尽可能避免</a:t>
            </a:r>
            <a:r>
              <a:rPr lang="zh-CN" altLang="zh-CN" sz="2800" dirty="0"/>
              <a:t>，并做好应急准备，做到有备无患，不能怀有侥幸心理。</a:t>
            </a:r>
          </a:p>
        </p:txBody>
      </p:sp>
    </p:spTree>
    <p:extLst>
      <p:ext uri="{BB962C8B-B14F-4D97-AF65-F5344CB8AC3E}">
        <p14:creationId xmlns:p14="http://schemas.microsoft.com/office/powerpoint/2010/main" val="48387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zh-CN" dirty="0"/>
              <a:t>）安全问题的</a:t>
            </a:r>
            <a:r>
              <a:rPr lang="zh-CN" altLang="zh-CN" dirty="0">
                <a:solidFill>
                  <a:srgbClr val="FF0000"/>
                </a:solidFill>
              </a:rPr>
              <a:t>简单性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复杂性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精确性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模糊性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308628" indent="-342900">
              <a:buFont typeface="Wingdings" charset="2"/>
              <a:buChar char="l"/>
            </a:pPr>
            <a:r>
              <a:rPr lang="zh-CN" altLang="zh-CN" sz="2400" dirty="0"/>
              <a:t>网络空间安全既复杂，又简单，是</a:t>
            </a:r>
            <a:r>
              <a:rPr lang="zh-CN" altLang="zh-CN" sz="2400" dirty="0">
                <a:solidFill>
                  <a:srgbClr val="FF0000"/>
                </a:solidFill>
              </a:rPr>
              <a:t>复杂和简单的统一体</a:t>
            </a:r>
            <a:r>
              <a:rPr lang="zh-CN" altLang="zh-CN" sz="2400" dirty="0"/>
              <a:t>。一方面，网络系统充满了</a:t>
            </a:r>
            <a:r>
              <a:rPr lang="zh-CN" altLang="zh-CN" sz="2400" dirty="0">
                <a:solidFill>
                  <a:srgbClr val="FF0000"/>
                </a:solidFill>
              </a:rPr>
              <a:t>多层次的安全和不安全矛盾</a:t>
            </a:r>
            <a:r>
              <a:rPr lang="zh-CN" altLang="zh-CN" sz="2400" dirty="0"/>
              <a:t>，相互间形成了极为复杂的结构和功能</a:t>
            </a:r>
            <a:r>
              <a:rPr lang="zh-CN" altLang="en-US" sz="2400" dirty="0"/>
              <a:t>；</a:t>
            </a:r>
            <a:r>
              <a:rPr lang="zh-CN" altLang="zh-CN" sz="2400" dirty="0"/>
              <a:t>另一方面，</a:t>
            </a:r>
            <a:r>
              <a:rPr lang="zh-CN" altLang="zh-CN" sz="2400" dirty="0">
                <a:solidFill>
                  <a:srgbClr val="FF0000"/>
                </a:solidFill>
              </a:rPr>
              <a:t>网络系统又是可分解的</a:t>
            </a:r>
            <a:r>
              <a:rPr lang="zh-CN" altLang="zh-CN" sz="2400" dirty="0"/>
              <a:t>，甚至分为简单要素、元素、单元。</a:t>
            </a:r>
            <a:r>
              <a:rPr lang="zh-CN" altLang="zh-CN" sz="2400" dirty="0">
                <a:solidFill>
                  <a:srgbClr val="FF0000"/>
                </a:solidFill>
              </a:rPr>
              <a:t>网络可看成许多单元的集合</a:t>
            </a:r>
            <a:r>
              <a:rPr lang="zh-CN" altLang="zh-CN" sz="2400" dirty="0"/>
              <a:t>，网络间的联系和所遵循的基本规律，又是简单而机械的。 </a:t>
            </a:r>
            <a:endParaRPr lang="en-US" altLang="zh-CN" sz="2400" dirty="0"/>
          </a:p>
          <a:p>
            <a:pPr marL="308628" indent="-342900">
              <a:buFont typeface="Wingdings" charset="2"/>
              <a:buChar char="l"/>
            </a:pPr>
            <a:r>
              <a:rPr lang="zh-CN" altLang="zh-CN" sz="2400" dirty="0"/>
              <a:t>安全的</a:t>
            </a:r>
            <a:r>
              <a:rPr lang="zh-CN" altLang="zh-CN" sz="2400" dirty="0">
                <a:solidFill>
                  <a:srgbClr val="FF0000"/>
                </a:solidFill>
              </a:rPr>
              <a:t>精确性和模糊性</a:t>
            </a:r>
            <a:r>
              <a:rPr lang="zh-CN" altLang="zh-CN" sz="2400" dirty="0"/>
              <a:t>，主要体现在：安全与不安全之间，没有精确的界限，只有一片模糊；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从哲学角度看安全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）安全的哲学观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sz="2400" dirty="0"/>
              <a:t>①</a:t>
            </a:r>
            <a:r>
              <a:rPr lang="zh-CN" altLang="zh-CN" sz="2400" dirty="0"/>
              <a:t>对待每一次安全事件，必须客观地分析其前因后果，达到</a:t>
            </a:r>
            <a:r>
              <a:rPr lang="zh-CN" altLang="zh-CN" sz="2400" dirty="0">
                <a:solidFill>
                  <a:srgbClr val="FF0000"/>
                </a:solidFill>
              </a:rPr>
              <a:t>主观与客观的统一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zh-CN" altLang="en-US" sz="2400" dirty="0"/>
              <a:t>②</a:t>
            </a:r>
            <a:r>
              <a:rPr lang="zh-CN" altLang="zh-CN" sz="2400" dirty="0"/>
              <a:t>必须全面了解和具体分析目标网络的复杂联系，在众多联系中，找出与安全相关的</a:t>
            </a:r>
            <a:r>
              <a:rPr lang="zh-CN" altLang="zh-CN" sz="2400" dirty="0">
                <a:solidFill>
                  <a:srgbClr val="FF0000"/>
                </a:solidFill>
              </a:rPr>
              <a:t>直接的、内部的、本质的、必然的</a:t>
            </a:r>
            <a:r>
              <a:rPr lang="zh-CN" altLang="zh-CN" sz="2400" dirty="0"/>
              <a:t>联系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③</a:t>
            </a:r>
            <a:r>
              <a:rPr lang="zh-CN" altLang="zh-CN" sz="2400" dirty="0"/>
              <a:t>在动态中把握安全规律，即，在考虑安全问题时，必须加入时间概念。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④</a:t>
            </a:r>
            <a:r>
              <a:rPr lang="zh-CN" altLang="zh-CN" sz="2400" dirty="0"/>
              <a:t>网络安全的核心，就是黑客的“攻”与红客的“守”，这对矛盾的</a:t>
            </a:r>
            <a:r>
              <a:rPr lang="zh-CN" altLang="zh-CN" sz="2400" dirty="0">
                <a:solidFill>
                  <a:srgbClr val="FF0000"/>
                </a:solidFill>
              </a:rPr>
              <a:t>运动变化和发展规律</a:t>
            </a:r>
            <a:r>
              <a:rPr lang="zh-CN" altLang="zh-CN" sz="2400" dirty="0"/>
              <a:t>。因此，</a:t>
            </a:r>
            <a:r>
              <a:rPr lang="zh-CN" altLang="zh-CN" sz="2400" dirty="0">
                <a:solidFill>
                  <a:srgbClr val="FF0000"/>
                </a:solidFill>
              </a:rPr>
              <a:t>区分主要矛盾和次要矛盾、矛盾的主要方面和次要方面</a:t>
            </a:r>
            <a:r>
              <a:rPr lang="zh-CN" altLang="zh-CN" sz="2400" dirty="0"/>
              <a:t>，就显得十分必要。 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37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000" b="1" dirty="0"/>
              <a:t>一、</a:t>
            </a:r>
            <a:r>
              <a:rPr lang="zh-CN" altLang="zh-CN" sz="3000" b="1" dirty="0"/>
              <a:t>从系统科学角度看安全 </a:t>
            </a:r>
            <a:endParaRPr lang="en-US" altLang="zh-CN" sz="3000" b="1" dirty="0"/>
          </a:p>
          <a:p>
            <a:pPr marL="109728" indent="0">
              <a:buNone/>
            </a:pPr>
            <a:r>
              <a:rPr lang="zh-CN" altLang="en-US" sz="2400" dirty="0"/>
              <a:t>     </a:t>
            </a:r>
            <a:r>
              <a:rPr lang="zh-CN" altLang="zh-CN" sz="2400" dirty="0"/>
              <a:t>有位国王特别擅长逻辑学，为彰显其缜密的思维，他制定了一条奇怪的法律：每个死囚在被处死前，都要说一句话。如果这句话是真话，那他将被砍头；如果这句话是假话，那他将被绞死。</a:t>
            </a:r>
          </a:p>
          <a:p>
            <a:pPr marL="109728" indent="0">
              <a:buNone/>
            </a:pPr>
            <a:r>
              <a:rPr lang="zh-CN" altLang="en-US" sz="2400" dirty="0"/>
              <a:t>     </a:t>
            </a:r>
            <a:r>
              <a:rPr lang="zh-CN" altLang="zh-CN" sz="2400" dirty="0"/>
              <a:t>国王对其“法律”很得意，因为，按照逻辑：每句话要么是真话，要么是假话，不可能有第三种可能性。因此，死囚犯将要么被砍头，要么被绞死。</a:t>
            </a:r>
          </a:p>
          <a:p>
            <a:pPr marL="109728" indent="0">
              <a:buNone/>
            </a:pPr>
            <a:r>
              <a:rPr lang="zh-CN" altLang="en-US" sz="2400" dirty="0"/>
              <a:t>     </a:t>
            </a:r>
            <a:r>
              <a:rPr lang="zh-CN" altLang="zh-CN" sz="2400" dirty="0"/>
              <a:t>可是，有一次，聪明的系统安全学家被押赴刑场后，他却说：“我将要被绞死”！这下，逻辑学国王傻眼了。因为，如果国王将系统安全学家绞死，那么遗嘱“我将要被绞死”便是真话；但根据法律，“说真话将被砍头”。如果国王将系统安全学家砍头，那么遗嘱“我将要被绞死”便是假话；但根据法律，“说假话将被绞死”。总之，无论国王如何行刑，他都会破坏自己的法律，从而陷入不能自拔的矛盾之中。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5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安全系统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个性质：</a:t>
            </a:r>
            <a:endParaRPr lang="en-US" altLang="zh-CN" sz="2800" b="1" dirty="0"/>
          </a:p>
          <a:p>
            <a:pPr marL="109728" indent="0">
              <a:buNone/>
            </a:pPr>
            <a:r>
              <a:rPr lang="zh-CN" altLang="en-US" sz="2000" dirty="0"/>
              <a:t>①</a:t>
            </a:r>
            <a:r>
              <a:rPr lang="zh-CN" altLang="zh-CN" sz="2000" dirty="0">
                <a:solidFill>
                  <a:srgbClr val="FF0000"/>
                </a:solidFill>
              </a:rPr>
              <a:t>关联性</a:t>
            </a:r>
            <a:r>
              <a:rPr lang="zh-CN" altLang="en-US" sz="2000" dirty="0"/>
              <a:t>：</a:t>
            </a:r>
            <a:r>
              <a:rPr lang="zh-CN" altLang="zh-CN" sz="2000" dirty="0"/>
              <a:t>从孤立角度看是天衣无缝的东西，若从关联角度来看，就可能出现矛盾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r>
              <a:rPr lang="zh-CN" altLang="en-US" sz="2000" dirty="0"/>
              <a:t>②</a:t>
            </a:r>
            <a:r>
              <a:rPr lang="zh-CN" altLang="zh-CN" sz="2000" dirty="0">
                <a:solidFill>
                  <a:srgbClr val="FF0000"/>
                </a:solidFill>
              </a:rPr>
              <a:t>等级结构性</a:t>
            </a:r>
            <a:r>
              <a:rPr lang="zh-CN" altLang="en-US" sz="2000" dirty="0"/>
              <a:t>：</a:t>
            </a:r>
            <a:r>
              <a:rPr lang="zh-CN" altLang="zh-CN" sz="2000" dirty="0"/>
              <a:t>从低等级结构角度看是天衣无缝的东西，若从高等级结构角度来看，就可能出现矛盾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r>
              <a:rPr lang="zh-CN" altLang="en-US" sz="2000" dirty="0"/>
              <a:t>③</a:t>
            </a:r>
            <a:r>
              <a:rPr lang="zh-CN" altLang="zh-CN" sz="2000" dirty="0">
                <a:solidFill>
                  <a:srgbClr val="FF0000"/>
                </a:solidFill>
              </a:rPr>
              <a:t>动态平衡性</a:t>
            </a:r>
            <a:r>
              <a:rPr lang="zh-CN" altLang="en-US" sz="2000" dirty="0"/>
              <a:t>：</a:t>
            </a:r>
            <a:r>
              <a:rPr lang="zh-CN" altLang="zh-CN" sz="2000" dirty="0"/>
              <a:t>从静态角度看是天衣无缝的东西，若从动态角度去看时，就可能出现矛盾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r>
              <a:rPr lang="zh-CN" altLang="en-US" sz="2000" dirty="0"/>
              <a:t>④</a:t>
            </a:r>
            <a:r>
              <a:rPr lang="zh-CN" altLang="zh-CN" sz="2000" dirty="0">
                <a:solidFill>
                  <a:srgbClr val="FF0000"/>
                </a:solidFill>
              </a:rPr>
              <a:t>时序性</a:t>
            </a:r>
            <a:r>
              <a:rPr lang="zh-CN" altLang="en-US" sz="2000" dirty="0"/>
              <a:t>：</a:t>
            </a:r>
            <a:r>
              <a:rPr lang="zh-CN" altLang="zh-CN" sz="2000" dirty="0"/>
              <a:t>正时序看是天衣无缝的东西，若从逆时序去看，就可能出现矛盾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r>
              <a:rPr lang="zh-CN" altLang="en-US" sz="2000" dirty="0"/>
              <a:t>⑤</a:t>
            </a:r>
            <a:r>
              <a:rPr lang="zh-CN" altLang="zh-CN" sz="2000" dirty="0">
                <a:solidFill>
                  <a:srgbClr val="FF0000"/>
                </a:solidFill>
              </a:rPr>
              <a:t>整体性</a:t>
            </a:r>
            <a:r>
              <a:rPr lang="zh-CN" altLang="en-US" sz="2000" dirty="0"/>
              <a:t>：</a:t>
            </a:r>
            <a:r>
              <a:rPr lang="zh-CN" altLang="zh-CN" sz="2000" dirty="0"/>
              <a:t>局部上看虽是天衣无缝，但从整体上重新考虑时，便会漏洞百出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r>
              <a:rPr lang="zh-CN" altLang="en-US" sz="2000" dirty="0"/>
              <a:t>⑥</a:t>
            </a:r>
            <a:r>
              <a:rPr lang="zh-CN" altLang="zh-CN" sz="2000" dirty="0">
                <a:solidFill>
                  <a:srgbClr val="FF0000"/>
                </a:solidFill>
              </a:rPr>
              <a:t>统一性</a:t>
            </a:r>
            <a:r>
              <a:rPr lang="zh-CN" altLang="en-US" sz="2000" dirty="0"/>
              <a:t>：</a:t>
            </a:r>
            <a:r>
              <a:rPr lang="zh-CN" altLang="zh-CN" sz="2000" dirty="0"/>
              <a:t>分散开来看是天衣无缝的东西，若从统一角度看，就可能出现矛盾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983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安全系统论主要研究系统</a:t>
            </a:r>
            <a:r>
              <a:rPr lang="zh-CN" altLang="en-US" sz="2800" b="1" dirty="0"/>
              <a:t>以下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个方面</a:t>
            </a:r>
            <a:endParaRPr lang="en-US" altLang="zh-CN" sz="2800" b="1" dirty="0"/>
          </a:p>
          <a:p>
            <a:pPr marL="109728" indent="0">
              <a:buNone/>
            </a:pPr>
            <a:r>
              <a:rPr lang="zh-CN" altLang="en-US" sz="2400" dirty="0"/>
              <a:t>①</a:t>
            </a:r>
            <a:r>
              <a:rPr lang="zh-CN" altLang="zh-CN" sz="2400" dirty="0"/>
              <a:t>系统安全分析</a:t>
            </a:r>
            <a:r>
              <a:rPr lang="zh-CN" altLang="en-US" sz="2400" dirty="0"/>
              <a:t>：</a:t>
            </a:r>
            <a:r>
              <a:rPr lang="zh-CN" altLang="zh-CN" sz="2400" dirty="0"/>
              <a:t>要提高系统的安全性，减少甚至杜绝安全事件，其前提条件之一，就是预先发现系统可能存在的安全威胁，</a:t>
            </a:r>
            <a:r>
              <a:rPr lang="zh-CN" altLang="zh-CN" sz="2400" dirty="0">
                <a:solidFill>
                  <a:srgbClr val="FF0000"/>
                </a:solidFill>
              </a:rPr>
              <a:t>全面掌握其特点</a:t>
            </a:r>
            <a:r>
              <a:rPr lang="zh-CN" altLang="zh-CN" sz="2400" dirty="0"/>
              <a:t>，明确其对安全性的影响程度。 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②</a:t>
            </a:r>
            <a:r>
              <a:rPr lang="zh-CN" altLang="zh-CN" sz="2400" dirty="0"/>
              <a:t>系统安全评价</a:t>
            </a:r>
            <a:r>
              <a:rPr lang="zh-CN" altLang="en-US" sz="2400" dirty="0"/>
              <a:t>：系统安全评价</a:t>
            </a:r>
            <a:r>
              <a:rPr lang="zh-CN" altLang="en-US" sz="2400" dirty="0">
                <a:solidFill>
                  <a:srgbClr val="FF0000"/>
                </a:solidFill>
              </a:rPr>
              <a:t>要以系统安全分析为基础</a:t>
            </a:r>
            <a:r>
              <a:rPr lang="zh-CN" altLang="en-US" sz="2400" dirty="0"/>
              <a:t>，通过分析和了解，来掌握系统存在的安全威胁。 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③</a:t>
            </a:r>
            <a:r>
              <a:rPr lang="zh-CN" altLang="zh-CN" sz="2400" dirty="0"/>
              <a:t>系统安全控制</a:t>
            </a:r>
            <a:r>
              <a:rPr lang="zh-CN" altLang="en-US" sz="2400" dirty="0"/>
              <a:t>：</a:t>
            </a:r>
            <a:r>
              <a:rPr lang="zh-CN" altLang="zh-CN" sz="2400" dirty="0"/>
              <a:t>只有通过强有力的安全控制和管理手段，才能使安全分析和评价产生作用。当然，这里的“控制”，需要从系统的</a:t>
            </a:r>
            <a:r>
              <a:rPr lang="zh-CN" altLang="zh-CN" sz="2400" dirty="0">
                <a:solidFill>
                  <a:srgbClr val="FF0000"/>
                </a:solidFill>
              </a:rPr>
              <a:t>完整性、相关性、有序性</a:t>
            </a:r>
            <a:r>
              <a:rPr lang="zh-CN" altLang="zh-CN" sz="2400" dirty="0"/>
              <a:t>出发，对系统实施全面、全过程的风险控制，以实现系统的安全目标。 </a:t>
            </a:r>
            <a:endParaRPr lang="en-US" altLang="zh-CN" sz="2400" dirty="0"/>
          </a:p>
          <a:p>
            <a:pPr marL="109728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219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二、</a:t>
            </a:r>
            <a:r>
              <a:rPr lang="zh-CN" altLang="zh-CN" sz="2800" b="1" dirty="0"/>
              <a:t>从系统科学角度看安全 </a:t>
            </a:r>
            <a:endParaRPr lang="en-US" altLang="zh-CN" sz="2800" b="1" dirty="0"/>
          </a:p>
          <a:p>
            <a:pPr marL="109728" indent="0">
              <a:buNone/>
            </a:pPr>
            <a:r>
              <a:rPr lang="zh-CN" altLang="en-US" sz="2400" i="1" dirty="0"/>
              <a:t>①</a:t>
            </a:r>
            <a:r>
              <a:rPr lang="zh-CN" altLang="zh-CN" sz="2400" i="1" dirty="0"/>
              <a:t>安全控制的一般步骤为：</a:t>
            </a:r>
            <a:endParaRPr lang="en-US" altLang="zh-CN" sz="2400" i="1" dirty="0"/>
          </a:p>
          <a:p>
            <a:pPr marL="109728" indent="0">
              <a:buNone/>
            </a:pPr>
            <a:r>
              <a:rPr lang="zh-CN" altLang="en-US" sz="2400" dirty="0"/>
              <a:t>    </a:t>
            </a:r>
            <a:r>
              <a:rPr lang="zh-CN" altLang="zh-CN" sz="2400" dirty="0"/>
              <a:t>首先，建立安全的</a:t>
            </a:r>
            <a:r>
              <a:rPr lang="zh-CN" altLang="zh-CN" sz="2400" dirty="0">
                <a:solidFill>
                  <a:srgbClr val="FF0000"/>
                </a:solidFill>
              </a:rPr>
              <a:t>判断标准</a:t>
            </a:r>
            <a:r>
              <a:rPr lang="zh-CN" altLang="zh-CN" sz="2400" dirty="0"/>
              <a:t>； 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    其次</a:t>
            </a:r>
            <a:r>
              <a:rPr lang="zh-CN" altLang="zh-CN" sz="2400" dirty="0"/>
              <a:t>，衡量安全的实际情况与预定目标之间的</a:t>
            </a:r>
            <a:r>
              <a:rPr lang="zh-CN" altLang="zh-CN" sz="2400" dirty="0">
                <a:solidFill>
                  <a:srgbClr val="FF0000"/>
                </a:solidFill>
              </a:rPr>
              <a:t>偏差</a:t>
            </a:r>
            <a:r>
              <a:rPr lang="zh-CN" altLang="zh-CN" sz="2400" dirty="0"/>
              <a:t>，确定如何纠正该偏差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    </a:t>
            </a:r>
            <a:r>
              <a:rPr lang="zh-CN" altLang="zh-CN" sz="2400" dirty="0"/>
              <a:t>最后，采取相应安全管理、安全教育以及安全工程技术等措施，</a:t>
            </a:r>
            <a:r>
              <a:rPr lang="zh-CN" altLang="zh-CN" sz="2400" dirty="0">
                <a:solidFill>
                  <a:srgbClr val="FF0000"/>
                </a:solidFill>
              </a:rPr>
              <a:t>消除隐患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i="1" dirty="0"/>
              <a:t>②</a:t>
            </a:r>
            <a:r>
              <a:rPr lang="zh-CN" altLang="zh-CN" sz="2400" i="1" dirty="0"/>
              <a:t>安全控制的基本原则包括 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闭环控制原则</a:t>
            </a:r>
            <a:r>
              <a:rPr lang="zh-CN" altLang="zh-CN" sz="2400" dirty="0"/>
              <a:t>。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从输入到输出，通过信息反馈进行决策，</a:t>
            </a:r>
            <a:r>
              <a:rPr lang="zh-CN" altLang="zh-CN" sz="2400" dirty="0"/>
              <a:t>并控制输人，由此形成一个完整的控制过程，称为闭环控制，它要讲究目的性和效果性，要有评价、反馈和决策。</a:t>
            </a:r>
          </a:p>
          <a:p>
            <a:pPr marL="109728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61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11EFD1-A812-4952-9FE6-E7B2A343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课程介绍：难度较大，涉及数学基础较多，例如概率论，信息论，博弈论，控制论等。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答疑地点：计算机学院学科楼</a:t>
            </a:r>
            <a:r>
              <a:rPr lang="en-US" altLang="zh-CN" dirty="0"/>
              <a:t>233</a:t>
            </a:r>
          </a:p>
          <a:p>
            <a:pPr>
              <a:defRPr/>
            </a:pPr>
            <a:r>
              <a:rPr lang="zh-CN" altLang="en-US" dirty="0"/>
              <a:t>基本要求：保持课堂纪律，不允许迟到，不准讲话。课后认真复习与预习。</a:t>
            </a:r>
          </a:p>
          <a:p>
            <a:pPr>
              <a:defRPr/>
            </a:pPr>
            <a:r>
              <a:rPr lang="zh-CN" altLang="en-US" dirty="0"/>
              <a:t>教师：王志伟</a:t>
            </a:r>
          </a:p>
          <a:p>
            <a:pPr>
              <a:defRPr/>
            </a:pPr>
            <a:r>
              <a:rPr lang="zh-CN" altLang="en-US" dirty="0"/>
              <a:t>单位：计算机学院信息安全系</a:t>
            </a:r>
          </a:p>
          <a:p>
            <a:pPr>
              <a:defRPr/>
            </a:pPr>
            <a:r>
              <a:rPr lang="zh-CN" altLang="en-US" dirty="0"/>
              <a:t>联系方式：</a:t>
            </a:r>
            <a:r>
              <a:rPr lang="en-US" altLang="zh-CN" dirty="0"/>
              <a:t>zhwwang@njupt.edu.cn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2B4D30-5AAA-4C59-9391-98F534B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4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动态控制原则</a:t>
            </a:r>
            <a:r>
              <a:rPr lang="zh-CN" altLang="zh-CN" sz="2400" dirty="0"/>
              <a:t>。</a:t>
            </a:r>
            <a:r>
              <a:rPr lang="zh-CN" altLang="zh-CN" sz="2400" dirty="0">
                <a:solidFill>
                  <a:srgbClr val="FF0000"/>
                </a:solidFill>
              </a:rPr>
              <a:t>只有正确、适时地进行安全控制，才能收到预期效果。</a:t>
            </a:r>
            <a:r>
              <a:rPr lang="zh-CN" altLang="zh-CN" sz="2400" dirty="0"/>
              <a:t>动态控制原则要求无论从技术上，还是从管理上，都要有自组织、自适应的功能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分级控制原则</a:t>
            </a:r>
            <a:r>
              <a:rPr lang="zh-CN" altLang="zh-CN" sz="2400" dirty="0"/>
              <a:t>。对系统的各组成部分（子系统），</a:t>
            </a:r>
            <a:r>
              <a:rPr lang="zh-CN" altLang="zh-CN" sz="2400" dirty="0">
                <a:solidFill>
                  <a:srgbClr val="FF0000"/>
                </a:solidFill>
              </a:rPr>
              <a:t>要采用分级控制</a:t>
            </a:r>
            <a:r>
              <a:rPr lang="zh-CN" altLang="zh-CN" sz="2400" dirty="0"/>
              <a:t>，分主次进行管理。各子系统可以自我调整和控制。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分层控制原则</a:t>
            </a:r>
            <a:r>
              <a:rPr lang="zh-CN" altLang="zh-CN" sz="2400" dirty="0"/>
              <a:t>。安全事件的控制，有六个层次：</a:t>
            </a:r>
            <a:r>
              <a:rPr lang="zh-CN" altLang="zh-CN" sz="2400" dirty="0">
                <a:solidFill>
                  <a:srgbClr val="FF0000"/>
                </a:solidFill>
              </a:rPr>
              <a:t>根本的预防性控制、补充性控制、防止危害扩大的预防性控制、维护性能的控制、经常性控制</a:t>
            </a:r>
            <a:r>
              <a:rPr lang="zh-CN" altLang="zh-CN" sz="2400" dirty="0"/>
              <a:t>以及</a:t>
            </a:r>
            <a:r>
              <a:rPr lang="zh-CN" altLang="zh-CN" sz="2400" dirty="0">
                <a:solidFill>
                  <a:srgbClr val="FF0000"/>
                </a:solidFill>
              </a:rPr>
              <a:t>紧急性控制</a:t>
            </a:r>
            <a:r>
              <a:rPr lang="zh-CN" altLang="zh-CN" sz="2400" dirty="0"/>
              <a:t>。该原则要求安全控制、管理和技术的实现，要有阶梯性和协调性，要采取多层控制，以增加可靠度。 </a:t>
            </a:r>
          </a:p>
          <a:p>
            <a:pPr marL="109728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68019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1.3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 安全面面观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zh-CN" altLang="en-US" sz="2400" i="1" dirty="0"/>
              <a:t>③</a:t>
            </a:r>
            <a:r>
              <a:rPr lang="zh-CN" altLang="zh-CN" sz="2400" i="1" dirty="0"/>
              <a:t>安全控制的方法，主要有四种 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信息方法。该方法完全撇开研究对象的具体结构和运动形态，</a:t>
            </a:r>
            <a:r>
              <a:rPr lang="zh-CN" altLang="zh-CN" sz="2400" dirty="0">
                <a:solidFill>
                  <a:srgbClr val="FF0000"/>
                </a:solidFill>
              </a:rPr>
              <a:t>把系统的有目的性运动过程（比如，安全保障过程），抽象为信息传递和转换过程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黑箱方法。所谓黑箱方法，就是在客体结构未知（或假定未知）的前提下，给黑箱以输入，从而得到相应的输出；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反馈方法。这是一种“以原因和结果的相互作用来进行整体把握”的方法，其特点是：</a:t>
            </a:r>
            <a:r>
              <a:rPr lang="zh-CN" altLang="zh-CN" sz="2400" dirty="0">
                <a:solidFill>
                  <a:srgbClr val="FF0000"/>
                </a:solidFill>
              </a:rPr>
              <a:t>根据过去操作的情况，去调整未来行为</a:t>
            </a:r>
            <a:r>
              <a:rPr lang="zh-CN" altLang="zh-CN" sz="2400" dirty="0"/>
              <a:t>。 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zh-CN" sz="2400" dirty="0"/>
              <a:t>功能模拟法。它暂时撇开系统的结构、要素、属性，</a:t>
            </a:r>
            <a:r>
              <a:rPr lang="zh-CN" altLang="zh-CN" sz="2400" dirty="0">
                <a:solidFill>
                  <a:srgbClr val="FF0000"/>
                </a:solidFill>
              </a:rPr>
              <a:t>而只是单独研究行为</a:t>
            </a:r>
            <a:r>
              <a:rPr lang="zh-CN" altLang="zh-CN" sz="2400" dirty="0"/>
              <a:t>，并通过“行为功能”来把握系统的结构和性质。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535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安全系统的耗散结构演化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安全系统为什么是开放的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 </a:t>
            </a:r>
            <a:r>
              <a:rPr lang="zh-CN" altLang="zh-CN" sz="2000" dirty="0"/>
              <a:t>安全系统是由</a:t>
            </a:r>
            <a:r>
              <a:rPr lang="zh-CN" altLang="zh-CN" sz="2000" dirty="0">
                <a:solidFill>
                  <a:srgbClr val="FF0000"/>
                </a:solidFill>
              </a:rPr>
              <a:t>人、设备和环境</a:t>
            </a:r>
            <a:r>
              <a:rPr lang="zh-CN" altLang="zh-CN" sz="2000" dirty="0"/>
              <a:t>三大部分组成的系统。其中人的因素，作为</a:t>
            </a:r>
            <a:r>
              <a:rPr lang="zh-CN" altLang="zh-CN" sz="2000" dirty="0">
                <a:solidFill>
                  <a:srgbClr val="FF0000"/>
                </a:solidFill>
              </a:rPr>
              <a:t>安全系统的主体因素</a:t>
            </a:r>
            <a:r>
              <a:rPr lang="zh-CN" altLang="zh-CN" sz="2000" dirty="0"/>
              <a:t>，必须与外界发生物质、能量和信息的交换，而安全需求又是人的本性；因此，人类在与外界进行物质、能量和信息交换时，必然就会将安全因素放在重要位置来考虑，这就决定了安全系统的开放性，即，</a:t>
            </a:r>
            <a:r>
              <a:rPr lang="zh-CN" altLang="zh-CN" sz="2000" dirty="0">
                <a:solidFill>
                  <a:srgbClr val="FF0000"/>
                </a:solidFill>
              </a:rPr>
              <a:t>安全系统将与外界同时进行物质、能量和信息交换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安全系统为什么是动态的？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 </a:t>
            </a:r>
            <a:r>
              <a:rPr lang="zh-CN" altLang="zh-CN" sz="2000" dirty="0"/>
              <a:t>一方面，</a:t>
            </a:r>
            <a:r>
              <a:rPr lang="zh-CN" altLang="zh-CN" sz="2000" dirty="0">
                <a:solidFill>
                  <a:srgbClr val="FF0000"/>
                </a:solidFill>
              </a:rPr>
              <a:t>人类对安全的需求本身就是动态的</a:t>
            </a:r>
            <a:r>
              <a:rPr lang="zh-CN" altLang="zh-CN" sz="2000" dirty="0"/>
              <a:t>，不断提高的，所以，安全系统也是动态的；另一方面，</a:t>
            </a:r>
            <a:r>
              <a:rPr lang="zh-CN" altLang="zh-CN" sz="2000" dirty="0">
                <a:solidFill>
                  <a:srgbClr val="FF0000"/>
                </a:solidFill>
              </a:rPr>
              <a:t>任何系统都具有动态特性</a:t>
            </a:r>
            <a:r>
              <a:rPr lang="zh-CN" altLang="zh-CN" sz="2000" dirty="0"/>
              <a:t>，当然也就导致了安全系统的动态性。</a:t>
            </a:r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93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安全系统的耗散结构演化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安全系统为什么是非线性的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 </a:t>
            </a:r>
            <a:r>
              <a:rPr lang="zh-CN" altLang="zh-CN" sz="2000" dirty="0"/>
              <a:t>其一，如果安全系统是单纯的线性系统，那么就不会出现突变，没有突变就不会有突发灾难，这便从反面论证了安全系统是非线性的；其二，当构成安全系统的各种因素变化时，并不会与系统运行结果进行线性对应。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安全系统为什么是远离原始态的？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 </a:t>
            </a:r>
            <a:r>
              <a:rPr lang="zh-CN" altLang="zh-CN" sz="2000" dirty="0"/>
              <a:t>安全系统的原始态，意指其中的</a:t>
            </a:r>
            <a:r>
              <a:rPr lang="zh-CN" altLang="zh-CN" sz="2000" dirty="0">
                <a:solidFill>
                  <a:srgbClr val="FF0000"/>
                </a:solidFill>
              </a:rPr>
              <a:t>安全因素处于熵、自由度、无序度最大的无组织、无结构的状态</a:t>
            </a:r>
            <a:r>
              <a:rPr lang="zh-CN" altLang="zh-CN" sz="2000" dirty="0"/>
              <a:t>。具体表现为：人、设备、环境三部分的混乱状态，即，人的安全意识淡薄、安全教育落后、安全管理很差，人的行为不安全、物的状态不安全、或人与物的相互作用有潜在危险，缺乏安全防护等。 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14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安全系统的耗散结构演化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①</a:t>
            </a:r>
            <a:r>
              <a:rPr lang="zh-CN" altLang="zh-CN" sz="2400" dirty="0">
                <a:solidFill>
                  <a:srgbClr val="FF0000"/>
                </a:solidFill>
              </a:rPr>
              <a:t>安全系统剩余熵的增减</a:t>
            </a:r>
            <a:r>
              <a:rPr lang="zh-CN" altLang="zh-CN" sz="2400" dirty="0"/>
              <a:t>。安全系统的开放性，确保了它能够与外界进行物质、能量和信息的交换，因此，安全系统有机会输入负熵流或输出正熵流，使得安全系统剩余熵增加或减少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②</a:t>
            </a:r>
            <a:r>
              <a:rPr lang="zh-CN" altLang="zh-CN" sz="2400" dirty="0">
                <a:solidFill>
                  <a:srgbClr val="FF0000"/>
                </a:solidFill>
              </a:rPr>
              <a:t>安全系统的扰动</a:t>
            </a:r>
            <a:r>
              <a:rPr lang="zh-CN" altLang="zh-CN" sz="2400" dirty="0"/>
              <a:t>。此处的扰动，意指安全系统的各个影响因素，在其稳定态的微小波动，即，</a:t>
            </a:r>
            <a:r>
              <a:rPr lang="zh-CN" altLang="zh-CN" sz="2400" dirty="0">
                <a:solidFill>
                  <a:srgbClr val="FF0000"/>
                </a:solidFill>
              </a:rPr>
              <a:t>以稳定态为中心，上下左右做微小的偏离</a:t>
            </a:r>
            <a:r>
              <a:rPr lang="zh-CN" altLang="zh-CN" sz="2400" dirty="0"/>
              <a:t>（即，变化</a:t>
            </a:r>
            <a:r>
              <a:rPr lang="zh-CN" altLang="en-US" sz="2400" dirty="0"/>
              <a:t>）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③</a:t>
            </a:r>
            <a:r>
              <a:rPr lang="zh-CN" altLang="zh-CN" sz="2400" dirty="0">
                <a:solidFill>
                  <a:srgbClr val="FF0000"/>
                </a:solidFill>
              </a:rPr>
              <a:t>安全系统的耗散结构形成</a:t>
            </a:r>
            <a:r>
              <a:rPr lang="zh-CN" altLang="zh-CN" sz="2400" dirty="0"/>
              <a:t>。从前面的论述，我们可以将安全系统的耗散结构形成过程归纳为：从安全系统的原始状态出发，由于人类自身的安全需求，人们将千方百计改善安全状况，脱离原始安全状态，</a:t>
            </a:r>
            <a:r>
              <a:rPr lang="zh-CN" altLang="zh-CN" sz="2400" dirty="0">
                <a:solidFill>
                  <a:srgbClr val="FF0000"/>
                </a:solidFill>
              </a:rPr>
              <a:t>从而不断减少安全系统的剩余熵，甚至使得该剩余熵达到很低的程度，</a:t>
            </a:r>
            <a:r>
              <a:rPr lang="zh-CN" altLang="zh-CN" sz="2400" dirty="0"/>
              <a:t>以至于安全事件的频率大幅度减少</a:t>
            </a:r>
            <a:r>
              <a:rPr lang="zh-CN" altLang="en-US" sz="2400" dirty="0"/>
              <a:t>。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/>
              <a:t>安全系统形成耗散结构的三个原因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7188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安全系统的耗散结构演化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安全系统耗散结构如何维持 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</a:t>
            </a:r>
            <a:r>
              <a:rPr lang="zh-CN" altLang="zh-CN" sz="2000" dirty="0"/>
              <a:t>安全系统具有</a:t>
            </a:r>
            <a:r>
              <a:rPr lang="zh-CN" altLang="zh-CN" sz="2000" dirty="0">
                <a:solidFill>
                  <a:srgbClr val="FF0000"/>
                </a:solidFill>
              </a:rPr>
              <a:t>系统性、协调性、整体性和组织性</a:t>
            </a:r>
            <a:r>
              <a:rPr lang="zh-CN" altLang="zh-CN" sz="2000" dirty="0"/>
              <a:t>。耗散结构的最本质特征，就是消耗外界有序的物质、能量和信息；若没有消耗，耗散结构将不存在。这便决定了安全耗散结构维持的条件：</a:t>
            </a:r>
            <a:r>
              <a:rPr lang="zh-CN" altLang="zh-CN" sz="2000" dirty="0">
                <a:solidFill>
                  <a:srgbClr val="FF0000"/>
                </a:solidFill>
              </a:rPr>
              <a:t>由于安全系统本身的开放性和动态性，系统自身会产生熵增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r>
              <a:rPr lang="zh-CN" altLang="zh-CN" sz="2000" dirty="0"/>
              <a:t>此处，剩余熵</a:t>
            </a:r>
            <a:r>
              <a:rPr lang="en-US" altLang="zh-CN" sz="2000" dirty="0"/>
              <a:t>=</a:t>
            </a:r>
            <a:r>
              <a:rPr lang="zh-CN" altLang="zh-CN" sz="2000" dirty="0"/>
              <a:t>安全系统的自然熵增</a:t>
            </a:r>
            <a:r>
              <a:rPr lang="en-US" altLang="zh-CN" sz="2000" dirty="0"/>
              <a:t>-</a:t>
            </a:r>
            <a:r>
              <a:rPr lang="zh-CN" altLang="zh-CN" sz="2000" dirty="0"/>
              <a:t>输入的负熵流</a:t>
            </a:r>
            <a:r>
              <a:rPr lang="en-US" altLang="zh-CN" sz="2000" dirty="0"/>
              <a:t>-</a:t>
            </a:r>
            <a:r>
              <a:rPr lang="zh-CN" altLang="zh-CN" sz="2000" dirty="0"/>
              <a:t>输出的正熵流。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安全系统如何向高一级转化？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</a:t>
            </a:r>
            <a:r>
              <a:rPr lang="zh-CN" altLang="zh-CN" sz="2000" dirty="0"/>
              <a:t>在维持原有耗散结构的情况下，即，剩余熵非正的情况下，如果进一步增加输入的负熵流，那么剩余熵将进一步降低，安全系统的有序度将进一步增加；此时的安全系统正在远离旧的耗散结构的稳定态。</a:t>
            </a:r>
            <a:r>
              <a:rPr lang="zh-CN" altLang="zh-CN" sz="2000" dirty="0">
                <a:solidFill>
                  <a:srgbClr val="FF0000"/>
                </a:solidFill>
              </a:rPr>
              <a:t>由于安全系统本身的非线性，再加上安全系统的安全涨落，假若该涨落发生在远离旧耗散结构的非线性区，</a:t>
            </a:r>
            <a:r>
              <a:rPr lang="zh-CN" altLang="zh-CN" sz="2000" dirty="0"/>
              <a:t>那么，安全系统将从旧的耗散结构，自组织突变为具有新结构、新功能、新特点的、更高级的耗散结构，从而实现安全系统耗散结构向高一级的转化。</a:t>
            </a:r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51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安全系统的耗散结构演化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安全系统耗散结构如何向低一级转化 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</a:t>
            </a:r>
            <a:r>
              <a:rPr lang="zh-CN" altLang="zh-CN" sz="2000" dirty="0"/>
              <a:t>处于远离耗散结构稳定态的安全系统，</a:t>
            </a:r>
            <a:r>
              <a:rPr lang="zh-CN" altLang="zh-CN" sz="2000" dirty="0">
                <a:solidFill>
                  <a:srgbClr val="FF0000"/>
                </a:solidFill>
              </a:rPr>
              <a:t>只要存在安全系统涨落</a:t>
            </a:r>
            <a:r>
              <a:rPr lang="zh-CN" altLang="zh-CN" sz="2000" dirty="0"/>
              <a:t>（主要是指“不安全”涨落），</a:t>
            </a:r>
            <a:r>
              <a:rPr lang="zh-CN" altLang="zh-CN" sz="2000" dirty="0">
                <a:solidFill>
                  <a:srgbClr val="FF0000"/>
                </a:solidFill>
              </a:rPr>
              <a:t>而且该涨落出现在远离耗散结构的非线性区</a:t>
            </a:r>
            <a:r>
              <a:rPr lang="zh-CN" altLang="zh-CN" sz="2000" dirty="0"/>
              <a:t>，那么，安全系统就会由原来的耗散结构，突变为更低级的耗散结构，即，完成了安全系统耗散结构向低级的耗散结构的转化。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安全系统耗散结构的破坏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109728" indent="0">
              <a:buNone/>
            </a:pPr>
            <a:r>
              <a:rPr lang="zh-CN" altLang="en-US" sz="2000" dirty="0"/>
              <a:t>      </a:t>
            </a:r>
            <a:r>
              <a:rPr lang="zh-CN" altLang="zh-CN" sz="2000" dirty="0">
                <a:solidFill>
                  <a:srgbClr val="FF0000"/>
                </a:solidFill>
              </a:rPr>
              <a:t>当安全系统耗散结构降低到安全系统的原始态时，该转化就称为安全系统耗散结构的破坏</a:t>
            </a:r>
            <a:r>
              <a:rPr lang="zh-CN" altLang="zh-CN" sz="2000" dirty="0"/>
              <a:t>。此时对安全系统耗散结构的破坏程度，远大于耗散结构向低级转化的破坏程度，从而产生更加厉害的非线性灾难。安全系统耗散结构的破坏机制，与前面的向低级转化的机制类似，只是此时的直接后果就是：安全系统回到原始态。</a:t>
            </a:r>
          </a:p>
          <a:p>
            <a:pPr marL="109728" indent="0">
              <a:buNone/>
            </a:pPr>
            <a:endParaRPr lang="zh-CN" altLang="zh-CN" sz="2000" dirty="0"/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40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1.5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信息安全回头看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信息的不同特征，也会导致不同的信息安全问题</a:t>
            </a:r>
            <a:r>
              <a:rPr lang="en-US" altLang="zh-CN" sz="2800" dirty="0"/>
              <a:t>:</a:t>
            </a:r>
          </a:p>
          <a:p>
            <a:pPr marL="109728" indent="0">
              <a:buNone/>
            </a:pPr>
            <a:r>
              <a:rPr lang="zh-CN" altLang="en-US" sz="2400" dirty="0"/>
              <a:t>①</a:t>
            </a:r>
            <a:r>
              <a:rPr lang="zh-CN" altLang="zh-CN" sz="2400" dirty="0"/>
              <a:t>信息的普遍性</a:t>
            </a:r>
            <a:r>
              <a:rPr lang="zh-CN" altLang="en-US" sz="2400" dirty="0"/>
              <a:t>：</a:t>
            </a:r>
            <a:r>
              <a:rPr lang="zh-CN" altLang="zh-CN" sz="2400" dirty="0">
                <a:solidFill>
                  <a:srgbClr val="FF0000"/>
                </a:solidFill>
              </a:rPr>
              <a:t>信息存在于尚未确定的，即有变数的，事物之中</a:t>
            </a:r>
            <a:r>
              <a:rPr lang="zh-CN" altLang="zh-CN" sz="2400" dirty="0"/>
              <a:t>；已确定的事物则不含信息。这里“已确定的事物”，意指事物没有意外变化，其存在是确定的，并且也是预先知道的。因此，重复的叙述，不会提供任何信息。这里“尚未确定的事情”，意指存在着某种变数，有多种可能状态，而且预先不知道（或不全知道）究竟会出现哪种状态。</a:t>
            </a:r>
            <a:r>
              <a:rPr lang="zh-CN" altLang="zh-CN" sz="2400" dirty="0">
                <a:solidFill>
                  <a:srgbClr val="FF0000"/>
                </a:solidFill>
              </a:rPr>
              <a:t>事物存在的可能状态越多，就越不确定，对其变化就越难掌握</a:t>
            </a:r>
            <a:r>
              <a:rPr lang="zh-CN" altLang="zh-CN" sz="2400" dirty="0"/>
              <a:t>，于是，</a:t>
            </a:r>
            <a:r>
              <a:rPr lang="zh-CN" altLang="zh-CN" sz="2400" dirty="0">
                <a:solidFill>
                  <a:srgbClr val="FF0000"/>
                </a:solidFill>
              </a:rPr>
              <a:t>事物一旦从不确定变为确定，我们就可获得越多的信息</a:t>
            </a:r>
            <a:r>
              <a:rPr lang="zh-CN" altLang="zh-CN" sz="2400" dirty="0"/>
              <a:t>；相反，某事物如果基本确定，甚至已经确定，那么，它包含的信息就很少，甚至没有信息。 </a:t>
            </a:r>
          </a:p>
          <a:p>
            <a:pPr marL="109728" indent="0">
              <a:buNone/>
            </a:pPr>
            <a:r>
              <a:rPr lang="zh-CN" altLang="zh-CN" sz="2800" dirty="0"/>
              <a:t> </a:t>
            </a:r>
            <a:endParaRPr lang="en-US" altLang="zh-CN" sz="2800" dirty="0"/>
          </a:p>
          <a:p>
            <a:pPr marL="109728" indent="0">
              <a:buNone/>
            </a:pPr>
            <a:endParaRPr lang="zh-CN" altLang="zh-CN" sz="2000" dirty="0"/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3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1.5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信息安全回头看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400" dirty="0"/>
              <a:t>②</a:t>
            </a:r>
            <a:r>
              <a:rPr lang="zh-CN" altLang="zh-CN" sz="2400" dirty="0"/>
              <a:t>信息的客观性：这是信息的第一特性。</a:t>
            </a:r>
            <a:r>
              <a:rPr lang="zh-CN" altLang="zh-CN" sz="2400" dirty="0">
                <a:solidFill>
                  <a:srgbClr val="FF0000"/>
                </a:solidFill>
              </a:rPr>
              <a:t>信息是对客观事物的反映。由于事物的存在和变化不以人们意志为转移</a:t>
            </a:r>
            <a:r>
              <a:rPr lang="zh-CN" altLang="zh-CN" sz="2400" dirty="0"/>
              <a:t>，所以，反映这种存在和变化的信息，同样也是客观的，也不随人们的主观意志而改变。如果人为篡改信息，那么，信息就会失去其价值，甚至不再是“信息”了。对信息的最基本要求，就是要符合客观实际，即准确性。</a:t>
            </a:r>
            <a:r>
              <a:rPr lang="zh-CN" altLang="zh-CN" sz="2400" dirty="0">
                <a:solidFill>
                  <a:srgbClr val="FF0000"/>
                </a:solidFill>
              </a:rPr>
              <a:t>由信息的客观性而引起的信息安全问题，非常复杂</a:t>
            </a:r>
            <a:r>
              <a:rPr lang="zh-CN" altLang="zh-CN" sz="2400" dirty="0"/>
              <a:t>；因为，“安全”具有浓厚的主观特色，从而使得信息安全在“主观”和“客观”之间摇摆不定，很难分析。</a:t>
            </a:r>
          </a:p>
          <a:p>
            <a:pPr marL="109728" indent="0">
              <a:buNone/>
            </a:pPr>
            <a:endParaRPr lang="zh-CN" altLang="zh-CN" sz="2000" dirty="0"/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1.5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信息安全回头看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400" dirty="0"/>
              <a:t>③</a:t>
            </a:r>
            <a:r>
              <a:rPr lang="zh-CN" altLang="zh-CN" sz="2400" dirty="0"/>
              <a:t>信息的可识别性（</a:t>
            </a:r>
            <a:r>
              <a:rPr lang="zh-CN" altLang="zh-CN" sz="2400" dirty="0">
                <a:solidFill>
                  <a:srgbClr val="FF0000"/>
                </a:solidFill>
              </a:rPr>
              <a:t>绝大部分信息安全技术，都是基于该特性才能发挥作用的</a:t>
            </a:r>
            <a:r>
              <a:rPr lang="zh-CN" altLang="zh-CN" sz="2400" dirty="0"/>
              <a:t>）：信息是可识别的，识别又可分为直接识别和间接识别。</a:t>
            </a:r>
            <a:r>
              <a:rPr lang="zh-CN" altLang="zh-CN" sz="2400" dirty="0">
                <a:solidFill>
                  <a:srgbClr val="FF0000"/>
                </a:solidFill>
              </a:rPr>
              <a:t>直接识别，指通过人的感官的识别</a:t>
            </a:r>
            <a:r>
              <a:rPr lang="zh-CN" altLang="zh-CN" sz="2400" dirty="0"/>
              <a:t>；</a:t>
            </a:r>
            <a:r>
              <a:rPr lang="zh-CN" altLang="zh-CN" sz="2400" dirty="0">
                <a:solidFill>
                  <a:srgbClr val="FF0000"/>
                </a:solidFill>
              </a:rPr>
              <a:t>间接识别，指通过各种测试手段的识别</a:t>
            </a:r>
            <a:r>
              <a:rPr lang="zh-CN" altLang="zh-CN" sz="2400" dirty="0"/>
              <a:t>。不同的信息源有不同的识别方法。信息识别包括对信息的获取、整理、认知等。要想利用信息，就必须先识别信息。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④</a:t>
            </a:r>
            <a:r>
              <a:rPr lang="zh-CN" altLang="zh-CN" sz="2400" dirty="0"/>
              <a:t>信息的可传递性（</a:t>
            </a:r>
            <a:r>
              <a:rPr lang="zh-CN" altLang="zh-CN" sz="2400" dirty="0">
                <a:solidFill>
                  <a:srgbClr val="FF0000"/>
                </a:solidFill>
              </a:rPr>
              <a:t>绝大部分信息安全问题，都是发生在信息的传递过程中</a:t>
            </a:r>
            <a:r>
              <a:rPr lang="zh-CN" altLang="zh-CN" sz="2400" dirty="0"/>
              <a:t>）：通过各种媒介，信息可在人与人、人与物、物与物之间传递。</a:t>
            </a:r>
            <a:r>
              <a:rPr lang="zh-CN" altLang="zh-CN" sz="2400" dirty="0">
                <a:solidFill>
                  <a:srgbClr val="FF0000"/>
                </a:solidFill>
              </a:rPr>
              <a:t>可传递性是信息的要素，也是信息的明显特征</a:t>
            </a:r>
            <a:r>
              <a:rPr lang="zh-CN" altLang="zh-CN" sz="2400" dirty="0"/>
              <a:t>；没有传递就没有信息，就失去了信息的有效性。同样，传递的快慢，对信息的效用影响极大。 </a:t>
            </a:r>
          </a:p>
          <a:p>
            <a:pPr marL="109728" indent="0">
              <a:buNone/>
            </a:pPr>
            <a:endParaRPr lang="zh-CN" altLang="zh-CN" sz="2000" dirty="0"/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信息安全再认识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1.5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信息安全回头看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400" dirty="0"/>
              <a:t>⑤</a:t>
            </a:r>
            <a:r>
              <a:rPr lang="zh-CN" altLang="zh-CN" sz="2400" dirty="0"/>
              <a:t>信息的可共享性（</a:t>
            </a:r>
            <a:r>
              <a:rPr lang="zh-CN" altLang="zh-CN" sz="2400" dirty="0">
                <a:solidFill>
                  <a:srgbClr val="FF0000"/>
                </a:solidFill>
              </a:rPr>
              <a:t>该特性也是众多信息安全问题的祸根</a:t>
            </a:r>
            <a:r>
              <a:rPr lang="zh-CN" altLang="zh-CN" sz="2400" dirty="0"/>
              <a:t>）：</a:t>
            </a:r>
            <a:r>
              <a:rPr lang="zh-CN" altLang="zh-CN" sz="2400" dirty="0">
                <a:solidFill>
                  <a:srgbClr val="FF0000"/>
                </a:solidFill>
              </a:rPr>
              <a:t>它是指，同一信息，可在同一时间，被多个主体共有</a:t>
            </a:r>
            <a:r>
              <a:rPr lang="zh-CN" altLang="zh-CN" sz="2400" dirty="0"/>
              <a:t>；而且，还能够无限复制、传递。可共享性，也是信息最重要的本质特征，因为，物质和能量都不具有该特性。此外，信息的可传递性也为共享搭建了桥梁。信息共享的结果，就是人们能收到的信息越来越多，甚至出现“信息爆炸”。</a:t>
            </a:r>
            <a:r>
              <a:rPr lang="zh-CN" altLang="zh-CN" sz="2400" dirty="0">
                <a:solidFill>
                  <a:srgbClr val="FF0000"/>
                </a:solidFill>
              </a:rPr>
              <a:t>于是，如何准确、快速地获取信息，如何高效存储信息，如何适当处理信息等，都将成为未来的重要课题。 </a:t>
            </a:r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87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1.5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 信息安全回头看</a:t>
            </a:r>
            <a:r>
              <a:rPr lang="zh-CN" altLang="zh-CN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3896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  <a:p>
            <a:pPr marL="109728" indent="0">
              <a:buNone/>
            </a:pPr>
            <a:endParaRPr lang="en-US" altLang="zh-CN" sz="2400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400" dirty="0"/>
              <a:t>⑥</a:t>
            </a:r>
            <a:r>
              <a:rPr lang="zh-CN" altLang="zh-CN" sz="2400" dirty="0"/>
              <a:t>信息的知识性（</a:t>
            </a:r>
            <a:r>
              <a:rPr lang="zh-CN" altLang="zh-CN" sz="2400" dirty="0">
                <a:solidFill>
                  <a:srgbClr val="FF0000"/>
                </a:solidFill>
              </a:rPr>
              <a:t>实际上信息安全中所谓的“信息泄露”就是由其知识性引起的</a:t>
            </a:r>
            <a:r>
              <a:rPr lang="zh-CN" altLang="zh-CN" sz="2400" dirty="0"/>
              <a:t>）：借助信息，便能获得相关知识，消除认知缺陷，由不知转化为知，由知之甚少转化为知之较多。因此，我们可以独立于具体事物，来获取和利用信息。这样，如果获得了信息，也就获得了关于事物的知识。</a:t>
            </a:r>
            <a:r>
              <a:rPr lang="zh-CN" altLang="zh-CN" sz="2400" dirty="0">
                <a:solidFill>
                  <a:srgbClr val="FF0000"/>
                </a:solidFill>
              </a:rPr>
              <a:t>虽然信息不等于知识，但信息中却包含着知识。</a:t>
            </a:r>
          </a:p>
          <a:p>
            <a:pPr marL="109728" indent="0">
              <a:buNone/>
            </a:pPr>
            <a:r>
              <a:rPr lang="zh-CN" altLang="en-US" sz="2400" dirty="0"/>
              <a:t>⑦</a:t>
            </a:r>
            <a:r>
              <a:rPr lang="zh-CN" altLang="zh-CN" sz="2400" dirty="0"/>
              <a:t>信息的可开发性（</a:t>
            </a:r>
            <a:r>
              <a:rPr lang="zh-CN" altLang="zh-CN" sz="2400" dirty="0">
                <a:solidFill>
                  <a:srgbClr val="FF0000"/>
                </a:solidFill>
              </a:rPr>
              <a:t>信息安全中的所谓“大数据安全”问题，便是源于此特性</a:t>
            </a:r>
            <a:r>
              <a:rPr lang="zh-CN" altLang="zh-CN" sz="2400" dirty="0"/>
              <a:t>）：信息作为一种资源，取之不尽，用之不竭；因而，可不断探索和挖掘。由于客观事物的复杂性和事物之间的相关性，反映事物本质和非本质的信息常常交织在一起，再加上它们会受到历史的和认识能力的局限，因而需要、也可以不断开发，不断利用。 </a:t>
            </a:r>
          </a:p>
          <a:p>
            <a:pPr marL="109728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23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FF1012-9D14-4FBB-A8DB-152538A6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68F38E-EF4E-439F-AC42-F0620C32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43CDF5D-F281-43DC-A9D3-843A7236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30188"/>
            <a:ext cx="8228012" cy="639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7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D8829D-6D97-48A3-B793-78824FB0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66D567-9D90-4EF9-AA04-893C1B8F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7FEA3C-D7E9-4E4F-9D0A-91C9DFA6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8"/>
            <a:ext cx="73533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DCFA25-78C8-4AAC-A083-F1AE35F7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033373-F10B-4101-B902-7B4E2CEA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59E175-54CD-46E6-A1F1-B1D5C0D2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538" y="368491"/>
            <a:ext cx="6415087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9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353C06-6D08-4EEB-960E-9C9E9418E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09725"/>
            <a:ext cx="7162800" cy="36385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E35B003-BA50-4149-A0DA-8D814E0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1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A11DBA-1280-41E9-8FFF-A2B285C3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3B017E-73B9-474C-BC70-CAE55540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8A36636A-6F57-4F56-A177-EB1447DF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85763"/>
            <a:ext cx="8256588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5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1327</TotalTime>
  <Words>4556</Words>
  <Application>Microsoft Office PowerPoint</Application>
  <PresentationFormat>全屏显示(4:3)</PresentationFormat>
  <Paragraphs>169</Paragraphs>
  <Slides>42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黑体</vt:lpstr>
      <vt:lpstr>宋体</vt:lpstr>
      <vt:lpstr>Lucida Sans Unicode</vt:lpstr>
      <vt:lpstr>Verdana</vt:lpstr>
      <vt:lpstr>Wingdings</vt:lpstr>
      <vt:lpstr>Wingdings 2</vt:lpstr>
      <vt:lpstr>Wingdings 3</vt:lpstr>
      <vt:lpstr>Concourse</vt:lpstr>
      <vt:lpstr>安全通论 ---刷新您的安全观念</vt:lpstr>
      <vt:lpstr>PowerPoint 演示文稿</vt:lpstr>
      <vt:lpstr>PowerPoint 演示文稿</vt:lpstr>
      <vt:lpstr>第1章 ---信息安全再认识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安全的基本概念以及特征</vt:lpstr>
      <vt:lpstr>1.1 安全的基本概念以及特征</vt:lpstr>
      <vt:lpstr>1.1 安全的基本概念以及特征</vt:lpstr>
      <vt:lpstr>1.1 安全的基本概念以及特征</vt:lpstr>
      <vt:lpstr>1.1 安全的基本概念以及特征</vt:lpstr>
      <vt:lpstr>1.2  从哲学角度看安全</vt:lpstr>
      <vt:lpstr>1.2  从哲学角度看安全</vt:lpstr>
      <vt:lpstr>1.2  从哲学角度看安全</vt:lpstr>
      <vt:lpstr>1.2  从哲学角度看安全</vt:lpstr>
      <vt:lpstr>1.2  从哲学角度看安全</vt:lpstr>
      <vt:lpstr>1.2  从哲学角度看安全</vt:lpstr>
      <vt:lpstr>1.2  从哲学角度看安全</vt:lpstr>
      <vt:lpstr>1.2  从哲学角度看安全</vt:lpstr>
      <vt:lpstr>1.3  安全面面观</vt:lpstr>
      <vt:lpstr>1.3  安全面面观</vt:lpstr>
      <vt:lpstr>1.3  安全面面观</vt:lpstr>
      <vt:lpstr>1.3  安全面面观</vt:lpstr>
      <vt:lpstr>1.3  安全面面观</vt:lpstr>
      <vt:lpstr>1.3  安全面面观</vt:lpstr>
      <vt:lpstr>1.4 安全系统的耗散结构演化 </vt:lpstr>
      <vt:lpstr>1.4 安全系统的耗散结构演化 </vt:lpstr>
      <vt:lpstr>1.4 安全系统的耗散结构演化 </vt:lpstr>
      <vt:lpstr>1.4 安全系统的耗散结构演化 </vt:lpstr>
      <vt:lpstr>1.4 安全系统的耗散结构演化 </vt:lpstr>
      <vt:lpstr>1.5 信息安全回头看 </vt:lpstr>
      <vt:lpstr>1.5 信息安全回头看 </vt:lpstr>
      <vt:lpstr>1.5 信息安全回头看 </vt:lpstr>
      <vt:lpstr>1.5 信息安全回头看 </vt:lpstr>
      <vt:lpstr>1.5 信息安全回头看 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54</cp:revision>
  <dcterms:created xsi:type="dcterms:W3CDTF">2014-09-16T21:33:07Z</dcterms:created>
  <dcterms:modified xsi:type="dcterms:W3CDTF">2020-02-19T01:20:43Z</dcterms:modified>
</cp:coreProperties>
</file>