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2" r:id="rId2"/>
    <p:sldId id="325" r:id="rId3"/>
    <p:sldId id="374" r:id="rId4"/>
    <p:sldId id="326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54" r:id="rId21"/>
    <p:sldId id="366" r:id="rId22"/>
    <p:sldId id="357" r:id="rId23"/>
    <p:sldId id="359" r:id="rId24"/>
    <p:sldId id="360" r:id="rId25"/>
    <p:sldId id="361" r:id="rId26"/>
    <p:sldId id="363" r:id="rId27"/>
    <p:sldId id="364" r:id="rId28"/>
    <p:sldId id="365" r:id="rId29"/>
    <p:sldId id="3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>
        <p:guide orient="horz" pos="21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t>1/30/2020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3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4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r>
              <a:rPr lang="zh-CN" altLang="en-US" sz="4300" dirty="0">
                <a:solidFill>
                  <a:schemeClr val="bg2">
                    <a:lumMod val="25000"/>
                  </a:schemeClr>
                </a:solidFill>
              </a:rPr>
              <a:t>章</a:t>
            </a:r>
            <a:br>
              <a:rPr lang="en-US" altLang="zh-CN" sz="4300" dirty="0">
                <a:solidFill>
                  <a:srgbClr val="FF0000"/>
                </a:solidFill>
              </a:rPr>
            </a:br>
            <a:r>
              <a:rPr lang="en-US" altLang="zh-CN" sz="4300" dirty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sz="4300" dirty="0">
                <a:solidFill>
                  <a:schemeClr val="bg2">
                    <a:lumMod val="25000"/>
                  </a:schemeClr>
                </a:solidFill>
              </a:rPr>
              <a:t>安全对抗的中观描述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32510"/>
            <a:ext cx="8229600" cy="5238115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sz="2400" dirty="0">
              <a:latin typeface="+mn-ea"/>
              <a:ea typeface="宋体" panose="02010600030101010101" pitchFamily="2" charset="-122"/>
              <a:sym typeface="+mn-ea"/>
            </a:endParaRP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其二，是黑客攻击系统所造成的不安全熵增d</a:t>
            </a:r>
            <a:r>
              <a:rPr lang="zh-CN" sz="2400" baseline="-25000" dirty="0">
                <a:latin typeface="+mn-ea"/>
                <a:sym typeface="+mn-ea"/>
              </a:rPr>
              <a:t>e</a:t>
            </a:r>
            <a:r>
              <a:rPr lang="zh-CN" sz="2400" dirty="0">
                <a:latin typeface="+mn-ea"/>
                <a:sym typeface="+mn-ea"/>
              </a:rPr>
              <a:t>S；</a:t>
            </a: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其三，是红客保障系统安全所引起的不安全熵减d</a:t>
            </a:r>
            <a:r>
              <a:rPr lang="zh-CN" sz="2400" baseline="-25000" dirty="0">
                <a:latin typeface="+mn-ea"/>
                <a:sym typeface="+mn-ea"/>
              </a:rPr>
              <a:t>g</a:t>
            </a:r>
            <a:r>
              <a:rPr lang="zh-CN" sz="2400" dirty="0">
                <a:latin typeface="+mn-ea"/>
                <a:sym typeface="+mn-ea"/>
              </a:rPr>
              <a:t>S。并且，这三股熵流合成后就有</a:t>
            </a:r>
          </a:p>
          <a:p>
            <a:pPr marL="365760" lvl="1" indent="0" algn="ctr" defTabSz="9144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zh-CN" sz="2400" dirty="0">
                <a:latin typeface="+mn-ea"/>
                <a:sym typeface="+mn-ea"/>
              </a:rPr>
              <a:t>dS=d</a:t>
            </a:r>
            <a:r>
              <a:rPr lang="zh-CN" sz="2400" baseline="-25000" dirty="0">
                <a:latin typeface="+mn-ea"/>
                <a:sym typeface="+mn-ea"/>
              </a:rPr>
              <a:t>i</a:t>
            </a:r>
            <a:r>
              <a:rPr lang="zh-CN" sz="2400" dirty="0">
                <a:latin typeface="+mn-ea"/>
                <a:sym typeface="+mn-ea"/>
              </a:rPr>
              <a:t>S+d</a:t>
            </a:r>
            <a:r>
              <a:rPr lang="zh-CN" sz="2400" baseline="-25000" dirty="0">
                <a:latin typeface="+mn-ea"/>
                <a:sym typeface="+mn-ea"/>
              </a:rPr>
              <a:t>e</a:t>
            </a:r>
            <a:r>
              <a:rPr lang="zh-CN" sz="2400" dirty="0">
                <a:latin typeface="+mn-ea"/>
                <a:sym typeface="+mn-ea"/>
              </a:rPr>
              <a:t>S+d</a:t>
            </a:r>
            <a:r>
              <a:rPr lang="zh-CN" sz="2400" baseline="-25000" dirty="0">
                <a:latin typeface="+mn-ea"/>
                <a:sym typeface="+mn-ea"/>
              </a:rPr>
              <a:t>g</a:t>
            </a:r>
            <a:r>
              <a:rPr lang="zh-CN" sz="2400" dirty="0">
                <a:latin typeface="+mn-ea"/>
                <a:sym typeface="+mn-ea"/>
              </a:rPr>
              <a:t>S，</a:t>
            </a:r>
          </a:p>
          <a:p>
            <a:pPr marL="365760" lvl="1" indent="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zh-CN" sz="2400" dirty="0">
                <a:latin typeface="+mn-ea"/>
                <a:sym typeface="+mn-ea"/>
              </a:rPr>
              <a:t>其中前两项d</a:t>
            </a:r>
            <a:r>
              <a:rPr lang="zh-CN" sz="2400" baseline="-25000" dirty="0">
                <a:latin typeface="+mn-ea"/>
                <a:sym typeface="+mn-ea"/>
              </a:rPr>
              <a:t>i</a:t>
            </a:r>
            <a:r>
              <a:rPr lang="zh-CN" sz="2400" dirty="0">
                <a:latin typeface="+mn-ea"/>
                <a:sym typeface="+mn-ea"/>
              </a:rPr>
              <a:t>S（自然熵流）和d</a:t>
            </a:r>
            <a:r>
              <a:rPr lang="zh-CN" sz="2400" baseline="-25000" dirty="0">
                <a:latin typeface="+mn-ea"/>
                <a:sym typeface="+mn-ea"/>
              </a:rPr>
              <a:t>e</a:t>
            </a:r>
            <a:r>
              <a:rPr lang="zh-CN" sz="2400" dirty="0">
                <a:latin typeface="+mn-ea"/>
                <a:sym typeface="+mn-ea"/>
              </a:rPr>
              <a:t>S（黑客熵流）均为非负，而第三项d</a:t>
            </a:r>
            <a:r>
              <a:rPr lang="zh-CN" sz="2400" baseline="-25000" dirty="0">
                <a:latin typeface="+mn-ea"/>
                <a:sym typeface="+mn-ea"/>
              </a:rPr>
              <a:t>g</a:t>
            </a:r>
            <a:r>
              <a:rPr lang="zh-CN" sz="2400" dirty="0">
                <a:latin typeface="+mn-ea"/>
                <a:sym typeface="+mn-ea"/>
              </a:rPr>
              <a:t>S（红客熵流）为负值。如果红客的安全保障能力足够强，使得</a:t>
            </a:r>
          </a:p>
          <a:p>
            <a:pPr marL="365760" lvl="1" indent="0" algn="ctr" defTabSz="9144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None/>
            </a:pPr>
            <a:r>
              <a:rPr lang="zh-CN" sz="2400" dirty="0">
                <a:latin typeface="+mn-ea"/>
                <a:sym typeface="+mn-ea"/>
              </a:rPr>
              <a:t>│d</a:t>
            </a:r>
            <a:r>
              <a:rPr lang="zh-CN" sz="2400" baseline="-25000" dirty="0">
                <a:latin typeface="+mn-ea"/>
                <a:sym typeface="+mn-ea"/>
              </a:rPr>
              <a:t>g</a:t>
            </a:r>
            <a:r>
              <a:rPr lang="zh-CN" sz="2400" dirty="0">
                <a:latin typeface="+mn-ea"/>
                <a:sym typeface="+mn-ea"/>
              </a:rPr>
              <a:t>S│&gt;d</a:t>
            </a:r>
            <a:r>
              <a:rPr lang="zh-CN" sz="2400" baseline="-25000" dirty="0">
                <a:latin typeface="+mn-ea"/>
                <a:sym typeface="+mn-ea"/>
              </a:rPr>
              <a:t>i</a:t>
            </a:r>
            <a:r>
              <a:rPr lang="zh-CN" sz="2400" dirty="0">
                <a:latin typeface="+mn-ea"/>
                <a:sym typeface="+mn-ea"/>
              </a:rPr>
              <a:t>S+d</a:t>
            </a:r>
            <a:r>
              <a:rPr lang="zh-CN" sz="2400" baseline="-25000" dirty="0">
                <a:latin typeface="+mn-ea"/>
                <a:sym typeface="+mn-ea"/>
              </a:rPr>
              <a:t>e</a:t>
            </a:r>
            <a:r>
              <a:rPr lang="zh-CN" sz="2400" dirty="0">
                <a:latin typeface="+mn-ea"/>
                <a:sym typeface="+mn-ea"/>
              </a:rPr>
              <a:t>S，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11.2 安全对抗的耗散行为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635"/>
            <a:ext cx="8229600" cy="4745990"/>
          </a:xfrm>
        </p:spPr>
        <p:txBody>
          <a:bodyPr>
            <a:normAutofit/>
          </a:bodyPr>
          <a:lstStyle/>
          <a:p>
            <a:pPr marL="0" indent="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en-US" altLang="zh-CN" sz="2400" dirty="0">
                <a:latin typeface="+mn-ea"/>
                <a:sym typeface="+mn-ea"/>
              </a:rPr>
              <a:t>  </a:t>
            </a:r>
            <a:r>
              <a:rPr lang="zh-CN" sz="2400" dirty="0">
                <a:latin typeface="+mn-ea"/>
                <a:sym typeface="+mn-ea"/>
              </a:rPr>
              <a:t>那么，dS就为负，即，系统因为红客的负熵流（d</a:t>
            </a:r>
            <a:r>
              <a:rPr lang="zh-CN" sz="2400" baseline="-25000" dirty="0">
                <a:latin typeface="+mn-ea"/>
                <a:sym typeface="+mn-ea"/>
              </a:rPr>
              <a:t>g</a:t>
            </a:r>
            <a:r>
              <a:rPr lang="zh-CN" sz="2400" dirty="0">
                <a:latin typeface="+mn-ea"/>
                <a:sym typeface="+mn-ea"/>
              </a:rPr>
              <a:t>S），抵消了黑客和自然退化所引起的熵增，从而，系统整体的不安全熵就会减少，安全度就不断提高，最后稳定在一种较平衡的不安全熵总值更低的新状态，即，形成了耗散结构。</a:t>
            </a:r>
          </a:p>
          <a:p>
            <a:pPr marL="0" indent="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sz="2400" dirty="0">
              <a:latin typeface="+mn-ea"/>
              <a:sym typeface="+mn-ea"/>
            </a:endParaRPr>
          </a:p>
          <a:p>
            <a:pPr marL="0" indent="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sz="2400" dirty="0">
              <a:latin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11.2 安全对抗的耗散行为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系统偏离平衡态的程度，可由三股流（自然熵流、红客熵流、黑客熵流）的“力量”强弱来表征。系统处于平衡状态时，三股“熵流”与产生熵流的“力量”综合皆为零；当系统处于非平衡态的线性区（称为“近平衡区”）时，如果“力量”和“熵流”为非线性关系，即“力量”较强时，系统就会远离平衡状态，处于非平衡、非线性区。非平衡过程的“不安全熵流”，不仅取决于该过程的推动“力量”，而且，还受到其它非平衡过程的影响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换句话说，不同的非平衡过程之间，存在着某种耦合。用F表示系统的不安全熵流，{x</a:t>
            </a:r>
            <a:r>
              <a:rPr lang="zh-CN" sz="2400" baseline="-25000" dirty="0">
                <a:latin typeface="+mn-ea"/>
                <a:sym typeface="+mn-ea"/>
              </a:rPr>
              <a:t>i</a:t>
            </a:r>
            <a:r>
              <a:rPr lang="zh-CN" sz="2400" dirty="0">
                <a:latin typeface="+mn-ea"/>
                <a:sym typeface="+mn-ea"/>
              </a:rPr>
              <a:t>}表示系统中影响不安全熵流的各种“力量”，它们其实就是影响系统安全的各种因素（比如，红客的安全保障能力、黑客的攻击能力和系统的自然退化力等，当然，这些“能力”其实也可以分为多个组成部分），则F是{x</a:t>
            </a:r>
            <a:r>
              <a:rPr lang="zh-CN" sz="2400" baseline="-25000" dirty="0">
                <a:latin typeface="+mn-ea"/>
                <a:sym typeface="+mn-ea"/>
              </a:rPr>
              <a:t>i</a:t>
            </a:r>
            <a:r>
              <a:rPr lang="zh-CN" sz="2400" dirty="0">
                <a:latin typeface="+mn-ea"/>
                <a:sym typeface="+mn-ea"/>
              </a:rPr>
              <a:t>}的函数，即，</a:t>
            </a:r>
          </a:p>
          <a:p>
            <a:pPr marL="0" indent="0" algn="ctr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400" dirty="0">
                <a:latin typeface="+mn-ea"/>
                <a:sym typeface="+mn-ea"/>
              </a:rPr>
              <a:t>F=F(x</a:t>
            </a:r>
            <a:r>
              <a:rPr lang="zh-CN" sz="2400" baseline="-25000" dirty="0">
                <a:latin typeface="+mn-ea"/>
                <a:sym typeface="+mn-ea"/>
              </a:rPr>
              <a:t>1</a:t>
            </a:r>
            <a:r>
              <a:rPr lang="zh-CN" sz="2400" dirty="0">
                <a:latin typeface="+mn-ea"/>
                <a:sym typeface="+mn-ea"/>
              </a:rPr>
              <a:t>,x</a:t>
            </a:r>
            <a:r>
              <a:rPr lang="zh-CN" sz="2400" baseline="-25000" dirty="0">
                <a:latin typeface="+mn-ea"/>
                <a:sym typeface="+mn-ea"/>
              </a:rPr>
              <a:t>2</a:t>
            </a:r>
            <a:r>
              <a:rPr lang="zh-CN" sz="2400" dirty="0">
                <a:latin typeface="+mn-ea"/>
                <a:sym typeface="+mn-ea"/>
              </a:rPr>
              <a:t>,…)=F({x</a:t>
            </a:r>
            <a:r>
              <a:rPr lang="zh-CN" sz="2400" baseline="-25000" dirty="0">
                <a:latin typeface="+mn-ea"/>
                <a:sym typeface="+mn-ea"/>
              </a:rPr>
              <a:t>i</a:t>
            </a:r>
            <a:r>
              <a:rPr lang="zh-CN" sz="2400" dirty="0">
                <a:latin typeface="+mn-ea"/>
                <a:sym typeface="+mn-ea"/>
              </a:rPr>
              <a:t>})。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algn="l" defTabSz="91440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300" dirty="0">
                <a:latin typeface="+mn-ea"/>
                <a:sym typeface="+mn-ea"/>
              </a:rPr>
              <a:t>以平衡状态作为参考，将函数F展开成泰勒级数，便有 </a:t>
            </a:r>
          </a:p>
          <a:p>
            <a:pPr marL="0" indent="0" algn="ctr" defTabSz="91440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1800" dirty="0">
                <a:latin typeface="+mn-ea"/>
                <a:sym typeface="+mn-ea"/>
              </a:rPr>
              <a:t>F({x</a:t>
            </a:r>
            <a:r>
              <a:rPr lang="zh-CN" sz="1800" baseline="-25000" dirty="0">
                <a:latin typeface="+mn-ea"/>
                <a:sym typeface="+mn-ea"/>
              </a:rPr>
              <a:t>i</a:t>
            </a:r>
            <a:r>
              <a:rPr lang="zh-CN" sz="1800" dirty="0">
                <a:latin typeface="+mn-ea"/>
                <a:sym typeface="+mn-ea"/>
              </a:rPr>
              <a:t>})=F({x</a:t>
            </a:r>
            <a:r>
              <a:rPr lang="zh-CN" sz="1800" baseline="-25000" dirty="0">
                <a:latin typeface="+mn-ea"/>
                <a:sym typeface="+mn-ea"/>
              </a:rPr>
              <a:t>i</a:t>
            </a:r>
            <a:r>
              <a:rPr lang="zh-CN" sz="1800" dirty="0">
                <a:latin typeface="+mn-ea"/>
                <a:sym typeface="+mn-ea"/>
              </a:rPr>
              <a:t>,0})+∑i[dF/dx</a:t>
            </a:r>
            <a:r>
              <a:rPr lang="zh-CN" sz="1800" baseline="-25000" dirty="0">
                <a:latin typeface="+mn-ea"/>
                <a:sym typeface="+mn-ea"/>
              </a:rPr>
              <a:t>i</a:t>
            </a:r>
            <a:r>
              <a:rPr lang="zh-CN" sz="1800" dirty="0">
                <a:latin typeface="+mn-ea"/>
                <a:sym typeface="+mn-ea"/>
              </a:rPr>
              <a:t>]</a:t>
            </a:r>
            <a:r>
              <a:rPr lang="zh-CN" sz="1800" baseline="-25000" dirty="0">
                <a:latin typeface="+mn-ea"/>
                <a:sym typeface="+mn-ea"/>
              </a:rPr>
              <a:t>o</a:t>
            </a:r>
            <a:r>
              <a:rPr lang="zh-CN" sz="1800" dirty="0">
                <a:latin typeface="+mn-ea"/>
                <a:sym typeface="+mn-ea"/>
              </a:rPr>
              <a:t>x</a:t>
            </a:r>
            <a:r>
              <a:rPr lang="zh-CN" sz="1800" baseline="-25000" dirty="0">
                <a:latin typeface="+mn-ea"/>
                <a:sym typeface="+mn-ea"/>
              </a:rPr>
              <a:t>i</a:t>
            </a:r>
            <a:r>
              <a:rPr lang="zh-CN" sz="1800" dirty="0">
                <a:latin typeface="+mn-ea"/>
                <a:sym typeface="+mn-ea"/>
              </a:rPr>
              <a:t>+(1/2){∑</a:t>
            </a:r>
            <a:r>
              <a:rPr lang="zh-CN" sz="1800" baseline="-25000" dirty="0">
                <a:latin typeface="+mn-ea"/>
                <a:sym typeface="+mn-ea"/>
              </a:rPr>
              <a:t>m,n</a:t>
            </a:r>
            <a:r>
              <a:rPr lang="zh-CN" sz="1800" dirty="0">
                <a:latin typeface="+mn-ea"/>
                <a:sym typeface="+mn-ea"/>
              </a:rPr>
              <a:t>[d</a:t>
            </a:r>
            <a:r>
              <a:rPr lang="zh-CN" sz="1800" baseline="30000" dirty="0">
                <a:latin typeface="+mn-ea"/>
                <a:sym typeface="+mn-ea"/>
              </a:rPr>
              <a:t>2</a:t>
            </a:r>
            <a:r>
              <a:rPr lang="zh-CN" sz="1800" dirty="0">
                <a:latin typeface="+mn-ea"/>
                <a:sym typeface="+mn-ea"/>
              </a:rPr>
              <a:t>F/(dx</a:t>
            </a:r>
            <a:r>
              <a:rPr lang="zh-CN" sz="1800" baseline="-25000" dirty="0">
                <a:latin typeface="+mn-ea"/>
                <a:sym typeface="+mn-ea"/>
              </a:rPr>
              <a:t>m</a:t>
            </a:r>
            <a:r>
              <a:rPr lang="zh-CN" sz="1800" dirty="0">
                <a:latin typeface="+mn-ea"/>
                <a:sym typeface="+mn-ea"/>
              </a:rPr>
              <a:t>dx</a:t>
            </a:r>
            <a:r>
              <a:rPr lang="zh-CN" sz="1800" baseline="-25000" dirty="0">
                <a:latin typeface="+mn-ea"/>
                <a:sym typeface="+mn-ea"/>
              </a:rPr>
              <a:t>n</a:t>
            </a:r>
            <a:r>
              <a:rPr lang="zh-CN" sz="1800" dirty="0">
                <a:latin typeface="+mn-ea"/>
                <a:sym typeface="+mn-ea"/>
              </a:rPr>
              <a:t>)]o}x</a:t>
            </a:r>
            <a:r>
              <a:rPr lang="zh-CN" sz="1800" baseline="-25000" dirty="0">
                <a:latin typeface="+mn-ea"/>
                <a:sym typeface="+mn-ea"/>
              </a:rPr>
              <a:t>m</a:t>
            </a:r>
            <a:r>
              <a:rPr lang="zh-CN" sz="1800" dirty="0">
                <a:latin typeface="+mn-ea"/>
                <a:sym typeface="+mn-ea"/>
              </a:rPr>
              <a:t>x</a:t>
            </a:r>
            <a:r>
              <a:rPr lang="zh-CN" sz="1800" baseline="-25000" dirty="0">
                <a:latin typeface="+mn-ea"/>
                <a:sym typeface="+mn-ea"/>
              </a:rPr>
              <a:t>n</a:t>
            </a:r>
            <a:r>
              <a:rPr lang="zh-CN" sz="1800" dirty="0">
                <a:latin typeface="+mn-ea"/>
                <a:sym typeface="+mn-ea"/>
              </a:rPr>
              <a:t>+……</a:t>
            </a:r>
          </a:p>
          <a:p>
            <a:pPr marL="0" indent="0" algn="l" defTabSz="91440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300" dirty="0">
                <a:latin typeface="+mn-ea"/>
                <a:sym typeface="+mn-ea"/>
              </a:rPr>
              <a:t>  系统远离平衡状态时，该泰勒级数中将保留非线性的高次项，影响系统安全的“力量”与“不安全熵流”是非线性关系。如果红客的安全保障能力足够强，则不安全熵就会不断减少，最后稳定在一种不安全熵较小的较平衡状态，由此可知，系统远离平衡时，不仅影响系统不安全熵流的力量较强，而且，由于非线性的耦合作用，影响系统安全的各种因素，都会彼此作用，最终产生协同，形成新的平衡状态。而且，在该稳定状态系统中，众多子系统的不安全熵流相互弥补和抵消，保证了整体系统的宏观状态显现稳定性，而这种稳定性需要不断耗散物质、能量或信息来维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455"/>
            <a:ext cx="8229600" cy="4991735"/>
          </a:xfrm>
        </p:spPr>
        <p:txBody>
          <a:bodyPr>
            <a:normAutofit/>
          </a:bodyPr>
          <a:lstStyle/>
          <a:p>
            <a:pPr marL="320040" indent="-32004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300" dirty="0">
                <a:latin typeface="+mn-ea"/>
                <a:sym typeface="+mn-ea"/>
              </a:rPr>
              <a:t>如果你觉得上述描绘太过定性，下面就来做些定量的描述。其实这些描述不仅仅限于网络安全对抗，而且，对经济状态（见蔡绍洪等教授的文献[15]）甚至一般的耗散系统都有效。</a:t>
            </a:r>
          </a:p>
          <a:p>
            <a:pPr marL="320675" indent="0" algn="just" defTabSz="914400" fontAlgn="auto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300" dirty="0">
                <a:latin typeface="+mn-ea"/>
                <a:sym typeface="+mn-ea"/>
              </a:rPr>
              <a:t>设非平衡系统中，各子系统的不安全熵流分别是q</a:t>
            </a:r>
            <a:r>
              <a:rPr lang="zh-CN" sz="2300" baseline="-25000" dirty="0">
                <a:latin typeface="+mn-ea"/>
                <a:sym typeface="+mn-ea"/>
              </a:rPr>
              <a:t>1</a:t>
            </a:r>
            <a:r>
              <a:rPr lang="zh-CN" sz="2300" dirty="0">
                <a:latin typeface="+mn-ea"/>
                <a:sym typeface="+mn-ea"/>
              </a:rPr>
              <a:t>,q</a:t>
            </a:r>
            <a:r>
              <a:rPr lang="zh-CN" sz="2300" baseline="-25000" dirty="0">
                <a:latin typeface="+mn-ea"/>
                <a:sym typeface="+mn-ea"/>
              </a:rPr>
              <a:t>2</a:t>
            </a:r>
            <a:r>
              <a:rPr lang="zh-CN" sz="2300" dirty="0">
                <a:latin typeface="+mn-ea"/>
                <a:sym typeface="+mn-ea"/>
              </a:rPr>
              <a:t>,…,q</a:t>
            </a:r>
            <a:r>
              <a:rPr lang="zh-CN" sz="2300" baseline="-25000" dirty="0">
                <a:latin typeface="+mn-ea"/>
                <a:sym typeface="+mn-ea"/>
              </a:rPr>
              <a:t>k</a:t>
            </a:r>
            <a:r>
              <a:rPr lang="zh-CN" sz="2300" dirty="0">
                <a:latin typeface="+mn-ea"/>
                <a:sym typeface="+mn-ea"/>
              </a:rPr>
              <a:t>,……，它们都是时间t和各自面临的不安全因素r</a:t>
            </a:r>
            <a:r>
              <a:rPr lang="zh-CN" sz="2300" baseline="-25000" dirty="0">
                <a:latin typeface="+mn-ea"/>
                <a:sym typeface="+mn-ea"/>
              </a:rPr>
              <a:t>k1</a:t>
            </a:r>
            <a:r>
              <a:rPr lang="zh-CN" sz="2300" dirty="0">
                <a:latin typeface="+mn-ea"/>
                <a:sym typeface="+mn-ea"/>
              </a:rPr>
              <a:t>,r</a:t>
            </a:r>
            <a:r>
              <a:rPr lang="zh-CN" sz="2300" baseline="-25000" dirty="0">
                <a:latin typeface="+mn-ea"/>
                <a:sym typeface="+mn-ea"/>
              </a:rPr>
              <a:t>k2</a:t>
            </a:r>
            <a:r>
              <a:rPr lang="zh-CN" sz="2300" dirty="0">
                <a:latin typeface="+mn-ea"/>
                <a:sym typeface="+mn-ea"/>
              </a:rPr>
              <a:t>,…的函数。所以，整体系统可以描述为状态矢量</a:t>
            </a:r>
          </a:p>
          <a:p>
            <a:pPr marL="320675" indent="0" algn="ctr" defTabSz="914400" fontAlgn="auto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000" dirty="0">
                <a:latin typeface="+mn-ea"/>
                <a:sym typeface="+mn-ea"/>
              </a:rPr>
              <a:t>q=(q</a:t>
            </a:r>
            <a:r>
              <a:rPr lang="zh-CN" sz="2000" baseline="-25000" dirty="0">
                <a:latin typeface="+mn-ea"/>
                <a:sym typeface="+mn-ea"/>
              </a:rPr>
              <a:t>1</a:t>
            </a:r>
            <a:r>
              <a:rPr lang="zh-CN" sz="2000" dirty="0">
                <a:latin typeface="+mn-ea"/>
                <a:sym typeface="+mn-ea"/>
              </a:rPr>
              <a:t>,q</a:t>
            </a:r>
            <a:r>
              <a:rPr lang="zh-CN" sz="2000" baseline="-25000" dirty="0">
                <a:latin typeface="+mn-ea"/>
                <a:sym typeface="+mn-ea"/>
              </a:rPr>
              <a:t>2</a:t>
            </a:r>
            <a:r>
              <a:rPr lang="zh-CN" sz="2000" dirty="0">
                <a:latin typeface="+mn-ea"/>
                <a:sym typeface="+mn-ea"/>
              </a:rPr>
              <a:t>,…,q</a:t>
            </a:r>
            <a:r>
              <a:rPr lang="zh-CN" sz="2000" baseline="-25000" dirty="0">
                <a:latin typeface="+mn-ea"/>
                <a:sym typeface="+mn-ea"/>
              </a:rPr>
              <a:t>k</a:t>
            </a:r>
            <a:r>
              <a:rPr lang="zh-CN" sz="2000" dirty="0">
                <a:latin typeface="+mn-ea"/>
                <a:sym typeface="+mn-ea"/>
              </a:rPr>
              <a:t>,…)={q</a:t>
            </a:r>
            <a:r>
              <a:rPr lang="zh-CN" sz="2000" baseline="-25000" dirty="0">
                <a:latin typeface="+mn-ea"/>
                <a:sym typeface="+mn-ea"/>
              </a:rPr>
              <a:t>k</a:t>
            </a:r>
            <a:r>
              <a:rPr lang="zh-CN" sz="2000" dirty="0">
                <a:latin typeface="+mn-ea"/>
                <a:sym typeface="+mn-ea"/>
              </a:rPr>
              <a:t>:k=1,2,…}</a:t>
            </a:r>
          </a:p>
          <a:p>
            <a:pPr marL="320675" indent="0" algn="ctr" defTabSz="914400" fontAlgn="auto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000" dirty="0">
                <a:latin typeface="+mn-ea"/>
                <a:sym typeface="+mn-ea"/>
              </a:rPr>
              <a:t>={q</a:t>
            </a:r>
            <a:r>
              <a:rPr lang="zh-CN" sz="2000" baseline="-25000" dirty="0">
                <a:latin typeface="+mn-ea"/>
                <a:sym typeface="+mn-ea"/>
              </a:rPr>
              <a:t>k</a:t>
            </a:r>
            <a:r>
              <a:rPr lang="zh-CN" sz="2000" dirty="0">
                <a:latin typeface="+mn-ea"/>
                <a:sym typeface="+mn-ea"/>
              </a:rPr>
              <a:t>(r</a:t>
            </a:r>
            <a:r>
              <a:rPr lang="zh-CN" sz="2000" baseline="-25000" dirty="0">
                <a:latin typeface="+mn-ea"/>
                <a:sym typeface="+mn-ea"/>
              </a:rPr>
              <a:t>ki</a:t>
            </a:r>
            <a:r>
              <a:rPr lang="zh-CN" sz="2000" dirty="0">
                <a:latin typeface="+mn-ea"/>
                <a:sym typeface="+mn-ea"/>
              </a:rPr>
              <a:t>,t):k,i=1,2,…}。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20040" indent="-32004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由于存在着不安全熵流的耗散，对于稳定的非平衡定态网络系统而言，在其内部某一确定的子系统和某一确定的时间内，红客输入的熵减，必须等于在同一子系统和同一时间内，由黑客和自然退化原因耗散掉的熵增。如果红客、黑客和自然等三方力量输入的不安全熵出现了“堆积”（无论是正堆积，还是负堆积），那么，当前的定态便会失稳。只有在无“堆积”的情况下，系统才能维持其定态的稳定，这便是网络空间安全对抗中的“不安全熵守恒定律”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algn="just" defTabSz="91440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设在定态条件下，第i个子系统的不安全熵为M</a:t>
            </a:r>
            <a:r>
              <a:rPr lang="zh-CN" sz="2400" baseline="-25000" dirty="0">
                <a:latin typeface="+mn-ea"/>
                <a:sym typeface="+mn-ea"/>
              </a:rPr>
              <a:t>c</a:t>
            </a:r>
            <a:r>
              <a:rPr lang="zh-CN" sz="2400" dirty="0">
                <a:latin typeface="+mn-ea"/>
                <a:sym typeface="+mn-ea"/>
              </a:rPr>
              <a:t>（因为，对任何系统来说，安全只是相对的，不安全才是绝对的，所以，M</a:t>
            </a:r>
            <a:r>
              <a:rPr lang="zh-CN" sz="2400" baseline="-25000" dirty="0">
                <a:latin typeface="+mn-ea"/>
                <a:sym typeface="+mn-ea"/>
              </a:rPr>
              <a:t>c</a:t>
            </a:r>
            <a:r>
              <a:rPr lang="zh-CN" sz="2400" dirty="0">
                <a:latin typeface="+mn-ea"/>
                <a:sym typeface="+mn-ea"/>
              </a:rPr>
              <a:t>不会为0，而是正值），外界在单位时间内向该子系统输入的不安全熵为M</a:t>
            </a:r>
            <a:r>
              <a:rPr lang="zh-CN" sz="2400" baseline="-25000" dirty="0">
                <a:latin typeface="+mn-ea"/>
                <a:sym typeface="+mn-ea"/>
              </a:rPr>
              <a:t>a</a:t>
            </a:r>
            <a:r>
              <a:rPr lang="zh-CN" sz="2400" dirty="0">
                <a:latin typeface="+mn-ea"/>
                <a:sym typeface="+mn-ea"/>
              </a:rPr>
              <a:t>（它其实是黑客的增熵，减去红客的负熵），与此同时，该子系统向外界耗散出的不安全熵为M</a:t>
            </a:r>
            <a:r>
              <a:rPr lang="zh-CN" sz="2400" baseline="-25000" dirty="0">
                <a:latin typeface="+mn-ea"/>
                <a:sym typeface="+mn-ea"/>
              </a:rPr>
              <a:t>b</a:t>
            </a:r>
            <a:r>
              <a:rPr lang="zh-CN" sz="2400" dirty="0">
                <a:latin typeface="+mn-ea"/>
                <a:sym typeface="+mn-ea"/>
              </a:rPr>
              <a:t>，则该子系统定态稳定的条件就是：M</a:t>
            </a:r>
            <a:r>
              <a:rPr lang="zh-CN" sz="2400" baseline="-25000" dirty="0">
                <a:latin typeface="+mn-ea"/>
                <a:sym typeface="+mn-ea"/>
              </a:rPr>
              <a:t>a</a:t>
            </a:r>
            <a:r>
              <a:rPr lang="zh-CN" sz="2400" dirty="0">
                <a:latin typeface="+mn-ea"/>
                <a:sym typeface="+mn-ea"/>
              </a:rPr>
              <a:t>=M</a:t>
            </a:r>
            <a:r>
              <a:rPr lang="zh-CN" sz="2400" baseline="-25000" dirty="0">
                <a:latin typeface="+mn-ea"/>
                <a:sym typeface="+mn-ea"/>
              </a:rPr>
              <a:t>b</a:t>
            </a:r>
            <a:r>
              <a:rPr lang="zh-CN" sz="2400" dirty="0">
                <a:latin typeface="+mn-ea"/>
                <a:sym typeface="+mn-ea"/>
              </a:rPr>
              <a:t>或者，等价地M</a:t>
            </a:r>
            <a:r>
              <a:rPr lang="zh-CN" sz="2400" baseline="-25000" dirty="0">
                <a:latin typeface="+mn-ea"/>
                <a:sym typeface="+mn-ea"/>
              </a:rPr>
              <a:t>a</a:t>
            </a:r>
            <a:r>
              <a:rPr lang="zh-CN" sz="2400" dirty="0">
                <a:latin typeface="+mn-ea"/>
                <a:sym typeface="+mn-ea"/>
              </a:rPr>
              <a:t>/M</a:t>
            </a:r>
            <a:r>
              <a:rPr lang="zh-CN" sz="2400" baseline="-25000" dirty="0">
                <a:latin typeface="+mn-ea"/>
                <a:sym typeface="+mn-ea"/>
              </a:rPr>
              <a:t>c</a:t>
            </a:r>
            <a:r>
              <a:rPr lang="zh-CN" sz="2400" dirty="0">
                <a:latin typeface="+mn-ea"/>
                <a:sym typeface="+mn-ea"/>
              </a:rPr>
              <a:t>=M</a:t>
            </a:r>
            <a:r>
              <a:rPr lang="zh-CN" sz="2400" baseline="-25000" dirty="0">
                <a:latin typeface="+mn-ea"/>
                <a:sym typeface="+mn-ea"/>
              </a:rPr>
              <a:t>b</a:t>
            </a:r>
            <a:r>
              <a:rPr lang="zh-CN" sz="2400" dirty="0">
                <a:latin typeface="+mn-ea"/>
                <a:sym typeface="+mn-ea"/>
              </a:rPr>
              <a:t>/M</a:t>
            </a:r>
            <a:r>
              <a:rPr lang="zh-CN" sz="2400" baseline="-25000"/>
              <a:t>c</a:t>
            </a:r>
            <a:r>
              <a:rPr lang="zh-CN" sz="2400" dirty="0">
                <a:latin typeface="+mn-ea"/>
                <a:sym typeface="+mn-ea"/>
              </a:rPr>
              <a:t>；此处M</a:t>
            </a:r>
            <a:r>
              <a:rPr lang="zh-CN" sz="2400" baseline="-25000" dirty="0">
                <a:latin typeface="+mn-ea"/>
                <a:sym typeface="+mn-ea"/>
              </a:rPr>
              <a:t>D</a:t>
            </a:r>
            <a:r>
              <a:rPr lang="zh-CN" sz="2400" dirty="0">
                <a:latin typeface="+mn-ea"/>
                <a:sym typeface="+mn-ea"/>
              </a:rPr>
              <a:t>=M</a:t>
            </a:r>
            <a:r>
              <a:rPr lang="zh-CN" sz="2400" baseline="-25000" dirty="0">
                <a:latin typeface="+mn-ea"/>
                <a:sym typeface="+mn-ea"/>
              </a:rPr>
              <a:t>a</a:t>
            </a:r>
            <a:r>
              <a:rPr lang="zh-CN" sz="2400" dirty="0">
                <a:latin typeface="+mn-ea"/>
                <a:sym typeface="+mn-ea"/>
              </a:rPr>
              <a:t>/M</a:t>
            </a:r>
            <a:r>
              <a:rPr lang="zh-CN" sz="2400" baseline="-25000" dirty="0">
                <a:latin typeface="+mn-ea"/>
                <a:sym typeface="+mn-ea"/>
              </a:rPr>
              <a:t>c</a:t>
            </a:r>
            <a:r>
              <a:rPr lang="zh-CN" sz="2400" dirty="0">
                <a:latin typeface="+mn-ea"/>
                <a:sym typeface="+mn-ea"/>
              </a:rPr>
              <a:t>称为耗散参量，M</a:t>
            </a:r>
            <a:r>
              <a:rPr lang="zh-CN" sz="2400" baseline="-25000" dirty="0">
                <a:latin typeface="+mn-ea"/>
                <a:sym typeface="+mn-ea"/>
              </a:rPr>
              <a:t>T</a:t>
            </a:r>
            <a:r>
              <a:rPr lang="zh-CN" sz="2400" dirty="0">
                <a:latin typeface="+mn-ea"/>
                <a:sym typeface="+mn-ea"/>
              </a:rPr>
              <a:t>=M</a:t>
            </a:r>
            <a:r>
              <a:rPr lang="zh-CN" sz="2400" baseline="-25000" dirty="0">
                <a:latin typeface="+mn-ea"/>
                <a:sym typeface="+mn-ea"/>
              </a:rPr>
              <a:t>b</a:t>
            </a:r>
            <a:r>
              <a:rPr lang="zh-CN" sz="2400" dirty="0">
                <a:latin typeface="+mn-ea"/>
                <a:sym typeface="+mn-ea"/>
              </a:rPr>
              <a:t>/M</a:t>
            </a:r>
            <a:r>
              <a:rPr lang="zh-CN" sz="2400" baseline="-25000" dirty="0">
                <a:latin typeface="+mn-ea"/>
                <a:sym typeface="+mn-ea"/>
              </a:rPr>
              <a:t>c</a:t>
            </a:r>
            <a:r>
              <a:rPr lang="zh-CN" sz="2400" dirty="0">
                <a:latin typeface="+mn-ea"/>
                <a:sym typeface="+mn-ea"/>
              </a:rPr>
              <a:t>称为输入参量，它们都是无量纲的参量。于是，在未达非平衡相变临界点时，系统是定态稳定的必要条件是M</a:t>
            </a:r>
            <a:r>
              <a:rPr lang="zh-CN" sz="2400" baseline="-25000" dirty="0">
                <a:latin typeface="+mn-ea"/>
                <a:sym typeface="+mn-ea"/>
              </a:rPr>
              <a:t>T</a:t>
            </a:r>
            <a:r>
              <a:rPr lang="zh-CN" sz="2400" dirty="0">
                <a:latin typeface="+mn-ea"/>
                <a:sym typeface="+mn-ea"/>
              </a:rPr>
              <a:t>=M</a:t>
            </a:r>
            <a:r>
              <a:rPr lang="zh-CN" sz="2400" baseline="-25000" dirty="0">
                <a:latin typeface="+mn-ea"/>
                <a:sym typeface="+mn-ea"/>
              </a:rPr>
              <a:t>D</a:t>
            </a:r>
            <a:r>
              <a:rPr lang="zh-CN" sz="2400" dirty="0">
                <a:latin typeface="+mn-ea"/>
                <a:sym typeface="+mn-ea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just" defTabSz="91440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M</a:t>
            </a:r>
            <a:r>
              <a:rPr lang="zh-CN" sz="2400" baseline="-25000" dirty="0">
                <a:latin typeface="+mn-ea"/>
                <a:sym typeface="+mn-ea"/>
              </a:rPr>
              <a:t>D</a:t>
            </a:r>
            <a:r>
              <a:rPr lang="zh-CN" sz="2400" dirty="0">
                <a:latin typeface="+mn-ea"/>
                <a:sym typeface="+mn-ea"/>
              </a:rPr>
              <a:t>当然是熵流q的函数，比如，表示为非线性泛函数M</a:t>
            </a:r>
            <a:r>
              <a:rPr lang="zh-CN" sz="2400" baseline="-25000" dirty="0">
                <a:latin typeface="+mn-ea"/>
                <a:sym typeface="+mn-ea"/>
              </a:rPr>
              <a:t>D</a:t>
            </a:r>
            <a:r>
              <a:rPr lang="zh-CN" sz="2400" dirty="0">
                <a:latin typeface="+mn-ea"/>
                <a:sym typeface="+mn-ea"/>
              </a:rPr>
              <a:t>=f(q</a:t>
            </a:r>
            <a:r>
              <a:rPr lang="zh-CN" sz="2400" baseline="-25000" dirty="0">
                <a:latin typeface="+mn-ea"/>
                <a:sym typeface="+mn-ea"/>
              </a:rPr>
              <a:t>1</a:t>
            </a:r>
            <a:r>
              <a:rPr lang="zh-CN" sz="2400" dirty="0">
                <a:latin typeface="+mn-ea"/>
                <a:sym typeface="+mn-ea"/>
              </a:rPr>
              <a:t>,q</a:t>
            </a:r>
            <a:r>
              <a:rPr lang="zh-CN" sz="2400" baseline="-25000" dirty="0">
                <a:latin typeface="+mn-ea"/>
                <a:sym typeface="+mn-ea"/>
              </a:rPr>
              <a:t>2</a:t>
            </a:r>
            <a:r>
              <a:rPr lang="zh-CN" sz="2400" dirty="0">
                <a:latin typeface="+mn-ea"/>
                <a:sym typeface="+mn-ea"/>
              </a:rPr>
              <a:t>,…,q</a:t>
            </a:r>
            <a:r>
              <a:rPr lang="zh-CN" sz="2400" baseline="-25000" dirty="0">
                <a:latin typeface="+mn-ea"/>
                <a:sym typeface="+mn-ea"/>
              </a:rPr>
              <a:t>n</a:t>
            </a:r>
            <a:r>
              <a:rPr lang="zh-CN" sz="2400" dirty="0">
                <a:latin typeface="+mn-ea"/>
                <a:sym typeface="+mn-ea"/>
              </a:rPr>
              <a:t>)，它与网络系统中的各种不安全因素（无论来自黑客、红客还是自然力量）都有关。假定，在整个非平衡过程中，M</a:t>
            </a:r>
            <a:r>
              <a:rPr lang="zh-CN" sz="2400" baseline="-25000" dirty="0">
                <a:latin typeface="+mn-ea"/>
                <a:sym typeface="+mn-ea"/>
              </a:rPr>
              <a:t>T</a:t>
            </a:r>
            <a:r>
              <a:rPr lang="zh-CN" sz="2400" dirty="0">
                <a:latin typeface="+mn-ea"/>
                <a:sym typeface="+mn-ea"/>
              </a:rPr>
              <a:t>的变化是连续平滑的。由于耗散能力有限，当系统趋于平衡相变临界点时，便有M</a:t>
            </a:r>
            <a:r>
              <a:rPr lang="zh-CN" sz="2400" baseline="-25000" dirty="0">
                <a:latin typeface="+mn-ea"/>
                <a:sym typeface="+mn-ea"/>
              </a:rPr>
              <a:t>T</a:t>
            </a:r>
            <a:r>
              <a:rPr lang="zh-CN" sz="2400" dirty="0">
                <a:latin typeface="+mn-ea"/>
                <a:sym typeface="+mn-ea"/>
              </a:rPr>
              <a:t>≠M</a:t>
            </a:r>
            <a:r>
              <a:rPr lang="zh-CN" sz="2400" baseline="-25000" dirty="0">
                <a:latin typeface="+mn-ea"/>
                <a:sym typeface="+mn-ea"/>
              </a:rPr>
              <a:t>D</a:t>
            </a:r>
            <a:r>
              <a:rPr lang="zh-CN" sz="2400" dirty="0">
                <a:latin typeface="+mn-ea"/>
                <a:sym typeface="+mn-ea"/>
              </a:rPr>
              <a:t>，这时原有的耗散模式就不再守恒，因此，就在系统内形成“堆积”，使原定态失稳。这种“堆积”迫使处于非稳的系统寻找新的耗散途径，以便重新稳定下来。这时相干性增强，各种涨落更加活跃，推动着系统进入一个新的耗散状态，使M</a:t>
            </a:r>
            <a:r>
              <a:rPr lang="zh-CN" sz="2400" baseline="-25000" dirty="0">
                <a:latin typeface="+mn-ea"/>
                <a:sym typeface="+mn-ea"/>
              </a:rPr>
              <a:t>D</a:t>
            </a:r>
            <a:r>
              <a:rPr lang="zh-CN" sz="2400" dirty="0">
                <a:latin typeface="+mn-ea"/>
                <a:sym typeface="+mn-ea"/>
              </a:rPr>
              <a:t>＝M</a:t>
            </a:r>
            <a:r>
              <a:rPr lang="zh-CN" sz="2400" baseline="-25000" dirty="0">
                <a:latin typeface="+mn-ea"/>
                <a:sym typeface="+mn-ea"/>
              </a:rPr>
              <a:t>T</a:t>
            </a:r>
            <a:r>
              <a:rPr lang="zh-CN" sz="2400" dirty="0">
                <a:latin typeface="+mn-ea"/>
                <a:sym typeface="+mn-ea"/>
              </a:rPr>
              <a:t>重新得以满足。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新的耗散模式维持了系统新的定态稳定，即在非平衡定态背景下，系统由原来的状态，跃迁到一种新的状态上，从而完成了一次非平衡相变：不安全熵稳定在新的水平上。由此可见，当黑客、红客和自然退化力量的平衡被打破后，网络系统（或子系统）又会在新的情况下，达到新的平衡。</a:t>
            </a:r>
          </a:p>
          <a:p>
            <a:pPr marL="320675" indent="0" algn="just" defTabSz="914400" fontAlgn="auto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sz="2400" dirty="0">
              <a:latin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455"/>
            <a:ext cx="8229600" cy="3510915"/>
          </a:xfrm>
        </p:spPr>
        <p:txBody>
          <a:bodyPr>
            <a:no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400"/>
              <a:t>借助充分竞争的市场经济类比，本章从中观角度，描述了网络空间安全对抗的运动规律和演化过程。结果发现，若只考察“行为举止”，熟知的许多市场经济现象，在网络对抗中几乎都能找到相应的影子，反之亦然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11 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安全对抗的中观描述</a:t>
            </a:r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网络空间安全的发展过程，是一个典型的演化过程，推动该演化的力量主要来自三方面：</a:t>
            </a:r>
          </a:p>
          <a:p>
            <a:pPr marL="0" indent="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r>
              <a:rPr lang="zh-CN" sz="2400" dirty="0">
                <a:latin typeface="+mn-ea"/>
                <a:sym typeface="+mn-ea"/>
              </a:rPr>
              <a:t>   网络系统的自然退化、黑客的攻击、红客的安全保障措施等。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11.3 安全态势中观画像的解释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indent="-32004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演化的要点，可以概括为如下八个方面：</a:t>
            </a:r>
            <a:endParaRPr lang="zh-CN" altLang="en-US" sz="2400" dirty="0">
              <a:latin typeface="+mn-ea"/>
              <a:sym typeface="+mn-ea"/>
            </a:endParaRP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400" dirty="0">
                <a:latin typeface="+mn-ea"/>
                <a:sym typeface="+mn-ea"/>
              </a:rPr>
              <a:t>1</a:t>
            </a:r>
            <a:r>
              <a:rPr lang="zh-CN" altLang="en-US" sz="2400" dirty="0">
                <a:latin typeface="+mn-ea"/>
                <a:sym typeface="+mn-ea"/>
              </a:rPr>
              <a:t>）</a:t>
            </a:r>
            <a:r>
              <a:rPr lang="zh-CN" sz="2400" dirty="0">
                <a:latin typeface="+mn-ea"/>
                <a:sym typeface="+mn-ea"/>
              </a:rPr>
              <a:t>网络系统及其子系统的开放性（即，攻防各方的介入）是形成新的安全状态（不安全熵稳定在新的量值）的前提和基本条件。</a:t>
            </a:r>
          </a:p>
          <a:p>
            <a:pPr marL="640715" lvl="1" indent="-274320" algn="l" defTabSz="914400" fontAlgn="auto">
              <a:lnSpc>
                <a:spcPct val="150000"/>
              </a:lnSpc>
              <a:spcBef>
                <a:spcPts val="50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2）自然退化和攻防对抗的非平衡，是不安全熵达到新稳态的源泉。所谓平衡状态，就是指构成网络系统的各种安全要素在物质、能量和信息分布上的均匀、无差异状态。</a:t>
            </a: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11.3 安全态势中观画像的解释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15873"/>
            <a:ext cx="8229600" cy="4525963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sz="2400" dirty="0">
              <a:latin typeface="+mn-ea"/>
              <a:sym typeface="+mn-ea"/>
            </a:endParaRP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3）远离平衡态是形成新的安全结构（新的不安全熵量值）的最有利条件。</a:t>
            </a: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4）“网络系统内部，攻防各方之间，存在非线性的相互作用”是新的安全结构形成并得以保持的内在根据。网络系统若要形成新的安全结构，那么，构成该系统的各种安全要素之间，既不能是各自孤立的，也不能仅仅是简单的线性联系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11.3 安全态势中观画像的解释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15873"/>
            <a:ext cx="8229600" cy="4525963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sz="2400" dirty="0">
              <a:latin typeface="+mn-ea"/>
              <a:sym typeface="+mn-ea"/>
            </a:endParaRP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5）“涨落”是安全结构形成的“种子”和动力学因素。“涨落”是指系统中某个变量或行为对平均值所发生的偏离。对于网络等任何多自由度的复杂体系，这种偏离都是不可避免的。但它对具有不同安全性的系统，其作用是不相同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11.3 安全态势中观画像的解释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15873"/>
            <a:ext cx="8229600" cy="4525963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sz="2400" dirty="0">
              <a:latin typeface="+mn-ea"/>
              <a:sym typeface="+mn-ea"/>
            </a:endParaRP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6）“涨落达到或超过一定的阈值”是使系统形成新的安全结构或使系统原有安全结构遭到破坏的关键。任何网络系统都有保持其本质的规定性或稳定性的临界度。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11.3 安全态势中观画像的解释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15873"/>
            <a:ext cx="8229600" cy="4525963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None/>
            </a:pPr>
            <a:endParaRPr lang="zh-CN" sz="2400" dirty="0">
              <a:latin typeface="+mn-ea"/>
              <a:sym typeface="+mn-ea"/>
            </a:endParaRP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7）可以用网络系统的不安全熵的阈值来表示“度”。当不安全熵不断增大时，系统可能会逐次出现相继的分叉，而且，每个分叉中既有确定性不安全因素，也有随机性因素。在两个分叉点之间，系统遵从确定性定律和化学动力学的某些规律，但在各分叉点附近，“涨落”却扮演着重要作用，甚至决定了系统所追随的分叉支线。</a:t>
            </a:r>
          </a:p>
          <a:p>
            <a:pPr marL="640715" lvl="1" indent="-274320" algn="l" defTabSz="914400" fontAlgn="auto">
              <a:lnSpc>
                <a:spcPct val="150000"/>
              </a:lnSpc>
              <a:spcBef>
                <a:spcPts val="50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8）网络系统通过“自组织”形成新的稳定安全结构。</a:t>
            </a: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endParaRPr lang="zh-CN" sz="2400" dirty="0">
              <a:latin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11.3 安全态势中观画像的解释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en-US" altLang="zh-CN" sz="2400" dirty="0">
                <a:latin typeface="+mn-ea"/>
                <a:sym typeface="+mn-ea"/>
              </a:rPr>
              <a:t>“</a:t>
            </a:r>
            <a:r>
              <a:rPr lang="zh-CN" altLang="en-US" sz="2400" dirty="0">
                <a:latin typeface="+mn-ea"/>
                <a:sym typeface="+mn-ea"/>
              </a:rPr>
              <a:t>类比</a:t>
            </a:r>
            <a:r>
              <a:rPr lang="en-US" altLang="zh-CN" sz="2400" dirty="0">
                <a:latin typeface="+mn-ea"/>
                <a:sym typeface="+mn-ea"/>
              </a:rPr>
              <a:t>”</a:t>
            </a:r>
            <a:r>
              <a:rPr lang="zh-CN" altLang="en-US" sz="2400" dirty="0">
                <a:latin typeface="+mn-ea"/>
                <a:sym typeface="+mn-ea"/>
              </a:rPr>
              <a:t>：是理解新事物的有效手段，同时也能够帮助人类揭示新奥秘</a:t>
            </a:r>
          </a:p>
          <a:p>
            <a:pPr marL="320040" indent="-32004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en-US" altLang="zh-CN" sz="2400" dirty="0">
                <a:latin typeface="+mn-ea"/>
                <a:sym typeface="+mn-ea"/>
              </a:rPr>
              <a:t>“类比”是重要的科研方法，</a:t>
            </a:r>
            <a:r>
              <a:rPr lang="zh-CN" altLang="en-US" sz="2400" dirty="0">
                <a:latin typeface="+mn-ea"/>
                <a:sym typeface="+mn-ea"/>
              </a:rPr>
              <a:t>它</a:t>
            </a:r>
            <a:r>
              <a:rPr lang="en-US" altLang="zh-CN" sz="2400" dirty="0">
                <a:latin typeface="+mn-ea"/>
                <a:sym typeface="+mn-ea"/>
              </a:rPr>
              <a:t>首先针对“原问题”，寻找一个有效的并且一般来说相对容易（或已有答案）的“类比问题”；然后，通过解决“类比问题”，再反过来探索“原问题”的解决办法。虽然不能将类比对象的结果照搬到原问题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11.4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类比的闲话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indent="-32004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en-US" altLang="zh-CN" sz="2400" dirty="0">
                <a:latin typeface="+mn-ea"/>
                <a:sym typeface="+mn-ea"/>
              </a:rPr>
              <a:t>如今，类比方法（包括定性、定量、以及两者的结合）在自然科学研究中，已变得越来越重要了。一般说来，定性类比是定量类此的前提和条件，定量类比则是定性类比的发展和提高。甚至科学发展已与定性类比密不可分：巧妙的定性类比，往往能为科学的进一步发展指明方向；当然，后续还必须有充分的定量研究，才能达到精确的规律性认识。因此，用市场经济来类比网络安全，这只是一个开端，还必须有更深入的后续量化研究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11.4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类比的闲话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20040" indent="-32004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en-US" altLang="zh-CN" sz="2400" dirty="0">
                <a:latin typeface="+mn-ea"/>
                <a:sym typeface="+mn-ea"/>
              </a:rPr>
              <a:t>归纳、演绎和类比都是重要的推论方法，都可能从已知前提推出未知结论，而且，这些结论也都要在一定程度上受制于前提；但是，它们的结论被前提制约的程度是不同的：演绎的结论受到前提的制约最大，其次是归纳，再次才是类比。</a:t>
            </a:r>
          </a:p>
          <a:p>
            <a:pPr marL="320040" indent="-320040" algn="just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en-US" altLang="zh-CN" sz="2400" dirty="0">
                <a:latin typeface="+mn-ea"/>
                <a:sym typeface="+mn-ea"/>
              </a:rPr>
              <a:t>因此，类比在科学探索（特别是初期探索）中发挥的作用最大。而网络安全对抗的中观和宏观“画像”，就处于初期探索的状态，但愿基于市场经济的类比，能够发挥有效的作用。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11.4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类比的闲话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3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2505"/>
            <a:ext cx="8229600" cy="3510915"/>
          </a:xfrm>
        </p:spPr>
        <p:txBody>
          <a:bodyPr>
            <a:noAutofit/>
          </a:bodyPr>
          <a:lstStyle/>
          <a:p>
            <a:pPr marL="109855" indent="0" algn="just" fontAlgn="auto">
              <a:lnSpc>
                <a:spcPct val="100000"/>
              </a:lnSpc>
              <a:buNone/>
            </a:pPr>
            <a:endParaRPr lang="zh-CN" altLang="en-US" sz="2400"/>
          </a:p>
          <a:p>
            <a:pPr algn="just" fontAlgn="auto">
              <a:lnSpc>
                <a:spcPct val="150000"/>
              </a:lnSpc>
            </a:pPr>
            <a:r>
              <a:rPr lang="zh-CN" altLang="en-US" sz="2400"/>
              <a:t>过去，安全专家都只关注网络对抗的“局部微观画像”（比如，加密、病毒、木马、入侵等核心安全技术），这在节奏相对较慢的“人与人对抗”环境中，确实可以说是唯一重要的事情。但是，随着机器黑客的即将登场，“机器对机器攻防”的节奏，将以指数级速度增加，因此，从中观和宏观角度去了解网络战场，就显得十分重要了；否则，若“只见树木，不见森林”，就一定会失去网络对抗的主动权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11 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安全对抗的中观描述</a:t>
            </a:r>
          </a:p>
        </p:txBody>
      </p:sp>
      <p:grpSp>
        <p:nvGrpSpPr>
          <p:cNvPr id="5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270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600" dirty="0">
                <a:latin typeface="Tw Cen MT"/>
                <a:ea typeface="宋体" panose="02010600030101010101" pitchFamily="2" charset="-122"/>
              </a:rPr>
              <a:t>1. </a:t>
            </a:r>
            <a:r>
              <a:rPr lang="zh-CN" altLang="en-US" sz="2600" dirty="0">
                <a:latin typeface="Tw Cen MT"/>
                <a:ea typeface="宋体" panose="02010600030101010101" pitchFamily="2" charset="-122"/>
              </a:rPr>
              <a:t>为什么需要中观画像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600" dirty="0">
                <a:latin typeface="Tw Cen MT"/>
                <a:ea typeface="宋体" panose="02010600030101010101" pitchFamily="2" charset="-122"/>
              </a:rPr>
              <a:t>2. </a:t>
            </a:r>
            <a:r>
              <a:rPr lang="zh-CN" altLang="en-US" sz="2600" dirty="0">
                <a:latin typeface="Tw Cen MT"/>
                <a:ea typeface="宋体" panose="02010600030101010101" pitchFamily="2" charset="-122"/>
              </a:rPr>
              <a:t>安全对抗的耗散行为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600" dirty="0">
                <a:latin typeface="Tw Cen MT"/>
                <a:ea typeface="宋体" panose="02010600030101010101" pitchFamily="2" charset="-122"/>
              </a:rPr>
              <a:t>3. </a:t>
            </a:r>
            <a:r>
              <a:rPr lang="zh-CN" altLang="en-US" sz="2600" dirty="0">
                <a:latin typeface="Tw Cen MT"/>
                <a:ea typeface="宋体" panose="02010600030101010101" pitchFamily="2" charset="-122"/>
              </a:rPr>
              <a:t>安全态势中观画像的解释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en-US" altLang="zh-CN" sz="2600" dirty="0">
                <a:latin typeface="Tw Cen MT"/>
                <a:ea typeface="宋体" panose="02010600030101010101" pitchFamily="2" charset="-122"/>
              </a:rPr>
              <a:t>4. </a:t>
            </a:r>
            <a:r>
              <a:rPr lang="zh-CN" altLang="en-US" sz="2600" dirty="0">
                <a:latin typeface="Tw Cen MT"/>
                <a:ea typeface="宋体" panose="02010600030101010101" pitchFamily="2" charset="-122"/>
              </a:rPr>
              <a:t>类比的闲话</a:t>
            </a:r>
          </a:p>
        </p:txBody>
      </p:sp>
      <p:sp>
        <p:nvSpPr>
          <p:cNvPr id="4" name="标题 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11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安全对抗的中观描述</a:t>
            </a:r>
            <a:endParaRPr lang="en-US" altLang="zh-CN" sz="4400" b="1" dirty="0"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从中观角度看，网络空间安全的最佳类比，也许仍然是充分竞争的市场经济</a:t>
            </a:r>
          </a:p>
          <a:p>
            <a:pPr marL="640080" lvl="1" indent="-274320" algn="l" defTabSz="9144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/>
              <a:t>一个网络（子）系统，可类比于一种商品；相互对抗的红客和黑客，可类比于市场中的供应方和需求方；攻防双方的各种手段，可类比于市场中抬价与压价的各种花招；网络（子）系统的不安全熵，可类比于商品的价格。经济中有一只看不见的手，能通过调节商品价格，使供需各方都很满意，从而市场趋于稳定；类似地，网络（子）系统中，也有一只看不见的手，能使相应的不安全熵，稳定在某个量值，从而抚平攻防各方，使网络战场趋于平静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11.1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为什么需要中观画像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2355"/>
            <a:ext cx="8229600" cy="5374640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sz="2900" dirty="0">
              <a:latin typeface="Tw Cen MT"/>
              <a:ea typeface="宋体" panose="02010600030101010101" pitchFamily="2" charset="-122"/>
              <a:sym typeface="+mn-ea"/>
            </a:endParaRPr>
          </a:p>
          <a:p>
            <a:pPr marL="640080" lvl="1" indent="-274320" algn="l" defTabSz="9144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/>
              <a:t>同样的商品，在不同的地域（时间），可能稳定于不同的价格；类似地，同样的网络子系统，处于不同的环境（时间段）时，也可能稳定于不同的不安全熵状态。一种商品（比如，汽油）的价格波动，可能引起另一种商品（比如，汽车）的价格波动；类似地，一个子系统的不安全熵的变化，可能引起另一个子系统的不安全熵的变化。</a:t>
            </a: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altLang="en-US" sz="2400"/>
              <a:t>总之，充分竞争的市场经济，与网络空间安全对抗，几乎遵从同样的变化规律。理解了相对直观的市场经济状态，就隐约看见了抽象的网络空间安全对抗。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11.1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为什么需要中观画像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而本章考虑的网络（子）系统不再封闭，而是“开放系统”，即，在系统边界上与环境有信息、物质和能量的交流。在环境发生变化时，网络（子）系统通过与环境的交互，以及本身的调节作用，达到某一稳定状态，从而实现自调整或自适应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一个远离平衡态的开放网络（子）系统（以下均简称为“系统”），通过红客和黑客的攻防对抗，不断与外界交换物质、能量和信息，从周围环境中引入负熵（红客的功劳）和正熵（黑客的后果），来改变不安全熵的取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11.2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安全对抗的耗散行为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l" defTabSz="914400">
              <a:lnSpc>
                <a:spcPct val="15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由于内部各子系统之间的非线性相互作用，通过涨落，便可能使各个子系统合作行动，从而形成某种时间、空间和功能稳定的耗散结构，使不安全熵稳定在一定的量值附近。更具体地说，系统的不安全熵的改变dS由三部分组成：</a:t>
            </a:r>
            <a:endParaRPr lang="zh-CN" sz="2400" dirty="0">
              <a:latin typeface="+mn-ea"/>
              <a:ea typeface="宋体" panose="02010600030101010101" pitchFamily="2" charset="-122"/>
              <a:sym typeface="+mn-ea"/>
            </a:endParaRPr>
          </a:p>
          <a:p>
            <a:pPr marL="640080" lvl="1" indent="-274320" algn="l" defTabSz="9144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/>
              <a:buChar char="Ø"/>
            </a:pPr>
            <a:r>
              <a:rPr lang="zh-CN" sz="2400" dirty="0">
                <a:latin typeface="+mn-ea"/>
                <a:sym typeface="+mn-ea"/>
              </a:rPr>
              <a:t>其一，是系统内部本身的不可逆过程（比如，非人为的设备老化、自然故障等）所引起的不安全熵增diS；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sym typeface="+mn-ea"/>
              </a:rPr>
              <a:t>11.2 安全对抗的耗散行为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5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2625</Words>
  <Application>Microsoft Office PowerPoint</Application>
  <PresentationFormat>全屏显示(4:3)</PresentationFormat>
  <Paragraphs>86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宋体</vt:lpstr>
      <vt:lpstr>Calibri</vt:lpstr>
      <vt:lpstr>Lucida Sans Unicode</vt:lpstr>
      <vt:lpstr>Tw Cen MT</vt:lpstr>
      <vt:lpstr>Verdana</vt:lpstr>
      <vt:lpstr>Wingdings</vt:lpstr>
      <vt:lpstr>Wingdings 2</vt:lpstr>
      <vt:lpstr>Wingdings 3</vt:lpstr>
      <vt:lpstr>Concourse</vt:lpstr>
      <vt:lpstr>第11章 ---安全对抗的中观描述</vt:lpstr>
      <vt:lpstr>11 安全对抗的中观描述</vt:lpstr>
      <vt:lpstr>11 安全对抗的中观描述</vt:lpstr>
      <vt:lpstr>PowerPoint 演示文稿</vt:lpstr>
      <vt:lpstr>11.1 为什么需要中观画像 </vt:lpstr>
      <vt:lpstr>11.1 为什么需要中观画像 </vt:lpstr>
      <vt:lpstr>11.2 安全对抗的耗散行为 </vt:lpstr>
      <vt:lpstr>11.2 安全对抗的耗散行为 </vt:lpstr>
      <vt:lpstr>11.2 安全对抗的耗散行为  </vt:lpstr>
      <vt:lpstr>11.2 安全对抗的耗散行为  </vt:lpstr>
      <vt:lpstr>11.2 安全对抗的耗散行为  </vt:lpstr>
      <vt:lpstr>11.2 安全对抗的耗散行为 </vt:lpstr>
      <vt:lpstr>11.2 安全对抗的耗散行为 </vt:lpstr>
      <vt:lpstr>11.2 安全对抗的耗散行为 </vt:lpstr>
      <vt:lpstr>11.2 安全对抗的耗散行为 </vt:lpstr>
      <vt:lpstr>11.2 安全对抗的耗散行为 </vt:lpstr>
      <vt:lpstr>11.2 安全对抗的耗散行为 </vt:lpstr>
      <vt:lpstr>11.2 安全对抗的耗散行为 </vt:lpstr>
      <vt:lpstr>11.2 安全对抗的耗散行为 </vt:lpstr>
      <vt:lpstr>11.3 安全态势中观画像的解释 </vt:lpstr>
      <vt:lpstr>11.3 安全态势中观画像的解释 </vt:lpstr>
      <vt:lpstr>11.3 安全态势中观画像的解释 </vt:lpstr>
      <vt:lpstr>11.3 安全态势中观画像的解释 </vt:lpstr>
      <vt:lpstr>11.3 安全态势中观画像的解释 </vt:lpstr>
      <vt:lpstr>11.3 安全态势中观画像的解释 </vt:lpstr>
      <vt:lpstr>11.4 类比的闲话 </vt:lpstr>
      <vt:lpstr>11.4 类比的闲话 </vt:lpstr>
      <vt:lpstr>11.4 类比的闲话 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zhiwei wang</cp:lastModifiedBy>
  <cp:revision>19</cp:revision>
  <dcterms:created xsi:type="dcterms:W3CDTF">2014-09-16T21:33:00Z</dcterms:created>
  <dcterms:modified xsi:type="dcterms:W3CDTF">2020-01-30T09:13:24Z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