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9" r:id="rId4"/>
    <p:sldId id="262" r:id="rId5"/>
    <p:sldId id="270" r:id="rId6"/>
    <p:sldId id="271" r:id="rId7"/>
    <p:sldId id="277" r:id="rId8"/>
    <p:sldId id="272" r:id="rId9"/>
    <p:sldId id="273" r:id="rId10"/>
    <p:sldId id="260" r:id="rId11"/>
    <p:sldId id="293" r:id="rId12"/>
    <p:sldId id="300" r:id="rId13"/>
    <p:sldId id="301" r:id="rId14"/>
    <p:sldId id="303" r:id="rId15"/>
    <p:sldId id="304" r:id="rId16"/>
    <p:sldId id="305" r:id="rId17"/>
    <p:sldId id="307" r:id="rId18"/>
    <p:sldId id="308" r:id="rId19"/>
    <p:sldId id="309" r:id="rId20"/>
    <p:sldId id="289" r:id="rId21"/>
    <p:sldId id="290" r:id="rId22"/>
    <p:sldId id="291" r:id="rId23"/>
    <p:sldId id="292" r:id="rId24"/>
    <p:sldId id="32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92" y="52"/>
      </p:cViewPr>
      <p:guideLst>
        <p:guide orient="horz" pos="21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t>5/10/2020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t>5/10/2020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t>5/10/2020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300" dirty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sz="5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zh-CN" altLang="en-US" sz="5300" dirty="0">
                <a:solidFill>
                  <a:schemeClr val="bg2">
                    <a:lumMod val="25000"/>
                  </a:schemeClr>
                </a:solidFill>
              </a:rPr>
              <a:t>章</a:t>
            </a:r>
            <a:br>
              <a:rPr lang="en-US" altLang="zh-CN" sz="8000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---红客与黑客间接对抗的演化规律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攻防的演化模型与轨迹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582930" y="1680845"/>
            <a:ext cx="7914005" cy="4337050"/>
          </a:xfrm>
        </p:spPr>
        <p:txBody>
          <a:bodyPr>
            <a:normAutofit fontScale="92500"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altLang="en-US" sz="2600" b="0" i="0" dirty="0">
                <a:solidFill>
                  <a:srgbClr val="FF0000"/>
                </a:solidFill>
                <a:latin typeface="+mn-ea"/>
                <a:cs typeface="+mn-cs"/>
              </a:rPr>
              <a:t>定义：第</a:t>
            </a:r>
            <a:r>
              <a:rPr lang="en-US" altLang="zh-CN" sz="2600" b="0" i="0" dirty="0">
                <a:solidFill>
                  <a:srgbClr val="FF0000"/>
                </a:solidFill>
                <a:latin typeface="+mn-ea"/>
                <a:cs typeface="+mn-cs"/>
              </a:rPr>
              <a:t>i</a:t>
            </a:r>
            <a:r>
              <a:rPr lang="zh-CN" altLang="en-US" sz="2600" b="0" i="0" dirty="0">
                <a:solidFill>
                  <a:srgbClr val="FF0000"/>
                </a:solidFill>
                <a:latin typeface="+mn-ea"/>
                <a:cs typeface="+mn-cs"/>
              </a:rPr>
              <a:t>个人用于攻防的整体投资</a:t>
            </a:r>
            <a:r>
              <a:rPr lang="en-US" altLang="zh-CN" sz="2600" b="0" i="0" dirty="0">
                <a:solidFill>
                  <a:schemeClr val="tx1"/>
                </a:solidFill>
                <a:latin typeface="+mn-ea"/>
                <a:cs typeface="+mn-cs"/>
              </a:rPr>
              <a:t> 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        对给定的某个信息系统A，假定共有N个人对该系统的攻防有兴趣。在时刻t，记第i个人用于攻击的投资为E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i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(t)，用于防守的投资为R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i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(t)，因此，用于攻防的整体投资为</a:t>
            </a:r>
          </a:p>
          <a:p>
            <a:pPr marL="0" indent="0" algn="ct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I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i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(t)=E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i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(t)+R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i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注意：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攻击目标和防守目标都是系统A的某些子系统；不同的人所攻击和防守的目标是不相同的。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其中：①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纯黑客，只攻不守，E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i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(t)=0；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②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纯红客，只守不攻，R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i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(t)=0。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再假定，每个人用于攻防的投资总额是不变的，即，I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i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(t)的总预算额不变，攻击投资E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i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(t)越多，防守投资R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i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(t)就越少。更明确地说，必要时，E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i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(t)和R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i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(t)还可理解为：此人分别用于攻击和防守的投资比例。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攻防的演化模型与轨迹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582930" y="1408430"/>
            <a:ext cx="7914005" cy="4911725"/>
          </a:xfrm>
        </p:spPr>
        <p:txBody>
          <a:bodyPr>
            <a:normAutofit lnSpcReduction="10000"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altLang="en-US" sz="2600" dirty="0">
                <a:solidFill>
                  <a:srgbClr val="FF0000"/>
                </a:solidFill>
                <a:latin typeface="+mn-ea"/>
                <a:sym typeface="+mn-ea"/>
              </a:rPr>
              <a:t>定义：所有人</a:t>
            </a:r>
            <a:r>
              <a:rPr lang="en-US" altLang="zh-CN" sz="2600" dirty="0">
                <a:solidFill>
                  <a:srgbClr val="FF0000"/>
                </a:solidFill>
                <a:uFillTx/>
                <a:latin typeface="+mn-ea"/>
                <a:sym typeface="+mn-ea"/>
              </a:rPr>
              <a:t>用于攻防的总投资额</a:t>
            </a:r>
            <a:r>
              <a:rPr lang="en-US" altLang="zh-CN" sz="2600" dirty="0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en-US" altLang="zh-CN"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  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  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        将所有人的攻击投资之和记为E(t)，防守投资之和记为R(t)，于是，用于攻防的总投资额就为</a:t>
            </a:r>
          </a:p>
          <a:p>
            <a:pPr marL="0" indent="0" algn="ct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I(t)=E(t)+R(t)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        在众多的各类攻防手段中，攻防投资的比例终将稳定在一个固定的值上，即，</a:t>
            </a:r>
            <a:r>
              <a:rPr lang="en-US" altLang="zh-CN" sz="2400" b="0" i="0" dirty="0">
                <a:solidFill>
                  <a:srgbClr val="FF0000"/>
                </a:solidFill>
                <a:uFillTx/>
                <a:latin typeface="Times New Roman" panose="02020603050405020304" charset="0"/>
                <a:cs typeface="+mn-cs"/>
              </a:rPr>
              <a:t>攻击投资平均值E</a:t>
            </a:r>
            <a:r>
              <a:rPr lang="en-US" altLang="zh-CN" sz="2400" b="0" i="0" baseline="-25000" dirty="0">
                <a:solidFill>
                  <a:srgbClr val="FF0000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en-US" altLang="zh-CN" sz="2400" b="0" i="0" dirty="0">
                <a:solidFill>
                  <a:srgbClr val="FF0000"/>
                </a:solidFill>
                <a:uFillTx/>
                <a:latin typeface="Times New Roman" panose="02020603050405020304" charset="0"/>
                <a:cs typeface="+mn-cs"/>
              </a:rPr>
              <a:t>(t)和防守投资平均值R</a:t>
            </a:r>
            <a:r>
              <a:rPr lang="en-US" altLang="zh-CN" sz="2400" b="0" i="0" baseline="-25000" dirty="0">
                <a:solidFill>
                  <a:srgbClr val="FF0000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en-US" altLang="zh-CN" sz="2400" b="0" i="0" dirty="0">
                <a:solidFill>
                  <a:srgbClr val="FF0000"/>
                </a:solidFill>
                <a:uFillTx/>
                <a:latin typeface="Times New Roman" panose="02020603050405020304" charset="0"/>
                <a:cs typeface="+mn-cs"/>
              </a:rPr>
              <a:t>(t)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。当然，由于每个人的目标不同，而且外界情况也千变万化，所以，攻防投资之间的比例一定会随着时间的变化而变化，本章就是力图找出这种比例的变化规律，从而把握整体安全趋势，展现攻防对抗的轨迹。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        由于E(t)和R(t)都围绕其平均值E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(t)和R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(t)而涨落，其涨落的幅度记为B(t)，它可正可负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，记   </a:t>
            </a:r>
          </a:p>
          <a:p>
            <a:pPr marL="0" indent="0" algn="ct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E(t)=E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(t)+B(t)，R(t)=R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(t)-B(t)，–E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(t)&lt;B(t)&lt;R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(t)。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en-US" altLang="zh-CN" sz="2400" b="0" i="0" dirty="0">
              <a:solidFill>
                <a:schemeClr val="tx1"/>
              </a:solidFill>
              <a:uFillTx/>
              <a:latin typeface="Times New Roman" panose="02020603050405020304" charset="0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攻防的演化模型与轨迹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584200" y="1607185"/>
            <a:ext cx="7914005" cy="4503420"/>
          </a:xfrm>
        </p:spPr>
        <p:txBody>
          <a:bodyPr>
            <a:normAutofit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altLang="en-US" sz="2600" dirty="0">
                <a:solidFill>
                  <a:srgbClr val="FF0000"/>
                </a:solidFill>
                <a:latin typeface="+mn-ea"/>
                <a:sym typeface="+mn-ea"/>
              </a:rPr>
              <a:t>定义：</a:t>
            </a:r>
            <a:r>
              <a:rPr lang="en-US" altLang="zh-CN" sz="2600" dirty="0">
                <a:solidFill>
                  <a:srgbClr val="FF0000"/>
                </a:solidFill>
                <a:uFillTx/>
                <a:latin typeface="Times New Roman" panose="02020603050405020304" charset="0"/>
                <a:sym typeface="+mn-ea"/>
              </a:rPr>
              <a:t>攻防结构指数   </a:t>
            </a:r>
            <a:r>
              <a:rPr lang="en-US" altLang="zh-CN" sz="2400" b="0" i="0" dirty="0">
                <a:solidFill>
                  <a:srgbClr val="FF0000"/>
                </a:solidFill>
                <a:uFillTx/>
                <a:latin typeface="Times New Roman" panose="02020603050405020304" charset="0"/>
                <a:cs typeface="+mn-cs"/>
              </a:rPr>
              <a:t> 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    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        将攻击投资与防守投资的差额在总投资中的比例定义为“攻防结构指数”Z(t)，即，</a:t>
            </a:r>
          </a:p>
          <a:p>
            <a:pPr marL="0" indent="0" algn="ct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           Z(t)=[E(t)-R(t)]/[E(t)+R(t)] = [E(t)-R(t)]/I(t)         (12.1)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将攻防结构指数Z(t)分成其“平均值部分Z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(t)”和“涨落部分z(t)”之和，即，</a:t>
            </a:r>
          </a:p>
          <a:p>
            <a:pPr marL="0" indent="0" algn="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Z(t)=Z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(t)+z(t)                               (12.2)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其中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，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Z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(t)=[E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(t)-R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(t)]/I(t)和z(t)=2B(t)/I(t)将是我们的研究重点，它们将揭示整体的安全演化规律。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en-US" altLang="zh-CN" sz="2400" b="0" i="0" dirty="0">
              <a:solidFill>
                <a:schemeClr val="tx1"/>
              </a:solidFill>
              <a:uFillTx/>
              <a:latin typeface="Times New Roman" panose="02020603050405020304" charset="0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攻防的演化模型与轨迹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584200" y="1409700"/>
            <a:ext cx="7914005" cy="4726940"/>
          </a:xfrm>
        </p:spPr>
        <p:txBody>
          <a:bodyPr>
            <a:normAutofit lnSpcReduction="10000"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altLang="en-US" sz="2400" dirty="0">
                <a:solidFill>
                  <a:srgbClr val="FF0000"/>
                </a:solidFill>
                <a:uFillTx/>
                <a:latin typeface="Times New Roman" panose="02020603050405020304" charset="0"/>
                <a:sym typeface="+mn-ea"/>
              </a:rPr>
              <a:t>定义：</a:t>
            </a:r>
            <a:r>
              <a:rPr lang="en-US" altLang="zh-CN" sz="2400" dirty="0">
                <a:solidFill>
                  <a:srgbClr val="FF0000"/>
                </a:solidFill>
                <a:uFillTx/>
                <a:latin typeface="Times New Roman" panose="02020603050405020304" charset="0"/>
                <a:sym typeface="+mn-ea"/>
              </a:rPr>
              <a:t>攻防者投资结构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dirty="0">
                <a:uFillTx/>
                <a:latin typeface="Times New Roman" panose="02020603050405020304" charset="0"/>
                <a:sym typeface="+mn-ea"/>
              </a:rPr>
              <a:t>        设在t时刻攻击投资的人数为N</a:t>
            </a:r>
            <a:r>
              <a:rPr lang="en-US" altLang="zh-CN" sz="2400" baseline="-25000" dirty="0">
                <a:uFillTx/>
                <a:latin typeface="Times New Roman" panose="02020603050405020304" charset="0"/>
                <a:sym typeface="+mn-ea"/>
              </a:rPr>
              <a:t>E</a:t>
            </a:r>
            <a:r>
              <a:rPr lang="en-US" altLang="zh-CN" sz="2400" dirty="0">
                <a:uFillTx/>
                <a:latin typeface="Times New Roman" panose="02020603050405020304" charset="0"/>
                <a:sym typeface="+mn-ea"/>
              </a:rPr>
              <a:t>(t)，防守投资的人数为N</a:t>
            </a:r>
            <a:r>
              <a:rPr lang="en-US" altLang="zh-CN" sz="2400" baseline="-25000" dirty="0">
                <a:uFillTx/>
                <a:latin typeface="Times New Roman" panose="02020603050405020304" charset="0"/>
                <a:sym typeface="+mn-ea"/>
              </a:rPr>
              <a:t>R</a:t>
            </a:r>
            <a:r>
              <a:rPr lang="en-US" altLang="zh-CN" sz="2400" dirty="0">
                <a:uFillTx/>
                <a:latin typeface="Times New Roman" panose="02020603050405020304" charset="0"/>
                <a:sym typeface="+mn-ea"/>
              </a:rPr>
              <a:t>(t)，于是称{N</a:t>
            </a:r>
            <a:r>
              <a:rPr lang="en-US" altLang="zh-CN" sz="2400" baseline="-25000" dirty="0">
                <a:uFillTx/>
                <a:latin typeface="Times New Roman" panose="02020603050405020304" charset="0"/>
                <a:sym typeface="+mn-ea"/>
              </a:rPr>
              <a:t>E</a:t>
            </a:r>
            <a:r>
              <a:rPr lang="en-US" altLang="zh-CN" sz="2400" dirty="0">
                <a:uFillTx/>
                <a:latin typeface="Times New Roman" panose="02020603050405020304" charset="0"/>
                <a:sym typeface="+mn-ea"/>
              </a:rPr>
              <a:t>(t),N</a:t>
            </a:r>
            <a:r>
              <a:rPr lang="en-US" altLang="zh-CN" sz="2400" baseline="-25000" dirty="0">
                <a:uFillTx/>
                <a:latin typeface="Times New Roman" panose="02020603050405020304" charset="0"/>
                <a:sym typeface="+mn-ea"/>
              </a:rPr>
              <a:t>R</a:t>
            </a:r>
            <a:r>
              <a:rPr lang="en-US" altLang="zh-CN" sz="2400" dirty="0">
                <a:uFillTx/>
                <a:latin typeface="Times New Roman" panose="02020603050405020304" charset="0"/>
                <a:sym typeface="+mn-ea"/>
              </a:rPr>
              <a:t>(t)}为此刻的攻防者投资结构。</a:t>
            </a:r>
            <a:endParaRPr lang="en-US" altLang="zh-CN" sz="2400" b="0" i="0" dirty="0">
              <a:solidFill>
                <a:schemeClr val="tx1"/>
              </a:solidFill>
              <a:uFillTx/>
              <a:latin typeface="Times New Roman" panose="02020603050405020304" charset="0"/>
              <a:cs typeface="+mn-cs"/>
            </a:endParaRP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       每个人既可以为攻击投资，也可以为防守投资，所以，</a:t>
            </a:r>
          </a:p>
          <a:p>
            <a:pPr marL="0" indent="0" algn="ct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N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E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(t)+N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R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(t)≤2N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        再假定不存在纯黑客或纯红客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，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所以，</a:t>
            </a:r>
          </a:p>
          <a:p>
            <a:pPr marL="0" indent="0" algn="ct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N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E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(t)+N</a:t>
            </a:r>
            <a:r>
              <a:rPr lang="en-US" altLang="zh-CN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R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(t)=2N 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针对某个具体人来说，攻防的投资平均值就为i(t)=I(t)/(2N)，攻击投资平均值和防守投资值</a:t>
            </a:r>
            <a:r>
              <a:rPr 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分别为</a:t>
            </a:r>
          </a:p>
          <a:p>
            <a:pPr marL="0" indent="0" algn="ct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sz="2400" dirty="0">
                <a:uFillTx/>
                <a:latin typeface="Times New Roman" panose="02020603050405020304" charset="0"/>
                <a:ea typeface="黑体" panose="02010609060101010101" charset="-122"/>
                <a:sym typeface="+mn-ea"/>
              </a:rPr>
              <a:t>e</a:t>
            </a:r>
            <a:r>
              <a:rPr sz="2400" baseline="-25000" dirty="0">
                <a:uFillTx/>
                <a:latin typeface="Times New Roman" panose="02020603050405020304" charset="0"/>
                <a:ea typeface="黑体" panose="02010609060101010101" charset="-122"/>
                <a:sym typeface="+mn-ea"/>
              </a:rPr>
              <a:t>0</a:t>
            </a:r>
            <a:r>
              <a:rPr sz="2400" dirty="0">
                <a:uFillTx/>
                <a:latin typeface="Times New Roman" panose="02020603050405020304" charset="0"/>
                <a:ea typeface="黑体" panose="02010609060101010101" charset="-122"/>
                <a:sym typeface="+mn-ea"/>
              </a:rPr>
              <a:t>(t)=E</a:t>
            </a:r>
            <a:r>
              <a:rPr sz="2400" baseline="-25000" dirty="0">
                <a:uFillTx/>
                <a:latin typeface="Times New Roman" panose="02020603050405020304" charset="0"/>
                <a:ea typeface="黑体" panose="02010609060101010101" charset="-122"/>
                <a:sym typeface="+mn-ea"/>
              </a:rPr>
              <a:t>0</a:t>
            </a:r>
            <a:r>
              <a:rPr sz="2400" dirty="0">
                <a:uFillTx/>
                <a:latin typeface="Times New Roman" panose="02020603050405020304" charset="0"/>
                <a:ea typeface="黑体" panose="02010609060101010101" charset="-122"/>
                <a:sym typeface="+mn-ea"/>
              </a:rPr>
              <a:t>(t)/(2N)</a:t>
            </a:r>
            <a:r>
              <a:rPr 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和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r</a:t>
            </a:r>
            <a:r>
              <a:rPr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0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(t)=R</a:t>
            </a:r>
            <a:r>
              <a:rPr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0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(t)/(2N)</a:t>
            </a:r>
          </a:p>
          <a:p>
            <a:pPr marL="0" indent="0" algn="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即，                      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i(t)=I(t)/(2N)=e</a:t>
            </a:r>
            <a:r>
              <a:rPr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0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(t)+r</a:t>
            </a:r>
            <a:r>
              <a:rPr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0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                      (12.3)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12.2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攻防的演化模型与轨迹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267335" y="1417828"/>
            <a:ext cx="8229600" cy="4525963"/>
          </a:xfrm>
        </p:spPr>
        <p:txBody>
          <a:bodyPr>
            <a:normAutofit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altLang="en-US" sz="2400" b="0" i="0" dirty="0">
              <a:solidFill>
                <a:schemeClr val="tx1"/>
              </a:solidFill>
              <a:uFillTx/>
              <a:latin typeface="Times New Roman" panose="02020603050405020304" charset="0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400" b="0" i="0" dirty="0">
                <a:solidFill>
                  <a:srgbClr val="FF0000"/>
                </a:solidFill>
                <a:uFillTx/>
                <a:latin typeface="Times New Roman" panose="02020603050405020304" charset="0"/>
                <a:cs typeface="+mn-cs"/>
              </a:rPr>
              <a:t>中立者：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攻防投资分别为平均值e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(t)和r0(t)。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400" dirty="0">
                <a:solidFill>
                  <a:srgbClr val="FF0000"/>
                </a:solidFill>
                <a:uFillTx/>
                <a:latin typeface="Times New Roman" panose="02020603050405020304" charset="0"/>
                <a:sym typeface="+mn-ea"/>
              </a:rPr>
              <a:t>攻击型人员：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攻击投资e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E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(t)大于攻击平均数e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(t)（防守投资r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E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 小于防守平均值r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(t)。注意，这里暗含了“投资比例”的概念，以避免某人的绝对投资额特大或特小的情况），即，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        i(t)=e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E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(t)+r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E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(t)，其中e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E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(t)=e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(t)+b，r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E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(t)=r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(t)-b，b&gt;0。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400" dirty="0">
                <a:solidFill>
                  <a:srgbClr val="FF0000"/>
                </a:solidFill>
                <a:uFillTx/>
                <a:latin typeface="Times New Roman" panose="02020603050405020304" charset="0"/>
                <a:sym typeface="+mn-ea"/>
              </a:rPr>
              <a:t>防守型人员：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防守投资r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R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(t)大于防守平均数r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(t)（攻击投资e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R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(t)就小于攻击平均数e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(t)，即，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       i(t)=e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R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(t)+r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R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(t)，其中e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R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(t)=e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(t)-b，r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R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(t)=r</a:t>
            </a:r>
            <a:r>
              <a:rPr lang="zh-CN" alt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zh-CN" alt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(t)+b，b&gt;</a:t>
            </a:r>
            <a:r>
              <a:rPr lang="en-US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0</a:t>
            </a:r>
            <a:r>
              <a:rPr lang="zh-CN" alt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cs typeface="+mn-cs"/>
              </a:rPr>
              <a:t>。</a:t>
            </a:r>
            <a:endParaRPr lang="zh-CN" altLang="en-US" sz="2400" b="0" i="0" dirty="0">
              <a:solidFill>
                <a:schemeClr val="tx1"/>
              </a:solidFill>
              <a:uFillTx/>
              <a:latin typeface="Times New Roman" panose="02020603050405020304" charset="0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攻防的演化模型与轨迹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582930" y="1541780"/>
            <a:ext cx="7914005" cy="4726940"/>
          </a:xfrm>
        </p:spPr>
        <p:txBody>
          <a:bodyPr>
            <a:normAutofit fontScale="92500"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        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由于我们已经假定了</a:t>
            </a:r>
          </a:p>
          <a:p>
            <a:pPr marL="0" indent="0" algn="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N</a:t>
            </a:r>
            <a:r>
              <a:rPr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E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(t)+N</a:t>
            </a:r>
            <a:r>
              <a:rPr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R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(t)=2N                             (12.4)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故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攻防投资者结构{NE(t),NR(t)}便可简化为一个变量N(t)，</a:t>
            </a:r>
            <a:endParaRPr lang="zh-CN" sz="2400" b="0" i="0" dirty="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</a:endParaRPr>
          </a:p>
          <a:p>
            <a:pPr marL="0" indent="0" algn="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N(t)=[N</a:t>
            </a:r>
            <a:r>
              <a:rPr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E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(t)-N</a:t>
            </a:r>
            <a:r>
              <a:rPr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R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(t)]/2                         (12.5)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所以，</a:t>
            </a:r>
            <a:r>
              <a:rPr lang="zh-CN" sz="24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①</a:t>
            </a:r>
            <a:r>
              <a:rPr sz="24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攻击型人员增加一个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（当然，防守型人员就要减少一个）</a:t>
            </a:r>
            <a:r>
              <a:rPr sz="24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的演化过程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，就可标记为：</a:t>
            </a:r>
          </a:p>
          <a:p>
            <a:pPr marL="0" indent="0" algn="ct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{N</a:t>
            </a:r>
            <a:r>
              <a:rPr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E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(t),N</a:t>
            </a:r>
            <a:r>
              <a:rPr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R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(t)}→{N</a:t>
            </a:r>
            <a:r>
              <a:rPr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E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(t)+1,N</a:t>
            </a:r>
            <a:r>
              <a:rPr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R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(t)-1}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可简化为N(t)→N(t)+1；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sz="24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②</a:t>
            </a:r>
            <a:r>
              <a:rPr sz="24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攻击型人员减少一个的演化过程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，可标记为：</a:t>
            </a:r>
          </a:p>
          <a:p>
            <a:pPr marL="0" indent="0" algn="ct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{NE(t),NR(t)}→{NE(t)-1,NR(t)+1}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可</a:t>
            </a:r>
            <a:r>
              <a:rPr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简化为N(t)→N(t)-1。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攻防的演化模型与轨迹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582930" y="1541780"/>
            <a:ext cx="7914005" cy="4726940"/>
          </a:xfrm>
        </p:spPr>
        <p:txBody>
          <a:bodyPr>
            <a:normAutofit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       为了方便连续化处理，将攻防投资结构用下面的“攻防者结构指数”来表示：</a:t>
            </a:r>
          </a:p>
          <a:p>
            <a:pPr marL="0" indent="0" algn="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x(t)=N(t)/N,   -1≤x(t)≤1                       (12.6)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它其实就是攻击型人数与防守型人数之差的整体平均。在深入研究之前，我们先回答公式(12.1)中的攻防结构指数Z(t)，和公式(12.6)中的攻防者结构指数x(t)之间的关系。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en-US" sz="2400" b="0" i="0" dirty="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</a:endParaRP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sz="26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定理12.1：攻防结构指数Z(t)和攻防者结构指数x(t)之间的关系，满足如下公式</a:t>
            </a:r>
          </a:p>
          <a:p>
            <a:pPr marL="0" indent="0" algn="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sz="26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z(t)=4Nbx(t)/I(t)                               (12.7)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攻防的演化模型与轨迹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96005" y="4992370"/>
          <a:ext cx="2462530" cy="90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914400" imgH="267970" progId="Equation.KSEE3">
                  <p:embed/>
                </p:oleObj>
              </mc:Choice>
              <mc:Fallback>
                <p:oleObj r:id="rId3" imgW="914400" imgH="26797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6005" y="4992370"/>
                        <a:ext cx="2462530" cy="901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/>
          </p:cNvSpPr>
          <p:nvPr>
            <p:ph sz="half" idx="1"/>
          </p:nvPr>
        </p:nvSpPr>
        <p:spPr>
          <a:xfrm>
            <a:off x="457200" y="1481455"/>
            <a:ext cx="8039735" cy="4657090"/>
          </a:xfrm>
        </p:spPr>
        <p:txBody>
          <a:bodyPr>
            <a:normAutofit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    </a:t>
            </a:r>
            <a:r>
              <a:rPr 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    注意到</a:t>
            </a:r>
            <a:r>
              <a:rPr lang="en-US" sz="24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攻防的总投资是不变的</a:t>
            </a:r>
            <a:r>
              <a:rPr 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，</a:t>
            </a:r>
            <a:r>
              <a:rPr lang="en-US" sz="24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即，I(t)为常数</a:t>
            </a:r>
            <a:r>
              <a:rPr 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，所以，根据定理12.1，攻防演化规律既可以用攻防结构指数Z(t)来描述，也可以用攻防者结构指数x(t)来描述，还可以等价地用攻防投资者结构{N</a:t>
            </a:r>
            <a:r>
              <a:rPr 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E</a:t>
            </a:r>
            <a:r>
              <a:rPr 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(t),N</a:t>
            </a:r>
            <a:r>
              <a:rPr 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R</a:t>
            </a:r>
            <a:r>
              <a:rPr 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(t),t}来描述，为简捷计，我们采用</a:t>
            </a:r>
            <a:r>
              <a:rPr lang="en-US" sz="24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攻防投资者结构</a:t>
            </a:r>
            <a:r>
              <a:rPr 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来展开后续分析。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        虽然每个人的攻防资金总额是固定的，但分别用于攻或防的资金比例分配却是随机的，故只能研究 t 时刻具有攻防投资者结构{N</a:t>
            </a:r>
            <a:r>
              <a:rPr 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E</a:t>
            </a:r>
            <a:r>
              <a:rPr 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(t),N</a:t>
            </a:r>
            <a:r>
              <a:rPr 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R</a:t>
            </a:r>
            <a:r>
              <a:rPr 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(t),t}的概率分布P(N</a:t>
            </a:r>
            <a:r>
              <a:rPr 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E</a:t>
            </a:r>
            <a:r>
              <a:rPr 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(t),N</a:t>
            </a:r>
            <a:r>
              <a:rPr lang="en-US" sz="2400" b="0" i="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R</a:t>
            </a:r>
            <a:r>
              <a:rPr lang="en-US" sz="24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(t),t)，记它为P(n,t)。该概率分布满足如下归一化条件，即，</a:t>
            </a:r>
          </a:p>
          <a:p>
            <a:pPr marL="0" indent="0" algn="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sz="2600" b="0" i="0" dirty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              (12.8)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攻防的演化模型与轨迹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582930" y="1541780"/>
            <a:ext cx="7914005" cy="4726940"/>
          </a:xfrm>
        </p:spPr>
        <p:txBody>
          <a:bodyPr>
            <a:normAutofit fontScale="90000"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        如果在单位时间内，某个防守型人员转变成了攻击型人员，将此事件发生的概率记为</a:t>
            </a:r>
            <a:r>
              <a:rPr lang="en-US" sz="26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P</a:t>
            </a:r>
            <a:r>
              <a:rPr lang="en-US" sz="2600" b="0" i="0" baseline="-2500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E</a:t>
            </a:r>
            <a:r>
              <a:rPr lang="en-US" sz="26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←R[N</a:t>
            </a:r>
            <a:r>
              <a:rPr lang="en-US" sz="2600" b="0" i="0" baseline="-2500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E</a:t>
            </a:r>
            <a:r>
              <a:rPr lang="en-US" sz="26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,N</a:t>
            </a:r>
            <a:r>
              <a:rPr lang="en-US" sz="2600" b="0" i="0" baseline="-2500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R</a:t>
            </a:r>
            <a:r>
              <a:rPr lang="en-US" sz="26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]</a:t>
            </a: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，</a:t>
            </a:r>
            <a:r>
              <a:rPr lang="zh-CN" alt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简记为</a:t>
            </a:r>
            <a:r>
              <a:rPr lang="en-US" sz="26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P↑(n)</a:t>
            </a: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；相反，如果在单位时间内，某个攻击型人员转变</a:t>
            </a:r>
            <a:r>
              <a:rPr lang="zh-CN" alt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为</a:t>
            </a: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防守型人员，将此事件发生的概率记为</a:t>
            </a:r>
            <a:r>
              <a:rPr lang="en-US" sz="26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P</a:t>
            </a:r>
            <a:r>
              <a:rPr lang="en-US" sz="2600" b="0" i="0" baseline="-2500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R</a:t>
            </a:r>
            <a:r>
              <a:rPr lang="en-US" sz="26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←E[N</a:t>
            </a:r>
            <a:r>
              <a:rPr lang="en-US" sz="2600" b="0" i="0" baseline="-2500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E</a:t>
            </a:r>
            <a:r>
              <a:rPr lang="en-US" sz="26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,N</a:t>
            </a:r>
            <a:r>
              <a:rPr lang="en-US" sz="2600" b="0" i="0" baseline="-2500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R</a:t>
            </a:r>
            <a:r>
              <a:rPr lang="en-US" sz="26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]</a:t>
            </a: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，</a:t>
            </a:r>
            <a:r>
              <a:rPr lang="zh-CN" alt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简</a:t>
            </a: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记为</a:t>
            </a:r>
            <a:r>
              <a:rPr lang="en-US" sz="2600" b="0" i="0" dirty="0">
                <a:solidFill>
                  <a:srgbClr val="FF0000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P↓(n)</a:t>
            </a: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。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        由于事件{N</a:t>
            </a:r>
            <a:r>
              <a:rPr lang="en-US" sz="2600" b="0" i="0" baseline="-25000" dirty="0">
                <a:uFillTx/>
                <a:latin typeface="Times New Roman" panose="02020603050405020304" charset="0"/>
                <a:ea typeface="黑体" panose="02010609060101010101" charset="-122"/>
              </a:rPr>
              <a:t>E</a:t>
            </a: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,N</a:t>
            </a:r>
            <a:r>
              <a:rPr lang="en-US" sz="2600" b="0" i="0" baseline="-25000" dirty="0">
                <a:uFillTx/>
                <a:latin typeface="Times New Roman" panose="02020603050405020304" charset="0"/>
                <a:ea typeface="黑体" panose="02010609060101010101" charset="-122"/>
              </a:rPr>
              <a:t>R</a:t>
            </a: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}→{N</a:t>
            </a:r>
            <a:r>
              <a:rPr lang="en-US" sz="2600" b="0" i="0" baseline="-25000" dirty="0">
                <a:uFillTx/>
                <a:latin typeface="Times New Roman" panose="02020603050405020304" charset="0"/>
                <a:ea typeface="黑体" panose="02010609060101010101" charset="-122"/>
              </a:rPr>
              <a:t>E</a:t>
            </a: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+1,N</a:t>
            </a:r>
            <a:r>
              <a:rPr lang="en-US" sz="2600" b="0" i="0" baseline="-25000" dirty="0">
                <a:uFillTx/>
                <a:latin typeface="Times New Roman" panose="02020603050405020304" charset="0"/>
                <a:ea typeface="黑体" panose="02010609060101010101" charset="-122"/>
              </a:rPr>
              <a:t>R</a:t>
            </a: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-1}（即，攻击型人员增加一个，防守型人员减少一个）发生的概率等于单个防守型人员转变成攻击型人员的概率P↑(n)乘可转移的防守型人员数目，即，该概率为</a:t>
            </a:r>
          </a:p>
          <a:p>
            <a:pPr marL="0" indent="0" algn="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W↑(n)=N</a:t>
            </a:r>
            <a:r>
              <a:rPr lang="en-US" sz="2600" b="0" i="0" baseline="-25000" dirty="0">
                <a:uFillTx/>
                <a:latin typeface="Times New Roman" panose="02020603050405020304" charset="0"/>
                <a:ea typeface="黑体" panose="02010609060101010101" charset="-122"/>
              </a:rPr>
              <a:t>R</a:t>
            </a: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P↑(n)=(N-n)P↑(n)                     (12.9)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        同理，由于事件{N</a:t>
            </a:r>
            <a:r>
              <a:rPr lang="en-US" sz="2600" b="0" i="0" baseline="-25000" dirty="0">
                <a:uFillTx/>
                <a:latin typeface="Times New Roman" panose="02020603050405020304" charset="0"/>
                <a:ea typeface="黑体" panose="02010609060101010101" charset="-122"/>
              </a:rPr>
              <a:t>E</a:t>
            </a: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,N</a:t>
            </a:r>
            <a:r>
              <a:rPr lang="en-US" sz="2600" b="0" i="0" baseline="-25000" dirty="0">
                <a:uFillTx/>
                <a:latin typeface="Times New Roman" panose="02020603050405020304" charset="0"/>
                <a:ea typeface="黑体" panose="02010609060101010101" charset="-122"/>
              </a:rPr>
              <a:t>R</a:t>
            </a: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}→{N</a:t>
            </a:r>
            <a:r>
              <a:rPr lang="en-US" sz="2600" b="0" i="0" baseline="-25000" dirty="0">
                <a:uFillTx/>
                <a:latin typeface="Times New Roman" panose="02020603050405020304" charset="0"/>
                <a:ea typeface="黑体" panose="02010609060101010101" charset="-122"/>
              </a:rPr>
              <a:t>E</a:t>
            </a: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-1,N</a:t>
            </a:r>
            <a:r>
              <a:rPr lang="en-US" sz="2600" b="0" i="0" baseline="-25000" dirty="0">
                <a:uFillTx/>
                <a:latin typeface="Times New Roman" panose="02020603050405020304" charset="0"/>
                <a:ea typeface="黑体" panose="02010609060101010101" charset="-122"/>
              </a:rPr>
              <a:t>R</a:t>
            </a: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+1}（即，攻击型人员减少一个，防守型人员增加一个）发生的概率等于</a:t>
            </a:r>
          </a:p>
          <a:p>
            <a:pPr marL="0" indent="0" algn="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W↓(n)=N</a:t>
            </a:r>
            <a:r>
              <a:rPr lang="en-US" sz="2600" b="0" i="0" baseline="-25000" dirty="0">
                <a:uFillTx/>
                <a:latin typeface="Times New Roman" panose="02020603050405020304" charset="0"/>
                <a:ea typeface="黑体" panose="02010609060101010101" charset="-122"/>
              </a:rPr>
              <a:t>E</a:t>
            </a: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P↓(n)=(N+n)P↓(n)                  (12.10)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攻防的演化模型与轨迹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582930" y="1541780"/>
            <a:ext cx="7914005" cy="4726940"/>
          </a:xfrm>
        </p:spPr>
        <p:txBody>
          <a:bodyPr>
            <a:normAutofit fontScale="92500"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        </a:t>
            </a:r>
            <a:r>
              <a:rPr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于是，攻防的演化规律可以由概率P(n,t)随时间化的情况来刻画，即有如下微分方程</a:t>
            </a:r>
            <a:r>
              <a:rPr lang="zh-CN"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：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        dP(n,t)/dt=[W↑(n-1)P(n-1,t)+W↓(n+1)P(n+1,t)]</a:t>
            </a:r>
          </a:p>
          <a:p>
            <a:pPr marL="0" indent="0" algn="r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-[W↑(n)P(n,t)+W↓(n)P(n,t)]            (12.11)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分别考察此式中的各个分项，将它们展开便知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W↑(n-1)P(n-1,t)= W↑(n)P(n,t)-(Δn)∂[W↑(n)P(n,t)]/(∂n)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                        +[(Δn)</a:t>
            </a:r>
            <a:r>
              <a:rPr sz="2600" b="0" i="0" baseline="30000" dirty="0">
                <a:uFillTx/>
                <a:latin typeface="Times New Roman" panose="02020603050405020304" charset="0"/>
                <a:ea typeface="黑体" panose="02010609060101010101" charset="-122"/>
              </a:rPr>
              <a:t>2</a:t>
            </a:r>
            <a:r>
              <a:rPr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/2]{∂</a:t>
            </a:r>
            <a:r>
              <a:rPr sz="2600" b="0" i="0" baseline="30000" dirty="0">
                <a:uFillTx/>
                <a:latin typeface="Times New Roman" panose="02020603050405020304" charset="0"/>
                <a:ea typeface="黑体" panose="02010609060101010101" charset="-122"/>
              </a:rPr>
              <a:t>2</a:t>
            </a:r>
            <a:r>
              <a:rPr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[W↑(n)P(n,t)]/∂n</a:t>
            </a:r>
            <a:r>
              <a:rPr sz="2600" b="0" i="0" baseline="30000" dirty="0">
                <a:uFillTx/>
                <a:latin typeface="Times New Roman" panose="02020603050405020304" charset="0"/>
                <a:ea typeface="黑体" panose="02010609060101010101" charset="-122"/>
              </a:rPr>
              <a:t>2</a:t>
            </a:r>
            <a:r>
              <a:rPr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}      (12.12)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同样有，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W↓(n+1)P(n+1,t)=W↑(n)P(n,t) + (Δn)∂[W↓(n)P(n,t)]/(∂n)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                +[(Δn)</a:t>
            </a:r>
            <a:r>
              <a:rPr sz="2600" b="0" i="0" baseline="30000" dirty="0">
                <a:uFillTx/>
                <a:latin typeface="Times New Roman" panose="02020603050405020304" charset="0"/>
                <a:ea typeface="黑体" panose="02010609060101010101" charset="-122"/>
              </a:rPr>
              <a:t>2</a:t>
            </a:r>
            <a:r>
              <a:rPr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/2]{∂</a:t>
            </a:r>
            <a:r>
              <a:rPr sz="2600" b="0" i="0" baseline="30000" dirty="0">
                <a:uFillTx/>
                <a:latin typeface="Times New Roman" panose="02020603050405020304" charset="0"/>
                <a:ea typeface="黑体" panose="02010609060101010101" charset="-122"/>
              </a:rPr>
              <a:t>2</a:t>
            </a:r>
            <a:r>
              <a:rPr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[W↓(n)P(n,t)]/(∂n</a:t>
            </a:r>
            <a:r>
              <a:rPr sz="2600" b="0" i="0" baseline="30000" dirty="0">
                <a:uFillTx/>
                <a:latin typeface="Times New Roman" panose="02020603050405020304" charset="0"/>
                <a:ea typeface="黑体" panose="02010609060101010101" charset="-122"/>
              </a:rPr>
              <a:t>2</a:t>
            </a:r>
            <a:r>
              <a:rPr sz="2600" b="0" i="0" dirty="0">
                <a:uFillTx/>
                <a:latin typeface="Times New Roman" panose="02020603050405020304" charset="0"/>
                <a:ea typeface="黑体" panose="02010609060101010101" charset="-122"/>
              </a:rPr>
              <a:t>)}            (12.13)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7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第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12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章 红客与黑客间接对抗的演化规律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z="2200" dirty="0">
                <a:sym typeface="+mn-ea"/>
              </a:rPr>
              <a:t>随着网络安全攻防全民化趋势的发展，“</a:t>
            </a:r>
            <a:r>
              <a:rPr lang="zh-CN" altLang="zh-CN" sz="2200" dirty="0">
                <a:solidFill>
                  <a:srgbClr val="FF0000"/>
                </a:solidFill>
                <a:sym typeface="+mn-ea"/>
              </a:rPr>
              <a:t>间接对抗</a:t>
            </a:r>
            <a:r>
              <a:rPr lang="zh-CN" altLang="zh-CN" sz="2200" dirty="0">
                <a:sym typeface="+mn-ea"/>
              </a:rPr>
              <a:t>”将变得越来越普及，此时攻防双方完全可以雇佣专业的红客或黑客来为自己服务。另外，从演化规律来看，间接对抗与直接对抗，其实并无区别。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z="2200" dirty="0"/>
              <a:t>所以，</a:t>
            </a:r>
            <a:r>
              <a:rPr lang="zh-CN" altLang="zh-CN" sz="2200" dirty="0">
                <a:solidFill>
                  <a:srgbClr val="FF0000"/>
                </a:solidFill>
              </a:rPr>
              <a:t>本章借助进化论思想，以经济目标为量化手段，利用协同学中的现成结果，来建立网络空间安全攻防的演化模型，并给出具体的安全演化行为公式，及其解析解的稳定性分析。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四要素小结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337183"/>
            <a:ext cx="8229600" cy="4525963"/>
          </a:xfrm>
        </p:spPr>
        <p:txBody>
          <a:bodyPr>
            <a:normAutofit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400" b="0" i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要素1</a:t>
            </a:r>
            <a:r>
              <a:rPr lang="zh-CN" sz="2400" b="0" i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：</a:t>
            </a:r>
            <a:r>
              <a:rPr sz="2400" b="0" i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用达尔文进化论（演化）的眼光去看待网络空间安全对抗，其实并不意外。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endParaRPr sz="2400" b="0" i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4585" y="2621915"/>
            <a:ext cx="73723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黑体" panose="02010609060101010101" charset="-122"/>
                <a:ea typeface="黑体" panose="02010609060101010101" charset="-122"/>
                <a:sym typeface="+mn-ea"/>
              </a:rPr>
              <a:t>    </a:t>
            </a:r>
            <a:r>
              <a:rPr dirty="0">
                <a:latin typeface="黑体" panose="02010609060101010101" charset="-122"/>
                <a:ea typeface="黑体" panose="02010609060101010101" charset="-122"/>
                <a:sym typeface="+mn-ea"/>
              </a:rPr>
              <a:t>随着进化论的普及，当我们回过头去，重新看待世界上所发生所有事物时，都不难“事后诸葛亮”般地发现：原来这个世界，根本上就是进化（演化）的世界，而且，进化的核心原理就是“反馈+微调”！虽然关于进化论还有争论，但那是生物学家们的事，与本研究无关。虽然进化和演化其实是有区别的，但是，这种差别在我们眼里可以忽略不计，因为，我们只关心量化的动态变化规律。所以，在我们眼里生物在进化，潮汐在进化，山水大气也在进化；星球在演化，社会在进化，网络空间更是在进化。其实，网络的硬件、软件、应用程序等的兴衰存亡，无不依赖于进化。只可惜，嘴上说说“进化”很容易，但是，要搞清楚“到底是如何进化的”就难了，要想量化就难上加难了。幸好本章发现的“网络空间安全对抗的进化规律”是量化的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四要素小结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337183"/>
            <a:ext cx="8229600" cy="4525963"/>
          </a:xfrm>
        </p:spPr>
        <p:txBody>
          <a:bodyPr>
            <a:normAutofit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400" b="0" i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要素</a:t>
            </a:r>
            <a:r>
              <a:rPr lang="en-US" sz="2400" b="0" i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2</a:t>
            </a:r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：</a:t>
            </a:r>
            <a:r>
              <a:rPr sz="2400" b="0" i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用经济学的眼光去看待网络空间安全对抗，也不意外。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endParaRPr sz="2400" b="0" i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4585" y="2621915"/>
            <a:ext cx="73723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黑体" panose="02010609060101010101" charset="-122"/>
                <a:ea typeface="黑体" panose="02010609060101010101" charset="-122"/>
                <a:sym typeface="+mn-ea"/>
              </a:rPr>
              <a:t>    </a:t>
            </a:r>
            <a:r>
              <a:rPr dirty="0">
                <a:latin typeface="黑体" panose="02010609060101010101" charset="-122"/>
                <a:ea typeface="黑体" panose="02010609060101010101" charset="-122"/>
                <a:sym typeface="+mn-ea"/>
              </a:rPr>
              <a:t>在本书的前面几章（比如第10章和第11章等），我们已经这样做过了。当然，这种直白的“向钱看”观点（即，安全攻防的最终目标是追求经济利益），会使个别道德感特强的黑客和红客很不服气，因为，他们都坚称：“自己追求的是正义事业，与钱无关”。我们不想对此做任何辩解，但是，幸好安全攻防能够转化为经济指标，否则就无法进行量化研究了。能够有如此幸事的领域并不多（比如，随便就可举一个无法量化研究的例子：请问互联网将如何进化，其进化的量化轨迹是什么？）否则，进化论的许多应用就不会被认为是“滥用”了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四要素小结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337183"/>
            <a:ext cx="8229600" cy="4525963"/>
          </a:xfrm>
        </p:spPr>
        <p:txBody>
          <a:bodyPr>
            <a:normAutofit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400" b="0" i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要素</a:t>
            </a:r>
            <a:r>
              <a:rPr lang="en-US" sz="2400" b="0" i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3</a:t>
            </a:r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：</a:t>
            </a:r>
            <a:r>
              <a:rPr sz="2400" b="0" i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用统计学的眼光去看待网络空间安全对抗，还是不意外。</a:t>
            </a:r>
            <a:endParaRPr sz="2400" b="0" i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4585" y="2621915"/>
            <a:ext cx="73723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>
                <a:latin typeface="黑体" panose="02010609060101010101" charset="-122"/>
                <a:ea typeface="黑体" panose="02010609060101010101" charset="-122"/>
                <a:sym typeface="+mn-ea"/>
              </a:rPr>
              <a:t>    </a:t>
            </a:r>
            <a:r>
              <a:rPr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网络空间的本名，叫“赛博空间”。而赛博学（过去被误译为《控制论》）的核心世界观之一就认为“赛博世界是不确定的，它会受到周围环境中若干偶然、随机因素的影响”；赛博学的核心方法论之一就是“统计理论”，因此，用统计指标去凝练网络空间安全对抗的相关概念的做法，既合理也自然。不过，客观地说，在当今全球的信息安全界，也许大家过于忙着应对各种紧急事件，对统计的威力还认识不够，总喜欢纠结于具体的攻防手段，而对整体的宏观规律重视不够，所以，常常是“只见树木，难见森林；甚至是只见树叶，未见树枝”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四要素小结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337183"/>
            <a:ext cx="8229600" cy="4525963"/>
          </a:xfrm>
        </p:spPr>
        <p:txBody>
          <a:bodyPr>
            <a:normAutofit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altLang="en-US" sz="2900" b="0" i="0" dirty="0">
              <a:solidFill>
                <a:schemeClr val="tx1"/>
              </a:solidFill>
              <a:latin typeface="Tw Cen MT" panose="020B0602020104020603"/>
              <a:ea typeface="宋体" panose="02010600030101010101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sz="2400" b="0" i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要素</a:t>
            </a:r>
            <a:r>
              <a:rPr lang="en-US" sz="2400" b="0" i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4</a:t>
            </a:r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：</a:t>
            </a:r>
            <a:r>
              <a:rPr sz="2400" b="0" i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用协同学方法去建立和分析本文中的模型，仍然不意外。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endParaRPr sz="2400" b="0" i="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endParaRPr sz="2400" b="0" i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endParaRPr sz="2400" b="0" i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endParaRPr sz="2400" b="0" i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endParaRPr lang="zh-CN" sz="2400" b="0" i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4585" y="2758440"/>
            <a:ext cx="73723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黑体" panose="02010609060101010101" charset="-122"/>
                <a:ea typeface="黑体" panose="02010609060101010101" charset="-122"/>
                <a:sym typeface="+mn-ea"/>
              </a:rPr>
              <a:t>    </a:t>
            </a:r>
            <a:r>
              <a:rPr dirty="0">
                <a:latin typeface="黑体" panose="02010609060101010101" charset="-122"/>
                <a:ea typeface="黑体" panose="02010609060101010101" charset="-122"/>
                <a:sym typeface="+mn-ea"/>
              </a:rPr>
              <a:t>本章的模型和数学推导基本上只是“小儿科”，最多可算做“一道普通的练习作业题”而已。实际上，对只有两种“力量”推动的协同系统，其协同规律基本上都可以照此办理。不过，遗憾的是，在网络安全领域，人们还来不及重视《协同学》、《系统论》、《控制论》、《突变理论》、《耗散结构理论》等动力学理论，甚至只拿它们当作某种新的哲学观而已，没有深入研究它们与网络空间安全的紧密联系。换句话说，本章其实“没有生产矿泉水”，而只是当了“大自然的搬运工”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本章结束，谢谢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7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第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12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章 红客与黑客间接对抗的演化规律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z="2200" dirty="0">
                <a:sym typeface="+mn-ea"/>
              </a:rPr>
              <a:t>根据本章的结果，针对具体的信息系统，如果能对相关参数值进行估计的话（在沙盘演练的场景下，这些参数肯定是能够获得的），那么该系统的安全对抗演化轨迹将清晰可见，这对网络攻防的全面量化理解，显然是很有帮助的。另外，即使是不知道实际系统的相关演化参数，我们也可以事先针对尽可能多的参数，绘制出相应的攻防演化轨迹曲线图，以备实战中参照使用。</a:t>
            </a:r>
            <a:endParaRPr lang="zh-CN" altLang="zh-CN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767383" y="1843611"/>
            <a:ext cx="6489510" cy="2703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altLang="zh-CN" sz="2600" dirty="0">
                <a:latin typeface="+mn-ea"/>
              </a:rPr>
              <a:t>1. </a:t>
            </a:r>
            <a:r>
              <a:rPr lang="zh-CN" altLang="en-US" sz="2600" dirty="0">
                <a:latin typeface="+mn-ea"/>
              </a:rPr>
              <a:t>进化论的启示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altLang="zh-CN" sz="2600" dirty="0">
                <a:latin typeface="+mn-ea"/>
              </a:rPr>
              <a:t>2. </a:t>
            </a:r>
            <a:r>
              <a:rPr lang="zh-CN" altLang="en-US" sz="2600" dirty="0">
                <a:latin typeface="+mn-ea"/>
              </a:rPr>
              <a:t>攻防的演化模型与轨迹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altLang="zh-CN" sz="2600" dirty="0">
                <a:latin typeface="+mn-ea"/>
              </a:rPr>
              <a:t>3. </a:t>
            </a:r>
            <a:r>
              <a:rPr lang="zh-CN" altLang="en-US" sz="2600" dirty="0">
                <a:latin typeface="+mn-ea"/>
              </a:rPr>
              <a:t>攻防演化的稳定性分析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altLang="zh-CN" sz="2600" dirty="0">
                <a:latin typeface="+mn-ea"/>
              </a:rPr>
              <a:t>4. </a:t>
            </a:r>
            <a:r>
              <a:rPr lang="zh-CN" altLang="en-US" sz="2600" dirty="0">
                <a:latin typeface="+mn-ea"/>
              </a:rPr>
              <a:t>四要素小结</a:t>
            </a:r>
          </a:p>
        </p:txBody>
      </p:sp>
      <p:sp>
        <p:nvSpPr>
          <p:cNvPr id="4" name="标题 2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zh-CN" altLang="en-US" sz="35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第</a:t>
            </a:r>
            <a:r>
              <a:rPr lang="en-US" altLang="zh-CN" sz="35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12</a:t>
            </a:r>
            <a:r>
              <a:rPr lang="zh-CN" altLang="en-US" sz="35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章 红客与黑客间接对抗的演化规律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进化论的启示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cs typeface="+mn-cs"/>
              </a:rPr>
              <a:t>物竞天择，适者生存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400" b="0" i="0" dirty="0">
                <a:solidFill>
                  <a:schemeClr val="tx1"/>
                </a:solidFill>
                <a:latin typeface="+mn-ea"/>
                <a:cs typeface="+mn-cs"/>
              </a:rPr>
              <a:t>由于生物间存在着生存斗争，适应者生存下来，不适者则被淘汰，这就是自然选择。而且，生物们正是通过遗传、变异和自然选择，从低级到高级，从简单到复杂，种类由少到多地进化着、发展着。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400" b="0" i="0" dirty="0">
                <a:solidFill>
                  <a:srgbClr val="FF0000"/>
                </a:solidFill>
                <a:latin typeface="+mn-ea"/>
                <a:cs typeface="+mn-cs"/>
              </a:rPr>
              <a:t>科学家们还把进化论的思想和原理，推广到其它学术领域，并获得了不少成果</a:t>
            </a:r>
            <a:r>
              <a:rPr lang="zh-CN" altLang="en-US" sz="2400" b="0" i="0" dirty="0">
                <a:solidFill>
                  <a:schemeClr val="tx1"/>
                </a:solidFill>
                <a:latin typeface="+mn-ea"/>
                <a:cs typeface="+mn-cs"/>
              </a:rPr>
              <a:t>，比如，形成了演化金融学、演化证券学、演化经济学等多个新兴交叉学科。纵观这些进化（或演化），它们都有一个共同特点，即，生物之间、产品之间、证券之间等，都存在着充分的竞争。而正是这些竞争，才推动了相关的演化或进化。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进化论的启示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altLang="en-US" sz="24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400" b="0" i="0" dirty="0">
                <a:solidFill>
                  <a:schemeClr val="tx1"/>
                </a:solidFill>
                <a:latin typeface="+mn-ea"/>
                <a:cs typeface="+mn-cs"/>
              </a:rPr>
              <a:t>反省网络空间安全，其中也存在激烈的竞争（即，</a:t>
            </a:r>
            <a:r>
              <a:rPr lang="zh-CN" altLang="en-US" sz="2400" b="0" i="0" dirty="0">
                <a:solidFill>
                  <a:srgbClr val="FF0000"/>
                </a:solidFill>
                <a:latin typeface="+mn-ea"/>
                <a:cs typeface="+mn-cs"/>
              </a:rPr>
              <a:t>红客和黑客之间的对抗</a:t>
            </a:r>
            <a:r>
              <a:rPr lang="zh-CN" altLang="en-US" sz="2400" b="0" i="0" dirty="0">
                <a:solidFill>
                  <a:schemeClr val="tx1"/>
                </a:solidFill>
                <a:latin typeface="+mn-ea"/>
                <a:cs typeface="+mn-cs"/>
              </a:rPr>
              <a:t>；这种对抗的激烈程度，一点也不亚于生物斗争），因此，很容易想到：</a:t>
            </a:r>
            <a:r>
              <a:rPr lang="zh-CN" altLang="en-US" sz="2400" b="0" i="0" dirty="0">
                <a:solidFill>
                  <a:srgbClr val="FF0000"/>
                </a:solidFill>
                <a:latin typeface="+mn-ea"/>
                <a:cs typeface="+mn-cs"/>
              </a:rPr>
              <a:t>网络安全对抗过程，其实也是一个演化（进化）过程</a:t>
            </a:r>
            <a:r>
              <a:rPr lang="zh-CN" altLang="en-US" sz="2400" b="0" i="0" dirty="0">
                <a:solidFill>
                  <a:schemeClr val="tx1"/>
                </a:solidFill>
                <a:latin typeface="+mn-ea"/>
                <a:cs typeface="+mn-cs"/>
              </a:rPr>
              <a:t>。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endParaRPr lang="zh-CN" altLang="en-US" sz="24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400" dirty="0">
                <a:latin typeface="+mn-ea"/>
              </a:rPr>
              <a:t>达尔文虽然断言了动物们的演化过程，但是，从数学上看，它们到底是怎么演化的呢？至今谁都不知道，因为，生物们的斗争，实在太复杂了。并且，生物之间的生存斗争，很难量化，即使是想转化为经济价值，也是几乎不可能的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进化论的启示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cs typeface="+mn-cs"/>
              </a:rPr>
              <a:t>网络空间安全对抗在进化（演化）的量化分析方面的两大优势：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400" b="0" i="0" dirty="0">
                <a:solidFill>
                  <a:srgbClr val="FF0000"/>
                </a:solidFill>
                <a:latin typeface="+mn-ea"/>
                <a:cs typeface="+mn-cs"/>
              </a:rPr>
              <a:t>其一</a:t>
            </a:r>
            <a:r>
              <a:rPr lang="zh-CN" altLang="en-US" sz="2400" b="0" i="0" dirty="0">
                <a:solidFill>
                  <a:schemeClr val="tx1"/>
                </a:solidFill>
                <a:latin typeface="+mn-ea"/>
                <a:cs typeface="+mn-cs"/>
              </a:rPr>
              <a:t>，斗争的形式，相对更简单，只有“攻”和“守”两招，当然每一“招”中，其手段也是千差万别。而且参与斗争的人员可以很多，还可以彼此乱斗，形成海量的利益集团。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400" b="0" i="0" dirty="0">
                <a:solidFill>
                  <a:srgbClr val="FF0000"/>
                </a:solidFill>
                <a:latin typeface="+mn-ea"/>
                <a:cs typeface="+mn-cs"/>
              </a:rPr>
              <a:t>其二</a:t>
            </a:r>
            <a:r>
              <a:rPr lang="zh-CN" altLang="en-US" sz="2400" b="0" i="0" dirty="0">
                <a:solidFill>
                  <a:schemeClr val="tx1"/>
                </a:solidFill>
                <a:latin typeface="+mn-ea"/>
                <a:cs typeface="+mn-cs"/>
              </a:rPr>
              <a:t>，也是最重要的优势是，网络空间中的攻防斗争，无论表面上的目的如何、某个阶段的目的如何，其最终目的都可以用一个字来归纳，那就是“钱”！这就为本章的量化研究，奠定了坚实的基础。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cs typeface="+mn-cs"/>
              </a:rPr>
              <a:t>（注：这仅仅是从统计角度给出的结论，绝大部分攻防都是“能够用钱摆平的”！）</a:t>
            </a: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endParaRPr lang="zh-CN" altLang="en-US" sz="2400" b="0" dirty="0">
              <a:solidFill>
                <a:schemeClr val="tx1"/>
              </a:solidFill>
              <a:latin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进化论的启示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altLang="en-US" sz="2400" b="0" i="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400" b="0" i="0" dirty="0">
                <a:solidFill>
                  <a:schemeClr val="tx1"/>
                </a:solidFill>
                <a:latin typeface="+mn-ea"/>
                <a:cs typeface="+mn-cs"/>
              </a:rPr>
              <a:t>如果投入X块钱用于攻击（称为黑客投资），虽然针对不同的攻击手段、不同的攻击者、不同的攻击对象，攻方所能够获得的经济效益（行话叫“黑产收入”）是不相同的；但是，从统计角度来看，经过一段时间的振荡后，黑产收入一定会逼近某个数值。因为，你可以将不同的攻击手段当作“商品”，经过一段时间的“竞价”后，该商品的价格（即，黑产收入的逼近值），在亚当斯密的那只看不见的手的作用下，就一定是稳定的。换句话说，</a:t>
            </a:r>
            <a:r>
              <a:rPr lang="zh-CN" altLang="en-US" sz="2400" b="0" i="0" dirty="0">
                <a:solidFill>
                  <a:srgbClr val="FF0000"/>
                </a:solidFill>
                <a:latin typeface="+mn-ea"/>
                <a:cs typeface="+mn-cs"/>
              </a:rPr>
              <a:t>投资者可以用X块钱，去“购买”最值的攻击</a:t>
            </a:r>
            <a:r>
              <a:rPr lang="zh-CN" altLang="en-US" sz="2400" b="0" i="0" dirty="0">
                <a:solidFill>
                  <a:schemeClr val="tx1"/>
                </a:solidFill>
                <a:latin typeface="+mn-ea"/>
                <a:cs typeface="+mn-cs"/>
              </a:rPr>
              <a:t>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400" dirty="0">
                <a:latin typeface="+mn-ea"/>
              </a:rPr>
              <a:t>同理，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投资者可以用Y块钱，去“购买”最值的防守</a:t>
            </a:r>
            <a:r>
              <a:rPr lang="zh-CN" altLang="en-US" sz="2400" dirty="0">
                <a:latin typeface="+mn-ea"/>
              </a:rPr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12.1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进化论的启示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1010920" y="1481455"/>
            <a:ext cx="7675880" cy="4526280"/>
          </a:xfrm>
        </p:spPr>
        <p:txBody>
          <a:bodyPr>
            <a:normAutofit fontScale="92500"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latin typeface="+mn-ea"/>
                <a:cs typeface="+mn-cs"/>
              </a:rPr>
              <a:t>    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latin typeface="+mn-ea"/>
                <a:cs typeface="+mn-cs"/>
              </a:rPr>
              <a:t>   无论是黑客投资X，还是红客投资Y，其最终逼近值的确定，都是非常困难的问题，但是，从理论上说，它们确实也是存在的。</a:t>
            </a:r>
            <a:r>
              <a:rPr lang="zh-CN" altLang="en-US" sz="2400" b="0" i="0" dirty="0">
                <a:solidFill>
                  <a:schemeClr val="tx1"/>
                </a:solidFill>
                <a:latin typeface="+mn-ea"/>
                <a:cs typeface="+mn-cs"/>
              </a:rPr>
              <a:t>这里不</a:t>
            </a:r>
            <a:r>
              <a:rPr lang="en-US" altLang="zh-CN" sz="2400" b="0" i="0" dirty="0">
                <a:solidFill>
                  <a:schemeClr val="tx1"/>
                </a:solidFill>
                <a:latin typeface="+mn-ea"/>
                <a:cs typeface="+mn-cs"/>
              </a:rPr>
              <a:t>探讨逼近值的求解问题，</a:t>
            </a:r>
            <a:r>
              <a:rPr lang="zh-CN" altLang="en-US" sz="2400" b="0" i="0" dirty="0">
                <a:solidFill>
                  <a:srgbClr val="FF0000"/>
                </a:solidFill>
                <a:latin typeface="+mn-ea"/>
                <a:cs typeface="+mn-cs"/>
              </a:rPr>
              <a:t>下面直接用黑客投入X和红客投入Y的值，来量化攻守各方的能力。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b="0" i="0" dirty="0">
                <a:solidFill>
                  <a:schemeClr val="tx1"/>
                </a:solidFill>
                <a:latin typeface="+mn-ea"/>
                <a:cs typeface="+mn-cs"/>
              </a:rPr>
              <a:t>   </a:t>
            </a:r>
            <a:r>
              <a:rPr lang="zh-CN" altLang="en-US" sz="2400" dirty="0">
                <a:latin typeface="+mn-ea"/>
              </a:rPr>
              <a:t>1块钱的红客投资所构建的防守体系，并不能抵挡1块钱的黑客投资所产生的攻击力；反之亦然。但是，从统计角度来看，经过一段时间的振荡后，“1块钱的红客投资”与“1块钱的黑客投资”之间，一定有一个比较稳定的当量比值k，这个比值还会根据不同的网络系统、不同的攻防场景和不同的时间，而发生变化。为了简化分析，在后面的分析中，假定</a:t>
            </a:r>
            <a:r>
              <a:rPr lang="en-US" altLang="zh-CN" sz="2400" dirty="0">
                <a:latin typeface="+mn-ea"/>
              </a:rPr>
              <a:t>K=1</a:t>
            </a:r>
            <a:r>
              <a:rPr lang="zh-CN" altLang="en-US" sz="2400" dirty="0">
                <a:latin typeface="+mn-ea"/>
              </a:rPr>
              <a:t>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</TotalTime>
  <Words>2775</Words>
  <Application>Microsoft Office PowerPoint</Application>
  <PresentationFormat>全屏显示(4:3)</PresentationFormat>
  <Paragraphs>127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黑体</vt:lpstr>
      <vt:lpstr>宋体</vt:lpstr>
      <vt:lpstr>Lucida Sans Unicode</vt:lpstr>
      <vt:lpstr>Times New Roman</vt:lpstr>
      <vt:lpstr>Tw Cen MT</vt:lpstr>
      <vt:lpstr>Verdana</vt:lpstr>
      <vt:lpstr>Wingdings</vt:lpstr>
      <vt:lpstr>Wingdings 2</vt:lpstr>
      <vt:lpstr>Wingdings 3</vt:lpstr>
      <vt:lpstr>Concourse</vt:lpstr>
      <vt:lpstr>Equation.KSEE3</vt:lpstr>
      <vt:lpstr>第12章 ---红客与黑客间接对抗的演化规律</vt:lpstr>
      <vt:lpstr>PowerPoint 演示文稿</vt:lpstr>
      <vt:lpstr>PowerPoint 演示文稿</vt:lpstr>
      <vt:lpstr>PowerPoint 演示文稿</vt:lpstr>
      <vt:lpstr>12.1 进化论的启示</vt:lpstr>
      <vt:lpstr>12.1 进化论的启示</vt:lpstr>
      <vt:lpstr>12.1 进化论的启示</vt:lpstr>
      <vt:lpstr>12.1 进化论的启示</vt:lpstr>
      <vt:lpstr>12.1 进化论的启示</vt:lpstr>
      <vt:lpstr>12.2 攻防的演化模型与轨迹</vt:lpstr>
      <vt:lpstr>12.2 攻防的演化模型与轨迹</vt:lpstr>
      <vt:lpstr>12.2 攻防的演化模型与轨迹</vt:lpstr>
      <vt:lpstr>12.2 攻防的演化模型与轨迹</vt:lpstr>
      <vt:lpstr>12.2 攻防的演化模型与轨迹</vt:lpstr>
      <vt:lpstr>12.2 攻防的演化模型与轨迹</vt:lpstr>
      <vt:lpstr>12.2 攻防的演化模型与轨迹</vt:lpstr>
      <vt:lpstr>12.2 攻防的演化模型与轨迹</vt:lpstr>
      <vt:lpstr>12.2 攻防的演化模型与轨迹</vt:lpstr>
      <vt:lpstr>12.2 攻防的演化模型与轨迹</vt:lpstr>
      <vt:lpstr>12.4 四要素小结</vt:lpstr>
      <vt:lpstr>12.4 四要素小结</vt:lpstr>
      <vt:lpstr>12.4 四要素小结</vt:lpstr>
      <vt:lpstr>12.4 四要素小结</vt:lpstr>
      <vt:lpstr>本章结束，谢谢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zhiwei wang</cp:lastModifiedBy>
  <cp:revision>47</cp:revision>
  <dcterms:created xsi:type="dcterms:W3CDTF">2014-09-16T21:33:00Z</dcterms:created>
  <dcterms:modified xsi:type="dcterms:W3CDTF">2020-05-10T03:15:36Z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