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8" r:id="rId3"/>
    <p:sldId id="262" r:id="rId4"/>
    <p:sldId id="271" r:id="rId5"/>
    <p:sldId id="277" r:id="rId6"/>
    <p:sldId id="272" r:id="rId7"/>
    <p:sldId id="333" r:id="rId8"/>
    <p:sldId id="273" r:id="rId9"/>
    <p:sldId id="260" r:id="rId10"/>
    <p:sldId id="293" r:id="rId11"/>
    <p:sldId id="300" r:id="rId12"/>
    <p:sldId id="301" r:id="rId13"/>
    <p:sldId id="303" r:id="rId14"/>
    <p:sldId id="304" r:id="rId15"/>
    <p:sldId id="305" r:id="rId16"/>
    <p:sldId id="306" r:id="rId17"/>
    <p:sldId id="307" r:id="rId18"/>
    <p:sldId id="313" r:id="rId19"/>
    <p:sldId id="316" r:id="rId20"/>
    <p:sldId id="335" r:id="rId21"/>
    <p:sldId id="318" r:id="rId22"/>
    <p:sldId id="324" r:id="rId23"/>
    <p:sldId id="365" r:id="rId24"/>
    <p:sldId id="366" r:id="rId25"/>
    <p:sldId id="323" r:id="rId26"/>
    <p:sldId id="289" r:id="rId27"/>
    <p:sldId id="367" r:id="rId28"/>
    <p:sldId id="291" r:id="rId29"/>
    <p:sldId id="292" r:id="rId30"/>
    <p:sldId id="372" r:id="rId31"/>
    <p:sldId id="373" r:id="rId32"/>
    <p:sldId id="374" r:id="rId33"/>
    <p:sldId id="375" r:id="rId34"/>
    <p:sldId id="376" r:id="rId35"/>
    <p:sldId id="377" r:id="rId36"/>
    <p:sldId id="378" r:id="rId37"/>
    <p:sldId id="379" r:id="rId38"/>
    <p:sldId id="380" r:id="rId39"/>
    <p:sldId id="381" r:id="rId40"/>
    <p:sldId id="32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67" d="100"/>
          <a:sy n="67" d="100"/>
        </p:scale>
        <p:origin x="1092" y="52"/>
      </p:cViewPr>
      <p:guideLst>
        <p:guide orient="horz" pos="218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2020/5/13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eaLnBrk="1" latinLnBrk="0" hangingPunct="1"/>
            <a:fld id="{544213AF-26F6-41FA-8D85-E2C5388D6E58}" type="datetimeFigureOut">
              <a:rPr lang="en-US" smtClean="0"/>
              <a:t>5/13/2020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D5BBC35B-A44B-4119-B8DA-DE9E3DFADA20}" type="slidenum">
              <a:rPr kumimoji="0" lang="en-US" smtClean="0"/>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5/13/2020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5/13/2020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5/13/2020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t>5/13/2020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t>5/13/2020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t>5/13/2020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t>5/13/2020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t>5/13/2020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t>5/13/2020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eaLnBrk="1" latinLnBrk="0" hangingPunct="1"/>
            <a:fld id="{544213AF-26F6-41FA-8D85-E2C5388D6E58}" type="datetimeFigureOut">
              <a:rPr lang="en-US" smtClean="0"/>
              <a:t>5/13/2020</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BBC35B-A44B-4119-B8DA-DE9E3DFADA20}" type="slidenum">
              <a:rPr kumimoji="0" lang="en-US" smtClean="0"/>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544213AF-26F6-41FA-8D85-E2C5388D6E58}" type="datetimeFigureOut">
              <a:rPr lang="en-US" smtClean="0"/>
              <a:t>5/13/2020</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9769"/>
            <a:ext cx="7772400" cy="1829761"/>
          </a:xfrm>
        </p:spPr>
        <p:txBody>
          <a:bodyPr>
            <a:normAutofit/>
          </a:bodyPr>
          <a:lstStyle/>
          <a:p>
            <a:pPr algn="l"/>
            <a:r>
              <a:rPr lang="zh-CN" altLang="en-US" sz="5300" dirty="0">
                <a:solidFill>
                  <a:schemeClr val="bg2">
                    <a:lumMod val="25000"/>
                  </a:schemeClr>
                </a:solidFill>
              </a:rPr>
              <a:t>第</a:t>
            </a:r>
            <a:r>
              <a:rPr lang="en-US" altLang="zh-CN" sz="5300" dirty="0">
                <a:solidFill>
                  <a:schemeClr val="bg2">
                    <a:lumMod val="25000"/>
                  </a:schemeClr>
                </a:solidFill>
              </a:rPr>
              <a:t>13</a:t>
            </a:r>
            <a:r>
              <a:rPr lang="zh-CN" altLang="en-US" sz="5300" dirty="0">
                <a:solidFill>
                  <a:schemeClr val="bg2">
                    <a:lumMod val="25000"/>
                  </a:schemeClr>
                </a:solidFill>
              </a:rPr>
              <a:t>章</a:t>
            </a:r>
            <a:br>
              <a:rPr lang="en-US" altLang="zh-CN" sz="8000" dirty="0">
                <a:solidFill>
                  <a:srgbClr val="FF0000"/>
                </a:solidFill>
              </a:rPr>
            </a:br>
            <a:r>
              <a:rPr lang="en-US" altLang="zh-CN" dirty="0">
                <a:solidFill>
                  <a:schemeClr val="bg2">
                    <a:lumMod val="25000"/>
                  </a:schemeClr>
                </a:solidFill>
              </a:rPr>
              <a:t>---</a:t>
            </a:r>
            <a:r>
              <a:rPr lang="zh-CN" altLang="zh-CN" dirty="0">
                <a:solidFill>
                  <a:schemeClr val="bg2">
                    <a:lumMod val="25000"/>
                  </a:schemeClr>
                </a:solidFill>
              </a:rPr>
              <a:t>网络安全生态学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13.2 </a:t>
            </a:r>
            <a:r>
              <a:rPr lang="zh-CN" altLang="en-US" sz="4400" dirty="0">
                <a:solidFill>
                  <a:schemeClr val="bg2">
                    <a:lumMod val="25000"/>
                  </a:schemeClr>
                </a:solidFill>
                <a:sym typeface="+mn-ea"/>
              </a:rPr>
              <a:t>“黑客+用户”生态学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582930" y="1408430"/>
            <a:ext cx="7914005" cy="4911725"/>
          </a:xfrm>
        </p:spPr>
        <p:txBody>
          <a:bodyPr>
            <a:normAutofit/>
          </a:bodyPr>
          <a:lstStyle/>
          <a:p>
            <a:pPr marL="0" indent="0" algn="l" defTabSz="914400">
              <a:spcBef>
                <a:spcPts val="700"/>
              </a:spcBef>
              <a:buClr>
                <a:srgbClr val="FEB80A"/>
              </a:buClr>
              <a:buSzPct val="60000"/>
              <a:buFont typeface="Wingdings" panose="05000000000000000000"/>
              <a:buNone/>
            </a:pPr>
            <a:r>
              <a:rPr sz="2400" dirty="0">
                <a:solidFill>
                  <a:srgbClr val="FF0000"/>
                </a:solidFill>
                <a:uFillTx/>
                <a:latin typeface="Times New Roman" panose="02020603050405020304" charset="0"/>
                <a:ea typeface="黑体" panose="02010609060101010101" charset="-122"/>
              </a:rPr>
              <a:t>用户和黑客混居时</a:t>
            </a:r>
            <a:r>
              <a:rPr lang="zh-CN" sz="2400" dirty="0">
                <a:solidFill>
                  <a:srgbClr val="FF0000"/>
                </a:solidFill>
                <a:uFillTx/>
                <a:latin typeface="Times New Roman" panose="02020603050405020304" charset="0"/>
                <a:ea typeface="黑体" panose="02010609060101010101" charset="-122"/>
              </a:rPr>
              <a:t>：</a:t>
            </a:r>
          </a:p>
          <a:p>
            <a:pPr marL="0" indent="0" algn="l" defTabSz="914400">
              <a:spcBef>
                <a:spcPts val="700"/>
              </a:spcBef>
              <a:buClr>
                <a:srgbClr val="FEB80A"/>
              </a:buClr>
              <a:buSzPct val="60000"/>
              <a:buFont typeface="Wingdings" panose="05000000000000000000"/>
              <a:buNone/>
            </a:pPr>
            <a:r>
              <a:rPr lang="zh-CN" sz="2400" dirty="0">
                <a:solidFill>
                  <a:schemeClr val="tx1"/>
                </a:solidFill>
                <a:uFillTx/>
                <a:latin typeface="Times New Roman" panose="02020603050405020304" charset="0"/>
                <a:ea typeface="黑体" panose="02010609060101010101" charset="-122"/>
              </a:rPr>
              <a:t>       它们的</a:t>
            </a:r>
            <a:r>
              <a:rPr sz="2400" dirty="0">
                <a:solidFill>
                  <a:schemeClr val="tx1"/>
                </a:solidFill>
                <a:uFillTx/>
                <a:latin typeface="Times New Roman" panose="02020603050405020304" charset="0"/>
                <a:ea typeface="黑体" panose="02010609060101010101" charset="-122"/>
              </a:rPr>
              <a:t>密度变化不但要遵守自己的规律，还受另一方的影响。设相应的影响函数分别为g</a:t>
            </a:r>
            <a:r>
              <a:rPr sz="2400" baseline="-25000" dirty="0">
                <a:solidFill>
                  <a:schemeClr val="tx1"/>
                </a:solidFill>
                <a:uFillTx/>
                <a:latin typeface="Times New Roman" panose="02020603050405020304" charset="0"/>
                <a:ea typeface="黑体" panose="02010609060101010101" charset="-122"/>
              </a:rPr>
              <a:t>1</a:t>
            </a:r>
            <a:r>
              <a:rPr sz="2400" dirty="0">
                <a:solidFill>
                  <a:schemeClr val="tx1"/>
                </a:solidFill>
                <a:uFillTx/>
                <a:latin typeface="Times New Roman" panose="02020603050405020304" charset="0"/>
                <a:ea typeface="黑体" panose="02010609060101010101" charset="-122"/>
              </a:rPr>
              <a:t>(y)和f</a:t>
            </a:r>
            <a:r>
              <a:rPr sz="2400" baseline="-25000" dirty="0">
                <a:solidFill>
                  <a:schemeClr val="tx1"/>
                </a:solidFill>
                <a:uFillTx/>
                <a:latin typeface="Times New Roman" panose="02020603050405020304" charset="0"/>
                <a:ea typeface="黑体" panose="02010609060101010101" charset="-122"/>
              </a:rPr>
              <a:t>2</a:t>
            </a:r>
            <a:r>
              <a:rPr sz="2400" dirty="0">
                <a:solidFill>
                  <a:schemeClr val="tx1"/>
                </a:solidFill>
                <a:uFillTx/>
                <a:latin typeface="Times New Roman" panose="02020603050405020304" charset="0"/>
                <a:ea typeface="黑体" panose="02010609060101010101" charset="-122"/>
              </a:rPr>
              <a:t>(x)，那么用户与黑客相互作用的动力学模型，可表示为如下微分方程组：</a:t>
            </a:r>
          </a:p>
          <a:p>
            <a:pPr marL="0" indent="0" algn="ctr" defTabSz="914400">
              <a:spcBef>
                <a:spcPts val="700"/>
              </a:spcBef>
              <a:buClr>
                <a:srgbClr val="FEB80A"/>
              </a:buClr>
              <a:buSzPct val="60000"/>
              <a:buFont typeface="Wingdings" panose="05000000000000000000"/>
              <a:buNone/>
            </a:pPr>
            <a:r>
              <a:rPr sz="2400" dirty="0">
                <a:solidFill>
                  <a:schemeClr val="tx1"/>
                </a:solidFill>
                <a:uFillTx/>
                <a:latin typeface="Times New Roman" panose="02020603050405020304" charset="0"/>
                <a:ea typeface="黑体" panose="02010609060101010101" charset="-122"/>
              </a:rPr>
              <a:t>(1/x)dx/dt=r</a:t>
            </a:r>
            <a:r>
              <a:rPr sz="2400" baseline="-25000" dirty="0">
                <a:solidFill>
                  <a:schemeClr val="tx1"/>
                </a:solidFill>
                <a:uFillTx/>
                <a:latin typeface="Times New Roman" panose="02020603050405020304" charset="0"/>
                <a:ea typeface="黑体" panose="02010609060101010101" charset="-122"/>
              </a:rPr>
              <a:t>1</a:t>
            </a:r>
            <a:r>
              <a:rPr sz="2400" dirty="0">
                <a:solidFill>
                  <a:schemeClr val="tx1"/>
                </a:solidFill>
                <a:uFillTx/>
                <a:latin typeface="Times New Roman" panose="02020603050405020304" charset="0"/>
                <a:ea typeface="黑体" panose="02010609060101010101" charset="-122"/>
              </a:rPr>
              <a:t>-f</a:t>
            </a:r>
            <a:r>
              <a:rPr sz="2400" baseline="-25000" dirty="0">
                <a:solidFill>
                  <a:schemeClr val="tx1"/>
                </a:solidFill>
                <a:uFillTx/>
                <a:latin typeface="Times New Roman" panose="02020603050405020304" charset="0"/>
                <a:ea typeface="黑体" panose="02010609060101010101" charset="-122"/>
              </a:rPr>
              <a:t>1</a:t>
            </a:r>
            <a:r>
              <a:rPr sz="2400" dirty="0">
                <a:solidFill>
                  <a:schemeClr val="tx1"/>
                </a:solidFill>
                <a:uFillTx/>
                <a:latin typeface="Times New Roman" panose="02020603050405020304" charset="0"/>
                <a:ea typeface="黑体" panose="02010609060101010101" charset="-122"/>
              </a:rPr>
              <a:t>(x)-g</a:t>
            </a:r>
            <a:r>
              <a:rPr sz="2400" baseline="-25000" dirty="0">
                <a:solidFill>
                  <a:schemeClr val="tx1"/>
                </a:solidFill>
                <a:uFillTx/>
                <a:latin typeface="Times New Roman" panose="02020603050405020304" charset="0"/>
                <a:ea typeface="黑体" panose="02010609060101010101" charset="-122"/>
              </a:rPr>
              <a:t>1</a:t>
            </a:r>
            <a:r>
              <a:rPr sz="2400" dirty="0">
                <a:solidFill>
                  <a:schemeClr val="tx1"/>
                </a:solidFill>
                <a:uFillTx/>
                <a:latin typeface="Times New Roman" panose="02020603050405020304" charset="0"/>
                <a:ea typeface="黑体" panose="02010609060101010101" charset="-122"/>
              </a:rPr>
              <a:t>(y) </a:t>
            </a:r>
          </a:p>
          <a:p>
            <a:pPr marL="0" indent="0" algn="ctr" defTabSz="914400">
              <a:spcBef>
                <a:spcPts val="700"/>
              </a:spcBef>
              <a:buClr>
                <a:srgbClr val="FEB80A"/>
              </a:buClr>
              <a:buSzPct val="60000"/>
              <a:buFont typeface="Wingdings" panose="05000000000000000000"/>
              <a:buNone/>
            </a:pPr>
            <a:r>
              <a:rPr sz="2400" dirty="0">
                <a:solidFill>
                  <a:schemeClr val="tx1"/>
                </a:solidFill>
                <a:uFillTx/>
                <a:latin typeface="Times New Roman" panose="02020603050405020304" charset="0"/>
                <a:ea typeface="黑体" panose="02010609060101010101" charset="-122"/>
              </a:rPr>
              <a:t> (1/y)dy/dt=r</a:t>
            </a:r>
            <a:r>
              <a:rPr sz="2400" baseline="-25000" dirty="0">
                <a:solidFill>
                  <a:schemeClr val="tx1"/>
                </a:solidFill>
                <a:uFillTx/>
                <a:latin typeface="Times New Roman" panose="02020603050405020304" charset="0"/>
                <a:ea typeface="黑体" panose="02010609060101010101" charset="-122"/>
              </a:rPr>
              <a:t>2</a:t>
            </a:r>
            <a:r>
              <a:rPr sz="2400" dirty="0">
                <a:solidFill>
                  <a:schemeClr val="tx1"/>
                </a:solidFill>
                <a:uFillTx/>
                <a:latin typeface="Times New Roman" panose="02020603050405020304" charset="0"/>
                <a:ea typeface="黑体" panose="02010609060101010101" charset="-122"/>
              </a:rPr>
              <a:t>-g</a:t>
            </a:r>
            <a:r>
              <a:rPr sz="2400" baseline="-25000" dirty="0">
                <a:solidFill>
                  <a:schemeClr val="tx1"/>
                </a:solidFill>
                <a:uFillTx/>
                <a:latin typeface="Times New Roman" panose="02020603050405020304" charset="0"/>
                <a:ea typeface="黑体" panose="02010609060101010101" charset="-122"/>
              </a:rPr>
              <a:t>2</a:t>
            </a:r>
            <a:r>
              <a:rPr sz="2400" dirty="0">
                <a:solidFill>
                  <a:schemeClr val="tx1"/>
                </a:solidFill>
                <a:uFillTx/>
                <a:latin typeface="Times New Roman" panose="02020603050405020304" charset="0"/>
                <a:ea typeface="黑体" panose="02010609060101010101" charset="-122"/>
              </a:rPr>
              <a:t>(y)+f</a:t>
            </a:r>
            <a:r>
              <a:rPr sz="2400" baseline="-25000" dirty="0">
                <a:solidFill>
                  <a:schemeClr val="tx1"/>
                </a:solidFill>
                <a:uFillTx/>
                <a:latin typeface="Times New Roman" panose="02020603050405020304" charset="0"/>
                <a:ea typeface="黑体" panose="02010609060101010101" charset="-122"/>
              </a:rPr>
              <a:t>2</a:t>
            </a:r>
            <a:r>
              <a:rPr sz="2400" dirty="0">
                <a:solidFill>
                  <a:schemeClr val="tx1"/>
                </a:solidFill>
                <a:uFillTx/>
                <a:latin typeface="Times New Roman" panose="02020603050405020304" charset="0"/>
                <a:ea typeface="黑体" panose="02010609060101010101" charset="-122"/>
              </a:rPr>
              <a:t>(x)</a:t>
            </a:r>
          </a:p>
          <a:p>
            <a:pPr marL="0" indent="0" algn="l" defTabSz="914400">
              <a:spcBef>
                <a:spcPts val="700"/>
              </a:spcBef>
              <a:buClr>
                <a:srgbClr val="FEB80A"/>
              </a:buClr>
              <a:buSzPct val="60000"/>
              <a:buFont typeface="Wingdings" panose="05000000000000000000"/>
              <a:buNone/>
            </a:pPr>
            <a:r>
              <a:rPr sz="2400" dirty="0">
                <a:solidFill>
                  <a:schemeClr val="tx1"/>
                </a:solidFill>
                <a:uFillTx/>
                <a:latin typeface="Times New Roman" panose="02020603050405020304" charset="0"/>
                <a:ea typeface="黑体" panose="02010609060101010101" charset="-122"/>
              </a:rPr>
              <a:t>为简捷计，在不引起混淆的情况下，都用x代表x(t)，用y代表y(t)；而且，各f</a:t>
            </a:r>
            <a:r>
              <a:rPr sz="2400" baseline="-25000" dirty="0">
                <a:solidFill>
                  <a:schemeClr val="tx1"/>
                </a:solidFill>
                <a:uFillTx/>
                <a:latin typeface="Times New Roman" panose="02020603050405020304" charset="0"/>
                <a:ea typeface="黑体" panose="02010609060101010101" charset="-122"/>
              </a:rPr>
              <a:t>i</a:t>
            </a:r>
            <a:r>
              <a:rPr sz="2400" dirty="0">
                <a:solidFill>
                  <a:schemeClr val="tx1"/>
                </a:solidFill>
                <a:uFillTx/>
                <a:latin typeface="Times New Roman" panose="02020603050405020304" charset="0"/>
                <a:ea typeface="黑体" panose="02010609060101010101" charset="-122"/>
              </a:rPr>
              <a:t>(x)和g</a:t>
            </a:r>
            <a:r>
              <a:rPr sz="2400" baseline="-25000" dirty="0">
                <a:solidFill>
                  <a:schemeClr val="tx1"/>
                </a:solidFill>
                <a:uFillTx/>
                <a:latin typeface="Times New Roman" panose="02020603050405020304" charset="0"/>
                <a:ea typeface="黑体" panose="02010609060101010101" charset="-122"/>
              </a:rPr>
              <a:t>i</a:t>
            </a:r>
            <a:r>
              <a:rPr sz="2400" dirty="0">
                <a:solidFill>
                  <a:schemeClr val="tx1"/>
                </a:solidFill>
                <a:uFillTx/>
                <a:latin typeface="Times New Roman" panose="02020603050405020304" charset="0"/>
                <a:ea typeface="黑体" panose="02010609060101010101" charset="-122"/>
              </a:rPr>
              <a:t>(y)（i=1,2）都假定是非负值函数。其中，第一个方程里的“-g</a:t>
            </a:r>
            <a:r>
              <a:rPr sz="2400" baseline="-25000" dirty="0">
                <a:solidFill>
                  <a:schemeClr val="tx1"/>
                </a:solidFill>
                <a:uFillTx/>
                <a:latin typeface="Times New Roman" panose="02020603050405020304" charset="0"/>
                <a:ea typeface="黑体" panose="02010609060101010101" charset="-122"/>
              </a:rPr>
              <a:t>1</a:t>
            </a:r>
            <a:r>
              <a:rPr sz="2400" dirty="0">
                <a:solidFill>
                  <a:schemeClr val="tx1"/>
                </a:solidFill>
                <a:uFillTx/>
                <a:latin typeface="Times New Roman" panose="02020603050405020304" charset="0"/>
                <a:ea typeface="黑体" panose="02010609060101010101" charset="-122"/>
              </a:rPr>
              <a:t>(y)”是因为黑客攻击造成用户减损而致；第二个方程里的“+f</a:t>
            </a:r>
            <a:r>
              <a:rPr sz="2400" baseline="-25000" dirty="0">
                <a:solidFill>
                  <a:schemeClr val="tx1"/>
                </a:solidFill>
                <a:uFillTx/>
                <a:latin typeface="Times New Roman" panose="02020603050405020304" charset="0"/>
                <a:ea typeface="黑体" panose="02010609060101010101" charset="-122"/>
              </a:rPr>
              <a:t>2</a:t>
            </a:r>
            <a:r>
              <a:rPr sz="2400" dirty="0">
                <a:solidFill>
                  <a:schemeClr val="tx1"/>
                </a:solidFill>
                <a:uFillTx/>
                <a:latin typeface="Times New Roman" panose="02020603050405020304" charset="0"/>
                <a:ea typeface="黑体" panose="02010609060101010101" charset="-122"/>
              </a:rPr>
              <a:t>(x)”是因为用户死亡为黑客提供了生存机会（食物）的原因。</a:t>
            </a:r>
          </a:p>
          <a:p>
            <a:pPr marL="0" indent="0" algn="l" defTabSz="914400">
              <a:spcBef>
                <a:spcPts val="700"/>
              </a:spcBef>
              <a:buClr>
                <a:srgbClr val="FEB80A"/>
              </a:buClr>
              <a:buSzPct val="60000"/>
              <a:buFont typeface="Wingdings" panose="05000000000000000000"/>
              <a:buNone/>
            </a:pPr>
            <a:endParaRPr lang="en-US" altLang="zh-CN" sz="2400" b="0" i="0" dirty="0">
              <a:solidFill>
                <a:schemeClr val="tx1"/>
              </a:solidFill>
              <a:uFillTx/>
              <a:latin typeface="Times New Roman" panose="02020603050405020304" charset="0"/>
              <a:ea typeface="黑体" panose="02010609060101010101"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13.2 </a:t>
            </a:r>
            <a:r>
              <a:rPr lang="zh-CN" altLang="en-US" sz="4400" dirty="0">
                <a:solidFill>
                  <a:schemeClr val="bg2">
                    <a:lumMod val="25000"/>
                  </a:schemeClr>
                </a:solidFill>
                <a:sym typeface="+mn-ea"/>
              </a:rPr>
              <a:t>“黑客+用户”生态学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584200" y="1607185"/>
            <a:ext cx="7914005" cy="4503420"/>
          </a:xfrm>
        </p:spPr>
        <p:txBody>
          <a:bodyPr>
            <a:normAutofit fontScale="92500"/>
          </a:bodyPr>
          <a:lstStyle/>
          <a:p>
            <a:pPr marL="0" indent="0" algn="l" defTabSz="914400">
              <a:spcBef>
                <a:spcPts val="700"/>
              </a:spcBef>
              <a:buClr>
                <a:srgbClr val="FEB80A"/>
              </a:buClr>
              <a:buSzPct val="60000"/>
              <a:buFont typeface="Wingdings" panose="05000000000000000000"/>
              <a:buNone/>
            </a:pPr>
            <a:r>
              <a:rPr lang="en-US" altLang="zh-CN" sz="2600" dirty="0">
                <a:solidFill>
                  <a:srgbClr val="FF0000"/>
                </a:solidFill>
                <a:uFillTx/>
                <a:latin typeface="Times New Roman" panose="02020603050405020304" charset="0"/>
                <a:sym typeface="+mn-ea"/>
              </a:rPr>
              <a:t>黑客与用户相互线性影响时的生态平衡性   </a:t>
            </a:r>
            <a:r>
              <a:rPr lang="en-US" altLang="zh-CN" sz="2400" b="0" i="0" dirty="0">
                <a:solidFill>
                  <a:srgbClr val="FF0000"/>
                </a:solidFill>
                <a:uFillTx/>
                <a:latin typeface="Times New Roman" panose="02020603050405020304" charset="0"/>
                <a:cs typeface="+mn-cs"/>
              </a:rPr>
              <a:t> </a:t>
            </a:r>
            <a:r>
              <a:rPr lang="en-US" altLang="zh-CN" sz="2400" b="0" i="0" dirty="0">
                <a:solidFill>
                  <a:schemeClr val="tx1"/>
                </a:solidFill>
                <a:uFillTx/>
                <a:latin typeface="Times New Roman" panose="02020603050405020304" charset="0"/>
                <a:cs typeface="+mn-cs"/>
              </a:rPr>
              <a:t>    </a:t>
            </a:r>
          </a:p>
          <a:p>
            <a:pPr marL="0" indent="0" algn="l"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cs typeface="+mn-cs"/>
              </a:rPr>
              <a:t>        假定影响函数f</a:t>
            </a:r>
            <a:r>
              <a:rPr lang="en-US" altLang="zh-CN" sz="2400" b="0" i="0" baseline="-25000" dirty="0">
                <a:solidFill>
                  <a:schemeClr val="tx1"/>
                </a:solidFill>
                <a:uFillTx/>
                <a:latin typeface="Times New Roman" panose="02020603050405020304" charset="0"/>
                <a:cs typeface="+mn-cs"/>
              </a:rPr>
              <a:t>i</a:t>
            </a:r>
            <a:r>
              <a:rPr lang="en-US" altLang="zh-CN" sz="2400" b="0" i="0" dirty="0">
                <a:solidFill>
                  <a:schemeClr val="tx1"/>
                </a:solidFill>
                <a:uFillTx/>
                <a:latin typeface="Times New Roman" panose="02020603050405020304" charset="0"/>
                <a:cs typeface="+mn-cs"/>
              </a:rPr>
              <a:t>(x)和g</a:t>
            </a:r>
            <a:r>
              <a:rPr lang="en-US" altLang="zh-CN" sz="2400" b="0" i="0" baseline="-25000" dirty="0">
                <a:solidFill>
                  <a:schemeClr val="tx1"/>
                </a:solidFill>
                <a:uFillTx/>
                <a:latin typeface="Times New Roman" panose="02020603050405020304" charset="0"/>
                <a:cs typeface="+mn-cs"/>
              </a:rPr>
              <a:t>i</a:t>
            </a:r>
            <a:r>
              <a:rPr lang="en-US" altLang="zh-CN" sz="2400" b="0" i="0" dirty="0">
                <a:solidFill>
                  <a:schemeClr val="tx1"/>
                </a:solidFill>
                <a:uFillTx/>
                <a:latin typeface="Times New Roman" panose="02020603050405020304" charset="0"/>
                <a:cs typeface="+mn-cs"/>
              </a:rPr>
              <a:t>(y)都为线性函数，于是，“黑客+用户”的生态方程为如下</a:t>
            </a:r>
            <a:r>
              <a:rPr lang="en-US" altLang="zh-CN" sz="2400" b="0" i="0" dirty="0">
                <a:solidFill>
                  <a:srgbClr val="FF0000"/>
                </a:solidFill>
                <a:uFillTx/>
                <a:latin typeface="Times New Roman" panose="02020603050405020304" charset="0"/>
                <a:cs typeface="+mn-cs"/>
              </a:rPr>
              <a:t>Lotka-Volterra模型</a:t>
            </a:r>
            <a:r>
              <a:rPr lang="en-US" altLang="zh-CN" sz="2400" b="0" i="0" dirty="0">
                <a:solidFill>
                  <a:schemeClr val="tx1"/>
                </a:solidFill>
                <a:uFillTx/>
                <a:latin typeface="Times New Roman" panose="02020603050405020304" charset="0"/>
                <a:cs typeface="+mn-cs"/>
              </a:rPr>
              <a:t>：</a:t>
            </a:r>
          </a:p>
          <a:p>
            <a:pPr marL="0" indent="0" algn="ctr"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cs typeface="+mn-cs"/>
              </a:rPr>
              <a:t>dx/dt=x(a</a:t>
            </a:r>
            <a:r>
              <a:rPr lang="en-US" altLang="zh-CN" sz="2400" b="0" i="0" baseline="-25000" dirty="0">
                <a:solidFill>
                  <a:schemeClr val="tx1"/>
                </a:solidFill>
                <a:uFillTx/>
                <a:latin typeface="Times New Roman" panose="02020603050405020304" charset="0"/>
                <a:cs typeface="+mn-cs"/>
              </a:rPr>
              <a:t>10</a:t>
            </a:r>
            <a:r>
              <a:rPr lang="en-US" altLang="zh-CN" sz="2400" b="0" i="0" dirty="0">
                <a:solidFill>
                  <a:schemeClr val="tx1"/>
                </a:solidFill>
                <a:uFillTx/>
                <a:latin typeface="Times New Roman" panose="02020603050405020304" charset="0"/>
                <a:cs typeface="+mn-cs"/>
              </a:rPr>
              <a:t>-b</a:t>
            </a:r>
            <a:r>
              <a:rPr lang="en-US" altLang="zh-CN" sz="2400" b="0" i="0" baseline="-25000" dirty="0">
                <a:solidFill>
                  <a:schemeClr val="tx1"/>
                </a:solidFill>
                <a:uFillTx/>
                <a:latin typeface="Times New Roman" panose="02020603050405020304" charset="0"/>
                <a:cs typeface="+mn-cs"/>
              </a:rPr>
              <a:t>11</a:t>
            </a:r>
            <a:r>
              <a:rPr lang="en-US" altLang="zh-CN" sz="2400" b="0" i="0" dirty="0">
                <a:solidFill>
                  <a:schemeClr val="tx1"/>
                </a:solidFill>
                <a:uFillTx/>
                <a:latin typeface="Times New Roman" panose="02020603050405020304" charset="0"/>
                <a:cs typeface="+mn-cs"/>
              </a:rPr>
              <a:t>x-b</a:t>
            </a:r>
            <a:r>
              <a:rPr lang="en-US" altLang="zh-CN" sz="2400" b="0" i="0" baseline="-25000" dirty="0">
                <a:solidFill>
                  <a:schemeClr val="tx1"/>
                </a:solidFill>
                <a:uFillTx/>
                <a:latin typeface="Times New Roman" panose="02020603050405020304" charset="0"/>
                <a:cs typeface="+mn-cs"/>
              </a:rPr>
              <a:t>12</a:t>
            </a:r>
            <a:r>
              <a:rPr lang="en-US" altLang="zh-CN" sz="2400" b="0" i="0" dirty="0">
                <a:solidFill>
                  <a:schemeClr val="tx1"/>
                </a:solidFill>
                <a:uFillTx/>
                <a:latin typeface="Times New Roman" panose="02020603050405020304" charset="0"/>
                <a:cs typeface="+mn-cs"/>
              </a:rPr>
              <a:t>y) </a:t>
            </a:r>
          </a:p>
          <a:p>
            <a:pPr marL="0" indent="0" algn="ctr"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cs typeface="+mn-cs"/>
              </a:rPr>
              <a:t> dy/dt=y(a</a:t>
            </a:r>
            <a:r>
              <a:rPr lang="en-US" altLang="zh-CN" sz="2400" b="0" i="0" baseline="-25000" dirty="0">
                <a:solidFill>
                  <a:schemeClr val="tx1"/>
                </a:solidFill>
                <a:uFillTx/>
                <a:latin typeface="Times New Roman" panose="02020603050405020304" charset="0"/>
                <a:cs typeface="+mn-cs"/>
              </a:rPr>
              <a:t>20</a:t>
            </a:r>
            <a:r>
              <a:rPr lang="en-US" altLang="zh-CN" sz="2400" b="0" i="0" dirty="0">
                <a:solidFill>
                  <a:schemeClr val="tx1"/>
                </a:solidFill>
                <a:uFillTx/>
                <a:latin typeface="Times New Roman" panose="02020603050405020304" charset="0"/>
                <a:cs typeface="+mn-cs"/>
              </a:rPr>
              <a:t>+b</a:t>
            </a:r>
            <a:r>
              <a:rPr lang="en-US" altLang="zh-CN" sz="2400" b="0" i="0" baseline="-25000" dirty="0">
                <a:solidFill>
                  <a:schemeClr val="tx1"/>
                </a:solidFill>
                <a:uFillTx/>
                <a:latin typeface="Times New Roman" panose="02020603050405020304" charset="0"/>
                <a:cs typeface="+mn-cs"/>
              </a:rPr>
              <a:t>21</a:t>
            </a:r>
            <a:r>
              <a:rPr lang="en-US" altLang="zh-CN" sz="2400" b="0" i="0" dirty="0">
                <a:solidFill>
                  <a:schemeClr val="tx1"/>
                </a:solidFill>
                <a:uFillTx/>
                <a:latin typeface="Times New Roman" panose="02020603050405020304" charset="0"/>
                <a:cs typeface="+mn-cs"/>
              </a:rPr>
              <a:t>x-b</a:t>
            </a:r>
            <a:r>
              <a:rPr lang="en-US" altLang="zh-CN" sz="2400" b="0" i="0" baseline="-25000" dirty="0">
                <a:solidFill>
                  <a:schemeClr val="tx1"/>
                </a:solidFill>
                <a:uFillTx/>
                <a:latin typeface="Times New Roman" panose="02020603050405020304" charset="0"/>
                <a:cs typeface="+mn-cs"/>
              </a:rPr>
              <a:t>22</a:t>
            </a:r>
            <a:r>
              <a:rPr lang="en-US" altLang="zh-CN" sz="2400" b="0" i="0" dirty="0">
                <a:solidFill>
                  <a:schemeClr val="tx1"/>
                </a:solidFill>
                <a:uFillTx/>
                <a:latin typeface="Times New Roman" panose="02020603050405020304" charset="0"/>
                <a:cs typeface="+mn-cs"/>
              </a:rPr>
              <a:t>y)</a:t>
            </a:r>
          </a:p>
          <a:p>
            <a:pPr marL="0" indent="0" algn="l"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cs typeface="+mn-cs"/>
              </a:rPr>
              <a:t>这里的各个系数b</a:t>
            </a:r>
            <a:r>
              <a:rPr lang="en-US" altLang="zh-CN" sz="2400" b="0" i="0" baseline="-25000" dirty="0">
                <a:solidFill>
                  <a:schemeClr val="tx1"/>
                </a:solidFill>
                <a:uFillTx/>
                <a:latin typeface="Times New Roman" panose="02020603050405020304" charset="0"/>
                <a:cs typeface="+mn-cs"/>
              </a:rPr>
              <a:t>ij</a:t>
            </a:r>
            <a:r>
              <a:rPr lang="en-US" altLang="zh-CN" sz="2400" b="0" i="0" dirty="0">
                <a:solidFill>
                  <a:schemeClr val="tx1"/>
                </a:solidFill>
                <a:uFillTx/>
                <a:latin typeface="Times New Roman" panose="02020603050405020304" charset="0"/>
                <a:cs typeface="+mn-cs"/>
              </a:rPr>
              <a:t>(i=1,2)均为非负。当b</a:t>
            </a:r>
            <a:r>
              <a:rPr lang="en-US" altLang="zh-CN" sz="2400" b="0" i="0" baseline="-25000" dirty="0">
                <a:solidFill>
                  <a:schemeClr val="tx1"/>
                </a:solidFill>
                <a:uFillTx/>
                <a:latin typeface="Times New Roman" panose="02020603050405020304" charset="0"/>
                <a:cs typeface="+mn-cs"/>
              </a:rPr>
              <a:t>11</a:t>
            </a:r>
            <a:r>
              <a:rPr lang="en-US" altLang="zh-CN" sz="2400" b="0" i="0" dirty="0">
                <a:solidFill>
                  <a:schemeClr val="tx1"/>
                </a:solidFill>
                <a:uFillTx/>
                <a:latin typeface="Times New Roman" panose="02020603050405020304" charset="0"/>
                <a:cs typeface="+mn-cs"/>
              </a:rPr>
              <a:t>&gt;0时，称用户为密度制约的；当b</a:t>
            </a:r>
            <a:r>
              <a:rPr lang="en-US" altLang="zh-CN" sz="2400" b="0" i="0" baseline="-25000" dirty="0">
                <a:solidFill>
                  <a:schemeClr val="tx1"/>
                </a:solidFill>
                <a:uFillTx/>
                <a:latin typeface="Times New Roman" panose="02020603050405020304" charset="0"/>
                <a:cs typeface="+mn-cs"/>
              </a:rPr>
              <a:t>11</a:t>
            </a:r>
            <a:r>
              <a:rPr lang="en-US" altLang="zh-CN" sz="2400" b="0" i="0" dirty="0">
                <a:solidFill>
                  <a:schemeClr val="tx1"/>
                </a:solidFill>
                <a:uFillTx/>
                <a:latin typeface="Times New Roman" panose="02020603050405020304" charset="0"/>
                <a:cs typeface="+mn-cs"/>
              </a:rPr>
              <a:t>=0时，称用户为非密度制约的。同理，当b</a:t>
            </a:r>
            <a:r>
              <a:rPr lang="en-US" altLang="zh-CN" sz="2400" b="0" i="0" baseline="-25000" dirty="0">
                <a:solidFill>
                  <a:schemeClr val="tx1"/>
                </a:solidFill>
                <a:uFillTx/>
                <a:latin typeface="Times New Roman" panose="02020603050405020304" charset="0"/>
                <a:cs typeface="+mn-cs"/>
              </a:rPr>
              <a:t>22</a:t>
            </a:r>
            <a:r>
              <a:rPr lang="en-US" altLang="zh-CN" sz="2400" b="0" i="0" dirty="0">
                <a:solidFill>
                  <a:schemeClr val="tx1"/>
                </a:solidFill>
                <a:uFillTx/>
                <a:latin typeface="Times New Roman" panose="02020603050405020304" charset="0"/>
                <a:cs typeface="+mn-cs"/>
              </a:rPr>
              <a:t>&gt;0时，称黑客是密度制约的；当b</a:t>
            </a:r>
            <a:r>
              <a:rPr lang="en-US" altLang="zh-CN" sz="2400" b="0" i="0" baseline="-25000" dirty="0">
                <a:solidFill>
                  <a:schemeClr val="tx1"/>
                </a:solidFill>
                <a:uFillTx/>
                <a:latin typeface="Times New Roman" panose="02020603050405020304" charset="0"/>
                <a:cs typeface="+mn-cs"/>
              </a:rPr>
              <a:t>22</a:t>
            </a:r>
            <a:r>
              <a:rPr lang="en-US" altLang="zh-CN" sz="2400" b="0" i="0" dirty="0">
                <a:solidFill>
                  <a:schemeClr val="tx1"/>
                </a:solidFill>
                <a:uFillTx/>
                <a:latin typeface="Times New Roman" panose="02020603050405020304" charset="0"/>
                <a:cs typeface="+mn-cs"/>
              </a:rPr>
              <a:t>=0时，称黑客为非密度制约的。a</a:t>
            </a:r>
            <a:r>
              <a:rPr lang="en-US" altLang="zh-CN" sz="2400" b="0" i="0" baseline="-25000" dirty="0">
                <a:solidFill>
                  <a:schemeClr val="tx1"/>
                </a:solidFill>
                <a:uFillTx/>
                <a:latin typeface="Times New Roman" panose="02020603050405020304" charset="0"/>
                <a:cs typeface="+mn-cs"/>
              </a:rPr>
              <a:t>10</a:t>
            </a:r>
            <a:r>
              <a:rPr lang="en-US" altLang="zh-CN" sz="2400" b="0" i="0" dirty="0">
                <a:solidFill>
                  <a:schemeClr val="tx1"/>
                </a:solidFill>
                <a:uFillTx/>
                <a:latin typeface="Times New Roman" panose="02020603050405020304" charset="0"/>
                <a:cs typeface="+mn-cs"/>
              </a:rPr>
              <a:t>和a</a:t>
            </a:r>
            <a:r>
              <a:rPr lang="en-US" altLang="zh-CN" sz="2400" b="0" i="0" baseline="-25000" dirty="0">
                <a:solidFill>
                  <a:schemeClr val="tx1"/>
                </a:solidFill>
                <a:uFillTx/>
                <a:latin typeface="Times New Roman" panose="02020603050405020304" charset="0"/>
                <a:cs typeface="+mn-cs"/>
              </a:rPr>
              <a:t>20</a:t>
            </a:r>
            <a:r>
              <a:rPr lang="en-US" altLang="zh-CN" sz="2400" b="0" i="0" dirty="0">
                <a:solidFill>
                  <a:schemeClr val="tx1"/>
                </a:solidFill>
                <a:uFillTx/>
                <a:latin typeface="Times New Roman" panose="02020603050405020304" charset="0"/>
                <a:cs typeface="+mn-cs"/>
              </a:rPr>
              <a:t>分别表示用户和黑客的生长率（出生率减死亡率）。若记k=b</a:t>
            </a:r>
            <a:r>
              <a:rPr lang="en-US" altLang="zh-CN" sz="2400" b="0" i="0" baseline="-25000" dirty="0">
                <a:solidFill>
                  <a:schemeClr val="tx1"/>
                </a:solidFill>
                <a:uFillTx/>
                <a:latin typeface="Times New Roman" panose="02020603050405020304" charset="0"/>
                <a:cs typeface="+mn-cs"/>
              </a:rPr>
              <a:t>21</a:t>
            </a:r>
            <a:r>
              <a:rPr lang="en-US" altLang="zh-CN" sz="2400" b="0" i="0" dirty="0">
                <a:solidFill>
                  <a:schemeClr val="tx1"/>
                </a:solidFill>
                <a:uFillTx/>
                <a:latin typeface="Times New Roman" panose="02020603050405020304" charset="0"/>
                <a:cs typeface="+mn-cs"/>
              </a:rPr>
              <a:t>/b</a:t>
            </a:r>
            <a:r>
              <a:rPr lang="en-US" altLang="zh-CN" sz="2400" b="0" i="0" baseline="-25000" dirty="0">
                <a:solidFill>
                  <a:schemeClr val="tx1"/>
                </a:solidFill>
                <a:uFillTx/>
                <a:latin typeface="Times New Roman" panose="02020603050405020304" charset="0"/>
                <a:cs typeface="+mn-cs"/>
              </a:rPr>
              <a:t>12</a:t>
            </a:r>
            <a:r>
              <a:rPr lang="en-US" altLang="zh-CN" sz="2400" b="0" i="0" dirty="0">
                <a:solidFill>
                  <a:schemeClr val="tx1"/>
                </a:solidFill>
                <a:uFillTx/>
                <a:latin typeface="Times New Roman" panose="02020603050405020304" charset="0"/>
                <a:cs typeface="+mn-cs"/>
              </a:rPr>
              <a:t>，那么，上述生态方程可重写为：</a:t>
            </a:r>
          </a:p>
          <a:p>
            <a:pPr marL="0" indent="0" algn="ctr"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cs typeface="+mn-cs"/>
              </a:rPr>
              <a:t> dx/dt=x(a</a:t>
            </a:r>
            <a:r>
              <a:rPr lang="en-US" altLang="zh-CN" sz="2400" b="0" i="0" baseline="-25000" dirty="0">
                <a:solidFill>
                  <a:schemeClr val="tx1"/>
                </a:solidFill>
                <a:uFillTx/>
                <a:latin typeface="Times New Roman" panose="02020603050405020304" charset="0"/>
                <a:cs typeface="+mn-cs"/>
              </a:rPr>
              <a:t>10</a:t>
            </a:r>
            <a:r>
              <a:rPr lang="en-US" altLang="zh-CN" sz="2400" b="0" i="0" dirty="0">
                <a:solidFill>
                  <a:schemeClr val="tx1"/>
                </a:solidFill>
                <a:uFillTx/>
                <a:latin typeface="Times New Roman" panose="02020603050405020304" charset="0"/>
                <a:cs typeface="+mn-cs"/>
              </a:rPr>
              <a:t>-b</a:t>
            </a:r>
            <a:r>
              <a:rPr lang="en-US" altLang="zh-CN" sz="2400" b="0" i="0" baseline="-25000" dirty="0">
                <a:solidFill>
                  <a:schemeClr val="tx1"/>
                </a:solidFill>
                <a:uFillTx/>
                <a:latin typeface="Times New Roman" panose="02020603050405020304" charset="0"/>
                <a:cs typeface="+mn-cs"/>
              </a:rPr>
              <a:t>11</a:t>
            </a:r>
            <a:r>
              <a:rPr lang="en-US" altLang="zh-CN" sz="2400" b="0" i="0" dirty="0">
                <a:solidFill>
                  <a:schemeClr val="tx1"/>
                </a:solidFill>
                <a:uFillTx/>
                <a:latin typeface="Times New Roman" panose="02020603050405020304" charset="0"/>
                <a:cs typeface="+mn-cs"/>
              </a:rPr>
              <a:t>x)-b</a:t>
            </a:r>
            <a:r>
              <a:rPr lang="en-US" altLang="zh-CN" sz="2400" b="0" i="0" baseline="-25000" dirty="0">
                <a:solidFill>
                  <a:schemeClr val="tx1"/>
                </a:solidFill>
                <a:uFillTx/>
                <a:latin typeface="Times New Roman" panose="02020603050405020304" charset="0"/>
                <a:cs typeface="+mn-cs"/>
              </a:rPr>
              <a:t>12</a:t>
            </a:r>
            <a:r>
              <a:rPr lang="en-US" altLang="zh-CN" sz="2400" b="0" i="0" dirty="0">
                <a:solidFill>
                  <a:schemeClr val="tx1"/>
                </a:solidFill>
                <a:uFillTx/>
                <a:latin typeface="Times New Roman" panose="02020603050405020304" charset="0"/>
                <a:cs typeface="+mn-cs"/>
              </a:rPr>
              <a:t>xy </a:t>
            </a:r>
          </a:p>
          <a:p>
            <a:pPr marL="0" indent="0" algn="ctr"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cs typeface="+mn-cs"/>
              </a:rPr>
              <a:t> dy/dt=y(a</a:t>
            </a:r>
            <a:r>
              <a:rPr lang="en-US" altLang="zh-CN" sz="2400" b="0" i="0" baseline="-25000" dirty="0">
                <a:solidFill>
                  <a:schemeClr val="tx1"/>
                </a:solidFill>
                <a:uFillTx/>
                <a:latin typeface="Times New Roman" panose="02020603050405020304" charset="0"/>
                <a:cs typeface="+mn-cs"/>
              </a:rPr>
              <a:t>20</a:t>
            </a:r>
            <a:r>
              <a:rPr lang="en-US" altLang="zh-CN" sz="2400" b="0" i="0" dirty="0">
                <a:solidFill>
                  <a:schemeClr val="tx1"/>
                </a:solidFill>
                <a:uFillTx/>
                <a:latin typeface="Times New Roman" panose="02020603050405020304" charset="0"/>
                <a:cs typeface="+mn-cs"/>
              </a:rPr>
              <a:t>+kb</a:t>
            </a:r>
            <a:r>
              <a:rPr lang="en-US" altLang="zh-CN" sz="2400" b="0" i="0" baseline="-25000" dirty="0">
                <a:solidFill>
                  <a:schemeClr val="tx1"/>
                </a:solidFill>
                <a:uFillTx/>
                <a:latin typeface="Times New Roman" panose="02020603050405020304" charset="0"/>
                <a:cs typeface="+mn-cs"/>
              </a:rPr>
              <a:t>12</a:t>
            </a:r>
            <a:r>
              <a:rPr lang="en-US" altLang="zh-CN" sz="2400" b="0" i="0" dirty="0">
                <a:solidFill>
                  <a:schemeClr val="tx1"/>
                </a:solidFill>
                <a:uFillTx/>
                <a:latin typeface="Times New Roman" panose="02020603050405020304" charset="0"/>
                <a:cs typeface="+mn-cs"/>
              </a:rPr>
              <a:t>x-b</a:t>
            </a:r>
            <a:r>
              <a:rPr lang="en-US" altLang="zh-CN" sz="2400" b="0" i="0" baseline="-25000" dirty="0">
                <a:solidFill>
                  <a:schemeClr val="tx1"/>
                </a:solidFill>
                <a:uFillTx/>
                <a:latin typeface="Times New Roman" panose="02020603050405020304" charset="0"/>
                <a:cs typeface="+mn-cs"/>
              </a:rPr>
              <a:t>22</a:t>
            </a:r>
            <a:r>
              <a:rPr lang="en-US" altLang="zh-CN" sz="2400" b="0" i="0" dirty="0">
                <a:solidFill>
                  <a:schemeClr val="tx1"/>
                </a:solidFill>
                <a:uFillTx/>
                <a:latin typeface="Times New Roman" panose="02020603050405020304" charset="0"/>
                <a:cs typeface="+mn-cs"/>
              </a:rPr>
              <a:t>y)</a:t>
            </a:r>
          </a:p>
          <a:p>
            <a:pPr marL="0" indent="0" algn="l" defTabSz="914400">
              <a:spcBef>
                <a:spcPts val="700"/>
              </a:spcBef>
              <a:buClr>
                <a:srgbClr val="FEB80A"/>
              </a:buClr>
              <a:buSzPct val="60000"/>
              <a:buFont typeface="Wingdings" panose="05000000000000000000"/>
              <a:buNone/>
            </a:pPr>
            <a:endParaRPr lang="en-US" altLang="zh-CN" sz="2400" b="0" i="0" dirty="0">
              <a:solidFill>
                <a:schemeClr val="tx1"/>
              </a:solidFill>
              <a:uFillTx/>
              <a:latin typeface="Times New Roman" panose="02020603050405020304" charset="0"/>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13.2 </a:t>
            </a:r>
            <a:r>
              <a:rPr lang="zh-CN" altLang="en-US" sz="4400" dirty="0">
                <a:solidFill>
                  <a:schemeClr val="bg2">
                    <a:lumMod val="25000"/>
                  </a:schemeClr>
                </a:solidFill>
                <a:sym typeface="+mn-ea"/>
              </a:rPr>
              <a:t>“黑客+用户”生态学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582930" y="1417955"/>
            <a:ext cx="7914005" cy="4726940"/>
          </a:xfrm>
        </p:spPr>
        <p:txBody>
          <a:bodyPr>
            <a:normAutofit fontScale="92500"/>
          </a:bodyPr>
          <a:lstStyle/>
          <a:p>
            <a:pPr marL="0" indent="0" algn="l" defTabSz="914400" fontAlgn="auto">
              <a:lnSpc>
                <a:spcPct val="100000"/>
              </a:lnSpc>
              <a:spcBef>
                <a:spcPts val="700"/>
              </a:spcBef>
              <a:buClr>
                <a:srgbClr val="FEB80A"/>
              </a:buClr>
              <a:buSzPct val="60000"/>
              <a:buFont typeface="Wingdings" panose="05000000000000000000"/>
              <a:buNone/>
            </a:pPr>
            <a:r>
              <a:rPr lang="en-US" altLang="zh-CN" sz="2400" dirty="0">
                <a:uFillTx/>
                <a:latin typeface="Times New Roman" panose="02020603050405020304" charset="0"/>
                <a:sym typeface="+mn-ea"/>
              </a:rPr>
              <a:t>        第一个公式中的b</a:t>
            </a:r>
            <a:r>
              <a:rPr lang="en-US" altLang="zh-CN" sz="2400" baseline="-25000" dirty="0">
                <a:uFillTx/>
                <a:latin typeface="Times New Roman" panose="02020603050405020304" charset="0"/>
                <a:sym typeface="+mn-ea"/>
              </a:rPr>
              <a:t>12</a:t>
            </a:r>
            <a:r>
              <a:rPr lang="en-US" altLang="zh-CN" sz="2400" dirty="0">
                <a:uFillTx/>
                <a:latin typeface="Times New Roman" panose="02020603050405020304" charset="0"/>
                <a:sym typeface="+mn-ea"/>
              </a:rPr>
              <a:t>xy表示单位时间内用户被黑客攻破的数目；而黑客的当前数目为y，所以，b</a:t>
            </a:r>
            <a:r>
              <a:rPr lang="en-US" altLang="zh-CN" sz="2400" baseline="-25000" dirty="0">
                <a:uFillTx/>
                <a:latin typeface="Times New Roman" panose="02020603050405020304" charset="0"/>
                <a:sym typeface="+mn-ea"/>
              </a:rPr>
              <a:t>12</a:t>
            </a:r>
            <a:r>
              <a:rPr lang="en-US" altLang="zh-CN" sz="2400" dirty="0">
                <a:uFillTx/>
                <a:latin typeface="Times New Roman" panose="02020603050405020304" charset="0"/>
                <a:sym typeface="+mn-ea"/>
              </a:rPr>
              <a:t>x表示每个黑客在单位时间内攻破用户的数目，或形象地称为黑客的捕食率（捕食率为正），它表示黑客攻击用户的能力。</a:t>
            </a:r>
          </a:p>
          <a:p>
            <a:pPr marL="0" indent="0" algn="l" defTabSz="914400" fontAlgn="auto">
              <a:lnSpc>
                <a:spcPct val="100000"/>
              </a:lnSpc>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rPr>
              <a:t>        令上述生态方程的右边等于0，于是，得到两条直线：</a:t>
            </a:r>
          </a:p>
          <a:p>
            <a:pPr marL="0" indent="0" algn="ctr" defTabSz="914400" fontAlgn="auto">
              <a:lnSpc>
                <a:spcPct val="100000"/>
              </a:lnSpc>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rPr>
              <a:t>L1：a</a:t>
            </a:r>
            <a:r>
              <a:rPr sz="2400" b="0" i="0" baseline="-25000" dirty="0">
                <a:solidFill>
                  <a:schemeClr val="tx1"/>
                </a:solidFill>
                <a:uFillTx/>
                <a:latin typeface="Times New Roman" panose="02020603050405020304" charset="0"/>
                <a:ea typeface="黑体" panose="02010609060101010101" charset="-122"/>
              </a:rPr>
              <a:t>10</a:t>
            </a:r>
            <a:r>
              <a:rPr sz="2400" b="0" i="0" dirty="0">
                <a:solidFill>
                  <a:schemeClr val="tx1"/>
                </a:solidFill>
                <a:uFillTx/>
                <a:latin typeface="Times New Roman" panose="02020603050405020304" charset="0"/>
                <a:ea typeface="黑体" panose="02010609060101010101" charset="-122"/>
              </a:rPr>
              <a:t>-b</a:t>
            </a:r>
            <a:r>
              <a:rPr sz="2400" b="0" i="0" baseline="-25000" dirty="0">
                <a:solidFill>
                  <a:schemeClr val="tx1"/>
                </a:solidFill>
                <a:uFillTx/>
                <a:latin typeface="Times New Roman" panose="02020603050405020304" charset="0"/>
                <a:ea typeface="黑体" panose="02010609060101010101" charset="-122"/>
              </a:rPr>
              <a:t>11</a:t>
            </a:r>
            <a:r>
              <a:rPr sz="2400" b="0" i="0" dirty="0">
                <a:solidFill>
                  <a:schemeClr val="tx1"/>
                </a:solidFill>
                <a:uFillTx/>
                <a:latin typeface="Times New Roman" panose="02020603050405020304" charset="0"/>
                <a:ea typeface="黑体" panose="02010609060101010101" charset="-122"/>
              </a:rPr>
              <a:t>x-b</a:t>
            </a:r>
            <a:r>
              <a:rPr sz="2400" b="0" i="0" baseline="-25000" dirty="0">
                <a:solidFill>
                  <a:schemeClr val="tx1"/>
                </a:solidFill>
                <a:uFillTx/>
                <a:latin typeface="Times New Roman" panose="02020603050405020304" charset="0"/>
                <a:ea typeface="黑体" panose="02010609060101010101" charset="-122"/>
              </a:rPr>
              <a:t>12</a:t>
            </a:r>
            <a:r>
              <a:rPr sz="2400" b="0" i="0" dirty="0">
                <a:solidFill>
                  <a:schemeClr val="tx1"/>
                </a:solidFill>
                <a:uFillTx/>
                <a:latin typeface="Times New Roman" panose="02020603050405020304" charset="0"/>
                <a:ea typeface="黑体" panose="02010609060101010101" charset="-122"/>
              </a:rPr>
              <a:t>y=0 </a:t>
            </a:r>
          </a:p>
          <a:p>
            <a:pPr marL="0" indent="0" algn="ctr" defTabSz="914400" fontAlgn="auto">
              <a:lnSpc>
                <a:spcPct val="100000"/>
              </a:lnSpc>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rPr>
              <a:t>L2：a</a:t>
            </a:r>
            <a:r>
              <a:rPr sz="2400" b="0" i="0" baseline="-25000" dirty="0">
                <a:solidFill>
                  <a:schemeClr val="tx1"/>
                </a:solidFill>
                <a:uFillTx/>
                <a:latin typeface="Times New Roman" panose="02020603050405020304" charset="0"/>
                <a:ea typeface="黑体" panose="02010609060101010101" charset="-122"/>
              </a:rPr>
              <a:t>20</a:t>
            </a:r>
            <a:r>
              <a:rPr sz="2400" b="0" i="0" dirty="0">
                <a:solidFill>
                  <a:schemeClr val="tx1"/>
                </a:solidFill>
                <a:uFillTx/>
                <a:latin typeface="Times New Roman" panose="02020603050405020304" charset="0"/>
                <a:ea typeface="黑体" panose="02010609060101010101" charset="-122"/>
              </a:rPr>
              <a:t>+b</a:t>
            </a:r>
            <a:r>
              <a:rPr sz="2400" b="0" i="0" baseline="-25000" dirty="0">
                <a:solidFill>
                  <a:schemeClr val="tx1"/>
                </a:solidFill>
                <a:uFillTx/>
                <a:latin typeface="Times New Roman" panose="02020603050405020304" charset="0"/>
                <a:ea typeface="黑体" panose="02010609060101010101" charset="-122"/>
              </a:rPr>
              <a:t>21</a:t>
            </a:r>
            <a:r>
              <a:rPr sz="2400" b="0" i="0" dirty="0">
                <a:solidFill>
                  <a:schemeClr val="tx1"/>
                </a:solidFill>
                <a:uFillTx/>
                <a:latin typeface="Times New Roman" panose="02020603050405020304" charset="0"/>
                <a:ea typeface="黑体" panose="02010609060101010101" charset="-122"/>
              </a:rPr>
              <a:t>x-b</a:t>
            </a:r>
            <a:r>
              <a:rPr sz="2400" b="0" i="0" baseline="-25000" dirty="0">
                <a:solidFill>
                  <a:schemeClr val="tx1"/>
                </a:solidFill>
                <a:uFillTx/>
                <a:latin typeface="Times New Roman" panose="02020603050405020304" charset="0"/>
                <a:ea typeface="黑体" panose="02010609060101010101" charset="-122"/>
              </a:rPr>
              <a:t>22</a:t>
            </a:r>
            <a:r>
              <a:rPr sz="2400" b="0" i="0" dirty="0">
                <a:solidFill>
                  <a:schemeClr val="tx1"/>
                </a:solidFill>
                <a:uFillTx/>
                <a:latin typeface="Times New Roman" panose="02020603050405020304" charset="0"/>
                <a:ea typeface="黑体" panose="02010609060101010101" charset="-122"/>
              </a:rPr>
              <a:t>y=0</a:t>
            </a:r>
          </a:p>
          <a:p>
            <a:pPr marL="0" indent="0" algn="l" defTabSz="914400" fontAlgn="auto">
              <a:lnSpc>
                <a:spcPct val="100000"/>
              </a:lnSpc>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rPr>
              <a:t>       如果这两条直线在第一象限内有一个交点(x’,y’)（满足x’&gt;0，y’&gt;0），那么</a:t>
            </a:r>
            <a:r>
              <a:rPr lang="zh-CN" sz="2400" b="0" i="0" dirty="0">
                <a:solidFill>
                  <a:schemeClr val="tx1"/>
                </a:solidFill>
                <a:uFillTx/>
                <a:latin typeface="Times New Roman" panose="02020603050405020304" charset="0"/>
                <a:ea typeface="黑体" panose="02010609060101010101" charset="-122"/>
              </a:rPr>
              <a:t>，</a:t>
            </a:r>
            <a:r>
              <a:rPr sz="2400" b="0" i="0" dirty="0">
                <a:solidFill>
                  <a:schemeClr val="tx1"/>
                </a:solidFill>
                <a:uFillTx/>
                <a:latin typeface="Times New Roman" panose="02020603050405020304" charset="0"/>
                <a:ea typeface="黑体" panose="02010609060101010101" charset="-122"/>
              </a:rPr>
              <a:t>根据Routh-Hurwits稳定性条件，</a:t>
            </a:r>
            <a:r>
              <a:rPr lang="zh-CN" sz="2400" b="0" i="0" dirty="0">
                <a:solidFill>
                  <a:schemeClr val="tx1"/>
                </a:solidFill>
                <a:uFillTx/>
                <a:latin typeface="Times New Roman" panose="02020603050405020304" charset="0"/>
                <a:ea typeface="黑体" panose="02010609060101010101" charset="-122"/>
              </a:rPr>
              <a:t>有：</a:t>
            </a:r>
            <a:r>
              <a:rPr sz="2400" b="0" i="0" dirty="0">
                <a:solidFill>
                  <a:schemeClr val="tx1"/>
                </a:solidFill>
                <a:uFillTx/>
                <a:latin typeface="Times New Roman" panose="02020603050405020304" charset="0"/>
                <a:ea typeface="黑体" panose="02010609060101010101" charset="-122"/>
              </a:rPr>
              <a:t> </a:t>
            </a:r>
            <a:r>
              <a:rPr sz="2400" b="0" i="0" dirty="0">
                <a:solidFill>
                  <a:srgbClr val="FF0000"/>
                </a:solidFill>
                <a:uFillTx/>
                <a:latin typeface="Times New Roman" panose="02020603050405020304" charset="0"/>
                <a:ea typeface="黑体" panose="02010609060101010101" charset="-122"/>
              </a:rPr>
              <a:t>渐近稳定性引理</a:t>
            </a:r>
            <a:r>
              <a:rPr sz="2400" b="0" i="0" dirty="0">
                <a:solidFill>
                  <a:schemeClr val="tx1"/>
                </a:solidFill>
                <a:uFillTx/>
                <a:latin typeface="Times New Roman" panose="02020603050405020304" charset="0"/>
                <a:ea typeface="黑体" panose="02010609060101010101" charset="-122"/>
              </a:rPr>
              <a:t>：若b</a:t>
            </a:r>
            <a:r>
              <a:rPr sz="2400" b="0" i="0" baseline="-25000" dirty="0">
                <a:solidFill>
                  <a:schemeClr val="tx1"/>
                </a:solidFill>
                <a:uFillTx/>
                <a:latin typeface="Times New Roman" panose="02020603050405020304" charset="0"/>
                <a:ea typeface="黑体" panose="02010609060101010101" charset="-122"/>
              </a:rPr>
              <a:t>11</a:t>
            </a:r>
            <a:r>
              <a:rPr sz="2400" b="0" i="0" dirty="0">
                <a:solidFill>
                  <a:schemeClr val="tx1"/>
                </a:solidFill>
                <a:uFillTx/>
                <a:latin typeface="Times New Roman" panose="02020603050405020304" charset="0"/>
                <a:ea typeface="黑体" panose="02010609060101010101" charset="-122"/>
              </a:rPr>
              <a:t>b</a:t>
            </a:r>
            <a:r>
              <a:rPr sz="2400" b="0" i="0" baseline="-25000" dirty="0">
                <a:solidFill>
                  <a:schemeClr val="tx1"/>
                </a:solidFill>
                <a:uFillTx/>
                <a:latin typeface="Times New Roman" panose="02020603050405020304" charset="0"/>
                <a:ea typeface="黑体" panose="02010609060101010101" charset="-122"/>
              </a:rPr>
              <a:t>22</a:t>
            </a:r>
            <a:r>
              <a:rPr sz="2400" b="0" i="0" dirty="0">
                <a:solidFill>
                  <a:schemeClr val="tx1"/>
                </a:solidFill>
                <a:uFillTx/>
                <a:latin typeface="Times New Roman" panose="02020603050405020304" charset="0"/>
                <a:ea typeface="黑体" panose="02010609060101010101" charset="-122"/>
              </a:rPr>
              <a:t>+b</a:t>
            </a:r>
            <a:r>
              <a:rPr sz="2400" b="0" i="0" baseline="-25000" dirty="0">
                <a:solidFill>
                  <a:schemeClr val="tx1"/>
                </a:solidFill>
                <a:uFillTx/>
                <a:latin typeface="Times New Roman" panose="02020603050405020304" charset="0"/>
                <a:ea typeface="黑体" panose="02010609060101010101" charset="-122"/>
              </a:rPr>
              <a:t>21</a:t>
            </a:r>
            <a:r>
              <a:rPr sz="2400" b="0" i="0" dirty="0">
                <a:solidFill>
                  <a:schemeClr val="tx1"/>
                </a:solidFill>
                <a:uFillTx/>
                <a:latin typeface="Times New Roman" panose="02020603050405020304" charset="0"/>
                <a:ea typeface="黑体" panose="02010609060101010101" charset="-122"/>
              </a:rPr>
              <a:t>b</a:t>
            </a:r>
            <a:r>
              <a:rPr sz="2400" b="0" i="0" baseline="-25000" dirty="0">
                <a:solidFill>
                  <a:schemeClr val="tx1"/>
                </a:solidFill>
                <a:uFillTx/>
                <a:latin typeface="Times New Roman" panose="02020603050405020304" charset="0"/>
                <a:ea typeface="黑体" panose="02010609060101010101" charset="-122"/>
              </a:rPr>
              <a:t>12</a:t>
            </a:r>
            <a:r>
              <a:rPr sz="2400" b="0" i="0" dirty="0">
                <a:solidFill>
                  <a:schemeClr val="tx1"/>
                </a:solidFill>
                <a:uFillTx/>
                <a:latin typeface="Times New Roman" panose="02020603050405020304" charset="0"/>
                <a:ea typeface="黑体" panose="02010609060101010101" charset="-122"/>
              </a:rPr>
              <a:t>&gt;0并且b</a:t>
            </a:r>
            <a:r>
              <a:rPr sz="2400" b="0" i="0" baseline="-25000" dirty="0">
                <a:solidFill>
                  <a:schemeClr val="tx1"/>
                </a:solidFill>
                <a:uFillTx/>
                <a:latin typeface="Times New Roman" panose="02020603050405020304" charset="0"/>
                <a:ea typeface="黑体" panose="02010609060101010101" charset="-122"/>
              </a:rPr>
              <a:t>11</a:t>
            </a:r>
            <a:r>
              <a:rPr sz="2400" b="0" i="0" dirty="0">
                <a:solidFill>
                  <a:schemeClr val="tx1"/>
                </a:solidFill>
                <a:uFillTx/>
                <a:latin typeface="Times New Roman" panose="02020603050405020304" charset="0"/>
                <a:ea typeface="黑体" panose="02010609060101010101" charset="-122"/>
              </a:rPr>
              <a:t>x’+b</a:t>
            </a:r>
            <a:r>
              <a:rPr sz="2400" b="0" i="0" baseline="-25000" dirty="0">
                <a:solidFill>
                  <a:schemeClr val="tx1"/>
                </a:solidFill>
                <a:uFillTx/>
                <a:latin typeface="Times New Roman" panose="02020603050405020304" charset="0"/>
                <a:ea typeface="黑体" panose="02010609060101010101" charset="-122"/>
              </a:rPr>
              <a:t>22</a:t>
            </a:r>
            <a:r>
              <a:rPr sz="2400" b="0" i="0" dirty="0">
                <a:solidFill>
                  <a:schemeClr val="tx1"/>
                </a:solidFill>
                <a:uFillTx/>
                <a:latin typeface="Times New Roman" panose="02020603050405020304" charset="0"/>
                <a:ea typeface="黑体" panose="02010609060101010101" charset="-122"/>
              </a:rPr>
              <a:t>y’&gt;0，那么，平衡点（x’,y’）是渐近稳定的，即，无论</a:t>
            </a:r>
            <a:r>
              <a:rPr lang="zh-CN" sz="2400" b="0" i="0" dirty="0">
                <a:solidFill>
                  <a:schemeClr val="tx1"/>
                </a:solidFill>
                <a:uFillTx/>
                <a:latin typeface="Times New Roman" panose="02020603050405020304" charset="0"/>
                <a:ea typeface="黑体" panose="02010609060101010101" charset="-122"/>
              </a:rPr>
              <a:t>因何原因</a:t>
            </a:r>
            <a:r>
              <a:rPr sz="2400" b="0" i="0" dirty="0">
                <a:solidFill>
                  <a:schemeClr val="tx1"/>
                </a:solidFill>
                <a:uFillTx/>
                <a:latin typeface="Times New Roman" panose="02020603050405020304" charset="0"/>
                <a:ea typeface="黑体" panose="02010609060101010101" charset="-122"/>
              </a:rPr>
              <a:t>，如果用户和黑客的数量</a:t>
            </a:r>
            <a:r>
              <a:rPr sz="2400" b="0" i="0" dirty="0">
                <a:solidFill>
                  <a:srgbClr val="FF0000"/>
                </a:solidFill>
                <a:uFillTx/>
                <a:latin typeface="Times New Roman" panose="02020603050405020304" charset="0"/>
                <a:ea typeface="黑体" panose="02010609060101010101" charset="-122"/>
              </a:rPr>
              <a:t>偶然</a:t>
            </a:r>
            <a:r>
              <a:rPr sz="2400" b="0" i="0" dirty="0">
                <a:solidFill>
                  <a:schemeClr val="tx1"/>
                </a:solidFill>
                <a:uFillTx/>
                <a:latin typeface="Times New Roman" panose="02020603050405020304" charset="0"/>
                <a:ea typeface="黑体" panose="02010609060101010101" charset="-122"/>
              </a:rPr>
              <a:t>落进了（x’,y’）点附近，那么，用户和黑客的数量将最终趋于x’和y’。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1143000"/>
          </a:xfrm>
        </p:spPr>
        <p:txBody>
          <a:bodyPr>
            <a:normAutofit/>
          </a:bodyPr>
          <a:lstStyle/>
          <a:p>
            <a:pPr lvl="0"/>
            <a:r>
              <a:rPr lang="en-US" altLang="zh-CN" sz="4400" dirty="0">
                <a:solidFill>
                  <a:schemeClr val="bg2">
                    <a:lumMod val="25000"/>
                  </a:schemeClr>
                </a:solidFill>
                <a:sym typeface="+mn-ea"/>
              </a:rPr>
              <a:t>13.2 </a:t>
            </a:r>
            <a:r>
              <a:rPr lang="zh-CN" altLang="en-US" sz="4400" dirty="0">
                <a:solidFill>
                  <a:schemeClr val="bg2">
                    <a:lumMod val="25000"/>
                  </a:schemeClr>
                </a:solidFill>
                <a:sym typeface="+mn-ea"/>
              </a:rPr>
              <a:t>“黑客+用户”生态学</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267335" y="1417828"/>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sz="2400" b="0" i="0" dirty="0">
                <a:solidFill>
                  <a:srgbClr val="FF0000"/>
                </a:solidFill>
                <a:uFillTx/>
                <a:latin typeface="黑体" panose="02010609060101010101" charset="-122"/>
                <a:ea typeface="黑体" panose="02010609060101010101" charset="-122"/>
                <a:cs typeface="+mn-cs"/>
              </a:rPr>
              <a:t>什么情况下，这种偶然会变成必然呢？</a:t>
            </a:r>
          </a:p>
          <a:p>
            <a:pPr marL="640080" lvl="1" indent="-274320" algn="l" defTabSz="914400">
              <a:spcBef>
                <a:spcPts val="550"/>
              </a:spcBef>
              <a:buClr>
                <a:srgbClr val="3891A7"/>
              </a:buClr>
              <a:buSzPct val="70000"/>
              <a:buFont typeface="Wingdings" panose="05000000000000000000"/>
              <a:buChar char="Ø"/>
            </a:pPr>
            <a:r>
              <a:rPr lang="zh-CN" altLang="en-US" sz="2400" b="0" i="0" dirty="0">
                <a:solidFill>
                  <a:srgbClr val="FF0000"/>
                </a:solidFill>
                <a:uFillTx/>
                <a:latin typeface="Times New Roman" panose="02020603050405020304" charset="0"/>
                <a:cs typeface="+mn-cs"/>
              </a:rPr>
              <a:t>双密度制约的生态平衡定理：</a:t>
            </a:r>
            <a:r>
              <a:rPr lang="zh-CN" altLang="en-US" sz="2400" b="0" i="0" dirty="0">
                <a:solidFill>
                  <a:schemeClr val="tx1"/>
                </a:solidFill>
                <a:uFillTx/>
                <a:latin typeface="Times New Roman" panose="02020603050405020304" charset="0"/>
                <a:cs typeface="+mn-cs"/>
              </a:rPr>
              <a:t>如果b</a:t>
            </a:r>
            <a:r>
              <a:rPr lang="zh-CN" altLang="en-US" sz="2400" b="0" i="0" baseline="-25000" dirty="0">
                <a:solidFill>
                  <a:schemeClr val="tx1"/>
                </a:solidFill>
                <a:uFillTx/>
                <a:latin typeface="Times New Roman" panose="02020603050405020304" charset="0"/>
                <a:cs typeface="+mn-cs"/>
              </a:rPr>
              <a:t>11</a:t>
            </a:r>
            <a:r>
              <a:rPr lang="zh-CN" altLang="en-US" sz="2400" b="0" i="0" dirty="0">
                <a:solidFill>
                  <a:schemeClr val="tx1"/>
                </a:solidFill>
                <a:uFillTx/>
                <a:latin typeface="Times New Roman" panose="02020603050405020304" charset="0"/>
                <a:cs typeface="+mn-cs"/>
              </a:rPr>
              <a:t>&gt;0和b</a:t>
            </a:r>
            <a:r>
              <a:rPr lang="zh-CN" altLang="en-US" sz="2400" b="0" i="0" baseline="-25000" dirty="0">
                <a:solidFill>
                  <a:schemeClr val="tx1"/>
                </a:solidFill>
                <a:uFillTx/>
                <a:latin typeface="Times New Roman" panose="02020603050405020304" charset="0"/>
                <a:cs typeface="+mn-cs"/>
              </a:rPr>
              <a:t>22</a:t>
            </a:r>
            <a:r>
              <a:rPr lang="zh-CN" altLang="en-US" sz="2400" b="0" i="0" dirty="0">
                <a:solidFill>
                  <a:schemeClr val="tx1"/>
                </a:solidFill>
                <a:uFillTx/>
                <a:latin typeface="Times New Roman" panose="02020603050405020304" charset="0"/>
                <a:cs typeface="+mn-cs"/>
              </a:rPr>
              <a:t>&gt;0同时成立（即，用户和黑客都是密度制约的），那么，无论最初有多少个用户和黑客（当然暗含为正），它们最终的数量都会趋于x</a:t>
            </a:r>
            <a:r>
              <a:rPr lang="en-US" altLang="zh-CN" sz="2400" b="0" i="0" dirty="0">
                <a:solidFill>
                  <a:schemeClr val="tx1"/>
                </a:solidFill>
                <a:uFillTx/>
                <a:latin typeface="Times New Roman" panose="02020603050405020304" charset="0"/>
                <a:cs typeface="+mn-cs"/>
              </a:rPr>
              <a:t>'</a:t>
            </a:r>
            <a:r>
              <a:rPr lang="zh-CN" altLang="en-US" sz="2400" b="0" i="0" dirty="0">
                <a:solidFill>
                  <a:schemeClr val="tx1"/>
                </a:solidFill>
                <a:uFillTx/>
                <a:latin typeface="Times New Roman" panose="02020603050405020304" charset="0"/>
                <a:cs typeface="+mn-cs"/>
              </a:rPr>
              <a:t>和y</a:t>
            </a:r>
            <a:r>
              <a:rPr lang="en-US" altLang="zh-CN" sz="2400" b="0" i="0" dirty="0">
                <a:solidFill>
                  <a:schemeClr val="tx1"/>
                </a:solidFill>
                <a:uFillTx/>
                <a:latin typeface="Times New Roman" panose="02020603050405020304" charset="0"/>
                <a:cs typeface="+mn-cs"/>
              </a:rPr>
              <a:t>'</a:t>
            </a:r>
            <a:r>
              <a:rPr lang="zh-CN" altLang="en-US" sz="2400" b="0" i="0" dirty="0">
                <a:solidFill>
                  <a:schemeClr val="tx1"/>
                </a:solidFill>
                <a:uFillTx/>
                <a:latin typeface="Times New Roman" panose="02020603050405020304" charset="0"/>
                <a:cs typeface="+mn-cs"/>
              </a:rPr>
              <a:t>，从而达到生态平衡。</a:t>
            </a:r>
          </a:p>
          <a:p>
            <a:pPr marL="640080" lvl="1" indent="-274320" algn="l" defTabSz="914400">
              <a:spcBef>
                <a:spcPts val="550"/>
              </a:spcBef>
              <a:buClr>
                <a:srgbClr val="3891A7"/>
              </a:buClr>
              <a:buSzPct val="70000"/>
              <a:buFont typeface="Wingdings" panose="05000000000000000000"/>
              <a:buChar char="Ø"/>
            </a:pPr>
            <a:r>
              <a:rPr lang="zh-CN" altLang="en-US" sz="2400" b="0" i="0" dirty="0">
                <a:solidFill>
                  <a:srgbClr val="FF0000"/>
                </a:solidFill>
                <a:uFillTx/>
                <a:latin typeface="Times New Roman" panose="02020603050405020304" charset="0"/>
                <a:cs typeface="+mn-cs"/>
              </a:rPr>
              <a:t>黑客密度制约的生态平衡定理：</a:t>
            </a:r>
            <a:r>
              <a:rPr lang="zh-CN" altLang="en-US" sz="2400" b="0" i="0" dirty="0">
                <a:solidFill>
                  <a:schemeClr val="tx1"/>
                </a:solidFill>
                <a:uFillTx/>
                <a:latin typeface="Times New Roman" panose="02020603050405020304" charset="0"/>
                <a:cs typeface="+mn-cs"/>
              </a:rPr>
              <a:t>即使对用户没有密度制约（这对弱者是公平的），即，b</a:t>
            </a:r>
            <a:r>
              <a:rPr lang="zh-CN" altLang="en-US" sz="2400" b="0" i="0" baseline="-25000" dirty="0">
                <a:solidFill>
                  <a:schemeClr val="tx1"/>
                </a:solidFill>
                <a:uFillTx/>
                <a:latin typeface="Times New Roman" panose="02020603050405020304" charset="0"/>
                <a:cs typeface="+mn-cs"/>
              </a:rPr>
              <a:t>11</a:t>
            </a:r>
            <a:r>
              <a:rPr lang="zh-CN" altLang="en-US" sz="2400" b="0" i="0" dirty="0">
                <a:solidFill>
                  <a:schemeClr val="tx1"/>
                </a:solidFill>
                <a:uFillTx/>
                <a:latin typeface="Times New Roman" panose="02020603050405020304" charset="0"/>
                <a:cs typeface="+mn-cs"/>
              </a:rPr>
              <a:t>=0和b</a:t>
            </a:r>
            <a:r>
              <a:rPr lang="zh-CN" altLang="en-US" sz="2400" b="0" i="0" baseline="-25000" dirty="0">
                <a:solidFill>
                  <a:schemeClr val="tx1"/>
                </a:solidFill>
                <a:uFillTx/>
                <a:latin typeface="Times New Roman" panose="02020603050405020304" charset="0"/>
                <a:cs typeface="+mn-cs"/>
              </a:rPr>
              <a:t>22</a:t>
            </a:r>
            <a:r>
              <a:rPr lang="zh-CN" altLang="en-US" sz="2400" b="0" i="0" dirty="0">
                <a:solidFill>
                  <a:schemeClr val="tx1"/>
                </a:solidFill>
                <a:uFillTx/>
                <a:latin typeface="Times New Roman" panose="02020603050405020304" charset="0"/>
                <a:cs typeface="+mn-cs"/>
              </a:rPr>
              <a:t>&gt;0（此时b</a:t>
            </a:r>
            <a:r>
              <a:rPr lang="zh-CN" altLang="en-US" sz="2400" b="0" i="0" baseline="-25000" dirty="0">
                <a:solidFill>
                  <a:schemeClr val="tx1"/>
                </a:solidFill>
                <a:uFillTx/>
                <a:latin typeface="Times New Roman" panose="02020603050405020304" charset="0"/>
                <a:cs typeface="+mn-cs"/>
              </a:rPr>
              <a:t>21</a:t>
            </a:r>
            <a:r>
              <a:rPr lang="zh-CN" altLang="en-US" sz="2400" b="0" i="0" dirty="0">
                <a:solidFill>
                  <a:schemeClr val="tx1"/>
                </a:solidFill>
                <a:uFillTx/>
                <a:latin typeface="Times New Roman" panose="02020603050405020304" charset="0"/>
                <a:cs typeface="+mn-cs"/>
              </a:rPr>
              <a:t>b</a:t>
            </a:r>
            <a:r>
              <a:rPr lang="zh-CN" altLang="en-US" sz="2400" b="0" i="0" baseline="-25000" dirty="0">
                <a:solidFill>
                  <a:schemeClr val="tx1"/>
                </a:solidFill>
                <a:uFillTx/>
                <a:latin typeface="Times New Roman" panose="02020603050405020304" charset="0"/>
                <a:cs typeface="+mn-cs"/>
              </a:rPr>
              <a:t>12</a:t>
            </a:r>
            <a:r>
              <a:rPr lang="zh-CN" altLang="en-US" sz="2400" b="0" i="0" dirty="0">
                <a:solidFill>
                  <a:schemeClr val="tx1"/>
                </a:solidFill>
                <a:uFillTx/>
                <a:latin typeface="Times New Roman" panose="02020603050405020304" charset="0"/>
                <a:cs typeface="+mn-cs"/>
              </a:rPr>
              <a:t>&gt;0成立），那么，无论最初有多少个用户和黑客，它们最终的数量都会趋于x</a:t>
            </a:r>
            <a:r>
              <a:rPr lang="en-US" altLang="zh-CN" sz="2400" b="0" i="0" dirty="0">
                <a:solidFill>
                  <a:schemeClr val="tx1"/>
                </a:solidFill>
                <a:uFillTx/>
                <a:latin typeface="Times New Roman" panose="02020603050405020304" charset="0"/>
                <a:cs typeface="+mn-cs"/>
              </a:rPr>
              <a:t>'</a:t>
            </a:r>
            <a:r>
              <a:rPr lang="zh-CN" altLang="en-US" sz="2400" b="0" i="0" dirty="0">
                <a:solidFill>
                  <a:schemeClr val="tx1"/>
                </a:solidFill>
                <a:uFillTx/>
                <a:latin typeface="Times New Roman" panose="02020603050405020304" charset="0"/>
                <a:cs typeface="+mn-cs"/>
              </a:rPr>
              <a:t>和y</a:t>
            </a:r>
            <a:r>
              <a:rPr lang="en-US" altLang="zh-CN" sz="2400" b="0" i="0" dirty="0">
                <a:solidFill>
                  <a:schemeClr val="tx1"/>
                </a:solidFill>
                <a:uFillTx/>
                <a:latin typeface="Times New Roman" panose="02020603050405020304" charset="0"/>
                <a:cs typeface="+mn-cs"/>
              </a:rPr>
              <a:t>'</a:t>
            </a:r>
            <a:r>
              <a:rPr lang="zh-CN" altLang="en-US" sz="2400" b="0" i="0" dirty="0">
                <a:solidFill>
                  <a:schemeClr val="tx1"/>
                </a:solidFill>
                <a:uFillTx/>
                <a:latin typeface="Times New Roman" panose="02020603050405020304" charset="0"/>
                <a:cs typeface="+mn-cs"/>
              </a:rPr>
              <a:t>，从而达到生态平衡。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13.2 </a:t>
            </a:r>
            <a:r>
              <a:rPr lang="zh-CN" altLang="en-US" sz="4400" dirty="0">
                <a:solidFill>
                  <a:schemeClr val="bg2">
                    <a:lumMod val="25000"/>
                  </a:schemeClr>
                </a:solidFill>
                <a:sym typeface="+mn-ea"/>
              </a:rPr>
              <a:t>“黑客+用户”生态学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582930" y="1541780"/>
            <a:ext cx="7914005" cy="4726940"/>
          </a:xfrm>
        </p:spPr>
        <p:txBody>
          <a:bodyPr>
            <a:normAutofit lnSpcReduction="10000"/>
          </a:bodyPr>
          <a:lstStyle/>
          <a:p>
            <a:pPr marL="0" indent="0" algn="l" defTabSz="914400">
              <a:spcBef>
                <a:spcPts val="700"/>
              </a:spcBef>
              <a:buClr>
                <a:srgbClr val="FEB80A"/>
              </a:buClr>
              <a:buSzPct val="60000"/>
              <a:buFont typeface="Wingdings" panose="05000000000000000000"/>
              <a:buNone/>
            </a:pPr>
            <a:r>
              <a:rPr lang="zh-CN" altLang="en-US" sz="2400" b="0" i="0" dirty="0">
                <a:solidFill>
                  <a:srgbClr val="FF0000"/>
                </a:solidFill>
                <a:uFillTx/>
                <a:latin typeface="Times New Roman" panose="02020603050405020304" charset="0"/>
                <a:ea typeface="黑体" panose="02010609060101010101" charset="-122"/>
              </a:rPr>
              <a:t>（</a:t>
            </a:r>
            <a:r>
              <a:rPr lang="en-US" altLang="zh-CN" sz="2400" b="0" i="0" dirty="0">
                <a:solidFill>
                  <a:srgbClr val="FF0000"/>
                </a:solidFill>
                <a:uFillTx/>
                <a:latin typeface="Times New Roman" panose="02020603050405020304" charset="0"/>
                <a:ea typeface="黑体" panose="02010609060101010101" charset="-122"/>
              </a:rPr>
              <a:t>1</a:t>
            </a:r>
            <a:r>
              <a:rPr lang="zh-CN" altLang="en-US" sz="2400" b="0" i="0" dirty="0">
                <a:solidFill>
                  <a:srgbClr val="FF0000"/>
                </a:solidFill>
                <a:uFillTx/>
                <a:latin typeface="Times New Roman" panose="02020603050405020304" charset="0"/>
                <a:ea typeface="黑体" panose="02010609060101010101" charset="-122"/>
              </a:rPr>
              <a:t>）</a:t>
            </a:r>
            <a:r>
              <a:rPr sz="2400" dirty="0">
                <a:solidFill>
                  <a:srgbClr val="FF0000"/>
                </a:solidFill>
                <a:uFillTx/>
                <a:latin typeface="Times New Roman" panose="02020603050405020304" charset="0"/>
                <a:ea typeface="黑体" panose="02010609060101010101" charset="-122"/>
                <a:sym typeface="+mn-ea"/>
              </a:rPr>
              <a:t>黑客无迁出时的生态平衡定理</a:t>
            </a:r>
          </a:p>
          <a:p>
            <a:pPr marL="0" indent="0" algn="l" defTabSz="914400">
              <a:spcBef>
                <a:spcPts val="700"/>
              </a:spcBef>
              <a:buClr>
                <a:srgbClr val="FEB80A"/>
              </a:buClr>
              <a:buSzPct val="60000"/>
              <a:buFont typeface="Wingdings" panose="05000000000000000000"/>
              <a:buNone/>
            </a:pPr>
            <a:r>
              <a:rPr sz="2400" dirty="0">
                <a:uFillTx/>
                <a:latin typeface="Times New Roman" panose="02020603050405020304" charset="0"/>
                <a:ea typeface="黑体" panose="02010609060101010101" charset="-122"/>
                <a:sym typeface="+mn-ea"/>
              </a:rPr>
              <a:t>    </a:t>
            </a:r>
            <a:r>
              <a:rPr lang="en-US" sz="2400" b="0" i="0" dirty="0">
                <a:solidFill>
                  <a:schemeClr val="tx1"/>
                </a:solidFill>
                <a:uFillTx/>
                <a:latin typeface="Times New Roman" panose="02020603050405020304" charset="0"/>
                <a:ea typeface="黑体" panose="02010609060101010101" charset="-122"/>
              </a:rPr>
              <a:t>   </a:t>
            </a:r>
            <a:r>
              <a:rPr sz="2400" b="0" i="0" dirty="0">
                <a:solidFill>
                  <a:schemeClr val="tx1"/>
                </a:solidFill>
                <a:uFillTx/>
                <a:latin typeface="Times New Roman" panose="02020603050405020304" charset="0"/>
                <a:ea typeface="黑体" panose="02010609060101010101" charset="-122"/>
              </a:rPr>
              <a:t>在黑客只攻击本群用户的假定下（即，黑客不迁出），则用户和黑客的生态模型变成如下:</a:t>
            </a:r>
          </a:p>
          <a:p>
            <a:pPr marL="0" indent="0" algn="ctr"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rPr>
              <a:t>dx/dt=x(b-b</a:t>
            </a:r>
            <a:r>
              <a:rPr sz="2400" b="0" i="0" baseline="-25000" dirty="0">
                <a:solidFill>
                  <a:schemeClr val="tx1"/>
                </a:solidFill>
                <a:uFillTx/>
                <a:latin typeface="Times New Roman" panose="02020603050405020304" charset="0"/>
                <a:ea typeface="黑体" panose="02010609060101010101" charset="-122"/>
              </a:rPr>
              <a:t>12</a:t>
            </a:r>
            <a:r>
              <a:rPr sz="2400" b="0" i="0" dirty="0">
                <a:solidFill>
                  <a:schemeClr val="tx1"/>
                </a:solidFill>
                <a:uFillTx/>
                <a:latin typeface="Times New Roman" panose="02020603050405020304" charset="0"/>
                <a:ea typeface="黑体" panose="02010609060101010101" charset="-122"/>
              </a:rPr>
              <a:t>y)</a:t>
            </a:r>
          </a:p>
          <a:p>
            <a:pPr marL="0" indent="0" algn="ctr"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rPr>
              <a:t>dy/dt=y(-d+Eb</a:t>
            </a:r>
            <a:r>
              <a:rPr sz="2400" b="0" i="0" baseline="-25000" dirty="0">
                <a:solidFill>
                  <a:schemeClr val="tx1"/>
                </a:solidFill>
                <a:uFillTx/>
                <a:latin typeface="Times New Roman" panose="02020603050405020304" charset="0"/>
                <a:ea typeface="黑体" panose="02010609060101010101" charset="-122"/>
              </a:rPr>
              <a:t>12</a:t>
            </a:r>
            <a:r>
              <a:rPr sz="2400" b="0" i="0" dirty="0">
                <a:solidFill>
                  <a:schemeClr val="tx1"/>
                </a:solidFill>
                <a:uFillTx/>
                <a:latin typeface="Times New Roman" panose="02020603050405020304" charset="0"/>
                <a:ea typeface="黑体" panose="02010609060101010101" charset="-122"/>
              </a:rPr>
              <a:t>x-b</a:t>
            </a:r>
            <a:r>
              <a:rPr sz="2400" b="0" i="0" baseline="-25000" dirty="0">
                <a:solidFill>
                  <a:schemeClr val="tx1"/>
                </a:solidFill>
                <a:uFillTx/>
                <a:latin typeface="Times New Roman" panose="02020603050405020304" charset="0"/>
                <a:ea typeface="黑体" panose="02010609060101010101" charset="-122"/>
              </a:rPr>
              <a:t>22</a:t>
            </a:r>
            <a:r>
              <a:rPr sz="2400" b="0" i="0" dirty="0">
                <a:solidFill>
                  <a:schemeClr val="tx1"/>
                </a:solidFill>
                <a:uFillTx/>
                <a:latin typeface="Times New Roman" panose="02020603050405020304" charset="0"/>
                <a:ea typeface="黑体" panose="02010609060101010101" charset="-122"/>
              </a:rPr>
              <a:t>y)</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rPr>
              <a:t>其中各参数均为正常数，b是用户的出生率，d是黑客的死亡率，E是因为用户被攻破而给黑客做的贡献率。此时，唯一的正平衡点（x’,y’）</a:t>
            </a:r>
            <a:r>
              <a:rPr lang="zh-CN" sz="2400" b="0" i="0" dirty="0">
                <a:solidFill>
                  <a:schemeClr val="tx1"/>
                </a:solidFill>
                <a:uFillTx/>
                <a:latin typeface="Times New Roman" panose="02020603050405020304" charset="0"/>
                <a:ea typeface="黑体" panose="02010609060101010101" charset="-122"/>
              </a:rPr>
              <a:t>，即</a:t>
            </a:r>
          </a:p>
          <a:p>
            <a:pPr marL="0" indent="0" algn="ctr"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rPr>
              <a:t>x’=(bb</a:t>
            </a:r>
            <a:r>
              <a:rPr sz="2400" b="0" i="0" baseline="-25000" dirty="0">
                <a:solidFill>
                  <a:schemeClr val="tx1"/>
                </a:solidFill>
                <a:uFillTx/>
                <a:latin typeface="Times New Roman" panose="02020603050405020304" charset="0"/>
                <a:ea typeface="黑体" panose="02010609060101010101" charset="-122"/>
              </a:rPr>
              <a:t>22</a:t>
            </a:r>
            <a:r>
              <a:rPr sz="2400" b="0" i="0" dirty="0">
                <a:solidFill>
                  <a:schemeClr val="tx1"/>
                </a:solidFill>
                <a:uFillTx/>
                <a:latin typeface="Times New Roman" panose="02020603050405020304" charset="0"/>
                <a:ea typeface="黑体" panose="02010609060101010101" charset="-122"/>
              </a:rPr>
              <a:t>+db</a:t>
            </a:r>
            <a:r>
              <a:rPr sz="2400" b="0" i="0" baseline="-25000" dirty="0">
                <a:solidFill>
                  <a:schemeClr val="tx1"/>
                </a:solidFill>
                <a:uFillTx/>
                <a:latin typeface="Times New Roman" panose="02020603050405020304" charset="0"/>
                <a:ea typeface="黑体" panose="02010609060101010101" charset="-122"/>
              </a:rPr>
              <a:t>12</a:t>
            </a:r>
            <a:r>
              <a:rPr sz="2400" b="0" i="0" dirty="0">
                <a:solidFill>
                  <a:schemeClr val="tx1"/>
                </a:solidFill>
                <a:uFillTx/>
                <a:latin typeface="Times New Roman" panose="02020603050405020304" charset="0"/>
                <a:ea typeface="黑体" panose="02010609060101010101" charset="-122"/>
              </a:rPr>
              <a:t>)/[E(b</a:t>
            </a:r>
            <a:r>
              <a:rPr sz="2400" b="0" i="0" baseline="-25000" dirty="0">
                <a:solidFill>
                  <a:schemeClr val="tx1"/>
                </a:solidFill>
                <a:uFillTx/>
                <a:latin typeface="Times New Roman" panose="02020603050405020304" charset="0"/>
                <a:ea typeface="黑体" panose="02010609060101010101" charset="-122"/>
              </a:rPr>
              <a:t>12</a:t>
            </a:r>
            <a:r>
              <a:rPr sz="2400" b="0" i="0" dirty="0">
                <a:solidFill>
                  <a:schemeClr val="tx1"/>
                </a:solidFill>
                <a:uFillTx/>
                <a:latin typeface="Times New Roman" panose="02020603050405020304" charset="0"/>
                <a:ea typeface="黑体" panose="02010609060101010101" charset="-122"/>
              </a:rPr>
              <a:t>)</a:t>
            </a:r>
            <a:r>
              <a:rPr sz="2400" b="0" i="0" baseline="30000" dirty="0">
                <a:solidFill>
                  <a:schemeClr val="tx1"/>
                </a:solidFill>
                <a:uFillTx/>
                <a:latin typeface="Times New Roman" panose="02020603050405020304" charset="0"/>
                <a:ea typeface="黑体" panose="02010609060101010101" charset="-122"/>
              </a:rPr>
              <a:t>2</a:t>
            </a:r>
            <a:r>
              <a:rPr sz="2400" b="0" i="0" dirty="0">
                <a:solidFill>
                  <a:schemeClr val="tx1"/>
                </a:solidFill>
                <a:uFillTx/>
                <a:latin typeface="Times New Roman" panose="02020603050405020304" charset="0"/>
                <a:ea typeface="黑体" panose="02010609060101010101" charset="-122"/>
              </a:rPr>
              <a:t>]  </a:t>
            </a:r>
            <a:r>
              <a:rPr lang="zh-CN" sz="2400" b="0" i="0" dirty="0">
                <a:solidFill>
                  <a:schemeClr val="tx1"/>
                </a:solidFill>
                <a:uFillTx/>
                <a:latin typeface="Times New Roman" panose="02020603050405020304" charset="0"/>
                <a:ea typeface="黑体" panose="02010609060101010101" charset="-122"/>
              </a:rPr>
              <a:t>和</a:t>
            </a:r>
            <a:r>
              <a:rPr sz="2400" b="0" i="0" dirty="0">
                <a:solidFill>
                  <a:schemeClr val="tx1"/>
                </a:solidFill>
                <a:uFillTx/>
                <a:latin typeface="Times New Roman" panose="02020603050405020304" charset="0"/>
                <a:ea typeface="黑体" panose="02010609060101010101" charset="-122"/>
              </a:rPr>
              <a:t>y’=b/b</a:t>
            </a:r>
            <a:r>
              <a:rPr sz="2400" b="0" i="0" baseline="-25000" dirty="0">
                <a:solidFill>
                  <a:schemeClr val="tx1"/>
                </a:solidFill>
                <a:uFillTx/>
                <a:latin typeface="Times New Roman" panose="02020603050405020304" charset="0"/>
                <a:ea typeface="黑体" panose="02010609060101010101" charset="-122"/>
              </a:rPr>
              <a:t>12</a:t>
            </a:r>
            <a:endParaRPr lang="zh-CN" sz="2400" b="0" i="0" dirty="0">
              <a:solidFill>
                <a:schemeClr val="tx1"/>
              </a:solidFill>
              <a:uFillTx/>
              <a:latin typeface="Times New Roman" panose="02020603050405020304" charset="0"/>
              <a:ea typeface="黑体" panose="02010609060101010101" charset="-122"/>
            </a:endParaRP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rPr>
              <a:t>并且它还是全局稳定的，即，无论最初有多少个用户和黑客，它们最终的数量都会趋于x’和y’，从而达到生态平衡，这便是黑客无迁出时的生态平衡定理。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13.2 </a:t>
            </a:r>
            <a:r>
              <a:rPr lang="zh-CN" altLang="en-US" sz="4400" dirty="0">
                <a:solidFill>
                  <a:schemeClr val="bg2">
                    <a:lumMod val="25000"/>
                  </a:schemeClr>
                </a:solidFill>
                <a:sym typeface="+mn-ea"/>
              </a:rPr>
              <a:t>“黑客+用户”生态学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582930" y="1541780"/>
            <a:ext cx="7914005" cy="4726940"/>
          </a:xfrm>
        </p:spPr>
        <p:txBody>
          <a:bodyPr>
            <a:normAutofit lnSpcReduction="10000"/>
          </a:bodyPr>
          <a:lstStyle/>
          <a:p>
            <a:pPr marL="0" indent="0" algn="l" defTabSz="914400">
              <a:spcBef>
                <a:spcPts val="700"/>
              </a:spcBef>
              <a:buClr>
                <a:srgbClr val="FEB80A"/>
              </a:buClr>
              <a:buSzPct val="60000"/>
              <a:buFont typeface="Wingdings" panose="05000000000000000000"/>
              <a:buNone/>
            </a:pPr>
            <a:r>
              <a:rPr lang="zh-CN" altLang="en-US" sz="2400" b="0" i="0" dirty="0">
                <a:solidFill>
                  <a:srgbClr val="FF0000"/>
                </a:solidFill>
                <a:uFillTx/>
                <a:latin typeface="Times New Roman" panose="02020603050405020304" charset="0"/>
                <a:ea typeface="黑体" panose="02010609060101010101" charset="-122"/>
              </a:rPr>
              <a:t>（</a:t>
            </a:r>
            <a:r>
              <a:rPr lang="en-US" altLang="zh-CN" sz="2400" b="0" i="0" dirty="0">
                <a:solidFill>
                  <a:srgbClr val="FF0000"/>
                </a:solidFill>
                <a:uFillTx/>
                <a:latin typeface="Times New Roman" panose="02020603050405020304" charset="0"/>
                <a:ea typeface="黑体" panose="02010609060101010101" charset="-122"/>
              </a:rPr>
              <a:t>2</a:t>
            </a:r>
            <a:r>
              <a:rPr lang="zh-CN" altLang="en-US" sz="2400" b="0" i="0" dirty="0">
                <a:solidFill>
                  <a:srgbClr val="FF0000"/>
                </a:solidFill>
                <a:uFillTx/>
                <a:latin typeface="Times New Roman" panose="02020603050405020304" charset="0"/>
                <a:ea typeface="黑体" panose="02010609060101010101" charset="-122"/>
              </a:rPr>
              <a:t>）</a:t>
            </a:r>
            <a:r>
              <a:rPr lang="zh-CN" altLang="en-US" sz="2400" dirty="0">
                <a:solidFill>
                  <a:srgbClr val="FF0000"/>
                </a:solidFill>
                <a:uFillTx/>
                <a:latin typeface="Times New Roman" panose="02020603050405020304" charset="0"/>
                <a:ea typeface="黑体" panose="02010609060101010101" charset="-122"/>
                <a:sym typeface="+mn-ea"/>
              </a:rPr>
              <a:t>黑客迁出时的用户灭绝与生态平衡定理</a:t>
            </a:r>
          </a:p>
          <a:p>
            <a:pPr marL="0" indent="0" algn="l"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rPr>
              <a:t>        如果考虑黑客的迁出行为，用户和黑客的生态方程变成：</a:t>
            </a:r>
          </a:p>
          <a:p>
            <a:pPr marL="0" indent="0" algn="ctr"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rPr>
              <a:t>dx/dt=x(b-b</a:t>
            </a:r>
            <a:r>
              <a:rPr lang="zh-CN" altLang="en-US" sz="2400" b="0" i="0" baseline="-25000" dirty="0">
                <a:solidFill>
                  <a:schemeClr val="tx1"/>
                </a:solidFill>
                <a:uFillTx/>
                <a:latin typeface="Times New Roman" panose="02020603050405020304" charset="0"/>
                <a:ea typeface="黑体" panose="02010609060101010101" charset="-122"/>
              </a:rPr>
              <a:t>12</a:t>
            </a:r>
            <a:r>
              <a:rPr lang="zh-CN" altLang="en-US" sz="2400" b="0" i="0" dirty="0">
                <a:solidFill>
                  <a:schemeClr val="tx1"/>
                </a:solidFill>
                <a:uFillTx/>
                <a:latin typeface="Times New Roman" panose="02020603050405020304" charset="0"/>
                <a:ea typeface="黑体" panose="02010609060101010101" charset="-122"/>
              </a:rPr>
              <a:t>y) </a:t>
            </a:r>
          </a:p>
          <a:p>
            <a:pPr marL="0" indent="0" algn="ctr"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rPr>
              <a:t>dy/dt=y(f+Eb</a:t>
            </a:r>
            <a:r>
              <a:rPr lang="zh-CN" altLang="en-US" sz="2400" b="0" i="0" baseline="-25000" dirty="0">
                <a:solidFill>
                  <a:schemeClr val="tx1"/>
                </a:solidFill>
                <a:uFillTx/>
                <a:latin typeface="Times New Roman" panose="02020603050405020304" charset="0"/>
                <a:ea typeface="黑体" panose="02010609060101010101" charset="-122"/>
              </a:rPr>
              <a:t>12</a:t>
            </a:r>
            <a:r>
              <a:rPr lang="zh-CN" altLang="en-US" sz="2400" b="0" i="0" dirty="0">
                <a:solidFill>
                  <a:schemeClr val="tx1"/>
                </a:solidFill>
                <a:uFillTx/>
                <a:latin typeface="Times New Roman" panose="02020603050405020304" charset="0"/>
                <a:ea typeface="黑体" panose="02010609060101010101" charset="-122"/>
              </a:rPr>
              <a:t>x-b</a:t>
            </a:r>
            <a:r>
              <a:rPr lang="zh-CN" altLang="en-US" sz="2400" b="0" i="0" baseline="-25000" dirty="0">
                <a:solidFill>
                  <a:schemeClr val="tx1"/>
                </a:solidFill>
                <a:uFillTx/>
                <a:latin typeface="Times New Roman" panose="02020603050405020304" charset="0"/>
                <a:ea typeface="黑体" panose="02010609060101010101" charset="-122"/>
              </a:rPr>
              <a:t>22</a:t>
            </a:r>
            <a:r>
              <a:rPr lang="zh-CN" altLang="en-US" sz="2400" b="0" i="0" dirty="0">
                <a:solidFill>
                  <a:schemeClr val="tx1"/>
                </a:solidFill>
                <a:uFillTx/>
                <a:latin typeface="Times New Roman" panose="02020603050405020304" charset="0"/>
                <a:ea typeface="黑体" panose="02010609060101010101" charset="-122"/>
              </a:rPr>
              <a:t>y)</a:t>
            </a:r>
          </a:p>
          <a:p>
            <a:pPr marL="0" indent="0" algn="l"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rPr>
              <a:t>这里各参数也为正常数，方程的非平凡平衡点(x</a:t>
            </a:r>
            <a:r>
              <a:rPr lang="en-US" altLang="zh-CN" sz="2400" b="0" i="0" dirty="0">
                <a:solidFill>
                  <a:schemeClr val="tx1"/>
                </a:solidFill>
                <a:uFillTx/>
                <a:latin typeface="Times New Roman" panose="02020603050405020304" charset="0"/>
                <a:ea typeface="黑体" panose="02010609060101010101" charset="-122"/>
              </a:rPr>
              <a:t>’</a:t>
            </a:r>
            <a:r>
              <a:rPr lang="zh-CN" altLang="en-US" sz="2400" b="0" i="0" dirty="0">
                <a:solidFill>
                  <a:schemeClr val="tx1"/>
                </a:solidFill>
                <a:uFillTx/>
                <a:latin typeface="Times New Roman" panose="02020603050405020304" charset="0"/>
                <a:ea typeface="黑体" panose="02010609060101010101" charset="-122"/>
              </a:rPr>
              <a:t>,y</a:t>
            </a:r>
            <a:r>
              <a:rPr lang="en-US" altLang="zh-CN" sz="2400" b="0" i="0" dirty="0">
                <a:solidFill>
                  <a:schemeClr val="tx1"/>
                </a:solidFill>
                <a:uFillTx/>
                <a:latin typeface="Times New Roman" panose="02020603050405020304" charset="0"/>
                <a:ea typeface="黑体" panose="02010609060101010101" charset="-122"/>
              </a:rPr>
              <a:t>’</a:t>
            </a:r>
            <a:r>
              <a:rPr lang="zh-CN" altLang="en-US" sz="2400" b="0" i="0" dirty="0">
                <a:solidFill>
                  <a:schemeClr val="tx1"/>
                </a:solidFill>
                <a:uFillTx/>
                <a:latin typeface="Times New Roman" panose="02020603050405020304" charset="0"/>
                <a:ea typeface="黑体" panose="02010609060101010101" charset="-122"/>
              </a:rPr>
              <a:t>)</a:t>
            </a:r>
          </a:p>
          <a:p>
            <a:pPr marL="0" indent="0" algn="ctr" defTabSz="914400">
              <a:spcBef>
                <a:spcPts val="700"/>
              </a:spcBef>
              <a:buClr>
                <a:srgbClr val="FEB80A"/>
              </a:buClr>
              <a:buSzPct val="60000"/>
              <a:buFont typeface="Wingdings" panose="05000000000000000000"/>
              <a:buNone/>
            </a:pPr>
            <a:r>
              <a:rPr lang="zh-CN" altLang="en-US" sz="2400" dirty="0">
                <a:uFillTx/>
                <a:latin typeface="Times New Roman" panose="02020603050405020304" charset="0"/>
                <a:ea typeface="黑体" panose="02010609060101010101" charset="-122"/>
                <a:sym typeface="+mn-ea"/>
              </a:rPr>
              <a:t>x</a:t>
            </a:r>
            <a:r>
              <a:rPr lang="en-US" altLang="zh-CN" sz="2400" dirty="0">
                <a:uFillTx/>
                <a:latin typeface="Times New Roman" panose="02020603050405020304" charset="0"/>
                <a:ea typeface="黑体" panose="02010609060101010101" charset="-122"/>
                <a:sym typeface="+mn-ea"/>
              </a:rPr>
              <a:t>’</a:t>
            </a:r>
            <a:r>
              <a:rPr lang="zh-CN" altLang="en-US" sz="2400" b="0" i="0" dirty="0">
                <a:solidFill>
                  <a:schemeClr val="tx1"/>
                </a:solidFill>
                <a:uFillTx/>
                <a:latin typeface="Times New Roman" panose="02020603050405020304" charset="0"/>
                <a:ea typeface="黑体" panose="02010609060101010101" charset="-122"/>
              </a:rPr>
              <a:t>=(bb</a:t>
            </a:r>
            <a:r>
              <a:rPr lang="zh-CN" altLang="en-US" sz="2400" b="0" i="0" baseline="-25000" dirty="0">
                <a:solidFill>
                  <a:schemeClr val="tx1"/>
                </a:solidFill>
                <a:uFillTx/>
                <a:latin typeface="Times New Roman" panose="02020603050405020304" charset="0"/>
                <a:ea typeface="黑体" panose="02010609060101010101" charset="-122"/>
              </a:rPr>
              <a:t>22</a:t>
            </a:r>
            <a:r>
              <a:rPr lang="zh-CN" altLang="en-US" sz="2400" b="0" i="0" dirty="0">
                <a:solidFill>
                  <a:schemeClr val="tx1"/>
                </a:solidFill>
                <a:uFillTx/>
                <a:latin typeface="Times New Roman" panose="02020603050405020304" charset="0"/>
                <a:ea typeface="黑体" panose="02010609060101010101" charset="-122"/>
              </a:rPr>
              <a:t>-fb</a:t>
            </a:r>
            <a:r>
              <a:rPr lang="zh-CN" altLang="en-US" sz="2400" b="0" i="0" baseline="-25000" dirty="0">
                <a:solidFill>
                  <a:schemeClr val="tx1"/>
                </a:solidFill>
                <a:uFillTx/>
                <a:latin typeface="Times New Roman" panose="02020603050405020304" charset="0"/>
                <a:ea typeface="黑体" panose="02010609060101010101" charset="-122"/>
              </a:rPr>
              <a:t>12</a:t>
            </a:r>
            <a:r>
              <a:rPr lang="zh-CN" altLang="en-US" sz="2400" b="0" i="0" dirty="0">
                <a:solidFill>
                  <a:schemeClr val="tx1"/>
                </a:solidFill>
                <a:uFillTx/>
                <a:latin typeface="Times New Roman" panose="02020603050405020304" charset="0"/>
                <a:ea typeface="黑体" panose="02010609060101010101" charset="-122"/>
              </a:rPr>
              <a:t>)/[E(b</a:t>
            </a:r>
            <a:r>
              <a:rPr lang="zh-CN" altLang="en-US" sz="2400" b="0" i="0" baseline="-25000" dirty="0">
                <a:solidFill>
                  <a:schemeClr val="tx1"/>
                </a:solidFill>
                <a:uFillTx/>
                <a:latin typeface="Times New Roman" panose="02020603050405020304" charset="0"/>
                <a:ea typeface="黑体" panose="02010609060101010101" charset="-122"/>
              </a:rPr>
              <a:t>12</a:t>
            </a:r>
            <a:r>
              <a:rPr lang="zh-CN" altLang="en-US" sz="2400" b="0" i="0" dirty="0">
                <a:solidFill>
                  <a:schemeClr val="tx1"/>
                </a:solidFill>
                <a:uFillTx/>
                <a:latin typeface="Times New Roman" panose="02020603050405020304" charset="0"/>
                <a:ea typeface="黑体" panose="02010609060101010101" charset="-122"/>
              </a:rPr>
              <a:t>)</a:t>
            </a:r>
            <a:r>
              <a:rPr lang="zh-CN" altLang="en-US" sz="2400" b="0" i="0" baseline="30000" dirty="0">
                <a:solidFill>
                  <a:schemeClr val="tx1"/>
                </a:solidFill>
                <a:uFillTx/>
                <a:latin typeface="Times New Roman" panose="02020603050405020304" charset="0"/>
                <a:ea typeface="黑体" panose="02010609060101010101" charset="-122"/>
              </a:rPr>
              <a:t>2</a:t>
            </a:r>
            <a:r>
              <a:rPr lang="zh-CN" altLang="en-US" sz="2400" b="0" i="0" dirty="0">
                <a:solidFill>
                  <a:schemeClr val="tx1"/>
                </a:solidFill>
                <a:uFillTx/>
                <a:latin typeface="Times New Roman" panose="02020603050405020304" charset="0"/>
                <a:ea typeface="黑体" panose="02010609060101010101" charset="-122"/>
              </a:rPr>
              <a:t>] 和</a:t>
            </a:r>
            <a:r>
              <a:rPr lang="en-US" altLang="zh-CN" sz="2400" b="0" i="0" dirty="0">
                <a:solidFill>
                  <a:schemeClr val="tx1"/>
                </a:solidFill>
                <a:uFillTx/>
                <a:latin typeface="Times New Roman" panose="02020603050405020304" charset="0"/>
                <a:ea typeface="黑体" panose="02010609060101010101" charset="-122"/>
              </a:rPr>
              <a:t>y</a:t>
            </a:r>
            <a:r>
              <a:rPr lang="en-US" altLang="zh-CN" sz="2400" dirty="0">
                <a:uFillTx/>
                <a:latin typeface="Times New Roman" panose="02020603050405020304" charset="0"/>
                <a:ea typeface="黑体" panose="02010609060101010101" charset="-122"/>
                <a:sym typeface="+mn-ea"/>
              </a:rPr>
              <a:t>’</a:t>
            </a:r>
            <a:r>
              <a:rPr lang="zh-CN" altLang="en-US" sz="2400" b="0" i="0" dirty="0">
                <a:solidFill>
                  <a:schemeClr val="tx1"/>
                </a:solidFill>
                <a:uFillTx/>
                <a:latin typeface="Times New Roman" panose="02020603050405020304" charset="0"/>
                <a:ea typeface="黑体" panose="02010609060101010101" charset="-122"/>
              </a:rPr>
              <a:t>=b/b</a:t>
            </a:r>
            <a:r>
              <a:rPr lang="zh-CN" altLang="en-US" sz="2400" b="0" i="0" baseline="-25000" dirty="0">
                <a:solidFill>
                  <a:schemeClr val="tx1"/>
                </a:solidFill>
                <a:uFillTx/>
                <a:latin typeface="Times New Roman" panose="02020603050405020304" charset="0"/>
                <a:ea typeface="黑体" panose="02010609060101010101" charset="-122"/>
              </a:rPr>
              <a:t>12</a:t>
            </a:r>
          </a:p>
          <a:p>
            <a:pPr marL="0" indent="0" algn="l"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rPr>
              <a:t>f&gt;(bb</a:t>
            </a:r>
            <a:r>
              <a:rPr lang="zh-CN" altLang="en-US" sz="2400" b="0" i="0" baseline="-25000" dirty="0">
                <a:solidFill>
                  <a:schemeClr val="tx1"/>
                </a:solidFill>
                <a:uFillTx/>
                <a:latin typeface="Times New Roman" panose="02020603050405020304" charset="0"/>
                <a:ea typeface="黑体" panose="02010609060101010101" charset="-122"/>
              </a:rPr>
              <a:t>22</a:t>
            </a:r>
            <a:r>
              <a:rPr lang="zh-CN" altLang="en-US" sz="2400" b="0" i="0" dirty="0">
                <a:solidFill>
                  <a:schemeClr val="tx1"/>
                </a:solidFill>
                <a:uFillTx/>
                <a:latin typeface="Times New Roman" panose="02020603050405020304" charset="0"/>
                <a:ea typeface="黑体" panose="02010609060101010101" charset="-122"/>
              </a:rPr>
              <a:t>)/b</a:t>
            </a:r>
            <a:r>
              <a:rPr lang="zh-CN" altLang="en-US" sz="2400" b="0" i="0" baseline="-25000" dirty="0">
                <a:solidFill>
                  <a:schemeClr val="tx1"/>
                </a:solidFill>
                <a:uFillTx/>
                <a:latin typeface="Times New Roman" panose="02020603050405020304" charset="0"/>
                <a:ea typeface="黑体" panose="02010609060101010101" charset="-122"/>
              </a:rPr>
              <a:t>12</a:t>
            </a:r>
            <a:r>
              <a:rPr lang="zh-CN" altLang="en-US" sz="2400" b="0" i="0" dirty="0">
                <a:solidFill>
                  <a:schemeClr val="tx1"/>
                </a:solidFill>
                <a:uFillTx/>
                <a:latin typeface="Times New Roman" panose="02020603050405020304" charset="0"/>
                <a:ea typeface="黑体" panose="02010609060101010101" charset="-122"/>
              </a:rPr>
              <a:t>时，x</a:t>
            </a:r>
            <a:r>
              <a:rPr lang="en-US" altLang="zh-CN" sz="2400" b="0" i="0" dirty="0">
                <a:solidFill>
                  <a:schemeClr val="tx1"/>
                </a:solidFill>
                <a:uFillTx/>
                <a:latin typeface="Times New Roman" panose="02020603050405020304" charset="0"/>
                <a:ea typeface="黑体" panose="02010609060101010101" charset="-122"/>
              </a:rPr>
              <a:t>’</a:t>
            </a:r>
            <a:r>
              <a:rPr lang="zh-CN" altLang="en-US" sz="2400" b="0" i="0" dirty="0">
                <a:solidFill>
                  <a:schemeClr val="tx1"/>
                </a:solidFill>
                <a:uFillTx/>
                <a:latin typeface="Times New Roman" panose="02020603050405020304" charset="0"/>
                <a:ea typeface="黑体" panose="02010609060101010101" charset="-122"/>
              </a:rPr>
              <a:t>&lt;0，在这种情况下，第一象限中的所有解都趋于(0,f/b</a:t>
            </a:r>
            <a:r>
              <a:rPr lang="zh-CN" altLang="en-US" sz="2400" b="0" i="0" baseline="-25000" dirty="0">
                <a:solidFill>
                  <a:schemeClr val="tx1"/>
                </a:solidFill>
                <a:uFillTx/>
                <a:latin typeface="Times New Roman" panose="02020603050405020304" charset="0"/>
                <a:ea typeface="黑体" panose="02010609060101010101" charset="-122"/>
              </a:rPr>
              <a:t>22</a:t>
            </a:r>
            <a:r>
              <a:rPr lang="zh-CN" altLang="en-US" sz="2400" b="0" i="0" dirty="0">
                <a:solidFill>
                  <a:schemeClr val="tx1"/>
                </a:solidFill>
                <a:uFillTx/>
                <a:latin typeface="Times New Roman" panose="02020603050405020304" charset="0"/>
                <a:ea typeface="黑体" panose="02010609060101010101" charset="-122"/>
              </a:rPr>
              <a:t>)，从而导致用户被全部攻破，即，用户灭绝；如果f&lt;(bb</a:t>
            </a:r>
            <a:r>
              <a:rPr lang="zh-CN" altLang="en-US" sz="2400" b="0" i="0" baseline="-25000" dirty="0">
                <a:solidFill>
                  <a:schemeClr val="tx1"/>
                </a:solidFill>
                <a:uFillTx/>
                <a:latin typeface="Times New Roman" panose="02020603050405020304" charset="0"/>
                <a:ea typeface="黑体" panose="02010609060101010101" charset="-122"/>
              </a:rPr>
              <a:t>22</a:t>
            </a:r>
            <a:r>
              <a:rPr lang="zh-CN" altLang="en-US" sz="2400" b="0" i="0" dirty="0">
                <a:solidFill>
                  <a:schemeClr val="tx1"/>
                </a:solidFill>
                <a:uFillTx/>
                <a:latin typeface="Times New Roman" panose="02020603050405020304" charset="0"/>
                <a:ea typeface="黑体" panose="02010609060101010101" charset="-122"/>
              </a:rPr>
              <a:t>)/b</a:t>
            </a:r>
            <a:r>
              <a:rPr lang="zh-CN" altLang="en-US" sz="2400" b="0" i="0" baseline="-25000" dirty="0">
                <a:solidFill>
                  <a:schemeClr val="tx1"/>
                </a:solidFill>
                <a:uFillTx/>
                <a:latin typeface="Times New Roman" panose="02020603050405020304" charset="0"/>
                <a:ea typeface="黑体" panose="02010609060101010101" charset="-122"/>
              </a:rPr>
              <a:t>12</a:t>
            </a:r>
            <a:r>
              <a:rPr lang="zh-CN" altLang="en-US" sz="2400" b="0" i="0" dirty="0">
                <a:solidFill>
                  <a:schemeClr val="tx1"/>
                </a:solidFill>
                <a:uFillTx/>
                <a:latin typeface="Times New Roman" panose="02020603050405020304" charset="0"/>
                <a:ea typeface="黑体" panose="02010609060101010101" charset="-122"/>
              </a:rPr>
              <a:t>，则非平凡平衡位置为正，此时，这个正平衡点是全局稳定的，即无论最初有多少个用户和黑客，它们最终的数量都会趋于x</a:t>
            </a:r>
            <a:r>
              <a:rPr lang="en-US" altLang="zh-CN" sz="2400" dirty="0">
                <a:uFillTx/>
                <a:latin typeface="Times New Roman" panose="02020603050405020304" charset="0"/>
                <a:ea typeface="黑体" panose="02010609060101010101" charset="-122"/>
                <a:sym typeface="+mn-ea"/>
              </a:rPr>
              <a:t>’</a:t>
            </a:r>
            <a:r>
              <a:rPr lang="zh-CN" altLang="en-US" sz="2400" b="0" i="0" dirty="0">
                <a:solidFill>
                  <a:schemeClr val="tx1"/>
                </a:solidFill>
                <a:uFillTx/>
                <a:latin typeface="Times New Roman" panose="02020603050405020304" charset="0"/>
                <a:ea typeface="黑体" panose="02010609060101010101" charset="-122"/>
              </a:rPr>
              <a:t>和y</a:t>
            </a:r>
            <a:r>
              <a:rPr lang="en-US" altLang="zh-CN" sz="2400" dirty="0">
                <a:uFillTx/>
                <a:latin typeface="Times New Roman" panose="02020603050405020304" charset="0"/>
                <a:ea typeface="黑体" panose="02010609060101010101" charset="-122"/>
                <a:sym typeface="+mn-ea"/>
              </a:rPr>
              <a:t>’</a:t>
            </a:r>
            <a:r>
              <a:rPr lang="zh-CN" altLang="en-US" sz="2400" b="0" i="0" dirty="0">
                <a:solidFill>
                  <a:schemeClr val="tx1"/>
                </a:solidFill>
                <a:uFillTx/>
                <a:latin typeface="Times New Roman" panose="02020603050405020304" charset="0"/>
                <a:ea typeface="黑体" panose="02010609060101010101" charset="-122"/>
              </a:rPr>
              <a:t>，从而达到生态平衡。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13.2 </a:t>
            </a:r>
            <a:r>
              <a:rPr lang="zh-CN" altLang="en-US" sz="4400" dirty="0">
                <a:solidFill>
                  <a:schemeClr val="bg2">
                    <a:lumMod val="25000"/>
                  </a:schemeClr>
                </a:solidFill>
                <a:sym typeface="+mn-ea"/>
              </a:rPr>
              <a:t>“黑客+用户”生态学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615315" y="1336675"/>
            <a:ext cx="7914005" cy="4726940"/>
          </a:xfrm>
        </p:spPr>
        <p:txBody>
          <a:bodyPr>
            <a:noAutofit/>
          </a:bodyPr>
          <a:lstStyle/>
          <a:p>
            <a:pPr marL="0" indent="0" algn="l" defTabSz="914400">
              <a:spcBef>
                <a:spcPts val="700"/>
              </a:spcBef>
              <a:buClr>
                <a:srgbClr val="FEB80A"/>
              </a:buClr>
              <a:buSzPct val="60000"/>
              <a:buFont typeface="Wingdings" panose="05000000000000000000"/>
              <a:buNone/>
            </a:pPr>
            <a:r>
              <a:rPr lang="en-US" sz="2600" b="0" i="0" dirty="0">
                <a:uFillTx/>
                <a:latin typeface="Times New Roman" panose="02020603050405020304" charset="0"/>
                <a:ea typeface="黑体" panose="02010609060101010101" charset="-122"/>
              </a:rPr>
              <a:t> </a:t>
            </a:r>
            <a:r>
              <a:rPr lang="zh-CN" altLang="en-US" sz="2400" b="0" i="0" dirty="0">
                <a:solidFill>
                  <a:srgbClr val="FF0000"/>
                </a:solidFill>
                <a:uFillTx/>
                <a:latin typeface="Times New Roman" panose="02020603050405020304" charset="0"/>
                <a:ea typeface="黑体" panose="02010609060101010101" charset="-122"/>
              </a:rPr>
              <a:t>（</a:t>
            </a:r>
            <a:r>
              <a:rPr lang="en-US" altLang="zh-CN" sz="2400" b="0" i="0" dirty="0">
                <a:solidFill>
                  <a:srgbClr val="FF0000"/>
                </a:solidFill>
                <a:uFillTx/>
                <a:latin typeface="Times New Roman" panose="02020603050405020304" charset="0"/>
                <a:ea typeface="黑体" panose="02010609060101010101" charset="-122"/>
              </a:rPr>
              <a:t>3</a:t>
            </a:r>
            <a:r>
              <a:rPr lang="zh-CN" altLang="en-US" sz="2400" b="0" i="0" dirty="0">
                <a:solidFill>
                  <a:srgbClr val="FF0000"/>
                </a:solidFill>
                <a:uFillTx/>
                <a:latin typeface="Times New Roman" panose="02020603050405020304" charset="0"/>
                <a:ea typeface="黑体" panose="02010609060101010101" charset="-122"/>
              </a:rPr>
              <a:t>）</a:t>
            </a:r>
            <a:r>
              <a:rPr lang="en-US" sz="2400" dirty="0">
                <a:solidFill>
                  <a:srgbClr val="FF0000"/>
                </a:solidFill>
                <a:uFillTx/>
                <a:latin typeface="Times New Roman" panose="02020603050405020304" charset="0"/>
                <a:ea typeface="黑体" panose="02010609060101010101" charset="-122"/>
                <a:sym typeface="+mn-ea"/>
              </a:rPr>
              <a:t>用户密度制约生态平衡定理</a:t>
            </a:r>
            <a:r>
              <a:rPr lang="en-US" sz="2400" b="0" i="0" dirty="0">
                <a:solidFill>
                  <a:srgbClr val="FF0000"/>
                </a:solidFill>
                <a:uFillTx/>
                <a:latin typeface="Times New Roman" panose="02020603050405020304" charset="0"/>
                <a:ea typeface="黑体" panose="02010609060101010101" charset="-122"/>
              </a:rPr>
              <a:t> </a:t>
            </a:r>
            <a:r>
              <a:rPr lang="en-US" sz="2400" b="0" i="0" dirty="0">
                <a:uFillTx/>
                <a:latin typeface="Times New Roman" panose="02020603050405020304" charset="0"/>
                <a:ea typeface="黑体" panose="02010609060101010101" charset="-122"/>
              </a:rPr>
              <a:t>   </a:t>
            </a:r>
          </a:p>
          <a:p>
            <a:pPr marL="0" indent="0" algn="l" defTabSz="914400">
              <a:spcBef>
                <a:spcPts val="700"/>
              </a:spcBef>
              <a:buClr>
                <a:srgbClr val="FEB80A"/>
              </a:buClr>
              <a:buSzPct val="60000"/>
              <a:buFont typeface="Wingdings" panose="05000000000000000000"/>
              <a:buNone/>
            </a:pPr>
            <a:r>
              <a:rPr lang="en-US" sz="2400" b="0" i="0" dirty="0">
                <a:uFillTx/>
                <a:latin typeface="Times New Roman" panose="02020603050405020304" charset="0"/>
                <a:ea typeface="黑体" panose="02010609060101010101" charset="-122"/>
              </a:rPr>
              <a:t>        为了理论的完整性，</a:t>
            </a:r>
            <a:r>
              <a:rPr lang="zh-CN" altLang="en-US" sz="2400" b="0" i="0" dirty="0">
                <a:uFillTx/>
                <a:latin typeface="Times New Roman" panose="02020603050405020304" charset="0"/>
                <a:ea typeface="黑体" panose="02010609060101010101" charset="-122"/>
              </a:rPr>
              <a:t>现</a:t>
            </a:r>
            <a:r>
              <a:rPr lang="en-US" sz="2400" b="0" i="0" dirty="0">
                <a:uFillTx/>
                <a:latin typeface="Times New Roman" panose="02020603050405020304" charset="0"/>
                <a:ea typeface="黑体" panose="02010609060101010101" charset="-122"/>
              </a:rPr>
              <a:t>假定弱者（用户）受密度制约，而强者（黑客）不受密度制约，那么，此时“用户+黑客”的生态方程变成：</a:t>
            </a:r>
          </a:p>
          <a:p>
            <a:pPr marL="0" indent="0" algn="ctr" defTabSz="914400">
              <a:spcBef>
                <a:spcPts val="700"/>
              </a:spcBef>
              <a:buClr>
                <a:srgbClr val="FEB80A"/>
              </a:buClr>
              <a:buSzPct val="60000"/>
              <a:buFont typeface="Wingdings" panose="05000000000000000000"/>
              <a:buNone/>
            </a:pPr>
            <a:r>
              <a:rPr lang="en-US" sz="2400" b="0" i="0" dirty="0">
                <a:uFillTx/>
                <a:latin typeface="Times New Roman" panose="02020603050405020304" charset="0"/>
                <a:ea typeface="黑体" panose="02010609060101010101" charset="-122"/>
              </a:rPr>
              <a:t>dx/dt=x(b-b</a:t>
            </a:r>
            <a:r>
              <a:rPr lang="en-US" sz="2400" b="0" i="0" baseline="-25000" dirty="0">
                <a:uFillTx/>
                <a:latin typeface="Times New Roman" panose="02020603050405020304" charset="0"/>
                <a:ea typeface="黑体" panose="02010609060101010101" charset="-122"/>
              </a:rPr>
              <a:t>11</a:t>
            </a:r>
            <a:r>
              <a:rPr lang="en-US" sz="2400" b="0" i="0" dirty="0">
                <a:uFillTx/>
                <a:latin typeface="Times New Roman" panose="02020603050405020304" charset="0"/>
                <a:ea typeface="黑体" panose="02010609060101010101" charset="-122"/>
              </a:rPr>
              <a:t>x-b</a:t>
            </a:r>
            <a:r>
              <a:rPr lang="en-US" sz="2400" b="0" i="0" baseline="-25000" dirty="0">
                <a:uFillTx/>
                <a:latin typeface="Times New Roman" panose="02020603050405020304" charset="0"/>
                <a:ea typeface="黑体" panose="02010609060101010101" charset="-122"/>
              </a:rPr>
              <a:t>12</a:t>
            </a:r>
            <a:r>
              <a:rPr lang="en-US" sz="2400" b="0" i="0" dirty="0">
                <a:uFillTx/>
                <a:latin typeface="Times New Roman" panose="02020603050405020304" charset="0"/>
                <a:ea typeface="黑体" panose="02010609060101010101" charset="-122"/>
              </a:rPr>
              <a:t>y) </a:t>
            </a:r>
          </a:p>
          <a:p>
            <a:pPr marL="0" indent="0" algn="ctr" defTabSz="914400">
              <a:spcBef>
                <a:spcPts val="700"/>
              </a:spcBef>
              <a:buClr>
                <a:srgbClr val="FEB80A"/>
              </a:buClr>
              <a:buSzPct val="60000"/>
              <a:buFont typeface="Wingdings" panose="05000000000000000000"/>
              <a:buNone/>
            </a:pPr>
            <a:r>
              <a:rPr lang="en-US" sz="2400" b="0" i="0" dirty="0">
                <a:uFillTx/>
                <a:latin typeface="Times New Roman" panose="02020603050405020304" charset="0"/>
                <a:ea typeface="黑体" panose="02010609060101010101" charset="-122"/>
              </a:rPr>
              <a:t>dy/dt=y(-d+Eb</a:t>
            </a:r>
            <a:r>
              <a:rPr lang="en-US" sz="2400" b="0" i="0" baseline="-25000" dirty="0">
                <a:uFillTx/>
                <a:latin typeface="Times New Roman" panose="02020603050405020304" charset="0"/>
                <a:ea typeface="黑体" panose="02010609060101010101" charset="-122"/>
              </a:rPr>
              <a:t>12</a:t>
            </a:r>
            <a:r>
              <a:rPr lang="en-US" sz="2400" b="0" i="0" dirty="0">
                <a:uFillTx/>
                <a:latin typeface="Times New Roman" panose="02020603050405020304" charset="0"/>
                <a:ea typeface="黑体" panose="02010609060101010101" charset="-122"/>
              </a:rPr>
              <a:t>x)</a:t>
            </a:r>
          </a:p>
          <a:p>
            <a:pPr marL="0" indent="0" algn="l" defTabSz="914400">
              <a:spcBef>
                <a:spcPts val="700"/>
              </a:spcBef>
              <a:buClr>
                <a:srgbClr val="FEB80A"/>
              </a:buClr>
              <a:buSzPct val="60000"/>
              <a:buFont typeface="Wingdings" panose="05000000000000000000"/>
              <a:buNone/>
            </a:pPr>
            <a:r>
              <a:rPr lang="en-US" sz="2400" b="0" i="0" dirty="0">
                <a:uFillTx/>
                <a:latin typeface="Times New Roman" panose="02020603050405020304" charset="0"/>
                <a:ea typeface="黑体" panose="02010609060101010101" charset="-122"/>
              </a:rPr>
              <a:t>这里各参数也为正常数，它们的非平凡平衡位置(x’,y’)为</a:t>
            </a:r>
          </a:p>
          <a:p>
            <a:pPr marL="0" indent="0" algn="ctr" defTabSz="914400">
              <a:spcBef>
                <a:spcPts val="700"/>
              </a:spcBef>
              <a:buClr>
                <a:srgbClr val="FEB80A"/>
              </a:buClr>
              <a:buSzPct val="60000"/>
              <a:buFont typeface="Wingdings" panose="05000000000000000000"/>
              <a:buNone/>
            </a:pPr>
            <a:r>
              <a:rPr lang="en-US" sz="2400" b="0" i="0" dirty="0">
                <a:uFillTx/>
                <a:latin typeface="Times New Roman" panose="02020603050405020304" charset="0"/>
                <a:ea typeface="黑体" panose="02010609060101010101" charset="-122"/>
              </a:rPr>
              <a:t>x’=d/(Eb</a:t>
            </a:r>
            <a:r>
              <a:rPr lang="en-US" sz="2400" b="0" i="0" baseline="-25000" dirty="0">
                <a:uFillTx/>
                <a:latin typeface="Times New Roman" panose="02020603050405020304" charset="0"/>
                <a:ea typeface="黑体" panose="02010609060101010101" charset="-122"/>
              </a:rPr>
              <a:t>12</a:t>
            </a:r>
            <a:r>
              <a:rPr lang="en-US" sz="2400" b="0" i="0" dirty="0">
                <a:uFillTx/>
                <a:latin typeface="Times New Roman" panose="02020603050405020304" charset="0"/>
                <a:ea typeface="黑体" panose="02010609060101010101" charset="-122"/>
              </a:rPr>
              <a:t>)和y’=(bEb</a:t>
            </a:r>
            <a:r>
              <a:rPr lang="en-US" sz="2400" b="0" i="0" baseline="-25000" dirty="0">
                <a:uFillTx/>
                <a:latin typeface="Times New Roman" panose="02020603050405020304" charset="0"/>
                <a:ea typeface="黑体" panose="02010609060101010101" charset="-122"/>
              </a:rPr>
              <a:t>12</a:t>
            </a:r>
            <a:r>
              <a:rPr lang="en-US" sz="2400" b="0" i="0" dirty="0">
                <a:uFillTx/>
                <a:latin typeface="Times New Roman" panose="02020603050405020304" charset="0"/>
                <a:ea typeface="黑体" panose="02010609060101010101" charset="-122"/>
              </a:rPr>
              <a:t>-db</a:t>
            </a:r>
            <a:r>
              <a:rPr lang="en-US" sz="2400" b="0" i="0" baseline="-25000" dirty="0">
                <a:uFillTx/>
                <a:latin typeface="Times New Roman" panose="02020603050405020304" charset="0"/>
                <a:ea typeface="黑体" panose="02010609060101010101" charset="-122"/>
              </a:rPr>
              <a:t>11</a:t>
            </a:r>
            <a:r>
              <a:rPr lang="en-US" sz="2400" b="0" i="0" dirty="0">
                <a:uFillTx/>
                <a:latin typeface="Times New Roman" panose="02020603050405020304" charset="0"/>
                <a:ea typeface="黑体" panose="02010609060101010101" charset="-122"/>
              </a:rPr>
              <a:t>)/[E(b</a:t>
            </a:r>
            <a:r>
              <a:rPr lang="en-US" sz="2400" b="0" i="0" baseline="-25000" dirty="0">
                <a:uFillTx/>
                <a:latin typeface="Times New Roman" panose="02020603050405020304" charset="0"/>
                <a:ea typeface="黑体" panose="02010609060101010101" charset="-122"/>
              </a:rPr>
              <a:t>12</a:t>
            </a:r>
            <a:r>
              <a:rPr lang="en-US" sz="2400" b="0" i="0" dirty="0">
                <a:uFillTx/>
                <a:latin typeface="Times New Roman" panose="02020603050405020304" charset="0"/>
                <a:ea typeface="黑体" panose="02010609060101010101" charset="-122"/>
              </a:rPr>
              <a:t>)</a:t>
            </a:r>
            <a:r>
              <a:rPr lang="en-US" sz="2400" b="0" i="0" baseline="30000" dirty="0">
                <a:uFillTx/>
                <a:latin typeface="Times New Roman" panose="02020603050405020304" charset="0"/>
                <a:ea typeface="黑体" panose="02010609060101010101" charset="-122"/>
              </a:rPr>
              <a:t>2</a:t>
            </a:r>
            <a:r>
              <a:rPr lang="en-US" sz="2400" b="0" i="0" dirty="0">
                <a:uFillTx/>
                <a:latin typeface="Times New Roman" panose="02020603050405020304" charset="0"/>
                <a:ea typeface="黑体" panose="02010609060101010101" charset="-122"/>
              </a:rPr>
              <a:t>]</a:t>
            </a:r>
          </a:p>
          <a:p>
            <a:pPr marL="0" indent="0" algn="l" defTabSz="914400">
              <a:spcBef>
                <a:spcPts val="700"/>
              </a:spcBef>
              <a:buClr>
                <a:srgbClr val="FEB80A"/>
              </a:buClr>
              <a:buSzPct val="60000"/>
              <a:buFont typeface="Wingdings" panose="05000000000000000000"/>
              <a:buNone/>
            </a:pPr>
            <a:r>
              <a:rPr lang="en-US" sz="2400" b="0" i="0" dirty="0">
                <a:uFillTx/>
                <a:latin typeface="Times New Roman" panose="02020603050405020304" charset="0"/>
                <a:ea typeface="黑体" panose="02010609060101010101" charset="-122"/>
              </a:rPr>
              <a:t>如果，bEb</a:t>
            </a:r>
            <a:r>
              <a:rPr lang="en-US" sz="2400" b="0" i="0" baseline="-25000" dirty="0">
                <a:uFillTx/>
                <a:latin typeface="Times New Roman" panose="02020603050405020304" charset="0"/>
                <a:ea typeface="黑体" panose="02010609060101010101" charset="-122"/>
              </a:rPr>
              <a:t>12</a:t>
            </a:r>
            <a:r>
              <a:rPr lang="en-US" sz="2400" b="0" i="0" dirty="0">
                <a:uFillTx/>
                <a:latin typeface="Times New Roman" panose="02020603050405020304" charset="0"/>
                <a:ea typeface="黑体" panose="02010609060101010101" charset="-122"/>
              </a:rPr>
              <a:t>&gt;db</a:t>
            </a:r>
            <a:r>
              <a:rPr lang="en-US" sz="2400" b="0" i="0" baseline="-25000" dirty="0">
                <a:uFillTx/>
                <a:latin typeface="Times New Roman" panose="02020603050405020304" charset="0"/>
                <a:ea typeface="黑体" panose="02010609060101010101" charset="-122"/>
              </a:rPr>
              <a:t>11</a:t>
            </a:r>
            <a:r>
              <a:rPr lang="en-US" sz="2400" b="0" i="0" dirty="0">
                <a:uFillTx/>
                <a:latin typeface="Times New Roman" panose="02020603050405020304" charset="0"/>
                <a:ea typeface="黑体" panose="02010609060101010101" charset="-122"/>
              </a:rPr>
              <a:t>，即平衡点为正，那么，此时，该正平衡点是全局稳定的，即，无论最初有多少个用户和黑客，它们最终的数量都会趋于x’和y’，从而达到生态平衡。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13.2 </a:t>
            </a:r>
            <a:r>
              <a:rPr lang="zh-CN" altLang="en-US" sz="4400" dirty="0">
                <a:solidFill>
                  <a:schemeClr val="bg2">
                    <a:lumMod val="25000"/>
                  </a:schemeClr>
                </a:solidFill>
                <a:sym typeface="+mn-ea"/>
              </a:rPr>
              <a:t>“黑客+用户”生态学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sz="half" idx="1"/>
          </p:nvPr>
        </p:nvSpPr>
        <p:spPr>
          <a:xfrm>
            <a:off x="457200" y="1481455"/>
            <a:ext cx="8039735" cy="4657090"/>
          </a:xfrm>
        </p:spPr>
        <p:txBody>
          <a:bodyPr>
            <a:normAutofit lnSpcReduction="10000"/>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rPr>
              <a:t>        无论是用户还是黑客，都会遇到一些意外情况造成其个体数量的减少，比如，设备的常规升级换代；公安机关对黑客的专项打击活动等。如果在上述的生态方程中，考虑到这种减员因素（假定被减少的是常数），那么，相应的“用户+黑客”生态方程就可变为：</a:t>
            </a:r>
          </a:p>
          <a:p>
            <a:pPr marL="0" indent="0" algn="ctr"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rPr>
              <a:t>dx/dt=x(b-b</a:t>
            </a:r>
            <a:r>
              <a:rPr lang="en-US" sz="2400" b="0" i="0" baseline="-25000" dirty="0">
                <a:solidFill>
                  <a:schemeClr val="tx1"/>
                </a:solidFill>
                <a:uFillTx/>
                <a:latin typeface="Times New Roman" panose="02020603050405020304" charset="0"/>
                <a:ea typeface="黑体" panose="02010609060101010101" charset="-122"/>
              </a:rPr>
              <a:t>11</a:t>
            </a:r>
            <a:r>
              <a:rPr lang="en-US" sz="2400" b="0" i="0" dirty="0">
                <a:solidFill>
                  <a:schemeClr val="tx1"/>
                </a:solidFill>
                <a:uFillTx/>
                <a:latin typeface="Times New Roman" panose="02020603050405020304" charset="0"/>
                <a:ea typeface="黑体" panose="02010609060101010101" charset="-122"/>
              </a:rPr>
              <a:t>x-b</a:t>
            </a:r>
            <a:r>
              <a:rPr lang="en-US" sz="2400" b="0" i="0" baseline="-25000" dirty="0">
                <a:solidFill>
                  <a:schemeClr val="tx1"/>
                </a:solidFill>
                <a:uFillTx/>
                <a:latin typeface="Times New Roman" panose="02020603050405020304" charset="0"/>
                <a:ea typeface="黑体" panose="02010609060101010101" charset="-122"/>
              </a:rPr>
              <a:t>12</a:t>
            </a:r>
            <a:r>
              <a:rPr lang="en-US" sz="2400" b="0" i="0" dirty="0">
                <a:solidFill>
                  <a:schemeClr val="tx1"/>
                </a:solidFill>
                <a:uFillTx/>
                <a:latin typeface="Times New Roman" panose="02020603050405020304" charset="0"/>
                <a:ea typeface="黑体" panose="02010609060101010101" charset="-122"/>
              </a:rPr>
              <a:t>y)-F </a:t>
            </a:r>
          </a:p>
          <a:p>
            <a:pPr marL="0" indent="0" algn="ctr"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rPr>
              <a:t>dy/dt=y(-d+Eb</a:t>
            </a:r>
            <a:r>
              <a:rPr lang="en-US" sz="2400" b="0" i="0" baseline="-25000" dirty="0">
                <a:solidFill>
                  <a:schemeClr val="tx1"/>
                </a:solidFill>
                <a:uFillTx/>
                <a:latin typeface="Times New Roman" panose="02020603050405020304" charset="0"/>
                <a:ea typeface="黑体" panose="02010609060101010101" charset="-122"/>
              </a:rPr>
              <a:t>12</a:t>
            </a:r>
            <a:r>
              <a:rPr lang="en-US" sz="2400" b="0" i="0" dirty="0">
                <a:solidFill>
                  <a:schemeClr val="tx1"/>
                </a:solidFill>
                <a:uFillTx/>
                <a:latin typeface="Times New Roman" panose="02020603050405020304" charset="0"/>
                <a:ea typeface="黑体" panose="02010609060101010101" charset="-122"/>
              </a:rPr>
              <a:t>x)-G</a:t>
            </a:r>
          </a:p>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rPr>
              <a:t>此时，便有如下</a:t>
            </a:r>
            <a:r>
              <a:rPr lang="zh-CN" altLang="en-US" sz="2400" b="0" i="0" dirty="0">
                <a:solidFill>
                  <a:schemeClr val="tx1"/>
                </a:solidFill>
                <a:uFillTx/>
                <a:latin typeface="Times New Roman" panose="02020603050405020304" charset="0"/>
                <a:ea typeface="黑体" panose="02010609060101010101" charset="-122"/>
              </a:rPr>
              <a:t>定理</a:t>
            </a:r>
            <a:r>
              <a:rPr lang="en-US" sz="2400" b="0" i="0" dirty="0">
                <a:solidFill>
                  <a:schemeClr val="tx1"/>
                </a:solidFill>
                <a:uFillTx/>
                <a:latin typeface="Times New Roman" panose="02020603050405020304" charset="0"/>
                <a:ea typeface="黑体" panose="02010609060101010101" charset="-122"/>
              </a:rPr>
              <a:t>，</a:t>
            </a:r>
          </a:p>
          <a:p>
            <a:pPr marL="0" indent="0" algn="l" defTabSz="914400">
              <a:spcBef>
                <a:spcPts val="700"/>
              </a:spcBef>
              <a:buClr>
                <a:srgbClr val="FEB80A"/>
              </a:buClr>
              <a:buSzPct val="60000"/>
              <a:buFont typeface="Wingdings" panose="05000000000000000000"/>
              <a:buNone/>
            </a:pPr>
            <a:r>
              <a:rPr lang="en-US" sz="2400" b="0" i="0" dirty="0">
                <a:solidFill>
                  <a:srgbClr val="FF0000"/>
                </a:solidFill>
                <a:uFillTx/>
                <a:latin typeface="Times New Roman" panose="02020603050405020304" charset="0"/>
                <a:ea typeface="黑体" panose="02010609060101010101" charset="-122"/>
              </a:rPr>
              <a:t>有意外减损时的生态平衡定理：</a:t>
            </a:r>
            <a:r>
              <a:rPr lang="en-US" sz="2400" b="0" i="0" dirty="0">
                <a:solidFill>
                  <a:schemeClr val="tx1"/>
                </a:solidFill>
                <a:uFillTx/>
                <a:latin typeface="Times New Roman" panose="02020603050405020304" charset="0"/>
                <a:ea typeface="黑体" panose="02010609060101010101" charset="-122"/>
              </a:rPr>
              <a:t>如果该方程组存在正平衡点（x’,y’），并且F≥0，G≥0，那么</a:t>
            </a:r>
            <a:r>
              <a:rPr lang="zh-CN" altLang="en-US" sz="2400" b="0" i="0" dirty="0">
                <a:solidFill>
                  <a:schemeClr val="tx1"/>
                </a:solidFill>
                <a:uFillTx/>
                <a:latin typeface="Times New Roman" panose="02020603050405020304" charset="0"/>
                <a:ea typeface="黑体" panose="02010609060101010101" charset="-122"/>
              </a:rPr>
              <a:t>，（</a:t>
            </a:r>
            <a:r>
              <a:rPr lang="en-US" sz="2400" b="0" i="0" dirty="0">
                <a:solidFill>
                  <a:schemeClr val="tx1"/>
                </a:solidFill>
                <a:uFillTx/>
                <a:latin typeface="Times New Roman" panose="02020603050405020304" charset="0"/>
                <a:ea typeface="黑体" panose="02010609060101010101" charset="-122"/>
              </a:rPr>
              <a:t>x’,y’）是全局稳定的，即，无论最初有多少个用户和黑客，它们最终的数量都会趋于x’和y’，从而达到生态平衡。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13.3 </a:t>
            </a:r>
            <a:r>
              <a:rPr lang="zh-CN" altLang="en-US" sz="4400" dirty="0">
                <a:solidFill>
                  <a:schemeClr val="bg2">
                    <a:lumMod val="25000"/>
                  </a:schemeClr>
                </a:solidFill>
              </a:rPr>
              <a:t>“黑客+红客”生态学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614680" y="1409065"/>
            <a:ext cx="7914005" cy="4726940"/>
          </a:xfrm>
        </p:spPr>
        <p:txBody>
          <a:bodyPr>
            <a:normAutofit fontScale="97500" lnSpcReduction="10000"/>
          </a:bodyPr>
          <a:lstStyle/>
          <a:p>
            <a:pPr marL="0" indent="0" algn="l" defTabSz="914400">
              <a:spcBef>
                <a:spcPts val="700"/>
              </a:spcBef>
              <a:buClr>
                <a:srgbClr val="FEB80A"/>
              </a:buClr>
              <a:buSzPct val="60000"/>
              <a:buFont typeface="Wingdings" panose="05000000000000000000"/>
              <a:buNone/>
            </a:pPr>
            <a:r>
              <a:rPr lang="zh-CN" altLang="en-US" sz="2400" b="0" i="0" dirty="0">
                <a:solidFill>
                  <a:srgbClr val="FF0000"/>
                </a:solidFill>
                <a:uFillTx/>
                <a:latin typeface="Times New Roman" panose="02020603050405020304" charset="0"/>
                <a:ea typeface="黑体" panose="02010609060101010101" charset="-122"/>
              </a:rPr>
              <a:t>黑客与红客的关系：</a:t>
            </a:r>
          </a:p>
          <a:p>
            <a:pPr marL="0" indent="0" algn="l" defTabSz="914400">
              <a:spcBef>
                <a:spcPts val="700"/>
              </a:spcBef>
              <a:buClr>
                <a:srgbClr val="FEB80A"/>
              </a:buClr>
              <a:buSzPct val="60000"/>
              <a:buFont typeface="Wingdings" panose="05000000000000000000"/>
              <a:buNone/>
            </a:pPr>
            <a:r>
              <a:rPr lang="zh-CN" altLang="en-US" sz="2400" b="0" i="0" dirty="0">
                <a:solidFill>
                  <a:srgbClr val="FF0000"/>
                </a:solidFill>
                <a:uFillTx/>
                <a:latin typeface="Times New Roman" panose="02020603050405020304" charset="0"/>
                <a:ea typeface="黑体" panose="02010609060101010101" charset="-122"/>
              </a:rPr>
              <a:t>        </a:t>
            </a:r>
            <a:r>
              <a:rPr lang="zh-CN" altLang="en-US" sz="2400" b="0" i="0" dirty="0">
                <a:uFillTx/>
                <a:latin typeface="Times New Roman" panose="02020603050405020304" charset="0"/>
                <a:ea typeface="黑体" panose="02010609060101010101" charset="-122"/>
              </a:rPr>
              <a:t>你死我活的竞争关系，就像狮子与牧民的关系：狮子以猎取食草动物（用户）为生，牧民则要保护用户。</a:t>
            </a:r>
          </a:p>
          <a:p>
            <a:pPr marL="0" indent="0" algn="l" defTabSz="914400">
              <a:spcBef>
                <a:spcPts val="700"/>
              </a:spcBef>
              <a:buClr>
                <a:srgbClr val="FEB80A"/>
              </a:buClr>
              <a:buSzPct val="60000"/>
              <a:buFont typeface="Wingdings" panose="05000000000000000000"/>
              <a:buNone/>
            </a:pPr>
            <a:r>
              <a:rPr lang="zh-CN" altLang="en-US" sz="2400" dirty="0">
                <a:solidFill>
                  <a:srgbClr val="FF0000"/>
                </a:solidFill>
                <a:uFillTx/>
                <a:latin typeface="Times New Roman" panose="02020603050405020304" charset="0"/>
                <a:ea typeface="黑体" panose="02010609060101010101" charset="-122"/>
                <a:sym typeface="+mn-ea"/>
              </a:rPr>
              <a:t>红客和黑客单独生存时：</a:t>
            </a:r>
          </a:p>
          <a:p>
            <a:pPr marL="0" indent="0" algn="l" defTabSz="914400">
              <a:spcBef>
                <a:spcPts val="700"/>
              </a:spcBef>
              <a:buClr>
                <a:srgbClr val="FEB80A"/>
              </a:buClr>
              <a:buSzPct val="60000"/>
              <a:buFont typeface="Wingdings" panose="05000000000000000000"/>
              <a:buNone/>
            </a:pPr>
            <a:r>
              <a:rPr lang="zh-CN" altLang="en-US" sz="2400" dirty="0">
                <a:uFillTx/>
                <a:latin typeface="Times New Roman" panose="02020603050405020304" charset="0"/>
                <a:ea typeface="黑体" panose="02010609060101010101" charset="-122"/>
                <a:sym typeface="+mn-ea"/>
              </a:rPr>
              <a:t>        </a:t>
            </a:r>
            <a:r>
              <a:rPr lang="zh-CN" altLang="en-US" sz="2400" b="0" i="0" dirty="0">
                <a:uFillTx/>
                <a:latin typeface="Times New Roman" panose="02020603050405020304" charset="0"/>
                <a:ea typeface="黑体" panose="02010609060101010101" charset="-122"/>
              </a:rPr>
              <a:t>设x(t)和y(t)分别是t时刻红客和黑客的密度（或个数），由于它们都具有生物繁殖特性，即，当它们单独生存时，红客和黑客的密度x(t)和y(t)分别满足logistic动力学方程</a:t>
            </a:r>
          </a:p>
          <a:p>
            <a:pPr marL="0" indent="0" algn="ctr" defTabSz="914400">
              <a:spcBef>
                <a:spcPts val="700"/>
              </a:spcBef>
              <a:buClr>
                <a:srgbClr val="FEB80A"/>
              </a:buClr>
              <a:buSzPct val="60000"/>
              <a:buFont typeface="Wingdings" panose="05000000000000000000"/>
              <a:buNone/>
            </a:pPr>
            <a:r>
              <a:rPr lang="zh-CN" altLang="en-US" sz="2400" b="0" i="0" dirty="0">
                <a:uFillTx/>
                <a:latin typeface="Times New Roman" panose="02020603050405020304" charset="0"/>
                <a:ea typeface="黑体" panose="02010609060101010101" charset="-122"/>
              </a:rPr>
              <a:t>(1/x)dx/dt=r</a:t>
            </a:r>
            <a:r>
              <a:rPr lang="zh-CN" altLang="en-US" sz="2400" b="0" i="0" baseline="-25000" dirty="0">
                <a:uFillTx/>
                <a:latin typeface="Times New Roman" panose="02020603050405020304" charset="0"/>
                <a:ea typeface="黑体" panose="02010609060101010101" charset="-122"/>
              </a:rPr>
              <a:t>1</a:t>
            </a:r>
            <a:r>
              <a:rPr lang="zh-CN" altLang="en-US" sz="2400" b="0" i="0" dirty="0">
                <a:uFillTx/>
                <a:latin typeface="Times New Roman" panose="02020603050405020304" charset="0"/>
                <a:ea typeface="黑体" panose="02010609060101010101" charset="-122"/>
              </a:rPr>
              <a:t>(K</a:t>
            </a:r>
            <a:r>
              <a:rPr lang="zh-CN" altLang="en-US" sz="2400" b="0" i="0" baseline="-25000" dirty="0">
                <a:uFillTx/>
                <a:latin typeface="Times New Roman" panose="02020603050405020304" charset="0"/>
                <a:ea typeface="黑体" panose="02010609060101010101" charset="-122"/>
              </a:rPr>
              <a:t>1</a:t>
            </a:r>
            <a:r>
              <a:rPr lang="zh-CN" altLang="en-US" sz="2400" b="0" i="0" dirty="0">
                <a:uFillTx/>
                <a:latin typeface="Times New Roman" panose="02020603050405020304" charset="0"/>
                <a:ea typeface="黑体" panose="02010609060101010101" charset="-122"/>
              </a:rPr>
              <a:t>-x)/K</a:t>
            </a:r>
            <a:r>
              <a:rPr lang="zh-CN" altLang="en-US" sz="2400" b="0" i="0" baseline="-25000" dirty="0">
                <a:uFillTx/>
                <a:latin typeface="Times New Roman" panose="02020603050405020304" charset="0"/>
                <a:ea typeface="黑体" panose="02010609060101010101" charset="-122"/>
              </a:rPr>
              <a:t>1</a:t>
            </a:r>
          </a:p>
          <a:p>
            <a:pPr marL="0" indent="0" algn="ctr" defTabSz="914400">
              <a:spcBef>
                <a:spcPts val="700"/>
              </a:spcBef>
              <a:buClr>
                <a:srgbClr val="FEB80A"/>
              </a:buClr>
              <a:buSzPct val="60000"/>
              <a:buFont typeface="Wingdings" panose="05000000000000000000"/>
              <a:buNone/>
            </a:pPr>
            <a:r>
              <a:rPr lang="zh-CN" altLang="en-US" sz="2400" b="0" i="0" dirty="0">
                <a:uFillTx/>
                <a:latin typeface="Times New Roman" panose="02020603050405020304" charset="0"/>
                <a:ea typeface="黑体" panose="02010609060101010101" charset="-122"/>
              </a:rPr>
              <a:t>(1/y)dy/dt=r</a:t>
            </a:r>
            <a:r>
              <a:rPr lang="zh-CN" altLang="en-US" sz="2400" b="0" i="0" baseline="-25000" dirty="0">
                <a:uFillTx/>
                <a:latin typeface="Times New Roman" panose="02020603050405020304" charset="0"/>
                <a:ea typeface="黑体" panose="02010609060101010101" charset="-122"/>
              </a:rPr>
              <a:t>2</a:t>
            </a:r>
            <a:r>
              <a:rPr lang="zh-CN" altLang="en-US" sz="2400" b="0" i="0" dirty="0">
                <a:uFillTx/>
                <a:latin typeface="Times New Roman" panose="02020603050405020304" charset="0"/>
                <a:ea typeface="黑体" panose="02010609060101010101" charset="-122"/>
              </a:rPr>
              <a:t>(K</a:t>
            </a:r>
            <a:r>
              <a:rPr lang="zh-CN" altLang="en-US" sz="2400" b="0" i="0" baseline="-25000" dirty="0">
                <a:uFillTx/>
                <a:latin typeface="Times New Roman" panose="02020603050405020304" charset="0"/>
                <a:ea typeface="黑体" panose="02010609060101010101" charset="-122"/>
              </a:rPr>
              <a:t>2</a:t>
            </a:r>
            <a:r>
              <a:rPr lang="zh-CN" altLang="en-US" sz="2400" b="0" i="0" dirty="0">
                <a:uFillTx/>
                <a:latin typeface="Times New Roman" panose="02020603050405020304" charset="0"/>
                <a:ea typeface="黑体" panose="02010609060101010101" charset="-122"/>
              </a:rPr>
              <a:t>-y)/K</a:t>
            </a:r>
            <a:r>
              <a:rPr lang="zh-CN" altLang="en-US" sz="2400" b="0" i="0" baseline="-25000" dirty="0">
                <a:uFillTx/>
                <a:latin typeface="Times New Roman" panose="02020603050405020304" charset="0"/>
                <a:ea typeface="黑体" panose="02010609060101010101" charset="-122"/>
              </a:rPr>
              <a:t>2</a:t>
            </a:r>
          </a:p>
          <a:p>
            <a:pPr marL="0" indent="0" algn="l" defTabSz="914400">
              <a:spcBef>
                <a:spcPts val="700"/>
              </a:spcBef>
              <a:buClr>
                <a:srgbClr val="FEB80A"/>
              </a:buClr>
              <a:buSzPct val="60000"/>
              <a:buFont typeface="Wingdings" panose="05000000000000000000"/>
              <a:buNone/>
            </a:pPr>
            <a:r>
              <a:rPr lang="zh-CN" altLang="en-US" sz="2400" b="0" i="0" dirty="0">
                <a:uFillTx/>
                <a:latin typeface="Times New Roman" panose="02020603050405020304" charset="0"/>
                <a:ea typeface="黑体" panose="02010609060101010101" charset="-122"/>
              </a:rPr>
              <a:t>这里K</a:t>
            </a:r>
            <a:r>
              <a:rPr lang="zh-CN" altLang="en-US" sz="2400" b="0" i="0" baseline="-25000" dirty="0">
                <a:uFillTx/>
                <a:latin typeface="Times New Roman" panose="02020603050405020304" charset="0"/>
                <a:ea typeface="黑体" panose="02010609060101010101" charset="-122"/>
              </a:rPr>
              <a:t>1</a:t>
            </a:r>
            <a:r>
              <a:rPr lang="zh-CN" altLang="en-US" sz="2400" b="0" i="0" dirty="0">
                <a:uFillTx/>
                <a:latin typeface="Times New Roman" panose="02020603050405020304" charset="0"/>
                <a:ea typeface="黑体" panose="02010609060101010101" charset="-122"/>
              </a:rPr>
              <a:t>和K</a:t>
            </a:r>
            <a:r>
              <a:rPr lang="zh-CN" altLang="en-US" sz="2400" b="0" i="0" baseline="-25000" dirty="0">
                <a:uFillTx/>
                <a:latin typeface="Times New Roman" panose="02020603050405020304" charset="0"/>
                <a:ea typeface="黑体" panose="02010609060101010101" charset="-122"/>
              </a:rPr>
              <a:t>2</a:t>
            </a:r>
            <a:r>
              <a:rPr lang="zh-CN" altLang="en-US" sz="2400" b="0" i="0" dirty="0">
                <a:uFillTx/>
                <a:latin typeface="Times New Roman" panose="02020603050405020304" charset="0"/>
                <a:ea typeface="黑体" panose="02010609060101010101" charset="-122"/>
              </a:rPr>
              <a:t>分别为红客种群和黑客种群（x和y）的最小生存容量（即低于该容量时，相应的红客或黑客种群将会自行灭绝）。</a:t>
            </a:r>
          </a:p>
          <a:p>
            <a:pPr marL="0" indent="0" algn="l" defTabSz="914400">
              <a:spcBef>
                <a:spcPts val="700"/>
              </a:spcBef>
              <a:buClr>
                <a:srgbClr val="FEB80A"/>
              </a:buClr>
              <a:buSzPct val="60000"/>
              <a:buFont typeface="Wingdings" panose="05000000000000000000"/>
              <a:buNone/>
            </a:pPr>
            <a:endParaRPr lang="zh-CN" altLang="en-US" sz="2400" b="0" i="0" dirty="0">
              <a:uFillTx/>
              <a:latin typeface="Times New Roman" panose="02020603050405020304" charset="0"/>
              <a:ea typeface="黑体" panose="0201060906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13.3 </a:t>
            </a:r>
            <a:r>
              <a:rPr lang="zh-CN" altLang="en-US" sz="4400" dirty="0">
                <a:solidFill>
                  <a:schemeClr val="bg2">
                    <a:lumMod val="25000"/>
                  </a:schemeClr>
                </a:solidFill>
                <a:sym typeface="+mn-ea"/>
              </a:rPr>
              <a:t>“黑客+红客”生态学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615315" y="1337310"/>
            <a:ext cx="7914005" cy="4726940"/>
          </a:xfrm>
        </p:spPr>
        <p:txBody>
          <a:bodyPr>
            <a:noAutofit/>
          </a:bodyPr>
          <a:lstStyle/>
          <a:p>
            <a:pPr marL="0" indent="0" algn="l" defTabSz="914400">
              <a:spcBef>
                <a:spcPts val="700"/>
              </a:spcBef>
              <a:buClr>
                <a:srgbClr val="FEB80A"/>
              </a:buClr>
              <a:buSzPct val="60000"/>
              <a:buFont typeface="Wingdings" panose="05000000000000000000"/>
              <a:buNone/>
            </a:pPr>
            <a:r>
              <a:rPr lang="zh-CN" altLang="en-US" sz="2400" b="0" i="0" dirty="0">
                <a:solidFill>
                  <a:srgbClr val="FF0000"/>
                </a:solidFill>
                <a:uFillTx/>
                <a:latin typeface="Times New Roman" panose="02020603050405020304" charset="0"/>
                <a:ea typeface="黑体" panose="02010609060101010101" charset="-122"/>
              </a:rPr>
              <a:t>红客和黑客混居时：</a:t>
            </a:r>
          </a:p>
          <a:p>
            <a:pPr marL="0" indent="0" algn="l" defTabSz="914400">
              <a:spcBef>
                <a:spcPts val="700"/>
              </a:spcBef>
              <a:buClr>
                <a:srgbClr val="FEB80A"/>
              </a:buClr>
              <a:buSzPct val="60000"/>
              <a:buFont typeface="Wingdings" panose="05000000000000000000"/>
              <a:buNone/>
            </a:pPr>
            <a:r>
              <a:rPr lang="zh-CN" altLang="en-US" sz="2400" b="0" i="0" dirty="0">
                <a:solidFill>
                  <a:srgbClr val="FF0000"/>
                </a:solidFill>
                <a:uFillTx/>
                <a:latin typeface="Times New Roman" panose="02020603050405020304" charset="0"/>
                <a:ea typeface="黑体" panose="02010609060101010101" charset="-122"/>
              </a:rPr>
              <a:t>     </a:t>
            </a:r>
            <a:r>
              <a:rPr lang="zh-CN" altLang="en-US" sz="2400" b="0" i="0" dirty="0">
                <a:solidFill>
                  <a:schemeClr val="tx1"/>
                </a:solidFill>
                <a:uFillTx/>
                <a:latin typeface="Times New Roman" panose="02020603050405020304" charset="0"/>
                <a:ea typeface="黑体" panose="02010609060101010101" charset="-122"/>
              </a:rPr>
              <a:t>   它们密度的变化不但要遵守自己的规律，还要受另一方的影响。</a:t>
            </a:r>
            <a:r>
              <a:rPr lang="zh-CN" altLang="en-US" sz="2400" b="0" i="0" dirty="0">
                <a:solidFill>
                  <a:srgbClr val="FF0000"/>
                </a:solidFill>
                <a:uFillTx/>
                <a:latin typeface="Times New Roman" panose="02020603050405020304" charset="0"/>
                <a:ea typeface="黑体" panose="02010609060101010101" charset="-122"/>
              </a:rPr>
              <a:t>若设相应的影响函数都是线性的</a:t>
            </a:r>
            <a:r>
              <a:rPr lang="zh-CN" altLang="en-US" sz="2400" b="0" i="0" dirty="0">
                <a:solidFill>
                  <a:schemeClr val="tx1"/>
                </a:solidFill>
                <a:uFillTx/>
                <a:latin typeface="Times New Roman" panose="02020603050405020304" charset="0"/>
                <a:ea typeface="黑体" panose="02010609060101010101" charset="-122"/>
              </a:rPr>
              <a:t>，分别为αy和βx，那么，红客与黑客相互作用的动力学模型就可表示为如下的微分方程组，Gause-Witt模型：</a:t>
            </a:r>
          </a:p>
          <a:p>
            <a:pPr marL="0" indent="0" algn="ctr"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rPr>
              <a:t> (1/x)dx/dt=r</a:t>
            </a:r>
            <a:r>
              <a:rPr lang="zh-CN" altLang="en-US" sz="2400" b="0" i="0" baseline="-25000" dirty="0">
                <a:solidFill>
                  <a:schemeClr val="tx1"/>
                </a:solidFill>
                <a:uFillTx/>
                <a:latin typeface="Times New Roman" panose="02020603050405020304" charset="0"/>
                <a:ea typeface="黑体" panose="02010609060101010101" charset="-122"/>
              </a:rPr>
              <a:t>1</a:t>
            </a:r>
            <a:r>
              <a:rPr lang="zh-CN" altLang="en-US" sz="2400" b="0" i="0" dirty="0">
                <a:solidFill>
                  <a:schemeClr val="tx1"/>
                </a:solidFill>
                <a:uFillTx/>
                <a:latin typeface="Times New Roman" panose="02020603050405020304" charset="0"/>
                <a:ea typeface="黑体" panose="02010609060101010101" charset="-122"/>
              </a:rPr>
              <a:t>(K</a:t>
            </a:r>
            <a:r>
              <a:rPr lang="zh-CN" altLang="en-US" sz="2400" b="0" i="0" baseline="-25000" dirty="0">
                <a:solidFill>
                  <a:schemeClr val="tx1"/>
                </a:solidFill>
                <a:uFillTx/>
                <a:latin typeface="Times New Roman" panose="02020603050405020304" charset="0"/>
                <a:ea typeface="黑体" panose="02010609060101010101" charset="-122"/>
              </a:rPr>
              <a:t>1</a:t>
            </a:r>
            <a:r>
              <a:rPr lang="zh-CN" altLang="en-US" sz="2400" b="0" i="0" dirty="0">
                <a:solidFill>
                  <a:schemeClr val="tx1"/>
                </a:solidFill>
                <a:uFillTx/>
                <a:latin typeface="Times New Roman" panose="02020603050405020304" charset="0"/>
                <a:ea typeface="黑体" panose="02010609060101010101" charset="-122"/>
              </a:rPr>
              <a:t>-x-αy)/K</a:t>
            </a:r>
            <a:r>
              <a:rPr lang="zh-CN" altLang="en-US" sz="2400" b="0" i="0" baseline="-25000" dirty="0">
                <a:solidFill>
                  <a:schemeClr val="tx1"/>
                </a:solidFill>
                <a:uFillTx/>
                <a:latin typeface="Times New Roman" panose="02020603050405020304" charset="0"/>
                <a:ea typeface="黑体" panose="02010609060101010101" charset="-122"/>
              </a:rPr>
              <a:t>1</a:t>
            </a:r>
            <a:r>
              <a:rPr lang="zh-CN" altLang="en-US" sz="2400" b="0" i="0" dirty="0">
                <a:solidFill>
                  <a:schemeClr val="tx1"/>
                </a:solidFill>
                <a:uFillTx/>
                <a:latin typeface="Times New Roman" panose="02020603050405020304" charset="0"/>
                <a:ea typeface="黑体" panose="02010609060101010101" charset="-122"/>
              </a:rPr>
              <a:t> </a:t>
            </a:r>
          </a:p>
          <a:p>
            <a:pPr marL="0" indent="0" algn="ctr"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rPr>
              <a:t> (1/y)dy/dt=r</a:t>
            </a:r>
            <a:r>
              <a:rPr lang="zh-CN" altLang="en-US" sz="2400" b="0" i="0" baseline="-25000" dirty="0">
                <a:solidFill>
                  <a:schemeClr val="tx1"/>
                </a:solidFill>
                <a:uFillTx/>
                <a:latin typeface="Times New Roman" panose="02020603050405020304" charset="0"/>
                <a:ea typeface="黑体" panose="02010609060101010101" charset="-122"/>
              </a:rPr>
              <a:t>2</a:t>
            </a:r>
            <a:r>
              <a:rPr lang="zh-CN" altLang="en-US" sz="2400" b="0" i="0" dirty="0">
                <a:solidFill>
                  <a:schemeClr val="tx1"/>
                </a:solidFill>
                <a:uFillTx/>
                <a:latin typeface="Times New Roman" panose="02020603050405020304" charset="0"/>
                <a:ea typeface="黑体" panose="02010609060101010101" charset="-122"/>
              </a:rPr>
              <a:t>(K</a:t>
            </a:r>
            <a:r>
              <a:rPr lang="zh-CN" altLang="en-US" sz="2400" b="0" i="0" baseline="-25000" dirty="0">
                <a:solidFill>
                  <a:schemeClr val="tx1"/>
                </a:solidFill>
                <a:uFillTx/>
                <a:latin typeface="Times New Roman" panose="02020603050405020304" charset="0"/>
                <a:ea typeface="黑体" panose="02010609060101010101" charset="-122"/>
              </a:rPr>
              <a:t>2</a:t>
            </a:r>
            <a:r>
              <a:rPr lang="zh-CN" altLang="en-US" sz="2400" b="0" i="0" dirty="0">
                <a:solidFill>
                  <a:schemeClr val="tx1"/>
                </a:solidFill>
                <a:uFillTx/>
                <a:latin typeface="Times New Roman" panose="02020603050405020304" charset="0"/>
                <a:ea typeface="黑体" panose="02010609060101010101" charset="-122"/>
              </a:rPr>
              <a:t>-y-βx)/K</a:t>
            </a:r>
            <a:r>
              <a:rPr lang="zh-CN" altLang="en-US" sz="2400" b="0" i="0" baseline="-25000" dirty="0">
                <a:solidFill>
                  <a:schemeClr val="tx1"/>
                </a:solidFill>
                <a:uFillTx/>
                <a:latin typeface="Times New Roman" panose="02020603050405020304" charset="0"/>
                <a:ea typeface="黑体" panose="02010609060101010101" charset="-122"/>
              </a:rPr>
              <a:t>2</a:t>
            </a:r>
            <a:r>
              <a:rPr lang="zh-CN" altLang="en-US" sz="2400" b="0" i="0" dirty="0">
                <a:solidFill>
                  <a:schemeClr val="tx1"/>
                </a:solidFill>
                <a:uFillTx/>
                <a:latin typeface="Times New Roman" panose="02020603050405020304" charset="0"/>
                <a:ea typeface="黑体" panose="02010609060101010101" charset="-122"/>
              </a:rPr>
              <a:t> </a:t>
            </a:r>
          </a:p>
          <a:p>
            <a:pPr marL="0" indent="0" algn="l"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rPr>
              <a:t>其中，α和β称为红客和黑客的竞争系数，即，它们分别给对方造成的杀伤力为“-αy/K</a:t>
            </a:r>
            <a:r>
              <a:rPr lang="zh-CN" altLang="en-US" sz="2400" b="0" i="0" baseline="-25000" dirty="0">
                <a:solidFill>
                  <a:schemeClr val="tx1"/>
                </a:solidFill>
                <a:uFillTx/>
                <a:latin typeface="Times New Roman" panose="02020603050405020304" charset="0"/>
                <a:ea typeface="黑体" panose="02010609060101010101" charset="-122"/>
              </a:rPr>
              <a:t>1</a:t>
            </a:r>
            <a:r>
              <a:rPr lang="zh-CN" altLang="en-US" sz="2400" b="0" i="0" dirty="0">
                <a:solidFill>
                  <a:schemeClr val="tx1"/>
                </a:solidFill>
                <a:uFillTx/>
                <a:latin typeface="Times New Roman" panose="02020603050405020304" charset="0"/>
                <a:ea typeface="黑体" panose="02010609060101010101" charset="-122"/>
              </a:rPr>
              <a:t>”和“-βx/K</a:t>
            </a:r>
            <a:r>
              <a:rPr lang="zh-CN" altLang="en-US" sz="2400" b="0" i="0" baseline="-25000" dirty="0">
                <a:solidFill>
                  <a:schemeClr val="tx1"/>
                </a:solidFill>
                <a:uFillTx/>
                <a:latin typeface="Times New Roman" panose="02020603050405020304" charset="0"/>
                <a:ea typeface="黑体" panose="02010609060101010101" charset="-122"/>
              </a:rPr>
              <a:t>2</a:t>
            </a:r>
            <a:r>
              <a:rPr lang="zh-CN" altLang="en-US" sz="2400" b="0" i="0" dirty="0">
                <a:solidFill>
                  <a:schemeClr val="tx1"/>
                </a:solidFill>
                <a:uFillTx/>
                <a:latin typeface="Times New Roman" panose="02020603050405020304" charset="0"/>
                <a:ea typeface="黑体" panose="02010609060101010101" charset="-122"/>
              </a:rPr>
              <a:t>”，这里的负号体现了杀伤性，如果把该负号换为正号，那么相应的关系就由“竞争”变为了“互惠”。</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txBox="1"/>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lvl="0">
              <a:spcBef>
                <a:spcPct val="0"/>
              </a:spcBef>
            </a:pPr>
            <a:r>
              <a:rPr lang="zh-CN" altLang="en-US" sz="44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第</a:t>
            </a:r>
            <a:r>
              <a:rPr lang="en-US" altLang="zh-CN" sz="44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13</a:t>
            </a:r>
            <a:r>
              <a:rPr lang="zh-CN" altLang="en-US" sz="44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章 网络安全生态学</a:t>
            </a:r>
            <a:endParaRPr kumimoji="0" lang="zh-CN" altLang="en-US" sz="41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mj-lt"/>
              <a:ea typeface="+mj-ea"/>
              <a:cs typeface="+mj-cs"/>
            </a:endParaRPr>
          </a:p>
        </p:txBody>
      </p:sp>
      <p:sp>
        <p:nvSpPr>
          <p:cNvPr id="14" name="内容占位符 13"/>
          <p:cNvSpPr>
            <a:spLocks noGrp="1"/>
          </p:cNvSpPr>
          <p:nvPr>
            <p:ph idx="1"/>
          </p:nvPr>
        </p:nvSpPr>
        <p:spPr/>
        <p:txBody>
          <a:bodyPr>
            <a:noAutofit/>
          </a:bodyPr>
          <a:lstStyle/>
          <a:p>
            <a:pPr marL="365760" lvl="1" indent="0">
              <a:lnSpc>
                <a:spcPct val="150000"/>
              </a:lnSpc>
              <a:spcBef>
                <a:spcPts val="550"/>
              </a:spcBef>
              <a:buClr>
                <a:srgbClr val="3891A7"/>
              </a:buClr>
              <a:buSzPct val="70000"/>
              <a:buFont typeface="Wingdings" panose="05000000000000000000" pitchFamily="2" charset="2"/>
              <a:buNone/>
            </a:pPr>
            <a:r>
              <a:rPr lang="en-US" altLang="zh-CN" sz="2200" dirty="0">
                <a:sym typeface="+mn-ea"/>
              </a:rPr>
              <a:t>      </a:t>
            </a:r>
            <a:r>
              <a:rPr lang="zh-CN" altLang="zh-CN" sz="2200" dirty="0">
                <a:sym typeface="+mn-ea"/>
              </a:rPr>
              <a:t>本章定量研究，</a:t>
            </a:r>
            <a:r>
              <a:rPr lang="zh-CN" altLang="zh-CN" sz="2200" dirty="0">
                <a:solidFill>
                  <a:srgbClr val="FF0000"/>
                </a:solidFill>
                <a:sym typeface="+mn-ea"/>
              </a:rPr>
              <a:t>黑客、红客和用户同时并存的复杂网络空间的生态学问题</a:t>
            </a:r>
            <a:r>
              <a:rPr lang="zh-CN" altLang="zh-CN" sz="2200" dirty="0">
                <a:sym typeface="+mn-ea"/>
              </a:rPr>
              <a:t>。</a:t>
            </a:r>
            <a:r>
              <a:rPr lang="zh-CN" altLang="zh-CN" sz="2200" dirty="0">
                <a:solidFill>
                  <a:srgbClr val="FF0000"/>
                </a:solidFill>
                <a:sym typeface="+mn-ea"/>
              </a:rPr>
              <a:t>重点包括</a:t>
            </a:r>
            <a:r>
              <a:rPr lang="zh-CN" altLang="zh-CN" sz="2200" dirty="0">
                <a:sym typeface="+mn-ea"/>
              </a:rPr>
              <a:t>：黑客与用户形成的“狮子与牛羊”般的狩猎与被猎生态平衡问题；黑客与红客形成的“牧民与狮子”般的竞争性生态平衡问题；用户与红客形成的“牧民与牛羊”般的互惠互利生态平衡问题；黑客、红客和用户三方共同形成的“狮子、牧民和牛羊”般的捕猎、竞争和互惠共存的复杂生态平衡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1143000"/>
          </a:xfrm>
        </p:spPr>
        <p:txBody>
          <a:bodyPr>
            <a:normAutofit/>
          </a:bodyPr>
          <a:lstStyle/>
          <a:p>
            <a:pPr lvl="0"/>
            <a:r>
              <a:rPr lang="en-US" altLang="zh-CN" sz="4400" dirty="0">
                <a:solidFill>
                  <a:schemeClr val="bg2">
                    <a:lumMod val="25000"/>
                  </a:schemeClr>
                </a:solidFill>
                <a:sym typeface="+mn-ea"/>
              </a:rPr>
              <a:t>13.3 </a:t>
            </a:r>
            <a:r>
              <a:rPr lang="zh-CN" altLang="en-US" sz="4400" dirty="0">
                <a:solidFill>
                  <a:schemeClr val="bg2">
                    <a:lumMod val="25000"/>
                  </a:schemeClr>
                </a:solidFill>
                <a:sym typeface="+mn-ea"/>
              </a:rPr>
              <a:t>“黑客+红客”生态学</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267335" y="1417828"/>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lang="en-US" altLang="zh-CN" sz="2400" dirty="0">
                <a:uFillTx/>
                <a:latin typeface="Times New Roman" panose="02020603050405020304" charset="0"/>
                <a:ea typeface="黑体" panose="02010609060101010101" charset="-122"/>
                <a:sym typeface="+mn-ea"/>
              </a:rPr>
              <a:t>        </a:t>
            </a:r>
            <a:r>
              <a:rPr lang="zh-CN" altLang="en-US" sz="2400" dirty="0">
                <a:uFillTx/>
                <a:latin typeface="Times New Roman" panose="02020603050405020304" charset="0"/>
                <a:ea typeface="黑体" panose="02010609060101010101" charset="-122"/>
                <a:sym typeface="+mn-ea"/>
              </a:rPr>
              <a:t>令微分方程组的右边为0，可得两条直线：L</a:t>
            </a:r>
            <a:r>
              <a:rPr lang="zh-CN" altLang="en-US" sz="2400" baseline="-25000" dirty="0">
                <a:uFillTx/>
                <a:latin typeface="Times New Roman" panose="02020603050405020304" charset="0"/>
                <a:ea typeface="黑体" panose="02010609060101010101" charset="-122"/>
                <a:sym typeface="+mn-ea"/>
              </a:rPr>
              <a:t>1</a:t>
            </a:r>
            <a:r>
              <a:rPr lang="zh-CN" altLang="en-US" sz="2400" dirty="0">
                <a:uFillTx/>
                <a:latin typeface="Times New Roman" panose="02020603050405020304" charset="0"/>
                <a:ea typeface="黑体" panose="02010609060101010101" charset="-122"/>
                <a:sym typeface="+mn-ea"/>
              </a:rPr>
              <a:t>（K</a:t>
            </a:r>
            <a:r>
              <a:rPr lang="zh-CN" altLang="en-US" sz="2400" baseline="-25000" dirty="0">
                <a:uFillTx/>
                <a:latin typeface="Times New Roman" panose="02020603050405020304" charset="0"/>
                <a:ea typeface="黑体" panose="02010609060101010101" charset="-122"/>
                <a:sym typeface="+mn-ea"/>
              </a:rPr>
              <a:t>1</a:t>
            </a:r>
            <a:r>
              <a:rPr lang="zh-CN" altLang="en-US" sz="2400" dirty="0">
                <a:uFillTx/>
                <a:latin typeface="Times New Roman" panose="02020603050405020304" charset="0"/>
                <a:ea typeface="黑体" panose="02010609060101010101" charset="-122"/>
                <a:sym typeface="+mn-ea"/>
              </a:rPr>
              <a:t>-x-αy=0）和L</a:t>
            </a:r>
            <a:r>
              <a:rPr lang="zh-CN" altLang="en-US" sz="2400" baseline="-25000" dirty="0">
                <a:uFillTx/>
                <a:latin typeface="Times New Roman" panose="02020603050405020304" charset="0"/>
                <a:ea typeface="黑体" panose="02010609060101010101" charset="-122"/>
                <a:sym typeface="+mn-ea"/>
              </a:rPr>
              <a:t>2</a:t>
            </a:r>
            <a:r>
              <a:rPr lang="zh-CN" altLang="en-US" sz="2400" dirty="0">
                <a:uFillTx/>
                <a:latin typeface="Times New Roman" panose="02020603050405020304" charset="0"/>
                <a:ea typeface="黑体" panose="02010609060101010101" charset="-122"/>
                <a:sym typeface="+mn-ea"/>
              </a:rPr>
              <a:t>（K</a:t>
            </a:r>
            <a:r>
              <a:rPr lang="zh-CN" altLang="en-US" sz="2400" baseline="-25000" dirty="0">
                <a:uFillTx/>
                <a:latin typeface="Times New Roman" panose="02020603050405020304" charset="0"/>
                <a:ea typeface="黑体" panose="02010609060101010101" charset="-122"/>
                <a:sym typeface="+mn-ea"/>
              </a:rPr>
              <a:t>2</a:t>
            </a:r>
            <a:r>
              <a:rPr lang="zh-CN" altLang="en-US" sz="2400" dirty="0">
                <a:uFillTx/>
                <a:latin typeface="Times New Roman" panose="02020603050405020304" charset="0"/>
                <a:ea typeface="黑体" panose="02010609060101010101" charset="-122"/>
                <a:sym typeface="+mn-ea"/>
              </a:rPr>
              <a:t>-y-βx=0），根据这两条直线在第一象限中的位置特性，已经证明：</a:t>
            </a:r>
            <a:endParaRPr sz="2400" b="0" i="0" dirty="0">
              <a:solidFill>
                <a:srgbClr val="FF0000"/>
              </a:solidFill>
              <a:uFillTx/>
              <a:latin typeface="黑体" panose="02010609060101010101" charset="-122"/>
              <a:ea typeface="黑体" panose="02010609060101010101" charset="-122"/>
              <a:cs typeface="+mn-cs"/>
            </a:endParaRPr>
          </a:p>
          <a:p>
            <a:pPr marL="640080" lvl="1" indent="-274320" algn="l" defTabSz="914400">
              <a:spcBef>
                <a:spcPts val="550"/>
              </a:spcBef>
              <a:buClr>
                <a:srgbClr val="3891A7"/>
              </a:buClr>
              <a:buSzPct val="70000"/>
              <a:buFont typeface="Wingdings" panose="05000000000000000000"/>
              <a:buChar char="Ø"/>
            </a:pPr>
            <a:r>
              <a:rPr lang="zh-CN" altLang="en-US" sz="2400" dirty="0">
                <a:solidFill>
                  <a:srgbClr val="FF0000"/>
                </a:solidFill>
                <a:uFillTx/>
                <a:latin typeface="Times New Roman" panose="02020603050405020304" charset="0"/>
                <a:ea typeface="黑体" panose="02010609060101010101" charset="-122"/>
                <a:sym typeface="+mn-ea"/>
              </a:rPr>
              <a:t>红客与黑客的竞争定理</a:t>
            </a:r>
            <a:r>
              <a:rPr lang="zh-CN" altLang="en-US" sz="2400" b="0" i="0" dirty="0">
                <a:solidFill>
                  <a:srgbClr val="FF0000"/>
                </a:solidFill>
                <a:uFillTx/>
                <a:latin typeface="Times New Roman" panose="02020603050405020304" charset="0"/>
                <a:cs typeface="+mn-cs"/>
              </a:rPr>
              <a:t>：</a:t>
            </a:r>
            <a:r>
              <a:rPr lang="zh-CN" altLang="en-US" sz="2400" dirty="0">
                <a:uFillTx/>
                <a:latin typeface="Times New Roman" panose="02020603050405020304" charset="0"/>
                <a:ea typeface="黑体" panose="02010609060101010101" charset="-122"/>
                <a:sym typeface="+mn-ea"/>
              </a:rPr>
              <a:t>由Gause-Witt模型描述的红客和黑客，彼此厮杀的结果是：</a:t>
            </a:r>
          </a:p>
          <a:p>
            <a:pPr marL="365760" lvl="1" indent="0" algn="l" defTabSz="914400">
              <a:spcBef>
                <a:spcPts val="550"/>
              </a:spcBef>
              <a:buClr>
                <a:srgbClr val="3891A7"/>
              </a:buClr>
              <a:buSzPct val="70000"/>
              <a:buFont typeface="Wingdings" panose="05000000000000000000"/>
              <a:buNone/>
            </a:pPr>
            <a:r>
              <a:rPr lang="zh-CN" altLang="en-US" sz="2400" dirty="0">
                <a:uFillTx/>
                <a:latin typeface="Times New Roman" panose="02020603050405020304" charset="0"/>
                <a:ea typeface="黑体" panose="02010609060101010101" charset="-122"/>
                <a:sym typeface="+mn-ea"/>
              </a:rPr>
              <a:t>       1）如果K</a:t>
            </a:r>
            <a:r>
              <a:rPr lang="zh-CN" altLang="en-US" sz="2400" baseline="-25000" dirty="0">
                <a:uFillTx/>
                <a:latin typeface="Times New Roman" panose="02020603050405020304" charset="0"/>
                <a:ea typeface="黑体" panose="02010609060101010101" charset="-122"/>
                <a:sym typeface="+mn-ea"/>
              </a:rPr>
              <a:t>1</a:t>
            </a:r>
            <a:r>
              <a:rPr lang="zh-CN" altLang="en-US" sz="2400" dirty="0">
                <a:uFillTx/>
                <a:latin typeface="Times New Roman" panose="02020603050405020304" charset="0"/>
                <a:ea typeface="黑体" panose="02010609060101010101" charset="-122"/>
                <a:sym typeface="+mn-ea"/>
              </a:rPr>
              <a:t>/K</a:t>
            </a:r>
            <a:r>
              <a:rPr lang="zh-CN" altLang="en-US" sz="2400" baseline="-25000" dirty="0">
                <a:uFillTx/>
                <a:latin typeface="Times New Roman" panose="02020603050405020304" charset="0"/>
                <a:ea typeface="黑体" panose="02010609060101010101" charset="-122"/>
                <a:sym typeface="+mn-ea"/>
              </a:rPr>
              <a:t>2</a:t>
            </a:r>
            <a:r>
              <a:rPr lang="zh-CN" altLang="en-US" sz="2400" dirty="0">
                <a:uFillTx/>
                <a:latin typeface="Times New Roman" panose="02020603050405020304" charset="0"/>
                <a:ea typeface="黑体" panose="02010609060101010101" charset="-122"/>
                <a:sym typeface="+mn-ea"/>
              </a:rPr>
              <a:t>&gt;α和β&gt;K</a:t>
            </a:r>
            <a:r>
              <a:rPr lang="zh-CN" altLang="en-US" sz="2400" baseline="-25000" dirty="0">
                <a:uFillTx/>
                <a:latin typeface="Times New Roman" panose="02020603050405020304" charset="0"/>
                <a:ea typeface="黑体" panose="02010609060101010101" charset="-122"/>
                <a:sym typeface="+mn-ea"/>
              </a:rPr>
              <a:t>2</a:t>
            </a:r>
            <a:r>
              <a:rPr lang="zh-CN" altLang="en-US" sz="2400" dirty="0">
                <a:uFillTx/>
                <a:latin typeface="Times New Roman" panose="02020603050405020304" charset="0"/>
                <a:ea typeface="黑体" panose="02010609060101010101" charset="-122"/>
                <a:sym typeface="+mn-ea"/>
              </a:rPr>
              <a:t>/K</a:t>
            </a:r>
            <a:r>
              <a:rPr lang="zh-CN" altLang="en-US" sz="2400" baseline="-25000" dirty="0">
                <a:uFillTx/>
                <a:latin typeface="Times New Roman" panose="02020603050405020304" charset="0"/>
                <a:ea typeface="黑体" panose="02010609060101010101" charset="-122"/>
                <a:sym typeface="+mn-ea"/>
              </a:rPr>
              <a:t>1</a:t>
            </a:r>
            <a:r>
              <a:rPr lang="zh-CN" altLang="en-US" sz="2400" dirty="0">
                <a:uFillTx/>
                <a:latin typeface="Times New Roman" panose="02020603050405020304" charset="0"/>
                <a:ea typeface="黑体" panose="02010609060101010101" charset="-122"/>
                <a:sym typeface="+mn-ea"/>
              </a:rPr>
              <a:t>，那么，黑客将被淘汰；</a:t>
            </a:r>
          </a:p>
          <a:p>
            <a:pPr marL="365760" lvl="1" indent="0" algn="l" defTabSz="914400">
              <a:spcBef>
                <a:spcPts val="550"/>
              </a:spcBef>
              <a:buClr>
                <a:srgbClr val="3891A7"/>
              </a:buClr>
              <a:buSzPct val="70000"/>
              <a:buFont typeface="Wingdings" panose="05000000000000000000"/>
              <a:buNone/>
            </a:pPr>
            <a:r>
              <a:rPr lang="zh-CN" altLang="en-US" sz="2400" b="0" i="0" dirty="0">
                <a:solidFill>
                  <a:schemeClr val="tx1"/>
                </a:solidFill>
                <a:uFillTx/>
                <a:latin typeface="Times New Roman" panose="02020603050405020304" charset="0"/>
                <a:cs typeface="+mn-cs"/>
              </a:rPr>
              <a:t>       2）如果α&gt;K</a:t>
            </a:r>
            <a:r>
              <a:rPr lang="zh-CN" altLang="en-US" sz="2400" b="0" i="0" baseline="-25000" dirty="0">
                <a:solidFill>
                  <a:schemeClr val="tx1"/>
                </a:solidFill>
                <a:uFillTx/>
                <a:latin typeface="Times New Roman" panose="02020603050405020304" charset="0"/>
                <a:cs typeface="+mn-cs"/>
              </a:rPr>
              <a:t>1</a:t>
            </a:r>
            <a:r>
              <a:rPr lang="zh-CN" altLang="en-US" sz="2400" b="0" i="0" dirty="0">
                <a:solidFill>
                  <a:schemeClr val="tx1"/>
                </a:solidFill>
                <a:uFillTx/>
                <a:latin typeface="Times New Roman" panose="02020603050405020304" charset="0"/>
                <a:cs typeface="+mn-cs"/>
              </a:rPr>
              <a:t>/K</a:t>
            </a:r>
            <a:r>
              <a:rPr lang="zh-CN" altLang="en-US" sz="2400" b="0" i="0" baseline="-25000" dirty="0">
                <a:solidFill>
                  <a:schemeClr val="tx1"/>
                </a:solidFill>
                <a:uFillTx/>
                <a:latin typeface="Times New Roman" panose="02020603050405020304" charset="0"/>
                <a:cs typeface="+mn-cs"/>
              </a:rPr>
              <a:t>2</a:t>
            </a:r>
            <a:r>
              <a:rPr lang="zh-CN" altLang="en-US" sz="2400" b="0" i="0" dirty="0">
                <a:solidFill>
                  <a:schemeClr val="tx1"/>
                </a:solidFill>
                <a:uFillTx/>
                <a:latin typeface="Times New Roman" panose="02020603050405020304" charset="0"/>
                <a:cs typeface="+mn-cs"/>
              </a:rPr>
              <a:t>和K</a:t>
            </a:r>
            <a:r>
              <a:rPr lang="zh-CN" altLang="en-US" sz="2400" b="0" i="0" baseline="-25000" dirty="0">
                <a:solidFill>
                  <a:schemeClr val="tx1"/>
                </a:solidFill>
                <a:uFillTx/>
                <a:latin typeface="Times New Roman" panose="02020603050405020304" charset="0"/>
                <a:cs typeface="+mn-cs"/>
              </a:rPr>
              <a:t>2</a:t>
            </a:r>
            <a:r>
              <a:rPr lang="zh-CN" altLang="en-US" sz="2400" b="0" i="0" dirty="0">
                <a:solidFill>
                  <a:schemeClr val="tx1"/>
                </a:solidFill>
                <a:uFillTx/>
                <a:latin typeface="Times New Roman" panose="02020603050405020304" charset="0"/>
                <a:cs typeface="+mn-cs"/>
              </a:rPr>
              <a:t>/K</a:t>
            </a:r>
            <a:r>
              <a:rPr lang="zh-CN" altLang="en-US" sz="2400" b="0" i="0" baseline="-25000" dirty="0">
                <a:solidFill>
                  <a:schemeClr val="tx1"/>
                </a:solidFill>
                <a:uFillTx/>
                <a:latin typeface="Times New Roman" panose="02020603050405020304" charset="0"/>
                <a:cs typeface="+mn-cs"/>
              </a:rPr>
              <a:t>1</a:t>
            </a:r>
            <a:r>
              <a:rPr lang="zh-CN" altLang="en-US" sz="2400" b="0" i="0" dirty="0">
                <a:solidFill>
                  <a:schemeClr val="tx1"/>
                </a:solidFill>
                <a:uFillTx/>
                <a:latin typeface="Times New Roman" panose="02020603050405020304" charset="0"/>
                <a:cs typeface="+mn-cs"/>
              </a:rPr>
              <a:t>&gt;β，那么，红客将被淘汰；</a:t>
            </a:r>
          </a:p>
          <a:p>
            <a:pPr marL="365760" lvl="1" indent="0" algn="l" defTabSz="914400">
              <a:spcBef>
                <a:spcPts val="550"/>
              </a:spcBef>
              <a:buClr>
                <a:srgbClr val="3891A7"/>
              </a:buClr>
              <a:buSzPct val="70000"/>
              <a:buFont typeface="Wingdings" panose="05000000000000000000"/>
              <a:buNone/>
            </a:pPr>
            <a:r>
              <a:rPr lang="zh-CN" altLang="en-US" sz="2400" b="0" i="0" dirty="0">
                <a:solidFill>
                  <a:schemeClr val="tx1"/>
                </a:solidFill>
                <a:uFillTx/>
                <a:latin typeface="Times New Roman" panose="02020603050405020304" charset="0"/>
                <a:cs typeface="+mn-cs"/>
              </a:rPr>
              <a:t>       3）如果α&gt;K</a:t>
            </a:r>
            <a:r>
              <a:rPr lang="zh-CN" altLang="en-US" sz="2400" b="0" i="0" baseline="-25000" dirty="0">
                <a:solidFill>
                  <a:schemeClr val="tx1"/>
                </a:solidFill>
                <a:uFillTx/>
                <a:latin typeface="Times New Roman" panose="02020603050405020304" charset="0"/>
                <a:cs typeface="+mn-cs"/>
              </a:rPr>
              <a:t>1</a:t>
            </a:r>
            <a:r>
              <a:rPr lang="zh-CN" altLang="en-US" sz="2400" b="0" i="0" dirty="0">
                <a:solidFill>
                  <a:schemeClr val="tx1"/>
                </a:solidFill>
                <a:uFillTx/>
                <a:latin typeface="Times New Roman" panose="02020603050405020304" charset="0"/>
                <a:cs typeface="+mn-cs"/>
              </a:rPr>
              <a:t>/K</a:t>
            </a:r>
            <a:r>
              <a:rPr lang="zh-CN" altLang="en-US" sz="2400" b="0" i="0" baseline="-25000" dirty="0">
                <a:solidFill>
                  <a:schemeClr val="tx1"/>
                </a:solidFill>
                <a:uFillTx/>
                <a:latin typeface="Times New Roman" panose="02020603050405020304" charset="0"/>
                <a:cs typeface="+mn-cs"/>
              </a:rPr>
              <a:t>2</a:t>
            </a:r>
            <a:r>
              <a:rPr lang="zh-CN" altLang="en-US" sz="2400" b="0" i="0" dirty="0">
                <a:solidFill>
                  <a:schemeClr val="tx1"/>
                </a:solidFill>
                <a:uFillTx/>
                <a:latin typeface="Times New Roman" panose="02020603050405020304" charset="0"/>
                <a:cs typeface="+mn-cs"/>
              </a:rPr>
              <a:t>和β&gt;K</a:t>
            </a:r>
            <a:r>
              <a:rPr lang="zh-CN" altLang="en-US" sz="2400" b="0" i="0" baseline="-25000" dirty="0">
                <a:solidFill>
                  <a:schemeClr val="tx1"/>
                </a:solidFill>
                <a:uFillTx/>
                <a:latin typeface="Times New Roman" panose="02020603050405020304" charset="0"/>
                <a:cs typeface="+mn-cs"/>
              </a:rPr>
              <a:t>2</a:t>
            </a:r>
            <a:r>
              <a:rPr lang="zh-CN" altLang="en-US" sz="2400" b="0" i="0" dirty="0">
                <a:solidFill>
                  <a:schemeClr val="tx1"/>
                </a:solidFill>
                <a:uFillTx/>
                <a:latin typeface="Times New Roman" panose="02020603050405020304" charset="0"/>
                <a:cs typeface="+mn-cs"/>
              </a:rPr>
              <a:t>/K</a:t>
            </a:r>
            <a:r>
              <a:rPr lang="zh-CN" altLang="en-US" sz="2400" b="0" i="0" baseline="-25000" dirty="0">
                <a:solidFill>
                  <a:schemeClr val="tx1"/>
                </a:solidFill>
                <a:uFillTx/>
                <a:latin typeface="Times New Roman" panose="02020603050405020304" charset="0"/>
                <a:cs typeface="+mn-cs"/>
              </a:rPr>
              <a:t>1</a:t>
            </a:r>
            <a:r>
              <a:rPr lang="zh-CN" altLang="en-US" sz="2400" b="0" i="0" dirty="0">
                <a:solidFill>
                  <a:schemeClr val="tx1"/>
                </a:solidFill>
                <a:uFillTx/>
                <a:latin typeface="Times New Roman" panose="02020603050405020304" charset="0"/>
                <a:cs typeface="+mn-cs"/>
              </a:rPr>
              <a:t>，那么，红客或黑客中的 某一方将被淘汰，即，不是你死，就是我活；</a:t>
            </a:r>
          </a:p>
          <a:p>
            <a:pPr marL="365760" lvl="1" indent="0" algn="l" defTabSz="914400">
              <a:spcBef>
                <a:spcPts val="550"/>
              </a:spcBef>
              <a:buClr>
                <a:srgbClr val="3891A7"/>
              </a:buClr>
              <a:buSzPct val="70000"/>
              <a:buFont typeface="Wingdings" panose="05000000000000000000"/>
              <a:buNone/>
            </a:pPr>
            <a:r>
              <a:rPr lang="en-US" altLang="zh-CN" sz="2400" b="0" i="0" dirty="0">
                <a:solidFill>
                  <a:schemeClr val="tx1"/>
                </a:solidFill>
                <a:uFillTx/>
                <a:latin typeface="Times New Roman" panose="02020603050405020304" charset="0"/>
                <a:cs typeface="+mn-cs"/>
              </a:rPr>
              <a:t>	</a:t>
            </a:r>
            <a:r>
              <a:rPr lang="zh-CN" altLang="en-US" sz="2400" b="0" i="0" dirty="0">
                <a:solidFill>
                  <a:schemeClr val="tx1"/>
                </a:solidFill>
                <a:uFillTx/>
                <a:latin typeface="Times New Roman" panose="02020603050405020304" charset="0"/>
                <a:cs typeface="+mn-cs"/>
              </a:rPr>
              <a:t>4）如果K</a:t>
            </a:r>
            <a:r>
              <a:rPr lang="zh-CN" altLang="en-US" sz="2400" b="0" i="0" baseline="-25000" dirty="0">
                <a:solidFill>
                  <a:schemeClr val="tx1"/>
                </a:solidFill>
                <a:uFillTx/>
                <a:latin typeface="Times New Roman" panose="02020603050405020304" charset="0"/>
                <a:cs typeface="+mn-cs"/>
              </a:rPr>
              <a:t>1</a:t>
            </a:r>
            <a:r>
              <a:rPr lang="zh-CN" altLang="en-US" sz="2400" b="0" i="0" dirty="0">
                <a:solidFill>
                  <a:schemeClr val="tx1"/>
                </a:solidFill>
                <a:uFillTx/>
                <a:latin typeface="Times New Roman" panose="02020603050405020304" charset="0"/>
                <a:cs typeface="+mn-cs"/>
              </a:rPr>
              <a:t>/K</a:t>
            </a:r>
            <a:r>
              <a:rPr lang="zh-CN" altLang="en-US" sz="2400" b="0" i="0" baseline="-25000" dirty="0">
                <a:solidFill>
                  <a:schemeClr val="tx1"/>
                </a:solidFill>
                <a:uFillTx/>
                <a:latin typeface="Times New Roman" panose="02020603050405020304" charset="0"/>
                <a:cs typeface="+mn-cs"/>
              </a:rPr>
              <a:t>2</a:t>
            </a:r>
            <a:r>
              <a:rPr lang="zh-CN" altLang="en-US" sz="2400" b="0" i="0" dirty="0">
                <a:solidFill>
                  <a:schemeClr val="tx1"/>
                </a:solidFill>
                <a:uFillTx/>
                <a:latin typeface="Times New Roman" panose="02020603050405020304" charset="0"/>
                <a:cs typeface="+mn-cs"/>
              </a:rPr>
              <a:t>&gt;α和K</a:t>
            </a:r>
            <a:r>
              <a:rPr lang="zh-CN" altLang="en-US" sz="2400" b="0" i="0" baseline="-25000" dirty="0">
                <a:solidFill>
                  <a:schemeClr val="tx1"/>
                </a:solidFill>
                <a:uFillTx/>
                <a:latin typeface="Times New Roman" panose="02020603050405020304" charset="0"/>
                <a:cs typeface="+mn-cs"/>
              </a:rPr>
              <a:t>2</a:t>
            </a:r>
            <a:r>
              <a:rPr lang="zh-CN" altLang="en-US" sz="2400" b="0" i="0" dirty="0">
                <a:solidFill>
                  <a:schemeClr val="tx1"/>
                </a:solidFill>
                <a:uFillTx/>
                <a:latin typeface="Times New Roman" panose="02020603050405020304" charset="0"/>
                <a:cs typeface="+mn-cs"/>
              </a:rPr>
              <a:t>/K</a:t>
            </a:r>
            <a:r>
              <a:rPr lang="zh-CN" altLang="en-US" sz="2400" b="0" i="0" baseline="-25000" dirty="0">
                <a:solidFill>
                  <a:schemeClr val="tx1"/>
                </a:solidFill>
                <a:uFillTx/>
                <a:latin typeface="Times New Roman" panose="02020603050405020304" charset="0"/>
                <a:cs typeface="+mn-cs"/>
              </a:rPr>
              <a:t>1</a:t>
            </a:r>
            <a:r>
              <a:rPr lang="zh-CN" altLang="en-US" sz="2400" b="0" i="0" dirty="0">
                <a:solidFill>
                  <a:schemeClr val="tx1"/>
                </a:solidFill>
                <a:uFillTx/>
                <a:latin typeface="Times New Roman" panose="02020603050405020304" charset="0"/>
                <a:cs typeface="+mn-cs"/>
              </a:rPr>
              <a:t>&gt;β，那么，红客和黑客将共存，谁也不能淘汰谁，即，它们势均力敌。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13.3 </a:t>
            </a:r>
            <a:r>
              <a:rPr lang="zh-CN" altLang="en-US" sz="4400" dirty="0">
                <a:solidFill>
                  <a:schemeClr val="bg2">
                    <a:lumMod val="25000"/>
                  </a:schemeClr>
                </a:solidFill>
                <a:sym typeface="+mn-ea"/>
              </a:rPr>
              <a:t>“黑客+红客”生态学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615315" y="1337310"/>
            <a:ext cx="7914005" cy="4726940"/>
          </a:xfrm>
        </p:spPr>
        <p:txBody>
          <a:bodyPr>
            <a:noAutofit/>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rPr>
              <a:t>        </a:t>
            </a:r>
            <a:r>
              <a:rPr sz="2400" b="0" i="0" dirty="0">
                <a:solidFill>
                  <a:srgbClr val="FF0000"/>
                </a:solidFill>
                <a:uFillTx/>
                <a:latin typeface="Times New Roman" panose="02020603050405020304" charset="0"/>
                <a:ea typeface="黑体" panose="02010609060101010101" charset="-122"/>
              </a:rPr>
              <a:t>从这个定理中可以解读出一些有趣的现象：</a:t>
            </a:r>
            <a:r>
              <a:rPr sz="2400" b="0" i="0" dirty="0">
                <a:solidFill>
                  <a:schemeClr val="tx1"/>
                </a:solidFill>
                <a:uFillTx/>
                <a:latin typeface="Times New Roman" panose="02020603050405020304" charset="0"/>
                <a:ea typeface="黑体" panose="02010609060101010101" charset="-122"/>
              </a:rPr>
              <a:t>α是黑客给红客造成的伤害；β是红客给黑客造成的伤害；红客和黑客在竞争中，是否被对方灭绝，不但取决于自己的杀伤力，还取决于两条生死线：它们最小生存容量的比值K</a:t>
            </a:r>
            <a:r>
              <a:rPr sz="2400" b="0" i="0" baseline="-25000" dirty="0">
                <a:solidFill>
                  <a:schemeClr val="tx1"/>
                </a:solidFill>
                <a:uFillTx/>
                <a:latin typeface="Times New Roman" panose="02020603050405020304" charset="0"/>
                <a:ea typeface="黑体" panose="02010609060101010101" charset="-122"/>
              </a:rPr>
              <a:t>1</a:t>
            </a:r>
            <a:r>
              <a:rPr sz="2400" b="0" i="0" dirty="0">
                <a:solidFill>
                  <a:schemeClr val="tx1"/>
                </a:solidFill>
                <a:uFillTx/>
                <a:latin typeface="Times New Roman" panose="02020603050405020304" charset="0"/>
                <a:ea typeface="黑体" panose="02010609060101010101" charset="-122"/>
              </a:rPr>
              <a:t>/K</a:t>
            </a:r>
            <a:r>
              <a:rPr sz="2400" b="0" i="0" baseline="-25000" dirty="0">
                <a:solidFill>
                  <a:schemeClr val="tx1"/>
                </a:solidFill>
                <a:uFillTx/>
                <a:latin typeface="Times New Roman" panose="02020603050405020304" charset="0"/>
                <a:ea typeface="黑体" panose="02010609060101010101" charset="-122"/>
              </a:rPr>
              <a:t>2</a:t>
            </a:r>
            <a:r>
              <a:rPr sz="2400" b="0" i="0" dirty="0">
                <a:solidFill>
                  <a:schemeClr val="tx1"/>
                </a:solidFill>
                <a:uFillTx/>
                <a:latin typeface="Times New Roman" panose="02020603050405020304" charset="0"/>
                <a:ea typeface="黑体" panose="02010609060101010101" charset="-122"/>
              </a:rPr>
              <a:t>和K</a:t>
            </a:r>
            <a:r>
              <a:rPr sz="2400" b="0" i="0" baseline="-25000" dirty="0">
                <a:solidFill>
                  <a:schemeClr val="tx1"/>
                </a:solidFill>
                <a:uFillTx/>
                <a:latin typeface="Times New Roman" panose="02020603050405020304" charset="0"/>
                <a:ea typeface="黑体" panose="02010609060101010101" charset="-122"/>
              </a:rPr>
              <a:t>2</a:t>
            </a:r>
            <a:r>
              <a:rPr sz="2400" b="0" i="0" dirty="0">
                <a:solidFill>
                  <a:schemeClr val="tx1"/>
                </a:solidFill>
                <a:uFillTx/>
                <a:latin typeface="Times New Roman" panose="02020603050405020304" charset="0"/>
                <a:ea typeface="黑体" panose="02010609060101010101" charset="-122"/>
              </a:rPr>
              <a:t>/K</a:t>
            </a:r>
            <a:r>
              <a:rPr sz="2400" b="0" i="0" baseline="-25000" dirty="0">
                <a:solidFill>
                  <a:schemeClr val="tx1"/>
                </a:solidFill>
                <a:uFillTx/>
                <a:latin typeface="Times New Roman" panose="02020603050405020304" charset="0"/>
                <a:ea typeface="黑体" panose="02010609060101010101" charset="-122"/>
              </a:rPr>
              <a:t>1</a:t>
            </a:r>
            <a:r>
              <a:rPr sz="2400" b="0" i="0" dirty="0">
                <a:solidFill>
                  <a:schemeClr val="tx1"/>
                </a:solidFill>
                <a:uFillTx/>
                <a:latin typeface="Times New Roman" panose="02020603050405020304" charset="0"/>
                <a:ea typeface="黑体" panose="02010609060101010101" charset="-122"/>
              </a:rPr>
              <a:t>。即，如果各方给对方的杀伤力都在生死线内，那么，即使竞争很惨烈，大家也都会共存；如果各方给对方的伤害都在生死线外，那么，只能活一方；如果一方给另一方的伤害在生死线之内，但是另一方的反击却在生死线外，那么，反击者获胜并灭掉对方。换句话说，</a:t>
            </a:r>
            <a:r>
              <a:rPr sz="2400" b="0" i="0" dirty="0">
                <a:solidFill>
                  <a:srgbClr val="FF0000"/>
                </a:solidFill>
                <a:uFillTx/>
                <a:latin typeface="Times New Roman" panose="02020603050405020304" charset="0"/>
                <a:ea typeface="黑体" panose="02010609060101010101" charset="-122"/>
              </a:rPr>
              <a:t>红客若想淘汰黑客，那么，它有两种策略：增大其对黑客的杀伤力β，或者降低自己的最小生存容量K</a:t>
            </a:r>
            <a:r>
              <a:rPr sz="2400" b="0" i="0" baseline="-25000" dirty="0">
                <a:solidFill>
                  <a:srgbClr val="FF0000"/>
                </a:solidFill>
                <a:uFillTx/>
                <a:latin typeface="Times New Roman" panose="02020603050405020304" charset="0"/>
                <a:ea typeface="黑体" panose="02010609060101010101" charset="-122"/>
              </a:rPr>
              <a:t>1</a:t>
            </a:r>
            <a:r>
              <a:rPr sz="2400" b="0" i="0" dirty="0">
                <a:solidFill>
                  <a:srgbClr val="FF0000"/>
                </a:solidFill>
                <a:uFillTx/>
                <a:latin typeface="Times New Roman" panose="02020603050405020304" charset="0"/>
                <a:ea typeface="黑体" panose="02010609060101010101" charset="-122"/>
              </a:rPr>
              <a:t>（即，提高自己的生存力）</a:t>
            </a:r>
            <a:r>
              <a:rPr sz="2400" b="0" i="0" dirty="0">
                <a:solidFill>
                  <a:schemeClr val="tx1"/>
                </a:solidFill>
                <a:uFillTx/>
                <a:latin typeface="Times New Roman" panose="02020603050405020304" charset="0"/>
                <a:ea typeface="黑体" panose="02010609060101010101" charset="-122"/>
              </a:rPr>
              <a:t>。黑客若想在竞争中获胜，策略也一样。</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13.4 </a:t>
            </a:r>
            <a:r>
              <a:rPr lang="zh-CN" altLang="en-US" sz="4400" dirty="0">
                <a:solidFill>
                  <a:schemeClr val="bg2">
                    <a:lumMod val="25000"/>
                  </a:schemeClr>
                </a:solidFill>
              </a:rPr>
              <a:t>“用户+红客”生态学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417955"/>
            <a:ext cx="8229600" cy="4933950"/>
          </a:xfrm>
        </p:spPr>
        <p:txBody>
          <a:bodyPr>
            <a:normAutofit lnSpcReduction="10000"/>
          </a:bodyPr>
          <a:lstStyle/>
          <a:p>
            <a:pPr marL="0" indent="0" algn="l" defTabSz="914400">
              <a:spcBef>
                <a:spcPts val="700"/>
              </a:spcBef>
              <a:buClr>
                <a:srgbClr val="FEB80A"/>
              </a:buClr>
              <a:buSzPct val="60000"/>
              <a:buFont typeface="Wingdings" panose="05000000000000000000"/>
              <a:buNone/>
            </a:pPr>
            <a:r>
              <a:rPr lang="en-US" altLang="zh-CN" sz="2400" b="0" i="0" dirty="0">
                <a:solidFill>
                  <a:srgbClr val="FF0000"/>
                </a:solidFill>
                <a:uFillTx/>
                <a:latin typeface="Times New Roman" panose="02020603050405020304" charset="0"/>
                <a:ea typeface="黑体" panose="02010609060101010101" charset="-122"/>
                <a:cs typeface="+mn-cs"/>
              </a:rPr>
              <a:t>红客与用户的关系</a:t>
            </a:r>
            <a:r>
              <a:rPr lang="zh-CN" altLang="zh-CN" sz="2400" b="0" i="0" dirty="0">
                <a:solidFill>
                  <a:srgbClr val="FF0000"/>
                </a:solidFill>
                <a:uFillTx/>
                <a:latin typeface="Times New Roman" panose="02020603050405020304" charset="0"/>
                <a:ea typeface="黑体" panose="02010609060101010101" charset="-122"/>
                <a:cs typeface="+mn-cs"/>
              </a:rPr>
              <a:t>：</a:t>
            </a:r>
          </a:p>
          <a:p>
            <a:pPr marL="0" indent="0" algn="l"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ea typeface="黑体" panose="02010609060101010101" charset="-122"/>
                <a:cs typeface="+mn-cs"/>
              </a:rPr>
              <a:t>        生物中的互惠互利关系，就像牧民保护牛羊那样，红客要保护用户免遭黑客的攻击。</a:t>
            </a:r>
          </a:p>
          <a:p>
            <a:pPr marL="0" indent="0" algn="l" defTabSz="914400">
              <a:spcBef>
                <a:spcPts val="700"/>
              </a:spcBef>
              <a:buClr>
                <a:srgbClr val="FEB80A"/>
              </a:buClr>
              <a:buSzPct val="60000"/>
              <a:buFont typeface="Wingdings" panose="05000000000000000000"/>
              <a:buNone/>
            </a:pPr>
            <a:endParaRPr lang="en-US" altLang="zh-CN" sz="2400" b="0" i="0" dirty="0">
              <a:solidFill>
                <a:schemeClr val="tx1"/>
              </a:solidFill>
              <a:uFillTx/>
              <a:latin typeface="Times New Roman" panose="02020603050405020304" charset="0"/>
              <a:ea typeface="黑体" panose="02010609060101010101" charset="-122"/>
              <a:cs typeface="+mn-cs"/>
            </a:endParaRPr>
          </a:p>
          <a:p>
            <a:pPr marL="0" indent="0" algn="l" defTabSz="914400">
              <a:spcBef>
                <a:spcPts val="700"/>
              </a:spcBef>
              <a:buClr>
                <a:srgbClr val="FEB80A"/>
              </a:buClr>
              <a:buSzPct val="60000"/>
              <a:buFont typeface="Wingdings" panose="05000000000000000000"/>
              <a:buNone/>
            </a:pPr>
            <a:r>
              <a:rPr lang="en-US" altLang="zh-CN" sz="2400" dirty="0">
                <a:solidFill>
                  <a:srgbClr val="FF0000"/>
                </a:solidFill>
                <a:uFillTx/>
                <a:latin typeface="Times New Roman" panose="02020603050405020304" charset="0"/>
                <a:ea typeface="黑体" panose="02010609060101010101" charset="-122"/>
                <a:sym typeface="+mn-ea"/>
              </a:rPr>
              <a:t>红客和用户</a:t>
            </a:r>
            <a:r>
              <a:rPr lang="zh-CN" altLang="en-US" sz="2400" b="0" i="0" dirty="0">
                <a:solidFill>
                  <a:srgbClr val="FF0000"/>
                </a:solidFill>
                <a:uFillTx/>
                <a:latin typeface="Times New Roman" panose="02020603050405020304" charset="0"/>
                <a:ea typeface="黑体" panose="02010609060101010101" charset="-122"/>
                <a:cs typeface="+mn-cs"/>
              </a:rPr>
              <a:t>单独生存时：</a:t>
            </a:r>
          </a:p>
          <a:p>
            <a:pPr marL="0" indent="0" algn="l"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ea typeface="黑体" panose="02010609060101010101" charset="-122"/>
                <a:cs typeface="+mn-cs"/>
              </a:rPr>
              <a:t>        设x(t)和y(t)分别是t时刻红客和用户的密度（或个数），由于它们都具有生物繁殖特性，即，当它们单独生存时，红客和用户的密度x(t)和y(t)分别满足logistic动力学方程</a:t>
            </a:r>
          </a:p>
          <a:p>
            <a:pPr marL="0" indent="0" algn="ctr"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ea typeface="黑体" panose="02010609060101010101" charset="-122"/>
                <a:cs typeface="+mn-cs"/>
              </a:rPr>
              <a:t>(1/x)dx/dt=r</a:t>
            </a:r>
            <a:r>
              <a:rPr lang="en-US" altLang="zh-CN" sz="2400" b="0" i="0" baseline="-25000" dirty="0">
                <a:solidFill>
                  <a:schemeClr val="tx1"/>
                </a:solidFill>
                <a:uFillTx/>
                <a:latin typeface="Times New Roman" panose="02020603050405020304" charset="0"/>
                <a:ea typeface="黑体" panose="02010609060101010101" charset="-122"/>
                <a:cs typeface="+mn-cs"/>
              </a:rPr>
              <a:t>1</a:t>
            </a:r>
            <a:r>
              <a:rPr lang="en-US" altLang="zh-CN" sz="2400" b="0" i="0" dirty="0">
                <a:solidFill>
                  <a:schemeClr val="tx1"/>
                </a:solidFill>
                <a:uFillTx/>
                <a:latin typeface="Times New Roman" panose="02020603050405020304" charset="0"/>
                <a:ea typeface="黑体" panose="02010609060101010101" charset="-122"/>
                <a:cs typeface="+mn-cs"/>
              </a:rPr>
              <a:t>(K</a:t>
            </a:r>
            <a:r>
              <a:rPr lang="en-US" altLang="zh-CN" sz="2400" b="0" i="0" baseline="-25000" dirty="0">
                <a:solidFill>
                  <a:schemeClr val="tx1"/>
                </a:solidFill>
                <a:uFillTx/>
                <a:latin typeface="Times New Roman" panose="02020603050405020304" charset="0"/>
                <a:ea typeface="黑体" panose="02010609060101010101" charset="-122"/>
                <a:cs typeface="+mn-cs"/>
              </a:rPr>
              <a:t>1</a:t>
            </a:r>
            <a:r>
              <a:rPr lang="en-US" altLang="zh-CN" sz="2400" b="0" i="0" dirty="0">
                <a:solidFill>
                  <a:schemeClr val="tx1"/>
                </a:solidFill>
                <a:uFillTx/>
                <a:latin typeface="Times New Roman" panose="02020603050405020304" charset="0"/>
                <a:ea typeface="黑体" panose="02010609060101010101" charset="-122"/>
                <a:cs typeface="+mn-cs"/>
              </a:rPr>
              <a:t>-x)/K</a:t>
            </a:r>
            <a:r>
              <a:rPr lang="en-US" altLang="zh-CN" sz="2400" b="0" i="0" baseline="-25000" dirty="0">
                <a:solidFill>
                  <a:schemeClr val="tx1"/>
                </a:solidFill>
                <a:uFillTx/>
                <a:latin typeface="Times New Roman" panose="02020603050405020304" charset="0"/>
                <a:ea typeface="黑体" panose="02010609060101010101" charset="-122"/>
                <a:cs typeface="+mn-cs"/>
              </a:rPr>
              <a:t>1</a:t>
            </a:r>
          </a:p>
          <a:p>
            <a:pPr marL="0" indent="0" algn="ctr"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ea typeface="黑体" panose="02010609060101010101" charset="-122"/>
                <a:cs typeface="+mn-cs"/>
              </a:rPr>
              <a:t>(1/y)dy/dt=r</a:t>
            </a:r>
            <a:r>
              <a:rPr lang="en-US" altLang="zh-CN" sz="2400" b="0" i="0" baseline="-25000" dirty="0">
                <a:solidFill>
                  <a:schemeClr val="tx1"/>
                </a:solidFill>
                <a:uFillTx/>
                <a:latin typeface="Times New Roman" panose="02020603050405020304" charset="0"/>
                <a:ea typeface="黑体" panose="02010609060101010101" charset="-122"/>
                <a:cs typeface="+mn-cs"/>
              </a:rPr>
              <a:t>2</a:t>
            </a:r>
            <a:r>
              <a:rPr lang="en-US" altLang="zh-CN" sz="2400" b="0" i="0" dirty="0">
                <a:solidFill>
                  <a:schemeClr val="tx1"/>
                </a:solidFill>
                <a:uFillTx/>
                <a:latin typeface="Times New Roman" panose="02020603050405020304" charset="0"/>
                <a:ea typeface="黑体" panose="02010609060101010101" charset="-122"/>
                <a:cs typeface="+mn-cs"/>
              </a:rPr>
              <a:t>(K</a:t>
            </a:r>
            <a:r>
              <a:rPr lang="en-US" altLang="zh-CN" sz="2400" b="0" i="0" baseline="-25000" dirty="0">
                <a:solidFill>
                  <a:schemeClr val="tx1"/>
                </a:solidFill>
                <a:uFillTx/>
                <a:latin typeface="Times New Roman" panose="02020603050405020304" charset="0"/>
                <a:ea typeface="黑体" panose="02010609060101010101" charset="-122"/>
                <a:cs typeface="+mn-cs"/>
              </a:rPr>
              <a:t>2</a:t>
            </a:r>
            <a:r>
              <a:rPr lang="en-US" altLang="zh-CN" sz="2400" b="0" i="0" dirty="0">
                <a:solidFill>
                  <a:schemeClr val="tx1"/>
                </a:solidFill>
                <a:uFillTx/>
                <a:latin typeface="Times New Roman" panose="02020603050405020304" charset="0"/>
                <a:ea typeface="黑体" panose="02010609060101010101" charset="-122"/>
                <a:cs typeface="+mn-cs"/>
              </a:rPr>
              <a:t>-y)/K</a:t>
            </a:r>
            <a:r>
              <a:rPr lang="en-US" altLang="zh-CN" sz="2400" b="0" i="0" baseline="-25000" dirty="0">
                <a:solidFill>
                  <a:schemeClr val="tx1"/>
                </a:solidFill>
                <a:uFillTx/>
                <a:latin typeface="Times New Roman" panose="02020603050405020304" charset="0"/>
                <a:ea typeface="黑体" panose="02010609060101010101" charset="-122"/>
                <a:cs typeface="+mn-cs"/>
              </a:rPr>
              <a:t>2</a:t>
            </a:r>
          </a:p>
          <a:p>
            <a:pPr marL="0" indent="0" algn="l" defTabSz="914400">
              <a:spcBef>
                <a:spcPts val="700"/>
              </a:spcBef>
              <a:buClr>
                <a:srgbClr val="FEB80A"/>
              </a:buClr>
              <a:buSzPct val="60000"/>
              <a:buFont typeface="Wingdings" panose="05000000000000000000"/>
              <a:buNone/>
            </a:pPr>
            <a:r>
              <a:rPr lang="en-US" altLang="zh-CN" sz="2400" b="0" i="0" dirty="0">
                <a:solidFill>
                  <a:schemeClr val="tx1"/>
                </a:solidFill>
                <a:uFillTx/>
                <a:latin typeface="Times New Roman" panose="02020603050405020304" charset="0"/>
                <a:ea typeface="黑体" panose="02010609060101010101" charset="-122"/>
                <a:cs typeface="+mn-cs"/>
              </a:rPr>
              <a:t>K</a:t>
            </a:r>
            <a:r>
              <a:rPr lang="en-US" altLang="zh-CN" sz="2400" b="0" i="0" baseline="-25000" dirty="0">
                <a:solidFill>
                  <a:schemeClr val="tx1"/>
                </a:solidFill>
                <a:uFillTx/>
                <a:latin typeface="Times New Roman" panose="02020603050405020304" charset="0"/>
                <a:ea typeface="黑体" panose="02010609060101010101" charset="-122"/>
                <a:cs typeface="+mn-cs"/>
              </a:rPr>
              <a:t>1</a:t>
            </a:r>
            <a:r>
              <a:rPr lang="en-US" altLang="zh-CN" sz="2400" b="0" i="0" dirty="0">
                <a:solidFill>
                  <a:schemeClr val="tx1"/>
                </a:solidFill>
                <a:uFillTx/>
                <a:latin typeface="Times New Roman" panose="02020603050405020304" charset="0"/>
                <a:ea typeface="黑体" panose="02010609060101010101" charset="-122"/>
                <a:cs typeface="+mn-cs"/>
              </a:rPr>
              <a:t>和K</a:t>
            </a:r>
            <a:r>
              <a:rPr lang="en-US" altLang="zh-CN" sz="2400" b="0" i="0" baseline="-25000" dirty="0">
                <a:solidFill>
                  <a:schemeClr val="tx1"/>
                </a:solidFill>
                <a:uFillTx/>
                <a:latin typeface="Times New Roman" panose="02020603050405020304" charset="0"/>
                <a:ea typeface="黑体" panose="02010609060101010101" charset="-122"/>
                <a:cs typeface="+mn-cs"/>
              </a:rPr>
              <a:t>2</a:t>
            </a:r>
            <a:r>
              <a:rPr lang="en-US" altLang="zh-CN" sz="2400" b="0" i="0" dirty="0">
                <a:solidFill>
                  <a:schemeClr val="tx1"/>
                </a:solidFill>
                <a:uFillTx/>
                <a:latin typeface="Times New Roman" panose="02020603050405020304" charset="0"/>
                <a:ea typeface="黑体" panose="02010609060101010101" charset="-122"/>
                <a:cs typeface="+mn-cs"/>
              </a:rPr>
              <a:t>分别为红客种群和黑客种群（x和y）的最小生存容量（低于该容量时，相应的红客或用户种群将会自行灭绝）。</a:t>
            </a:r>
            <a:r>
              <a:rPr lang="en-US" altLang="zh-CN" b="0" i="0" dirty="0">
                <a:solidFill>
                  <a:schemeClr val="tx1"/>
                </a:solidFill>
                <a:uFillTx/>
                <a:latin typeface="Times New Roman" panose="02020603050405020304" charset="0"/>
                <a:ea typeface="黑体" panose="02010609060101010101" charset="-122"/>
                <a:cs typeface="+mn-cs"/>
              </a:rPr>
              <a:t> </a:t>
            </a:r>
            <a:endParaRPr lang="zh-CN" altLang="en-US" sz="2400" b="0" i="0" dirty="0">
              <a:solidFill>
                <a:schemeClr val="tx1"/>
              </a:solidFill>
              <a:uFillTx/>
              <a:latin typeface="Times New Roman" panose="02020603050405020304" charset="0"/>
              <a:ea typeface="黑体" panose="02010609060101010101"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13.4 </a:t>
            </a:r>
            <a:r>
              <a:rPr lang="zh-CN" altLang="en-US" sz="4400" dirty="0">
                <a:solidFill>
                  <a:schemeClr val="bg2">
                    <a:lumMod val="25000"/>
                  </a:schemeClr>
                </a:solidFill>
                <a:sym typeface="+mn-ea"/>
              </a:rPr>
              <a:t>“用户+红客”生态学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417828"/>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sz="2400" dirty="0">
                <a:solidFill>
                  <a:srgbClr val="FF0000"/>
                </a:solidFill>
                <a:uFillTx/>
                <a:latin typeface="Times New Roman" panose="02020603050405020304" charset="0"/>
                <a:ea typeface="黑体" panose="02010609060101010101" charset="-122"/>
                <a:sym typeface="+mn-ea"/>
              </a:rPr>
              <a:t>红客和用户混居时</a:t>
            </a:r>
            <a:r>
              <a:rPr lang="zh-CN" sz="2400" dirty="0">
                <a:solidFill>
                  <a:srgbClr val="FF0000"/>
                </a:solidFill>
                <a:uFillTx/>
                <a:latin typeface="Times New Roman" panose="02020603050405020304" charset="0"/>
                <a:ea typeface="黑体" panose="02010609060101010101" charset="-122"/>
                <a:sym typeface="+mn-ea"/>
              </a:rPr>
              <a:t>：</a:t>
            </a:r>
            <a:endParaRPr lang="zh-CN" sz="2400" b="0" i="0" dirty="0">
              <a:solidFill>
                <a:srgbClr val="FF0000"/>
              </a:solidFill>
              <a:uFillTx/>
              <a:latin typeface="Times New Roman" panose="02020603050405020304" charset="0"/>
              <a:ea typeface="黑体" panose="02010609060101010101" charset="-122"/>
              <a:cs typeface="+mn-cs"/>
            </a:endParaRPr>
          </a:p>
          <a:p>
            <a:pPr marL="0" indent="0" algn="l" defTabSz="914400">
              <a:spcBef>
                <a:spcPts val="700"/>
              </a:spcBef>
              <a:buClr>
                <a:srgbClr val="FEB80A"/>
              </a:buClr>
              <a:buSzPct val="60000"/>
              <a:buFont typeface="Wingdings" panose="05000000000000000000"/>
              <a:buNone/>
            </a:pPr>
            <a:r>
              <a:rPr lang="zh-CN" sz="2400" dirty="0">
                <a:solidFill>
                  <a:srgbClr val="FF0000"/>
                </a:solidFill>
                <a:uFillTx/>
                <a:latin typeface="Times New Roman" panose="02020603050405020304" charset="0"/>
                <a:ea typeface="黑体" panose="02010609060101010101" charset="-122"/>
                <a:sym typeface="+mn-ea"/>
              </a:rPr>
              <a:t>        </a:t>
            </a:r>
            <a:r>
              <a:rPr sz="2400" dirty="0">
                <a:uFillTx/>
                <a:latin typeface="Times New Roman" panose="02020603050405020304" charset="0"/>
                <a:ea typeface="黑体" panose="02010609060101010101" charset="-122"/>
                <a:sym typeface="+mn-ea"/>
              </a:rPr>
              <a:t>它们密度的变化不但要遵守自己的规律，</a:t>
            </a:r>
            <a:r>
              <a:rPr lang="zh-CN" sz="2400" dirty="0">
                <a:uFillTx/>
                <a:latin typeface="Times New Roman" panose="02020603050405020304" charset="0"/>
                <a:ea typeface="黑体" panose="02010609060101010101" charset="-122"/>
                <a:sym typeface="+mn-ea"/>
              </a:rPr>
              <a:t>而且，</a:t>
            </a:r>
            <a:r>
              <a:rPr sz="2400" dirty="0">
                <a:uFillTx/>
                <a:latin typeface="Times New Roman" panose="02020603050405020304" charset="0"/>
                <a:ea typeface="黑体" panose="02010609060101010101" charset="-122"/>
                <a:sym typeface="+mn-ea"/>
              </a:rPr>
              <a:t>还要受另一方的影响。若设相应的影响函数都是线性的，分别为b</a:t>
            </a:r>
            <a:r>
              <a:rPr sz="2400" baseline="-25000" dirty="0">
                <a:uFillTx/>
                <a:latin typeface="Times New Roman" panose="02020603050405020304" charset="0"/>
                <a:ea typeface="黑体" panose="02010609060101010101" charset="-122"/>
                <a:sym typeface="+mn-ea"/>
              </a:rPr>
              <a:t>12</a:t>
            </a:r>
            <a:r>
              <a:rPr sz="2400" dirty="0">
                <a:uFillTx/>
                <a:latin typeface="Times New Roman" panose="02020603050405020304" charset="0"/>
                <a:ea typeface="黑体" panose="02010609060101010101" charset="-122"/>
                <a:sym typeface="+mn-ea"/>
              </a:rPr>
              <a:t>y和b</a:t>
            </a:r>
            <a:r>
              <a:rPr sz="2400" baseline="-25000" dirty="0">
                <a:uFillTx/>
                <a:latin typeface="Times New Roman" panose="02020603050405020304" charset="0"/>
                <a:ea typeface="黑体" panose="02010609060101010101" charset="-122"/>
                <a:sym typeface="+mn-ea"/>
              </a:rPr>
              <a:t>21</a:t>
            </a:r>
            <a:r>
              <a:rPr sz="2400" dirty="0">
                <a:uFillTx/>
                <a:latin typeface="Times New Roman" panose="02020603050405020304" charset="0"/>
                <a:ea typeface="黑体" panose="02010609060101010101" charset="-122"/>
                <a:sym typeface="+mn-ea"/>
              </a:rPr>
              <a:t>x，那么，红客与用户相互作用的动力学模型就可表示为如下的微分方程组：</a:t>
            </a:r>
            <a:endParaRPr sz="2400" b="0" i="0" dirty="0">
              <a:solidFill>
                <a:schemeClr val="tx1"/>
              </a:solidFill>
              <a:uFillTx/>
              <a:latin typeface="Times New Roman" panose="02020603050405020304" charset="0"/>
              <a:ea typeface="黑体" panose="02010609060101010101" charset="-122"/>
              <a:cs typeface="+mn-cs"/>
            </a:endParaRPr>
          </a:p>
          <a:p>
            <a:pPr marL="0" indent="0" algn="ctr" defTabSz="914400">
              <a:spcBef>
                <a:spcPts val="700"/>
              </a:spcBef>
              <a:buClr>
                <a:srgbClr val="FEB80A"/>
              </a:buClr>
              <a:buSzPct val="60000"/>
              <a:buFont typeface="Wingdings" panose="05000000000000000000"/>
              <a:buNone/>
            </a:pPr>
            <a:r>
              <a:rPr sz="2400" dirty="0">
                <a:uFillTx/>
                <a:latin typeface="Times New Roman" panose="02020603050405020304" charset="0"/>
                <a:ea typeface="黑体" panose="02010609060101010101" charset="-122"/>
                <a:sym typeface="+mn-ea"/>
              </a:rPr>
              <a:t> (1/x)dx/dt=r</a:t>
            </a:r>
            <a:r>
              <a:rPr sz="2400" baseline="-25000" dirty="0">
                <a:uFillTx/>
                <a:latin typeface="Times New Roman" panose="02020603050405020304" charset="0"/>
                <a:ea typeface="黑体" panose="02010609060101010101" charset="-122"/>
                <a:sym typeface="+mn-ea"/>
              </a:rPr>
              <a:t>1</a:t>
            </a:r>
            <a:r>
              <a:rPr sz="2400" dirty="0">
                <a:uFillTx/>
                <a:latin typeface="Times New Roman" panose="02020603050405020304" charset="0"/>
                <a:ea typeface="黑体" panose="02010609060101010101" charset="-122"/>
                <a:sym typeface="+mn-ea"/>
              </a:rPr>
              <a:t>(K</a:t>
            </a:r>
            <a:r>
              <a:rPr sz="2400" baseline="-25000" dirty="0">
                <a:uFillTx/>
                <a:latin typeface="Times New Roman" panose="02020603050405020304" charset="0"/>
                <a:ea typeface="黑体" panose="02010609060101010101" charset="-122"/>
                <a:sym typeface="+mn-ea"/>
              </a:rPr>
              <a:t>1</a:t>
            </a:r>
            <a:r>
              <a:rPr sz="2400" dirty="0">
                <a:uFillTx/>
                <a:latin typeface="Times New Roman" panose="02020603050405020304" charset="0"/>
                <a:ea typeface="黑体" panose="02010609060101010101" charset="-122"/>
                <a:sym typeface="+mn-ea"/>
              </a:rPr>
              <a:t>-x)/K</a:t>
            </a:r>
            <a:r>
              <a:rPr sz="2400" baseline="-25000" dirty="0">
                <a:uFillTx/>
                <a:latin typeface="Times New Roman" panose="02020603050405020304" charset="0"/>
                <a:ea typeface="黑体" panose="02010609060101010101" charset="-122"/>
                <a:sym typeface="+mn-ea"/>
              </a:rPr>
              <a:t>1</a:t>
            </a:r>
            <a:r>
              <a:rPr sz="2400" dirty="0">
                <a:uFillTx/>
                <a:latin typeface="Times New Roman" panose="02020603050405020304" charset="0"/>
                <a:ea typeface="黑体" panose="02010609060101010101" charset="-122"/>
                <a:sym typeface="+mn-ea"/>
              </a:rPr>
              <a:t>+b</a:t>
            </a:r>
            <a:r>
              <a:rPr sz="2400" baseline="-25000" dirty="0">
                <a:uFillTx/>
                <a:latin typeface="Times New Roman" panose="02020603050405020304" charset="0"/>
                <a:ea typeface="黑体" panose="02010609060101010101" charset="-122"/>
                <a:sym typeface="+mn-ea"/>
              </a:rPr>
              <a:t>12</a:t>
            </a:r>
            <a:r>
              <a:rPr sz="2400" dirty="0">
                <a:uFillTx/>
                <a:latin typeface="Times New Roman" panose="02020603050405020304" charset="0"/>
                <a:ea typeface="黑体" panose="02010609060101010101" charset="-122"/>
                <a:sym typeface="+mn-ea"/>
              </a:rPr>
              <a:t>y </a:t>
            </a:r>
          </a:p>
          <a:p>
            <a:pPr marL="0" indent="0" algn="ctr" defTabSz="914400">
              <a:spcBef>
                <a:spcPts val="700"/>
              </a:spcBef>
              <a:buClr>
                <a:srgbClr val="FEB80A"/>
              </a:buClr>
              <a:buSzPct val="60000"/>
              <a:buFont typeface="Wingdings" panose="05000000000000000000"/>
              <a:buNone/>
            </a:pPr>
            <a:r>
              <a:rPr sz="2400" dirty="0">
                <a:uFillTx/>
                <a:latin typeface="Times New Roman" panose="02020603050405020304" charset="0"/>
                <a:ea typeface="黑体" panose="02010609060101010101" charset="-122"/>
                <a:sym typeface="+mn-ea"/>
              </a:rPr>
              <a:t> (1/y)dy/dt=r</a:t>
            </a:r>
            <a:r>
              <a:rPr sz="2400" baseline="-25000" dirty="0">
                <a:uFillTx/>
                <a:latin typeface="Times New Roman" panose="02020603050405020304" charset="0"/>
                <a:ea typeface="黑体" panose="02010609060101010101" charset="-122"/>
                <a:sym typeface="+mn-ea"/>
              </a:rPr>
              <a:t>2</a:t>
            </a:r>
            <a:r>
              <a:rPr sz="2400" dirty="0">
                <a:uFillTx/>
                <a:latin typeface="Times New Roman" panose="02020603050405020304" charset="0"/>
                <a:ea typeface="黑体" panose="02010609060101010101" charset="-122"/>
                <a:sym typeface="+mn-ea"/>
              </a:rPr>
              <a:t>(K</a:t>
            </a:r>
            <a:r>
              <a:rPr sz="2400" baseline="-25000" dirty="0">
                <a:uFillTx/>
                <a:latin typeface="Times New Roman" panose="02020603050405020304" charset="0"/>
                <a:ea typeface="黑体" panose="02010609060101010101" charset="-122"/>
                <a:sym typeface="+mn-ea"/>
              </a:rPr>
              <a:t>2</a:t>
            </a:r>
            <a:r>
              <a:rPr sz="2400" dirty="0">
                <a:uFillTx/>
                <a:latin typeface="Times New Roman" panose="02020603050405020304" charset="0"/>
                <a:ea typeface="黑体" panose="02010609060101010101" charset="-122"/>
                <a:sym typeface="+mn-ea"/>
              </a:rPr>
              <a:t>-y)/K</a:t>
            </a:r>
            <a:r>
              <a:rPr sz="2400" baseline="-25000" dirty="0">
                <a:uFillTx/>
                <a:latin typeface="Times New Roman" panose="02020603050405020304" charset="0"/>
                <a:ea typeface="黑体" panose="02010609060101010101" charset="-122"/>
                <a:sym typeface="+mn-ea"/>
              </a:rPr>
              <a:t>2</a:t>
            </a:r>
            <a:r>
              <a:rPr sz="2400" dirty="0">
                <a:uFillTx/>
                <a:latin typeface="Times New Roman" panose="02020603050405020304" charset="0"/>
                <a:ea typeface="黑体" panose="02010609060101010101" charset="-122"/>
                <a:sym typeface="+mn-ea"/>
              </a:rPr>
              <a:t>+b</a:t>
            </a:r>
            <a:r>
              <a:rPr sz="2400" baseline="-25000" dirty="0">
                <a:uFillTx/>
                <a:latin typeface="Times New Roman" panose="02020603050405020304" charset="0"/>
                <a:ea typeface="黑体" panose="02010609060101010101" charset="-122"/>
                <a:sym typeface="+mn-ea"/>
              </a:rPr>
              <a:t>21</a:t>
            </a:r>
            <a:r>
              <a:rPr sz="2400" dirty="0">
                <a:uFillTx/>
                <a:latin typeface="Times New Roman" panose="02020603050405020304" charset="0"/>
                <a:ea typeface="黑体" panose="02010609060101010101" charset="-122"/>
                <a:sym typeface="+mn-ea"/>
              </a:rPr>
              <a:t>x </a:t>
            </a:r>
            <a:endParaRPr sz="2400" b="0" i="0" dirty="0">
              <a:solidFill>
                <a:schemeClr val="tx1"/>
              </a:solidFill>
              <a:uFillTx/>
              <a:latin typeface="Times New Roman" panose="02020603050405020304" charset="0"/>
              <a:ea typeface="黑体" panose="02010609060101010101" charset="-122"/>
              <a:cs typeface="+mn-cs"/>
            </a:endParaRPr>
          </a:p>
          <a:p>
            <a:pPr marL="0" indent="0" algn="l" defTabSz="914400">
              <a:spcBef>
                <a:spcPts val="700"/>
              </a:spcBef>
              <a:buClr>
                <a:srgbClr val="FEB80A"/>
              </a:buClr>
              <a:buSzPct val="60000"/>
              <a:buFont typeface="Wingdings" panose="05000000000000000000"/>
              <a:buNone/>
            </a:pPr>
            <a:r>
              <a:rPr sz="2400" dirty="0">
                <a:uFillTx/>
                <a:latin typeface="Times New Roman" panose="02020603050405020304" charset="0"/>
                <a:ea typeface="黑体" panose="02010609060101010101" charset="-122"/>
                <a:sym typeface="+mn-ea"/>
              </a:rPr>
              <a:t>其中b</a:t>
            </a:r>
            <a:r>
              <a:rPr sz="2400" baseline="-25000" dirty="0">
                <a:uFillTx/>
                <a:latin typeface="Times New Roman" panose="02020603050405020304" charset="0"/>
                <a:ea typeface="黑体" panose="02010609060101010101" charset="-122"/>
                <a:sym typeface="+mn-ea"/>
              </a:rPr>
              <a:t>21</a:t>
            </a:r>
            <a:r>
              <a:rPr sz="2400" dirty="0">
                <a:uFillTx/>
                <a:latin typeface="Times New Roman" panose="02020603050405020304" charset="0"/>
                <a:ea typeface="黑体" panose="02010609060101010101" charset="-122"/>
                <a:sym typeface="+mn-ea"/>
              </a:rPr>
              <a:t>x和b</a:t>
            </a:r>
            <a:r>
              <a:rPr sz="2400" baseline="-25000" dirty="0">
                <a:uFillTx/>
                <a:latin typeface="Times New Roman" panose="02020603050405020304" charset="0"/>
                <a:ea typeface="黑体" panose="02010609060101010101" charset="-122"/>
                <a:sym typeface="+mn-ea"/>
              </a:rPr>
              <a:t>12</a:t>
            </a:r>
            <a:r>
              <a:rPr sz="2400" dirty="0">
                <a:uFillTx/>
                <a:latin typeface="Times New Roman" panose="02020603050405020304" charset="0"/>
                <a:ea typeface="黑体" panose="02010609060101010101" charset="-122"/>
                <a:sym typeface="+mn-ea"/>
              </a:rPr>
              <a:t>y分别是用户（红客）给予红客（用户）的互惠</a:t>
            </a:r>
            <a:r>
              <a:rPr lang="zh-CN" sz="2400" dirty="0">
                <a:uFillTx/>
                <a:latin typeface="Times New Roman" panose="02020603050405020304" charset="0"/>
                <a:ea typeface="黑体" panose="02010609060101010101" charset="-122"/>
                <a:sym typeface="+mn-ea"/>
              </a:rPr>
              <a:t>。</a:t>
            </a:r>
            <a:endParaRPr lang="zh-CN" sz="2400" b="0" i="0" dirty="0">
              <a:solidFill>
                <a:schemeClr val="tx1"/>
              </a:solidFill>
              <a:uFillTx/>
              <a:latin typeface="Times New Roman" panose="02020603050405020304" charset="0"/>
              <a:ea typeface="黑体" panose="02010609060101010101" charset="-122"/>
              <a:cs typeface="+mn-c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274638"/>
            <a:ext cx="8229600" cy="1143000"/>
          </a:xfrm>
        </p:spPr>
        <p:txBody>
          <a:bodyPr>
            <a:normAutofit/>
          </a:bodyPr>
          <a:lstStyle/>
          <a:p>
            <a:pPr lvl="0"/>
            <a:r>
              <a:rPr lang="en-US" altLang="zh-CN" sz="4400" dirty="0">
                <a:solidFill>
                  <a:schemeClr val="bg2">
                    <a:lumMod val="25000"/>
                  </a:schemeClr>
                </a:solidFill>
                <a:sym typeface="+mn-ea"/>
              </a:rPr>
              <a:t>13.4 </a:t>
            </a:r>
            <a:r>
              <a:rPr lang="zh-CN" altLang="en-US" sz="4400" dirty="0">
                <a:solidFill>
                  <a:schemeClr val="bg2">
                    <a:lumMod val="25000"/>
                  </a:schemeClr>
                </a:solidFill>
                <a:sym typeface="+mn-ea"/>
              </a:rPr>
              <a:t>“用户+红客”生态学</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268605" y="1417955"/>
            <a:ext cx="8102600" cy="4526280"/>
          </a:xfrm>
        </p:spPr>
        <p:txBody>
          <a:bodyPr>
            <a:normAutofit/>
          </a:bodyPr>
          <a:lstStyle/>
          <a:p>
            <a:pPr marL="0" indent="0" algn="l" defTabSz="914400">
              <a:spcBef>
                <a:spcPts val="700"/>
              </a:spcBef>
              <a:buClr>
                <a:srgbClr val="FEB80A"/>
              </a:buClr>
              <a:buSzPct val="60000"/>
              <a:buFont typeface="Wingdings" panose="05000000000000000000"/>
              <a:buNone/>
            </a:pPr>
            <a:endParaRPr lang="en-US" altLang="zh-CN" sz="2400" b="0" i="0" dirty="0">
              <a:solidFill>
                <a:srgbClr val="FF0000"/>
              </a:solidFill>
              <a:uFillTx/>
              <a:latin typeface="Times New Roman" panose="02020603050405020304" charset="0"/>
              <a:ea typeface="黑体" panose="02010609060101010101" charset="-122"/>
              <a:cs typeface="+mn-cs"/>
              <a:sym typeface="+mn-ea"/>
            </a:endParaRPr>
          </a:p>
          <a:p>
            <a:pPr marL="640080" lvl="1" indent="-274320" algn="l" defTabSz="914400">
              <a:spcBef>
                <a:spcPts val="550"/>
              </a:spcBef>
              <a:buClr>
                <a:srgbClr val="3891A7"/>
              </a:buClr>
              <a:buSzPct val="70000"/>
              <a:buFont typeface="Wingdings" panose="05000000000000000000"/>
              <a:buChar char="Ø"/>
            </a:pPr>
            <a:r>
              <a:rPr sz="2400" dirty="0">
                <a:solidFill>
                  <a:srgbClr val="FF0000"/>
                </a:solidFill>
                <a:uFillTx/>
                <a:latin typeface="Times New Roman" panose="02020603050405020304" charset="0"/>
                <a:ea typeface="黑体" panose="02010609060101010101" charset="-122"/>
                <a:sym typeface="+mn-ea"/>
              </a:rPr>
              <a:t>红客与用户互惠的生态平衡定理：</a:t>
            </a:r>
            <a:r>
              <a:rPr sz="2400" dirty="0">
                <a:uFillTx/>
                <a:latin typeface="Times New Roman" panose="02020603050405020304" charset="0"/>
                <a:ea typeface="黑体" panose="02010609060101010101" charset="-122"/>
                <a:sym typeface="+mn-ea"/>
              </a:rPr>
              <a:t>记δ=1-b</a:t>
            </a:r>
            <a:r>
              <a:rPr sz="2400" baseline="-25000" dirty="0">
                <a:uFillTx/>
                <a:latin typeface="Times New Roman" panose="02020603050405020304" charset="0"/>
                <a:ea typeface="黑体" panose="02010609060101010101" charset="-122"/>
                <a:sym typeface="+mn-ea"/>
              </a:rPr>
              <a:t>12</a:t>
            </a:r>
            <a:r>
              <a:rPr sz="2400" dirty="0">
                <a:uFillTx/>
                <a:latin typeface="Times New Roman" panose="02020603050405020304" charset="0"/>
                <a:ea typeface="黑体" panose="02010609060101010101" charset="-122"/>
                <a:sym typeface="+mn-ea"/>
              </a:rPr>
              <a:t>b</a:t>
            </a:r>
            <a:r>
              <a:rPr sz="2400" baseline="-25000" dirty="0">
                <a:uFillTx/>
                <a:latin typeface="Times New Roman" panose="02020603050405020304" charset="0"/>
                <a:ea typeface="黑体" panose="02010609060101010101" charset="-122"/>
                <a:sym typeface="+mn-ea"/>
              </a:rPr>
              <a:t>21</a:t>
            </a:r>
            <a:r>
              <a:rPr sz="2400" dirty="0">
                <a:uFillTx/>
                <a:latin typeface="Times New Roman" panose="02020603050405020304" charset="0"/>
                <a:ea typeface="黑体" panose="02010609060101010101" charset="-122"/>
                <a:sym typeface="+mn-ea"/>
              </a:rPr>
              <a:t>，a=b</a:t>
            </a:r>
            <a:r>
              <a:rPr sz="2400" baseline="-25000" dirty="0">
                <a:uFillTx/>
                <a:latin typeface="Times New Roman" panose="02020603050405020304" charset="0"/>
                <a:ea typeface="黑体" panose="02010609060101010101" charset="-122"/>
                <a:sym typeface="+mn-ea"/>
              </a:rPr>
              <a:t>12</a:t>
            </a:r>
            <a:r>
              <a:rPr sz="2400" dirty="0">
                <a:uFillTx/>
                <a:latin typeface="Times New Roman" panose="02020603050405020304" charset="0"/>
                <a:ea typeface="黑体" panose="02010609060101010101" charset="-122"/>
                <a:sym typeface="+mn-ea"/>
              </a:rPr>
              <a:t>K</a:t>
            </a:r>
            <a:r>
              <a:rPr sz="2400" baseline="-25000" dirty="0">
                <a:uFillTx/>
                <a:latin typeface="Times New Roman" panose="02020603050405020304" charset="0"/>
                <a:ea typeface="黑体" panose="02010609060101010101" charset="-122"/>
                <a:sym typeface="+mn-ea"/>
              </a:rPr>
              <a:t>2</a:t>
            </a:r>
            <a:r>
              <a:rPr sz="2400" dirty="0">
                <a:uFillTx/>
                <a:latin typeface="Times New Roman" panose="02020603050405020304" charset="0"/>
                <a:ea typeface="黑体" panose="02010609060101010101" charset="-122"/>
                <a:sym typeface="+mn-ea"/>
              </a:rPr>
              <a:t>/K</a:t>
            </a:r>
            <a:r>
              <a:rPr sz="2400" baseline="-25000" dirty="0">
                <a:uFillTx/>
                <a:latin typeface="Times New Roman" panose="02020603050405020304" charset="0"/>
                <a:ea typeface="黑体" panose="02010609060101010101" charset="-122"/>
                <a:sym typeface="+mn-ea"/>
              </a:rPr>
              <a:t>1</a:t>
            </a:r>
            <a:r>
              <a:rPr sz="2400" dirty="0">
                <a:uFillTx/>
                <a:latin typeface="Times New Roman" panose="02020603050405020304" charset="0"/>
                <a:ea typeface="黑体" panose="02010609060101010101" charset="-122"/>
                <a:sym typeface="+mn-ea"/>
              </a:rPr>
              <a:t>和b=b</a:t>
            </a:r>
            <a:r>
              <a:rPr sz="2400" baseline="-25000" dirty="0">
                <a:uFillTx/>
                <a:latin typeface="Times New Roman" panose="02020603050405020304" charset="0"/>
                <a:ea typeface="黑体" panose="02010609060101010101" charset="-122"/>
                <a:sym typeface="+mn-ea"/>
              </a:rPr>
              <a:t>21</a:t>
            </a:r>
            <a:r>
              <a:rPr sz="2400" dirty="0">
                <a:uFillTx/>
                <a:latin typeface="Times New Roman" panose="02020603050405020304" charset="0"/>
                <a:ea typeface="黑体" panose="02010609060101010101" charset="-122"/>
                <a:sym typeface="+mn-ea"/>
              </a:rPr>
              <a:t>K</a:t>
            </a:r>
            <a:r>
              <a:rPr sz="2400" baseline="-25000" dirty="0">
                <a:uFillTx/>
                <a:latin typeface="Times New Roman" panose="02020603050405020304" charset="0"/>
                <a:ea typeface="黑体" panose="02010609060101010101" charset="-122"/>
                <a:sym typeface="+mn-ea"/>
              </a:rPr>
              <a:t>1</a:t>
            </a:r>
            <a:r>
              <a:rPr sz="2400" dirty="0">
                <a:uFillTx/>
                <a:latin typeface="Times New Roman" panose="02020603050405020304" charset="0"/>
                <a:ea typeface="黑体" panose="02010609060101010101" charset="-122"/>
                <a:sym typeface="+mn-ea"/>
              </a:rPr>
              <a:t>/K</a:t>
            </a:r>
            <a:r>
              <a:rPr sz="2400" baseline="-25000" dirty="0">
                <a:uFillTx/>
                <a:latin typeface="Times New Roman" panose="02020603050405020304" charset="0"/>
                <a:ea typeface="黑体" panose="02010609060101010101" charset="-122"/>
                <a:sym typeface="+mn-ea"/>
              </a:rPr>
              <a:t>2</a:t>
            </a:r>
            <a:r>
              <a:rPr sz="2400" dirty="0">
                <a:uFillTx/>
                <a:latin typeface="Times New Roman" panose="02020603050405020304" charset="0"/>
                <a:ea typeface="黑体" panose="02010609060101010101" charset="-122"/>
                <a:sym typeface="+mn-ea"/>
              </a:rPr>
              <a:t>。如果δ&gt;0，那么，无论最初的红客和用户个数是多少</a:t>
            </a:r>
            <a:r>
              <a:rPr lang="zh-CN" sz="2400" dirty="0">
                <a:uFillTx/>
                <a:latin typeface="Times New Roman" panose="02020603050405020304" charset="0"/>
                <a:ea typeface="黑体" panose="02010609060101010101" charset="-122"/>
                <a:sym typeface="+mn-ea"/>
              </a:rPr>
              <a:t>（</a:t>
            </a:r>
            <a:r>
              <a:rPr sz="2400" dirty="0">
                <a:uFillTx/>
                <a:latin typeface="Times New Roman" panose="02020603050405020304" charset="0"/>
                <a:ea typeface="黑体" panose="02010609060101010101" charset="-122"/>
                <a:sym typeface="+mn-ea"/>
              </a:rPr>
              <a:t>假定为正数），最终， 红客的数量将趋于(1+a)/δ，而用户的数量将趋于(1+d)/δ。</a:t>
            </a:r>
          </a:p>
          <a:p>
            <a:pPr marL="640080" lvl="1" indent="-274320" algn="l" defTabSz="914400">
              <a:spcBef>
                <a:spcPts val="550"/>
              </a:spcBef>
              <a:buClr>
                <a:srgbClr val="3891A7"/>
              </a:buClr>
              <a:buSzPct val="70000"/>
              <a:buFont typeface="Wingdings" panose="05000000000000000000"/>
              <a:buChar char="Ø"/>
            </a:pPr>
            <a:endParaRPr lang="zh-CN" altLang="en-US" sz="2400" b="0" i="0" dirty="0">
              <a:solidFill>
                <a:schemeClr val="tx1"/>
              </a:solidFill>
              <a:uFillTx/>
              <a:latin typeface="Times New Roman" panose="02020603050405020304" charset="0"/>
              <a:ea typeface="黑体" panose="02010609060101010101" charset="-122"/>
              <a:cs typeface="+mn-cs"/>
              <a:sym typeface="+mn-ea"/>
            </a:endParaRPr>
          </a:p>
          <a:p>
            <a:pPr marL="365760" lvl="1" indent="0" algn="l" defTabSz="914400">
              <a:spcBef>
                <a:spcPts val="550"/>
              </a:spcBef>
              <a:buClr>
                <a:srgbClr val="3891A7"/>
              </a:buClr>
              <a:buSzPct val="70000"/>
              <a:buFont typeface="Wingdings" panose="05000000000000000000"/>
              <a:buNone/>
            </a:pPr>
            <a:r>
              <a:rPr lang="zh-CN" altLang="en-US" sz="2400" b="0" i="0" dirty="0">
                <a:solidFill>
                  <a:schemeClr val="tx1"/>
                </a:solidFill>
                <a:uFillTx/>
                <a:latin typeface="Times New Roman" panose="02020603050405020304" charset="0"/>
                <a:cs typeface="+mn-cs"/>
              </a:rPr>
              <a:t>注意：从安全角度看，红客与用户基本上是一家人，它们彼此影响的生态问题其实并不重要，但是，为了学术的完整性，我们还是在此小节做了简要概述。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lvl="0"/>
            <a:r>
              <a:rPr lang="en-US" altLang="zh-CN" sz="4400" dirty="0">
                <a:solidFill>
                  <a:schemeClr val="bg2">
                    <a:lumMod val="25000"/>
                  </a:schemeClr>
                </a:solidFill>
                <a:sym typeface="+mn-ea"/>
              </a:rPr>
              <a:t>13.5 </a:t>
            </a:r>
            <a:r>
              <a:rPr lang="zh-CN" altLang="en-US" sz="4400" dirty="0">
                <a:solidFill>
                  <a:schemeClr val="bg2">
                    <a:lumMod val="25000"/>
                  </a:schemeClr>
                </a:solidFill>
                <a:sym typeface="+mn-ea"/>
              </a:rPr>
              <a:t>“黑客+用户+红客”生态学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583565" y="1481455"/>
            <a:ext cx="8024495" cy="4526280"/>
          </a:xfrm>
        </p:spPr>
        <p:txBody>
          <a:bodyPr>
            <a:normAutofit fontScale="90000" lnSpcReduction="10000"/>
          </a:bodyPr>
          <a:lstStyle/>
          <a:p>
            <a:pPr marL="0" indent="0" algn="l" defTabSz="914400">
              <a:spcBef>
                <a:spcPts val="700"/>
              </a:spcBef>
              <a:buClr>
                <a:srgbClr val="FEB80A"/>
              </a:buClr>
              <a:buSzPct val="60000"/>
              <a:buFont typeface="Wingdings" panose="05000000000000000000"/>
              <a:buNone/>
            </a:pPr>
            <a:r>
              <a:rPr lang="zh-CN" altLang="en-US" b="0" i="0" dirty="0">
                <a:solidFill>
                  <a:srgbClr val="FF0000"/>
                </a:solidFill>
                <a:uFillTx/>
                <a:latin typeface="Times New Roman" panose="02020603050405020304" charset="0"/>
                <a:cs typeface="+mn-cs"/>
              </a:rPr>
              <a:t>三者关系：</a:t>
            </a:r>
          </a:p>
          <a:p>
            <a:pPr marL="0" indent="0" algn="l" defTabSz="914400">
              <a:spcBef>
                <a:spcPts val="700"/>
              </a:spcBef>
              <a:buClr>
                <a:srgbClr val="FEB80A"/>
              </a:buClr>
              <a:buSzPct val="60000"/>
              <a:buFont typeface="Wingdings" panose="05000000000000000000"/>
              <a:buNone/>
            </a:pPr>
            <a:r>
              <a:rPr lang="zh-CN" altLang="en-US" b="0" i="0" dirty="0">
                <a:solidFill>
                  <a:schemeClr val="tx1"/>
                </a:solidFill>
                <a:uFillTx/>
                <a:latin typeface="Times New Roman" panose="02020603050405020304" charset="0"/>
                <a:cs typeface="+mn-cs"/>
              </a:rPr>
              <a:t>        黑客的本意是要从用户处获利，但是，如果红客要阻挡，黑客也会攻击红客；红客并不想主动攻击黑客，但是，如果用户受到伤害，红客就有义务提供保护；用户在黑客面前几乎无能为力，就像牛羊在狮子面前一样，只能靠运气（未被黑客盯上）和红客的保护。</a:t>
            </a:r>
          </a:p>
          <a:p>
            <a:pPr marL="0" indent="0" algn="l" defTabSz="914400">
              <a:spcBef>
                <a:spcPts val="700"/>
              </a:spcBef>
              <a:buClr>
                <a:srgbClr val="FEB80A"/>
              </a:buClr>
              <a:buSzPct val="60000"/>
              <a:buFont typeface="Wingdings" panose="05000000000000000000"/>
              <a:buNone/>
            </a:pPr>
            <a:r>
              <a:rPr lang="zh-CN" altLang="en-US" b="0" i="0" dirty="0">
                <a:solidFill>
                  <a:srgbClr val="FF0000"/>
                </a:solidFill>
                <a:uFillTx/>
                <a:latin typeface="Times New Roman" panose="02020603050405020304" charset="0"/>
                <a:cs typeface="+mn-cs"/>
              </a:rPr>
              <a:t>各自单独相处时：</a:t>
            </a:r>
          </a:p>
          <a:p>
            <a:pPr marL="0" indent="0" algn="l" defTabSz="914400">
              <a:spcBef>
                <a:spcPts val="700"/>
              </a:spcBef>
              <a:buClr>
                <a:srgbClr val="FEB80A"/>
              </a:buClr>
              <a:buSzPct val="60000"/>
              <a:buFont typeface="Wingdings" panose="05000000000000000000"/>
              <a:buNone/>
            </a:pPr>
            <a:r>
              <a:rPr lang="zh-CN" altLang="en-US" b="0" i="0" dirty="0">
                <a:solidFill>
                  <a:schemeClr val="tx1"/>
                </a:solidFill>
                <a:uFillTx/>
                <a:latin typeface="Times New Roman" panose="02020603050405020304" charset="0"/>
                <a:cs typeface="+mn-cs"/>
              </a:rPr>
              <a:t>        设x</a:t>
            </a:r>
            <a:r>
              <a:rPr lang="zh-CN" altLang="en-US" b="0" i="0" baseline="-25000" dirty="0">
                <a:solidFill>
                  <a:schemeClr val="tx1"/>
                </a:solidFill>
                <a:uFillTx/>
                <a:latin typeface="Times New Roman" panose="02020603050405020304" charset="0"/>
                <a:cs typeface="+mn-cs"/>
              </a:rPr>
              <a:t>1</a:t>
            </a:r>
            <a:r>
              <a:rPr lang="zh-CN" altLang="en-US" b="0" i="0" dirty="0">
                <a:solidFill>
                  <a:schemeClr val="tx1"/>
                </a:solidFill>
                <a:uFillTx/>
                <a:latin typeface="Times New Roman" panose="02020603050405020304" charset="0"/>
                <a:cs typeface="+mn-cs"/>
              </a:rPr>
              <a:t>(t)、x</a:t>
            </a:r>
            <a:r>
              <a:rPr lang="zh-CN" altLang="en-US" b="0" i="0" baseline="-25000" dirty="0">
                <a:solidFill>
                  <a:schemeClr val="tx1"/>
                </a:solidFill>
                <a:uFillTx/>
                <a:latin typeface="Times New Roman" panose="02020603050405020304" charset="0"/>
                <a:cs typeface="+mn-cs"/>
              </a:rPr>
              <a:t>2</a:t>
            </a:r>
            <a:r>
              <a:rPr lang="zh-CN" altLang="en-US" b="0" i="0" dirty="0">
                <a:solidFill>
                  <a:schemeClr val="tx1"/>
                </a:solidFill>
                <a:uFillTx/>
                <a:latin typeface="Times New Roman" panose="02020603050405020304" charset="0"/>
                <a:cs typeface="+mn-cs"/>
              </a:rPr>
              <a:t>(t)、x</a:t>
            </a:r>
            <a:r>
              <a:rPr lang="zh-CN" altLang="en-US" b="0" i="0" baseline="-25000" dirty="0">
                <a:solidFill>
                  <a:schemeClr val="tx1"/>
                </a:solidFill>
                <a:uFillTx/>
                <a:latin typeface="Times New Roman" panose="02020603050405020304" charset="0"/>
                <a:cs typeface="+mn-cs"/>
              </a:rPr>
              <a:t>3</a:t>
            </a:r>
            <a:r>
              <a:rPr lang="zh-CN" altLang="en-US" b="0" i="0" dirty="0">
                <a:solidFill>
                  <a:schemeClr val="tx1"/>
                </a:solidFill>
                <a:uFillTx/>
                <a:latin typeface="Times New Roman" panose="02020603050405020304" charset="0"/>
                <a:cs typeface="+mn-cs"/>
              </a:rPr>
              <a:t>(t)分别为t时刻用户、红客和黑客的密度（或数量）。当它们独自相处，没有其它两方存在时，它们各自都要满足自己的动力学模型，比如：dx</a:t>
            </a:r>
            <a:r>
              <a:rPr lang="zh-CN" altLang="en-US" b="0" i="0" baseline="-25000" dirty="0">
                <a:solidFill>
                  <a:schemeClr val="tx1"/>
                </a:solidFill>
                <a:uFillTx/>
                <a:latin typeface="Times New Roman" panose="02020603050405020304" charset="0"/>
                <a:cs typeface="+mn-cs"/>
              </a:rPr>
              <a:t>i</a:t>
            </a:r>
            <a:r>
              <a:rPr lang="zh-CN" altLang="en-US" b="0" i="0" dirty="0">
                <a:solidFill>
                  <a:schemeClr val="tx1"/>
                </a:solidFill>
                <a:uFillTx/>
                <a:latin typeface="Times New Roman" panose="02020603050405020304" charset="0"/>
                <a:cs typeface="+mn-cs"/>
              </a:rPr>
              <a:t>/dt=r</a:t>
            </a:r>
            <a:r>
              <a:rPr lang="zh-CN" altLang="en-US" b="0" i="0" baseline="-25000" dirty="0">
                <a:solidFill>
                  <a:schemeClr val="tx1"/>
                </a:solidFill>
                <a:uFillTx/>
                <a:latin typeface="Times New Roman" panose="02020603050405020304" charset="0"/>
                <a:cs typeface="+mn-cs"/>
              </a:rPr>
              <a:t>i</a:t>
            </a:r>
            <a:r>
              <a:rPr lang="zh-CN" altLang="en-US" b="0" i="0" dirty="0">
                <a:solidFill>
                  <a:schemeClr val="tx1"/>
                </a:solidFill>
                <a:uFillTx/>
                <a:latin typeface="Times New Roman" panose="02020603050405020304" charset="0"/>
                <a:cs typeface="+mn-cs"/>
              </a:rPr>
              <a:t>x</a:t>
            </a:r>
            <a:r>
              <a:rPr lang="zh-CN" altLang="en-US" b="0" i="0" baseline="-25000" dirty="0">
                <a:solidFill>
                  <a:schemeClr val="tx1"/>
                </a:solidFill>
                <a:uFillTx/>
                <a:latin typeface="Times New Roman" panose="02020603050405020304" charset="0"/>
                <a:cs typeface="+mn-cs"/>
              </a:rPr>
              <a:t>i</a:t>
            </a:r>
            <a:r>
              <a:rPr lang="zh-CN" altLang="en-US" b="0" i="0" dirty="0">
                <a:solidFill>
                  <a:schemeClr val="tx1"/>
                </a:solidFill>
                <a:uFillTx/>
                <a:latin typeface="Times New Roman" panose="02020603050405020304" charset="0"/>
                <a:cs typeface="+mn-cs"/>
              </a:rPr>
              <a:t>[1-x</a:t>
            </a:r>
            <a:r>
              <a:rPr lang="zh-CN" altLang="en-US" b="0" i="0" baseline="-25000" dirty="0">
                <a:solidFill>
                  <a:schemeClr val="tx1"/>
                </a:solidFill>
                <a:uFillTx/>
                <a:latin typeface="Times New Roman" panose="02020603050405020304" charset="0"/>
                <a:cs typeface="+mn-cs"/>
              </a:rPr>
              <a:t>i</a:t>
            </a:r>
            <a:r>
              <a:rPr lang="zh-CN" altLang="en-US" b="0" i="0" dirty="0">
                <a:solidFill>
                  <a:schemeClr val="tx1"/>
                </a:solidFill>
                <a:uFillTx/>
                <a:latin typeface="Times New Roman" panose="02020603050405020304" charset="0"/>
                <a:cs typeface="+mn-cs"/>
              </a:rPr>
              <a:t>/K</a:t>
            </a:r>
            <a:r>
              <a:rPr lang="zh-CN" altLang="en-US" b="0" i="0" baseline="-25000" dirty="0">
                <a:solidFill>
                  <a:schemeClr val="tx1"/>
                </a:solidFill>
                <a:uFillTx/>
                <a:latin typeface="Times New Roman" panose="02020603050405020304" charset="0"/>
                <a:cs typeface="+mn-cs"/>
              </a:rPr>
              <a:t>i</a:t>
            </a:r>
            <a:r>
              <a:rPr lang="zh-CN" altLang="en-US" b="0" i="0" dirty="0">
                <a:solidFill>
                  <a:schemeClr val="tx1"/>
                </a:solidFill>
                <a:uFillTx/>
                <a:latin typeface="Times New Roman" panose="02020603050405020304" charset="0"/>
                <a:cs typeface="+mn-cs"/>
              </a:rPr>
              <a:t>]，i=1,2,3，这里K</a:t>
            </a:r>
            <a:r>
              <a:rPr lang="zh-CN" altLang="en-US" b="0" i="0" baseline="-25000" dirty="0">
                <a:solidFill>
                  <a:schemeClr val="tx1"/>
                </a:solidFill>
                <a:uFillTx/>
                <a:latin typeface="Times New Roman" panose="02020603050405020304" charset="0"/>
                <a:cs typeface="+mn-cs"/>
              </a:rPr>
              <a:t>1</a:t>
            </a:r>
            <a:r>
              <a:rPr lang="zh-CN" altLang="en-US" b="0" i="0" dirty="0">
                <a:solidFill>
                  <a:schemeClr val="tx1"/>
                </a:solidFill>
                <a:uFillTx/>
                <a:latin typeface="Times New Roman" panose="02020603050405020304" charset="0"/>
                <a:cs typeface="+mn-cs"/>
              </a:rPr>
              <a:t>、K</a:t>
            </a:r>
            <a:r>
              <a:rPr lang="zh-CN" altLang="en-US" b="0" i="0" baseline="-25000" dirty="0">
                <a:solidFill>
                  <a:schemeClr val="tx1"/>
                </a:solidFill>
                <a:uFillTx/>
                <a:latin typeface="Times New Roman" panose="02020603050405020304" charset="0"/>
                <a:cs typeface="+mn-cs"/>
              </a:rPr>
              <a:t>2</a:t>
            </a:r>
            <a:r>
              <a:rPr lang="zh-CN" altLang="en-US" b="0" i="0" dirty="0">
                <a:solidFill>
                  <a:schemeClr val="tx1"/>
                </a:solidFill>
                <a:uFillTx/>
                <a:latin typeface="Times New Roman" panose="02020603050405020304" charset="0"/>
                <a:cs typeface="+mn-cs"/>
              </a:rPr>
              <a:t>和K</a:t>
            </a:r>
            <a:r>
              <a:rPr lang="zh-CN" altLang="en-US" b="0" i="0" baseline="-25000" dirty="0">
                <a:solidFill>
                  <a:schemeClr val="tx1"/>
                </a:solidFill>
                <a:uFillTx/>
                <a:latin typeface="Times New Roman" panose="02020603050405020304" charset="0"/>
                <a:cs typeface="+mn-cs"/>
              </a:rPr>
              <a:t>3</a:t>
            </a:r>
            <a:r>
              <a:rPr lang="zh-CN" altLang="en-US" b="0" i="0" dirty="0">
                <a:solidFill>
                  <a:schemeClr val="tx1"/>
                </a:solidFill>
                <a:uFillTx/>
                <a:latin typeface="Times New Roman" panose="02020603050405020304" charset="0"/>
                <a:cs typeface="+mn-cs"/>
              </a:rPr>
              <a:t>分别为用户种群、红客种群和黑客种群的最小生存容量。</a:t>
            </a:r>
          </a:p>
          <a:p>
            <a:pPr marL="365760" lvl="1" indent="0" algn="l" defTabSz="914400">
              <a:spcBef>
                <a:spcPts val="550"/>
              </a:spcBef>
              <a:buClr>
                <a:srgbClr val="3891A7"/>
              </a:buClr>
              <a:buSzPct val="70000"/>
              <a:buFont typeface="Wingdings" panose="05000000000000000000"/>
              <a:buNone/>
            </a:pPr>
            <a:endParaRPr lang="zh-CN" altLang="en-US" sz="2400" b="0" i="0" dirty="0">
              <a:solidFill>
                <a:schemeClr val="tx1"/>
              </a:solidFill>
              <a:uFillTx/>
              <a:latin typeface="Times New Roman" panose="02020603050405020304"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lvl="0"/>
            <a:r>
              <a:rPr lang="en-US" altLang="zh-CN" sz="4400" dirty="0">
                <a:solidFill>
                  <a:schemeClr val="bg2">
                    <a:lumMod val="25000"/>
                  </a:schemeClr>
                </a:solidFill>
                <a:sym typeface="+mn-ea"/>
              </a:rPr>
              <a:t>13.5 </a:t>
            </a:r>
            <a:r>
              <a:rPr lang="zh-CN" altLang="en-US" sz="4400" dirty="0">
                <a:solidFill>
                  <a:schemeClr val="bg2">
                    <a:lumMod val="25000"/>
                  </a:schemeClr>
                </a:solidFill>
                <a:sym typeface="+mn-ea"/>
              </a:rPr>
              <a:t>“黑客</a:t>
            </a:r>
            <a:r>
              <a:rPr lang="en-US" altLang="zh-CN" sz="4400" dirty="0">
                <a:solidFill>
                  <a:schemeClr val="bg2">
                    <a:lumMod val="25000"/>
                  </a:schemeClr>
                </a:solidFill>
                <a:sym typeface="+mn-ea"/>
              </a:rPr>
              <a:t>+</a:t>
            </a:r>
            <a:r>
              <a:rPr lang="zh-CN" altLang="en-US" sz="4400" dirty="0">
                <a:solidFill>
                  <a:schemeClr val="bg2">
                    <a:lumMod val="25000"/>
                  </a:schemeClr>
                </a:solidFill>
                <a:sym typeface="+mn-ea"/>
              </a:rPr>
              <a:t>用户+红客”生态学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512443"/>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lang="zh-CN" altLang="en-US" sz="2400" b="0" i="0" dirty="0">
                <a:solidFill>
                  <a:srgbClr val="FF0000"/>
                </a:solidFill>
                <a:latin typeface="Times New Roman" panose="02020603050405020304" charset="0"/>
                <a:ea typeface="黑体" panose="02010609060101010101" charset="-122"/>
                <a:cs typeface="+mn-cs"/>
              </a:rPr>
              <a:t>用户、红客和黑客三者混居：</a:t>
            </a:r>
          </a:p>
          <a:p>
            <a:pPr marL="0" indent="0" algn="l" defTabSz="914400">
              <a:spcBef>
                <a:spcPts val="700"/>
              </a:spcBef>
              <a:buClr>
                <a:srgbClr val="FEB80A"/>
              </a:buClr>
              <a:buSzPct val="60000"/>
              <a:buFont typeface="Wingdings" panose="05000000000000000000"/>
              <a:buNone/>
            </a:pPr>
            <a:r>
              <a:rPr lang="zh-CN" altLang="en-US" sz="2400" b="0" i="0" dirty="0">
                <a:solidFill>
                  <a:schemeClr val="tx1"/>
                </a:solidFill>
                <a:latin typeface="Times New Roman" panose="02020603050405020304" charset="0"/>
                <a:ea typeface="黑体" panose="02010609060101010101" charset="-122"/>
                <a:cs typeface="+mn-cs"/>
              </a:rPr>
              <a:t>        它们的密度的变化不但要遵守自己的规律，而且，还要受另两方的影响。设相应的影响函数都是线性的。</a:t>
            </a:r>
          </a:p>
          <a:p>
            <a:pPr marL="0" indent="0" algn="l" defTabSz="914400">
              <a:spcBef>
                <a:spcPts val="700"/>
              </a:spcBef>
              <a:buClr>
                <a:srgbClr val="FEB80A"/>
              </a:buClr>
              <a:buSzPct val="60000"/>
              <a:buFont typeface="Wingdings" panose="05000000000000000000"/>
              <a:buNone/>
            </a:pPr>
            <a:r>
              <a:rPr lang="zh-CN" sz="2400" b="0" i="0" dirty="0">
                <a:solidFill>
                  <a:srgbClr val="FF0000"/>
                </a:solidFill>
                <a:latin typeface="Times New Roman" panose="02020603050405020304" charset="0"/>
                <a:ea typeface="黑体" panose="02010609060101010101" charset="-122"/>
                <a:cs typeface="+mn-cs"/>
              </a:rPr>
              <a:t>（</a:t>
            </a:r>
            <a:r>
              <a:rPr lang="en-US" altLang="zh-CN" sz="2400" b="0" i="0" dirty="0">
                <a:solidFill>
                  <a:srgbClr val="FF0000"/>
                </a:solidFill>
                <a:latin typeface="Times New Roman" panose="02020603050405020304" charset="0"/>
                <a:ea typeface="黑体" panose="02010609060101010101" charset="-122"/>
                <a:cs typeface="+mn-cs"/>
              </a:rPr>
              <a:t>1</a:t>
            </a:r>
            <a:r>
              <a:rPr lang="zh-CN" sz="2400" b="0" i="0" dirty="0">
                <a:solidFill>
                  <a:srgbClr val="FF0000"/>
                </a:solidFill>
                <a:latin typeface="Times New Roman" panose="02020603050405020304" charset="0"/>
                <a:ea typeface="黑体" panose="02010609060101010101" charset="-122"/>
                <a:cs typeface="+mn-cs"/>
              </a:rPr>
              <a:t>）</a:t>
            </a:r>
            <a:r>
              <a:rPr sz="2400" b="0" i="0" dirty="0">
                <a:solidFill>
                  <a:srgbClr val="FF0000"/>
                </a:solidFill>
                <a:latin typeface="Times New Roman" panose="02020603050405020304" charset="0"/>
                <a:ea typeface="黑体" panose="02010609060101010101" charset="-122"/>
                <a:cs typeface="+mn-cs"/>
              </a:rPr>
              <a:t>对用户来说</a:t>
            </a:r>
            <a:r>
              <a:rPr lang="zh-CN" sz="2400" b="0" i="0" dirty="0">
                <a:solidFill>
                  <a:srgbClr val="FF0000"/>
                </a:solidFill>
                <a:latin typeface="Times New Roman" panose="02020603050405020304" charset="0"/>
                <a:ea typeface="黑体" panose="02010609060101010101" charset="-122"/>
                <a:cs typeface="+mn-cs"/>
              </a:rPr>
              <a:t>，</a:t>
            </a:r>
            <a:r>
              <a:rPr sz="2400" b="0" i="0" dirty="0">
                <a:solidFill>
                  <a:schemeClr val="tx1"/>
                </a:solidFill>
                <a:latin typeface="Times New Roman" panose="02020603050405020304" charset="0"/>
                <a:ea typeface="黑体" panose="02010609060101010101" charset="-122"/>
                <a:cs typeface="+mn-cs"/>
              </a:rPr>
              <a:t>当它独居时，满足</a:t>
            </a:r>
          </a:p>
          <a:p>
            <a:pPr marL="365760" lvl="1" indent="0" algn="ctr" defTabSz="914400">
              <a:spcBef>
                <a:spcPts val="550"/>
              </a:spcBef>
              <a:buClr>
                <a:srgbClr val="3891A7"/>
              </a:buClr>
              <a:buSzPct val="70000"/>
              <a:buFont typeface="Wingdings" panose="05000000000000000000"/>
              <a:buNone/>
            </a:pPr>
            <a:r>
              <a:rPr sz="2400" b="0" i="0" dirty="0">
                <a:solidFill>
                  <a:schemeClr val="tx1"/>
                </a:solidFill>
                <a:latin typeface="Times New Roman" panose="02020603050405020304" charset="0"/>
                <a:ea typeface="黑体" panose="02010609060101010101" charset="-122"/>
                <a:cs typeface="+mn-cs"/>
              </a:rPr>
              <a:t>dx</a:t>
            </a:r>
            <a:r>
              <a:rPr sz="2400" b="0" i="0" baseline="-25000" dirty="0">
                <a:solidFill>
                  <a:schemeClr val="tx1"/>
                </a:solidFill>
                <a:latin typeface="Times New Roman" panose="02020603050405020304" charset="0"/>
                <a:ea typeface="黑体" panose="02010609060101010101" charset="-122"/>
                <a:cs typeface="+mn-cs"/>
              </a:rPr>
              <a:t>1</a:t>
            </a:r>
            <a:r>
              <a:rPr sz="2400" b="0" i="0" dirty="0">
                <a:solidFill>
                  <a:schemeClr val="tx1"/>
                </a:solidFill>
                <a:latin typeface="Times New Roman" panose="02020603050405020304" charset="0"/>
                <a:ea typeface="黑体" panose="02010609060101010101" charset="-122"/>
                <a:cs typeface="+mn-cs"/>
              </a:rPr>
              <a:t>/dt=r</a:t>
            </a:r>
            <a:r>
              <a:rPr sz="2400" b="0" i="0" baseline="-25000" dirty="0">
                <a:solidFill>
                  <a:schemeClr val="tx1"/>
                </a:solidFill>
                <a:latin typeface="Times New Roman" panose="02020603050405020304" charset="0"/>
                <a:ea typeface="黑体" panose="02010609060101010101" charset="-122"/>
                <a:cs typeface="+mn-cs"/>
              </a:rPr>
              <a:t>1</a:t>
            </a:r>
            <a:r>
              <a:rPr sz="2400" b="0" i="0" dirty="0">
                <a:solidFill>
                  <a:schemeClr val="tx1"/>
                </a:solidFill>
                <a:latin typeface="Times New Roman" panose="02020603050405020304" charset="0"/>
                <a:ea typeface="黑体" panose="02010609060101010101" charset="-122"/>
                <a:cs typeface="+mn-cs"/>
              </a:rPr>
              <a:t>x</a:t>
            </a:r>
            <a:r>
              <a:rPr sz="2400" b="0" i="0" baseline="-25000" dirty="0">
                <a:solidFill>
                  <a:schemeClr val="tx1"/>
                </a:solidFill>
                <a:latin typeface="Times New Roman" panose="02020603050405020304" charset="0"/>
                <a:ea typeface="黑体" panose="02010609060101010101" charset="-122"/>
                <a:cs typeface="+mn-cs"/>
              </a:rPr>
              <a:t>1</a:t>
            </a:r>
            <a:r>
              <a:rPr sz="2400" b="0" i="0" dirty="0">
                <a:solidFill>
                  <a:schemeClr val="tx1"/>
                </a:solidFill>
                <a:latin typeface="Times New Roman" panose="02020603050405020304" charset="0"/>
                <a:ea typeface="黑体" panose="02010609060101010101" charset="-122"/>
                <a:cs typeface="+mn-cs"/>
              </a:rPr>
              <a:t>[1-b</a:t>
            </a:r>
            <a:r>
              <a:rPr sz="2400" b="0" i="0" baseline="-25000" dirty="0">
                <a:solidFill>
                  <a:schemeClr val="tx1"/>
                </a:solidFill>
                <a:latin typeface="Times New Roman" panose="02020603050405020304" charset="0"/>
                <a:ea typeface="黑体" panose="02010609060101010101" charset="-122"/>
                <a:cs typeface="+mn-cs"/>
              </a:rPr>
              <a:t>11</a:t>
            </a:r>
            <a:r>
              <a:rPr sz="2400" b="0" i="0" dirty="0">
                <a:solidFill>
                  <a:schemeClr val="tx1"/>
                </a:solidFill>
                <a:latin typeface="Times New Roman" panose="02020603050405020304" charset="0"/>
                <a:ea typeface="黑体" panose="02010609060101010101" charset="-122"/>
                <a:cs typeface="+mn-cs"/>
              </a:rPr>
              <a:t>x</a:t>
            </a:r>
            <a:r>
              <a:rPr sz="2400" b="0" i="0" baseline="-25000" dirty="0">
                <a:solidFill>
                  <a:schemeClr val="tx1"/>
                </a:solidFill>
                <a:latin typeface="Times New Roman" panose="02020603050405020304" charset="0"/>
                <a:ea typeface="黑体" panose="02010609060101010101" charset="-122"/>
                <a:cs typeface="+mn-cs"/>
              </a:rPr>
              <a:t>1</a:t>
            </a:r>
            <a:r>
              <a:rPr sz="2400" b="0" i="0" dirty="0">
                <a:solidFill>
                  <a:schemeClr val="tx1"/>
                </a:solidFill>
                <a:latin typeface="Times New Roman" panose="02020603050405020304" charset="0"/>
                <a:ea typeface="黑体" panose="02010609060101010101" charset="-122"/>
                <a:cs typeface="+mn-cs"/>
              </a:rPr>
              <a:t>]</a:t>
            </a:r>
            <a:r>
              <a:rPr lang="zh-CN" sz="2400" b="0" i="0" dirty="0">
                <a:solidFill>
                  <a:schemeClr val="tx1"/>
                </a:solidFill>
                <a:latin typeface="Times New Roman" panose="02020603050405020304" charset="0"/>
                <a:ea typeface="黑体" panose="02010609060101010101" charset="-122"/>
                <a:cs typeface="+mn-cs"/>
              </a:rPr>
              <a:t>，</a:t>
            </a:r>
          </a:p>
          <a:p>
            <a:pPr marL="365760" lvl="1" indent="0" algn="l" defTabSz="914400">
              <a:spcBef>
                <a:spcPts val="550"/>
              </a:spcBef>
              <a:buClr>
                <a:srgbClr val="3891A7"/>
              </a:buClr>
              <a:buSzPct val="70000"/>
              <a:buFont typeface="Wingdings" panose="05000000000000000000"/>
              <a:buNone/>
            </a:pPr>
            <a:r>
              <a:rPr sz="2400" b="0" i="0" dirty="0">
                <a:solidFill>
                  <a:schemeClr val="tx1"/>
                </a:solidFill>
                <a:latin typeface="Times New Roman" panose="02020603050405020304" charset="0"/>
                <a:ea typeface="黑体" panose="02010609060101010101" charset="-122"/>
                <a:cs typeface="+mn-cs"/>
              </a:rPr>
              <a:t>但是，混居后，红客要给它提供互惠（+b</a:t>
            </a:r>
            <a:r>
              <a:rPr sz="2400" b="0" i="0" baseline="-25000" dirty="0">
                <a:solidFill>
                  <a:schemeClr val="tx1"/>
                </a:solidFill>
                <a:latin typeface="Times New Roman" panose="02020603050405020304" charset="0"/>
                <a:ea typeface="黑体" panose="02010609060101010101" charset="-122"/>
                <a:cs typeface="+mn-cs"/>
              </a:rPr>
              <a:t>12</a:t>
            </a:r>
            <a:r>
              <a:rPr sz="2400" b="0" i="0" dirty="0">
                <a:solidFill>
                  <a:schemeClr val="tx1"/>
                </a:solidFill>
                <a:latin typeface="Times New Roman" panose="02020603050405020304" charset="0"/>
                <a:ea typeface="黑体" panose="02010609060101010101" charset="-122"/>
                <a:cs typeface="+mn-cs"/>
              </a:rPr>
              <a:t>x</a:t>
            </a:r>
            <a:r>
              <a:rPr sz="2400" b="0" i="0" baseline="-25000" dirty="0">
                <a:solidFill>
                  <a:schemeClr val="tx1"/>
                </a:solidFill>
                <a:latin typeface="Times New Roman" panose="02020603050405020304" charset="0"/>
                <a:ea typeface="黑体" panose="02010609060101010101" charset="-122"/>
                <a:cs typeface="+mn-cs"/>
              </a:rPr>
              <a:t>2</a:t>
            </a:r>
            <a:r>
              <a:rPr sz="2400" b="0" i="0" dirty="0">
                <a:solidFill>
                  <a:schemeClr val="tx1"/>
                </a:solidFill>
                <a:latin typeface="Times New Roman" panose="02020603050405020304" charset="0"/>
                <a:ea typeface="黑体" panose="02010609060101010101" charset="-122"/>
                <a:cs typeface="+mn-cs"/>
              </a:rPr>
              <a:t>），黑客却要对它减灭（-b</a:t>
            </a:r>
            <a:r>
              <a:rPr sz="2400" b="0" i="0" baseline="-25000" dirty="0">
                <a:solidFill>
                  <a:schemeClr val="tx1"/>
                </a:solidFill>
                <a:latin typeface="Times New Roman" panose="02020603050405020304" charset="0"/>
                <a:ea typeface="黑体" panose="02010609060101010101" charset="-122"/>
                <a:cs typeface="+mn-cs"/>
              </a:rPr>
              <a:t>13</a:t>
            </a:r>
            <a:r>
              <a:rPr sz="2400" b="0" i="0" dirty="0">
                <a:solidFill>
                  <a:schemeClr val="tx1"/>
                </a:solidFill>
                <a:latin typeface="Times New Roman" panose="02020603050405020304" charset="0"/>
                <a:ea typeface="黑体" panose="02010609060101010101" charset="-122"/>
                <a:cs typeface="+mn-cs"/>
              </a:rPr>
              <a:t>x</a:t>
            </a:r>
            <a:r>
              <a:rPr sz="2400" b="0" i="0" baseline="-25000" dirty="0">
                <a:solidFill>
                  <a:schemeClr val="tx1"/>
                </a:solidFill>
                <a:latin typeface="Times New Roman" panose="02020603050405020304" charset="0"/>
                <a:ea typeface="黑体" panose="02010609060101010101" charset="-122"/>
                <a:cs typeface="+mn-cs"/>
              </a:rPr>
              <a:t>3</a:t>
            </a:r>
            <a:r>
              <a:rPr sz="2400" b="0" i="0" dirty="0">
                <a:solidFill>
                  <a:schemeClr val="tx1"/>
                </a:solidFill>
                <a:latin typeface="Times New Roman" panose="02020603050405020304" charset="0"/>
                <a:ea typeface="黑体" panose="02010609060101010101" charset="-122"/>
                <a:cs typeface="+mn-cs"/>
              </a:rPr>
              <a:t>），所以，用户最终的密度变化动力学方程为：</a:t>
            </a:r>
          </a:p>
          <a:p>
            <a:pPr marL="365760" lvl="1" indent="0" algn="ctr" defTabSz="914400">
              <a:spcBef>
                <a:spcPts val="550"/>
              </a:spcBef>
              <a:buClr>
                <a:srgbClr val="3891A7"/>
              </a:buClr>
              <a:buSzPct val="70000"/>
              <a:buFont typeface="Wingdings" panose="05000000000000000000"/>
              <a:buNone/>
            </a:pPr>
            <a:r>
              <a:rPr sz="2400" b="0" i="0" dirty="0">
                <a:solidFill>
                  <a:schemeClr val="tx1"/>
                </a:solidFill>
                <a:latin typeface="Times New Roman" panose="02020603050405020304" charset="0"/>
                <a:ea typeface="黑体" panose="02010609060101010101" charset="-122"/>
                <a:cs typeface="+mn-cs"/>
              </a:rPr>
              <a:t>dx</a:t>
            </a:r>
            <a:r>
              <a:rPr sz="2400" b="0" i="0" baseline="-25000" dirty="0">
                <a:solidFill>
                  <a:schemeClr val="tx1"/>
                </a:solidFill>
                <a:latin typeface="Times New Roman" panose="02020603050405020304" charset="0"/>
                <a:ea typeface="黑体" panose="02010609060101010101" charset="-122"/>
                <a:cs typeface="+mn-cs"/>
              </a:rPr>
              <a:t>1</a:t>
            </a:r>
            <a:r>
              <a:rPr sz="2400" b="0" i="0" dirty="0">
                <a:solidFill>
                  <a:schemeClr val="tx1"/>
                </a:solidFill>
                <a:latin typeface="Times New Roman" panose="02020603050405020304" charset="0"/>
                <a:ea typeface="黑体" panose="02010609060101010101" charset="-122"/>
                <a:cs typeface="+mn-cs"/>
              </a:rPr>
              <a:t>/dt=r</a:t>
            </a:r>
            <a:r>
              <a:rPr sz="2400" b="0" i="0" baseline="-25000" dirty="0">
                <a:solidFill>
                  <a:schemeClr val="tx1"/>
                </a:solidFill>
                <a:latin typeface="Times New Roman" panose="02020603050405020304" charset="0"/>
                <a:ea typeface="黑体" panose="02010609060101010101" charset="-122"/>
                <a:cs typeface="+mn-cs"/>
              </a:rPr>
              <a:t>1</a:t>
            </a:r>
            <a:r>
              <a:rPr sz="2400" b="0" i="0" dirty="0">
                <a:solidFill>
                  <a:schemeClr val="tx1"/>
                </a:solidFill>
                <a:latin typeface="Times New Roman" panose="02020603050405020304" charset="0"/>
                <a:ea typeface="黑体" panose="02010609060101010101" charset="-122"/>
                <a:cs typeface="+mn-cs"/>
              </a:rPr>
              <a:t>x</a:t>
            </a:r>
            <a:r>
              <a:rPr sz="2400" b="0" i="0" baseline="-25000" dirty="0">
                <a:solidFill>
                  <a:schemeClr val="tx1"/>
                </a:solidFill>
                <a:latin typeface="Times New Roman" panose="02020603050405020304" charset="0"/>
                <a:ea typeface="黑体" panose="02010609060101010101" charset="-122"/>
                <a:cs typeface="+mn-cs"/>
              </a:rPr>
              <a:t>1</a:t>
            </a:r>
            <a:r>
              <a:rPr sz="2400" b="0" i="0" dirty="0">
                <a:solidFill>
                  <a:schemeClr val="tx1"/>
                </a:solidFill>
                <a:latin typeface="Times New Roman" panose="02020603050405020304" charset="0"/>
                <a:ea typeface="黑体" panose="02010609060101010101" charset="-122"/>
                <a:cs typeface="+mn-cs"/>
              </a:rPr>
              <a:t>[1-b</a:t>
            </a:r>
            <a:r>
              <a:rPr sz="2400" b="0" i="0" baseline="-25000" dirty="0">
                <a:solidFill>
                  <a:schemeClr val="tx1"/>
                </a:solidFill>
                <a:latin typeface="Times New Roman" panose="02020603050405020304" charset="0"/>
                <a:ea typeface="黑体" panose="02010609060101010101" charset="-122"/>
                <a:cs typeface="+mn-cs"/>
              </a:rPr>
              <a:t>11</a:t>
            </a:r>
            <a:r>
              <a:rPr sz="2400" b="0" i="0" dirty="0">
                <a:solidFill>
                  <a:schemeClr val="tx1"/>
                </a:solidFill>
                <a:latin typeface="Times New Roman" panose="02020603050405020304" charset="0"/>
                <a:ea typeface="黑体" panose="02010609060101010101" charset="-122"/>
                <a:cs typeface="+mn-cs"/>
              </a:rPr>
              <a:t>x</a:t>
            </a:r>
            <a:r>
              <a:rPr sz="2400" b="0" i="0" baseline="-25000" dirty="0">
                <a:solidFill>
                  <a:schemeClr val="tx1"/>
                </a:solidFill>
                <a:latin typeface="Times New Roman" panose="02020603050405020304" charset="0"/>
                <a:ea typeface="黑体" panose="02010609060101010101" charset="-122"/>
                <a:cs typeface="+mn-cs"/>
              </a:rPr>
              <a:t>1</a:t>
            </a:r>
            <a:r>
              <a:rPr sz="2400" b="0" i="0" dirty="0">
                <a:solidFill>
                  <a:schemeClr val="tx1"/>
                </a:solidFill>
                <a:latin typeface="Times New Roman" panose="02020603050405020304" charset="0"/>
                <a:ea typeface="黑体" panose="02010609060101010101" charset="-122"/>
                <a:cs typeface="+mn-cs"/>
              </a:rPr>
              <a:t>+b</a:t>
            </a:r>
            <a:r>
              <a:rPr sz="2400" b="0" i="0" baseline="-25000" dirty="0">
                <a:solidFill>
                  <a:schemeClr val="tx1"/>
                </a:solidFill>
                <a:latin typeface="Times New Roman" panose="02020603050405020304" charset="0"/>
                <a:ea typeface="黑体" panose="02010609060101010101" charset="-122"/>
                <a:cs typeface="+mn-cs"/>
              </a:rPr>
              <a:t>12</a:t>
            </a:r>
            <a:r>
              <a:rPr sz="2400" b="0" i="0" dirty="0">
                <a:solidFill>
                  <a:schemeClr val="tx1"/>
                </a:solidFill>
                <a:latin typeface="Times New Roman" panose="02020603050405020304" charset="0"/>
                <a:ea typeface="黑体" panose="02010609060101010101" charset="-122"/>
                <a:cs typeface="+mn-cs"/>
              </a:rPr>
              <a:t>x</a:t>
            </a:r>
            <a:r>
              <a:rPr sz="2400" b="0" i="0" baseline="-25000" dirty="0">
                <a:solidFill>
                  <a:schemeClr val="tx1"/>
                </a:solidFill>
                <a:latin typeface="Times New Roman" panose="02020603050405020304" charset="0"/>
                <a:ea typeface="黑体" panose="02010609060101010101" charset="-122"/>
                <a:cs typeface="+mn-cs"/>
              </a:rPr>
              <a:t>2</a:t>
            </a:r>
            <a:r>
              <a:rPr sz="2400" b="0" i="0" dirty="0">
                <a:solidFill>
                  <a:schemeClr val="tx1"/>
                </a:solidFill>
                <a:latin typeface="Times New Roman" panose="02020603050405020304" charset="0"/>
                <a:ea typeface="黑体" panose="02010609060101010101" charset="-122"/>
                <a:cs typeface="+mn-cs"/>
              </a:rPr>
              <a:t>-b</a:t>
            </a:r>
            <a:r>
              <a:rPr sz="2400" b="0" i="0" baseline="-25000" dirty="0">
                <a:solidFill>
                  <a:schemeClr val="tx1"/>
                </a:solidFill>
                <a:latin typeface="Times New Roman" panose="02020603050405020304" charset="0"/>
                <a:ea typeface="黑体" panose="02010609060101010101" charset="-122"/>
                <a:cs typeface="+mn-cs"/>
              </a:rPr>
              <a:t>13</a:t>
            </a:r>
            <a:r>
              <a:rPr sz="2400" b="0" i="0" dirty="0">
                <a:solidFill>
                  <a:schemeClr val="tx1"/>
                </a:solidFill>
                <a:latin typeface="Times New Roman" panose="02020603050405020304" charset="0"/>
                <a:ea typeface="黑体" panose="02010609060101010101" charset="-122"/>
                <a:cs typeface="+mn-cs"/>
              </a:rPr>
              <a:t>x</a:t>
            </a:r>
            <a:r>
              <a:rPr sz="2400" b="0" i="0" baseline="-25000" dirty="0">
                <a:solidFill>
                  <a:schemeClr val="tx1"/>
                </a:solidFill>
                <a:latin typeface="Times New Roman" panose="02020603050405020304" charset="0"/>
                <a:ea typeface="黑体" panose="02010609060101010101" charset="-122"/>
                <a:cs typeface="+mn-cs"/>
              </a:rPr>
              <a:t>3</a:t>
            </a:r>
            <a:r>
              <a:rPr sz="2400" b="0" i="0" dirty="0">
                <a:solidFill>
                  <a:schemeClr val="tx1"/>
                </a:solidFill>
                <a:latin typeface="Times New Roman" panose="02020603050405020304" charset="0"/>
                <a:ea typeface="黑体" panose="02010609060101010101" charset="-122"/>
                <a:cs typeface="+mn-cs"/>
              </a:rPr>
              <a:t>]</a:t>
            </a:r>
            <a:r>
              <a:rPr lang="zh-CN" sz="2400" b="0" i="0" dirty="0">
                <a:solidFill>
                  <a:schemeClr val="tx1"/>
                </a:solidFill>
                <a:latin typeface="Times New Roman" panose="02020603050405020304" charset="0"/>
                <a:ea typeface="黑体" panose="02010609060101010101" charset="-122"/>
                <a:cs typeface="+mn-cs"/>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lvl="0"/>
            <a:r>
              <a:rPr lang="en-US" altLang="zh-CN" sz="4400" dirty="0">
                <a:solidFill>
                  <a:schemeClr val="bg2">
                    <a:lumMod val="25000"/>
                  </a:schemeClr>
                </a:solidFill>
                <a:sym typeface="+mn-ea"/>
              </a:rPr>
              <a:t>13.5 </a:t>
            </a:r>
            <a:r>
              <a:rPr lang="zh-CN" altLang="en-US" sz="4400" dirty="0">
                <a:solidFill>
                  <a:schemeClr val="bg2">
                    <a:lumMod val="25000"/>
                  </a:schemeClr>
                </a:solidFill>
                <a:sym typeface="+mn-ea"/>
              </a:rPr>
              <a:t>“黑客</a:t>
            </a:r>
            <a:r>
              <a:rPr lang="en-US" altLang="zh-CN" sz="4400" dirty="0">
                <a:solidFill>
                  <a:schemeClr val="bg2">
                    <a:lumMod val="25000"/>
                  </a:schemeClr>
                </a:solidFill>
                <a:sym typeface="+mn-ea"/>
              </a:rPr>
              <a:t>+</a:t>
            </a:r>
            <a:r>
              <a:rPr lang="zh-CN" altLang="en-US" sz="4400" dirty="0">
                <a:solidFill>
                  <a:schemeClr val="bg2">
                    <a:lumMod val="25000"/>
                  </a:schemeClr>
                </a:solidFill>
                <a:sym typeface="+mn-ea"/>
              </a:rPr>
              <a:t>用户+红客”生态学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524635"/>
            <a:ext cx="8229600" cy="4463415"/>
          </a:xfrm>
        </p:spPr>
        <p:txBody>
          <a:bodyPr>
            <a:normAutofit fontScale="92500"/>
          </a:bodyPr>
          <a:lstStyle/>
          <a:p>
            <a:pPr marL="0" indent="0" algn="l" defTabSz="914400">
              <a:spcBef>
                <a:spcPts val="700"/>
              </a:spcBef>
              <a:buClr>
                <a:srgbClr val="FEB80A"/>
              </a:buClr>
              <a:buSzPct val="60000"/>
              <a:buFont typeface="Wingdings" panose="05000000000000000000"/>
              <a:buNone/>
            </a:pPr>
            <a:r>
              <a:rPr lang="zh-CN" altLang="en-US" sz="2400" dirty="0">
                <a:solidFill>
                  <a:srgbClr val="FF0000"/>
                </a:solidFill>
                <a:latin typeface="Times New Roman" panose="02020603050405020304" charset="0"/>
                <a:ea typeface="黑体" panose="02010609060101010101" charset="-122"/>
                <a:sym typeface="+mn-ea"/>
              </a:rPr>
              <a:t>（</a:t>
            </a:r>
            <a:r>
              <a:rPr lang="en-US" altLang="zh-CN" sz="2400" dirty="0">
                <a:solidFill>
                  <a:srgbClr val="FF0000"/>
                </a:solidFill>
                <a:latin typeface="Times New Roman" panose="02020603050405020304" charset="0"/>
                <a:ea typeface="黑体" panose="02010609060101010101" charset="-122"/>
                <a:sym typeface="+mn-ea"/>
              </a:rPr>
              <a:t>2</a:t>
            </a:r>
            <a:r>
              <a:rPr lang="zh-CN" altLang="en-US" sz="2400" dirty="0">
                <a:solidFill>
                  <a:srgbClr val="FF0000"/>
                </a:solidFill>
                <a:latin typeface="Times New Roman" panose="02020603050405020304" charset="0"/>
                <a:ea typeface="黑体" panose="02010609060101010101" charset="-122"/>
                <a:sym typeface="+mn-ea"/>
              </a:rPr>
              <a:t>）</a:t>
            </a:r>
            <a:r>
              <a:rPr lang="zh-CN" sz="2400" dirty="0">
                <a:solidFill>
                  <a:srgbClr val="FF0000"/>
                </a:solidFill>
                <a:latin typeface="Times New Roman" panose="02020603050405020304" charset="0"/>
                <a:ea typeface="黑体" panose="02010609060101010101" charset="-122"/>
                <a:sym typeface="+mn-ea"/>
              </a:rPr>
              <a:t>对</a:t>
            </a:r>
            <a:r>
              <a:rPr sz="2400" dirty="0">
                <a:solidFill>
                  <a:srgbClr val="FF0000"/>
                </a:solidFill>
                <a:latin typeface="Times New Roman" panose="02020603050405020304" charset="0"/>
                <a:ea typeface="黑体" panose="02010609060101010101" charset="-122"/>
                <a:sym typeface="+mn-ea"/>
              </a:rPr>
              <a:t>红客来说</a:t>
            </a:r>
            <a:r>
              <a:rPr lang="zh-CN" sz="2400" dirty="0">
                <a:solidFill>
                  <a:srgbClr val="FF0000"/>
                </a:solidFill>
                <a:latin typeface="Times New Roman" panose="02020603050405020304" charset="0"/>
                <a:ea typeface="黑体" panose="02010609060101010101" charset="-122"/>
                <a:sym typeface="+mn-ea"/>
              </a:rPr>
              <a:t>，</a:t>
            </a:r>
            <a:r>
              <a:rPr sz="2400" dirty="0">
                <a:latin typeface="Times New Roman" panose="02020603050405020304" charset="0"/>
                <a:ea typeface="黑体" panose="02010609060101010101" charset="-122"/>
                <a:sym typeface="+mn-ea"/>
              </a:rPr>
              <a:t>当它独居时，满足</a:t>
            </a:r>
            <a:endParaRPr sz="2400" b="0" i="0" dirty="0">
              <a:solidFill>
                <a:schemeClr val="tx1"/>
              </a:solidFill>
              <a:latin typeface="Times New Roman" panose="02020603050405020304" charset="0"/>
              <a:ea typeface="黑体" panose="02010609060101010101" charset="-122"/>
              <a:cs typeface="+mn-cs"/>
            </a:endParaRPr>
          </a:p>
          <a:p>
            <a:pPr marL="365760" lvl="1" indent="0" algn="ctr" defTabSz="914400">
              <a:spcBef>
                <a:spcPts val="550"/>
              </a:spcBef>
              <a:buClr>
                <a:srgbClr val="3891A7"/>
              </a:buClr>
              <a:buSzPct val="70000"/>
              <a:buFont typeface="Wingdings" panose="05000000000000000000"/>
              <a:buNone/>
            </a:pPr>
            <a:r>
              <a:rPr sz="2400" dirty="0">
                <a:latin typeface="Times New Roman" panose="02020603050405020304" charset="0"/>
                <a:ea typeface="黑体" panose="02010609060101010101" charset="-122"/>
                <a:sym typeface="+mn-ea"/>
              </a:rPr>
              <a:t>dx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/dt=r</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[1-b</a:t>
            </a:r>
            <a:r>
              <a:rPr sz="2400" baseline="-25000" dirty="0">
                <a:latin typeface="Times New Roman" panose="02020603050405020304" charset="0"/>
                <a:ea typeface="黑体" panose="02010609060101010101" charset="-122"/>
                <a:sym typeface="+mn-ea"/>
              </a:rPr>
              <a:t>22</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a:t>
            </a:r>
            <a:endParaRPr sz="2400" b="0" i="0" dirty="0">
              <a:solidFill>
                <a:schemeClr val="tx1"/>
              </a:solidFill>
              <a:latin typeface="Times New Roman" panose="02020603050405020304" charset="0"/>
              <a:ea typeface="黑体" panose="02010609060101010101" charset="-122"/>
              <a:cs typeface="+mn-cs"/>
            </a:endParaRPr>
          </a:p>
          <a:p>
            <a:pPr marL="365760" lvl="1" indent="0" algn="l" defTabSz="914400">
              <a:spcBef>
                <a:spcPts val="550"/>
              </a:spcBef>
              <a:buClr>
                <a:srgbClr val="3891A7"/>
              </a:buClr>
              <a:buSzPct val="70000"/>
              <a:buFont typeface="Wingdings" panose="05000000000000000000"/>
              <a:buNone/>
            </a:pPr>
            <a:r>
              <a:rPr sz="2400" dirty="0">
                <a:latin typeface="Times New Roman" panose="02020603050405020304" charset="0"/>
                <a:ea typeface="黑体" panose="02010609060101010101" charset="-122"/>
                <a:sym typeface="+mn-ea"/>
              </a:rPr>
              <a:t>但是，混居后，用户要给它提供互惠（+b</a:t>
            </a:r>
            <a:r>
              <a:rPr sz="2400" baseline="-25000" dirty="0">
                <a:latin typeface="Times New Roman" panose="02020603050405020304" charset="0"/>
                <a:ea typeface="黑体" panose="02010609060101010101" charset="-122"/>
                <a:sym typeface="+mn-ea"/>
              </a:rPr>
              <a:t>21</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1</a:t>
            </a:r>
            <a:r>
              <a:rPr sz="2400" dirty="0">
                <a:latin typeface="Times New Roman" panose="02020603050405020304" charset="0"/>
                <a:ea typeface="黑体" panose="02010609060101010101" charset="-122"/>
                <a:sym typeface="+mn-ea"/>
              </a:rPr>
              <a:t>），黑客却要与它竞争造成减损（-b</a:t>
            </a:r>
            <a:r>
              <a:rPr sz="2400" baseline="-25000" dirty="0">
                <a:latin typeface="Times New Roman" panose="02020603050405020304" charset="0"/>
                <a:ea typeface="黑体" panose="02010609060101010101" charset="-122"/>
                <a:sym typeface="+mn-ea"/>
              </a:rPr>
              <a:t>23</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3</a:t>
            </a:r>
            <a:r>
              <a:rPr sz="2400" dirty="0">
                <a:latin typeface="Times New Roman" panose="02020603050405020304" charset="0"/>
                <a:ea typeface="黑体" panose="02010609060101010101" charset="-122"/>
                <a:sym typeface="+mn-ea"/>
              </a:rPr>
              <a:t>），所以，红客最终的密度变化动力学方程为：</a:t>
            </a:r>
            <a:endParaRPr sz="2400" b="0" i="0" dirty="0">
              <a:solidFill>
                <a:schemeClr val="tx1"/>
              </a:solidFill>
              <a:latin typeface="Times New Roman" panose="02020603050405020304" charset="0"/>
              <a:ea typeface="黑体" panose="02010609060101010101" charset="-122"/>
              <a:cs typeface="+mn-cs"/>
            </a:endParaRPr>
          </a:p>
          <a:p>
            <a:pPr marL="365760" lvl="1" indent="0" algn="ctr" defTabSz="914400">
              <a:spcBef>
                <a:spcPts val="550"/>
              </a:spcBef>
              <a:buClr>
                <a:srgbClr val="3891A7"/>
              </a:buClr>
              <a:buSzPct val="70000"/>
              <a:buFont typeface="Wingdings" panose="05000000000000000000"/>
              <a:buNone/>
            </a:pPr>
            <a:r>
              <a:rPr sz="2400" dirty="0">
                <a:latin typeface="Times New Roman" panose="02020603050405020304" charset="0"/>
                <a:ea typeface="黑体" panose="02010609060101010101" charset="-122"/>
                <a:sym typeface="+mn-ea"/>
              </a:rPr>
              <a:t>dx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/dt=r</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[1+b</a:t>
            </a:r>
            <a:r>
              <a:rPr sz="2400" baseline="-25000" dirty="0">
                <a:latin typeface="Times New Roman" panose="02020603050405020304" charset="0"/>
                <a:ea typeface="黑体" panose="02010609060101010101" charset="-122"/>
                <a:sym typeface="+mn-ea"/>
              </a:rPr>
              <a:t>21</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1</a:t>
            </a:r>
            <a:r>
              <a:rPr sz="2400" dirty="0">
                <a:latin typeface="Times New Roman" panose="02020603050405020304" charset="0"/>
                <a:ea typeface="黑体" panose="02010609060101010101" charset="-122"/>
                <a:sym typeface="+mn-ea"/>
              </a:rPr>
              <a:t>-b</a:t>
            </a:r>
            <a:r>
              <a:rPr sz="2400" baseline="-25000" dirty="0">
                <a:latin typeface="Times New Roman" panose="02020603050405020304" charset="0"/>
                <a:ea typeface="黑体" panose="02010609060101010101" charset="-122"/>
                <a:sym typeface="+mn-ea"/>
              </a:rPr>
              <a:t>22</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-b</a:t>
            </a:r>
            <a:r>
              <a:rPr sz="2400" baseline="-25000" dirty="0">
                <a:latin typeface="Times New Roman" panose="02020603050405020304" charset="0"/>
                <a:ea typeface="黑体" panose="02010609060101010101" charset="-122"/>
                <a:sym typeface="+mn-ea"/>
              </a:rPr>
              <a:t>23</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3</a:t>
            </a:r>
            <a:r>
              <a:rPr sz="2400" dirty="0">
                <a:latin typeface="Times New Roman" panose="02020603050405020304" charset="0"/>
                <a:ea typeface="黑体" panose="02010609060101010101" charset="-122"/>
                <a:sym typeface="+mn-ea"/>
              </a:rPr>
              <a:t>]；</a:t>
            </a:r>
            <a:endParaRPr lang="zh-CN" altLang="en-US" sz="2400" b="0" i="0" dirty="0">
              <a:solidFill>
                <a:schemeClr val="tx1"/>
              </a:solidFill>
              <a:latin typeface="Times New Roman" panose="02020603050405020304" charset="0"/>
              <a:ea typeface="黑体" panose="02010609060101010101" charset="-122"/>
              <a:cs typeface="+mn-cs"/>
            </a:endParaRPr>
          </a:p>
          <a:p>
            <a:pPr marL="0" indent="0" algn="l" defTabSz="914400">
              <a:spcBef>
                <a:spcPts val="700"/>
              </a:spcBef>
              <a:buClr>
                <a:srgbClr val="FEB80A"/>
              </a:buClr>
              <a:buSzPct val="60000"/>
              <a:buFont typeface="Wingdings" panose="05000000000000000000"/>
              <a:buNone/>
            </a:pPr>
            <a:r>
              <a:rPr lang="zh-CN" sz="2400" b="0" i="0" dirty="0">
                <a:solidFill>
                  <a:srgbClr val="FF0000"/>
                </a:solidFill>
                <a:latin typeface="Times New Roman" panose="02020603050405020304" charset="0"/>
                <a:ea typeface="黑体" panose="02010609060101010101" charset="-122"/>
                <a:cs typeface="+mn-cs"/>
              </a:rPr>
              <a:t>（</a:t>
            </a:r>
            <a:r>
              <a:rPr lang="en-US" altLang="zh-CN" sz="2400" b="0" i="0" dirty="0">
                <a:solidFill>
                  <a:srgbClr val="FF0000"/>
                </a:solidFill>
                <a:latin typeface="Times New Roman" panose="02020603050405020304" charset="0"/>
                <a:ea typeface="黑体" panose="02010609060101010101" charset="-122"/>
                <a:cs typeface="+mn-cs"/>
              </a:rPr>
              <a:t>3</a:t>
            </a:r>
            <a:r>
              <a:rPr lang="zh-CN" sz="2400" b="0" i="0" dirty="0">
                <a:solidFill>
                  <a:srgbClr val="FF0000"/>
                </a:solidFill>
                <a:latin typeface="Times New Roman" panose="02020603050405020304" charset="0"/>
                <a:ea typeface="黑体" panose="02010609060101010101" charset="-122"/>
                <a:cs typeface="+mn-cs"/>
              </a:rPr>
              <a:t>）</a:t>
            </a:r>
            <a:r>
              <a:rPr sz="2400" b="0" i="0" dirty="0">
                <a:solidFill>
                  <a:srgbClr val="FF0000"/>
                </a:solidFill>
                <a:latin typeface="Times New Roman" panose="02020603050405020304" charset="0"/>
                <a:ea typeface="黑体" panose="02010609060101010101" charset="-122"/>
                <a:cs typeface="+mn-cs"/>
              </a:rPr>
              <a:t>对</a:t>
            </a:r>
            <a:r>
              <a:rPr lang="zh-CN" sz="2400" b="0" i="0" dirty="0">
                <a:solidFill>
                  <a:srgbClr val="FF0000"/>
                </a:solidFill>
                <a:latin typeface="Times New Roman" panose="02020603050405020304" charset="0"/>
                <a:ea typeface="黑体" panose="02010609060101010101" charset="-122"/>
                <a:cs typeface="+mn-cs"/>
              </a:rPr>
              <a:t>黑客</a:t>
            </a:r>
            <a:r>
              <a:rPr sz="2400" b="0" i="0" dirty="0">
                <a:solidFill>
                  <a:srgbClr val="FF0000"/>
                </a:solidFill>
                <a:latin typeface="Times New Roman" panose="02020603050405020304" charset="0"/>
                <a:ea typeface="黑体" panose="02010609060101010101" charset="-122"/>
                <a:cs typeface="+mn-cs"/>
              </a:rPr>
              <a:t>来说</a:t>
            </a:r>
            <a:r>
              <a:rPr lang="zh-CN" sz="2400" b="0" i="0" dirty="0">
                <a:solidFill>
                  <a:srgbClr val="FF0000"/>
                </a:solidFill>
                <a:latin typeface="Times New Roman" panose="02020603050405020304" charset="0"/>
                <a:ea typeface="黑体" panose="02010609060101010101" charset="-122"/>
                <a:cs typeface="+mn-cs"/>
              </a:rPr>
              <a:t>，</a:t>
            </a:r>
            <a:r>
              <a:rPr sz="2400" b="0" i="0" dirty="0">
                <a:solidFill>
                  <a:schemeClr val="tx1"/>
                </a:solidFill>
                <a:latin typeface="Times New Roman" panose="02020603050405020304" charset="0"/>
                <a:ea typeface="黑体" panose="02010609060101010101" charset="-122"/>
                <a:cs typeface="+mn-cs"/>
              </a:rPr>
              <a:t>当它独居时，满足</a:t>
            </a:r>
          </a:p>
          <a:p>
            <a:pPr marL="365760" lvl="1" indent="0" algn="ctr" defTabSz="914400">
              <a:spcBef>
                <a:spcPts val="550"/>
              </a:spcBef>
              <a:buClr>
                <a:srgbClr val="3891A7"/>
              </a:buClr>
              <a:buSzPct val="70000"/>
              <a:buFont typeface="Wingdings" panose="05000000000000000000"/>
              <a:buNone/>
            </a:pPr>
            <a:r>
              <a:rPr sz="2400" b="0" i="0" dirty="0">
                <a:solidFill>
                  <a:schemeClr val="tx1"/>
                </a:solidFill>
                <a:latin typeface="Times New Roman" panose="02020603050405020304" charset="0"/>
                <a:ea typeface="黑体" panose="02010609060101010101" charset="-122"/>
                <a:cs typeface="+mn-cs"/>
              </a:rPr>
              <a:t>dx</a:t>
            </a:r>
            <a:r>
              <a:rPr lang="en-US" sz="2400" b="0" i="0" baseline="-25000" dirty="0">
                <a:solidFill>
                  <a:schemeClr val="tx1"/>
                </a:solidFill>
                <a:latin typeface="Times New Roman" panose="02020603050405020304" charset="0"/>
                <a:ea typeface="黑体" panose="02010609060101010101" charset="-122"/>
                <a:cs typeface="+mn-cs"/>
              </a:rPr>
              <a:t>3</a:t>
            </a:r>
            <a:r>
              <a:rPr sz="2400" b="0" i="0" dirty="0">
                <a:solidFill>
                  <a:schemeClr val="tx1"/>
                </a:solidFill>
                <a:latin typeface="Times New Roman" panose="02020603050405020304" charset="0"/>
                <a:ea typeface="黑体" panose="02010609060101010101" charset="-122"/>
                <a:cs typeface="+mn-cs"/>
              </a:rPr>
              <a:t>/dt=r</a:t>
            </a:r>
            <a:r>
              <a:rPr lang="en-US" sz="2400" b="0" i="0" baseline="-25000" dirty="0">
                <a:solidFill>
                  <a:schemeClr val="tx1"/>
                </a:solidFill>
                <a:latin typeface="Times New Roman" panose="02020603050405020304" charset="0"/>
                <a:ea typeface="黑体" panose="02010609060101010101" charset="-122"/>
                <a:cs typeface="+mn-cs"/>
              </a:rPr>
              <a:t>3</a:t>
            </a:r>
            <a:r>
              <a:rPr sz="2400" b="0" i="0" dirty="0">
                <a:solidFill>
                  <a:schemeClr val="tx1"/>
                </a:solidFill>
                <a:latin typeface="Times New Roman" panose="02020603050405020304" charset="0"/>
                <a:ea typeface="黑体" panose="02010609060101010101" charset="-122"/>
                <a:cs typeface="+mn-cs"/>
              </a:rPr>
              <a:t>x</a:t>
            </a:r>
            <a:r>
              <a:rPr lang="en-US" sz="2400" b="0" i="0" baseline="-25000" dirty="0">
                <a:solidFill>
                  <a:schemeClr val="tx1"/>
                </a:solidFill>
                <a:latin typeface="Times New Roman" panose="02020603050405020304" charset="0"/>
                <a:ea typeface="黑体" panose="02010609060101010101" charset="-122"/>
                <a:cs typeface="+mn-cs"/>
              </a:rPr>
              <a:t>3</a:t>
            </a:r>
            <a:r>
              <a:rPr sz="2400" b="0" i="0" dirty="0">
                <a:solidFill>
                  <a:schemeClr val="tx1"/>
                </a:solidFill>
                <a:latin typeface="Times New Roman" panose="02020603050405020304" charset="0"/>
                <a:ea typeface="黑体" panose="02010609060101010101" charset="-122"/>
                <a:cs typeface="+mn-cs"/>
              </a:rPr>
              <a:t>[1-b</a:t>
            </a:r>
            <a:r>
              <a:rPr lang="en-US" sz="2400" b="0" i="0" baseline="-25000" dirty="0">
                <a:solidFill>
                  <a:schemeClr val="tx1"/>
                </a:solidFill>
                <a:latin typeface="Times New Roman" panose="02020603050405020304" charset="0"/>
                <a:ea typeface="黑体" panose="02010609060101010101" charset="-122"/>
                <a:cs typeface="+mn-cs"/>
              </a:rPr>
              <a:t>33</a:t>
            </a:r>
            <a:r>
              <a:rPr sz="2400" b="0" i="0" dirty="0">
                <a:solidFill>
                  <a:schemeClr val="tx1"/>
                </a:solidFill>
                <a:latin typeface="Times New Roman" panose="02020603050405020304" charset="0"/>
                <a:ea typeface="黑体" panose="02010609060101010101" charset="-122"/>
                <a:cs typeface="+mn-cs"/>
              </a:rPr>
              <a:t>x</a:t>
            </a:r>
            <a:r>
              <a:rPr lang="en-US" sz="2400" b="0" i="0" baseline="-25000" dirty="0">
                <a:solidFill>
                  <a:schemeClr val="tx1"/>
                </a:solidFill>
                <a:latin typeface="Times New Roman" panose="02020603050405020304" charset="0"/>
                <a:ea typeface="黑体" panose="02010609060101010101" charset="-122"/>
                <a:cs typeface="+mn-cs"/>
              </a:rPr>
              <a:t>3</a:t>
            </a:r>
            <a:r>
              <a:rPr sz="2400" b="0" i="0" dirty="0">
                <a:solidFill>
                  <a:schemeClr val="tx1"/>
                </a:solidFill>
                <a:latin typeface="Times New Roman" panose="02020603050405020304" charset="0"/>
                <a:ea typeface="黑体" panose="02010609060101010101" charset="-122"/>
                <a:cs typeface="+mn-cs"/>
              </a:rPr>
              <a:t>]</a:t>
            </a:r>
            <a:r>
              <a:rPr lang="zh-CN" sz="2400" b="0" i="0" dirty="0">
                <a:solidFill>
                  <a:schemeClr val="tx1"/>
                </a:solidFill>
                <a:latin typeface="Times New Roman" panose="02020603050405020304" charset="0"/>
                <a:ea typeface="黑体" panose="02010609060101010101" charset="-122"/>
                <a:cs typeface="+mn-cs"/>
              </a:rPr>
              <a:t>，</a:t>
            </a:r>
          </a:p>
          <a:p>
            <a:pPr marL="365760" lvl="1" indent="0" algn="l" defTabSz="914400">
              <a:spcBef>
                <a:spcPts val="550"/>
              </a:spcBef>
              <a:buClr>
                <a:srgbClr val="3891A7"/>
              </a:buClr>
              <a:buSzPct val="70000"/>
              <a:buFont typeface="Wingdings" panose="05000000000000000000"/>
              <a:buNone/>
            </a:pPr>
            <a:r>
              <a:rPr sz="2400" dirty="0">
                <a:uFillTx/>
                <a:latin typeface="Times New Roman" panose="02020603050405020304" charset="0"/>
                <a:ea typeface="黑体" panose="02010609060101010101" charset="-122"/>
                <a:sym typeface="+mn-ea"/>
              </a:rPr>
              <a:t>但是，混居后，用户要给它提供牺牲（+b</a:t>
            </a:r>
            <a:r>
              <a:rPr sz="2400" baseline="-25000" dirty="0">
                <a:uFillTx/>
                <a:latin typeface="Times New Roman" panose="02020603050405020304" charset="0"/>
                <a:ea typeface="黑体" panose="02010609060101010101" charset="-122"/>
                <a:sym typeface="+mn-ea"/>
              </a:rPr>
              <a:t>31</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1</a:t>
            </a:r>
            <a:r>
              <a:rPr sz="2400" dirty="0">
                <a:uFillTx/>
                <a:latin typeface="Times New Roman" panose="02020603050405020304" charset="0"/>
                <a:ea typeface="黑体" panose="02010609060101010101" charset="-122"/>
                <a:sym typeface="+mn-ea"/>
              </a:rPr>
              <a:t>），红客却要与它竞争造成减损（-b</a:t>
            </a:r>
            <a:r>
              <a:rPr sz="2400" baseline="-25000" dirty="0">
                <a:uFillTx/>
                <a:latin typeface="Times New Roman" panose="02020603050405020304" charset="0"/>
                <a:ea typeface="黑体" panose="02010609060101010101" charset="-122"/>
                <a:sym typeface="+mn-ea"/>
              </a:rPr>
              <a:t>32</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2</a:t>
            </a:r>
            <a:r>
              <a:rPr sz="2400" dirty="0">
                <a:uFillTx/>
                <a:latin typeface="Times New Roman" panose="02020603050405020304" charset="0"/>
                <a:ea typeface="黑体" panose="02010609060101010101" charset="-122"/>
                <a:sym typeface="+mn-ea"/>
              </a:rPr>
              <a:t>），所以，黑客最终的密度变化动力学方程为：</a:t>
            </a:r>
            <a:endParaRPr sz="2400" b="0" i="0" dirty="0">
              <a:solidFill>
                <a:schemeClr val="tx1"/>
              </a:solidFill>
              <a:uFillTx/>
              <a:latin typeface="Times New Roman" panose="02020603050405020304" charset="0"/>
              <a:ea typeface="黑体" panose="02010609060101010101" charset="-122"/>
              <a:cs typeface="+mn-cs"/>
            </a:endParaRPr>
          </a:p>
          <a:p>
            <a:pPr marL="365760" lvl="1" indent="0" algn="ctr" defTabSz="914400">
              <a:spcBef>
                <a:spcPts val="550"/>
              </a:spcBef>
              <a:buClr>
                <a:srgbClr val="3891A7"/>
              </a:buClr>
              <a:buSzPct val="70000"/>
              <a:buFont typeface="Wingdings" panose="05000000000000000000"/>
              <a:buNone/>
            </a:pPr>
            <a:r>
              <a:rPr sz="2400" dirty="0">
                <a:uFillTx/>
                <a:latin typeface="Times New Roman" panose="02020603050405020304" charset="0"/>
                <a:ea typeface="黑体" panose="02010609060101010101" charset="-122"/>
                <a:sym typeface="+mn-ea"/>
              </a:rPr>
              <a:t>dx</a:t>
            </a:r>
            <a:r>
              <a:rPr sz="2400" baseline="-25000" dirty="0">
                <a:uFillTx/>
                <a:latin typeface="Times New Roman" panose="02020603050405020304" charset="0"/>
                <a:ea typeface="黑体" panose="02010609060101010101" charset="-122"/>
                <a:sym typeface="+mn-ea"/>
              </a:rPr>
              <a:t>3</a:t>
            </a:r>
            <a:r>
              <a:rPr sz="2400" dirty="0">
                <a:uFillTx/>
                <a:latin typeface="Times New Roman" panose="02020603050405020304" charset="0"/>
                <a:ea typeface="黑体" panose="02010609060101010101" charset="-122"/>
                <a:sym typeface="+mn-ea"/>
              </a:rPr>
              <a:t>/dt=r</a:t>
            </a:r>
            <a:r>
              <a:rPr sz="2400" baseline="-25000" dirty="0">
                <a:uFillTx/>
                <a:latin typeface="Times New Roman" panose="02020603050405020304" charset="0"/>
                <a:ea typeface="黑体" panose="02010609060101010101" charset="-122"/>
                <a:sym typeface="+mn-ea"/>
              </a:rPr>
              <a:t>3</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3</a:t>
            </a:r>
            <a:r>
              <a:rPr sz="2400" dirty="0">
                <a:uFillTx/>
                <a:latin typeface="Times New Roman" panose="02020603050405020304" charset="0"/>
                <a:ea typeface="黑体" panose="02010609060101010101" charset="-122"/>
                <a:sym typeface="+mn-ea"/>
              </a:rPr>
              <a:t>[1+b</a:t>
            </a:r>
            <a:r>
              <a:rPr sz="2400" baseline="-25000" dirty="0">
                <a:uFillTx/>
                <a:latin typeface="Times New Roman" panose="02020603050405020304" charset="0"/>
                <a:ea typeface="黑体" panose="02010609060101010101" charset="-122"/>
                <a:sym typeface="+mn-ea"/>
              </a:rPr>
              <a:t>31</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1</a:t>
            </a:r>
            <a:r>
              <a:rPr sz="2400" dirty="0">
                <a:uFillTx/>
                <a:latin typeface="Times New Roman" panose="02020603050405020304" charset="0"/>
                <a:ea typeface="黑体" panose="02010609060101010101" charset="-122"/>
                <a:sym typeface="+mn-ea"/>
              </a:rPr>
              <a:t>-b</a:t>
            </a:r>
            <a:r>
              <a:rPr sz="2400" baseline="-25000" dirty="0">
                <a:uFillTx/>
                <a:latin typeface="Times New Roman" panose="02020603050405020304" charset="0"/>
                <a:ea typeface="黑体" panose="02010609060101010101" charset="-122"/>
                <a:sym typeface="+mn-ea"/>
              </a:rPr>
              <a:t>32</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2</a:t>
            </a:r>
            <a:r>
              <a:rPr sz="2400" dirty="0">
                <a:uFillTx/>
                <a:latin typeface="Times New Roman" panose="02020603050405020304" charset="0"/>
                <a:ea typeface="黑体" panose="02010609060101010101" charset="-122"/>
                <a:sym typeface="+mn-ea"/>
              </a:rPr>
              <a:t>-b</a:t>
            </a:r>
            <a:r>
              <a:rPr sz="2400" baseline="-25000" dirty="0">
                <a:uFillTx/>
                <a:latin typeface="Times New Roman" panose="02020603050405020304" charset="0"/>
                <a:ea typeface="黑体" panose="02010609060101010101" charset="-122"/>
                <a:sym typeface="+mn-ea"/>
              </a:rPr>
              <a:t>33</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3</a:t>
            </a:r>
            <a:r>
              <a:rPr sz="2400" dirty="0">
                <a:uFillTx/>
                <a:latin typeface="Times New Roman" panose="02020603050405020304" charset="0"/>
                <a:ea typeface="黑体" panose="02010609060101010101" charset="-122"/>
                <a:sym typeface="+mn-ea"/>
              </a:rPr>
              <a:t>]</a:t>
            </a:r>
            <a:r>
              <a:rPr lang="zh-CN" sz="2400" dirty="0">
                <a:uFillTx/>
                <a:latin typeface="Times New Roman" panose="02020603050405020304" charset="0"/>
                <a:ea typeface="黑体" panose="02010609060101010101" charset="-122"/>
                <a:sym typeface="+mn-ea"/>
              </a:rPr>
              <a:t>。</a:t>
            </a:r>
            <a:endParaRPr lang="zh-CN" sz="2400" b="0" i="0" dirty="0">
              <a:solidFill>
                <a:schemeClr val="tx1"/>
              </a:solidFill>
              <a:uFillTx/>
              <a:latin typeface="Times New Roman" panose="02020603050405020304" charset="0"/>
              <a:ea typeface="黑体" panose="02010609060101010101" charset="-122"/>
              <a:cs typeface="+mn-c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lvl="0"/>
            <a:r>
              <a:rPr lang="en-US" altLang="zh-CN" sz="4400" dirty="0">
                <a:solidFill>
                  <a:schemeClr val="bg2">
                    <a:lumMod val="25000"/>
                  </a:schemeClr>
                </a:solidFill>
                <a:sym typeface="+mn-ea"/>
              </a:rPr>
              <a:t>13.5 </a:t>
            </a:r>
            <a:r>
              <a:rPr lang="zh-CN" altLang="en-US" sz="4400" dirty="0">
                <a:solidFill>
                  <a:schemeClr val="bg2">
                    <a:lumMod val="25000"/>
                  </a:schemeClr>
                </a:solidFill>
                <a:sym typeface="+mn-ea"/>
              </a:rPr>
              <a:t>“黑客</a:t>
            </a:r>
            <a:r>
              <a:rPr lang="en-US" altLang="zh-CN" sz="4400" dirty="0">
                <a:solidFill>
                  <a:schemeClr val="bg2">
                    <a:lumMod val="25000"/>
                  </a:schemeClr>
                </a:solidFill>
                <a:sym typeface="+mn-ea"/>
              </a:rPr>
              <a:t>+</a:t>
            </a:r>
            <a:r>
              <a:rPr lang="zh-CN" altLang="en-US" sz="4400" dirty="0">
                <a:solidFill>
                  <a:schemeClr val="bg2">
                    <a:lumMod val="25000"/>
                  </a:schemeClr>
                </a:solidFill>
                <a:sym typeface="+mn-ea"/>
              </a:rPr>
              <a:t>用户+红客”生态学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417828"/>
            <a:ext cx="8229600" cy="4525963"/>
          </a:xfrm>
        </p:spPr>
        <p:txBody>
          <a:bodyPr>
            <a:normAutofit fontScale="92500"/>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lang="zh-CN" altLang="en-US" sz="2400" b="0" i="0" dirty="0">
                <a:solidFill>
                  <a:schemeClr val="tx1"/>
                </a:solidFill>
                <a:uFillTx/>
                <a:latin typeface="Times New Roman" panose="02020603050405020304" charset="0"/>
                <a:ea typeface="黑体" panose="02010609060101010101" charset="-122"/>
                <a:cs typeface="+mn-cs"/>
              </a:rPr>
              <a:t>综上，</a:t>
            </a:r>
            <a:r>
              <a:rPr lang="en-US" sz="2400" b="0" i="0" dirty="0">
                <a:solidFill>
                  <a:schemeClr val="tx1"/>
                </a:solidFill>
                <a:uFillTx/>
                <a:latin typeface="Times New Roman" panose="02020603050405020304" charset="0"/>
                <a:ea typeface="黑体" panose="02010609060101010101" charset="-122"/>
                <a:cs typeface="+mn-cs"/>
              </a:rPr>
              <a:t> </a:t>
            </a:r>
            <a:r>
              <a:rPr sz="2400" b="0" i="0" dirty="0">
                <a:solidFill>
                  <a:schemeClr val="accent2"/>
                </a:solidFill>
                <a:uFillTx/>
                <a:latin typeface="Times New Roman" panose="02020603050405020304" charset="0"/>
                <a:ea typeface="黑体" panose="02010609060101010101" charset="-122"/>
                <a:cs typeface="+mn-cs"/>
              </a:rPr>
              <a:t>“用户+红客+黑客”的生态学微分三方程组</a:t>
            </a:r>
            <a:r>
              <a:rPr sz="2400" b="0" i="0" dirty="0">
                <a:solidFill>
                  <a:schemeClr val="tx1"/>
                </a:solidFill>
                <a:uFillTx/>
                <a:latin typeface="Times New Roman" panose="02020603050405020304" charset="0"/>
                <a:ea typeface="黑体" panose="02010609060101010101" charset="-122"/>
                <a:cs typeface="+mn-cs"/>
              </a:rPr>
              <a:t>为：</a:t>
            </a:r>
          </a:p>
          <a:p>
            <a:pPr marL="0" indent="0" algn="ctr" defTabSz="914400">
              <a:spcBef>
                <a:spcPts val="700"/>
              </a:spcBef>
              <a:buClr>
                <a:srgbClr val="FEB80A"/>
              </a:buClr>
              <a:buSzPct val="60000"/>
              <a:buFont typeface="Wingdings" panose="05000000000000000000"/>
              <a:buNone/>
            </a:pPr>
            <a:r>
              <a:rPr sz="2400" dirty="0">
                <a:latin typeface="Times New Roman" panose="02020603050405020304" charset="0"/>
                <a:ea typeface="黑体" panose="02010609060101010101" charset="-122"/>
                <a:sym typeface="+mn-ea"/>
              </a:rPr>
              <a:t>dx</a:t>
            </a:r>
            <a:r>
              <a:rPr sz="2400" baseline="-25000" dirty="0">
                <a:latin typeface="Times New Roman" panose="02020603050405020304" charset="0"/>
                <a:ea typeface="黑体" panose="02010609060101010101" charset="-122"/>
                <a:sym typeface="+mn-ea"/>
              </a:rPr>
              <a:t>1</a:t>
            </a:r>
            <a:r>
              <a:rPr sz="2400" dirty="0">
                <a:latin typeface="Times New Roman" panose="02020603050405020304" charset="0"/>
                <a:ea typeface="黑体" panose="02010609060101010101" charset="-122"/>
                <a:sym typeface="+mn-ea"/>
              </a:rPr>
              <a:t>/dt=r</a:t>
            </a:r>
            <a:r>
              <a:rPr sz="2400" baseline="-25000" dirty="0">
                <a:latin typeface="Times New Roman" panose="02020603050405020304" charset="0"/>
                <a:ea typeface="黑体" panose="02010609060101010101" charset="-122"/>
                <a:sym typeface="+mn-ea"/>
              </a:rPr>
              <a:t>1</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1</a:t>
            </a:r>
            <a:r>
              <a:rPr sz="2400" dirty="0">
                <a:latin typeface="Times New Roman" panose="02020603050405020304" charset="0"/>
                <a:ea typeface="黑体" panose="02010609060101010101" charset="-122"/>
                <a:sym typeface="+mn-ea"/>
              </a:rPr>
              <a:t>[1-b</a:t>
            </a:r>
            <a:r>
              <a:rPr sz="2400" baseline="-25000" dirty="0">
                <a:latin typeface="Times New Roman" panose="02020603050405020304" charset="0"/>
                <a:ea typeface="黑体" panose="02010609060101010101" charset="-122"/>
                <a:sym typeface="+mn-ea"/>
              </a:rPr>
              <a:t>11</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1</a:t>
            </a:r>
            <a:r>
              <a:rPr sz="2400" dirty="0">
                <a:latin typeface="Times New Roman" panose="02020603050405020304" charset="0"/>
                <a:ea typeface="黑体" panose="02010609060101010101" charset="-122"/>
                <a:sym typeface="+mn-ea"/>
              </a:rPr>
              <a:t>+b</a:t>
            </a:r>
            <a:r>
              <a:rPr sz="2400" baseline="-25000" dirty="0">
                <a:latin typeface="Times New Roman" panose="02020603050405020304" charset="0"/>
                <a:ea typeface="黑体" panose="02010609060101010101" charset="-122"/>
                <a:sym typeface="+mn-ea"/>
              </a:rPr>
              <a:t>12</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-b</a:t>
            </a:r>
            <a:r>
              <a:rPr sz="2400" baseline="-25000" dirty="0">
                <a:latin typeface="Times New Roman" panose="02020603050405020304" charset="0"/>
                <a:ea typeface="黑体" panose="02010609060101010101" charset="-122"/>
                <a:sym typeface="+mn-ea"/>
              </a:rPr>
              <a:t>13</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3</a:t>
            </a:r>
            <a:r>
              <a:rPr sz="2400" dirty="0">
                <a:latin typeface="Times New Roman" panose="02020603050405020304" charset="0"/>
                <a:ea typeface="黑体" panose="02010609060101010101" charset="-122"/>
                <a:sym typeface="+mn-ea"/>
              </a:rPr>
              <a:t>]</a:t>
            </a:r>
            <a:endParaRPr sz="2400" b="0" i="0" dirty="0">
              <a:solidFill>
                <a:schemeClr val="tx1"/>
              </a:solidFill>
              <a:uFillTx/>
              <a:latin typeface="Times New Roman" panose="02020603050405020304" charset="0"/>
              <a:ea typeface="黑体" panose="02010609060101010101" charset="-122"/>
              <a:cs typeface="+mn-cs"/>
            </a:endParaRPr>
          </a:p>
          <a:p>
            <a:pPr marL="0" indent="0" algn="ctr" defTabSz="914400">
              <a:spcBef>
                <a:spcPts val="700"/>
              </a:spcBef>
              <a:buClr>
                <a:srgbClr val="FEB80A"/>
              </a:buClr>
              <a:buSzPct val="60000"/>
              <a:buFont typeface="Wingdings" panose="05000000000000000000"/>
              <a:buNone/>
            </a:pPr>
            <a:r>
              <a:rPr sz="2400" dirty="0">
                <a:latin typeface="Times New Roman" panose="02020603050405020304" charset="0"/>
                <a:ea typeface="黑体" panose="02010609060101010101" charset="-122"/>
                <a:sym typeface="+mn-ea"/>
              </a:rPr>
              <a:t>dx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/dt=r</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[1+b</a:t>
            </a:r>
            <a:r>
              <a:rPr sz="2400" baseline="-25000" dirty="0">
                <a:latin typeface="Times New Roman" panose="02020603050405020304" charset="0"/>
                <a:ea typeface="黑体" panose="02010609060101010101" charset="-122"/>
                <a:sym typeface="+mn-ea"/>
              </a:rPr>
              <a:t>21</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1</a:t>
            </a:r>
            <a:r>
              <a:rPr sz="2400" dirty="0">
                <a:latin typeface="Times New Roman" panose="02020603050405020304" charset="0"/>
                <a:ea typeface="黑体" panose="02010609060101010101" charset="-122"/>
                <a:sym typeface="+mn-ea"/>
              </a:rPr>
              <a:t>-b</a:t>
            </a:r>
            <a:r>
              <a:rPr sz="2400" baseline="-25000" dirty="0">
                <a:latin typeface="Times New Roman" panose="02020603050405020304" charset="0"/>
                <a:ea typeface="黑体" panose="02010609060101010101" charset="-122"/>
                <a:sym typeface="+mn-ea"/>
              </a:rPr>
              <a:t>22</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2</a:t>
            </a:r>
            <a:r>
              <a:rPr sz="2400" dirty="0">
                <a:latin typeface="Times New Roman" panose="02020603050405020304" charset="0"/>
                <a:ea typeface="黑体" panose="02010609060101010101" charset="-122"/>
                <a:sym typeface="+mn-ea"/>
              </a:rPr>
              <a:t>-b</a:t>
            </a:r>
            <a:r>
              <a:rPr sz="2400" baseline="-25000" dirty="0">
                <a:latin typeface="Times New Roman" panose="02020603050405020304" charset="0"/>
                <a:ea typeface="黑体" panose="02010609060101010101" charset="-122"/>
                <a:sym typeface="+mn-ea"/>
              </a:rPr>
              <a:t>23</a:t>
            </a:r>
            <a:r>
              <a:rPr sz="2400" dirty="0">
                <a:latin typeface="Times New Roman" panose="02020603050405020304" charset="0"/>
                <a:ea typeface="黑体" panose="02010609060101010101" charset="-122"/>
                <a:sym typeface="+mn-ea"/>
              </a:rPr>
              <a:t>x</a:t>
            </a:r>
            <a:r>
              <a:rPr sz="2400" baseline="-25000" dirty="0">
                <a:latin typeface="Times New Roman" panose="02020603050405020304" charset="0"/>
                <a:ea typeface="黑体" panose="02010609060101010101" charset="-122"/>
                <a:sym typeface="+mn-ea"/>
              </a:rPr>
              <a:t>3</a:t>
            </a:r>
            <a:r>
              <a:rPr sz="2400" dirty="0">
                <a:latin typeface="Times New Roman" panose="02020603050405020304" charset="0"/>
                <a:ea typeface="黑体" panose="02010609060101010101" charset="-122"/>
                <a:sym typeface="+mn-ea"/>
              </a:rPr>
              <a:t>]</a:t>
            </a:r>
            <a:endParaRPr sz="2400" b="0" i="0" dirty="0">
              <a:solidFill>
                <a:schemeClr val="tx1"/>
              </a:solidFill>
              <a:uFillTx/>
              <a:latin typeface="Times New Roman" panose="02020603050405020304" charset="0"/>
              <a:ea typeface="黑体" panose="02010609060101010101" charset="-122"/>
              <a:cs typeface="+mn-cs"/>
            </a:endParaRPr>
          </a:p>
          <a:p>
            <a:pPr marL="0" indent="0" algn="ctr" defTabSz="914400">
              <a:spcBef>
                <a:spcPts val="700"/>
              </a:spcBef>
              <a:buClr>
                <a:srgbClr val="FEB80A"/>
              </a:buClr>
              <a:buSzPct val="60000"/>
              <a:buFont typeface="Wingdings" panose="05000000000000000000"/>
              <a:buNone/>
            </a:pPr>
            <a:r>
              <a:rPr sz="2400" dirty="0">
                <a:uFillTx/>
                <a:latin typeface="Times New Roman" panose="02020603050405020304" charset="0"/>
                <a:ea typeface="黑体" panose="02010609060101010101" charset="-122"/>
                <a:sym typeface="+mn-ea"/>
              </a:rPr>
              <a:t>dx</a:t>
            </a:r>
            <a:r>
              <a:rPr sz="2400" baseline="-25000" dirty="0">
                <a:uFillTx/>
                <a:latin typeface="Times New Roman" panose="02020603050405020304" charset="0"/>
                <a:ea typeface="黑体" panose="02010609060101010101" charset="-122"/>
                <a:sym typeface="+mn-ea"/>
              </a:rPr>
              <a:t>3</a:t>
            </a:r>
            <a:r>
              <a:rPr sz="2400" dirty="0">
                <a:uFillTx/>
                <a:latin typeface="Times New Roman" panose="02020603050405020304" charset="0"/>
                <a:ea typeface="黑体" panose="02010609060101010101" charset="-122"/>
                <a:sym typeface="+mn-ea"/>
              </a:rPr>
              <a:t>/dt=r</a:t>
            </a:r>
            <a:r>
              <a:rPr sz="2400" baseline="-25000" dirty="0">
                <a:uFillTx/>
                <a:latin typeface="Times New Roman" panose="02020603050405020304" charset="0"/>
                <a:ea typeface="黑体" panose="02010609060101010101" charset="-122"/>
                <a:sym typeface="+mn-ea"/>
              </a:rPr>
              <a:t>3</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3</a:t>
            </a:r>
            <a:r>
              <a:rPr sz="2400" dirty="0">
                <a:uFillTx/>
                <a:latin typeface="Times New Roman" panose="02020603050405020304" charset="0"/>
                <a:ea typeface="黑体" panose="02010609060101010101" charset="-122"/>
                <a:sym typeface="+mn-ea"/>
              </a:rPr>
              <a:t>[1+b</a:t>
            </a:r>
            <a:r>
              <a:rPr sz="2400" baseline="-25000" dirty="0">
                <a:uFillTx/>
                <a:latin typeface="Times New Roman" panose="02020603050405020304" charset="0"/>
                <a:ea typeface="黑体" panose="02010609060101010101" charset="-122"/>
                <a:sym typeface="+mn-ea"/>
              </a:rPr>
              <a:t>31</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1</a:t>
            </a:r>
            <a:r>
              <a:rPr sz="2400" dirty="0">
                <a:uFillTx/>
                <a:latin typeface="Times New Roman" panose="02020603050405020304" charset="0"/>
                <a:ea typeface="黑体" panose="02010609060101010101" charset="-122"/>
                <a:sym typeface="+mn-ea"/>
              </a:rPr>
              <a:t>-b</a:t>
            </a:r>
            <a:r>
              <a:rPr sz="2400" baseline="-25000" dirty="0">
                <a:uFillTx/>
                <a:latin typeface="Times New Roman" panose="02020603050405020304" charset="0"/>
                <a:ea typeface="黑体" panose="02010609060101010101" charset="-122"/>
                <a:sym typeface="+mn-ea"/>
              </a:rPr>
              <a:t>32</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2</a:t>
            </a:r>
            <a:r>
              <a:rPr sz="2400" dirty="0">
                <a:uFillTx/>
                <a:latin typeface="Times New Roman" panose="02020603050405020304" charset="0"/>
                <a:ea typeface="黑体" panose="02010609060101010101" charset="-122"/>
                <a:sym typeface="+mn-ea"/>
              </a:rPr>
              <a:t>-b</a:t>
            </a:r>
            <a:r>
              <a:rPr sz="2400" baseline="-25000" dirty="0">
                <a:uFillTx/>
                <a:latin typeface="Times New Roman" panose="02020603050405020304" charset="0"/>
                <a:ea typeface="黑体" panose="02010609060101010101" charset="-122"/>
                <a:sym typeface="+mn-ea"/>
              </a:rPr>
              <a:t>33</a:t>
            </a:r>
            <a:r>
              <a:rPr sz="2400" dirty="0">
                <a:uFillTx/>
                <a:latin typeface="Times New Roman" panose="02020603050405020304" charset="0"/>
                <a:ea typeface="黑体" panose="02010609060101010101" charset="-122"/>
                <a:sym typeface="+mn-ea"/>
              </a:rPr>
              <a:t>x</a:t>
            </a:r>
            <a:r>
              <a:rPr sz="2400" baseline="-25000" dirty="0">
                <a:uFillTx/>
                <a:latin typeface="Times New Roman" panose="02020603050405020304" charset="0"/>
                <a:ea typeface="黑体" panose="02010609060101010101" charset="-122"/>
                <a:sym typeface="+mn-ea"/>
              </a:rPr>
              <a:t>3</a:t>
            </a:r>
            <a:r>
              <a:rPr sz="2400" dirty="0">
                <a:uFillTx/>
                <a:latin typeface="Times New Roman" panose="02020603050405020304" charset="0"/>
                <a:ea typeface="黑体" panose="02010609060101010101" charset="-122"/>
                <a:sym typeface="+mn-ea"/>
              </a:rPr>
              <a:t>]</a:t>
            </a:r>
            <a:endParaRPr sz="2400" b="0" i="0" dirty="0">
              <a:solidFill>
                <a:schemeClr val="tx1"/>
              </a:solidFill>
              <a:uFillTx/>
              <a:latin typeface="Times New Roman" panose="02020603050405020304" charset="0"/>
              <a:ea typeface="黑体" panose="02010609060101010101" charset="-122"/>
              <a:cs typeface="+mn-cs"/>
            </a:endParaRP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为考虑该生态系统的稳定性，令上面三式的右边为0，得到线性方程组：</a:t>
            </a:r>
          </a:p>
          <a:p>
            <a:pPr marL="0" indent="0" algn="ctr"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1-b</a:t>
            </a:r>
            <a:r>
              <a:rPr sz="2400" b="0" i="0" baseline="-25000" dirty="0">
                <a:solidFill>
                  <a:schemeClr val="tx1"/>
                </a:solidFill>
                <a:uFillTx/>
                <a:latin typeface="Times New Roman" panose="02020603050405020304" charset="0"/>
                <a:ea typeface="黑体" panose="02010609060101010101" charset="-122"/>
                <a:cs typeface="+mn-cs"/>
              </a:rPr>
              <a:t>11</a:t>
            </a:r>
            <a:r>
              <a:rPr sz="2400" b="0" i="0" dirty="0">
                <a:solidFill>
                  <a:schemeClr val="tx1"/>
                </a:solidFill>
                <a:uFillTx/>
                <a:latin typeface="Times New Roman" panose="02020603050405020304" charset="0"/>
                <a:ea typeface="黑体" panose="02010609060101010101" charset="-122"/>
                <a:cs typeface="+mn-cs"/>
              </a:rPr>
              <a:t>x</a:t>
            </a:r>
            <a:r>
              <a:rPr sz="2400" b="0" i="0" baseline="-25000" dirty="0">
                <a:solidFill>
                  <a:schemeClr val="tx1"/>
                </a:solidFill>
                <a:uFillTx/>
                <a:latin typeface="Times New Roman" panose="02020603050405020304" charset="0"/>
                <a:ea typeface="黑体" panose="02010609060101010101" charset="-122"/>
                <a:cs typeface="+mn-cs"/>
              </a:rPr>
              <a:t>1</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12</a:t>
            </a:r>
            <a:r>
              <a:rPr sz="2400" b="0" i="0" dirty="0">
                <a:solidFill>
                  <a:schemeClr val="tx1"/>
                </a:solidFill>
                <a:uFillTx/>
                <a:latin typeface="Times New Roman" panose="02020603050405020304" charset="0"/>
                <a:ea typeface="黑体" panose="02010609060101010101" charset="-122"/>
                <a:cs typeface="+mn-cs"/>
              </a:rPr>
              <a:t>x</a:t>
            </a:r>
            <a:r>
              <a:rPr sz="2400" b="0" i="0" baseline="-25000" dirty="0">
                <a:solidFill>
                  <a:schemeClr val="tx1"/>
                </a:solidFill>
                <a:uFillTx/>
                <a:latin typeface="Times New Roman" panose="02020603050405020304" charset="0"/>
                <a:ea typeface="黑体" panose="02010609060101010101" charset="-122"/>
                <a:cs typeface="+mn-cs"/>
              </a:rPr>
              <a:t>2</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13</a:t>
            </a:r>
            <a:r>
              <a:rPr sz="2400" b="0" i="0" dirty="0">
                <a:solidFill>
                  <a:schemeClr val="tx1"/>
                </a:solidFill>
                <a:uFillTx/>
                <a:latin typeface="Times New Roman" panose="02020603050405020304" charset="0"/>
                <a:ea typeface="黑体" panose="02010609060101010101" charset="-122"/>
                <a:cs typeface="+mn-cs"/>
              </a:rPr>
              <a:t>x</a:t>
            </a:r>
            <a:r>
              <a:rPr sz="2400" b="0" i="0" baseline="-25000" dirty="0">
                <a:solidFill>
                  <a:schemeClr val="tx1"/>
                </a:solidFill>
                <a:uFillTx/>
                <a:latin typeface="Times New Roman" panose="02020603050405020304" charset="0"/>
                <a:ea typeface="黑体" panose="02010609060101010101" charset="-122"/>
                <a:cs typeface="+mn-cs"/>
              </a:rPr>
              <a:t>3</a:t>
            </a:r>
            <a:r>
              <a:rPr sz="2400" b="0" i="0" dirty="0">
                <a:solidFill>
                  <a:schemeClr val="tx1"/>
                </a:solidFill>
                <a:uFillTx/>
                <a:latin typeface="Times New Roman" panose="02020603050405020304" charset="0"/>
                <a:ea typeface="黑体" panose="02010609060101010101" charset="-122"/>
                <a:cs typeface="+mn-cs"/>
              </a:rPr>
              <a:t>=0</a:t>
            </a:r>
          </a:p>
          <a:p>
            <a:pPr marL="0" indent="0" algn="ctr"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1+b</a:t>
            </a:r>
            <a:r>
              <a:rPr sz="2400" b="0" i="0" baseline="-25000" dirty="0">
                <a:solidFill>
                  <a:schemeClr val="tx1"/>
                </a:solidFill>
                <a:uFillTx/>
                <a:latin typeface="Times New Roman" panose="02020603050405020304" charset="0"/>
                <a:ea typeface="黑体" panose="02010609060101010101" charset="-122"/>
                <a:cs typeface="+mn-cs"/>
              </a:rPr>
              <a:t>21</a:t>
            </a:r>
            <a:r>
              <a:rPr sz="2400" b="0" i="0" dirty="0">
                <a:solidFill>
                  <a:schemeClr val="tx1"/>
                </a:solidFill>
                <a:uFillTx/>
                <a:latin typeface="Times New Roman" panose="02020603050405020304" charset="0"/>
                <a:ea typeface="黑体" panose="02010609060101010101" charset="-122"/>
                <a:cs typeface="+mn-cs"/>
              </a:rPr>
              <a:t>x</a:t>
            </a:r>
            <a:r>
              <a:rPr sz="2400" b="0" i="0" baseline="-25000" dirty="0">
                <a:solidFill>
                  <a:schemeClr val="tx1"/>
                </a:solidFill>
                <a:uFillTx/>
                <a:latin typeface="Times New Roman" panose="02020603050405020304" charset="0"/>
                <a:ea typeface="黑体" panose="02010609060101010101" charset="-122"/>
                <a:cs typeface="+mn-cs"/>
              </a:rPr>
              <a:t>1</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22</a:t>
            </a:r>
            <a:r>
              <a:rPr sz="2400" b="0" i="0" dirty="0">
                <a:solidFill>
                  <a:schemeClr val="tx1"/>
                </a:solidFill>
                <a:uFillTx/>
                <a:latin typeface="Times New Roman" panose="02020603050405020304" charset="0"/>
                <a:ea typeface="黑体" panose="02010609060101010101" charset="-122"/>
                <a:cs typeface="+mn-cs"/>
              </a:rPr>
              <a:t>x</a:t>
            </a:r>
            <a:r>
              <a:rPr sz="2400" b="0" i="0" baseline="-25000" dirty="0">
                <a:solidFill>
                  <a:schemeClr val="tx1"/>
                </a:solidFill>
                <a:uFillTx/>
                <a:latin typeface="Times New Roman" panose="02020603050405020304" charset="0"/>
                <a:ea typeface="黑体" panose="02010609060101010101" charset="-122"/>
                <a:cs typeface="+mn-cs"/>
              </a:rPr>
              <a:t>2</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23</a:t>
            </a:r>
            <a:r>
              <a:rPr sz="2400" b="0" i="0" dirty="0">
                <a:solidFill>
                  <a:schemeClr val="tx1"/>
                </a:solidFill>
                <a:uFillTx/>
                <a:latin typeface="Times New Roman" panose="02020603050405020304" charset="0"/>
                <a:ea typeface="黑体" panose="02010609060101010101" charset="-122"/>
                <a:cs typeface="+mn-cs"/>
              </a:rPr>
              <a:t>x</a:t>
            </a:r>
            <a:r>
              <a:rPr sz="2400" b="0" i="0" baseline="-25000" dirty="0">
                <a:solidFill>
                  <a:schemeClr val="tx1"/>
                </a:solidFill>
                <a:uFillTx/>
                <a:latin typeface="Times New Roman" panose="02020603050405020304" charset="0"/>
                <a:ea typeface="黑体" panose="02010609060101010101" charset="-122"/>
                <a:cs typeface="+mn-cs"/>
              </a:rPr>
              <a:t>3</a:t>
            </a:r>
            <a:r>
              <a:rPr sz="2400" b="0" i="0" dirty="0">
                <a:solidFill>
                  <a:schemeClr val="tx1"/>
                </a:solidFill>
                <a:uFillTx/>
                <a:latin typeface="Times New Roman" panose="02020603050405020304" charset="0"/>
                <a:ea typeface="黑体" panose="02010609060101010101" charset="-122"/>
                <a:cs typeface="+mn-cs"/>
              </a:rPr>
              <a:t>=</a:t>
            </a:r>
            <a:r>
              <a:rPr lang="en-US" sz="2400" b="0" i="0" dirty="0">
                <a:solidFill>
                  <a:schemeClr val="tx1"/>
                </a:solidFill>
                <a:uFillTx/>
                <a:latin typeface="Times New Roman" panose="02020603050405020304" charset="0"/>
                <a:ea typeface="黑体" panose="02010609060101010101" charset="-122"/>
                <a:cs typeface="+mn-cs"/>
              </a:rPr>
              <a:t>0</a:t>
            </a:r>
            <a:endParaRPr sz="2400" b="0" i="0" dirty="0">
              <a:solidFill>
                <a:schemeClr val="tx1"/>
              </a:solidFill>
              <a:uFillTx/>
              <a:latin typeface="Times New Roman" panose="02020603050405020304" charset="0"/>
              <a:ea typeface="黑体" panose="02010609060101010101" charset="-122"/>
              <a:cs typeface="+mn-cs"/>
            </a:endParaRPr>
          </a:p>
          <a:p>
            <a:pPr marL="0" indent="0" algn="ctr"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1+b</a:t>
            </a:r>
            <a:r>
              <a:rPr sz="2400" b="0" i="0" baseline="-25000" dirty="0">
                <a:solidFill>
                  <a:schemeClr val="tx1"/>
                </a:solidFill>
                <a:uFillTx/>
                <a:latin typeface="Times New Roman" panose="02020603050405020304" charset="0"/>
                <a:ea typeface="黑体" panose="02010609060101010101" charset="-122"/>
                <a:cs typeface="+mn-cs"/>
              </a:rPr>
              <a:t>31</a:t>
            </a:r>
            <a:r>
              <a:rPr sz="2400" b="0" i="0" dirty="0">
                <a:solidFill>
                  <a:schemeClr val="tx1"/>
                </a:solidFill>
                <a:uFillTx/>
                <a:latin typeface="Times New Roman" panose="02020603050405020304" charset="0"/>
                <a:ea typeface="黑体" panose="02010609060101010101" charset="-122"/>
                <a:cs typeface="+mn-cs"/>
              </a:rPr>
              <a:t>x</a:t>
            </a:r>
            <a:r>
              <a:rPr sz="2400" b="0" i="0" baseline="-25000" dirty="0">
                <a:solidFill>
                  <a:schemeClr val="tx1"/>
                </a:solidFill>
                <a:uFillTx/>
                <a:latin typeface="Times New Roman" panose="02020603050405020304" charset="0"/>
                <a:ea typeface="黑体" panose="02010609060101010101" charset="-122"/>
                <a:cs typeface="+mn-cs"/>
              </a:rPr>
              <a:t>1</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32</a:t>
            </a:r>
            <a:r>
              <a:rPr sz="2400" b="0" i="0" dirty="0">
                <a:solidFill>
                  <a:schemeClr val="tx1"/>
                </a:solidFill>
                <a:uFillTx/>
                <a:latin typeface="Times New Roman" panose="02020603050405020304" charset="0"/>
                <a:ea typeface="黑体" panose="02010609060101010101" charset="-122"/>
                <a:cs typeface="+mn-cs"/>
              </a:rPr>
              <a:t>x</a:t>
            </a:r>
            <a:r>
              <a:rPr sz="2400" b="0" i="0" baseline="-25000" dirty="0">
                <a:solidFill>
                  <a:schemeClr val="tx1"/>
                </a:solidFill>
                <a:uFillTx/>
                <a:latin typeface="Times New Roman" panose="02020603050405020304" charset="0"/>
                <a:ea typeface="黑体" panose="02010609060101010101" charset="-122"/>
                <a:cs typeface="+mn-cs"/>
              </a:rPr>
              <a:t>2</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33</a:t>
            </a:r>
            <a:r>
              <a:rPr sz="2400" b="0" i="0" dirty="0">
                <a:solidFill>
                  <a:schemeClr val="tx1"/>
                </a:solidFill>
                <a:uFillTx/>
                <a:latin typeface="Times New Roman" panose="02020603050405020304" charset="0"/>
                <a:ea typeface="黑体" panose="02010609060101010101" charset="-122"/>
                <a:cs typeface="+mn-cs"/>
              </a:rPr>
              <a:t>x</a:t>
            </a:r>
            <a:r>
              <a:rPr sz="2400" b="0" i="0" baseline="-25000" dirty="0">
                <a:solidFill>
                  <a:schemeClr val="tx1"/>
                </a:solidFill>
                <a:uFillTx/>
                <a:latin typeface="Times New Roman" panose="02020603050405020304" charset="0"/>
                <a:ea typeface="黑体" panose="02010609060101010101" charset="-122"/>
                <a:cs typeface="+mn-cs"/>
              </a:rPr>
              <a:t>3</a:t>
            </a:r>
            <a:r>
              <a:rPr sz="2400" b="0" i="0" dirty="0">
                <a:solidFill>
                  <a:schemeClr val="tx1"/>
                </a:solidFill>
                <a:uFillTx/>
                <a:latin typeface="Times New Roman" panose="02020603050405020304" charset="0"/>
                <a:ea typeface="黑体" panose="02010609060101010101" charset="-122"/>
                <a:cs typeface="+mn-cs"/>
              </a:rPr>
              <a:t>=0</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记矩阵A=[a</a:t>
            </a:r>
            <a:r>
              <a:rPr sz="2400" b="0" i="0" baseline="-25000" dirty="0">
                <a:solidFill>
                  <a:schemeClr val="tx1"/>
                </a:solidFill>
                <a:uFillTx/>
                <a:latin typeface="Times New Roman" panose="02020603050405020304" charset="0"/>
                <a:ea typeface="黑体" panose="02010609060101010101" charset="-122"/>
                <a:cs typeface="+mn-cs"/>
              </a:rPr>
              <a:t>ij</a:t>
            </a:r>
            <a:r>
              <a:rPr sz="2400" b="0" i="0" dirty="0">
                <a:solidFill>
                  <a:schemeClr val="tx1"/>
                </a:solidFill>
                <a:uFillTx/>
                <a:latin typeface="Times New Roman" panose="02020603050405020304" charset="0"/>
                <a:ea typeface="黑体" panose="02010609060101010101" charset="-122"/>
                <a:cs typeface="+mn-cs"/>
              </a:rPr>
              <a:t>],i,j=1,2,3为该联立方程的系数矩阵，即，a</a:t>
            </a:r>
            <a:r>
              <a:rPr sz="2400" b="0" i="0" baseline="-25000" dirty="0">
                <a:solidFill>
                  <a:schemeClr val="tx1"/>
                </a:solidFill>
                <a:uFillTx/>
                <a:latin typeface="Times New Roman" panose="02020603050405020304" charset="0"/>
                <a:ea typeface="黑体" panose="02010609060101010101" charset="-122"/>
                <a:cs typeface="+mn-cs"/>
              </a:rPr>
              <a:t>11</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11</a:t>
            </a:r>
            <a:r>
              <a:rPr sz="2400" b="0" i="0" dirty="0">
                <a:solidFill>
                  <a:schemeClr val="tx1"/>
                </a:solidFill>
                <a:uFillTx/>
                <a:latin typeface="Times New Roman" panose="02020603050405020304" charset="0"/>
                <a:ea typeface="黑体" panose="02010609060101010101" charset="-122"/>
                <a:cs typeface="+mn-cs"/>
              </a:rPr>
              <a:t>, a</a:t>
            </a:r>
            <a:r>
              <a:rPr sz="2400" b="0" i="0" baseline="-25000" dirty="0">
                <a:solidFill>
                  <a:schemeClr val="tx1"/>
                </a:solidFill>
                <a:uFillTx/>
                <a:latin typeface="Times New Roman" panose="02020603050405020304" charset="0"/>
                <a:ea typeface="黑体" panose="02010609060101010101" charset="-122"/>
                <a:cs typeface="+mn-cs"/>
              </a:rPr>
              <a:t>12</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12</a:t>
            </a:r>
            <a:r>
              <a:rPr sz="2400" b="0" i="0" dirty="0">
                <a:solidFill>
                  <a:schemeClr val="tx1"/>
                </a:solidFill>
                <a:uFillTx/>
                <a:latin typeface="Times New Roman" panose="02020603050405020304" charset="0"/>
                <a:ea typeface="黑体" panose="02010609060101010101" charset="-122"/>
                <a:cs typeface="+mn-cs"/>
              </a:rPr>
              <a:t>, a</a:t>
            </a:r>
            <a:r>
              <a:rPr sz="2400" b="0" i="0" baseline="-25000" dirty="0">
                <a:solidFill>
                  <a:schemeClr val="tx1"/>
                </a:solidFill>
                <a:uFillTx/>
                <a:latin typeface="Times New Roman" panose="02020603050405020304" charset="0"/>
                <a:ea typeface="黑体" panose="02010609060101010101" charset="-122"/>
                <a:cs typeface="+mn-cs"/>
              </a:rPr>
              <a:t>13</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13</a:t>
            </a:r>
            <a:r>
              <a:rPr sz="2400" b="0" i="0" dirty="0">
                <a:solidFill>
                  <a:schemeClr val="tx1"/>
                </a:solidFill>
                <a:uFillTx/>
                <a:latin typeface="Times New Roman" panose="02020603050405020304" charset="0"/>
                <a:ea typeface="黑体" panose="02010609060101010101" charset="-122"/>
                <a:cs typeface="+mn-cs"/>
              </a:rPr>
              <a:t>; a</a:t>
            </a:r>
            <a:r>
              <a:rPr sz="2400" b="0" i="0" baseline="-25000" dirty="0">
                <a:solidFill>
                  <a:schemeClr val="tx1"/>
                </a:solidFill>
                <a:uFillTx/>
                <a:latin typeface="Times New Roman" panose="02020603050405020304" charset="0"/>
                <a:ea typeface="黑体" panose="02010609060101010101" charset="-122"/>
                <a:cs typeface="+mn-cs"/>
              </a:rPr>
              <a:t>21</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21</a:t>
            </a:r>
            <a:r>
              <a:rPr sz="2400" b="0" i="0" dirty="0">
                <a:solidFill>
                  <a:schemeClr val="tx1"/>
                </a:solidFill>
                <a:uFillTx/>
                <a:latin typeface="Times New Roman" panose="02020603050405020304" charset="0"/>
                <a:ea typeface="黑体" panose="02010609060101010101" charset="-122"/>
                <a:cs typeface="+mn-cs"/>
              </a:rPr>
              <a:t>, a</a:t>
            </a:r>
            <a:r>
              <a:rPr sz="2400" b="0" i="0" baseline="-25000" dirty="0">
                <a:solidFill>
                  <a:schemeClr val="tx1"/>
                </a:solidFill>
                <a:uFillTx/>
                <a:latin typeface="Times New Roman" panose="02020603050405020304" charset="0"/>
                <a:ea typeface="黑体" panose="02010609060101010101" charset="-122"/>
                <a:cs typeface="+mn-cs"/>
              </a:rPr>
              <a:t>22</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22</a:t>
            </a:r>
            <a:r>
              <a:rPr sz="2400" b="0" i="0" dirty="0">
                <a:solidFill>
                  <a:schemeClr val="tx1"/>
                </a:solidFill>
                <a:uFillTx/>
                <a:latin typeface="Times New Roman" panose="02020603050405020304" charset="0"/>
                <a:ea typeface="黑体" panose="02010609060101010101" charset="-122"/>
                <a:cs typeface="+mn-cs"/>
              </a:rPr>
              <a:t>, a</a:t>
            </a:r>
            <a:r>
              <a:rPr sz="2400" b="0" i="0" baseline="-25000" dirty="0">
                <a:solidFill>
                  <a:schemeClr val="tx1"/>
                </a:solidFill>
                <a:uFillTx/>
                <a:latin typeface="Times New Roman" panose="02020603050405020304" charset="0"/>
                <a:ea typeface="黑体" panose="02010609060101010101" charset="-122"/>
                <a:cs typeface="+mn-cs"/>
              </a:rPr>
              <a:t>23</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23</a:t>
            </a:r>
            <a:r>
              <a:rPr sz="2400" b="0" i="0" dirty="0">
                <a:solidFill>
                  <a:schemeClr val="tx1"/>
                </a:solidFill>
                <a:uFillTx/>
                <a:latin typeface="Times New Roman" panose="02020603050405020304" charset="0"/>
                <a:ea typeface="黑体" panose="02010609060101010101" charset="-122"/>
                <a:cs typeface="+mn-cs"/>
              </a:rPr>
              <a:t>, a</a:t>
            </a:r>
            <a:r>
              <a:rPr sz="2400" b="0" i="0" baseline="-25000" dirty="0">
                <a:solidFill>
                  <a:schemeClr val="tx1"/>
                </a:solidFill>
                <a:uFillTx/>
                <a:latin typeface="Times New Roman" panose="02020603050405020304" charset="0"/>
                <a:ea typeface="黑体" panose="02010609060101010101" charset="-122"/>
                <a:cs typeface="+mn-cs"/>
              </a:rPr>
              <a:t>31</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31</a:t>
            </a:r>
            <a:r>
              <a:rPr sz="2400" b="0" i="0" dirty="0">
                <a:solidFill>
                  <a:schemeClr val="tx1"/>
                </a:solidFill>
                <a:uFillTx/>
                <a:latin typeface="Times New Roman" panose="02020603050405020304" charset="0"/>
                <a:ea typeface="黑体" panose="02010609060101010101" charset="-122"/>
                <a:cs typeface="+mn-cs"/>
              </a:rPr>
              <a:t>, a</a:t>
            </a:r>
            <a:r>
              <a:rPr sz="2400" b="0" i="0" baseline="-25000" dirty="0">
                <a:solidFill>
                  <a:schemeClr val="tx1"/>
                </a:solidFill>
                <a:uFillTx/>
                <a:latin typeface="Times New Roman" panose="02020603050405020304" charset="0"/>
                <a:ea typeface="黑体" panose="02010609060101010101" charset="-122"/>
                <a:cs typeface="+mn-cs"/>
              </a:rPr>
              <a:t>32</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32</a:t>
            </a:r>
            <a:r>
              <a:rPr sz="2400" b="0" i="0" dirty="0">
                <a:solidFill>
                  <a:schemeClr val="tx1"/>
                </a:solidFill>
                <a:uFillTx/>
                <a:latin typeface="Times New Roman" panose="02020603050405020304" charset="0"/>
                <a:ea typeface="黑体" panose="02010609060101010101" charset="-122"/>
                <a:cs typeface="+mn-cs"/>
              </a:rPr>
              <a:t>, a</a:t>
            </a:r>
            <a:r>
              <a:rPr sz="2400" b="0" i="0" baseline="-25000" dirty="0">
                <a:solidFill>
                  <a:schemeClr val="tx1"/>
                </a:solidFill>
                <a:uFillTx/>
                <a:latin typeface="Times New Roman" panose="02020603050405020304" charset="0"/>
                <a:ea typeface="黑体" panose="02010609060101010101" charset="-122"/>
                <a:cs typeface="+mn-cs"/>
              </a:rPr>
              <a:t>33</a:t>
            </a:r>
            <a:r>
              <a:rPr sz="2400" b="0" i="0" dirty="0">
                <a:solidFill>
                  <a:schemeClr val="tx1"/>
                </a:solidFill>
                <a:uFillTx/>
                <a:latin typeface="Times New Roman" panose="02020603050405020304" charset="0"/>
                <a:ea typeface="黑体" panose="02010609060101010101" charset="-122"/>
                <a:cs typeface="+mn-cs"/>
              </a:rPr>
              <a:t>=-b</a:t>
            </a:r>
            <a:r>
              <a:rPr sz="2400" b="0" i="0" baseline="-25000" dirty="0">
                <a:solidFill>
                  <a:schemeClr val="tx1"/>
                </a:solidFill>
                <a:uFillTx/>
                <a:latin typeface="Times New Roman" panose="02020603050405020304" charset="0"/>
                <a:ea typeface="黑体" panose="02010609060101010101" charset="-122"/>
                <a:cs typeface="+mn-cs"/>
              </a:rPr>
              <a:t>33</a:t>
            </a:r>
            <a:r>
              <a:rPr sz="2400" b="0" i="0" dirty="0">
                <a:solidFill>
                  <a:schemeClr val="tx1"/>
                </a:solidFill>
                <a:uFillTx/>
                <a:latin typeface="Times New Roman" panose="02020603050405020304" charset="0"/>
                <a:ea typeface="黑体" panose="02010609060101010101" charset="-122"/>
                <a:cs typeface="+mn-cs"/>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lvl="0"/>
            <a:r>
              <a:rPr lang="en-US" altLang="zh-CN" sz="4400" dirty="0">
                <a:solidFill>
                  <a:schemeClr val="bg2">
                    <a:lumMod val="25000"/>
                  </a:schemeClr>
                </a:solidFill>
                <a:sym typeface="+mn-ea"/>
              </a:rPr>
              <a:t>13.5 </a:t>
            </a:r>
            <a:r>
              <a:rPr lang="zh-CN" altLang="en-US" sz="4400" dirty="0">
                <a:solidFill>
                  <a:schemeClr val="bg2">
                    <a:lumMod val="25000"/>
                  </a:schemeClr>
                </a:solidFill>
                <a:sym typeface="+mn-ea"/>
              </a:rPr>
              <a:t>“黑客</a:t>
            </a:r>
            <a:r>
              <a:rPr lang="en-US" altLang="zh-CN" sz="4400" dirty="0">
                <a:solidFill>
                  <a:schemeClr val="bg2">
                    <a:lumMod val="25000"/>
                  </a:schemeClr>
                </a:solidFill>
                <a:sym typeface="+mn-ea"/>
              </a:rPr>
              <a:t>+</a:t>
            </a:r>
            <a:r>
              <a:rPr lang="zh-CN" altLang="en-US" sz="4400" dirty="0">
                <a:solidFill>
                  <a:schemeClr val="bg2">
                    <a:lumMod val="25000"/>
                  </a:schemeClr>
                </a:solidFill>
                <a:sym typeface="+mn-ea"/>
              </a:rPr>
              <a:t>用户+红客”生态学</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337183"/>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lang="zh-CN" altLang="en-US" sz="2400" b="0" i="0" dirty="0">
                <a:solidFill>
                  <a:schemeClr val="accent2"/>
                </a:solidFill>
                <a:uFillTx/>
                <a:latin typeface="Times New Roman" panose="02020603050405020304" charset="0"/>
                <a:ea typeface="黑体" panose="02010609060101010101" charset="-122"/>
                <a:cs typeface="+mn-cs"/>
              </a:rPr>
              <a:t>“用户+红客+黑客”三合一生态平衡定理之1：</a:t>
            </a:r>
          </a:p>
          <a:p>
            <a:pPr marL="0" indent="0" algn="l" defTabSz="914400">
              <a:spcBef>
                <a:spcPts val="700"/>
              </a:spcBef>
              <a:buClr>
                <a:srgbClr val="FEB80A"/>
              </a:buClr>
              <a:buSzPct val="60000"/>
              <a:buFont typeface="Wingdings" panose="05000000000000000000"/>
              <a:buNone/>
            </a:pPr>
            <a:r>
              <a:rPr lang="zh-CN" altLang="en-US" sz="2400" b="0" i="0" dirty="0">
                <a:solidFill>
                  <a:schemeClr val="accent2"/>
                </a:solidFill>
                <a:uFillTx/>
                <a:latin typeface="Times New Roman" panose="02020603050405020304" charset="0"/>
                <a:ea typeface="黑体" panose="02010609060101010101" charset="-122"/>
                <a:cs typeface="+mn-cs"/>
              </a:rPr>
              <a:t>        </a:t>
            </a:r>
            <a:r>
              <a:rPr lang="zh-CN" altLang="en-US" sz="2400" b="0" i="0" dirty="0">
                <a:solidFill>
                  <a:schemeClr val="tx1"/>
                </a:solidFill>
                <a:uFillTx/>
                <a:latin typeface="Times New Roman" panose="02020603050405020304" charset="0"/>
                <a:ea typeface="黑体" panose="02010609060101010101" charset="-122"/>
                <a:cs typeface="+mn-cs"/>
              </a:rPr>
              <a:t>上述正平衡位置(a</a:t>
            </a:r>
            <a:r>
              <a:rPr lang="zh-CN" altLang="en-US" sz="2400" b="0" i="0" baseline="-25000" dirty="0">
                <a:solidFill>
                  <a:schemeClr val="tx1"/>
                </a:solidFill>
                <a:uFillTx/>
                <a:latin typeface="Times New Roman" panose="02020603050405020304" charset="0"/>
                <a:ea typeface="黑体" panose="02010609060101010101" charset="-122"/>
                <a:cs typeface="+mn-cs"/>
              </a:rPr>
              <a:t>1</a:t>
            </a:r>
            <a:r>
              <a:rPr lang="zh-CN" altLang="en-US" sz="2400" b="0" i="0" dirty="0">
                <a:solidFill>
                  <a:schemeClr val="tx1"/>
                </a:solidFill>
                <a:uFillTx/>
                <a:latin typeface="Times New Roman" panose="02020603050405020304" charset="0"/>
                <a:ea typeface="黑体" panose="02010609060101010101" charset="-122"/>
                <a:cs typeface="+mn-cs"/>
              </a:rPr>
              <a:t>,a</a:t>
            </a:r>
            <a:r>
              <a:rPr lang="zh-CN" altLang="en-US" sz="2400" b="0" i="0" baseline="-25000" dirty="0">
                <a:solidFill>
                  <a:schemeClr val="tx1"/>
                </a:solidFill>
                <a:uFillTx/>
                <a:latin typeface="Times New Roman" panose="02020603050405020304" charset="0"/>
                <a:ea typeface="黑体" panose="02010609060101010101" charset="-122"/>
                <a:cs typeface="+mn-cs"/>
              </a:rPr>
              <a:t>2</a:t>
            </a:r>
            <a:r>
              <a:rPr lang="zh-CN" altLang="en-US" sz="2400" b="0" i="0" dirty="0">
                <a:solidFill>
                  <a:schemeClr val="tx1"/>
                </a:solidFill>
                <a:uFillTx/>
                <a:latin typeface="Times New Roman" panose="02020603050405020304" charset="0"/>
                <a:ea typeface="黑体" panose="02010609060101010101" charset="-122"/>
                <a:cs typeface="+mn-cs"/>
              </a:rPr>
              <a:t>,a</a:t>
            </a:r>
            <a:r>
              <a:rPr lang="zh-CN" altLang="en-US" sz="2400" b="0" i="0" baseline="-25000" dirty="0">
                <a:solidFill>
                  <a:schemeClr val="tx1"/>
                </a:solidFill>
                <a:uFillTx/>
                <a:latin typeface="Times New Roman" panose="02020603050405020304" charset="0"/>
                <a:ea typeface="黑体" panose="02010609060101010101" charset="-122"/>
                <a:cs typeface="+mn-cs"/>
              </a:rPr>
              <a:t>3</a:t>
            </a:r>
            <a:r>
              <a:rPr lang="zh-CN" altLang="en-US" sz="2400" b="0" i="0" dirty="0">
                <a:solidFill>
                  <a:schemeClr val="tx1"/>
                </a:solidFill>
                <a:uFillTx/>
                <a:latin typeface="Times New Roman" panose="02020603050405020304" charset="0"/>
                <a:ea typeface="黑体" panose="02010609060101010101" charset="-122"/>
                <a:cs typeface="+mn-cs"/>
              </a:rPr>
              <a:t>)对“用户+红客+黑客”的生态方程是全局稳定的充分条件是：如果存在一个正的对角线矩阵C，使得CA+A</a:t>
            </a:r>
            <a:r>
              <a:rPr lang="zh-CN" altLang="en-US" sz="2400" b="0" i="0" baseline="30000" dirty="0">
                <a:solidFill>
                  <a:schemeClr val="tx1"/>
                </a:solidFill>
                <a:uFillTx/>
                <a:latin typeface="Times New Roman" panose="02020603050405020304" charset="0"/>
                <a:ea typeface="黑体" panose="02010609060101010101" charset="-122"/>
                <a:cs typeface="+mn-cs"/>
              </a:rPr>
              <a:t>T</a:t>
            </a:r>
            <a:r>
              <a:rPr lang="zh-CN" altLang="en-US" sz="2400" b="0" i="0" dirty="0">
                <a:solidFill>
                  <a:schemeClr val="tx1"/>
                </a:solidFill>
                <a:uFillTx/>
                <a:latin typeface="Times New Roman" panose="02020603050405020304" charset="0"/>
                <a:ea typeface="黑体" panose="02010609060101010101" charset="-122"/>
                <a:cs typeface="+mn-cs"/>
              </a:rPr>
              <a:t>C是负定的，并且函数</a:t>
            </a:r>
          </a:p>
          <a:p>
            <a:pPr marL="0" indent="0" algn="ctr"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cs typeface="+mn-cs"/>
              </a:rPr>
              <a:t>W(X)=[(X-a)</a:t>
            </a:r>
            <a:r>
              <a:rPr lang="zh-CN" altLang="en-US" sz="2400" b="0" i="0" baseline="30000" dirty="0">
                <a:solidFill>
                  <a:schemeClr val="tx1"/>
                </a:solidFill>
                <a:uFillTx/>
                <a:latin typeface="Times New Roman" panose="02020603050405020304" charset="0"/>
                <a:ea typeface="黑体" panose="02010609060101010101" charset="-122"/>
                <a:cs typeface="+mn-cs"/>
              </a:rPr>
              <a:t>T</a:t>
            </a:r>
            <a:r>
              <a:rPr lang="zh-CN" altLang="en-US" sz="2400" b="0" i="0" dirty="0">
                <a:solidFill>
                  <a:schemeClr val="tx1"/>
                </a:solidFill>
                <a:uFillTx/>
                <a:latin typeface="Times New Roman" panose="02020603050405020304" charset="0"/>
                <a:ea typeface="黑体" panose="02010609060101010101" charset="-122"/>
                <a:cs typeface="+mn-cs"/>
              </a:rPr>
              <a:t>(CA+A</a:t>
            </a:r>
            <a:r>
              <a:rPr lang="zh-CN" altLang="en-US" sz="2400" b="0" i="0" baseline="30000" dirty="0">
                <a:solidFill>
                  <a:schemeClr val="tx1"/>
                </a:solidFill>
                <a:uFillTx/>
                <a:latin typeface="Times New Roman" panose="02020603050405020304" charset="0"/>
                <a:ea typeface="黑体" panose="02010609060101010101" charset="-122"/>
                <a:cs typeface="+mn-cs"/>
              </a:rPr>
              <a:t>T</a:t>
            </a:r>
            <a:r>
              <a:rPr lang="zh-CN" altLang="en-US" sz="2400" b="0" i="0" dirty="0">
                <a:solidFill>
                  <a:schemeClr val="tx1"/>
                </a:solidFill>
                <a:uFillTx/>
                <a:latin typeface="Times New Roman" panose="02020603050405020304" charset="0"/>
                <a:ea typeface="黑体" panose="02010609060101010101" charset="-122"/>
                <a:cs typeface="+mn-cs"/>
              </a:rPr>
              <a:t>C)(X-a)]/2</a:t>
            </a:r>
          </a:p>
          <a:p>
            <a:pPr marL="0" indent="0" algn="l" defTabSz="914400">
              <a:spcBef>
                <a:spcPts val="700"/>
              </a:spcBef>
              <a:buClr>
                <a:srgbClr val="FEB80A"/>
              </a:buClr>
              <a:buSzPct val="60000"/>
              <a:buFont typeface="Wingdings" panose="05000000000000000000"/>
              <a:buNone/>
            </a:pPr>
            <a:r>
              <a:rPr lang="zh-CN" altLang="en-US" sz="2400" b="0" i="0" dirty="0">
                <a:solidFill>
                  <a:schemeClr val="tx1"/>
                </a:solidFill>
                <a:uFillTx/>
                <a:latin typeface="Times New Roman" panose="02020603050405020304" charset="0"/>
                <a:ea typeface="黑体" panose="02010609060101010101" charset="-122"/>
                <a:cs typeface="+mn-cs"/>
              </a:rPr>
              <a:t>不沿上述三微分方程组的一根轨线恒为0（X=a外）。此处X表示(x</a:t>
            </a:r>
            <a:r>
              <a:rPr lang="zh-CN" altLang="en-US" sz="2400" b="0" i="0" baseline="-25000" dirty="0">
                <a:solidFill>
                  <a:schemeClr val="tx1"/>
                </a:solidFill>
                <a:uFillTx/>
                <a:latin typeface="Times New Roman" panose="02020603050405020304" charset="0"/>
                <a:ea typeface="黑体" panose="02010609060101010101" charset="-122"/>
                <a:cs typeface="+mn-cs"/>
              </a:rPr>
              <a:t>1</a:t>
            </a:r>
            <a:r>
              <a:rPr lang="zh-CN" altLang="en-US" sz="2400" b="0" i="0" dirty="0">
                <a:solidFill>
                  <a:schemeClr val="tx1"/>
                </a:solidFill>
                <a:uFillTx/>
                <a:latin typeface="Times New Roman" panose="02020603050405020304" charset="0"/>
                <a:ea typeface="黑体" panose="02010609060101010101" charset="-122"/>
                <a:cs typeface="+mn-cs"/>
              </a:rPr>
              <a:t>,x</a:t>
            </a:r>
            <a:r>
              <a:rPr lang="zh-CN" altLang="en-US" sz="2400" b="0" i="0" baseline="-25000" dirty="0">
                <a:solidFill>
                  <a:schemeClr val="tx1"/>
                </a:solidFill>
                <a:uFillTx/>
                <a:latin typeface="Times New Roman" panose="02020603050405020304" charset="0"/>
                <a:ea typeface="黑体" panose="02010609060101010101" charset="-122"/>
                <a:cs typeface="+mn-cs"/>
              </a:rPr>
              <a:t>2</a:t>
            </a:r>
            <a:r>
              <a:rPr lang="zh-CN" altLang="en-US" sz="2400" b="0" i="0" dirty="0">
                <a:solidFill>
                  <a:schemeClr val="tx1"/>
                </a:solidFill>
                <a:uFillTx/>
                <a:latin typeface="Times New Roman" panose="02020603050405020304" charset="0"/>
                <a:ea typeface="黑体" panose="02010609060101010101" charset="-122"/>
                <a:cs typeface="+mn-cs"/>
              </a:rPr>
              <a:t>,x</a:t>
            </a:r>
            <a:r>
              <a:rPr lang="zh-CN" altLang="en-US" sz="2400" b="0" i="0" baseline="-25000" dirty="0">
                <a:solidFill>
                  <a:schemeClr val="tx1"/>
                </a:solidFill>
                <a:uFillTx/>
                <a:latin typeface="Times New Roman" panose="02020603050405020304" charset="0"/>
                <a:ea typeface="黑体" panose="02010609060101010101" charset="-122"/>
                <a:cs typeface="+mn-cs"/>
              </a:rPr>
              <a:t>3</a:t>
            </a:r>
            <a:r>
              <a:rPr lang="zh-CN" altLang="en-US" sz="2400" b="0" i="0" dirty="0">
                <a:solidFill>
                  <a:schemeClr val="tx1"/>
                </a:solidFill>
                <a:uFillTx/>
                <a:latin typeface="Times New Roman" panose="02020603050405020304" charset="0"/>
                <a:ea typeface="黑体" panose="02010609060101010101" charset="-122"/>
                <a:cs typeface="+mn-cs"/>
              </a:rPr>
              <a:t>)，a表示(a</a:t>
            </a:r>
            <a:r>
              <a:rPr lang="zh-CN" altLang="en-US" sz="2400" b="0" i="0" baseline="-25000" dirty="0">
                <a:solidFill>
                  <a:schemeClr val="tx1"/>
                </a:solidFill>
                <a:uFillTx/>
                <a:latin typeface="Times New Roman" panose="02020603050405020304" charset="0"/>
                <a:ea typeface="黑体" panose="02010609060101010101" charset="-122"/>
                <a:cs typeface="+mn-cs"/>
              </a:rPr>
              <a:t>1</a:t>
            </a:r>
            <a:r>
              <a:rPr lang="zh-CN" altLang="en-US" sz="2400" b="0" i="0" dirty="0">
                <a:solidFill>
                  <a:schemeClr val="tx1"/>
                </a:solidFill>
                <a:uFillTx/>
                <a:latin typeface="Times New Roman" panose="02020603050405020304" charset="0"/>
                <a:ea typeface="黑体" panose="02010609060101010101" charset="-122"/>
                <a:cs typeface="+mn-cs"/>
              </a:rPr>
              <a:t>,a</a:t>
            </a:r>
            <a:r>
              <a:rPr lang="zh-CN" altLang="en-US" sz="2400" b="0" i="0" baseline="-25000" dirty="0">
                <a:solidFill>
                  <a:schemeClr val="tx1"/>
                </a:solidFill>
                <a:uFillTx/>
                <a:latin typeface="Times New Roman" panose="02020603050405020304" charset="0"/>
                <a:ea typeface="黑体" panose="02010609060101010101" charset="-122"/>
                <a:cs typeface="+mn-cs"/>
              </a:rPr>
              <a:t>2</a:t>
            </a:r>
            <a:r>
              <a:rPr lang="zh-CN" altLang="en-US" sz="2400" b="0" i="0" dirty="0">
                <a:solidFill>
                  <a:schemeClr val="tx1"/>
                </a:solidFill>
                <a:uFillTx/>
                <a:latin typeface="Times New Roman" panose="02020603050405020304" charset="0"/>
                <a:ea typeface="黑体" panose="02010609060101010101" charset="-122"/>
                <a:cs typeface="+mn-cs"/>
              </a:rPr>
              <a:t>,a</a:t>
            </a:r>
            <a:r>
              <a:rPr lang="zh-CN" altLang="en-US" sz="2400" b="0" i="0" baseline="-25000" dirty="0">
                <a:solidFill>
                  <a:schemeClr val="tx1"/>
                </a:solidFill>
                <a:uFillTx/>
                <a:latin typeface="Times New Roman" panose="02020603050405020304" charset="0"/>
                <a:ea typeface="黑体" panose="02010609060101010101" charset="-122"/>
                <a:cs typeface="+mn-cs"/>
              </a:rPr>
              <a:t>3</a:t>
            </a:r>
            <a:r>
              <a:rPr lang="zh-CN" altLang="en-US" sz="2400" b="0" i="0" dirty="0">
                <a:solidFill>
                  <a:schemeClr val="tx1"/>
                </a:solidFill>
                <a:uFillTx/>
                <a:latin typeface="Times New Roman" panose="02020603050405020304" charset="0"/>
                <a:ea typeface="黑体" panose="02010609060101010101" charset="-122"/>
                <a:cs typeface="+mn-cs"/>
              </a:rPr>
              <a:t>)，A</a:t>
            </a:r>
            <a:r>
              <a:rPr lang="zh-CN" altLang="en-US" sz="2400" b="0" i="0" baseline="30000" dirty="0">
                <a:solidFill>
                  <a:schemeClr val="tx1"/>
                </a:solidFill>
                <a:uFillTx/>
                <a:latin typeface="Times New Roman" panose="02020603050405020304" charset="0"/>
                <a:ea typeface="黑体" panose="02010609060101010101" charset="-122"/>
                <a:cs typeface="+mn-cs"/>
              </a:rPr>
              <a:t>T</a:t>
            </a:r>
            <a:r>
              <a:rPr lang="zh-CN" altLang="en-US" sz="2400" b="0" i="0" dirty="0">
                <a:solidFill>
                  <a:schemeClr val="tx1"/>
                </a:solidFill>
                <a:uFillTx/>
                <a:latin typeface="Times New Roman" panose="02020603050405020304" charset="0"/>
                <a:ea typeface="黑体" panose="02010609060101010101" charset="-122"/>
                <a:cs typeface="+mn-cs"/>
              </a:rPr>
              <a:t>表示矩阵A的转置矩阵。形象地说，如果以上条件满足的话，那么，无论最初用户、红客和黑客的个数是多少（当然假定为正），那么，最终用户的个数会趋于a</a:t>
            </a:r>
            <a:r>
              <a:rPr lang="zh-CN" altLang="en-US" sz="2400" b="0" i="0" baseline="-25000" dirty="0">
                <a:solidFill>
                  <a:schemeClr val="tx1"/>
                </a:solidFill>
                <a:uFillTx/>
                <a:latin typeface="Times New Roman" panose="02020603050405020304" charset="0"/>
                <a:ea typeface="黑体" panose="02010609060101010101" charset="-122"/>
                <a:cs typeface="+mn-cs"/>
              </a:rPr>
              <a:t>1</a:t>
            </a:r>
            <a:r>
              <a:rPr lang="zh-CN" altLang="en-US" sz="2400" b="0" i="0" dirty="0">
                <a:solidFill>
                  <a:schemeClr val="tx1"/>
                </a:solidFill>
                <a:uFillTx/>
                <a:latin typeface="Times New Roman" panose="02020603050405020304" charset="0"/>
                <a:ea typeface="黑体" panose="02010609060101010101" charset="-122"/>
                <a:cs typeface="+mn-cs"/>
              </a:rPr>
              <a:t>，红客的个数会趋于a</a:t>
            </a:r>
            <a:r>
              <a:rPr lang="zh-CN" altLang="en-US" sz="2400" b="0" i="0" baseline="-25000" dirty="0">
                <a:solidFill>
                  <a:schemeClr val="tx1"/>
                </a:solidFill>
                <a:uFillTx/>
                <a:latin typeface="Times New Roman" panose="02020603050405020304" charset="0"/>
                <a:ea typeface="黑体" panose="02010609060101010101" charset="-122"/>
                <a:cs typeface="+mn-cs"/>
              </a:rPr>
              <a:t>2</a:t>
            </a:r>
            <a:r>
              <a:rPr lang="zh-CN" altLang="en-US" sz="2400" b="0" i="0" dirty="0">
                <a:solidFill>
                  <a:schemeClr val="tx1"/>
                </a:solidFill>
                <a:uFillTx/>
                <a:latin typeface="Times New Roman" panose="02020603050405020304" charset="0"/>
                <a:ea typeface="黑体" panose="02010609060101010101" charset="-122"/>
                <a:cs typeface="+mn-cs"/>
              </a:rPr>
              <a:t>，黑客的个数会趋于a</a:t>
            </a:r>
            <a:r>
              <a:rPr lang="zh-CN" altLang="en-US" sz="2400" b="0" i="0" baseline="-25000" dirty="0">
                <a:solidFill>
                  <a:schemeClr val="tx1"/>
                </a:solidFill>
                <a:uFillTx/>
                <a:latin typeface="Times New Roman" panose="02020603050405020304" charset="0"/>
                <a:ea typeface="黑体" panose="02010609060101010101" charset="-122"/>
                <a:cs typeface="+mn-cs"/>
              </a:rPr>
              <a:t>3</a:t>
            </a:r>
            <a:r>
              <a:rPr lang="zh-CN" altLang="en-US" sz="2400" b="0" i="0" dirty="0">
                <a:solidFill>
                  <a:schemeClr val="tx1"/>
                </a:solidFill>
                <a:uFillTx/>
                <a:latin typeface="Times New Roman" panose="02020603050405020304" charset="0"/>
                <a:ea typeface="黑体" panose="02010609060101010101" charset="-122"/>
                <a:cs typeface="+mn-cs"/>
              </a:rPr>
              <a:t>。</a:t>
            </a:r>
            <a:endParaRPr sz="2400" b="0" i="0" dirty="0">
              <a:solidFill>
                <a:schemeClr val="tx1"/>
              </a:solidFill>
              <a:latin typeface="黑体" panose="02010609060101010101" charset="-122"/>
              <a:ea typeface="黑体" panose="02010609060101010101" charset="-122"/>
              <a:cs typeface="+mn-cs"/>
            </a:endParaRPr>
          </a:p>
          <a:p>
            <a:pPr marL="365760" lvl="1" indent="0" algn="l" defTabSz="914400">
              <a:spcBef>
                <a:spcPts val="550"/>
              </a:spcBef>
              <a:buClr>
                <a:srgbClr val="3891A7"/>
              </a:buClr>
              <a:buSzPct val="70000"/>
              <a:buFont typeface="Wingdings" panose="05000000000000000000"/>
              <a:buNone/>
            </a:pPr>
            <a:endParaRPr sz="2400" b="0" i="0" dirty="0">
              <a:solidFill>
                <a:schemeClr val="tx1"/>
              </a:solidFill>
              <a:latin typeface="黑体" panose="02010609060101010101" charset="-122"/>
              <a:ea typeface="黑体" panose="02010609060101010101" charset="-122"/>
              <a:cs typeface="+mn-cs"/>
            </a:endParaRPr>
          </a:p>
          <a:p>
            <a:pPr marL="365760" lvl="1" indent="0" algn="l" defTabSz="914400">
              <a:spcBef>
                <a:spcPts val="550"/>
              </a:spcBef>
              <a:buClr>
                <a:srgbClr val="3891A7"/>
              </a:buClr>
              <a:buSzPct val="70000"/>
              <a:buFont typeface="Wingdings" panose="05000000000000000000"/>
              <a:buNone/>
            </a:pPr>
            <a:endParaRPr sz="2400" b="0" i="0" dirty="0">
              <a:solidFill>
                <a:schemeClr val="tx1"/>
              </a:solidFill>
              <a:latin typeface="黑体" panose="02010609060101010101" charset="-122"/>
              <a:ea typeface="黑体" panose="02010609060101010101" charset="-122"/>
              <a:cs typeface="+mn-cs"/>
            </a:endParaRPr>
          </a:p>
          <a:p>
            <a:pPr marL="365760" lvl="1" indent="0" algn="l" defTabSz="914400">
              <a:spcBef>
                <a:spcPts val="550"/>
              </a:spcBef>
              <a:buClr>
                <a:srgbClr val="3891A7"/>
              </a:buClr>
              <a:buSzPct val="70000"/>
              <a:buFont typeface="Wingdings" panose="05000000000000000000"/>
              <a:buNone/>
            </a:pPr>
            <a:endParaRPr lang="zh-CN" sz="2400" b="0" i="0" dirty="0">
              <a:solidFill>
                <a:schemeClr val="tx1"/>
              </a:solidFill>
              <a:latin typeface="黑体" panose="02010609060101010101" charset="-122"/>
              <a:ea typeface="黑体" panose="0201060906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714678" y="1570561"/>
            <a:ext cx="6489510" cy="4044950"/>
          </a:xfrm>
          <a:prstGeom prst="rect">
            <a:avLst/>
          </a:prstGeom>
        </p:spPr>
        <p:txBody>
          <a:bodyPr wrap="square">
            <a:spAutoFit/>
          </a:bodyPr>
          <a:lstStyle/>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1. </a:t>
            </a:r>
            <a:r>
              <a:rPr lang="zh-CN" altLang="en-US" sz="2600" dirty="0">
                <a:latin typeface="+mn-ea"/>
              </a:rPr>
              <a:t>生物学榜样</a:t>
            </a: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2. </a:t>
            </a:r>
            <a:r>
              <a:rPr lang="zh-CN" altLang="en-US" sz="2600" dirty="0">
                <a:latin typeface="+mn-ea"/>
              </a:rPr>
              <a:t>“黑客+用户”生态学</a:t>
            </a: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3. </a:t>
            </a:r>
            <a:r>
              <a:rPr lang="zh-CN" altLang="en-US" sz="2600" dirty="0">
                <a:latin typeface="+mn-ea"/>
                <a:sym typeface="+mn-ea"/>
              </a:rPr>
              <a:t>“黑客+红客”生态学</a:t>
            </a:r>
            <a:endParaRPr lang="zh-CN" altLang="en-US" sz="2600" dirty="0">
              <a:latin typeface="+mn-ea"/>
            </a:endParaRP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4. </a:t>
            </a:r>
            <a:r>
              <a:rPr lang="zh-CN" altLang="en-US" sz="2600" dirty="0">
                <a:latin typeface="+mn-ea"/>
                <a:sym typeface="+mn-ea"/>
              </a:rPr>
              <a:t>“用户+红客”生态学</a:t>
            </a: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5. “</a:t>
            </a:r>
            <a:r>
              <a:rPr lang="zh-CN" altLang="en-US" sz="2600" dirty="0">
                <a:latin typeface="+mn-ea"/>
                <a:sym typeface="+mn-ea"/>
              </a:rPr>
              <a:t>黑客</a:t>
            </a:r>
            <a:r>
              <a:rPr lang="en-US" altLang="zh-CN" sz="2600" dirty="0">
                <a:latin typeface="+mn-ea"/>
                <a:sym typeface="+mn-ea"/>
              </a:rPr>
              <a:t>+</a:t>
            </a:r>
            <a:r>
              <a:rPr lang="zh-CN" altLang="en-US" sz="2600" dirty="0">
                <a:latin typeface="+mn-ea"/>
                <a:sym typeface="+mn-ea"/>
              </a:rPr>
              <a:t>用户+红客”生态学</a:t>
            </a:r>
          </a:p>
          <a:p>
            <a:pPr marL="640080" lvl="1" indent="-274320">
              <a:lnSpc>
                <a:spcPct val="150000"/>
              </a:lnSpc>
              <a:spcBef>
                <a:spcPts val="550"/>
              </a:spcBef>
              <a:buClr>
                <a:srgbClr val="3891A7"/>
              </a:buClr>
              <a:buSzPct val="70000"/>
              <a:buFont typeface="Wingdings" panose="05000000000000000000"/>
              <a:buChar char="Ø"/>
            </a:pPr>
            <a:r>
              <a:rPr lang="en-US" altLang="zh-CN" sz="2600" dirty="0">
                <a:latin typeface="+mn-ea"/>
              </a:rPr>
              <a:t>6. </a:t>
            </a:r>
            <a:r>
              <a:rPr lang="zh-CN" altLang="en-US" sz="2600" dirty="0">
                <a:latin typeface="+mn-ea"/>
              </a:rPr>
              <a:t>安全攻防小结</a:t>
            </a:r>
          </a:p>
        </p:txBody>
      </p:sp>
      <p:sp>
        <p:nvSpPr>
          <p:cNvPr id="4" name="标题 2"/>
          <p:cNvSpPr txBox="1"/>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lvl="0">
              <a:spcBef>
                <a:spcPct val="0"/>
              </a:spcBef>
            </a:pPr>
            <a:r>
              <a:rPr lang="zh-CN" altLang="en-US" sz="35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第</a:t>
            </a:r>
            <a:r>
              <a:rPr lang="en-US" altLang="zh-CN" sz="35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13</a:t>
            </a:r>
            <a:r>
              <a:rPr lang="zh-CN" altLang="en-US" sz="3500" b="1" dirty="0">
                <a:solidFill>
                  <a:schemeClr val="bg2">
                    <a:lumMod val="25000"/>
                  </a:schemeClr>
                </a:solidFill>
                <a:effectLst>
                  <a:outerShdw blurRad="31750" dist="25400" dir="5400000" algn="tl" rotWithShape="0">
                    <a:srgbClr val="000000">
                      <a:alpha val="25000"/>
                    </a:srgbClr>
                  </a:outerShdw>
                </a:effectLst>
                <a:latin typeface="+mj-lt"/>
                <a:ea typeface="+mj-ea"/>
                <a:cs typeface="+mj-cs"/>
              </a:rPr>
              <a:t>章 网络安全生态学</a:t>
            </a:r>
            <a:endParaRPr kumimoji="0" lang="zh-CN" altLang="en-US" sz="35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337183"/>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sz="2400" b="0" i="0" dirty="0">
                <a:solidFill>
                  <a:schemeClr val="tx1"/>
                </a:solidFill>
                <a:uFillTx/>
                <a:latin typeface="Times New Roman" panose="02020603050405020304" charset="0"/>
                <a:ea typeface="黑体" panose="02010609060101010101" charset="-122"/>
                <a:cs typeface="+mn-cs"/>
              </a:rPr>
              <a:t>《安全通论》的核心是“对抗”或叫“攻防”，所以，本书从第5章开始到本章为止，花费了整整9章的篇幅，从</a:t>
            </a:r>
            <a:r>
              <a:rPr sz="2400" b="0" i="0" dirty="0">
                <a:solidFill>
                  <a:srgbClr val="FF0000"/>
                </a:solidFill>
                <a:uFillTx/>
                <a:latin typeface="Times New Roman" panose="02020603050405020304" charset="0"/>
                <a:ea typeface="黑体" panose="02010609060101010101" charset="-122"/>
                <a:cs typeface="+mn-cs"/>
              </a:rPr>
              <a:t>1对1攻防、1对多攻防、多对多攻防、直接对抗、间接对抗</a:t>
            </a:r>
            <a:r>
              <a:rPr sz="2400" b="0" i="0" dirty="0">
                <a:solidFill>
                  <a:schemeClr val="tx1"/>
                </a:solidFill>
                <a:uFillTx/>
                <a:latin typeface="Times New Roman" panose="02020603050405020304" charset="0"/>
                <a:ea typeface="黑体" panose="02010609060101010101" charset="-122"/>
                <a:cs typeface="+mn-cs"/>
              </a:rPr>
              <a:t>等角度，就攻防的演化规律、对抗与通信的关系、对抗与对话的关系、最佳攻防策略、安全对抗的中观画像、安全对抗的宏观画像、安全生态学、攻防的可达极限等方面，进行了全面深入的探讨。</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而且，到目前为止，我们对所研究的攻防，几乎没有任何具体的技术性限制（比如，无论攻防各方发动的是何种攻防或使用的是何种攻防工具等，我们的结果都是有效的），因此，它们较好地体现了《安全通论》的“通”。</a:t>
            </a:r>
            <a:endParaRPr lang="zh-CN" sz="2400" b="0" i="0" dirty="0">
              <a:solidFill>
                <a:schemeClr val="tx1"/>
              </a:solidFill>
              <a:latin typeface="黑体" panose="02010609060101010101" charset="-122"/>
              <a:ea typeface="黑体" panose="02010609060101010101"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337183"/>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sz="2400" b="0" i="0" dirty="0">
                <a:solidFill>
                  <a:schemeClr val="tx1"/>
                </a:solidFill>
                <a:uFillTx/>
                <a:latin typeface="Times New Roman" panose="02020603050405020304" charset="0"/>
                <a:ea typeface="黑体" panose="02010609060101010101" charset="-122"/>
                <a:cs typeface="+mn-cs"/>
              </a:rPr>
              <a:t>到目前为止，《安全通论》在回答如下四大支柱性核心问题方面均有进展：</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a:t>
            </a:r>
            <a:r>
              <a:rPr sz="2400" b="0" i="0" dirty="0">
                <a:solidFill>
                  <a:srgbClr val="FF0000"/>
                </a:solidFill>
                <a:uFillTx/>
                <a:latin typeface="Times New Roman" panose="02020603050405020304" charset="0"/>
                <a:ea typeface="黑体" panose="02010609060101010101" charset="-122"/>
                <a:cs typeface="+mn-cs"/>
              </a:rPr>
              <a:t> 问题1）</a:t>
            </a:r>
            <a:r>
              <a:rPr sz="2400" b="0" i="0" dirty="0">
                <a:solidFill>
                  <a:schemeClr val="tx1"/>
                </a:solidFill>
                <a:uFillTx/>
                <a:latin typeface="Times New Roman" panose="02020603050405020304" charset="0"/>
                <a:ea typeface="黑体" panose="02010609060101010101" charset="-122"/>
                <a:cs typeface="+mn-cs"/>
              </a:rPr>
              <a:t>什么是安全，什么是攻防，什么是黑客，什么是红客？</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a:t>
            </a:r>
            <a:r>
              <a:rPr sz="2400" b="0" i="0" dirty="0">
                <a:solidFill>
                  <a:srgbClr val="FF0000"/>
                </a:solidFill>
                <a:uFillTx/>
                <a:latin typeface="Times New Roman" panose="02020603050405020304" charset="0"/>
                <a:ea typeface="黑体" panose="02010609060101010101" charset="-122"/>
                <a:cs typeface="+mn-cs"/>
              </a:rPr>
              <a:t>问题2）</a:t>
            </a:r>
            <a:r>
              <a:rPr sz="2400" b="0" i="0" dirty="0">
                <a:solidFill>
                  <a:schemeClr val="tx1"/>
                </a:solidFill>
                <a:uFillTx/>
                <a:latin typeface="Times New Roman" panose="02020603050405020304" charset="0"/>
                <a:ea typeface="黑体" panose="02010609060101010101" charset="-122"/>
                <a:cs typeface="+mn-cs"/>
              </a:rPr>
              <a:t>无论是否失去理智，黑客和红客攻防对抗双方的极限在哪里？</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a:t>
            </a:r>
            <a:r>
              <a:rPr sz="2400" b="0" i="0" dirty="0">
                <a:solidFill>
                  <a:srgbClr val="FF0000"/>
                </a:solidFill>
                <a:uFillTx/>
                <a:latin typeface="Times New Roman" panose="02020603050405020304" charset="0"/>
                <a:ea typeface="黑体" panose="02010609060101010101" charset="-122"/>
                <a:cs typeface="+mn-cs"/>
              </a:rPr>
              <a:t>问题3）</a:t>
            </a:r>
            <a:r>
              <a:rPr sz="2400" b="0" i="0" dirty="0">
                <a:solidFill>
                  <a:schemeClr val="tx1"/>
                </a:solidFill>
                <a:uFillTx/>
                <a:latin typeface="Times New Roman" panose="02020603050405020304" charset="0"/>
                <a:ea typeface="黑体" panose="02010609060101010101" charset="-122"/>
                <a:cs typeface="+mn-cs"/>
              </a:rPr>
              <a:t>如果黑客和红客攻防双方是理智的，那么最佳攻防策略是什么？</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a:t>
            </a:r>
            <a:r>
              <a:rPr sz="2400" b="0" i="0" dirty="0">
                <a:solidFill>
                  <a:srgbClr val="FF0000"/>
                </a:solidFill>
                <a:uFillTx/>
                <a:latin typeface="Times New Roman" panose="02020603050405020304" charset="0"/>
                <a:ea typeface="黑体" panose="02010609060101010101" charset="-122"/>
                <a:cs typeface="+mn-cs"/>
              </a:rPr>
              <a:t>问题4）</a:t>
            </a:r>
            <a:r>
              <a:rPr sz="2400" b="0" i="0" dirty="0">
                <a:solidFill>
                  <a:schemeClr val="tx1"/>
                </a:solidFill>
                <a:uFillTx/>
                <a:latin typeface="Times New Roman" panose="02020603050405020304" charset="0"/>
                <a:ea typeface="黑体" panose="02010609060101010101" charset="-122"/>
                <a:cs typeface="+mn-cs"/>
              </a:rPr>
              <a:t>网络空间安全的生态情况是什么，如何治理？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337183"/>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lang="en-US" sz="2400" b="0" i="0" dirty="0">
                <a:solidFill>
                  <a:srgbClr val="FF0000"/>
                </a:solidFill>
                <a:uFillTx/>
                <a:latin typeface="Times New Roman" panose="02020603050405020304" charset="0"/>
                <a:ea typeface="黑体" panose="02010609060101010101" charset="-122"/>
                <a:cs typeface="+mn-cs"/>
              </a:rPr>
              <a:t> </a:t>
            </a:r>
            <a:r>
              <a:rPr sz="2400" b="0" i="0" dirty="0">
                <a:solidFill>
                  <a:srgbClr val="FF0000"/>
                </a:solidFill>
                <a:uFillTx/>
                <a:latin typeface="Times New Roman" panose="02020603050405020304" charset="0"/>
                <a:ea typeface="黑体" panose="02010609060101010101" charset="-122"/>
                <a:cs typeface="+mn-cs"/>
              </a:rPr>
              <a:t>关于问题1的部分答案</a:t>
            </a:r>
            <a:r>
              <a:rPr sz="2400" b="0" i="0" dirty="0">
                <a:solidFill>
                  <a:schemeClr val="tx1"/>
                </a:solidFill>
                <a:uFillTx/>
                <a:latin typeface="Times New Roman" panose="02020603050405020304" charset="0"/>
                <a:ea typeface="黑体" panose="02010609060101010101" charset="-122"/>
                <a:cs typeface="+mn-cs"/>
              </a:rPr>
              <a:t>，包含在本书第2章、第3章、第4章和第5章中，主要结果可概括为：</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1）从安全角度来看，任何有限系统都可以分解成一个逻辑经络树；只要能够保证该经络树中的某些末端点（元诱因）不出问题，那么，整个系统就不会有安全问题。</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2）安全也是一种负熵（与信息是负熵类似）。而且，任何有限系统，若无外界的影响，那么，它的“不安全性”总会越来越大，就像熵始终向增大方向发展一样。</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3）攻防可以分为两大类：盲攻防和非盲攻防。网络空间中，黑客与红客的攻防基本上都是盲攻防，但是，沙盘演练有助于我们用非盲数据来研究盲状态。</a:t>
            </a:r>
          </a:p>
          <a:p>
            <a:pPr marL="0" indent="0" algn="l" defTabSz="914400">
              <a:spcBef>
                <a:spcPts val="700"/>
              </a:spcBef>
              <a:buClr>
                <a:srgbClr val="FEB80A"/>
              </a:buClr>
              <a:buSzPct val="60000"/>
              <a:buFont typeface="Wingdings" panose="05000000000000000000"/>
              <a:buNone/>
            </a:pPr>
            <a:endParaRPr sz="2400" b="0" i="0" dirty="0">
              <a:solidFill>
                <a:schemeClr val="accent2"/>
              </a:solidFill>
              <a:uFillTx/>
              <a:latin typeface="Times New Roman" panose="02020603050405020304" charset="0"/>
              <a:ea typeface="黑体" panose="02010609060101010101"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337183"/>
            <a:ext cx="8229600" cy="4525963"/>
          </a:xfrm>
        </p:spPr>
        <p:txBody>
          <a:bodyPr>
            <a:normAutofit lnSpcReduction="10000"/>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4</a:t>
            </a:r>
            <a:r>
              <a:rPr sz="2400" b="0" i="0" dirty="0">
                <a:uFillTx/>
                <a:latin typeface="Times New Roman" panose="02020603050405020304" charset="0"/>
                <a:ea typeface="黑体" panose="02010609060101010101" charset="-122"/>
                <a:cs typeface="+mn-cs"/>
              </a:rPr>
              <a:t>）黑客的数学本质，其实就是一个离散随机变量X；而且，黑客的攻击能力可用X的熵来度量，即，当这个熵越小时，黑客越厉害；具体地说，X的熵每少一个比特，该黑客在最佳攻击策略的指导下，他的黑产收入能够增加一倍。</a:t>
            </a:r>
          </a:p>
          <a:p>
            <a:pPr marL="0" indent="0" algn="l" defTabSz="914400">
              <a:spcBef>
                <a:spcPts val="700"/>
              </a:spcBef>
              <a:buClr>
                <a:srgbClr val="FEB80A"/>
              </a:buClr>
              <a:buSzPct val="60000"/>
              <a:buFont typeface="Wingdings" panose="05000000000000000000"/>
              <a:buNone/>
            </a:pPr>
            <a:r>
              <a:rPr sz="2400" b="0" i="0" dirty="0">
                <a:uFillTx/>
                <a:latin typeface="Times New Roman" panose="02020603050405020304" charset="0"/>
                <a:ea typeface="黑体" panose="02010609060101010101" charset="-122"/>
                <a:cs typeface="+mn-cs"/>
              </a:rPr>
              <a:t>        </a:t>
            </a:r>
            <a:r>
              <a:rPr lang="en-US" sz="2400" b="0" i="0" dirty="0">
                <a:uFillTx/>
                <a:latin typeface="Times New Roman" panose="02020603050405020304" charset="0"/>
                <a:ea typeface="黑体" panose="02010609060101010101" charset="-122"/>
                <a:cs typeface="+mn-cs"/>
              </a:rPr>
              <a:t>5</a:t>
            </a:r>
            <a:r>
              <a:rPr sz="2400" b="0" i="0" dirty="0">
                <a:uFillTx/>
                <a:latin typeface="Times New Roman" panose="02020603050405020304" charset="0"/>
                <a:ea typeface="黑体" panose="02010609060101010101" charset="-122"/>
                <a:cs typeface="+mn-cs"/>
              </a:rPr>
              <a:t>）红客的唯一目的是控制系统的不安全熵，使该熵不断减少（最理想情况），不再增大（次理想情况），或不要过快增大（保底情况）。</a:t>
            </a:r>
          </a:p>
          <a:p>
            <a:pPr marL="0" indent="0" algn="l" defTabSz="914400">
              <a:spcBef>
                <a:spcPts val="700"/>
              </a:spcBef>
              <a:buClr>
                <a:srgbClr val="FEB80A"/>
              </a:buClr>
              <a:buSzPct val="60000"/>
              <a:buFont typeface="Wingdings" panose="05000000000000000000"/>
              <a:buNone/>
            </a:pPr>
            <a:r>
              <a:rPr sz="2400" b="0" i="0" dirty="0">
                <a:uFillTx/>
                <a:latin typeface="Times New Roman" panose="02020603050405020304" charset="0"/>
                <a:ea typeface="黑体" panose="02010609060101010101" charset="-122"/>
                <a:cs typeface="+mn-cs"/>
              </a:rPr>
              <a:t>        因此，判断红客的某行为是否正确的唯一依据，就是该行动最终会导致系统的不安全熵的变化趋势。不安全熵向减少方向发展，就说明红客正确，否则就是帮倒忙。问题1的深入研究，还需要借助可靠性理论、容错理论和系统论等知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417828"/>
            <a:ext cx="8229600" cy="4525963"/>
          </a:xfrm>
        </p:spPr>
        <p:txBody>
          <a:bodyPr>
            <a:normAutofit fontScale="90000" lnSpcReduction="10000"/>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lang="en-US" sz="2400" b="0" i="0" dirty="0">
                <a:solidFill>
                  <a:srgbClr val="FF0000"/>
                </a:solidFill>
                <a:uFillTx/>
                <a:latin typeface="Times New Roman" panose="02020603050405020304" charset="0"/>
                <a:ea typeface="黑体" panose="02010609060101010101" charset="-122"/>
                <a:cs typeface="+mn-cs"/>
              </a:rPr>
              <a:t> </a:t>
            </a:r>
            <a:r>
              <a:rPr b="0" i="0" dirty="0">
                <a:solidFill>
                  <a:srgbClr val="FF0000"/>
                </a:solidFill>
                <a:uFillTx/>
                <a:latin typeface="Times New Roman" panose="02020603050405020304" charset="0"/>
                <a:ea typeface="黑体" panose="02010609060101010101" charset="-122"/>
                <a:cs typeface="+mn-cs"/>
              </a:rPr>
              <a:t>关于问题</a:t>
            </a:r>
            <a:r>
              <a:rPr lang="en-US" b="0" i="0" dirty="0">
                <a:solidFill>
                  <a:srgbClr val="FF0000"/>
                </a:solidFill>
                <a:uFillTx/>
                <a:latin typeface="Times New Roman" panose="02020603050405020304" charset="0"/>
                <a:ea typeface="黑体" panose="02010609060101010101" charset="-122"/>
                <a:cs typeface="+mn-cs"/>
              </a:rPr>
              <a:t>2</a:t>
            </a:r>
            <a:r>
              <a:rPr b="0" i="0" dirty="0">
                <a:solidFill>
                  <a:srgbClr val="FF0000"/>
                </a:solidFill>
                <a:uFillTx/>
                <a:latin typeface="Times New Roman" panose="02020603050405020304" charset="0"/>
                <a:ea typeface="黑体" panose="02010609060101010101" charset="-122"/>
                <a:cs typeface="+mn-cs"/>
              </a:rPr>
              <a:t>的部分答案</a:t>
            </a:r>
            <a:r>
              <a:rPr b="0" i="0" dirty="0">
                <a:solidFill>
                  <a:schemeClr val="tx1"/>
                </a:solidFill>
                <a:uFillTx/>
                <a:latin typeface="Times New Roman" panose="02020603050405020304" charset="0"/>
                <a:ea typeface="黑体" panose="02010609060101010101" charset="-122"/>
                <a:cs typeface="+mn-cs"/>
              </a:rPr>
              <a:t>，包含在本书第5章至第9章中，主要结果包括：</a:t>
            </a:r>
          </a:p>
          <a:p>
            <a:pPr marL="0" indent="0" algn="l" defTabSz="914400">
              <a:spcBef>
                <a:spcPts val="700"/>
              </a:spcBef>
              <a:buClr>
                <a:srgbClr val="FEB80A"/>
              </a:buClr>
              <a:buSzPct val="60000"/>
              <a:buFont typeface="Wingdings" panose="05000000000000000000"/>
              <a:buNone/>
            </a:pPr>
            <a:r>
              <a:rPr b="0" i="0" dirty="0">
                <a:solidFill>
                  <a:schemeClr val="tx1"/>
                </a:solidFill>
                <a:uFillTx/>
                <a:latin typeface="Times New Roman" panose="02020603050405020304" charset="0"/>
                <a:ea typeface="黑体" panose="02010609060101010101" charset="-122"/>
                <a:cs typeface="+mn-cs"/>
              </a:rPr>
              <a:t>        无论彼此对抗的是两人还是多人，无论对抗者是有理智还是因斗争太残酷已经失去了理智，盲对抗都是存在理论极限的，即，攻防各方都不可能突破这些极限。这其实又从另一个角度规劝对抗各方理智行事，即，以争取自身利益最大化为目标，损人不利己的事情别做，因为，失去理智并不能帮助提升你的攻防能力。虽然在不同情况下，相应的理论极限值互不相同（细节在此略去），但是，这些极限基本上都是基于《信息论》中的香农信道容量定理或博弈论中的纳什均衡定理而得出的，极限值都等于某些特定信道的信道容量或达到纳什均衡时的收益函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483868"/>
            <a:ext cx="8229600" cy="4525963"/>
          </a:xfrm>
        </p:spPr>
        <p:txBody>
          <a:bodyPr>
            <a:normAutofit fontScale="90000" lnSpcReduction="20000"/>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lang="en-US" sz="2400" b="0" i="0" dirty="0">
                <a:solidFill>
                  <a:srgbClr val="FF0000"/>
                </a:solidFill>
                <a:uFillTx/>
                <a:latin typeface="Times New Roman" panose="02020603050405020304" charset="0"/>
                <a:ea typeface="黑体" panose="02010609060101010101" charset="-122"/>
                <a:cs typeface="+mn-cs"/>
              </a:rPr>
              <a:t> </a:t>
            </a:r>
            <a:r>
              <a:rPr dirty="0">
                <a:uFillTx/>
                <a:latin typeface="Times New Roman" panose="02020603050405020304" charset="0"/>
                <a:ea typeface="黑体" panose="02010609060101010101" charset="-122"/>
                <a:sym typeface="+mn-ea"/>
              </a:rPr>
              <a:t>问题2的深入研究，还需要继续借助《信息论》和维纳的《赛博学》（即过去常说的维纳《控制论》）；同时，反过来，由于通信和对抗在“信道”意义上其实是等价的（即，通信是收发双方的某种对抗，对抗也是攻防各方以输和赢为“比特”的某种通信），因此《信息论》和《安全通论》的许多成果能够彼此借鉴和促进。</a:t>
            </a:r>
          </a:p>
          <a:p>
            <a:pPr marL="0" indent="0" algn="l" defTabSz="914400">
              <a:spcBef>
                <a:spcPts val="700"/>
              </a:spcBef>
              <a:buClr>
                <a:srgbClr val="FEB80A"/>
              </a:buClr>
              <a:buSzPct val="60000"/>
              <a:buFont typeface="Wingdings" panose="05000000000000000000"/>
              <a:buNone/>
            </a:pPr>
            <a:r>
              <a:rPr b="0" i="0" dirty="0">
                <a:solidFill>
                  <a:srgbClr val="FF0000"/>
                </a:solidFill>
                <a:uFillTx/>
                <a:latin typeface="Times New Roman" panose="02020603050405020304" charset="0"/>
                <a:ea typeface="黑体" panose="02010609060101010101" charset="-122"/>
                <a:cs typeface="+mn-cs"/>
              </a:rPr>
              <a:t>        关于问题3的部分答案，包含在本书第7章至第9章中，主要结果包括：</a:t>
            </a:r>
          </a:p>
          <a:p>
            <a:pPr marL="0" indent="0" algn="l" defTabSz="914400">
              <a:spcBef>
                <a:spcPts val="700"/>
              </a:spcBef>
              <a:buClr>
                <a:srgbClr val="FEB80A"/>
              </a:buClr>
              <a:buSzPct val="60000"/>
              <a:buFont typeface="Wingdings" panose="05000000000000000000"/>
              <a:buNone/>
            </a:pPr>
            <a:r>
              <a:rPr b="0" i="0" dirty="0">
                <a:solidFill>
                  <a:schemeClr val="tx1"/>
                </a:solidFill>
                <a:uFillTx/>
                <a:latin typeface="Times New Roman" panose="02020603050405020304" charset="0"/>
                <a:ea typeface="黑体" panose="02010609060101010101" charset="-122"/>
                <a:cs typeface="+mn-cs"/>
              </a:rPr>
              <a:t>        如果对抗各方都理智行事，即，始终以预定的自身利益最大化为目标，那么，红客与黑客之间其实就是在进行多赢博弈。这时，攻防各方的最佳策略就应该是追求（或将对方逼进）纳什均衡状态。在现实的网络对抗中，无论各方的预定（经济）利益是什么，都一定存在纳什均衡状态。</a:t>
            </a:r>
            <a:endParaRPr b="0" i="0" dirty="0">
              <a:solidFill>
                <a:schemeClr val="accent2"/>
              </a:solidFill>
              <a:uFillTx/>
              <a:latin typeface="Times New Roman" panose="02020603050405020304" charset="0"/>
              <a:ea typeface="黑体" panose="02010609060101010101"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417828"/>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lang="en-US" sz="2400" b="0" i="0" dirty="0">
                <a:solidFill>
                  <a:srgbClr val="FF0000"/>
                </a:solidFill>
                <a:uFillTx/>
                <a:latin typeface="Times New Roman" panose="02020603050405020304" charset="0"/>
                <a:ea typeface="黑体" panose="02010609060101010101" charset="-122"/>
                <a:cs typeface="+mn-cs"/>
              </a:rPr>
              <a:t> </a:t>
            </a:r>
            <a:r>
              <a:rPr sz="2400" b="0" i="0" dirty="0">
                <a:uFillTx/>
                <a:latin typeface="Times New Roman" panose="02020603050405020304" charset="0"/>
                <a:ea typeface="黑体" panose="02010609060101010101" charset="-122"/>
                <a:cs typeface="+mn-cs"/>
              </a:rPr>
              <a:t>更出人意料的是，我们发现：当达到纳什均衡状态时，其相关攻防也到达了某种特殊信道的信道容量。这就意味着：《信息论》的核心和《博弈论》的核心是强相关的，因此，《信息论》、《博弈论》和《安全通论》原来是可以三论融合的。通信是某种协作式对话，但是，诸如法庭辩论等却是非协作式对话，也是对抗中的一个特例，它们也可纳入基于安全通论的博弈部分，这其实是将信息论扩展到“负信息”领域了。问题3的深入研究，还需要继续借助《博弈论》、《策略论》和《运筹学》等理论。可惜目前在国内外的安全界同时精通《博弈论》和《信息论》的人太少，所以，这座金矿还大有潜力可挖。</a:t>
            </a:r>
          </a:p>
          <a:p>
            <a:pPr marL="0" indent="0" algn="l" defTabSz="914400">
              <a:spcBef>
                <a:spcPts val="700"/>
              </a:spcBef>
              <a:buClr>
                <a:srgbClr val="FEB80A"/>
              </a:buClr>
              <a:buSzPct val="60000"/>
              <a:buFont typeface="Wingdings" panose="05000000000000000000"/>
              <a:buNone/>
            </a:pPr>
            <a:endParaRPr sz="2400" b="0" i="0" dirty="0">
              <a:solidFill>
                <a:schemeClr val="accent2"/>
              </a:solidFill>
              <a:uFillTx/>
              <a:latin typeface="Times New Roman" panose="02020603050405020304" charset="0"/>
              <a:ea typeface="黑体" panose="02010609060101010101"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480693"/>
            <a:ext cx="8229600" cy="4525963"/>
          </a:xfrm>
        </p:spPr>
        <p:txBody>
          <a:bodyPr>
            <a:normAutofit lnSpcReduction="10000"/>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lang="en-US" sz="2400" b="0" i="0" dirty="0">
                <a:solidFill>
                  <a:srgbClr val="FF0000"/>
                </a:solidFill>
                <a:uFillTx/>
                <a:latin typeface="Times New Roman" panose="02020603050405020304" charset="0"/>
                <a:ea typeface="黑体" panose="02010609060101010101" charset="-122"/>
                <a:cs typeface="+mn-cs"/>
              </a:rPr>
              <a:t> </a:t>
            </a:r>
            <a:r>
              <a:rPr sz="2400" b="0" i="0" dirty="0">
                <a:solidFill>
                  <a:srgbClr val="FF0000"/>
                </a:solidFill>
                <a:uFillTx/>
                <a:latin typeface="Times New Roman" panose="02020603050405020304" charset="0"/>
                <a:ea typeface="黑体" panose="02010609060101010101" charset="-122"/>
                <a:cs typeface="+mn-cs"/>
              </a:rPr>
              <a:t>关于问题4的部分答案，包含在本书第10章至第13章中，主要结果包括：</a:t>
            </a:r>
          </a:p>
          <a:p>
            <a:pPr marL="0" indent="0" algn="l" defTabSz="914400">
              <a:spcBef>
                <a:spcPts val="700"/>
              </a:spcBef>
              <a:buClr>
                <a:srgbClr val="FEB80A"/>
              </a:buClr>
              <a:buSzPct val="60000"/>
              <a:buFont typeface="Wingdings" panose="05000000000000000000"/>
              <a:buNone/>
            </a:pPr>
            <a:r>
              <a:rPr sz="2400" b="0" i="0" dirty="0">
                <a:solidFill>
                  <a:srgbClr val="FF0000"/>
                </a:solidFill>
                <a:uFillTx/>
                <a:latin typeface="Times New Roman" panose="02020603050405020304" charset="0"/>
                <a:ea typeface="黑体" panose="02010609060101010101" charset="-122"/>
                <a:cs typeface="+mn-cs"/>
              </a:rPr>
              <a:t>        </a:t>
            </a:r>
            <a:r>
              <a:rPr sz="2400" b="0" i="0" dirty="0">
                <a:uFillTx/>
                <a:latin typeface="Times New Roman" panose="02020603050405020304" charset="0"/>
                <a:ea typeface="黑体" panose="02010609060101010101" charset="-122"/>
                <a:cs typeface="+mn-cs"/>
              </a:rPr>
              <a:t>网络空间安全的各涉事方的动力学行为分析，单方或多方相互作用时的生态环境特征等。比如，安全对抗的宏观和中观描述、攻防对抗的演化规律、黑客（红客或用户）的生态特性、黑客和红客（黑客和用户、红客和用户）相互作用时的生态特性、黑客红客和用户三者相互作用时的生态特性等。问题4的深入研究，还需要充分借鉴《复杂系统理论》、《系统论》等知识，尤其需要数学生态学家的支援，因为，毕竟在国内外安全界谁也不曾想到生物数学能帮上大忙，而且，生物数学对传统的安全专家来说确实太遥远了，不能仅仅依靠安全专家自己的补课。</a:t>
            </a:r>
          </a:p>
          <a:p>
            <a:pPr marL="0" indent="0" algn="l" defTabSz="914400">
              <a:spcBef>
                <a:spcPts val="700"/>
              </a:spcBef>
              <a:buClr>
                <a:srgbClr val="FEB80A"/>
              </a:buClr>
              <a:buSzPct val="60000"/>
              <a:buFont typeface="Wingdings" panose="05000000000000000000"/>
              <a:buNone/>
            </a:pPr>
            <a:endParaRPr sz="2400" b="0" i="0" dirty="0">
              <a:solidFill>
                <a:schemeClr val="accent2"/>
              </a:solidFill>
              <a:uFillTx/>
              <a:latin typeface="Times New Roman" panose="02020603050405020304" charset="0"/>
              <a:ea typeface="黑体" panose="02010609060101010101"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337183"/>
            <a:ext cx="8229600" cy="4525963"/>
          </a:xfrm>
        </p:spPr>
        <p:txBody>
          <a:bodyPr>
            <a:normAutofit/>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p>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sz="2400" b="0" i="0" dirty="0">
                <a:solidFill>
                  <a:schemeClr val="tx1"/>
                </a:solidFill>
                <a:uFillTx/>
                <a:latin typeface="Times New Roman" panose="02020603050405020304" charset="0"/>
                <a:ea typeface="黑体" panose="02010609060101010101" charset="-122"/>
                <a:cs typeface="+mn-cs"/>
              </a:rPr>
              <a:t>总之，为庞大的网络空间安全一级学科建立统一的基础理论，绝不是一件容易的事情。到目前为止，我们只是在各个方面，尽量地抛砖，但愿能够引来众多的玉。目前，我们“暂不生产矿泉水，只做大自然的搬运工”，所以，我们现在尽量借用已有的理论成果，尽量不去陷入繁杂的数学推导，尽量用最简捷的语言来把复杂的事情说清楚。</a:t>
            </a:r>
          </a:p>
          <a:p>
            <a:pPr marL="0" indent="0" algn="l" defTabSz="914400">
              <a:spcBef>
                <a:spcPts val="700"/>
              </a:spcBef>
              <a:buClr>
                <a:srgbClr val="FEB80A"/>
              </a:buClr>
              <a:buSzPct val="60000"/>
              <a:buFont typeface="Wingdings" panose="05000000000000000000"/>
              <a:buNone/>
            </a:pPr>
            <a:endParaRPr sz="2400" b="0" i="0" dirty="0">
              <a:solidFill>
                <a:schemeClr val="accent2"/>
              </a:solidFill>
              <a:uFillTx/>
              <a:latin typeface="Times New Roman" panose="02020603050405020304" charset="0"/>
              <a:ea typeface="黑体" panose="02010609060101010101"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13.6 </a:t>
            </a:r>
            <a:r>
              <a:rPr lang="zh-CN" altLang="en-US" sz="4400" dirty="0">
                <a:solidFill>
                  <a:schemeClr val="bg2">
                    <a:lumMod val="25000"/>
                  </a:schemeClr>
                </a:solidFill>
                <a:sym typeface="+mn-ea"/>
              </a:rPr>
              <a:t>安全攻防小结</a:t>
            </a:r>
            <a:endParaRPr lang="zh-CN" altLang="en-US"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504823"/>
            <a:ext cx="8229600" cy="4525963"/>
          </a:xfrm>
        </p:spPr>
        <p:txBody>
          <a:bodyPr>
            <a:normAutofit fontScale="90000" lnSpcReduction="10000"/>
          </a:bodyPr>
          <a:lstStyle/>
          <a:p>
            <a:pPr marL="0" indent="0" algn="l" defTabSz="914400">
              <a:spcBef>
                <a:spcPts val="700"/>
              </a:spcBef>
              <a:buClr>
                <a:srgbClr val="FEB80A"/>
              </a:buClr>
              <a:buSzPct val="60000"/>
              <a:buFont typeface="Wingdings" panose="05000000000000000000"/>
              <a:buNone/>
            </a:pPr>
            <a:r>
              <a:rPr lang="en-US" sz="2400" b="0" i="0" dirty="0">
                <a:solidFill>
                  <a:schemeClr val="tx1"/>
                </a:solidFill>
                <a:uFillTx/>
                <a:latin typeface="Times New Roman" panose="02020603050405020304" charset="0"/>
                <a:ea typeface="黑体" panose="02010609060101010101" charset="-122"/>
                <a:cs typeface="+mn-cs"/>
              </a:rPr>
              <a:t>       </a:t>
            </a:r>
            <a:r>
              <a:rPr lang="en-US" sz="2400" b="0" i="0" dirty="0">
                <a:solidFill>
                  <a:srgbClr val="FF0000"/>
                </a:solidFill>
                <a:uFillTx/>
                <a:latin typeface="Times New Roman" panose="02020603050405020304" charset="0"/>
                <a:ea typeface="黑体" panose="02010609060101010101" charset="-122"/>
                <a:cs typeface="+mn-cs"/>
              </a:rPr>
              <a:t> </a:t>
            </a:r>
            <a:r>
              <a:rPr sz="2400" b="0" i="0" dirty="0">
                <a:solidFill>
                  <a:schemeClr val="tx1"/>
                </a:solidFill>
                <a:uFillTx/>
                <a:latin typeface="Times New Roman" panose="02020603050405020304" charset="0"/>
                <a:ea typeface="黑体" panose="02010609060101010101" charset="-122"/>
                <a:cs typeface="+mn-cs"/>
              </a:rPr>
              <a:t>本书到此，本来就该结束了的，因为，我们目前能够想到的“通用”安全理论基本上就这些了。但是，在接下来的后面三章（第14章、第15章和第16章）中，还有三个比较好的结果，我们舍不得放弃。主要原因有两个</a:t>
            </a:r>
            <a:r>
              <a:rPr lang="zh-CN" sz="2400" b="0" i="0" dirty="0">
                <a:solidFill>
                  <a:schemeClr val="tx1"/>
                </a:solidFill>
                <a:uFillTx/>
                <a:latin typeface="Times New Roman" panose="02020603050405020304" charset="0"/>
                <a:ea typeface="黑体" panose="02010609060101010101" charset="-122"/>
                <a:cs typeface="+mn-cs"/>
              </a:rPr>
              <a:t>：</a:t>
            </a:r>
          </a:p>
          <a:p>
            <a:pPr marL="0" indent="0" algn="l" defTabSz="914400">
              <a:spcBef>
                <a:spcPts val="700"/>
              </a:spcBef>
              <a:buClr>
                <a:srgbClr val="FEB80A"/>
              </a:buClr>
              <a:buSzPct val="60000"/>
              <a:buFont typeface="Wingdings" panose="05000000000000000000"/>
              <a:buNone/>
            </a:pPr>
            <a:r>
              <a:rPr lang="zh-CN" sz="2400" b="0" i="0" dirty="0">
                <a:solidFill>
                  <a:schemeClr val="tx1"/>
                </a:solidFill>
                <a:uFillTx/>
                <a:latin typeface="Times New Roman" panose="02020603050405020304" charset="0"/>
                <a:ea typeface="黑体" panose="02010609060101010101" charset="-122"/>
                <a:cs typeface="+mn-cs"/>
              </a:rPr>
              <a:t>    （</a:t>
            </a:r>
            <a:r>
              <a:rPr lang="en-US" altLang="zh-CN" sz="2400" b="0" i="0" dirty="0">
                <a:solidFill>
                  <a:schemeClr val="tx1"/>
                </a:solidFill>
                <a:uFillTx/>
                <a:latin typeface="Times New Roman" panose="02020603050405020304" charset="0"/>
                <a:ea typeface="黑体" panose="02010609060101010101" charset="-122"/>
                <a:cs typeface="+mn-cs"/>
              </a:rPr>
              <a:t>1</a:t>
            </a:r>
            <a:r>
              <a:rPr lang="zh-CN" sz="2400" b="0" i="0" dirty="0">
                <a:solidFill>
                  <a:schemeClr val="tx1"/>
                </a:solidFill>
                <a:uFillTx/>
                <a:latin typeface="Times New Roman" panose="02020603050405020304" charset="0"/>
                <a:ea typeface="黑体" panose="02010609060101010101" charset="-122"/>
                <a:cs typeface="+mn-cs"/>
              </a:rPr>
              <a:t>）</a:t>
            </a:r>
            <a:r>
              <a:rPr sz="2400" b="0" i="0" dirty="0">
                <a:solidFill>
                  <a:schemeClr val="tx1"/>
                </a:solidFill>
                <a:uFillTx/>
                <a:latin typeface="Times New Roman" panose="02020603050405020304" charset="0"/>
                <a:ea typeface="黑体" panose="02010609060101010101" charset="-122"/>
                <a:cs typeface="+mn-cs"/>
              </a:rPr>
              <a:t>它们所涉及的问题，在网络空间安全中都非常重要，而且会越来越重要。实际上，它们分别回答了病毒式恶意代码是如何在网络中传染和为害的，谣言治理的效果是如何表现出来的，以及网络手段是如何影响投票选举等重大事项结果的等。</a:t>
            </a:r>
          </a:p>
          <a:p>
            <a:pPr marL="0" indent="0" algn="l" defTabSz="914400">
              <a:spcBef>
                <a:spcPts val="700"/>
              </a:spcBef>
              <a:buClr>
                <a:srgbClr val="FEB80A"/>
              </a:buClr>
              <a:buSzPct val="60000"/>
              <a:buFont typeface="Wingdings" panose="05000000000000000000"/>
              <a:buNone/>
            </a:pPr>
            <a:r>
              <a:rPr lang="zh-CN" sz="2400" b="0" i="0" dirty="0">
                <a:solidFill>
                  <a:schemeClr val="tx1"/>
                </a:solidFill>
                <a:uFillTx/>
                <a:latin typeface="Times New Roman" panose="02020603050405020304" charset="0"/>
                <a:ea typeface="黑体" panose="02010609060101010101" charset="-122"/>
                <a:cs typeface="+mn-cs"/>
              </a:rPr>
              <a:t>    （</a:t>
            </a:r>
            <a:r>
              <a:rPr lang="en-US" altLang="zh-CN" sz="2400" b="0" i="0" dirty="0">
                <a:solidFill>
                  <a:schemeClr val="tx1"/>
                </a:solidFill>
                <a:uFillTx/>
                <a:latin typeface="Times New Roman" panose="02020603050405020304" charset="0"/>
                <a:ea typeface="黑体" panose="02010609060101010101" charset="-122"/>
                <a:cs typeface="+mn-cs"/>
              </a:rPr>
              <a:t>2</a:t>
            </a:r>
            <a:r>
              <a:rPr lang="zh-CN" sz="2400" b="0" i="0" dirty="0">
                <a:solidFill>
                  <a:schemeClr val="tx1"/>
                </a:solidFill>
                <a:uFillTx/>
                <a:latin typeface="Times New Roman" panose="02020603050405020304" charset="0"/>
                <a:ea typeface="黑体" panose="02010609060101010101" charset="-122"/>
                <a:cs typeface="+mn-cs"/>
              </a:rPr>
              <a:t>）</a:t>
            </a:r>
            <a:r>
              <a:rPr sz="2400" b="0" i="0" dirty="0">
                <a:solidFill>
                  <a:schemeClr val="tx1"/>
                </a:solidFill>
                <a:uFillTx/>
                <a:latin typeface="Times New Roman" panose="02020603050405020304" charset="0"/>
                <a:ea typeface="黑体" panose="02010609060101010101" charset="-122"/>
                <a:cs typeface="+mn-cs"/>
              </a:rPr>
              <a:t>后面三章的结果，虽谈不上“通用”但是其“半通用”性还是非常好的，而且，很可能这些思路和方法今后能够推广到“通用”，只是目前作者没那个本事而已。</a:t>
            </a:r>
          </a:p>
          <a:p>
            <a:pPr marL="0" indent="0" algn="l" defTabSz="914400">
              <a:spcBef>
                <a:spcPts val="700"/>
              </a:spcBef>
              <a:buClr>
                <a:srgbClr val="FEB80A"/>
              </a:buClr>
              <a:buSzPct val="60000"/>
              <a:buFont typeface="Wingdings" panose="05000000000000000000"/>
              <a:buNone/>
            </a:pPr>
            <a:r>
              <a:rPr sz="2400" b="0" i="0" dirty="0">
                <a:solidFill>
                  <a:schemeClr val="tx1"/>
                </a:solidFill>
                <a:uFillTx/>
                <a:latin typeface="Times New Roman" panose="02020603050405020304" charset="0"/>
                <a:ea typeface="黑体" panose="02010609060101010101" charset="-122"/>
                <a:cs typeface="+mn-cs"/>
              </a:rPr>
              <a:t>       总之，我们再一次邀请国内外各方面专家，大家一起共同努力，早日完成《安全通论》！</a:t>
            </a:r>
          </a:p>
          <a:p>
            <a:pPr marL="0" indent="0" algn="l" defTabSz="914400">
              <a:spcBef>
                <a:spcPts val="700"/>
              </a:spcBef>
              <a:buClr>
                <a:srgbClr val="FEB80A"/>
              </a:buClr>
              <a:buSzPct val="60000"/>
              <a:buFont typeface="Wingdings" panose="05000000000000000000"/>
              <a:buNone/>
            </a:pPr>
            <a:endParaRPr sz="2400" b="0" i="0" dirty="0">
              <a:solidFill>
                <a:schemeClr val="accent2"/>
              </a:solidFill>
              <a:uFillTx/>
              <a:latin typeface="Times New Roman" panose="02020603050405020304" charset="0"/>
              <a:ea typeface="黑体" panose="02010609060101010101"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13.1 </a:t>
            </a:r>
            <a:r>
              <a:rPr lang="zh-CN" altLang="en-US" sz="4400" dirty="0">
                <a:solidFill>
                  <a:schemeClr val="bg2">
                    <a:lumMod val="25000"/>
                  </a:schemeClr>
                </a:solidFill>
                <a:sym typeface="+mn-ea"/>
              </a:rPr>
              <a:t>生物学榜样</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2500"/>
          </a:bodyPr>
          <a:lstStyle/>
          <a:p>
            <a:pPr marL="0" indent="0" algn="l" defTabSz="914400">
              <a:spcBef>
                <a:spcPts val="700"/>
              </a:spcBef>
              <a:buClr>
                <a:srgbClr val="FEB80A"/>
              </a:buClr>
              <a:buSzPct val="60000"/>
              <a:buFont typeface="Wingdings" panose="05000000000000000000"/>
              <a:buNone/>
            </a:pPr>
            <a:r>
              <a:rPr lang="en-US" altLang="zh-CN" sz="2400" dirty="0">
                <a:latin typeface="+mn-ea"/>
                <a:sym typeface="+mn-ea"/>
              </a:rPr>
              <a:t>  </a:t>
            </a:r>
            <a:r>
              <a:rPr lang="zh-CN" altLang="en-US" sz="2400" dirty="0">
                <a:solidFill>
                  <a:srgbClr val="FF0000"/>
                </a:solidFill>
                <a:latin typeface="+mn-ea"/>
                <a:sym typeface="+mn-ea"/>
              </a:rPr>
              <a:t>三种生物：</a:t>
            </a:r>
            <a:endParaRPr lang="zh-CN" altLang="en-US" sz="2400" b="0" i="0" dirty="0">
              <a:solidFill>
                <a:srgbClr val="FF0000"/>
              </a:solidFill>
              <a:latin typeface="+mn-ea"/>
              <a:cs typeface="+mn-cs"/>
              <a:sym typeface="+mn-ea"/>
            </a:endParaRPr>
          </a:p>
          <a:p>
            <a:pPr marL="640080" lvl="1" indent="-274320" algn="l" defTabSz="914400">
              <a:spcBef>
                <a:spcPts val="550"/>
              </a:spcBef>
              <a:buClr>
                <a:srgbClr val="3891A7"/>
              </a:buClr>
              <a:buSzPct val="70000"/>
              <a:buFont typeface="Wingdings" panose="05000000000000000000"/>
              <a:buChar char="Ø"/>
            </a:pPr>
            <a:r>
              <a:rPr lang="zh-CN" altLang="en-US" sz="2400" dirty="0">
                <a:latin typeface="+mn-ea"/>
                <a:sym typeface="+mn-ea"/>
              </a:rPr>
              <a:t>黑客</a:t>
            </a:r>
          </a:p>
          <a:p>
            <a:pPr marL="640080" lvl="1" indent="-274320" algn="l" defTabSz="914400">
              <a:spcBef>
                <a:spcPts val="550"/>
              </a:spcBef>
              <a:buClr>
                <a:srgbClr val="3891A7"/>
              </a:buClr>
              <a:buSzPct val="70000"/>
              <a:buFont typeface="Wingdings" panose="05000000000000000000"/>
              <a:buChar char="Ø"/>
            </a:pPr>
            <a:r>
              <a:rPr lang="zh-CN" altLang="en-US" sz="2400" dirty="0">
                <a:latin typeface="+mn-ea"/>
                <a:sym typeface="+mn-ea"/>
              </a:rPr>
              <a:t>红客</a:t>
            </a:r>
          </a:p>
          <a:p>
            <a:pPr marL="640080" lvl="1" indent="-274320" algn="l" defTabSz="914400">
              <a:spcBef>
                <a:spcPts val="550"/>
              </a:spcBef>
              <a:buClr>
                <a:srgbClr val="3891A7"/>
              </a:buClr>
              <a:buSzPct val="70000"/>
              <a:buFont typeface="Wingdings" panose="05000000000000000000"/>
              <a:buChar char="Ø"/>
            </a:pPr>
            <a:r>
              <a:rPr lang="zh-CN" altLang="en-US" sz="2400" dirty="0">
                <a:latin typeface="+mn-ea"/>
                <a:sym typeface="+mn-ea"/>
              </a:rPr>
              <a:t>网络普通用户（简称“用户”）</a:t>
            </a:r>
            <a:endParaRPr lang="zh-CN" altLang="en-US" sz="2400" b="0" i="0" dirty="0">
              <a:solidFill>
                <a:schemeClr val="tx1"/>
              </a:solidFill>
              <a:latin typeface="+mn-ea"/>
              <a:cs typeface="+mn-cs"/>
            </a:endParaRPr>
          </a:p>
          <a:p>
            <a:pPr marL="365760" lvl="1" indent="0" algn="l" defTabSz="914400">
              <a:spcBef>
                <a:spcPts val="550"/>
              </a:spcBef>
              <a:buClr>
                <a:srgbClr val="3891A7"/>
              </a:buClr>
              <a:buSzPct val="70000"/>
              <a:buFont typeface="Wingdings" panose="05000000000000000000"/>
              <a:buNone/>
            </a:pPr>
            <a:r>
              <a:rPr lang="zh-CN" altLang="en-US" sz="2400" dirty="0">
                <a:solidFill>
                  <a:srgbClr val="FF0000"/>
                </a:solidFill>
                <a:latin typeface="+mn-ea"/>
              </a:rPr>
              <a:t>相互作用：</a:t>
            </a:r>
          </a:p>
          <a:p>
            <a:pPr marL="640080" lvl="1" indent="-274320" algn="l" defTabSz="914400">
              <a:spcBef>
                <a:spcPts val="550"/>
              </a:spcBef>
              <a:buClr>
                <a:srgbClr val="3891A7"/>
              </a:buClr>
              <a:buSzPct val="70000"/>
              <a:buFont typeface="Wingdings" panose="05000000000000000000"/>
              <a:buChar char="Ø"/>
            </a:pPr>
            <a:r>
              <a:rPr lang="zh-CN" altLang="en-US" sz="2400" dirty="0">
                <a:latin typeface="+mn-ea"/>
              </a:rPr>
              <a:t>竞争（黑客与红客）</a:t>
            </a:r>
          </a:p>
          <a:p>
            <a:pPr marL="640080" lvl="1" indent="-274320" algn="l" defTabSz="914400">
              <a:spcBef>
                <a:spcPts val="550"/>
              </a:spcBef>
              <a:buClr>
                <a:srgbClr val="3891A7"/>
              </a:buClr>
              <a:buSzPct val="70000"/>
              <a:buFont typeface="Wingdings" panose="05000000000000000000"/>
              <a:buChar char="Ø"/>
            </a:pPr>
            <a:r>
              <a:rPr lang="zh-CN" altLang="en-US" sz="2400" dirty="0">
                <a:latin typeface="+mn-ea"/>
              </a:rPr>
              <a:t>捕猎与被猎（黑客与用户）</a:t>
            </a:r>
          </a:p>
          <a:p>
            <a:pPr marL="640080" lvl="1" indent="-274320" algn="l" defTabSz="914400">
              <a:spcBef>
                <a:spcPts val="550"/>
              </a:spcBef>
              <a:buClr>
                <a:srgbClr val="3891A7"/>
              </a:buClr>
              <a:buSzPct val="70000"/>
              <a:buFont typeface="Wingdings" panose="05000000000000000000"/>
              <a:buChar char="Ø"/>
            </a:pPr>
            <a:r>
              <a:rPr lang="zh-CN" altLang="en-US" sz="2400" dirty="0">
                <a:latin typeface="+mn-ea"/>
              </a:rPr>
              <a:t>互惠互利（红客与用户）</a:t>
            </a:r>
          </a:p>
          <a:p>
            <a:pPr marL="365760" lvl="1" indent="0" algn="l" defTabSz="914400">
              <a:spcBef>
                <a:spcPts val="550"/>
              </a:spcBef>
              <a:buClr>
                <a:srgbClr val="3891A7"/>
              </a:buClr>
              <a:buSzPct val="70000"/>
              <a:buFont typeface="Wingdings" panose="05000000000000000000"/>
              <a:buNone/>
            </a:pPr>
            <a:r>
              <a:rPr lang="zh-CN" altLang="en-US" sz="2400" dirty="0">
                <a:solidFill>
                  <a:srgbClr val="FF0000"/>
                </a:solidFill>
                <a:latin typeface="+mn-ea"/>
              </a:rPr>
              <a:t>网络安全生态学</a:t>
            </a:r>
            <a:r>
              <a:rPr lang="zh-CN" altLang="en-US" sz="2400" dirty="0">
                <a:latin typeface="+mn-ea"/>
              </a:rPr>
              <a:t>就是要仿照古老的生物生态学，用数学模型，从数量上来描述黑客、红客和用户的生存与环境关系，并以此解释一些宏观现象，为网络空间安全的保障提供战略借鉴。</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29769"/>
            <a:ext cx="7772400" cy="1829761"/>
          </a:xfrm>
        </p:spPr>
        <p:txBody>
          <a:bodyPr>
            <a:normAutofit/>
          </a:bodyPr>
          <a:lstStyle/>
          <a:p>
            <a:pPr algn="ctr"/>
            <a:r>
              <a:rPr lang="zh-CN" altLang="en-US" dirty="0">
                <a:solidFill>
                  <a:schemeClr val="bg2">
                    <a:lumMod val="25000"/>
                  </a:schemeClr>
                </a:solidFill>
              </a:rPr>
              <a:t>本章结束，谢谢</a:t>
            </a:r>
            <a:r>
              <a:rPr lang="en-US" altLang="zh-CN" dirty="0">
                <a:solidFill>
                  <a:schemeClr val="bg2">
                    <a:lumMod val="25000"/>
                  </a:schemeClr>
                </a:solidFill>
              </a:rPr>
              <a:t>              </a:t>
            </a:r>
            <a:endParaRPr lang="zh-CN" altLang="en-US" dirty="0">
              <a:solidFill>
                <a:schemeClr val="bg2">
                  <a:lumMod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13.1 </a:t>
            </a:r>
            <a:r>
              <a:rPr lang="zh-CN" altLang="en-US" sz="4400" dirty="0">
                <a:solidFill>
                  <a:schemeClr val="bg2">
                    <a:lumMod val="25000"/>
                  </a:schemeClr>
                </a:solidFill>
                <a:sym typeface="+mn-ea"/>
              </a:rPr>
              <a:t>生物学榜样</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457200" y="1481455"/>
            <a:ext cx="8229600" cy="4914265"/>
          </a:xfrm>
        </p:spPr>
        <p:txBody>
          <a:bodyPr>
            <a:normAutofit/>
          </a:bodyPr>
          <a:lstStyle/>
          <a:p>
            <a:pPr marL="320040" indent="-320040" algn="l" defTabSz="914400">
              <a:spcBef>
                <a:spcPts val="700"/>
              </a:spcBef>
              <a:buClr>
                <a:srgbClr val="FEB80A"/>
              </a:buClr>
              <a:buSzPct val="60000"/>
              <a:buFont typeface="Wingdings" panose="05000000000000000000"/>
              <a:buChar char="Ø"/>
            </a:pPr>
            <a:r>
              <a:rPr lang="zh-CN" altLang="en-US" sz="2400" b="0" i="0" dirty="0">
                <a:solidFill>
                  <a:srgbClr val="FF0000"/>
                </a:solidFill>
                <a:latin typeface="Times New Roman" panose="02020603050405020304" charset="0"/>
                <a:ea typeface="黑体" panose="02010609060101010101" charset="-122"/>
                <a:cs typeface="+mn-cs"/>
              </a:rPr>
              <a:t>为何能够把黑客、红客和用户当作生物来看待呢？</a:t>
            </a:r>
          </a:p>
          <a:p>
            <a:pPr marL="640080" lvl="1" indent="-274320" algn="l" defTabSz="914400">
              <a:spcBef>
                <a:spcPts val="550"/>
              </a:spcBef>
              <a:buClr>
                <a:srgbClr val="3891A7"/>
              </a:buClr>
              <a:buSzPct val="70000"/>
              <a:buFont typeface="Wingdings" panose="05000000000000000000"/>
              <a:buChar char="Ø"/>
            </a:pPr>
            <a:r>
              <a:rPr lang="zh-CN" altLang="en-US" sz="2200" b="0" i="0" dirty="0">
                <a:solidFill>
                  <a:srgbClr val="FF0000"/>
                </a:solidFill>
                <a:latin typeface="Times New Roman" panose="02020603050405020304" charset="0"/>
                <a:ea typeface="黑体" panose="02010609060101010101" charset="-122"/>
                <a:cs typeface="+mn-cs"/>
              </a:rPr>
              <a:t>其一</a:t>
            </a:r>
            <a:r>
              <a:rPr lang="zh-CN" altLang="en-US" sz="2200" b="0" i="0" dirty="0">
                <a:solidFill>
                  <a:schemeClr val="tx1"/>
                </a:solidFill>
                <a:latin typeface="Times New Roman" panose="02020603050405020304" charset="0"/>
                <a:ea typeface="黑体" panose="02010609060101010101" charset="-122"/>
                <a:cs typeface="+mn-cs"/>
              </a:rPr>
              <a:t>，他们的功能与角色完全取决于所使用的工具（包括硬件和软件）。</a:t>
            </a:r>
          </a:p>
          <a:p>
            <a:pPr marL="640080" lvl="1" indent="-274320" algn="l" defTabSz="914400">
              <a:spcBef>
                <a:spcPts val="550"/>
              </a:spcBef>
              <a:buClr>
                <a:srgbClr val="3891A7"/>
              </a:buClr>
              <a:buSzPct val="70000"/>
              <a:buFont typeface="Wingdings" panose="05000000000000000000"/>
              <a:buChar char="Ø"/>
            </a:pPr>
            <a:r>
              <a:rPr lang="zh-CN" altLang="en-US" sz="2200" b="0" i="0" dirty="0">
                <a:solidFill>
                  <a:srgbClr val="FF0000"/>
                </a:solidFill>
                <a:latin typeface="Times New Roman" panose="02020603050405020304" charset="0"/>
                <a:ea typeface="黑体" panose="02010609060101010101" charset="-122"/>
                <a:cs typeface="+mn-cs"/>
              </a:rPr>
              <a:t>其二</a:t>
            </a:r>
            <a:r>
              <a:rPr lang="zh-CN" altLang="en-US" sz="2200" b="0" i="0" dirty="0">
                <a:solidFill>
                  <a:schemeClr val="tx1"/>
                </a:solidFill>
                <a:latin typeface="Times New Roman" panose="02020603050405020304" charset="0"/>
                <a:ea typeface="黑体" panose="02010609060101010101" charset="-122"/>
                <a:cs typeface="+mn-cs"/>
              </a:rPr>
              <a:t>，他们都拥有共同的预</a:t>
            </a:r>
            <a:r>
              <a:rPr lang="zh-CN" altLang="en-US" sz="2200" b="0" i="0" dirty="0">
                <a:solidFill>
                  <a:schemeClr val="tx1"/>
                </a:solidFill>
                <a:uFillTx/>
                <a:latin typeface="Times New Roman" panose="02020603050405020304" charset="0"/>
                <a:ea typeface="黑体" panose="02010609060101010101" charset="-122"/>
                <a:cs typeface="+mn-cs"/>
              </a:rPr>
              <a:t>装（或预配）基础设施（包括基础软件和核心硬件等），而其</a:t>
            </a:r>
            <a:r>
              <a:rPr lang="zh-CN" altLang="en-US" sz="2200" b="0" i="0" dirty="0">
                <a:solidFill>
                  <a:schemeClr val="tx1"/>
                </a:solidFill>
                <a:latin typeface="Times New Roman" panose="02020603050405020304" charset="0"/>
                <a:ea typeface="黑体" panose="02010609060101010101" charset="-122"/>
                <a:cs typeface="+mn-cs"/>
              </a:rPr>
              <a:t>主要区别只体现在更上层的自选应用工具方面。</a:t>
            </a:r>
          </a:p>
          <a:p>
            <a:pPr marL="640080" lvl="1" indent="-274320" algn="l" defTabSz="914400">
              <a:spcBef>
                <a:spcPts val="550"/>
              </a:spcBef>
              <a:buClr>
                <a:srgbClr val="3891A7"/>
              </a:buClr>
              <a:buSzPct val="70000"/>
              <a:buFont typeface="Wingdings" panose="05000000000000000000"/>
              <a:buChar char="Ø"/>
            </a:pPr>
            <a:r>
              <a:rPr lang="zh-CN" altLang="en-US" sz="2200" b="0" i="0" dirty="0">
                <a:solidFill>
                  <a:srgbClr val="FF0000"/>
                </a:solidFill>
                <a:latin typeface="Times New Roman" panose="02020603050405020304" charset="0"/>
                <a:ea typeface="黑体" panose="02010609060101010101" charset="-122"/>
                <a:cs typeface="+mn-cs"/>
              </a:rPr>
              <a:t>其三：</a:t>
            </a:r>
            <a:r>
              <a:rPr lang="zh-CN" altLang="en-US" sz="2200" b="0" i="0" dirty="0">
                <a:solidFill>
                  <a:schemeClr val="tx1"/>
                </a:solidFill>
                <a:latin typeface="Times New Roman" panose="02020603050405020304" charset="0"/>
                <a:ea typeface="黑体" panose="02010609060101010101" charset="-122"/>
                <a:cs typeface="+mn-cs"/>
              </a:rPr>
              <a:t>几乎每一种自选应用工具的扩散，都具有口口相传的特性。即，当某人拥有并使用某应用工具后，若满意，他会向其朋友推荐；而其朋友中，又有一些人会跟进，甚至再向其朋友推荐；如此反复推进，最终，该工具使用者数量的增加模式就完全等同于生物的繁殖模式了。由于这些工具使用者的代际很密集，数量也很大，所以，可以用连续函数来表示任何时刻用户的密度（或数量）。</a:t>
            </a:r>
          </a:p>
          <a:p>
            <a:pPr marL="365760" lvl="1" indent="0" algn="l" defTabSz="914400">
              <a:spcBef>
                <a:spcPts val="550"/>
              </a:spcBef>
              <a:buClr>
                <a:srgbClr val="3891A7"/>
              </a:buClr>
              <a:buSzPct val="70000"/>
              <a:buFont typeface="Wingdings" panose="05000000000000000000"/>
              <a:buNone/>
            </a:pPr>
            <a:endParaRPr lang="zh-CN" altLang="en-US" sz="2400" dirty="0">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13.1 </a:t>
            </a:r>
            <a:r>
              <a:rPr lang="zh-CN" altLang="en-US" sz="4400" dirty="0">
                <a:solidFill>
                  <a:schemeClr val="bg2">
                    <a:lumMod val="25000"/>
                  </a:schemeClr>
                </a:solidFill>
                <a:sym typeface="+mn-ea"/>
              </a:rPr>
              <a:t>生物学榜样</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fontScale="90000" lnSpcReduction="20000"/>
          </a:bodyPr>
          <a:lstStyle/>
          <a:p>
            <a:pPr marL="0" indent="0" algn="l" defTabSz="914400">
              <a:spcBef>
                <a:spcPts val="700"/>
              </a:spcBef>
              <a:buClr>
                <a:srgbClr val="FEB80A"/>
              </a:buClr>
              <a:buSzPct val="60000"/>
              <a:buFont typeface="Wingdings" panose="05000000000000000000"/>
              <a:buNone/>
            </a:pPr>
            <a:r>
              <a:rPr lang="en-US" altLang="zh-CN" sz="2400" b="0" i="0" dirty="0">
                <a:latin typeface="+mn-ea"/>
                <a:cs typeface="+mn-cs"/>
              </a:rPr>
              <a:t>    </a:t>
            </a:r>
            <a:r>
              <a:rPr lang="zh-CN" altLang="en-US" sz="2400" b="0" i="0" dirty="0">
                <a:latin typeface="+mn-ea"/>
                <a:cs typeface="+mn-cs"/>
              </a:rPr>
              <a:t>如果我们把拥有并使用N个工具的活人隐去，而只把他等同于这N个工具的集合的话，由于这些（非基础设施的）应用工具都是像生物一样繁殖的，那么，由黑客、红客和用户组成的活人网络世界，也就等同于一个软、硬件工具世界，而</a:t>
            </a:r>
            <a:r>
              <a:rPr lang="zh-CN" altLang="en-US" sz="2400" b="0" i="0" dirty="0">
                <a:solidFill>
                  <a:srgbClr val="FF0000"/>
                </a:solidFill>
                <a:latin typeface="+mn-ea"/>
                <a:cs typeface="+mn-cs"/>
              </a:rPr>
              <a:t>每一种工具就等同于一种生物</a:t>
            </a:r>
            <a:r>
              <a:rPr lang="zh-CN" altLang="en-US" sz="2400" b="0" i="0" dirty="0">
                <a:latin typeface="+mn-ea"/>
                <a:cs typeface="+mn-cs"/>
              </a:rPr>
              <a:t>。因为：</a:t>
            </a:r>
          </a:p>
          <a:p>
            <a:pPr marL="0" indent="0" algn="l" defTabSz="914400">
              <a:spcBef>
                <a:spcPts val="700"/>
              </a:spcBef>
              <a:buClr>
                <a:srgbClr val="FEB80A"/>
              </a:buClr>
              <a:buSzPct val="60000"/>
              <a:buFont typeface="Wingdings" panose="05000000000000000000"/>
              <a:buNone/>
            </a:pPr>
            <a:r>
              <a:rPr lang="zh-CN" altLang="en-US" sz="2400" b="0" i="0" dirty="0">
                <a:latin typeface="+mn-ea"/>
                <a:cs typeface="+mn-cs"/>
              </a:rPr>
              <a:t>    ①工具被使用 </a:t>
            </a:r>
            <a:r>
              <a:rPr lang="en-US" altLang="zh-CN" sz="2400" b="0" i="0" dirty="0">
                <a:solidFill>
                  <a:schemeClr val="tx1"/>
                </a:solidFill>
                <a:latin typeface="+mn-ea"/>
                <a:cs typeface="+mn-cs"/>
              </a:rPr>
              <a:t>&lt;=&gt;</a:t>
            </a:r>
            <a:r>
              <a:rPr lang="en-US" altLang="zh-CN" sz="2400" b="0" i="0" dirty="0">
                <a:latin typeface="+mn-ea"/>
                <a:cs typeface="+mn-cs"/>
              </a:rPr>
              <a:t> </a:t>
            </a:r>
            <a:r>
              <a:rPr lang="zh-CN" altLang="en-US" sz="2400" dirty="0">
                <a:latin typeface="+mn-ea"/>
                <a:sym typeface="+mn-ea"/>
              </a:rPr>
              <a:t>生物个体是活的；</a:t>
            </a:r>
          </a:p>
          <a:p>
            <a:pPr marL="0" indent="0" algn="l" defTabSz="914400">
              <a:spcBef>
                <a:spcPts val="700"/>
              </a:spcBef>
              <a:buClr>
                <a:srgbClr val="FEB80A"/>
              </a:buClr>
              <a:buSzPct val="60000"/>
              <a:buFont typeface="Wingdings" panose="05000000000000000000"/>
              <a:buNone/>
            </a:pPr>
            <a:r>
              <a:rPr lang="zh-CN" altLang="en-US" sz="2400" dirty="0">
                <a:latin typeface="+mn-ea"/>
                <a:sym typeface="+mn-ea"/>
              </a:rPr>
              <a:t>    ②卸载、放弃或被毁坏 </a:t>
            </a:r>
            <a:r>
              <a:rPr lang="en-US" altLang="zh-CN" sz="2400" dirty="0">
                <a:latin typeface="+mn-ea"/>
                <a:sym typeface="+mn-ea"/>
              </a:rPr>
              <a:t>&lt;=&gt; </a:t>
            </a:r>
            <a:r>
              <a:rPr lang="zh-CN" altLang="en-US" sz="2400" dirty="0">
                <a:latin typeface="+mn-ea"/>
                <a:sym typeface="+mn-ea"/>
              </a:rPr>
              <a:t>生物个体死亡；</a:t>
            </a:r>
          </a:p>
          <a:p>
            <a:pPr marL="0" indent="0" algn="l" defTabSz="914400">
              <a:spcBef>
                <a:spcPts val="700"/>
              </a:spcBef>
              <a:buClr>
                <a:srgbClr val="FEB80A"/>
              </a:buClr>
              <a:buSzPct val="60000"/>
              <a:buFont typeface="Wingdings" panose="05000000000000000000"/>
              <a:buNone/>
            </a:pPr>
            <a:r>
              <a:rPr lang="zh-CN" altLang="en-US" sz="2400" dirty="0">
                <a:latin typeface="+mn-ea"/>
                <a:sym typeface="+mn-ea"/>
              </a:rPr>
              <a:t>    ③未被放弃但也暂未被使用时 </a:t>
            </a:r>
            <a:r>
              <a:rPr lang="en-US" altLang="zh-CN" sz="2400" dirty="0">
                <a:latin typeface="+mn-ea"/>
                <a:sym typeface="+mn-ea"/>
              </a:rPr>
              <a:t>&lt;=&gt; </a:t>
            </a:r>
            <a:r>
              <a:rPr lang="zh-CN" altLang="en-US" sz="2400" dirty="0">
                <a:latin typeface="+mn-ea"/>
                <a:sym typeface="+mn-ea"/>
              </a:rPr>
              <a:t>生物个体迁出；</a:t>
            </a:r>
          </a:p>
          <a:p>
            <a:pPr marL="0" indent="0" algn="l" defTabSz="914400">
              <a:spcBef>
                <a:spcPts val="700"/>
              </a:spcBef>
              <a:buClr>
                <a:srgbClr val="FEB80A"/>
              </a:buClr>
              <a:buSzPct val="60000"/>
              <a:buFont typeface="Wingdings" panose="05000000000000000000"/>
              <a:buNone/>
            </a:pPr>
            <a:r>
              <a:rPr lang="zh-CN" altLang="en-US" sz="2400" dirty="0">
                <a:latin typeface="+mn-ea"/>
                <a:sym typeface="+mn-ea"/>
              </a:rPr>
              <a:t>    ④重新又被使用 </a:t>
            </a:r>
            <a:r>
              <a:rPr lang="en-US" altLang="zh-CN" sz="2400" dirty="0">
                <a:latin typeface="+mn-ea"/>
                <a:sym typeface="+mn-ea"/>
              </a:rPr>
              <a:t>&lt;=&gt; </a:t>
            </a:r>
            <a:r>
              <a:rPr lang="zh-CN" altLang="en-US" sz="2400" dirty="0">
                <a:latin typeface="+mn-ea"/>
                <a:sym typeface="+mn-ea"/>
              </a:rPr>
              <a:t>生物个体迁入；</a:t>
            </a:r>
          </a:p>
          <a:p>
            <a:pPr marL="0" indent="0" algn="l" defTabSz="914400">
              <a:spcBef>
                <a:spcPts val="700"/>
              </a:spcBef>
              <a:buClr>
                <a:srgbClr val="FEB80A"/>
              </a:buClr>
              <a:buSzPct val="60000"/>
              <a:buFont typeface="Wingdings" panose="05000000000000000000"/>
              <a:buNone/>
            </a:pPr>
            <a:r>
              <a:rPr lang="zh-CN" altLang="en-US" sz="2400" dirty="0">
                <a:latin typeface="+mn-ea"/>
                <a:sym typeface="+mn-ea"/>
              </a:rPr>
              <a:t>    ⑤淘汰 </a:t>
            </a:r>
            <a:r>
              <a:rPr lang="en-US" altLang="zh-CN" sz="2400" dirty="0">
                <a:latin typeface="+mn-ea"/>
                <a:sym typeface="+mn-ea"/>
              </a:rPr>
              <a:t>&lt;=&gt; </a:t>
            </a:r>
            <a:r>
              <a:rPr lang="zh-CN" altLang="en-US" sz="2400" dirty="0">
                <a:latin typeface="+mn-ea"/>
                <a:sym typeface="+mn-ea"/>
              </a:rPr>
              <a:t>灭绝</a:t>
            </a:r>
            <a:endParaRPr lang="zh-CN" altLang="en-US" sz="2400" b="0" i="0" dirty="0">
              <a:latin typeface="+mn-ea"/>
              <a:cs typeface="+mn-cs"/>
              <a:sym typeface="+mn-ea"/>
            </a:endParaRPr>
          </a:p>
          <a:p>
            <a:pPr marL="0" indent="0" algn="l" defTabSz="914400">
              <a:spcBef>
                <a:spcPts val="700"/>
              </a:spcBef>
              <a:buClr>
                <a:srgbClr val="FEB80A"/>
              </a:buClr>
              <a:buSzPct val="60000"/>
              <a:buFont typeface="Wingdings" panose="05000000000000000000"/>
              <a:buNone/>
            </a:pPr>
            <a:r>
              <a:rPr lang="zh-CN" altLang="en-US" sz="2400" b="0" i="0" dirty="0">
                <a:latin typeface="+mn-ea"/>
                <a:cs typeface="+mn-cs"/>
              </a:rPr>
              <a:t>从</a:t>
            </a:r>
            <a:r>
              <a:rPr lang="zh-CN" altLang="en-US" sz="2400" b="0" i="0" dirty="0">
                <a:solidFill>
                  <a:srgbClr val="FF0000"/>
                </a:solidFill>
                <a:latin typeface="+mn-ea"/>
                <a:cs typeface="+mn-cs"/>
              </a:rPr>
              <a:t>安全功能角度</a:t>
            </a:r>
            <a:r>
              <a:rPr lang="zh-CN" altLang="en-US" sz="2400" b="0" i="0" dirty="0">
                <a:latin typeface="+mn-ea"/>
                <a:cs typeface="+mn-cs"/>
              </a:rPr>
              <a:t>看，所有这些生物都可以</a:t>
            </a:r>
            <a:r>
              <a:rPr lang="zh-CN" altLang="en-US" sz="2400" b="0" i="0" dirty="0">
                <a:solidFill>
                  <a:srgbClr val="FF0000"/>
                </a:solidFill>
                <a:latin typeface="+mn-ea"/>
                <a:cs typeface="+mn-cs"/>
              </a:rPr>
              <a:t>分为三大类</a:t>
            </a:r>
            <a:r>
              <a:rPr lang="zh-CN" altLang="en-US" sz="2400" b="0" i="0" dirty="0">
                <a:latin typeface="+mn-ea"/>
                <a:cs typeface="+mn-cs"/>
              </a:rPr>
              <a:t>：从事破坏活动的黑客类工具、从事与黑客对抗的红客类工具、从事建设事业的用户类工具。为习惯计，我们仍然用</a:t>
            </a:r>
            <a:r>
              <a:rPr lang="zh-CN" altLang="en-US" sz="2400" b="0" i="0" dirty="0">
                <a:solidFill>
                  <a:srgbClr val="FF0000"/>
                </a:solidFill>
                <a:latin typeface="+mn-ea"/>
                <a:cs typeface="+mn-cs"/>
              </a:rPr>
              <a:t>黑客、红客和用户</a:t>
            </a:r>
            <a:r>
              <a:rPr lang="zh-CN" altLang="en-US" sz="2400" b="0" i="0" dirty="0">
                <a:latin typeface="+mn-ea"/>
                <a:cs typeface="+mn-cs"/>
              </a:rPr>
              <a:t>来表示这些工具。</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13.1 </a:t>
            </a:r>
            <a:r>
              <a:rPr lang="zh-CN" altLang="en-US" sz="4400" dirty="0">
                <a:solidFill>
                  <a:schemeClr val="bg2">
                    <a:lumMod val="25000"/>
                  </a:schemeClr>
                </a:solidFill>
                <a:sym typeface="+mn-ea"/>
              </a:rPr>
              <a:t>生物学榜样</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p:txBody>
          <a:bodyPr>
            <a:normAutofit/>
          </a:bodyPr>
          <a:lstStyle/>
          <a:p>
            <a:pPr marL="0" indent="0" algn="l" defTabSz="914400">
              <a:spcBef>
                <a:spcPts val="700"/>
              </a:spcBef>
              <a:buClr>
                <a:srgbClr val="FEB80A"/>
              </a:buClr>
              <a:buSzPct val="60000"/>
              <a:buFont typeface="Wingdings" panose="05000000000000000000"/>
              <a:buNone/>
            </a:pPr>
            <a:r>
              <a:rPr lang="en-US" altLang="zh-CN" sz="2400" dirty="0">
                <a:latin typeface="+mn-ea"/>
                <a:sym typeface="+mn-ea"/>
              </a:rPr>
              <a:t>  </a:t>
            </a:r>
            <a:r>
              <a:rPr lang="zh-CN" altLang="en-US" sz="2400" dirty="0">
                <a:solidFill>
                  <a:srgbClr val="FF0000"/>
                </a:solidFill>
                <a:latin typeface="+mn-ea"/>
                <a:sym typeface="+mn-ea"/>
              </a:rPr>
              <a:t>回顾：</a:t>
            </a:r>
            <a:endParaRPr lang="zh-CN" altLang="en-US" sz="2400" b="0" i="0" dirty="0">
              <a:solidFill>
                <a:srgbClr val="FF0000"/>
              </a:solidFill>
              <a:latin typeface="+mn-ea"/>
              <a:cs typeface="+mn-cs"/>
              <a:sym typeface="+mn-ea"/>
            </a:endParaRPr>
          </a:p>
          <a:p>
            <a:pPr marL="640080" lvl="1" indent="-274320" algn="l" defTabSz="914400">
              <a:spcBef>
                <a:spcPts val="550"/>
              </a:spcBef>
              <a:buClr>
                <a:srgbClr val="3891A7"/>
              </a:buClr>
              <a:buSzPct val="70000"/>
              <a:buFont typeface="Wingdings" panose="05000000000000000000"/>
              <a:buChar char="Ø"/>
            </a:pPr>
            <a:r>
              <a:rPr lang="en-US" altLang="zh-CN" sz="2400" dirty="0">
                <a:latin typeface="+mn-ea"/>
                <a:sym typeface="+mn-ea"/>
              </a:rPr>
              <a:t>第3</a:t>
            </a:r>
            <a:r>
              <a:rPr lang="zh-CN" altLang="en-US" sz="2400" dirty="0">
                <a:latin typeface="+mn-ea"/>
                <a:sym typeface="+mn-ea"/>
              </a:rPr>
              <a:t>章的</a:t>
            </a:r>
            <a:r>
              <a:rPr lang="en-US" altLang="zh-CN" sz="2400" dirty="0">
                <a:latin typeface="+mn-ea"/>
                <a:sym typeface="+mn-ea"/>
              </a:rPr>
              <a:t>黑客生态学</a:t>
            </a:r>
            <a:r>
              <a:rPr lang="zh-CN" altLang="en-US" sz="2400" dirty="0">
                <a:latin typeface="+mn-ea"/>
                <a:sym typeface="+mn-ea"/>
              </a:rPr>
              <a:t>中</a:t>
            </a:r>
            <a:r>
              <a:rPr lang="en-US" altLang="zh-CN" sz="2400" dirty="0">
                <a:latin typeface="+mn-ea"/>
                <a:sym typeface="+mn-ea"/>
              </a:rPr>
              <a:t>假定“只有一种黑客工具”。但是，相关的思路和结果对“多种黑客工具”仍有效</a:t>
            </a:r>
            <a:r>
              <a:rPr lang="zh-CN" altLang="en-US" sz="2400" dirty="0">
                <a:latin typeface="+mn-ea"/>
                <a:sym typeface="+mn-ea"/>
              </a:rPr>
              <a:t>。</a:t>
            </a:r>
            <a:r>
              <a:rPr lang="en-US" altLang="zh-CN" sz="2400" dirty="0">
                <a:latin typeface="+mn-ea"/>
                <a:sym typeface="+mn-ea"/>
              </a:rPr>
              <a:t>因为，虽然每一种黑客工具形成了一个生物群体，但由多个黑客工具形成的多个生物群的大目标基本上是一致的，即，躲过红客，侵略用户。</a:t>
            </a:r>
          </a:p>
          <a:p>
            <a:pPr marL="640080" lvl="1" indent="-274320" algn="l" defTabSz="914400">
              <a:spcBef>
                <a:spcPts val="550"/>
              </a:spcBef>
              <a:buClr>
                <a:srgbClr val="3891A7"/>
              </a:buClr>
              <a:buSzPct val="70000"/>
              <a:buFont typeface="Wingdings" panose="05000000000000000000"/>
              <a:buChar char="Ø"/>
            </a:pPr>
            <a:r>
              <a:rPr lang="en-US" altLang="zh-CN" sz="2400" dirty="0">
                <a:latin typeface="+mn-ea"/>
                <a:sym typeface="+mn-ea"/>
              </a:rPr>
              <a:t>在第3章中建立黑客生态学时，就曾说过：其实不仅仅限于黑客，它既是“红客生态学”，也是“用户生态学”，它可以是任何一群大目标基本一致的</a:t>
            </a:r>
            <a:r>
              <a:rPr lang="en-US" altLang="zh-CN" sz="2400" dirty="0">
                <a:solidFill>
                  <a:srgbClr val="FF0000"/>
                </a:solidFill>
                <a:latin typeface="+mn-ea"/>
                <a:sym typeface="+mn-ea"/>
              </a:rPr>
              <a:t>“单种群动物”的生态学</a:t>
            </a:r>
            <a:r>
              <a:rPr lang="en-US" altLang="zh-CN" sz="2400" dirty="0">
                <a:latin typeface="+mn-ea"/>
                <a:sym typeface="+mn-ea"/>
              </a:rPr>
              <a:t>。</a:t>
            </a:r>
            <a:endParaRPr lang="zh-CN" altLang="en-US" sz="2400" dirty="0">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sym typeface="+mn-ea"/>
              </a:rPr>
              <a:t>13.1 </a:t>
            </a:r>
            <a:r>
              <a:rPr lang="zh-CN" altLang="en-US" sz="4400" dirty="0">
                <a:solidFill>
                  <a:schemeClr val="bg2">
                    <a:lumMod val="25000"/>
                  </a:schemeClr>
                </a:solidFill>
                <a:sym typeface="+mn-ea"/>
              </a:rPr>
              <a:t>生物学榜样</a:t>
            </a:r>
            <a:endParaRPr lang="zh-CN" altLang="en-US" sz="4400" dirty="0">
              <a:solidFill>
                <a:schemeClr val="bg2">
                  <a:lumMod val="25000"/>
                </a:schemeClr>
              </a:solidFill>
            </a:endParaRP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5"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1010920" y="1481455"/>
            <a:ext cx="7675880" cy="4526280"/>
          </a:xfrm>
        </p:spPr>
        <p:txBody>
          <a:bodyPr>
            <a:normAutofit fontScale="92500"/>
          </a:bodyPr>
          <a:lstStyle/>
          <a:p>
            <a:pPr marL="0" indent="0" algn="l" defTabSz="914400">
              <a:spcBef>
                <a:spcPts val="700"/>
              </a:spcBef>
              <a:buClr>
                <a:srgbClr val="FEB80A"/>
              </a:buClr>
              <a:buSzPct val="60000"/>
              <a:buFont typeface="Wingdings" panose="05000000000000000000"/>
              <a:buNone/>
            </a:pPr>
            <a:endParaRPr lang="en-US" altLang="zh-CN" sz="2400" b="0" i="0" dirty="0">
              <a:solidFill>
                <a:schemeClr val="tx1"/>
              </a:solidFill>
              <a:latin typeface="+mn-ea"/>
              <a:cs typeface="+mn-cs"/>
            </a:endParaRPr>
          </a:p>
          <a:p>
            <a:pPr marL="0" indent="0" algn="l" defTabSz="914400">
              <a:spcBef>
                <a:spcPts val="700"/>
              </a:spcBef>
              <a:buClr>
                <a:srgbClr val="FEB80A"/>
              </a:buClr>
              <a:buSzPct val="60000"/>
              <a:buFont typeface="Wingdings" panose="05000000000000000000"/>
              <a:buNone/>
            </a:pPr>
            <a:r>
              <a:rPr lang="en-US" altLang="zh-CN" sz="2400" b="0" i="0" dirty="0">
                <a:solidFill>
                  <a:schemeClr val="tx1"/>
                </a:solidFill>
                <a:latin typeface="+mn-ea"/>
                <a:cs typeface="+mn-cs"/>
              </a:rPr>
              <a:t>   </a:t>
            </a:r>
            <a:r>
              <a:rPr sz="2400" b="0" i="0" dirty="0">
                <a:solidFill>
                  <a:schemeClr val="tx1"/>
                </a:solidFill>
                <a:latin typeface="黑体" panose="02010609060101010101" charset="-122"/>
                <a:ea typeface="黑体" panose="02010609060101010101" charset="-122"/>
                <a:cs typeface="+mn-cs"/>
              </a:rPr>
              <a:t>当黑客和用户被放在一起时，就相当于将狮子和牛羊放一起了，这时不应该再将它们视作同一个种群，所以，第４章的方法和结果在此处就失效了，就必须再次借鉴古老的生物生态学，来为它们建立“</a:t>
            </a:r>
            <a:r>
              <a:rPr sz="2400" b="0" i="0" dirty="0">
                <a:solidFill>
                  <a:srgbClr val="FF0000"/>
                </a:solidFill>
                <a:latin typeface="黑体" panose="02010609060101010101" charset="-122"/>
                <a:ea typeface="黑体" panose="02010609060101010101" charset="-122"/>
                <a:cs typeface="+mn-cs"/>
              </a:rPr>
              <a:t>多种群生态学</a:t>
            </a:r>
            <a:r>
              <a:rPr sz="2400" b="0" i="0" dirty="0">
                <a:solidFill>
                  <a:schemeClr val="tx1"/>
                </a:solidFill>
                <a:latin typeface="黑体" panose="02010609060101010101" charset="-122"/>
                <a:ea typeface="黑体" panose="02010609060101010101" charset="-122"/>
                <a:cs typeface="+mn-cs"/>
              </a:rPr>
              <a:t>”。</a:t>
            </a:r>
          </a:p>
          <a:p>
            <a:pPr marL="0" indent="0" algn="l" defTabSz="914400">
              <a:spcBef>
                <a:spcPts val="700"/>
              </a:spcBef>
              <a:buClr>
                <a:srgbClr val="FEB80A"/>
              </a:buClr>
              <a:buSzPct val="60000"/>
              <a:buFont typeface="Wingdings" panose="05000000000000000000"/>
              <a:buNone/>
            </a:pPr>
            <a:r>
              <a:rPr sz="2400" b="0" i="0" dirty="0">
                <a:solidFill>
                  <a:schemeClr val="tx1"/>
                </a:solidFill>
                <a:latin typeface="黑体" panose="02010609060101010101" charset="-122"/>
                <a:ea typeface="黑体" panose="02010609060101010101" charset="-122"/>
                <a:cs typeface="+mn-cs"/>
              </a:rPr>
              <a:t>   由于黑客、红客和用户的生存状态相差很大，所以，本章分别根据“黑客+用户”、“黑客+红客”、“红客+用户”、“黑客+红客+用户”等情况，来考虑两种群和三种群的安全生态学。</a:t>
            </a:r>
          </a:p>
          <a:p>
            <a:pPr marL="0" indent="0" algn="l" defTabSz="914400">
              <a:spcBef>
                <a:spcPts val="700"/>
              </a:spcBef>
              <a:buClr>
                <a:srgbClr val="FEB80A"/>
              </a:buClr>
              <a:buSzPct val="60000"/>
              <a:buFont typeface="Wingdings" panose="05000000000000000000"/>
              <a:buNone/>
            </a:pPr>
            <a:r>
              <a:rPr sz="2400" b="0" i="0" dirty="0">
                <a:solidFill>
                  <a:schemeClr val="tx1"/>
                </a:solidFill>
                <a:latin typeface="黑体" panose="02010609060101010101" charset="-122"/>
                <a:ea typeface="黑体" panose="02010609060101010101" charset="-122"/>
                <a:cs typeface="+mn-cs"/>
              </a:rPr>
              <a:t>   本章研究的是工具，而不是活人，所以，当某个活人同时拥有和使用多个黑客工具、红客工具和用户工具时，我们便将此人割裂成多个虚拟人的集合体，让虚拟人各自扮演黑客、红客和用户的角色。</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lvl="0"/>
            <a:r>
              <a:rPr lang="en-US" altLang="zh-CN" sz="4400" dirty="0">
                <a:solidFill>
                  <a:schemeClr val="bg2">
                    <a:lumMod val="25000"/>
                  </a:schemeClr>
                </a:solidFill>
              </a:rPr>
              <a:t>13.2 </a:t>
            </a:r>
            <a:r>
              <a:rPr lang="zh-CN" altLang="en-US" sz="4400" dirty="0">
                <a:solidFill>
                  <a:schemeClr val="bg2">
                    <a:lumMod val="25000"/>
                  </a:schemeClr>
                </a:solidFill>
              </a:rPr>
              <a:t>“黑客+用户”生态学</a:t>
            </a:r>
          </a:p>
        </p:txBody>
      </p:sp>
      <p:sp>
        <p:nvSpPr>
          <p:cNvPr id="4" name="直接连接符 8"/>
          <p:cNvSpPr>
            <a:spLocks noChangeShapeType="1"/>
          </p:cNvSpPr>
          <p:nvPr/>
        </p:nvSpPr>
        <p:spPr bwMode="auto">
          <a:xfrm flipV="1">
            <a:off x="1895995" y="1336431"/>
            <a:ext cx="6600891" cy="562"/>
          </a:xfrm>
          <a:prstGeom prst="line">
            <a:avLst/>
          </a:prstGeom>
          <a:noFill/>
          <a:ln w="6350" cap="flat" cmpd="sng">
            <a:solidFill>
              <a:srgbClr val="2F2637"/>
            </a:solidFill>
            <a:miter lim="800000"/>
          </a:ln>
        </p:spPr>
        <p:txBody>
          <a:bodyPr/>
          <a:lstStyle/>
          <a:p>
            <a:endParaRPr lang="zh-CN" altLang="en-US"/>
          </a:p>
        </p:txBody>
      </p:sp>
      <p:grpSp>
        <p:nvGrpSpPr>
          <p:cNvPr id="2" name="组合 1"/>
          <p:cNvGrpSpPr/>
          <p:nvPr/>
        </p:nvGrpSpPr>
        <p:grpSpPr bwMode="auto">
          <a:xfrm>
            <a:off x="584326" y="1239277"/>
            <a:ext cx="808379" cy="169541"/>
            <a:chOff x="0" y="0"/>
            <a:chExt cx="1541192" cy="321992"/>
          </a:xfrm>
        </p:grpSpPr>
        <p:sp>
          <p:nvSpPr>
            <p:cNvPr id="6" name="椭圆 13"/>
            <p:cNvSpPr>
              <a:spLocks noChangeArrowheads="1"/>
            </p:cNvSpPr>
            <p:nvPr/>
          </p:nvSpPr>
          <p:spPr bwMode="auto">
            <a:xfrm>
              <a:off x="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椭圆 15"/>
            <p:cNvSpPr>
              <a:spLocks noChangeArrowheads="1"/>
            </p:cNvSpPr>
            <p:nvPr/>
          </p:nvSpPr>
          <p:spPr bwMode="auto">
            <a:xfrm>
              <a:off x="4064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椭圆 16"/>
            <p:cNvSpPr>
              <a:spLocks noChangeArrowheads="1"/>
            </p:cNvSpPr>
            <p:nvPr/>
          </p:nvSpPr>
          <p:spPr bwMode="auto">
            <a:xfrm>
              <a:off x="812800" y="0"/>
              <a:ext cx="321992" cy="321992"/>
            </a:xfrm>
            <a:prstGeom prst="ellipse">
              <a:avLst/>
            </a:prstGeom>
            <a:solidFill>
              <a:srgbClr val="D0EAEB"/>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椭圆 17"/>
            <p:cNvSpPr>
              <a:spLocks noChangeArrowheads="1"/>
            </p:cNvSpPr>
            <p:nvPr/>
          </p:nvSpPr>
          <p:spPr bwMode="auto">
            <a:xfrm>
              <a:off x="1219200" y="0"/>
              <a:ext cx="321992" cy="321992"/>
            </a:xfrm>
            <a:prstGeom prst="ellipse">
              <a:avLst/>
            </a:prstGeom>
            <a:solidFill>
              <a:srgbClr val="2F2637"/>
            </a:solidFill>
            <a:ln w="9525" cap="flat" cmpd="sng">
              <a:solidFill>
                <a:srgbClr val="2F2637">
                  <a:alpha val="50000"/>
                </a:srgbClr>
              </a:solid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0" name="Rectangle 2"/>
          <p:cNvSpPr>
            <a:spLocks noGrp="1"/>
          </p:cNvSpPr>
          <p:nvPr>
            <p:ph idx="1"/>
          </p:nvPr>
        </p:nvSpPr>
        <p:spPr>
          <a:xfrm>
            <a:off x="582930" y="1607820"/>
            <a:ext cx="7914005" cy="4337050"/>
          </a:xfrm>
        </p:spPr>
        <p:txBody>
          <a:bodyPr>
            <a:normAutofit fontScale="92500"/>
          </a:bodyPr>
          <a:lstStyle/>
          <a:p>
            <a:pPr marL="0" indent="0" algn="l" defTabSz="914400">
              <a:spcBef>
                <a:spcPts val="700"/>
              </a:spcBef>
              <a:buClr>
                <a:srgbClr val="FEB80A"/>
              </a:buClr>
              <a:buSzPct val="60000"/>
              <a:buFont typeface="Wingdings" panose="05000000000000000000"/>
              <a:buNone/>
            </a:pPr>
            <a:r>
              <a:rPr lang="en-US" altLang="zh-CN" sz="2600" b="0" i="0" dirty="0">
                <a:latin typeface="+mn-ea"/>
                <a:cs typeface="+mn-cs"/>
              </a:rPr>
              <a:t>   </a:t>
            </a:r>
            <a:r>
              <a:rPr lang="zh-CN" sz="2400" b="0" i="0" dirty="0">
                <a:latin typeface="+mn-ea"/>
                <a:cs typeface="+mn-cs"/>
              </a:rPr>
              <a:t>在黑客、红客和用户三者间的所有可能两种群生态学中，</a:t>
            </a:r>
            <a:r>
              <a:rPr lang="zh-CN" sz="2400" b="0" i="0" dirty="0">
                <a:solidFill>
                  <a:srgbClr val="FF0000"/>
                </a:solidFill>
                <a:latin typeface="+mn-ea"/>
                <a:cs typeface="+mn-cs"/>
              </a:rPr>
              <a:t>“黑客+用户”的生态学最为重要</a:t>
            </a:r>
            <a:r>
              <a:rPr lang="zh-CN" sz="2400" b="0" i="0" dirty="0">
                <a:latin typeface="+mn-ea"/>
                <a:cs typeface="+mn-cs"/>
              </a:rPr>
              <a:t>，因为，黑客的真正第一攻击目标是用户，用户的敌人是黑客。</a:t>
            </a:r>
            <a:r>
              <a:rPr lang="zh-CN" sz="2400" b="0" i="0" dirty="0">
                <a:solidFill>
                  <a:srgbClr val="FF0000"/>
                </a:solidFill>
                <a:latin typeface="+mn-ea"/>
                <a:cs typeface="+mn-cs"/>
              </a:rPr>
              <a:t>从生物类比来看，黑客与用户的关系恰如捕猎与被猎。</a:t>
            </a:r>
          </a:p>
          <a:p>
            <a:pPr marL="0" indent="0" algn="l" defTabSz="914400">
              <a:spcBef>
                <a:spcPts val="700"/>
              </a:spcBef>
              <a:buClr>
                <a:srgbClr val="FEB80A"/>
              </a:buClr>
              <a:buSzPct val="60000"/>
              <a:buFont typeface="Wingdings" panose="05000000000000000000"/>
              <a:buNone/>
            </a:pPr>
            <a:endParaRPr lang="zh-CN" sz="2400" b="0" i="0" dirty="0">
              <a:solidFill>
                <a:srgbClr val="FF0000"/>
              </a:solidFill>
              <a:latin typeface="+mn-ea"/>
              <a:cs typeface="+mn-cs"/>
            </a:endParaRPr>
          </a:p>
          <a:p>
            <a:pPr marL="0" indent="0" algn="l" defTabSz="914400">
              <a:spcBef>
                <a:spcPts val="700"/>
              </a:spcBef>
              <a:buClr>
                <a:srgbClr val="FEB80A"/>
              </a:buClr>
              <a:buSzPct val="60000"/>
              <a:buFont typeface="Wingdings" panose="05000000000000000000"/>
              <a:buNone/>
            </a:pPr>
            <a:r>
              <a:rPr lang="zh-CN" sz="2400" b="0" i="0" dirty="0">
                <a:solidFill>
                  <a:srgbClr val="FF0000"/>
                </a:solidFill>
                <a:latin typeface="+mn-ea"/>
                <a:cs typeface="+mn-cs"/>
              </a:rPr>
              <a:t>用户与黑客单独生存时：</a:t>
            </a:r>
          </a:p>
          <a:p>
            <a:pPr marL="0" indent="0" algn="l" defTabSz="914400">
              <a:spcBef>
                <a:spcPts val="700"/>
              </a:spcBef>
              <a:buClr>
                <a:srgbClr val="FEB80A"/>
              </a:buClr>
              <a:buSzPct val="60000"/>
              <a:buFont typeface="Wingdings" panose="05000000000000000000"/>
              <a:buNone/>
            </a:pPr>
            <a:r>
              <a:rPr lang="zh-CN" sz="2400" b="0" i="0" dirty="0">
                <a:solidFill>
                  <a:schemeClr val="tx1"/>
                </a:solidFill>
                <a:uFillTx/>
                <a:latin typeface="Times New Roman" panose="02020603050405020304" charset="0"/>
                <a:ea typeface="黑体" panose="02010609060101010101" charset="-122"/>
                <a:cs typeface="+mn-cs"/>
              </a:rPr>
              <a:t>      设x(t)和y(t)分别是t时刻用户和黑客的密度（或个数），由于它们都具有生物繁殖特性，即，当它们</a:t>
            </a:r>
            <a:r>
              <a:rPr lang="zh-CN" sz="2400" b="0" i="0" dirty="0">
                <a:solidFill>
                  <a:srgbClr val="FF0000"/>
                </a:solidFill>
                <a:uFillTx/>
                <a:latin typeface="Times New Roman" panose="02020603050405020304" charset="0"/>
                <a:ea typeface="黑体" panose="02010609060101010101" charset="-122"/>
                <a:cs typeface="+mn-cs"/>
              </a:rPr>
              <a:t>单独生存</a:t>
            </a:r>
            <a:r>
              <a:rPr lang="zh-CN" sz="2400" b="0" i="0" dirty="0">
                <a:solidFill>
                  <a:schemeClr val="tx1"/>
                </a:solidFill>
                <a:uFillTx/>
                <a:latin typeface="Times New Roman" panose="02020603050405020304" charset="0"/>
                <a:ea typeface="黑体" panose="02010609060101010101" charset="-122"/>
                <a:cs typeface="+mn-cs"/>
              </a:rPr>
              <a:t>时，用户的密度x(t)满足动力学方程</a:t>
            </a:r>
          </a:p>
          <a:p>
            <a:pPr marL="0" indent="0" algn="ctr" defTabSz="914400">
              <a:spcBef>
                <a:spcPts val="700"/>
              </a:spcBef>
              <a:buClr>
                <a:srgbClr val="FEB80A"/>
              </a:buClr>
              <a:buSzPct val="60000"/>
              <a:buFont typeface="Wingdings" panose="05000000000000000000"/>
              <a:buNone/>
            </a:pPr>
            <a:r>
              <a:rPr lang="zh-CN" sz="2400" b="0" i="0" dirty="0">
                <a:solidFill>
                  <a:schemeClr val="tx1"/>
                </a:solidFill>
                <a:uFillTx/>
                <a:latin typeface="Times New Roman" panose="02020603050405020304" charset="0"/>
                <a:ea typeface="黑体" panose="02010609060101010101" charset="-122"/>
                <a:cs typeface="+mn-cs"/>
              </a:rPr>
              <a:t>(1/x)dx/dt=r</a:t>
            </a:r>
            <a:r>
              <a:rPr lang="zh-CN" sz="2400" b="0" i="0" baseline="-25000" dirty="0">
                <a:solidFill>
                  <a:schemeClr val="tx1"/>
                </a:solidFill>
                <a:uFillTx/>
                <a:latin typeface="Times New Roman" panose="02020603050405020304" charset="0"/>
                <a:ea typeface="黑体" panose="02010609060101010101" charset="-122"/>
                <a:cs typeface="+mn-cs"/>
              </a:rPr>
              <a:t>1</a:t>
            </a:r>
            <a:r>
              <a:rPr lang="zh-CN" sz="2400" b="0" i="0" dirty="0">
                <a:solidFill>
                  <a:schemeClr val="tx1"/>
                </a:solidFill>
                <a:uFillTx/>
                <a:latin typeface="Times New Roman" panose="02020603050405020304" charset="0"/>
                <a:ea typeface="黑体" panose="02010609060101010101" charset="-122"/>
                <a:cs typeface="+mn-cs"/>
              </a:rPr>
              <a:t>-f</a:t>
            </a:r>
            <a:r>
              <a:rPr lang="zh-CN" sz="2400" b="0" i="0" baseline="-25000" dirty="0">
                <a:solidFill>
                  <a:schemeClr val="tx1"/>
                </a:solidFill>
                <a:uFillTx/>
                <a:latin typeface="Times New Roman" panose="02020603050405020304" charset="0"/>
                <a:ea typeface="黑体" panose="02010609060101010101" charset="-122"/>
                <a:cs typeface="+mn-cs"/>
              </a:rPr>
              <a:t>1</a:t>
            </a:r>
            <a:r>
              <a:rPr lang="zh-CN" sz="2400" b="0" i="0" dirty="0">
                <a:solidFill>
                  <a:schemeClr val="tx1"/>
                </a:solidFill>
                <a:uFillTx/>
                <a:latin typeface="Times New Roman" panose="02020603050405020304" charset="0"/>
                <a:ea typeface="黑体" panose="02010609060101010101" charset="-122"/>
                <a:cs typeface="+mn-cs"/>
              </a:rPr>
              <a:t>(x)</a:t>
            </a:r>
          </a:p>
          <a:p>
            <a:pPr marL="0" indent="0" algn="l" defTabSz="914400">
              <a:spcBef>
                <a:spcPts val="700"/>
              </a:spcBef>
              <a:buClr>
                <a:srgbClr val="FEB80A"/>
              </a:buClr>
              <a:buSzPct val="60000"/>
              <a:buFont typeface="Wingdings" panose="05000000000000000000"/>
              <a:buNone/>
            </a:pPr>
            <a:r>
              <a:rPr lang="zh-CN" sz="2400" b="0" i="0" dirty="0">
                <a:solidFill>
                  <a:schemeClr val="tx1"/>
                </a:solidFill>
                <a:uFillTx/>
                <a:latin typeface="Times New Roman" panose="02020603050405020304" charset="0"/>
                <a:ea typeface="黑体" panose="02010609060101010101" charset="-122"/>
                <a:cs typeface="+mn-cs"/>
              </a:rPr>
              <a:t>而黑客的密度y(t)也满足</a:t>
            </a:r>
          </a:p>
          <a:p>
            <a:pPr marL="0" indent="0" algn="ctr" defTabSz="914400">
              <a:spcBef>
                <a:spcPts val="700"/>
              </a:spcBef>
              <a:buClr>
                <a:srgbClr val="FEB80A"/>
              </a:buClr>
              <a:buSzPct val="60000"/>
              <a:buFont typeface="Wingdings" panose="05000000000000000000"/>
              <a:buNone/>
            </a:pPr>
            <a:r>
              <a:rPr lang="zh-CN" sz="2400" b="0" i="0" dirty="0">
                <a:solidFill>
                  <a:schemeClr val="tx1"/>
                </a:solidFill>
                <a:uFillTx/>
                <a:latin typeface="Times New Roman" panose="02020603050405020304" charset="0"/>
                <a:ea typeface="黑体" panose="02010609060101010101" charset="-122"/>
                <a:cs typeface="+mn-cs"/>
              </a:rPr>
              <a:t>(1/y)dy/dt=r</a:t>
            </a:r>
            <a:r>
              <a:rPr lang="zh-CN" sz="2400" b="0" i="0" baseline="-25000" dirty="0">
                <a:solidFill>
                  <a:schemeClr val="tx1"/>
                </a:solidFill>
                <a:uFillTx/>
                <a:latin typeface="Times New Roman" panose="02020603050405020304" charset="0"/>
                <a:ea typeface="黑体" panose="02010609060101010101" charset="-122"/>
                <a:cs typeface="+mn-cs"/>
              </a:rPr>
              <a:t>2</a:t>
            </a:r>
            <a:r>
              <a:rPr lang="zh-CN" sz="2400" b="0" i="0" dirty="0">
                <a:solidFill>
                  <a:schemeClr val="tx1"/>
                </a:solidFill>
                <a:uFillTx/>
                <a:latin typeface="Times New Roman" panose="02020603050405020304" charset="0"/>
                <a:ea typeface="黑体" panose="02010609060101010101" charset="-122"/>
                <a:cs typeface="+mn-cs"/>
              </a:rPr>
              <a:t>-g</a:t>
            </a:r>
            <a:r>
              <a:rPr lang="zh-CN" sz="2400" b="0" i="0" baseline="-25000" dirty="0">
                <a:solidFill>
                  <a:schemeClr val="tx1"/>
                </a:solidFill>
                <a:uFillTx/>
                <a:latin typeface="Times New Roman" panose="02020603050405020304" charset="0"/>
                <a:ea typeface="黑体" panose="02010609060101010101" charset="-122"/>
                <a:cs typeface="+mn-cs"/>
              </a:rPr>
              <a:t>2</a:t>
            </a:r>
            <a:r>
              <a:rPr lang="zh-CN" sz="2400" b="0" i="0" dirty="0">
                <a:solidFill>
                  <a:schemeClr val="tx1"/>
                </a:solidFill>
                <a:uFillTx/>
                <a:latin typeface="Times New Roman" panose="02020603050405020304" charset="0"/>
                <a:ea typeface="黑体" panose="02010609060101010101" charset="-122"/>
                <a:cs typeface="+mn-cs"/>
              </a:rPr>
              <a:t>(y)</a:t>
            </a:r>
          </a:p>
          <a:p>
            <a:pPr marL="0" indent="0" algn="l" defTabSz="914400">
              <a:spcBef>
                <a:spcPts val="700"/>
              </a:spcBef>
              <a:buClr>
                <a:srgbClr val="FEB80A"/>
              </a:buClr>
              <a:buSzPct val="60000"/>
              <a:buFont typeface="Wingdings" panose="05000000000000000000"/>
              <a:buNone/>
            </a:pPr>
            <a:endParaRPr lang="zh-CN" sz="2600" b="0" i="0" dirty="0">
              <a:latin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75</TotalTime>
  <Words>4308</Words>
  <Application>Microsoft Office PowerPoint</Application>
  <PresentationFormat>全屏显示(4:3)</PresentationFormat>
  <Paragraphs>223</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黑体</vt:lpstr>
      <vt:lpstr>宋体</vt:lpstr>
      <vt:lpstr>Calibri</vt:lpstr>
      <vt:lpstr>Lucida Sans Unicode</vt:lpstr>
      <vt:lpstr>Times New Roman</vt:lpstr>
      <vt:lpstr>Verdana</vt:lpstr>
      <vt:lpstr>Wingdings</vt:lpstr>
      <vt:lpstr>Wingdings 2</vt:lpstr>
      <vt:lpstr>Wingdings 3</vt:lpstr>
      <vt:lpstr>Concourse</vt:lpstr>
      <vt:lpstr>第13章 ---网络安全生态学</vt:lpstr>
      <vt:lpstr>PowerPoint 演示文稿</vt:lpstr>
      <vt:lpstr>PowerPoint 演示文稿</vt:lpstr>
      <vt:lpstr>13.1 生物学榜样</vt:lpstr>
      <vt:lpstr>13.1 生物学榜样</vt:lpstr>
      <vt:lpstr>13.1 生物学榜样</vt:lpstr>
      <vt:lpstr>13.1 生物学榜样</vt:lpstr>
      <vt:lpstr>13.1 生物学榜样</vt:lpstr>
      <vt:lpstr>13.2 “黑客+用户”生态学</vt:lpstr>
      <vt:lpstr>13.2 “黑客+用户”生态学</vt:lpstr>
      <vt:lpstr>13.2 “黑客+用户”生态学</vt:lpstr>
      <vt:lpstr>13.2 “黑客+用户”生态学</vt:lpstr>
      <vt:lpstr>13.2 “黑客+用户”生态学</vt:lpstr>
      <vt:lpstr>13.2 “黑客+用户”生态学</vt:lpstr>
      <vt:lpstr>13.2 “黑客+用户”生态学</vt:lpstr>
      <vt:lpstr>13.2 “黑客+用户”生态学</vt:lpstr>
      <vt:lpstr>13.2 “黑客+用户”生态学</vt:lpstr>
      <vt:lpstr>13.3 “黑客+红客”生态学</vt:lpstr>
      <vt:lpstr>13.3 “黑客+红客”生态学</vt:lpstr>
      <vt:lpstr>13.3 “黑客+红客”生态学</vt:lpstr>
      <vt:lpstr>13.3 “黑客+红客”生态学</vt:lpstr>
      <vt:lpstr>13.4 “用户+红客”生态学</vt:lpstr>
      <vt:lpstr>13.4 “用户+红客”生态学</vt:lpstr>
      <vt:lpstr>13.4 “用户+红客”生态学</vt:lpstr>
      <vt:lpstr>13.5 “黑客+用户+红客”生态学</vt:lpstr>
      <vt:lpstr>13.5 “黑客+用户+红客”生态学</vt:lpstr>
      <vt:lpstr>13.5 “黑客+用户+红客”生态学</vt:lpstr>
      <vt:lpstr>13.5 “黑客+用户+红客”生态学</vt:lpstr>
      <vt:lpstr>13.5 “黑客+用户+红客”生态学</vt:lpstr>
      <vt:lpstr>13.6 安全攻防小结</vt:lpstr>
      <vt:lpstr>13.6 安全攻防小结</vt:lpstr>
      <vt:lpstr>13.6 安全攻防小结</vt:lpstr>
      <vt:lpstr>13.6 安全攻防小结</vt:lpstr>
      <vt:lpstr>13.6 安全攻防小结</vt:lpstr>
      <vt:lpstr>13.6 安全攻防小结</vt:lpstr>
      <vt:lpstr>13.6 安全攻防小结</vt:lpstr>
      <vt:lpstr>13.6 安全攻防小结</vt:lpstr>
      <vt:lpstr>13.6 安全攻防小结</vt:lpstr>
      <vt:lpstr>13.6 安全攻防小结</vt:lpstr>
      <vt:lpstr>本章结束，谢谢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zhiwei wang</cp:lastModifiedBy>
  <cp:revision>58</cp:revision>
  <dcterms:created xsi:type="dcterms:W3CDTF">2014-09-16T21:33:00Z</dcterms:created>
  <dcterms:modified xsi:type="dcterms:W3CDTF">2020-05-13T01:15:27Z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