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78" r:id="rId5"/>
    <p:sldId id="286" r:id="rId6"/>
    <p:sldId id="280" r:id="rId7"/>
    <p:sldId id="281" r:id="rId8"/>
    <p:sldId id="282" r:id="rId9"/>
    <p:sldId id="283" r:id="rId10"/>
    <p:sldId id="267" r:id="rId11"/>
    <p:sldId id="303" r:id="rId12"/>
    <p:sldId id="304" r:id="rId13"/>
    <p:sldId id="305" r:id="rId14"/>
    <p:sldId id="306" r:id="rId15"/>
    <p:sldId id="268" r:id="rId16"/>
    <p:sldId id="312" r:id="rId17"/>
    <p:sldId id="313" r:id="rId18"/>
    <p:sldId id="314" r:id="rId19"/>
    <p:sldId id="316" r:id="rId20"/>
    <p:sldId id="317" r:id="rId21"/>
    <p:sldId id="269" r:id="rId22"/>
    <p:sldId id="327" r:id="rId23"/>
    <p:sldId id="328" r:id="rId24"/>
    <p:sldId id="329" r:id="rId25"/>
    <p:sldId id="330" r:id="rId26"/>
    <p:sldId id="331" r:id="rId27"/>
    <p:sldId id="332" r:id="rId28"/>
    <p:sldId id="271" r:id="rId29"/>
    <p:sldId id="346" r:id="rId30"/>
    <p:sldId id="347" r:id="rId31"/>
    <p:sldId id="273" r:id="rId32"/>
    <p:sldId id="349" r:id="rId33"/>
    <p:sldId id="35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>
        <p:guide orient="horz" pos="22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t>1/31/2020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14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章</a:t>
            </a:r>
            <a:br>
              <a:rPr lang="en-US" altLang="zh-CN" sz="8000" dirty="0">
                <a:solidFill>
                  <a:srgbClr val="FF0000"/>
                </a:solidFill>
              </a:rPr>
            </a:b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---</a:t>
            </a:r>
            <a:r>
              <a:rPr lang="zh-CN" altLang="en-US" sz="4300" dirty="0">
                <a:solidFill>
                  <a:schemeClr val="bg2">
                    <a:lumMod val="25000"/>
                  </a:schemeClr>
                </a:solidFill>
              </a:rPr>
              <a:t>计算机病毒的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行为分析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死亡型病毒的动力学分析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考虑这样一类恶意代码：它给你造成不可挽回的损失（比如，获取了你的银行卡密码并取走你的钱等）后，再以你的身份去诱骗你的亲朋好友；如此不断为害下去。由于它们造成的损失不可弥补，所以，称其为“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死亡型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”</a:t>
            </a: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。这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相当于某人染SARS病毒死亡后，会继续传染身边人员一样。</a:t>
            </a:r>
            <a:endParaRPr lang="zh-CN" altLang="en-US" dirty="0">
              <a:latin typeface="Times New Roman" panose="0202060305040502030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死亡型病毒的动力学分析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设网络的用户数为N，在t时刻，已经受害的用户数为T(t)，暂未受害的用户数为S(t)，那么，有恒等式S(t)+T(t)=N。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再令f(S,T)为在“已有T人受害，S人暂未受害”条件下，受害事件发生率，于是，有下面两个微分方程</a:t>
            </a:r>
          </a:p>
          <a:p>
            <a:pPr marL="365760" lvl="1" indent="0" algn="ctr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 dT(t)/dt=f(S,T)  和  dS(t)/dt=-f(S,T)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死亡型病毒的动力学分析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在生物医学的流行病学中，有一个可借鉴的概念是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传染力λ(T)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，它表示在已有T台设备中毒的情况下，暂未中毒的设备与中毒者相连接的概率，所以，f(S,T)=λ(T)S；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另一个概念是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传染率β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，它表示一个未中毒设备在连接到中毒者后，被传染的概率；所以，λ(T)=βT。于是，f(S,T)=λ(T)S=βTS，即，它是一个双线性函数。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死亡型病毒的动力学分析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此种近似，已经过医学中的长期实际数据检验，准确度足够高；而对比病毒式恶意代码和人类疾病的传播，它们的传染特性并没有明显差别，所以，我们得到如下微分方程</a:t>
            </a:r>
          </a:p>
          <a:p>
            <a:pPr marL="365760" lvl="1" indent="0" algn="ctr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dT(t)/dt=βT(N-T)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它的解析解为</a:t>
            </a:r>
            <a:r>
              <a:rPr 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：</a:t>
            </a:r>
          </a:p>
          <a:p>
            <a:pPr marL="365760" lvl="1" indent="0" algn="ctr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T(t)=NT(0)/{T(0)-[T(0)-N]e</a:t>
            </a:r>
            <a:r>
              <a:rPr sz="2600" b="0" i="0" baseline="30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-βNt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死亡型病毒的动力学分析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这就是t时刻的受害者人数，其中T(0)表示初始受害人数。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结果显示：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只要T(0)&gt;0（即，刚开始时至少有一个受害者），那么，当t→∞时，就一定有T(t)→N（全体用户数），所以，面对死亡型恶意代码，如果大家都旁观，不采取任何防护措施的话，最终将全体死亡，即全体受害。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一旦</a:t>
            </a:r>
            <a:r>
              <a:rPr sz="2600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大家都重视安全，并采取了各种事前预防和事后抢救的措施后，将出现下一小节中的</a:t>
            </a:r>
            <a:r>
              <a:rPr sz="26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sym typeface="+mn-ea"/>
              </a:rPr>
              <a:t>康复型恶意代码</a:t>
            </a:r>
            <a:r>
              <a:rPr sz="2600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。</a:t>
            </a:r>
            <a:endParaRPr lang="zh-CN" sz="2600" b="0" i="0" dirty="0"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这个理论结果也警告我们：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网络安全，人人有责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康复型病毒的动力学分析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828"/>
            <a:ext cx="8229600" cy="4525963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与死亡型</a:t>
            </a: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模型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不同，在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康复型模型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中，受害用户在经过救治后，又可以康复成为暂未受害的用户，当然，该用户也可能再次受害。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其实，绝大部分恶意代码，特别是诱骗类恶意代码，都是这种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康复型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的</a:t>
            </a: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比如，当你的电脑中毒崩溃后，你可以重新格式化，当然，随后</a:t>
            </a: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有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可能</a:t>
            </a: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会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再次崩溃</a:t>
            </a: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。（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绝大部分人对谣言的反应，也等同于这种康复型恶意代码，因为，辟谣后大部分人都会再次被谣言欺骗</a:t>
            </a: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）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latin typeface="Times New Roman" panose="0202060305040502030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康复型病毒的动力学分析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828"/>
            <a:ext cx="8229600" cy="4525963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在此，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除了14.2节中的S、T、F(S,T)和N等概念外，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我们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再引入另一个概念，即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g(T)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，它表示在T个受害者中，有g(T)个用户被康复成正常健康用户，从而，变成暂未受害用户。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若用γ表示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康复率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（生物医学经验告诉我们：每个受害者，在下一小段时间δt内，被康复的概率为γδt+0(δt)</a:t>
            </a:r>
            <a:r>
              <a:rPr sz="2600" b="0" i="0" baseline="30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2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。并且受害者被康复的时间，服从均值为1/γ的指数分布。）那么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：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                                         g(T)=γT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sz="2600" b="0" i="0" dirty="0"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康复型病毒的动力学分析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828"/>
            <a:ext cx="8229600" cy="4525963"/>
          </a:xfrm>
        </p:spPr>
        <p:txBody>
          <a:bodyPr>
            <a:normAutofit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由此，我们可以得到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微分方程组：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                dT(t)/dt=f(S,T)-g(T)=βTS-γT  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    和        dS(t)/dt=-f(S,T)+g(T)=-βTS+γT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若令u(t)=S(t)/N， v(t)=T(t)/N， t’=γt和R</a:t>
            </a:r>
            <a:r>
              <a:rPr sz="26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=βN/γ，那么，上面的两个微分方程就变为</a:t>
            </a:r>
            <a:r>
              <a:rPr 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：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          du/dt=-(R</a:t>
            </a:r>
            <a:r>
              <a:rPr sz="26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u-1)v 和dv/dt=(R</a:t>
            </a:r>
            <a:r>
              <a:rPr sz="26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u-1)v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其定义域为</a:t>
            </a:r>
            <a:r>
              <a:rPr 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：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               D={0≤u≤1,0≤v≤1,u+v=1}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sz="2600" b="0" i="0" dirty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康复型病毒的动力学分析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828"/>
            <a:ext cx="8229600" cy="4525963"/>
          </a:xfrm>
        </p:spPr>
        <p:txBody>
          <a:bodyPr>
            <a:normAutofit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注意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：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这里的R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是一个很重要的参数，其含义可以进一步解释为：R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=(βN)/γ，它的分子部分表示一个中毒设备与N个健康设备之间的有效接触率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；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分母部分1/γ是受害者的平均染病周期，所以，R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是一个受害者在一个染病周期内，平均传染的设备个数。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根据R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的取值情况，可以得到如下重要结论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：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charset="-122"/>
              </a:rPr>
              <a:t>定理14.1</a:t>
            </a:r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：针对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康复型恶意代码</a:t>
            </a:r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，如果R</a:t>
            </a:r>
            <a:r>
              <a:rPr lang="zh-CN" altLang="en-US" baseline="-25000" dirty="0">
                <a:latin typeface="Times New Roman" panose="02020603050405020304" charset="0"/>
                <a:ea typeface="黑体" panose="02010609060101010101" charset="-122"/>
              </a:rPr>
              <a:t>0</a:t>
            </a:r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&lt;1，那么，康复型恶意代码就会最终被消灭，即，无人受害；反过来，如果R</a:t>
            </a:r>
            <a:r>
              <a:rPr lang="zh-CN" altLang="en-US" baseline="-25000" dirty="0">
                <a:latin typeface="Times New Roman" panose="02020603050405020304" charset="0"/>
                <a:ea typeface="黑体" panose="02010609060101010101" charset="-122"/>
              </a:rPr>
              <a:t>0</a:t>
            </a:r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&gt;1，那么，康复型恶意代码就会在一定范围内长期为害，具体地说，受害者人数将长期徘徊在N(1-1/R</a:t>
            </a:r>
            <a:r>
              <a:rPr lang="zh-CN" altLang="en-US" baseline="-25000" dirty="0">
                <a:latin typeface="Times New Roman" panose="02020603050405020304" charset="0"/>
                <a:ea typeface="黑体" panose="02010609060101010101" charset="-122"/>
              </a:rPr>
              <a:t>0</a:t>
            </a:r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)附近。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康复型病毒的动力学分析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828"/>
            <a:ext cx="8229600" cy="4525963"/>
          </a:xfrm>
        </p:spPr>
        <p:txBody>
          <a:bodyPr>
            <a:normAutofit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定理14.1还隐含了另一个重要事实，由于最终受害者人数趋于</a:t>
            </a:r>
            <a:r>
              <a:rPr 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：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      N(1-1/R</a:t>
            </a:r>
            <a:r>
              <a:rPr sz="26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)=N-N/R</a:t>
            </a:r>
            <a:r>
              <a:rPr sz="26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=N-γ/β=N-(康复率/传染率)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即，如果康复型恶意代码不能被消灭，那么，最终受害者人数将基本上由比率“康复率/传染率”决定，或者说：如果传染率远远大于康复率，那么，基本上会全体受害；反之，受害者人数将维持在一个较小的数目之内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简而言之，对待康复型恶意代码，只要做好安全维护工作，那么，整体局面是可控的。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1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41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14</a:t>
            </a:r>
            <a:r>
              <a:rPr lang="zh-CN" altLang="en-US" sz="41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计算机病毒的行为分析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2200" dirty="0">
                <a:latin typeface="Times New Roman" panose="02020603050405020304" charset="0"/>
                <a:ea typeface="黑体" panose="02010609060101010101" charset="-122"/>
              </a:rPr>
              <a:t>在网络空间安全领域，黑客四处“点火”；红客则疲于奔命，忙于“救火”。由于始终被动，所以，红客笃信：远水救不了近火。但是，事实并非如此。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2200" dirty="0">
                <a:latin typeface="Times New Roman" panose="02020603050405020304" charset="0"/>
                <a:ea typeface="黑体" panose="02010609060101010101" charset="-122"/>
              </a:rPr>
              <a:t>本章便从遥远的生物医学领域，带来传染病动力学之“远水”，试图来救病毒式恶意代码这盆“近火”。将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传染性疾病防控</a:t>
            </a:r>
            <a:r>
              <a:rPr lang="zh-CN" altLang="zh-CN" sz="2200" dirty="0">
                <a:latin typeface="Times New Roman" panose="02020603050405020304" charset="0"/>
                <a:ea typeface="黑体" panose="02010609060101010101" charset="-122"/>
              </a:rPr>
              <a:t>的一些经典思想和理念，引入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网络空间安全保障体系</a:t>
            </a:r>
            <a:r>
              <a:rPr lang="zh-CN" altLang="zh-CN" sz="2200" dirty="0">
                <a:latin typeface="Times New Roman" panose="02020603050405020304" charset="0"/>
                <a:ea typeface="黑体" panose="02010609060101010101" charset="-122"/>
              </a:rPr>
              <a:t>建设之中。</a:t>
            </a:r>
          </a:p>
          <a:p>
            <a:pPr marL="365760" lvl="1" indent="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200" dirty="0">
              <a:latin typeface="Times New Roman" panose="0202060305040502030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康复型病毒的动力学分析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828"/>
            <a:ext cx="8229600" cy="4525963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定理14.1还告诉我们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：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只要控制住R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使得R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&lt;1，那么，就可成功地控制该恶意代码的爆发。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由于R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=(βN)/γ，所以，我们可以增大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康复率γ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（尽快恢复中毒终端），减少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传染率β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（增加安全防护能力），减少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初始人群数N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（隔离受害终端）等手段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，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来控制R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免疫型病毒的动力学分析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有些恶意代码，当用户被为害后，只要康复了，那么，该用户就不会再被为害了，这类恶意代码就称为</a:t>
            </a:r>
            <a:r>
              <a:rPr sz="2600" b="0" i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免疫型</a:t>
            </a: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恶意代码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比如，利用系统漏洞的那些恶意代码，当受害用户用现成的补丁程序，把相关漏洞补好后，该用户就不会再被</a:t>
            </a: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同一个恶意代码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伤害了。（人们对同一谣言，肯定会有免疫性的，只要辟谣者有相当的信任度。）</a:t>
            </a:r>
            <a:endParaRPr lang="zh-CN" altLang="en-US" dirty="0">
              <a:latin typeface="Times New Roman" panose="0202060305040502030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免疫型病毒的动力学分析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设S、T、γ、β和N等概念与14.3节相同，又记R(t)为t时刻被康复（具有了免疫力）的用户数。</a:t>
            </a:r>
            <a:r>
              <a:rPr sz="2600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于是，在任何一个时刻，都恒有</a:t>
            </a:r>
            <a:endParaRPr sz="2600" b="0" i="0" dirty="0"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                            N=S(t)+T(t)+R(t)</a:t>
            </a:r>
            <a:endParaRPr sz="2600" b="0" i="0" dirty="0"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为了使相关公式看起来简单一些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，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分别用S(t)/N、T(t)/N和R(t)/N去代替S(t)、T(t)和R(t)并且仍然采用原来的记号来表示S(t)、T(t)和R(t)，此时便有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                            S(t)+T(t)+R(t)=1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简单来说，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S(t)、T(t)和R(t)分别代表暂未受害、正受害和受害康复且具有免疫力的用户，各占总用户数的比例。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sz="2600" b="0" i="0" dirty="0"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latin typeface="Times New Roman" panose="0202060305040502030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免疫型病毒的动力学分析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44500" y="1481328"/>
            <a:ext cx="8229600" cy="4525963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于是仿照14.3节的分析，我们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可得到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三个微分方程：</a:t>
            </a:r>
          </a:p>
          <a:p>
            <a:pPr marL="1097280" lvl="2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sz="2600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1)  </a:t>
            </a:r>
            <a:r>
              <a:rPr sz="2600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dS(t)/dt=-βTS（因为βT是传染力，所以，被染人数的变化率就为βTS）</a:t>
            </a:r>
            <a:endParaRPr sz="2600" b="0" i="0" dirty="0"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1097280" lvl="2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sz="2600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2)  </a:t>
            </a:r>
            <a:r>
              <a:rPr sz="2600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dT(t)/dt=βTS-γT（因为γT和βTS-γT分别为康复和受害数的变化率）</a:t>
            </a:r>
            <a:endParaRPr sz="2600" b="0" i="0" dirty="0"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1097280" lvl="2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sz="2600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3)  </a:t>
            </a:r>
            <a:r>
              <a:rPr sz="2600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dR(t)/dt=γT（康复人数变化率）</a:t>
            </a:r>
            <a:endParaRPr sz="2600" b="0" i="0" dirty="0"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假定刚开始时，受害用户数为T(0)=T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&gt;0；暂未受害的用户数为S(0)=S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&gt;0；还没有用户具有免疫力，即                                          R(0)=0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sz="2600" b="0" i="0" dirty="0"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1097280" lvl="2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sz="2370" b="0" i="0" dirty="0">
              <a:latin typeface="Times New Roman" panose="02020603050405020304" charset="0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免疫型病毒的动力学分析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从第一个微分方程，有dS(t)/dt=-βTS&lt;0，所以，暂未受害的用户数始终随着时间t的增加而减少，并且以0为下限，故极限lim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t→∞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S(t)=S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∞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肯定存在（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已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证明：S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∞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=-ρLambert W{-[exp(-(T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+S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-ρlnS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)/ρ)]/ρ}）。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从第二个微分方程dT(t)/dt=βTS-γT=T(βS-γ)，可以看出T(t)的增减性依赖于t时刻S(t)的大小。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如果S</a:t>
            </a:r>
            <a:r>
              <a:rPr sz="2600" b="0" i="0" baseline="-2500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&lt;γ/β，那么，βS-γ&lt;βS0-γ&lt;0，于是，T(t)/dt&lt;0</a:t>
            </a: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即，当时间t→∞时，有T</a:t>
            </a:r>
            <a:r>
              <a:rPr sz="2600" b="0" i="0" baseline="-2500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&gt;T(t)→0，此时，恶意代码将被最终消灭。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免疫型病毒的动力学分析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如果S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&gt;γ/β=ρ，那么，T(t)在某个时段内将会增加，从而导致恶意代码的危害呈爆发现象</a:t>
            </a:r>
            <a:r>
              <a:rPr lang="zh-CN"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但是，随着时间的进一步推移和S(t)的递减，T(t)达到最大值后，又开始递减，并最终趋于0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由此可知，免疫型恶意代码一定存在着临界现象，即，如果S</a:t>
            </a:r>
            <a:r>
              <a:rPr sz="2600" b="0" i="0" baseline="-2500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&gt;ρ，则受害用户数爆增；否则，如果S</a:t>
            </a:r>
            <a:r>
              <a:rPr sz="2600" b="0" i="0" baseline="-2500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&lt;ρ，则恶意代码处于可控状态；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无论是在哪种情况下，给定的某种免疫型恶意代码将最终被消灭。但是，一旦产生新的免疫型恶意代码，那么，类似的上述动力学过程又得重新演绎一次。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免疫型病毒的动力学分析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定义另一个参数F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=βS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/γ，它刻画了一个受害者在平均染毒周期（1/γ）内，所传染的人数，它也给出了该种恶意代码是否爆发的阈值。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即，当F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&lt;1时，此恶意代码不会爆发，并随着时间的推移，会自动消灭；当F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&gt;1时，该恶意代码会在一定的时段内爆发，受害者人数达到一个最大值后，才开始递减，并最终消灭。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F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&lt;1说明一个受害者在平均传染周期内，传染人数的个数小于1，该恶意代码当然会自行消灭；F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&gt;1说明一个受害者在平均传染周期内传染的人数大于1，故该恶意代码会在一定程度上爆发流行。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latin typeface="Times New Roman" panose="0202060305040502030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免疫型病毒的动力学分析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altLang="en-US" sz="2900" b="0" i="0" dirty="0">
                <a:solidFill>
                  <a:schemeClr val="tx1"/>
                </a:solidFill>
                <a:latin typeface="+mn-ea"/>
                <a:cs typeface="+mn-cs"/>
              </a:rPr>
              <a:t>归纳起来，可以得到</a:t>
            </a:r>
            <a:r>
              <a:rPr lang="zh-CN" altLang="en-US" sz="2900" b="0" i="0" dirty="0">
                <a:solidFill>
                  <a:schemeClr val="tx1"/>
                </a:solidFill>
                <a:latin typeface="Tw Cen MT" panose="020B0602020104020603"/>
                <a:ea typeface="宋体" panose="02010600030101010101" pitchFamily="2" charset="-122"/>
                <a:cs typeface="+mn-cs"/>
              </a:rPr>
              <a:t>：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1" i="1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定理14.2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：针对免疫型恶意代码，当F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&lt;1时，此恶意代码不会爆发，并随着时间的推移，会自动消灭；当F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&gt;1时，该恶意代码会在一定的时段内爆发，受害者人数达到一个最大值T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max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后，才开始递减，并最终消灭。更深入地，T</a:t>
            </a:r>
            <a:r>
              <a:rPr sz="2600" b="0" i="0" baseline="-2500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max</a:t>
            </a:r>
            <a:r>
              <a:rPr sz="2600" b="0" i="0" dirty="0">
                <a:latin typeface="Times New Roman" panose="02020603050405020304" charset="0"/>
                <a:ea typeface="黑体" panose="02010609060101010101" charset="-122"/>
                <a:cs typeface="+mn-cs"/>
              </a:rPr>
              <a:t>在总人数中所占的比例为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lang="en-US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		                1-ρ+ρln(ρ/S</a:t>
            </a:r>
            <a:r>
              <a:rPr lang="en-US" sz="2600" b="0" i="0" baseline="-2500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lang="en-US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)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在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这里S</a:t>
            </a:r>
            <a:r>
              <a:rPr sz="2600" b="0" i="0" baseline="-2500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+mn-cs"/>
              </a:rPr>
              <a:t>表示刚开始时，暂未受害的人数比例。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14.6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预防措施的效果分析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对付恶意代码其实都有许多预防措施的，但是，由于用户懒惰或不懂技术，总会有一些用户没采取预防措施。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比如，针对利用某已知漏洞的恶意代码，厂商一般都会在病毒未大规模爆发前，发布相关的补丁程序，用户只要及时安装了这些补丁，那么，他的终端就已具备了免疫力；但事实是：一定有许多用户没打补丁。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我们虽然不能强求全体用户都采取预防措施，但是，如果有比例为p的用户采取了预防措施（比例为q的用户偷了懒，此处，p+q=1），那么，我们发现：</a:t>
            </a:r>
            <a:r>
              <a:rPr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只要当p足够大时，仍然能够消灭该恶意代码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14.6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预防措施的效果分析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sz="2900" dirty="0">
                <a:uFillTx/>
                <a:latin typeface="Times New Roman" panose="02020603050405020304" charset="0"/>
                <a:ea typeface="黑体" panose="02010609060101010101" charset="-122"/>
                <a:sym typeface="+mn-ea"/>
              </a:rPr>
              <a:t>为简单计，我们在14.5节的情况1基础上，继续考虑问题。</a:t>
            </a:r>
            <a:endParaRPr lang="zh-CN" altLang="en-US" sz="2900" b="0" i="0" dirty="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暂未受害的人中，有比例为p的终端直接获得了免疫力，于是，14.5节的那三个微分方程就变成了：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lang="en-US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		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dS(t)/dt=μqN(t)-βT(t)S(t)-μS(t)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lang="en-US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		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dT(t)/dt=βT(t)S(t)-γT(t)-μT(t)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lang="en-US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		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dR(t)/dt=μpN(t)+γT(t)-μR(t)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分析该方程组后，我们有如下</a:t>
            </a:r>
            <a:r>
              <a:rPr 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定理</a:t>
            </a:r>
            <a:r>
              <a:rPr lang="en-US" alt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14.5</a:t>
            </a:r>
            <a:r>
              <a:rPr lang="zh-CN" altLang="en-US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sz="2600" b="0" i="0" dirty="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691183" y="1570561"/>
            <a:ext cx="6489510" cy="427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计算机病毒与生物病毒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死亡型病毒的动力学分析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康复型病毒的动力学分析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免疫型病毒的动力学分析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000" dirty="0">
                <a:latin typeface="+mn-ea"/>
              </a:rPr>
              <a:t>5.</a:t>
            </a:r>
            <a:r>
              <a:rPr lang="zh-CN" altLang="en-US" sz="2000" dirty="0">
                <a:latin typeface="+mn-ea"/>
              </a:rPr>
              <a:t>开机和关机对免疫型病毒的影响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000" dirty="0">
                <a:latin typeface="+mn-ea"/>
              </a:rPr>
              <a:t>6.预防措施的效果分析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000" dirty="0">
                <a:latin typeface="+mn-ea"/>
              </a:rPr>
              <a:t>7.有潜伏期的恶意病毒态势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000" dirty="0">
                <a:latin typeface="+mn-ea"/>
              </a:rPr>
              <a:t>8.它山石的启示</a:t>
            </a:r>
          </a:p>
        </p:txBody>
      </p:sp>
      <p:sp>
        <p:nvSpPr>
          <p:cNvPr id="4" name="标题 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1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第</a:t>
            </a:r>
            <a:r>
              <a:rPr lang="en-US" altLang="zh-CN" sz="41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14</a:t>
            </a:r>
            <a:r>
              <a:rPr lang="zh-CN" altLang="en-US" sz="41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章 计算机病毒的行为分析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14.6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预防措施的效果分析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1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定理14.5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：在14.5节的情况1中，如果在暂未受害的终端中，采取了预防措施终端数的比例p≥1-1/P</a:t>
            </a:r>
            <a:r>
              <a:rPr sz="26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，这里P</a:t>
            </a:r>
            <a:r>
              <a:rPr sz="26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=β/(γ+μ)，那么，该免疫型恶意代码一定会随着时间的推移，最终自动消灭。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此定理告诉我们：对付恶意代码，虽然不能指望全体人员都及时采取预防措施，但是，只要有足够多的人（占总人数比例超过P</a:t>
            </a:r>
            <a:r>
              <a:rPr sz="26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0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=β/(γ+μ)）重视安全，并及时采取了预防措施，那么，</a:t>
            </a:r>
            <a:r>
              <a:rPr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该恶意代码就一定是可控的，甚至会最终被消灭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14.8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它山石的启示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由于学科越分越细，肯定会出现这样的情况</a:t>
            </a:r>
            <a:r>
              <a:rPr 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。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即，不同学科的某些问题，其本质是一样的</a:t>
            </a:r>
            <a:r>
              <a:rPr 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；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于是，只要在一个学科中解决了相关问题，那么，另一个学科的同类问题也就迎刃而解了。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在第7章中我们已经发现，甚至像著名的《信息论》和《博弈论》，都可以融合成一套理论；此处又发现，原来传染病学中的许多东西也是可以用来研究计算机恶意代码的。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我们相信生物学中一定还有其它成果和思路，可以借用来研究网络空间安全问题。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6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14.8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它山石的启示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900" b="0" i="0" dirty="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从微观上对付恶意代码个案（比如，研发漏洞补丁）虽然重要，但是，从宏观上控制恶意代码流行爆发更重要，只有搞清楚恶意代码扩散的动力学特性后，才能够稳准狠地对付流行趋势。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注：</a:t>
            </a:r>
            <a:r>
              <a:rPr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+mn-cs"/>
              </a:rPr>
              <a:t>恶意代码并非都以“病毒式”传播，比如，有些恶意代码只针对特定目标，它肯定以隐藏为主，不会再传播出去攻击别人。所以，本章的宏观行为对非病毒式恶意代码是无效的。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6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0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计算机病毒与生物病毒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solidFill>
                  <a:schemeClr val="tx1"/>
                </a:solidFill>
                <a:latin typeface="+mn-ea"/>
                <a:cs typeface="+mn-cs"/>
              </a:rPr>
              <a:t>人类一直与各类疾病（特别是瘟疫等传染病）作斗争；</a:t>
            </a:r>
            <a:r>
              <a:rPr lang="zh-CN" altLang="en-US" sz="2600" dirty="0">
                <a:latin typeface="+mn-ea"/>
                <a:sym typeface="+mn-ea"/>
              </a:rPr>
              <a:t>三百多年前，徐光启就将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sym typeface="+mn-ea"/>
              </a:rPr>
              <a:t>数学手段</a:t>
            </a:r>
            <a:r>
              <a:rPr lang="zh-CN" altLang="en-US" sz="2600" dirty="0">
                <a:latin typeface="+mn-ea"/>
                <a:sym typeface="+mn-ea"/>
              </a:rPr>
              <a:t>引入了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sym typeface="+mn-ea"/>
              </a:rPr>
              <a:t>生物统计</a:t>
            </a:r>
            <a:r>
              <a:rPr lang="zh-CN" altLang="en-US" sz="2600" dirty="0">
                <a:latin typeface="+mn-ea"/>
                <a:sym typeface="+mn-ea"/>
              </a:rPr>
              <a:t>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solidFill>
                  <a:schemeClr val="tx1"/>
                </a:solidFill>
                <a:latin typeface="+mn-ea"/>
                <a:cs typeface="+mn-cs"/>
              </a:rPr>
              <a:t>从外观和形态上来看，网络空间安全与人体疾病很相似。</a:t>
            </a:r>
            <a:r>
              <a:rPr lang="zh-CN" altLang="en-US" sz="2600" dirty="0">
                <a:latin typeface="+mn-ea"/>
                <a:sym typeface="+mn-ea"/>
              </a:rPr>
              <a:t>安全界的很多名词，比如，病毒、免疫力、传染等都是从医学中借用过来的。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dirty="0">
                <a:latin typeface="+mn-ea"/>
                <a:sym typeface="+mn-ea"/>
              </a:rPr>
              <a:t>如今，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sym typeface="+mn-ea"/>
              </a:rPr>
              <a:t>动力学理论</a:t>
            </a:r>
            <a:r>
              <a:rPr lang="zh-CN" altLang="en-US" sz="2600" dirty="0">
                <a:latin typeface="+mn-ea"/>
                <a:sym typeface="+mn-ea"/>
              </a:rPr>
              <a:t>这一数学分支，已被广泛应用于国内外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sym typeface="+mn-ea"/>
              </a:rPr>
              <a:t>生物医学领域</a:t>
            </a:r>
            <a:r>
              <a:rPr lang="zh-CN" altLang="en-US" sz="2600" dirty="0">
                <a:latin typeface="+mn-ea"/>
                <a:sym typeface="+mn-ea"/>
              </a:rPr>
              <a:t>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6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计算机病毒与生物病毒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altLang="en-US" sz="2900" b="0" i="0" dirty="0">
                <a:solidFill>
                  <a:schemeClr val="tx1"/>
                </a:solidFill>
                <a:latin typeface="+mn-ea"/>
                <a:cs typeface="+mn-cs"/>
              </a:rPr>
              <a:t>恶意代码的基础知识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dirty="0">
                <a:latin typeface="+mn-ea"/>
                <a:sym typeface="+mn-ea"/>
              </a:rPr>
              <a:t>恶意代码是最头痛的安全问题之一，它甚至是整个软件安全的核心。虽然单独对付某台设备上的指定恶意代码并不难，但是，网上各种各样的海量恶意代码，却像癌细胞一样，危害着安全，而且，既杀之不绝，又严重消耗正常体能。</a:t>
            </a:r>
            <a:endParaRPr lang="zh-CN" altLang="en-US" sz="2600" b="0" i="0" dirty="0">
              <a:latin typeface="+mn-ea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dirty="0">
                <a:latin typeface="+mn-ea"/>
                <a:sym typeface="+mn-ea"/>
              </a:rPr>
              <a:t>在过去，安全专家在对付恶意代码的微观手段方面，做了大量卓有成效的工作；可是，在宏观手段方面，成效甚少，这时就需要将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sym typeface="+mn-ea"/>
              </a:rPr>
              <a:t>网络空间安全领域</a:t>
            </a:r>
            <a:r>
              <a:rPr lang="zh-CN" altLang="en-US" sz="2600" dirty="0">
                <a:latin typeface="+mn-ea"/>
                <a:sym typeface="+mn-ea"/>
              </a:rPr>
              <a:t>和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sym typeface="+mn-ea"/>
              </a:rPr>
              <a:t>生物医学领域</a:t>
            </a:r>
            <a:r>
              <a:rPr lang="zh-CN" altLang="en-US" sz="2600" dirty="0">
                <a:latin typeface="+mn-ea"/>
                <a:sym typeface="+mn-ea"/>
              </a:rPr>
              <a:t>结合起来。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计算机病毒与生物病毒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latin typeface="+mn-ea"/>
              </a:rPr>
              <a:t>狭义上说，恶意代码是指故意编制或设置的、会产生威胁或潜在威胁的计算机代码（软件）。最常见的恶意代码有计算机病毒、特洛伊木马、计算机蠕虫、后门、逻辑炸弹等。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latin typeface="+mn-ea"/>
              </a:rPr>
              <a:t>广义上说，恶意代码还指那些没有作用却会带来危险的代码，比如，流氓软件和广告推送等。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dirty="0">
                <a:latin typeface="+mn-ea"/>
              </a:rPr>
              <a:t>本章重点考虑狭义恶意代码。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计算机病毒与生物病毒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latin typeface="+mn-ea"/>
              </a:rPr>
              <a:t>恶意代码的微观破坏行为，表现在许多不同的方面，比如，口令破解、嗅探器、键盘输入记录，远程特洛伊和间谍软件等等。黑客利用恶意代码便可能获取口令，侦察网络通信，记录私人通信，暗地接收和传递远程主机的非授权命令，在防火墙上打开漏洞等</a:t>
            </a:r>
            <a:r>
              <a:rPr lang="zh-CN" altLang="en-US" sz="2600" dirty="0">
                <a:latin typeface="+mn-ea"/>
                <a:sym typeface="+mn-ea"/>
              </a:rPr>
              <a:t>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latin typeface="+mn-ea"/>
              </a:rPr>
              <a:t>恶意代码的入侵手段主要有三类：</a:t>
            </a:r>
            <a:r>
              <a:rPr lang="zh-CN" altLang="en-US" sz="2600" b="0" i="0" dirty="0">
                <a:solidFill>
                  <a:srgbClr val="FF0000"/>
                </a:solidFill>
                <a:latin typeface="+mn-ea"/>
              </a:rPr>
              <a:t>利用软件漏洞、利用用户的误操作、前两者的混合。</a:t>
            </a:r>
            <a:r>
              <a:rPr lang="zh-CN" altLang="en-US" sz="2600" b="0" i="0" dirty="0">
                <a:latin typeface="+mn-ea"/>
              </a:rPr>
              <a:t>有些恶意代码是自启动的蠕虫和嵌入脚本，本身就是软件，它们对人的活动没有要求。而像特洛伊木马、电子邮件蠕虫等恶意代码，则是利用受害者的心理，操纵他们执行不安全的代码，或者是哄骗用户关闭保护措施来安装恶意代码等。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6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计算机病毒与生物病毒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latin typeface="+mn-ea"/>
              </a:rPr>
              <a:t>恶意代码的主要传播方式是</a:t>
            </a:r>
            <a:r>
              <a:rPr lang="zh-CN" altLang="en-US" sz="2600" b="0" i="0" dirty="0">
                <a:solidFill>
                  <a:srgbClr val="FF0000"/>
                </a:solidFill>
                <a:latin typeface="+mn-ea"/>
              </a:rPr>
              <a:t>病毒式传播</a:t>
            </a:r>
            <a:r>
              <a:rPr lang="zh-CN" altLang="en-US" sz="2600" b="0" i="0" dirty="0">
                <a:latin typeface="+mn-ea"/>
              </a:rPr>
              <a:t>，即，某台设备被恶意代码击中后，该受害设备又将再去危害其它设备</a:t>
            </a:r>
            <a:r>
              <a:rPr lang="zh-CN" altLang="en-US" sz="2600" dirty="0">
                <a:latin typeface="+mn-ea"/>
                <a:sym typeface="+mn-ea"/>
              </a:rPr>
              <a:t>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latin typeface="+mn-ea"/>
              </a:rPr>
              <a:t>恶意代码也像病菌一样，千变万化不断升级，其演化趋势表现在：种类更模糊、混合传播模式越来越常见、平台更加多样化、欺诈手段（包括销售技术等）更普遍、更加智能化、同时攻击服务器和客户端、对操作系统（特别是Windows）的杀伤力更大、类型变化越来越复杂等。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6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计算机病毒与生物病毒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latin typeface="+mn-ea"/>
              </a:rPr>
              <a:t>本章所说的恶意代码，都已经暗含病毒式传播的假设</a:t>
            </a:r>
            <a:r>
              <a:rPr lang="zh-CN" altLang="en-US" sz="2600" dirty="0">
                <a:latin typeface="+mn-ea"/>
                <a:sym typeface="+mn-ea"/>
              </a:rPr>
              <a:t>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solidFill>
                  <a:schemeClr val="tx1"/>
                </a:solidFill>
                <a:latin typeface="+mn-ea"/>
                <a:cs typeface="+mn-cs"/>
              </a:rPr>
              <a:t>本章的思路、方法和结果，对与病毒式恶意代码类似的所有破坏行为都是有效的</a:t>
            </a:r>
            <a:r>
              <a:rPr lang="zh-CN" altLang="en-US" sz="2600" dirty="0">
                <a:latin typeface="+mn-ea"/>
                <a:sym typeface="+mn-ea"/>
              </a:rPr>
              <a:t>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  <a:sym typeface="+mn-ea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b="0" i="0" dirty="0">
                <a:latin typeface="+mn-ea"/>
              </a:rPr>
              <a:t>本章只关注宏观行为，所以，恶意代码的微观变种可以忽略不计</a:t>
            </a:r>
            <a:r>
              <a:rPr lang="zh-CN" altLang="en-US" sz="2600" dirty="0">
                <a:latin typeface="+mn-ea"/>
                <a:sym typeface="+mn-ea"/>
              </a:rPr>
              <a:t>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600" dirty="0">
                <a:latin typeface="+mn-ea"/>
                <a:sym typeface="+mn-ea"/>
              </a:rPr>
              <a:t>本章所有分析，都基于这样一个已知的数学事实：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sym typeface="+mn-ea"/>
              </a:rPr>
              <a:t>一切随空间和时间变化的量的数学，都属于偏微分方程领域</a:t>
            </a:r>
            <a:r>
              <a:rPr lang="zh-CN" altLang="en-US" sz="2600" dirty="0">
                <a:latin typeface="+mn-ea"/>
                <a:sym typeface="+mn-ea"/>
              </a:rPr>
              <a:t>！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6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2556</Words>
  <Application>Microsoft Office PowerPoint</Application>
  <PresentationFormat>全屏显示(4:3)</PresentationFormat>
  <Paragraphs>162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宋体</vt:lpstr>
      <vt:lpstr>Lucida Sans Unicode</vt:lpstr>
      <vt:lpstr>Times New Roman</vt:lpstr>
      <vt:lpstr>Tw Cen MT</vt:lpstr>
      <vt:lpstr>Verdana</vt:lpstr>
      <vt:lpstr>Wingdings</vt:lpstr>
      <vt:lpstr>Wingdings 2</vt:lpstr>
      <vt:lpstr>Wingdings 3</vt:lpstr>
      <vt:lpstr>Concourse</vt:lpstr>
      <vt:lpstr>第14章 ---计算机病毒的行为分析</vt:lpstr>
      <vt:lpstr>PowerPoint 演示文稿</vt:lpstr>
      <vt:lpstr>PowerPoint 演示文稿</vt:lpstr>
      <vt:lpstr>14.1 计算机病毒与生物病毒</vt:lpstr>
      <vt:lpstr>14.1 计算机病毒与生物病毒</vt:lpstr>
      <vt:lpstr>14.1 计算机病毒与生物病毒</vt:lpstr>
      <vt:lpstr>14.1 计算机病毒与生物病毒</vt:lpstr>
      <vt:lpstr>14.1 计算机病毒与生物病毒</vt:lpstr>
      <vt:lpstr>14.1 计算机病毒与生物病毒</vt:lpstr>
      <vt:lpstr>14.2 死亡型病毒的动力学分析</vt:lpstr>
      <vt:lpstr>14.2 死亡型病毒的动力学分析</vt:lpstr>
      <vt:lpstr>14.2 死亡型病毒的动力学分析</vt:lpstr>
      <vt:lpstr>14.2 死亡型病毒的动力学分析</vt:lpstr>
      <vt:lpstr>14.2 死亡型病毒的动力学分析</vt:lpstr>
      <vt:lpstr>14.3 康复型病毒的动力学分析</vt:lpstr>
      <vt:lpstr>14.3 康复型病毒的动力学分析</vt:lpstr>
      <vt:lpstr>14.3 康复型病毒的动力学分析</vt:lpstr>
      <vt:lpstr>14.3 康复型病毒的动力学分析</vt:lpstr>
      <vt:lpstr>14.3 康复型病毒的动力学分析</vt:lpstr>
      <vt:lpstr>14.3 康复型病毒的动力学分析</vt:lpstr>
      <vt:lpstr>14.4 免疫型病毒的动力学分析</vt:lpstr>
      <vt:lpstr>14.4 免疫型病毒的动力学分析</vt:lpstr>
      <vt:lpstr>14.4 免疫型病毒的动力学分析</vt:lpstr>
      <vt:lpstr>14.4 免疫型病毒的动力学分析</vt:lpstr>
      <vt:lpstr>14.4 免疫型病毒的动力学分析</vt:lpstr>
      <vt:lpstr>14.4 免疫型病毒的动力学分析</vt:lpstr>
      <vt:lpstr>14.4 免疫型病毒的动力学分析</vt:lpstr>
      <vt:lpstr>14.6 预防措施的效果分析</vt:lpstr>
      <vt:lpstr>14.6 预防措施的效果分析</vt:lpstr>
      <vt:lpstr>14.6 预防措施的效果分析</vt:lpstr>
      <vt:lpstr>14.8 它山石的启示</vt:lpstr>
      <vt:lpstr>14.8 它山石的启示</vt:lpstr>
      <vt:lpstr>本章结束，谢谢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zhiwei wang</cp:lastModifiedBy>
  <cp:revision>44</cp:revision>
  <dcterms:created xsi:type="dcterms:W3CDTF">2014-09-16T21:33:00Z</dcterms:created>
  <dcterms:modified xsi:type="dcterms:W3CDTF">2020-01-31T09:26:21Z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