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336" r:id="rId2"/>
    <p:sldId id="257" r:id="rId3"/>
    <p:sldId id="33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18" r:id="rId31"/>
    <p:sldId id="319" r:id="rId32"/>
    <p:sldId id="320" r:id="rId33"/>
    <p:sldId id="321" r:id="rId34"/>
    <p:sldId id="322" r:id="rId35"/>
    <p:sldId id="284" r:id="rId36"/>
    <p:sldId id="308" r:id="rId37"/>
    <p:sldId id="309" r:id="rId38"/>
    <p:sldId id="310" r:id="rId39"/>
    <p:sldId id="311" r:id="rId40"/>
    <p:sldId id="31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2" autoAdjust="0"/>
    <p:restoredTop sz="86497" autoAdjust="0"/>
  </p:normalViewPr>
  <p:slideViewPr>
    <p:cSldViewPr snapToGrid="0">
      <p:cViewPr varScale="1">
        <p:scale>
          <a:sx n="96" d="100"/>
          <a:sy n="96" d="100"/>
        </p:scale>
        <p:origin x="17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8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4A470-39DB-468A-A6FB-A16885EAF76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766B2-4085-46FF-A8CD-9DB0D3168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2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66B2-4085-46FF-A8CD-9DB0D3168C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8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>
              <a:latin typeface="Times New Roman" panose="02020603050405020304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>
              <a:latin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>
              <a:latin typeface="Times New Roman" panose="02020603050405020304" pitchFamily="18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>
              <a:latin typeface="Times New Roman" panose="02020603050405020304" pitchFamily="18" charset="0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>
              <a:latin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>
              <a:latin typeface="Times New Roman" panose="02020603050405020304" pitchFamily="18" charset="0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>
              <a:latin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>
              <a:latin typeface="Times New Roman" panose="02020603050405020304" pitchFamily="18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>
              <a:latin typeface="Times New Roman" panose="02020603050405020304" pitchFamily="18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>
              <a:latin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extLst/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anose="02020603050405020304" pitchFamily="18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zh-CN" altLang="en-US" sz="5300" dirty="0" smtClean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5300" dirty="0" smtClean="0">
                <a:solidFill>
                  <a:schemeClr val="bg2">
                    <a:lumMod val="25000"/>
                  </a:schemeClr>
                </a:solidFill>
              </a:rPr>
              <a:t>16</a:t>
            </a:r>
            <a:r>
              <a:rPr lang="zh-CN" altLang="en-US" sz="5300" dirty="0" smtClean="0">
                <a:solidFill>
                  <a:schemeClr val="bg2">
                    <a:lumMod val="25000"/>
                  </a:schemeClr>
                </a:solidFill>
              </a:rPr>
              <a:t>章</a:t>
            </a:r>
            <a:r>
              <a:rPr lang="en-US" altLang="zh-CN" sz="8000" dirty="0" smtClean="0">
                <a:solidFill>
                  <a:srgbClr val="FF0000"/>
                </a:solidFill>
              </a:rPr>
              <a:t/>
            </a:r>
            <a:br>
              <a:rPr lang="en-US" altLang="zh-CN" sz="8000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民意的演化规律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1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41647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      </a:t>
            </a:r>
            <a:r>
              <a:rPr lang="zh-CN" altLang="zh-CN" sz="2800" dirty="0" smtClean="0"/>
              <a:t>由于</a:t>
            </a:r>
            <a:r>
              <a:rPr lang="zh-CN" altLang="zh-CN" sz="2800" dirty="0"/>
              <a:t>每个人的态度都受到许多随机因素的影响，因此，在</a:t>
            </a:r>
            <a:r>
              <a:rPr lang="en-US" altLang="zh-CN" sz="2800" dirty="0"/>
              <a:t>t</a:t>
            </a:r>
            <a:r>
              <a:rPr lang="zh-CN" altLang="zh-CN" sz="2800" dirty="0"/>
              <a:t>时刻，</a:t>
            </a:r>
            <a:r>
              <a:rPr lang="en-US" altLang="zh-CN" sz="2800" dirty="0"/>
              <a:t>N</a:t>
            </a:r>
            <a:r>
              <a:rPr lang="zh-CN" altLang="zh-CN" sz="2800" dirty="0"/>
              <a:t>人社会的民意结构为</a:t>
            </a:r>
            <a:r>
              <a:rPr lang="en-US" altLang="zh-CN" sz="2800" dirty="0"/>
              <a:t>{n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</a:t>
            </a:r>
            <a:r>
              <a:rPr lang="zh-CN" altLang="zh-CN" sz="2800" dirty="0"/>
              <a:t>或</a:t>
            </a:r>
            <a:r>
              <a:rPr lang="en-US" altLang="zh-CN" sz="2800" dirty="0"/>
              <a:t>{n}</a:t>
            </a:r>
            <a:r>
              <a:rPr lang="zh-CN" altLang="zh-CN" sz="2800" dirty="0"/>
              <a:t>的概率，便可记为</a:t>
            </a:r>
            <a:r>
              <a:rPr lang="en-US" altLang="zh-CN" sz="2800" dirty="0"/>
              <a:t>P[n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,t]</a:t>
            </a:r>
            <a:r>
              <a:rPr lang="zh-CN" altLang="zh-CN" sz="2800" dirty="0"/>
              <a:t>或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</a:t>
            </a:r>
            <a:r>
              <a:rPr lang="zh-CN" altLang="zh-CN" sz="2800" dirty="0" smtClean="0"/>
              <a:t>，这里</a:t>
            </a:r>
            <a:r>
              <a:rPr lang="zh-CN" altLang="zh-CN" sz="2800" dirty="0"/>
              <a:t>的概率分布满足如下归一化条件：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 algn="ctr">
              <a:buNone/>
            </a:pPr>
            <a:r>
              <a:rPr lang="zh-CN" altLang="zh-CN" sz="2800" dirty="0" smtClean="0"/>
              <a:t>∑</a:t>
            </a:r>
            <a:r>
              <a:rPr lang="en-US" altLang="zh-CN" sz="2800" baseline="-25000" dirty="0"/>
              <a:t>n=-N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)=</a:t>
            </a:r>
            <a:r>
              <a:rPr lang="en-US" altLang="zh-CN" sz="2800" dirty="0" smtClean="0"/>
              <a:t>1</a:t>
            </a: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13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041647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      </a:t>
            </a:r>
            <a:r>
              <a:rPr lang="zh-CN" altLang="zh-CN" sz="2800" dirty="0" smtClean="0"/>
              <a:t>若</a:t>
            </a:r>
            <a:r>
              <a:rPr lang="zh-CN" altLang="zh-CN" sz="2800" dirty="0"/>
              <a:t>记ω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zh-CN" altLang="zh-CN" sz="2800" dirty="0"/>
              <a:t>←</a:t>
            </a:r>
            <a:r>
              <a:rPr lang="en-US" altLang="zh-CN" sz="2800" dirty="0"/>
              <a:t>j)</a:t>
            </a:r>
            <a:r>
              <a:rPr lang="zh-CN" altLang="zh-CN" sz="2800" dirty="0"/>
              <a:t>表示单位时间内，民意结构由</a:t>
            </a:r>
            <a:r>
              <a:rPr lang="en-US" altLang="zh-CN" sz="2800" dirty="0"/>
              <a:t>{j}</a:t>
            </a:r>
            <a:r>
              <a:rPr lang="zh-CN" altLang="zh-CN" sz="2800" dirty="0"/>
              <a:t>转变为</a:t>
            </a:r>
            <a:r>
              <a:rPr lang="en-US" altLang="zh-CN" sz="2800" dirty="0"/>
              <a:t>{</a:t>
            </a:r>
            <a:r>
              <a:rPr lang="en-US" altLang="zh-CN" sz="2800" dirty="0" err="1"/>
              <a:t>i</a:t>
            </a:r>
            <a:r>
              <a:rPr lang="en-US" altLang="zh-CN" sz="2800" dirty="0"/>
              <a:t>}</a:t>
            </a:r>
            <a:r>
              <a:rPr lang="zh-CN" altLang="zh-CN" sz="2800" dirty="0"/>
              <a:t>的转移概率；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i,t</a:t>
            </a:r>
            <a:r>
              <a:rPr lang="en-US" altLang="zh-CN" sz="2800" dirty="0"/>
              <a:t>)</a:t>
            </a:r>
            <a:r>
              <a:rPr lang="zh-CN" altLang="zh-CN" sz="2800" dirty="0"/>
              <a:t>表示</a:t>
            </a:r>
            <a:r>
              <a:rPr lang="en-US" altLang="zh-CN" sz="2800" dirty="0"/>
              <a:t>t</a:t>
            </a:r>
            <a:r>
              <a:rPr lang="zh-CN" altLang="zh-CN" sz="2800" dirty="0"/>
              <a:t>时刻，民意结构为</a:t>
            </a:r>
            <a:r>
              <a:rPr lang="en-US" altLang="zh-CN" sz="2800" dirty="0"/>
              <a:t>{</a:t>
            </a:r>
            <a:r>
              <a:rPr lang="en-US" altLang="zh-CN" sz="2800" dirty="0" err="1"/>
              <a:t>i</a:t>
            </a:r>
            <a:r>
              <a:rPr lang="en-US" altLang="zh-CN" sz="2800" dirty="0"/>
              <a:t>}</a:t>
            </a:r>
            <a:r>
              <a:rPr lang="zh-CN" altLang="zh-CN" sz="2800" dirty="0"/>
              <a:t>的概率，于是不难验证，成立如下微分方程（称为主方程）：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630936" lvl="2" indent="0" algn="ctr">
              <a:buNone/>
            </a:pPr>
            <a:r>
              <a:rPr lang="en-US" altLang="zh-CN" sz="2200" dirty="0" err="1"/>
              <a:t>dP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i,t</a:t>
            </a:r>
            <a:r>
              <a:rPr lang="en-US" altLang="zh-CN" sz="2200" dirty="0"/>
              <a:t>)/</a:t>
            </a:r>
            <a:r>
              <a:rPr lang="en-US" altLang="zh-CN" sz="2200" dirty="0" err="1"/>
              <a:t>dt</a:t>
            </a:r>
            <a:r>
              <a:rPr lang="en-US" altLang="zh-CN" sz="2200" dirty="0"/>
              <a:t> = </a:t>
            </a:r>
            <a:r>
              <a:rPr lang="zh-CN" altLang="zh-CN" sz="2200" dirty="0"/>
              <a:t>∑</a:t>
            </a:r>
            <a:r>
              <a:rPr lang="en-US" altLang="zh-CN" sz="2200" baseline="-25000" dirty="0"/>
              <a:t>j</a:t>
            </a:r>
            <a:r>
              <a:rPr lang="zh-CN" altLang="zh-CN" sz="2200" dirty="0"/>
              <a:t>ω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</a:t>
            </a:r>
            <a:r>
              <a:rPr lang="zh-CN" altLang="zh-CN" sz="2200" dirty="0"/>
              <a:t>←</a:t>
            </a:r>
            <a:r>
              <a:rPr lang="en-US" altLang="zh-CN" sz="2200" dirty="0"/>
              <a:t>j)P(</a:t>
            </a:r>
            <a:r>
              <a:rPr lang="en-US" altLang="zh-CN" sz="2200" dirty="0" err="1"/>
              <a:t>j,t</a:t>
            </a:r>
            <a:r>
              <a:rPr lang="en-US" altLang="zh-CN" sz="2200" dirty="0"/>
              <a:t>) - </a:t>
            </a:r>
            <a:r>
              <a:rPr lang="zh-CN" altLang="zh-CN" sz="2200" dirty="0"/>
              <a:t>∑</a:t>
            </a:r>
            <a:r>
              <a:rPr lang="en-US" altLang="zh-CN" sz="2200" baseline="-25000" dirty="0"/>
              <a:t>j</a:t>
            </a:r>
            <a:r>
              <a:rPr lang="zh-CN" altLang="zh-CN" sz="2200" dirty="0"/>
              <a:t>ω</a:t>
            </a:r>
            <a:r>
              <a:rPr lang="en-US" altLang="zh-CN" sz="2200" dirty="0"/>
              <a:t>(j</a:t>
            </a:r>
            <a:r>
              <a:rPr lang="zh-CN" altLang="zh-CN" sz="2200" dirty="0"/>
              <a:t>←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)P(</a:t>
            </a:r>
            <a:r>
              <a:rPr lang="en-US" altLang="zh-CN" sz="2200" dirty="0" err="1"/>
              <a:t>i,t</a:t>
            </a:r>
            <a:r>
              <a:rPr lang="en-US" altLang="zh-CN" sz="2200" dirty="0"/>
              <a:t>)   </a:t>
            </a:r>
            <a:r>
              <a:rPr lang="zh-CN" altLang="zh-CN" sz="2200" dirty="0" smtClean="0"/>
              <a:t>（</a:t>
            </a:r>
            <a:r>
              <a:rPr lang="en-US" altLang="zh-CN" sz="2200" dirty="0"/>
              <a:t>16.1</a:t>
            </a:r>
            <a:r>
              <a:rPr lang="zh-CN" altLang="zh-CN" sz="2200" dirty="0"/>
              <a:t>）</a:t>
            </a:r>
          </a:p>
          <a:p>
            <a:pPr marL="621792" lvl="1" indent="-228600">
              <a:buFont typeface="Wingdings" panose="05000000000000000000" pitchFamily="2" charset="2"/>
              <a:buChar char="Ø"/>
            </a:pPr>
            <a:endParaRPr lang="en-US" altLang="zh-CN" sz="2400" i="1" dirty="0" smtClean="0"/>
          </a:p>
          <a:p>
            <a:pPr marL="621792" lvl="1" indent="-228600">
              <a:buFont typeface="Wingdings" panose="05000000000000000000" pitchFamily="2" charset="2"/>
              <a:buChar char="Ø"/>
            </a:pPr>
            <a:r>
              <a:rPr lang="zh-CN" altLang="zh-CN" sz="2400" i="1" dirty="0" smtClean="0"/>
              <a:t>其中</a:t>
            </a:r>
            <a:r>
              <a:rPr lang="zh-CN" altLang="zh-CN" sz="2400" i="1" dirty="0"/>
              <a:t>，右边第一项是从其它民意结构</a:t>
            </a:r>
            <a:r>
              <a:rPr lang="en-US" altLang="zh-CN" sz="2400" i="1" dirty="0"/>
              <a:t>{j}</a:t>
            </a:r>
            <a:r>
              <a:rPr lang="zh-CN" altLang="zh-CN" sz="2400" i="1" dirty="0"/>
              <a:t>转移到</a:t>
            </a:r>
            <a:r>
              <a:rPr lang="en-US" altLang="zh-CN" sz="2400" i="1" dirty="0"/>
              <a:t>{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}</a:t>
            </a:r>
            <a:r>
              <a:rPr lang="zh-CN" altLang="zh-CN" sz="2400" i="1" dirty="0"/>
              <a:t>的概率，而第二项则是从民意结构</a:t>
            </a:r>
            <a:r>
              <a:rPr lang="en-US" altLang="zh-CN" sz="2400" i="1" dirty="0"/>
              <a:t>{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}</a:t>
            </a:r>
            <a:r>
              <a:rPr lang="zh-CN" altLang="zh-CN" sz="2400" i="1" dirty="0"/>
              <a:t>转移到</a:t>
            </a:r>
            <a:r>
              <a:rPr lang="en-US" altLang="zh-CN" sz="2400" i="1" dirty="0"/>
              <a:t>{j}</a:t>
            </a:r>
            <a:r>
              <a:rPr lang="zh-CN" altLang="zh-CN" sz="2400" i="1" dirty="0"/>
              <a:t>的概率</a:t>
            </a:r>
            <a:r>
              <a:rPr lang="zh-CN" altLang="zh-CN" sz="2400" i="1" dirty="0" smtClean="0"/>
              <a:t>。</a:t>
            </a:r>
            <a:endParaRPr lang="zh-CN" altLang="zh-CN" sz="2400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64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9456" y="1700784"/>
            <a:ext cx="8686800" cy="4041647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altLang="zh-CN" sz="2800" dirty="0" smtClean="0"/>
              <a:t>      </a:t>
            </a:r>
            <a:r>
              <a:rPr lang="zh-CN" altLang="zh-CN" sz="2800" dirty="0" smtClean="0"/>
              <a:t>若</a:t>
            </a:r>
            <a:r>
              <a:rPr lang="zh-CN" altLang="zh-CN" sz="2800" dirty="0"/>
              <a:t>记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21</a:t>
            </a:r>
            <a:r>
              <a:rPr lang="en-US" altLang="zh-CN" sz="2800" dirty="0"/>
              <a:t>(n)</a:t>
            </a:r>
            <a:r>
              <a:rPr lang="zh-CN" altLang="zh-CN" sz="2800" dirty="0"/>
              <a:t>（或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(n)</a:t>
            </a:r>
            <a:r>
              <a:rPr lang="zh-CN" altLang="zh-CN" sz="2800" dirty="0"/>
              <a:t>）为民意结构</a:t>
            </a:r>
            <a:r>
              <a:rPr lang="en-US" altLang="zh-CN" sz="2800" dirty="0"/>
              <a:t>{n}</a:t>
            </a:r>
            <a:r>
              <a:rPr lang="zh-CN" altLang="zh-CN" sz="2800" dirty="0"/>
              <a:t>时，单个人的态度由</a:t>
            </a:r>
            <a:r>
              <a:rPr lang="en-US" altLang="zh-CN" sz="2800" dirty="0"/>
              <a:t>“</a:t>
            </a:r>
            <a:r>
              <a:rPr lang="zh-CN" altLang="zh-CN" sz="2800" dirty="0"/>
              <a:t>反对</a:t>
            </a:r>
            <a:r>
              <a:rPr lang="en-US" altLang="zh-CN" sz="2800" dirty="0"/>
              <a:t>”</a:t>
            </a:r>
            <a:r>
              <a:rPr lang="zh-CN" altLang="zh-CN" sz="2800" dirty="0"/>
              <a:t>变为</a:t>
            </a:r>
            <a:r>
              <a:rPr lang="en-US" altLang="zh-CN" sz="2800" dirty="0"/>
              <a:t>“</a:t>
            </a:r>
            <a:r>
              <a:rPr lang="zh-CN" altLang="zh-CN" sz="2800" dirty="0"/>
              <a:t>同意</a:t>
            </a:r>
            <a:r>
              <a:rPr lang="en-US" altLang="zh-CN" sz="2800" dirty="0"/>
              <a:t>”</a:t>
            </a:r>
            <a:r>
              <a:rPr lang="zh-CN" altLang="zh-CN" sz="2800" dirty="0"/>
              <a:t>（或由</a:t>
            </a:r>
            <a:r>
              <a:rPr lang="en-US" altLang="zh-CN" sz="2800" dirty="0"/>
              <a:t>“</a:t>
            </a:r>
            <a:r>
              <a:rPr lang="zh-CN" altLang="zh-CN" sz="2800" dirty="0"/>
              <a:t>同意</a:t>
            </a:r>
            <a:r>
              <a:rPr lang="en-US" altLang="zh-CN" sz="2800" dirty="0"/>
              <a:t>”</a:t>
            </a:r>
            <a:r>
              <a:rPr lang="zh-CN" altLang="zh-CN" sz="2800" dirty="0"/>
              <a:t>变为</a:t>
            </a:r>
            <a:r>
              <a:rPr lang="en-US" altLang="zh-CN" sz="2800" dirty="0"/>
              <a:t>“</a:t>
            </a:r>
            <a:r>
              <a:rPr lang="zh-CN" altLang="zh-CN" sz="2800" dirty="0"/>
              <a:t>反对</a:t>
            </a:r>
            <a:r>
              <a:rPr lang="en-US" altLang="zh-CN" sz="2800" dirty="0"/>
              <a:t>”</a:t>
            </a:r>
            <a:r>
              <a:rPr lang="zh-CN" altLang="zh-CN" sz="2800" dirty="0"/>
              <a:t>）的转移概率。若记ω↑</a:t>
            </a:r>
            <a:r>
              <a:rPr lang="en-US" altLang="zh-CN" sz="2800" dirty="0"/>
              <a:t>(n)</a:t>
            </a:r>
            <a:r>
              <a:rPr lang="zh-CN" altLang="zh-CN" sz="2800" dirty="0"/>
              <a:t>为</a:t>
            </a:r>
            <a:r>
              <a:rPr lang="zh-CN" altLang="zh-CN" sz="2800" dirty="0" smtClean="0"/>
              <a:t>概率ω</a:t>
            </a:r>
            <a:r>
              <a:rPr lang="en-US" altLang="zh-CN" sz="2800" dirty="0"/>
              <a:t>((n+1)</a:t>
            </a:r>
            <a:r>
              <a:rPr lang="zh-CN" altLang="zh-CN" sz="2800" dirty="0"/>
              <a:t>←</a:t>
            </a:r>
            <a:r>
              <a:rPr lang="en-US" altLang="zh-CN" sz="2800" dirty="0"/>
              <a:t>n)</a:t>
            </a:r>
            <a:r>
              <a:rPr lang="zh-CN" altLang="zh-CN" sz="2800" dirty="0"/>
              <a:t>，那么，就有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 algn="ctr">
              <a:buNone/>
            </a:pPr>
            <a:r>
              <a:rPr lang="zh-CN" altLang="zh-CN" sz="2800" dirty="0" smtClean="0"/>
              <a:t>ω↑</a:t>
            </a:r>
            <a:r>
              <a:rPr lang="en-US" altLang="zh-CN" sz="2800" dirty="0"/>
              <a:t>(n)=n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(n)=[(N-n)/2]P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(n)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109728" indent="0">
              <a:buNone/>
            </a:pPr>
            <a:r>
              <a:rPr lang="en-US" altLang="zh-CN" sz="2800" dirty="0" smtClean="0"/>
              <a:t>      </a:t>
            </a:r>
            <a:r>
              <a:rPr lang="zh-CN" altLang="zh-CN" sz="2800" dirty="0" smtClean="0"/>
              <a:t>同理</a:t>
            </a:r>
            <a:r>
              <a:rPr lang="zh-CN" altLang="zh-CN" sz="2800" dirty="0"/>
              <a:t>，若记ω↓</a:t>
            </a:r>
            <a:r>
              <a:rPr lang="en-US" altLang="zh-CN" sz="2800" dirty="0"/>
              <a:t>(n)</a:t>
            </a:r>
            <a:r>
              <a:rPr lang="zh-CN" altLang="zh-CN" sz="2800" dirty="0"/>
              <a:t>为概率ω</a:t>
            </a:r>
            <a:r>
              <a:rPr lang="en-US" altLang="zh-CN" sz="2800" dirty="0"/>
              <a:t>((n-1)</a:t>
            </a:r>
            <a:r>
              <a:rPr lang="zh-CN" altLang="zh-CN" sz="2800" dirty="0"/>
              <a:t>←</a:t>
            </a:r>
            <a:r>
              <a:rPr lang="en-US" altLang="zh-CN" sz="2800" dirty="0"/>
              <a:t>n)</a:t>
            </a:r>
            <a:r>
              <a:rPr lang="zh-CN" altLang="zh-CN" sz="2800" dirty="0" smtClean="0"/>
              <a:t>，那么，就有</a:t>
            </a:r>
            <a:endParaRPr lang="zh-CN" altLang="zh-CN" sz="2800" dirty="0"/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 algn="ctr">
              <a:buNone/>
            </a:pPr>
            <a:r>
              <a:rPr lang="zh-CN" altLang="zh-CN" sz="2800" dirty="0" smtClean="0"/>
              <a:t>ω↓</a:t>
            </a:r>
            <a:r>
              <a:rPr lang="en-US" altLang="zh-CN" sz="2800" dirty="0"/>
              <a:t>(n)=n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21</a:t>
            </a:r>
            <a:r>
              <a:rPr lang="en-US" altLang="zh-CN" sz="2800" dirty="0"/>
              <a:t>(n)=[(</a:t>
            </a:r>
            <a:r>
              <a:rPr lang="en-US" altLang="zh-CN" sz="2800" dirty="0" err="1"/>
              <a:t>N+n</a:t>
            </a:r>
            <a:r>
              <a:rPr lang="en-US" altLang="zh-CN" sz="2800" dirty="0"/>
              <a:t>)/2]P</a:t>
            </a:r>
            <a:r>
              <a:rPr lang="en-US" altLang="zh-CN" sz="2800" baseline="-25000" dirty="0"/>
              <a:t>21</a:t>
            </a:r>
            <a:r>
              <a:rPr lang="en-US" altLang="zh-CN" sz="2800" dirty="0"/>
              <a:t>(n)</a:t>
            </a:r>
            <a:r>
              <a:rPr lang="zh-CN" altLang="zh-CN" sz="2800" dirty="0"/>
              <a:t>；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1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83664"/>
            <a:ext cx="8229600" cy="40416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800" dirty="0" smtClean="0"/>
              <a:t>此外</a:t>
            </a:r>
            <a:r>
              <a:rPr lang="zh-CN" altLang="zh-CN" sz="2800" dirty="0"/>
              <a:t>，还有ω</a:t>
            </a:r>
            <a:r>
              <a:rPr lang="en-US" altLang="zh-CN" sz="2800" dirty="0"/>
              <a:t>(n’</a:t>
            </a:r>
            <a:r>
              <a:rPr lang="zh-CN" altLang="zh-CN" sz="2800" dirty="0"/>
              <a:t>←</a:t>
            </a:r>
            <a:r>
              <a:rPr lang="en-US" altLang="zh-CN" sz="2800" dirty="0"/>
              <a:t>n)=0</a:t>
            </a:r>
            <a:r>
              <a:rPr lang="zh-CN" altLang="zh-CN" sz="2800" dirty="0"/>
              <a:t>，只要</a:t>
            </a:r>
            <a:r>
              <a:rPr lang="en-US" altLang="zh-CN" sz="2800" dirty="0"/>
              <a:t>n’</a:t>
            </a:r>
            <a:r>
              <a:rPr lang="zh-CN" altLang="zh-CN" sz="2800" dirty="0"/>
              <a:t>≠</a:t>
            </a:r>
            <a:r>
              <a:rPr lang="en-US" altLang="zh-CN" sz="2800" dirty="0"/>
              <a:t>n+1</a:t>
            </a:r>
            <a:r>
              <a:rPr lang="zh-CN" altLang="zh-CN" sz="2800" dirty="0"/>
              <a:t>或</a:t>
            </a:r>
            <a:r>
              <a:rPr lang="en-US" altLang="zh-CN" sz="2800" dirty="0"/>
              <a:t>n-1</a:t>
            </a:r>
            <a:r>
              <a:rPr lang="zh-CN" altLang="zh-CN" sz="2800" dirty="0"/>
              <a:t>。将这些等式直接代入公式（</a:t>
            </a:r>
            <a:r>
              <a:rPr lang="en-US" altLang="zh-CN" sz="2800" dirty="0"/>
              <a:t>16.1</a:t>
            </a:r>
            <a:r>
              <a:rPr lang="zh-CN" altLang="zh-CN" sz="2800" dirty="0"/>
              <a:t>），便有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 algn="ctr">
              <a:buNone/>
            </a:pP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n,t</a:t>
            </a:r>
            <a:r>
              <a:rPr lang="en-US" altLang="zh-CN" sz="2800" dirty="0"/>
              <a:t>)/</a:t>
            </a:r>
            <a:r>
              <a:rPr lang="en-US" altLang="zh-CN" sz="2800" dirty="0" err="1"/>
              <a:t>dt</a:t>
            </a:r>
            <a:r>
              <a:rPr lang="en-US" altLang="zh-CN" sz="2800" dirty="0"/>
              <a:t>=[</a:t>
            </a:r>
            <a:r>
              <a:rPr lang="zh-CN" altLang="zh-CN" sz="2800" dirty="0"/>
              <a:t>ω↓</a:t>
            </a:r>
            <a:r>
              <a:rPr lang="en-US" altLang="zh-CN" sz="2800" dirty="0"/>
              <a:t>(n+1)P(n+1,t)-</a:t>
            </a:r>
            <a:r>
              <a:rPr lang="zh-CN" altLang="zh-CN" sz="2800" dirty="0"/>
              <a:t>ω↓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)]+[</a:t>
            </a:r>
            <a:r>
              <a:rPr lang="zh-CN" altLang="zh-CN" sz="2800" dirty="0"/>
              <a:t>ω↑</a:t>
            </a:r>
            <a:r>
              <a:rPr lang="en-US" altLang="zh-CN" sz="2800" dirty="0"/>
              <a:t>(n-1)P(n-1,t)-</a:t>
            </a:r>
            <a:r>
              <a:rPr lang="zh-CN" altLang="zh-CN" sz="2800" dirty="0"/>
              <a:t>ω↑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)]</a:t>
            </a:r>
            <a:endParaRPr lang="zh-CN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30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4874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zh-CN" altLang="zh-CN" sz="2800" dirty="0"/>
              <a:t>若再记</a:t>
            </a:r>
          </a:p>
          <a:p>
            <a:pPr marL="393192" lvl="1" indent="0" algn="ctr">
              <a:buNone/>
            </a:pPr>
            <a:r>
              <a:rPr lang="en-US" altLang="zh-CN" sz="2400" dirty="0"/>
              <a:t>J</a:t>
            </a:r>
            <a:r>
              <a:rPr lang="zh-CN" altLang="zh-CN" sz="2400" dirty="0"/>
              <a:t>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)=</a:t>
            </a:r>
            <a:r>
              <a:rPr lang="zh-CN" altLang="zh-CN" sz="2400" dirty="0"/>
              <a:t>ω↑</a:t>
            </a:r>
            <a:r>
              <a:rPr lang="en-US" altLang="zh-CN" sz="2400" dirty="0"/>
              <a:t>(n)P(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</a:t>
            </a:r>
            <a:r>
              <a:rPr lang="zh-CN" altLang="zh-CN" sz="2400" dirty="0"/>
              <a:t>和</a:t>
            </a:r>
            <a:r>
              <a:rPr lang="en-US" altLang="zh-CN" sz="2400" dirty="0"/>
              <a:t>J</a:t>
            </a:r>
            <a:r>
              <a:rPr lang="zh-CN" altLang="zh-CN" sz="2400" dirty="0"/>
              <a:t>↓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)=</a:t>
            </a:r>
            <a:r>
              <a:rPr lang="zh-CN" altLang="zh-CN" sz="2400" dirty="0"/>
              <a:t>ω↓</a:t>
            </a:r>
            <a:r>
              <a:rPr lang="en-US" altLang="zh-CN" sz="2400" dirty="0"/>
              <a:t>(n)P(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109728" indent="0">
              <a:buNone/>
            </a:pPr>
            <a:r>
              <a:rPr lang="zh-CN" altLang="zh-CN" sz="2800" dirty="0"/>
              <a:t>以及</a:t>
            </a:r>
          </a:p>
          <a:p>
            <a:pPr marL="393192" lvl="1" indent="0" algn="ctr">
              <a:buNone/>
            </a:pPr>
            <a:r>
              <a:rPr lang="en-US" altLang="zh-CN" sz="2400" dirty="0"/>
              <a:t>K(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)=J</a:t>
            </a:r>
            <a:r>
              <a:rPr lang="zh-CN" altLang="zh-CN" sz="2400" dirty="0"/>
              <a:t>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)-J</a:t>
            </a:r>
            <a:r>
              <a:rPr lang="zh-CN" altLang="zh-CN" sz="2400" dirty="0"/>
              <a:t>↓</a:t>
            </a:r>
            <a:r>
              <a:rPr lang="en-US" altLang="zh-CN" sz="2400" dirty="0"/>
              <a:t>(n+1,t)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>
              <a:buNone/>
            </a:pPr>
            <a:r>
              <a:rPr lang="zh-CN" altLang="zh-CN" sz="2800" dirty="0" smtClean="0"/>
              <a:t>那么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公式</a:t>
            </a:r>
            <a:r>
              <a:rPr lang="zh-CN" altLang="zh-CN" sz="2800" dirty="0"/>
              <a:t>（</a:t>
            </a:r>
            <a:r>
              <a:rPr lang="en-US" altLang="zh-CN" sz="2800" dirty="0"/>
              <a:t>16.1</a:t>
            </a:r>
            <a:r>
              <a:rPr lang="zh-CN" altLang="zh-CN" sz="2800" dirty="0" smtClean="0"/>
              <a:t>）又</a:t>
            </a:r>
            <a:r>
              <a:rPr lang="zh-CN" altLang="zh-CN" sz="2800" dirty="0"/>
              <a:t>可以进一步写成</a:t>
            </a:r>
            <a:r>
              <a:rPr lang="zh-CN" altLang="zh-CN" sz="2800" dirty="0" smtClean="0"/>
              <a:t>：</a:t>
            </a:r>
            <a:endParaRPr lang="en-US" altLang="zh-CN" sz="2400" dirty="0" smtClean="0"/>
          </a:p>
          <a:p>
            <a:pPr marL="621792" lvl="1" indent="-2286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93192" lvl="1" indent="0" algn="ctr">
              <a:buNone/>
            </a:pP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n,t</a:t>
            </a:r>
            <a:r>
              <a:rPr lang="en-US" altLang="zh-CN" sz="2400" dirty="0"/>
              <a:t>)/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K(n-1,t)–K(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)=-</a:t>
            </a:r>
            <a:r>
              <a:rPr lang="zh-CN" altLang="zh-CN" sz="2400" dirty="0"/>
              <a:t>Δ</a:t>
            </a:r>
            <a:r>
              <a:rPr lang="en-US" altLang="zh-CN" sz="2400" dirty="0"/>
              <a:t>K(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(16.2</a:t>
            </a:r>
            <a:r>
              <a:rPr lang="en-US" altLang="zh-CN" sz="2400" dirty="0" smtClean="0"/>
              <a:t>)</a:t>
            </a:r>
          </a:p>
          <a:p>
            <a:pPr marL="621792" lvl="1" indent="-2286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93192" lvl="1" indent="0">
              <a:buNone/>
            </a:pPr>
            <a:r>
              <a:rPr lang="en-US" altLang="zh-CN" sz="2400" i="1" dirty="0" smtClean="0"/>
              <a:t>	</a:t>
            </a:r>
            <a:r>
              <a:rPr lang="zh-CN" altLang="zh-CN" sz="2400" i="1" dirty="0" smtClean="0"/>
              <a:t>公式</a:t>
            </a:r>
            <a:r>
              <a:rPr lang="zh-CN" altLang="zh-CN" sz="2400" i="1" dirty="0"/>
              <a:t>（</a:t>
            </a:r>
            <a:r>
              <a:rPr lang="en-US" altLang="zh-CN" sz="2400" i="1" dirty="0"/>
              <a:t>16.1</a:t>
            </a:r>
            <a:r>
              <a:rPr lang="zh-CN" altLang="zh-CN" sz="2400" i="1" dirty="0"/>
              <a:t>）或公式（</a:t>
            </a:r>
            <a:r>
              <a:rPr lang="en-US" altLang="zh-CN" sz="2400" i="1" dirty="0"/>
              <a:t>16.2</a:t>
            </a:r>
            <a:r>
              <a:rPr lang="zh-CN" altLang="zh-CN" sz="2400" i="1" dirty="0"/>
              <a:t>）完整且等价地描述了民意结构的变化规律，所以称它们为</a:t>
            </a:r>
            <a:r>
              <a:rPr lang="zh-CN" altLang="zh-CN" sz="2400" i="1" dirty="0">
                <a:solidFill>
                  <a:schemeClr val="accent2"/>
                </a:solidFill>
              </a:rPr>
              <a:t>主方程</a:t>
            </a:r>
            <a:r>
              <a:rPr lang="zh-CN" altLang="zh-CN" sz="2400" i="1" dirty="0"/>
              <a:t>，后面的主要任务将是努力求解此方程。</a:t>
            </a:r>
            <a:endParaRPr lang="en-US" altLang="zh-CN" sz="2400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30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0240"/>
            <a:ext cx="8229600" cy="4041647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zh-CN" altLang="zh-CN" sz="2800" dirty="0"/>
              <a:t>当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和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以及</a:t>
            </a:r>
            <a:r>
              <a:rPr lang="en-US" altLang="zh-CN" sz="2800" dirty="0"/>
              <a:t>N</a:t>
            </a:r>
            <a:r>
              <a:rPr lang="zh-CN" altLang="zh-CN" sz="2800" dirty="0"/>
              <a:t>都很大时，公式（</a:t>
            </a:r>
            <a:r>
              <a:rPr lang="en-US" altLang="zh-CN" sz="2800" dirty="0"/>
              <a:t>16.2</a:t>
            </a:r>
            <a:r>
              <a:rPr lang="zh-CN" altLang="zh-CN" sz="2800" dirty="0"/>
              <a:t>）可看成关于</a:t>
            </a:r>
            <a:r>
              <a:rPr lang="en-US" altLang="zh-CN" sz="2800" dirty="0"/>
              <a:t>n</a:t>
            </a:r>
            <a:r>
              <a:rPr lang="zh-CN" altLang="zh-CN" sz="2800" dirty="0"/>
              <a:t>的连续形式的微分方程，其边界条件是</a:t>
            </a:r>
            <a:r>
              <a:rPr lang="zh-CN" altLang="zh-CN" sz="2800" dirty="0" smtClean="0"/>
              <a:t>：</a:t>
            </a:r>
            <a:endParaRPr lang="en-US" altLang="zh-CN" sz="2800" dirty="0"/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109728" indent="0" algn="ctr">
              <a:buNone/>
            </a:pPr>
            <a:r>
              <a:rPr lang="en-US" altLang="zh-CN" sz="2800" dirty="0" smtClean="0"/>
              <a:t>J</a:t>
            </a:r>
            <a:r>
              <a:rPr lang="zh-CN" altLang="zh-CN" sz="2800" dirty="0"/>
              <a:t>↑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)=J</a:t>
            </a:r>
            <a:r>
              <a:rPr lang="zh-CN" altLang="zh-CN" sz="2800" dirty="0"/>
              <a:t>↓</a:t>
            </a:r>
            <a:r>
              <a:rPr lang="en-US" altLang="zh-CN" sz="2800" dirty="0"/>
              <a:t>(-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)=0  </a:t>
            </a:r>
            <a:r>
              <a:rPr lang="zh-CN" altLang="zh-CN" sz="2800" dirty="0"/>
              <a:t>和</a:t>
            </a:r>
            <a:r>
              <a:rPr lang="en-US" altLang="zh-CN" sz="2800" dirty="0"/>
              <a:t>  K(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)=K(-N-1,t)=0   (16.3)</a:t>
            </a: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99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 lnSpcReduction="10000"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下面就可以从连续变量</a:t>
            </a:r>
            <a:r>
              <a:rPr lang="en-US" altLang="zh-CN" sz="2800" dirty="0"/>
              <a:t>n</a:t>
            </a:r>
            <a:r>
              <a:rPr lang="zh-CN" altLang="zh-CN" sz="2800" dirty="0"/>
              <a:t>的角度，来考虑偏微分方程，便有：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800" dirty="0" smtClean="0"/>
              <a:t>∂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)/∂t=[</a:t>
            </a:r>
            <a:r>
              <a:rPr lang="zh-CN" altLang="zh-CN" sz="2800" dirty="0"/>
              <a:t>ω↓</a:t>
            </a:r>
            <a:r>
              <a:rPr lang="en-US" altLang="zh-CN" sz="2800" dirty="0"/>
              <a:t>(n+</a:t>
            </a:r>
            <a:r>
              <a:rPr lang="zh-CN" altLang="zh-CN" sz="2800" dirty="0"/>
              <a:t>Δ</a:t>
            </a:r>
            <a:r>
              <a:rPr lang="en-US" altLang="zh-CN" sz="2800" dirty="0"/>
              <a:t>n)P(n+</a:t>
            </a:r>
            <a:r>
              <a:rPr lang="zh-CN" altLang="zh-CN" sz="2800" dirty="0"/>
              <a:t>Δ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)-</a:t>
            </a:r>
            <a:r>
              <a:rPr lang="zh-CN" altLang="zh-CN" sz="2800" dirty="0"/>
              <a:t>ω↓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)]</a:t>
            </a:r>
            <a:endParaRPr lang="zh-CN" altLang="zh-CN" sz="28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800" dirty="0" smtClean="0"/>
              <a:t>+[</a:t>
            </a:r>
            <a:r>
              <a:rPr lang="zh-CN" altLang="zh-CN" sz="2800" dirty="0"/>
              <a:t>ω↑</a:t>
            </a:r>
            <a:r>
              <a:rPr lang="en-US" altLang="zh-CN" sz="2800" dirty="0"/>
              <a:t>(n-</a:t>
            </a:r>
            <a:r>
              <a:rPr lang="zh-CN" altLang="zh-CN" sz="2800" dirty="0"/>
              <a:t>Δ</a:t>
            </a:r>
            <a:r>
              <a:rPr lang="en-US" altLang="zh-CN" sz="2800" dirty="0"/>
              <a:t>n)P(n-</a:t>
            </a:r>
            <a:r>
              <a:rPr lang="zh-CN" altLang="zh-CN" sz="2800" dirty="0"/>
              <a:t>Δ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)-</a:t>
            </a:r>
            <a:r>
              <a:rPr lang="zh-CN" altLang="zh-CN" sz="2800" dirty="0"/>
              <a:t>ω↑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)]</a:t>
            </a:r>
            <a:endParaRPr lang="zh-CN" altLang="zh-CN" sz="28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800" dirty="0" smtClean="0"/>
              <a:t>= </a:t>
            </a:r>
            <a:r>
              <a:rPr lang="en-US" altLang="zh-CN" sz="2800" dirty="0"/>
              <a:t>{</a:t>
            </a:r>
            <a:r>
              <a:rPr lang="zh-CN" altLang="zh-CN" sz="2800" dirty="0"/>
              <a:t>ω↓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)+</a:t>
            </a:r>
            <a:r>
              <a:rPr lang="zh-CN" altLang="zh-CN" sz="2800" dirty="0"/>
              <a:t>Δ</a:t>
            </a:r>
            <a:r>
              <a:rPr lang="en-US" altLang="zh-CN" sz="2800" dirty="0"/>
              <a:t>n∂[</a:t>
            </a:r>
            <a:r>
              <a:rPr lang="zh-CN" altLang="zh-CN" sz="2800" dirty="0"/>
              <a:t>ω↓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)]/(∂n) </a:t>
            </a:r>
            <a:endParaRPr lang="zh-CN" altLang="zh-CN" sz="28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800" dirty="0"/>
              <a:t>+ [(</a:t>
            </a:r>
            <a:r>
              <a:rPr lang="zh-CN" altLang="zh-CN" sz="2800" dirty="0"/>
              <a:t>Δ</a:t>
            </a:r>
            <a:r>
              <a:rPr lang="en-US" altLang="zh-CN" sz="2800" dirty="0"/>
              <a:t>n)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/2]∂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[</a:t>
            </a:r>
            <a:r>
              <a:rPr lang="zh-CN" altLang="zh-CN" sz="2800" dirty="0"/>
              <a:t>Δ</a:t>
            </a:r>
            <a:r>
              <a:rPr lang="en-US" altLang="zh-CN" sz="2800" dirty="0"/>
              <a:t>n</a:t>
            </a:r>
            <a:r>
              <a:rPr lang="zh-CN" altLang="zh-CN" sz="2800" dirty="0"/>
              <a:t>ω↓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)-</a:t>
            </a:r>
            <a:r>
              <a:rPr lang="zh-CN" altLang="zh-CN" sz="2800" dirty="0"/>
              <a:t>ω↓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)]/(∂n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)}</a:t>
            </a:r>
            <a:endParaRPr lang="zh-CN" altLang="zh-CN" sz="28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800" dirty="0"/>
              <a:t>+{</a:t>
            </a:r>
            <a:r>
              <a:rPr lang="zh-CN" altLang="zh-CN" sz="2800" dirty="0"/>
              <a:t>ω↑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)-</a:t>
            </a:r>
            <a:r>
              <a:rPr lang="zh-CN" altLang="zh-CN" sz="2800" dirty="0"/>
              <a:t>Δ</a:t>
            </a:r>
            <a:r>
              <a:rPr lang="en-US" altLang="zh-CN" sz="2800" dirty="0"/>
              <a:t>n∂[</a:t>
            </a:r>
            <a:r>
              <a:rPr lang="zh-CN" altLang="zh-CN" sz="2800" dirty="0"/>
              <a:t>ω↑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)]/(∂n) </a:t>
            </a:r>
            <a:endParaRPr lang="zh-CN" altLang="zh-CN" sz="28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800" dirty="0"/>
              <a:t>+ [(</a:t>
            </a:r>
            <a:r>
              <a:rPr lang="zh-CN" altLang="zh-CN" sz="2800" dirty="0"/>
              <a:t>Δ</a:t>
            </a:r>
            <a:r>
              <a:rPr lang="en-US" altLang="zh-CN" sz="2800" dirty="0"/>
              <a:t>n)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/2]∂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[</a:t>
            </a:r>
            <a:r>
              <a:rPr lang="zh-CN" altLang="zh-CN" sz="2800" dirty="0"/>
              <a:t>Δ</a:t>
            </a:r>
            <a:r>
              <a:rPr lang="en-US" altLang="zh-CN" sz="2800" dirty="0"/>
              <a:t>n</a:t>
            </a:r>
            <a:r>
              <a:rPr lang="zh-CN" altLang="zh-CN" sz="2800" dirty="0"/>
              <a:t>ω↑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)-</a:t>
            </a:r>
            <a:r>
              <a:rPr lang="zh-CN" altLang="zh-CN" sz="2800" dirty="0"/>
              <a:t>ω↑</a:t>
            </a:r>
            <a:r>
              <a:rPr lang="en-US" altLang="zh-CN" sz="2800" dirty="0"/>
              <a:t>(n)P(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)]/(∂n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)}     </a:t>
            </a:r>
            <a:r>
              <a:rPr lang="en-US" altLang="zh-CN" sz="2800" dirty="0" smtClean="0"/>
              <a:t> (</a:t>
            </a:r>
            <a:r>
              <a:rPr lang="en-US" altLang="zh-CN" sz="2800" dirty="0"/>
              <a:t>16.4)</a:t>
            </a: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00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226771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若令Δ</a:t>
            </a:r>
            <a:r>
              <a:rPr lang="en-US" altLang="zh-CN" sz="2800" dirty="0"/>
              <a:t>n=1</a:t>
            </a:r>
            <a:r>
              <a:rPr lang="zh-CN" altLang="zh-CN" sz="2800" dirty="0"/>
              <a:t>，那么，由公式（</a:t>
            </a:r>
            <a:r>
              <a:rPr lang="en-US" altLang="zh-CN" sz="2800" dirty="0"/>
              <a:t>16.4</a:t>
            </a:r>
            <a:r>
              <a:rPr lang="zh-CN" altLang="zh-CN" sz="2800" dirty="0"/>
              <a:t>）就</a:t>
            </a:r>
            <a:r>
              <a:rPr lang="zh-CN" altLang="zh-CN" sz="2800" dirty="0" smtClean="0"/>
              <a:t>有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  <a:p>
            <a:pPr marL="393192" lvl="1" indent="0">
              <a:buFont typeface="Wingdings" panose="05000000000000000000" pitchFamily="2" charset="2"/>
              <a:buNone/>
            </a:pPr>
            <a:r>
              <a:rPr lang="en-US" altLang="zh-CN" sz="2800" dirty="0" smtClean="0"/>
              <a:t>∂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)/∂t = -∂{[</a:t>
            </a:r>
            <a:r>
              <a:rPr lang="zh-CN" altLang="zh-CN" sz="2800" dirty="0"/>
              <a:t>ω↑</a:t>
            </a:r>
            <a:r>
              <a:rPr lang="en-US" altLang="zh-CN" sz="2800" dirty="0"/>
              <a:t>(n)-</a:t>
            </a:r>
            <a:r>
              <a:rPr lang="zh-CN" altLang="zh-CN" sz="2800" dirty="0"/>
              <a:t>ω↓</a:t>
            </a:r>
            <a:r>
              <a:rPr lang="en-US" altLang="zh-CN" sz="2800" dirty="0"/>
              <a:t>(n)]P(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)}/∂n </a:t>
            </a:r>
            <a:endParaRPr lang="zh-CN" altLang="zh-CN" sz="2800" dirty="0"/>
          </a:p>
          <a:p>
            <a:pPr marL="365760" lvl="1" indent="0">
              <a:buFont typeface="Wingdings" panose="05000000000000000000" pitchFamily="2" charset="2"/>
              <a:buNone/>
            </a:pPr>
            <a:r>
              <a:rPr lang="en-US" altLang="zh-CN" sz="2800" dirty="0" smtClean="0"/>
              <a:t>+(</a:t>
            </a:r>
            <a:r>
              <a:rPr lang="en-US" altLang="zh-CN" sz="2800" dirty="0"/>
              <a:t>1/2)∂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{[</a:t>
            </a:r>
            <a:r>
              <a:rPr lang="zh-CN" altLang="zh-CN" sz="2800" dirty="0"/>
              <a:t>ω↑</a:t>
            </a:r>
            <a:r>
              <a:rPr lang="en-US" altLang="zh-CN" sz="2800" dirty="0"/>
              <a:t>(n)+</a:t>
            </a:r>
            <a:r>
              <a:rPr lang="zh-CN" altLang="zh-CN" sz="2800" dirty="0"/>
              <a:t>ω↓</a:t>
            </a:r>
            <a:r>
              <a:rPr lang="en-US" altLang="zh-CN" sz="2800" dirty="0"/>
              <a:t>(n)]P(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)}/(∂n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     </a:t>
            </a:r>
            <a:r>
              <a:rPr lang="zh-CN" altLang="zh-CN" sz="2800" dirty="0"/>
              <a:t>（</a:t>
            </a:r>
            <a:r>
              <a:rPr lang="en-US" altLang="zh-CN" sz="2800" dirty="0"/>
              <a:t>16.5</a:t>
            </a:r>
            <a:r>
              <a:rPr lang="zh-CN" altLang="zh-CN" sz="2800" dirty="0" smtClean="0"/>
              <a:t>）</a:t>
            </a: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31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引入连续变量</a:t>
            </a:r>
            <a:r>
              <a:rPr lang="en-US" altLang="zh-CN" sz="2800" dirty="0"/>
              <a:t>x</a:t>
            </a:r>
            <a:r>
              <a:rPr lang="zh-CN" altLang="zh-CN" sz="2800" dirty="0"/>
              <a:t>，将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</a:t>
            </a:r>
            <a:r>
              <a:rPr lang="zh-CN" altLang="zh-CN" sz="2800" dirty="0"/>
              <a:t>连续化为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)</a:t>
            </a:r>
            <a:r>
              <a:rPr lang="zh-CN" altLang="zh-CN" sz="2800" dirty="0"/>
              <a:t>，并记</a:t>
            </a:r>
            <a:r>
              <a:rPr lang="en-US" altLang="zh-CN" sz="2800" dirty="0"/>
              <a:t>x=n/N</a:t>
            </a:r>
            <a:r>
              <a:rPr lang="zh-CN" altLang="zh-CN" sz="2800" dirty="0"/>
              <a:t>和Δ</a:t>
            </a:r>
            <a:r>
              <a:rPr lang="en-US" altLang="zh-CN" sz="2800" dirty="0"/>
              <a:t>x=(</a:t>
            </a:r>
            <a:r>
              <a:rPr lang="zh-CN" altLang="zh-CN" sz="2800" dirty="0"/>
              <a:t>Δ</a:t>
            </a:r>
            <a:r>
              <a:rPr lang="en-US" altLang="zh-CN" sz="2800" dirty="0"/>
              <a:t>n)/N=1/N</a:t>
            </a:r>
            <a:r>
              <a:rPr lang="zh-CN" altLang="zh-CN" sz="2800" dirty="0"/>
              <a:t>≡ε（当然</a:t>
            </a:r>
            <a:r>
              <a:rPr lang="en-US" altLang="zh-CN" sz="2800" dirty="0"/>
              <a:t>-1</a:t>
            </a:r>
            <a:r>
              <a:rPr lang="zh-CN" altLang="zh-CN" sz="2800" dirty="0"/>
              <a:t>≤</a:t>
            </a:r>
            <a:r>
              <a:rPr lang="en-US" altLang="zh-CN" sz="2800" dirty="0"/>
              <a:t>x</a:t>
            </a:r>
            <a:r>
              <a:rPr lang="zh-CN" altLang="zh-CN" sz="2800" dirty="0"/>
              <a:t>≤</a:t>
            </a:r>
            <a:r>
              <a:rPr lang="en-US" altLang="zh-CN" sz="2800" dirty="0"/>
              <a:t>1</a:t>
            </a:r>
            <a:r>
              <a:rPr lang="zh-CN" altLang="zh-CN" sz="2800" dirty="0"/>
              <a:t>），因此有，</a:t>
            </a:r>
            <a:endParaRPr lang="en-US" altLang="zh-CN" sz="2800" dirty="0"/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smtClean="0"/>
              <a:t>P(</a:t>
            </a:r>
            <a:r>
              <a:rPr lang="en-US" altLang="zh-CN" sz="2800" dirty="0" err="1" smtClean="0"/>
              <a:t>x,t</a:t>
            </a:r>
            <a:r>
              <a:rPr lang="en-US" altLang="zh-CN" sz="2800" dirty="0"/>
              <a:t>)=NP(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)=NP(</a:t>
            </a:r>
            <a:r>
              <a:rPr lang="en-US" altLang="zh-CN" sz="2800" dirty="0" err="1"/>
              <a:t>Nx,t</a:t>
            </a:r>
            <a:r>
              <a:rPr lang="en-US" altLang="zh-CN" sz="2800" dirty="0"/>
              <a:t>)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并且，满足</a:t>
            </a:r>
            <a:r>
              <a:rPr lang="zh-CN" altLang="zh-CN" sz="2800" dirty="0"/>
              <a:t>归一化条件∫</a:t>
            </a:r>
            <a:r>
              <a:rPr lang="en-US" altLang="zh-CN" sz="2800" baseline="-25000" dirty="0"/>
              <a:t>-1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)dx=1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324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又由于成立</a:t>
            </a:r>
          </a:p>
          <a:p>
            <a:pPr marL="621792" lvl="1" indent="-2286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93192" lvl="1" indent="0" algn="ctr">
              <a:buFont typeface="Wingdings" panose="05000000000000000000" pitchFamily="2" charset="2"/>
              <a:buNone/>
            </a:pPr>
            <a:r>
              <a:rPr lang="zh-CN" altLang="zh-CN" sz="2400" dirty="0" smtClean="0"/>
              <a:t>ω↑</a:t>
            </a:r>
            <a:r>
              <a:rPr lang="en-US" altLang="zh-CN" sz="2400" dirty="0"/>
              <a:t>(n)=(N-n)P</a:t>
            </a:r>
            <a:r>
              <a:rPr lang="en-US" altLang="zh-CN" sz="2400" baseline="-25000" dirty="0"/>
              <a:t>12</a:t>
            </a:r>
            <a:r>
              <a:rPr lang="en-US" altLang="zh-CN" sz="2400" dirty="0"/>
              <a:t>(n)=N(1-x)P</a:t>
            </a:r>
            <a:r>
              <a:rPr lang="en-US" altLang="zh-CN" sz="2400" baseline="-25000" dirty="0"/>
              <a:t>12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Nx</a:t>
            </a:r>
            <a:r>
              <a:rPr lang="en-US" altLang="zh-CN" sz="2400" dirty="0"/>
              <a:t>)=N</a:t>
            </a:r>
            <a:r>
              <a:rPr lang="zh-CN" altLang="zh-CN" sz="2400" dirty="0"/>
              <a:t>ω↑</a:t>
            </a:r>
            <a:r>
              <a:rPr lang="en-US" altLang="zh-CN" sz="2400" dirty="0"/>
              <a:t>(x) </a:t>
            </a:r>
            <a:endParaRPr lang="zh-CN" altLang="zh-CN" sz="2400" dirty="0"/>
          </a:p>
          <a:p>
            <a:pPr marL="393192" lvl="1" indent="0" algn="ctr">
              <a:buFont typeface="Wingdings" panose="05000000000000000000" pitchFamily="2" charset="2"/>
              <a:buNone/>
            </a:pPr>
            <a:r>
              <a:rPr lang="zh-CN" altLang="zh-CN" sz="2400" dirty="0"/>
              <a:t>ω↓</a:t>
            </a:r>
            <a:r>
              <a:rPr lang="en-US" altLang="zh-CN" sz="2400" dirty="0"/>
              <a:t>(n)=(</a:t>
            </a:r>
            <a:r>
              <a:rPr lang="en-US" altLang="zh-CN" sz="2400" dirty="0" err="1"/>
              <a:t>N+n</a:t>
            </a:r>
            <a:r>
              <a:rPr lang="en-US" altLang="zh-CN" sz="2400" dirty="0"/>
              <a:t>)P</a:t>
            </a:r>
            <a:r>
              <a:rPr lang="en-US" altLang="zh-CN" sz="2400" baseline="-25000" dirty="0"/>
              <a:t>21</a:t>
            </a:r>
            <a:r>
              <a:rPr lang="en-US" altLang="zh-CN" sz="2400" dirty="0"/>
              <a:t>(n)=N(1+x)P</a:t>
            </a:r>
            <a:r>
              <a:rPr lang="en-US" altLang="zh-CN" sz="2400" baseline="-25000" dirty="0"/>
              <a:t>21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Nx</a:t>
            </a:r>
            <a:r>
              <a:rPr lang="en-US" altLang="zh-CN" sz="2400" dirty="0"/>
              <a:t>)=N</a:t>
            </a:r>
            <a:r>
              <a:rPr lang="zh-CN" altLang="zh-CN" sz="2400" dirty="0"/>
              <a:t>ω↓</a:t>
            </a:r>
            <a:r>
              <a:rPr lang="en-US" altLang="zh-CN" sz="2400" dirty="0"/>
              <a:t>(x)</a:t>
            </a:r>
            <a:endParaRPr lang="zh-CN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所以</a:t>
            </a:r>
            <a:r>
              <a:rPr lang="zh-CN" altLang="zh-CN" sz="2800" dirty="0"/>
              <a:t>，公式（</a:t>
            </a:r>
            <a:r>
              <a:rPr lang="en-US" altLang="zh-CN" sz="2800" dirty="0"/>
              <a:t>16.5</a:t>
            </a:r>
            <a:r>
              <a:rPr lang="zh-CN" altLang="zh-CN" sz="2800" dirty="0"/>
              <a:t>）可以重新写为</a:t>
            </a:r>
          </a:p>
          <a:p>
            <a:pPr marL="1600200" lvl="5" indent="-22860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 smtClean="0"/>
              <a:t>∂</a:t>
            </a:r>
            <a:r>
              <a:rPr lang="en-US" altLang="zh-CN" sz="2400" dirty="0"/>
              <a:t>P(</a:t>
            </a:r>
            <a:r>
              <a:rPr lang="en-US" altLang="zh-CN" sz="2400" dirty="0" err="1"/>
              <a:t>x,t</a:t>
            </a:r>
            <a:r>
              <a:rPr lang="en-US" altLang="zh-CN" sz="2400" dirty="0"/>
              <a:t>)/∂t = -∂{[</a:t>
            </a:r>
            <a:r>
              <a:rPr lang="zh-CN" altLang="zh-CN" sz="2400" dirty="0"/>
              <a:t>ω↑</a:t>
            </a:r>
            <a:r>
              <a:rPr lang="en-US" altLang="zh-CN" sz="2400" dirty="0"/>
              <a:t>(x)-</a:t>
            </a:r>
            <a:r>
              <a:rPr lang="zh-CN" altLang="zh-CN" sz="2400" dirty="0"/>
              <a:t>ω↓</a:t>
            </a:r>
            <a:r>
              <a:rPr lang="en-US" altLang="zh-CN" sz="2400" dirty="0"/>
              <a:t>(x)]P(</a:t>
            </a:r>
            <a:r>
              <a:rPr lang="en-US" altLang="zh-CN" sz="2400" dirty="0" err="1"/>
              <a:t>x,t</a:t>
            </a:r>
            <a:r>
              <a:rPr lang="en-US" altLang="zh-CN" sz="2400" dirty="0"/>
              <a:t>)}/∂x </a:t>
            </a:r>
            <a:endParaRPr lang="zh-CN" altLang="zh-CN" sz="2400" dirty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 smtClean="0"/>
              <a:t>+(</a:t>
            </a:r>
            <a:r>
              <a:rPr lang="zh-CN" altLang="zh-CN" sz="2400" dirty="0"/>
              <a:t>ε</a:t>
            </a:r>
            <a:r>
              <a:rPr lang="en-US" altLang="zh-CN" sz="2400" dirty="0"/>
              <a:t>/2)∂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{[</a:t>
            </a:r>
            <a:r>
              <a:rPr lang="zh-CN" altLang="zh-CN" sz="2400" dirty="0"/>
              <a:t>ω↑</a:t>
            </a:r>
            <a:r>
              <a:rPr lang="en-US" altLang="zh-CN" sz="2400" dirty="0"/>
              <a:t>(x)+</a:t>
            </a:r>
            <a:r>
              <a:rPr lang="zh-CN" altLang="zh-CN" sz="2400" dirty="0"/>
              <a:t>ω↓</a:t>
            </a:r>
            <a:r>
              <a:rPr lang="en-US" altLang="zh-CN" sz="2400" dirty="0"/>
              <a:t>(x)]P(</a:t>
            </a:r>
            <a:r>
              <a:rPr lang="en-US" altLang="zh-CN" sz="2400" dirty="0" err="1"/>
              <a:t>x,t</a:t>
            </a:r>
            <a:r>
              <a:rPr lang="en-US" altLang="zh-CN" sz="2400" dirty="0"/>
              <a:t>)}/(∂x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   </a:t>
            </a:r>
            <a:r>
              <a:rPr lang="zh-CN" altLang="zh-CN" sz="2400" dirty="0" smtClean="0"/>
              <a:t>（</a:t>
            </a:r>
            <a:r>
              <a:rPr lang="en-US" altLang="zh-CN" sz="2400" dirty="0"/>
              <a:t>16.6</a:t>
            </a:r>
            <a:r>
              <a:rPr lang="zh-CN" altLang="zh-CN" sz="2400" dirty="0"/>
              <a:t>）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7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28979"/>
            <a:ext cx="8229600" cy="3456432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dirty="0" smtClean="0"/>
              <a:t>如今，在</a:t>
            </a:r>
            <a:r>
              <a:rPr lang="zh-CN" altLang="zh-CN" dirty="0"/>
              <a:t>网络战争</a:t>
            </a:r>
            <a:r>
              <a:rPr lang="zh-CN" altLang="zh-CN" dirty="0" smtClean="0"/>
              <a:t>中突然</a:t>
            </a:r>
            <a:r>
              <a:rPr lang="zh-CN" altLang="zh-CN" dirty="0"/>
              <a:t>出现了一种新武器，而且还是马上就能投入实战的武器，即，通过网络影响民意，从而颠倒选举结果。随着自媒体的迅速发展，这种武器对某类政体的国家，将具有越来越大的杀伤力，</a:t>
            </a:r>
            <a:r>
              <a:rPr lang="zh-CN" altLang="zh-CN" dirty="0">
                <a:solidFill>
                  <a:srgbClr val="FF0000"/>
                </a:solidFill>
              </a:rPr>
              <a:t>因此，无论是从攻，还是从守的角度来看，都必须对它进行认真研究。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1788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章 民意的演化规律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再引入两个变量：漂移因子</a:t>
            </a:r>
            <a:r>
              <a:rPr lang="en-US" altLang="zh-CN" sz="2800" dirty="0"/>
              <a:t>K(x)</a:t>
            </a:r>
            <a:r>
              <a:rPr lang="zh-CN" altLang="zh-CN" sz="2800" dirty="0"/>
              <a:t>≡ω↑</a:t>
            </a:r>
            <a:r>
              <a:rPr lang="en-US" altLang="zh-CN" sz="2800" dirty="0"/>
              <a:t>(x)-</a:t>
            </a:r>
            <a:r>
              <a:rPr lang="zh-CN" altLang="zh-CN" sz="2800" dirty="0"/>
              <a:t>ω↓</a:t>
            </a:r>
            <a:r>
              <a:rPr lang="en-US" altLang="zh-CN" sz="2800" dirty="0"/>
              <a:t>(x)</a:t>
            </a:r>
            <a:r>
              <a:rPr lang="zh-CN" altLang="zh-CN" sz="2800" dirty="0"/>
              <a:t>和涨落因子</a:t>
            </a:r>
            <a:r>
              <a:rPr lang="en-US" altLang="zh-CN" sz="2800" dirty="0"/>
              <a:t>Q(x)</a:t>
            </a:r>
            <a:r>
              <a:rPr lang="zh-CN" altLang="zh-CN" sz="2800" dirty="0"/>
              <a:t>≡ω↑</a:t>
            </a:r>
            <a:r>
              <a:rPr lang="en-US" altLang="zh-CN" sz="2800" dirty="0"/>
              <a:t>(x)+</a:t>
            </a:r>
            <a:r>
              <a:rPr lang="zh-CN" altLang="zh-CN" sz="2800" dirty="0"/>
              <a:t>ω↓</a:t>
            </a:r>
            <a:r>
              <a:rPr lang="en-US" altLang="zh-CN" sz="2800" dirty="0"/>
              <a:t>(x)</a:t>
            </a:r>
            <a:r>
              <a:rPr lang="zh-CN" altLang="zh-CN" sz="2800" dirty="0"/>
              <a:t>，于是，公式（</a:t>
            </a:r>
            <a:r>
              <a:rPr lang="en-US" altLang="zh-CN" sz="2800" dirty="0"/>
              <a:t>16.6</a:t>
            </a:r>
            <a:r>
              <a:rPr lang="zh-CN" altLang="zh-CN" sz="2800" dirty="0"/>
              <a:t>）便可写为标准的福克</a:t>
            </a:r>
            <a:r>
              <a:rPr lang="en-US" altLang="zh-CN" sz="2800" dirty="0"/>
              <a:t>-</a:t>
            </a:r>
            <a:r>
              <a:rPr lang="zh-CN" altLang="zh-CN" sz="2800" dirty="0"/>
              <a:t>普朗克方程：</a:t>
            </a:r>
          </a:p>
          <a:p>
            <a:pPr marL="1600200" lvl="5" indent="-228600" algn="ctr">
              <a:buFont typeface="Wingdings" panose="05000000000000000000" pitchFamily="2" charset="2"/>
              <a:buChar char="Ø"/>
            </a:pPr>
            <a:endParaRPr lang="en-US" altLang="zh-CN" sz="2300" dirty="0" smtClean="0">
              <a:latin typeface="Times New Roman" panose="02020603050405020304" pitchFamily="18" charset="0"/>
            </a:endParaRPr>
          </a:p>
          <a:p>
            <a:pPr marL="393192" lvl="1" indent="0" algn="ctr">
              <a:buFont typeface="Wingdings" panose="05000000000000000000" pitchFamily="2" charset="2"/>
              <a:buNone/>
            </a:pPr>
            <a:r>
              <a:rPr lang="en-US" altLang="zh-CN" sz="2800" dirty="0" smtClean="0"/>
              <a:t>∂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)/∂t = -∂[K(x)P(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)]/∂x + (</a:t>
            </a:r>
            <a:r>
              <a:rPr lang="zh-CN" altLang="zh-CN" sz="2800" dirty="0"/>
              <a:t>ε</a:t>
            </a:r>
            <a:r>
              <a:rPr lang="en-US" altLang="zh-CN" sz="2800" dirty="0"/>
              <a:t>/2)∂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[Q(x)P(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)]/(∂x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       (16.7)</a:t>
            </a:r>
            <a:endParaRPr lang="zh-CN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32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04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/>
              <a:t>福克</a:t>
            </a:r>
            <a:r>
              <a:rPr lang="en-US" altLang="zh-CN" sz="2800" dirty="0"/>
              <a:t>-</a:t>
            </a:r>
            <a:r>
              <a:rPr lang="zh-CN" altLang="zh-CN" sz="2800" dirty="0"/>
              <a:t>普朗克方程（即，公式（</a:t>
            </a:r>
            <a:r>
              <a:rPr lang="en-US" altLang="zh-CN" sz="2800" dirty="0"/>
              <a:t>16.7</a:t>
            </a:r>
            <a:r>
              <a:rPr lang="zh-CN" altLang="zh-CN" sz="2800" dirty="0"/>
              <a:t>））与主方程一样，它们都完整地描述了民意结构的变化规律，只不过公式（</a:t>
            </a:r>
            <a:r>
              <a:rPr lang="en-US" altLang="zh-CN" sz="2800" dirty="0"/>
              <a:t>16.2</a:t>
            </a:r>
            <a:r>
              <a:rPr lang="zh-CN" altLang="zh-CN" sz="2800" dirty="0"/>
              <a:t>）采用了更加直观</a:t>
            </a:r>
            <a:r>
              <a:rPr lang="zh-CN" altLang="zh-CN" sz="2800" dirty="0" smtClean="0"/>
              <a:t>的</a:t>
            </a:r>
            <a:r>
              <a:rPr lang="zh-CN" altLang="zh-CN" sz="2800" dirty="0" smtClean="0">
                <a:solidFill>
                  <a:schemeClr val="accent2"/>
                </a:solidFill>
              </a:rPr>
              <a:t>离散方式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而公式（</a:t>
            </a:r>
            <a:r>
              <a:rPr lang="en-US" altLang="zh-CN" sz="2800" dirty="0"/>
              <a:t>16.7</a:t>
            </a:r>
            <a:r>
              <a:rPr lang="zh-CN" altLang="zh-CN" sz="2800" dirty="0"/>
              <a:t>）则是更加容易求解的</a:t>
            </a:r>
            <a:r>
              <a:rPr lang="zh-CN" altLang="zh-CN" sz="2800" dirty="0">
                <a:solidFill>
                  <a:schemeClr val="accent2"/>
                </a:solidFill>
              </a:rPr>
              <a:t>连续方式</a:t>
            </a:r>
            <a:r>
              <a:rPr lang="zh-CN" altLang="zh-CN" sz="2800" dirty="0" smtClean="0"/>
              <a:t>而已。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无论是离散或连续的形式，只要能够</a:t>
            </a:r>
            <a:r>
              <a:rPr lang="zh-CN" altLang="zh-CN" sz="2800" dirty="0" smtClean="0">
                <a:solidFill>
                  <a:schemeClr val="accent2"/>
                </a:solidFill>
              </a:rPr>
              <a:t>求解出主方程或福克</a:t>
            </a:r>
            <a:r>
              <a:rPr lang="en-US" altLang="zh-CN" sz="2800" dirty="0" smtClean="0">
                <a:solidFill>
                  <a:schemeClr val="accent2"/>
                </a:solidFill>
              </a:rPr>
              <a:t>-</a:t>
            </a:r>
            <a:r>
              <a:rPr lang="zh-CN" altLang="zh-CN" sz="2800" dirty="0" smtClean="0">
                <a:solidFill>
                  <a:schemeClr val="accent2"/>
                </a:solidFill>
              </a:rPr>
              <a:t>普朗克方程</a:t>
            </a:r>
            <a:r>
              <a:rPr lang="zh-CN" altLang="zh-CN" sz="2800" dirty="0" smtClean="0"/>
              <a:t>，那么，</a:t>
            </a:r>
            <a:r>
              <a:rPr lang="zh-CN" altLang="en-US" sz="2800" dirty="0" smtClean="0"/>
              <a:t>我们</a:t>
            </a:r>
            <a:r>
              <a:rPr lang="zh-CN" altLang="zh-CN" sz="2800" dirty="0" smtClean="0"/>
              <a:t>的目的就达到了。</a:t>
            </a: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063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 fontScale="92500" lnSpcReduction="20000"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记</a:t>
            </a:r>
            <a:endParaRPr lang="en-US" altLang="zh-CN" sz="2800" dirty="0" smtClean="0"/>
          </a:p>
          <a:p>
            <a:pPr marL="393192" lvl="1" indent="0" algn="ctr">
              <a:buFont typeface="Wingdings" panose="05000000000000000000" pitchFamily="2" charset="2"/>
              <a:buNone/>
            </a:pPr>
            <a:r>
              <a:rPr lang="en-US" altLang="zh-CN" sz="2400" dirty="0" smtClean="0"/>
              <a:t>I(</a:t>
            </a:r>
            <a:r>
              <a:rPr lang="en-US" altLang="zh-CN" sz="2400" dirty="0" err="1" smtClean="0"/>
              <a:t>x,t</a:t>
            </a:r>
            <a:r>
              <a:rPr lang="en-US" altLang="zh-CN" sz="2400" dirty="0"/>
              <a:t>)</a:t>
            </a:r>
            <a:r>
              <a:rPr lang="zh-CN" altLang="zh-CN" sz="2400" dirty="0"/>
              <a:t>≡</a:t>
            </a:r>
            <a:r>
              <a:rPr lang="en-US" altLang="zh-CN" sz="2400" dirty="0"/>
              <a:t>K(x)P(</a:t>
            </a:r>
            <a:r>
              <a:rPr lang="en-US" altLang="zh-CN" sz="2400" dirty="0" err="1"/>
              <a:t>x,t</a:t>
            </a:r>
            <a:r>
              <a:rPr lang="en-US" altLang="zh-CN" sz="2400" dirty="0"/>
              <a:t>)-(</a:t>
            </a:r>
            <a:r>
              <a:rPr lang="zh-CN" altLang="zh-CN" sz="2400" dirty="0"/>
              <a:t>ε</a:t>
            </a:r>
            <a:r>
              <a:rPr lang="en-US" altLang="zh-CN" sz="2400" dirty="0"/>
              <a:t>/2)∂[Q(x)P(</a:t>
            </a:r>
            <a:r>
              <a:rPr lang="en-US" altLang="zh-CN" sz="2400" dirty="0" err="1"/>
              <a:t>x,t</a:t>
            </a:r>
            <a:r>
              <a:rPr lang="en-US" altLang="zh-CN" sz="2400" dirty="0"/>
              <a:t>)]/∂x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2057400" lvl="7" indent="-228600" algn="ctr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于是</a:t>
            </a:r>
            <a:endParaRPr lang="en-US" altLang="zh-CN" sz="2800" dirty="0" smtClean="0"/>
          </a:p>
          <a:p>
            <a:pPr marL="393192" lvl="1" indent="0" algn="ctr">
              <a:buFont typeface="Wingdings" panose="05000000000000000000" pitchFamily="2" charset="2"/>
              <a:buNone/>
            </a:pPr>
            <a:r>
              <a:rPr lang="en-US" altLang="zh-CN" sz="2400" dirty="0" smtClean="0"/>
              <a:t>I</a:t>
            </a:r>
            <a:r>
              <a:rPr lang="en-US" altLang="zh-CN" sz="2400" dirty="0"/>
              <a:t>(-1,t)=I(+1,t)=0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621792" lvl="1" indent="-228600" algn="ctr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且</a:t>
            </a:r>
            <a:r>
              <a:rPr lang="zh-CN" altLang="zh-CN" sz="2800" dirty="0"/>
              <a:t>公式（</a:t>
            </a:r>
            <a:r>
              <a:rPr lang="en-US" altLang="zh-CN" sz="2800" dirty="0"/>
              <a:t>16.7</a:t>
            </a:r>
            <a:r>
              <a:rPr lang="zh-CN" altLang="zh-CN" sz="2800" dirty="0"/>
              <a:t>）便可简化为如下连续性方程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/>
              <a:t>∂P(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)/∂t = -∂I(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)/∂x         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16.8</a:t>
            </a:r>
            <a:r>
              <a:rPr lang="en-US" altLang="zh-CN" sz="2800" dirty="0" smtClean="0"/>
              <a:t>)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如果在初始时刻</a:t>
            </a:r>
            <a:r>
              <a:rPr lang="en-US" altLang="zh-CN" sz="2800" dirty="0"/>
              <a:t>t=0</a:t>
            </a:r>
            <a:r>
              <a:rPr lang="zh-CN" altLang="zh-CN" sz="2800" dirty="0"/>
              <a:t>时，在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0</a:t>
            </a:r>
            <a:r>
              <a:rPr lang="zh-CN" altLang="zh-CN" sz="2800" dirty="0"/>
              <a:t>处具有δ</a:t>
            </a:r>
            <a:r>
              <a:rPr lang="en-US" altLang="zh-CN" sz="2800" dirty="0"/>
              <a:t>-</a:t>
            </a:r>
            <a:r>
              <a:rPr lang="zh-CN" altLang="zh-CN" sz="2800" dirty="0"/>
              <a:t>函数的分布形式，即：</a:t>
            </a: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/>
              <a:t>P(x,0)=</a:t>
            </a:r>
            <a:r>
              <a:rPr lang="zh-CN" altLang="zh-CN" sz="2800" dirty="0"/>
              <a:t>δ</a:t>
            </a:r>
            <a:r>
              <a:rPr lang="en-US" altLang="zh-CN" sz="2800" dirty="0"/>
              <a:t>(x-x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        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(16.9)</a:t>
            </a:r>
            <a:endParaRPr lang="zh-CN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15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 fontScale="92500" lnSpcReduction="20000"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并将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)</a:t>
            </a:r>
            <a:r>
              <a:rPr lang="zh-CN" altLang="zh-CN" sz="2800" dirty="0"/>
              <a:t>在时间间隔Δ</a:t>
            </a:r>
            <a:r>
              <a:rPr lang="en-US" altLang="zh-CN" sz="2800" dirty="0"/>
              <a:t>t</a:t>
            </a:r>
            <a:r>
              <a:rPr lang="zh-CN" altLang="zh-CN" sz="2800" dirty="0"/>
              <a:t>中的变化率，定义为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)</a:t>
            </a:r>
            <a:r>
              <a:rPr lang="zh-CN" altLang="zh-CN" sz="2800" dirty="0"/>
              <a:t>对时间</a:t>
            </a:r>
            <a:r>
              <a:rPr lang="en-US" altLang="zh-CN" sz="2800" dirty="0"/>
              <a:t>(t=0</a:t>
            </a:r>
            <a:r>
              <a:rPr lang="zh-CN" altLang="zh-CN" sz="2800" dirty="0"/>
              <a:t>时</a:t>
            </a:r>
            <a:r>
              <a:rPr lang="en-US" altLang="zh-CN" sz="2800" dirty="0"/>
              <a:t>)</a:t>
            </a:r>
            <a:r>
              <a:rPr lang="zh-CN" altLang="zh-CN" sz="2800" dirty="0"/>
              <a:t>的微商，即，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smtClean="0"/>
              <a:t>∂</a:t>
            </a:r>
            <a:r>
              <a:rPr lang="en-US" altLang="zh-CN" sz="2800" dirty="0"/>
              <a:t>P(x,0)/∂t = </a:t>
            </a:r>
            <a:r>
              <a:rPr lang="en-US" altLang="zh-CN" sz="2800" dirty="0" err="1"/>
              <a:t>lim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zh-CN" altLang="zh-CN" sz="2800" baseline="-25000" dirty="0"/>
              <a:t>→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[P(x,</a:t>
            </a:r>
            <a:r>
              <a:rPr lang="zh-CN" altLang="zh-CN" sz="2800" dirty="0"/>
              <a:t>Δ</a:t>
            </a:r>
            <a:r>
              <a:rPr lang="en-US" altLang="zh-CN" sz="2800" dirty="0"/>
              <a:t>t)-P(x,0]/(</a:t>
            </a:r>
            <a:r>
              <a:rPr lang="zh-CN" altLang="zh-CN" sz="2800" dirty="0"/>
              <a:t>Δ</a:t>
            </a:r>
            <a:r>
              <a:rPr lang="en-US" altLang="zh-CN" sz="2800" dirty="0"/>
              <a:t>t)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zh-CN" altLang="zh-CN" sz="28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于是</a:t>
            </a:r>
            <a:r>
              <a:rPr lang="zh-CN" altLang="zh-CN" sz="2800" dirty="0" smtClean="0"/>
              <a:t>有引理</a:t>
            </a:r>
            <a:r>
              <a:rPr lang="en-US" altLang="zh-CN" sz="2800" dirty="0"/>
              <a:t>16.1</a:t>
            </a:r>
            <a:r>
              <a:rPr lang="zh-CN" altLang="zh-CN" sz="2800" dirty="0"/>
              <a:t>，设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0</a:t>
            </a:r>
            <a:r>
              <a:rPr lang="zh-CN" altLang="zh-CN" sz="2800" dirty="0"/>
              <a:t>和ε等的含义如上，那么，关于漂移因子</a:t>
            </a:r>
            <a:r>
              <a:rPr lang="en-US" altLang="zh-CN" sz="2800" dirty="0"/>
              <a:t>K(x)</a:t>
            </a:r>
            <a:r>
              <a:rPr lang="zh-CN" altLang="zh-CN" sz="2800" dirty="0"/>
              <a:t>和涨落因子</a:t>
            </a:r>
            <a:r>
              <a:rPr lang="en-US" altLang="zh-CN" sz="2800" dirty="0"/>
              <a:t>Q(x)</a:t>
            </a:r>
            <a:r>
              <a:rPr lang="zh-CN" altLang="zh-CN" sz="2800" dirty="0"/>
              <a:t>，就成立如下公式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smtClean="0"/>
              <a:t>K(x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/>
              <a:t>)= </a:t>
            </a:r>
            <a:r>
              <a:rPr lang="en-US" altLang="zh-CN" sz="2800" dirty="0" err="1"/>
              <a:t>lim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zh-CN" altLang="zh-CN" sz="2800" baseline="-25000" dirty="0"/>
              <a:t>→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&lt;(x-x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)&gt;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/(</a:t>
            </a:r>
            <a:r>
              <a:rPr lang="zh-CN" altLang="zh-CN" sz="2800" dirty="0"/>
              <a:t>Δ</a:t>
            </a:r>
            <a:r>
              <a:rPr lang="en-US" altLang="zh-CN" sz="2800" dirty="0"/>
              <a:t>t) </a:t>
            </a:r>
            <a:r>
              <a:rPr lang="zh-CN" altLang="zh-CN" sz="2800" dirty="0"/>
              <a:t>和 ε</a:t>
            </a:r>
            <a:r>
              <a:rPr lang="en-US" altLang="zh-CN" sz="2800" dirty="0"/>
              <a:t>Q(x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)= </a:t>
            </a:r>
            <a:r>
              <a:rPr lang="en-US" altLang="zh-CN" sz="2800" dirty="0" err="1"/>
              <a:t>lim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zh-CN" altLang="zh-CN" sz="2800" baseline="-25000" dirty="0"/>
              <a:t>→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&lt;(x-x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&gt;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/(</a:t>
            </a:r>
            <a:r>
              <a:rPr lang="zh-CN" altLang="zh-CN" sz="2800" dirty="0"/>
              <a:t>Δ</a:t>
            </a:r>
            <a:r>
              <a:rPr lang="en-US" altLang="zh-CN" sz="2800" dirty="0"/>
              <a:t>t)    </a:t>
            </a:r>
            <a:r>
              <a:rPr lang="en-US" altLang="zh-CN" sz="2800" dirty="0" smtClean="0"/>
              <a:t>(16.10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393192" lvl="1" indent="0">
              <a:buFont typeface="Wingdings" panose="05000000000000000000" pitchFamily="2" charset="2"/>
              <a:buNone/>
            </a:pPr>
            <a:r>
              <a:rPr lang="en-US" altLang="zh-CN" sz="2600" i="1" dirty="0" smtClean="0"/>
              <a:t>  </a:t>
            </a:r>
            <a:r>
              <a:rPr lang="zh-CN" altLang="zh-CN" sz="2200" i="1" dirty="0" smtClean="0"/>
              <a:t>这里</a:t>
            </a:r>
            <a:r>
              <a:rPr lang="en-US" altLang="zh-CN" sz="2200" i="1" dirty="0"/>
              <a:t>&lt;.&gt;</a:t>
            </a:r>
            <a:r>
              <a:rPr lang="zh-CN" altLang="zh-CN" sz="2200" i="1" dirty="0"/>
              <a:t>表示平均值函数。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i="1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8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证明：对公式（</a:t>
            </a:r>
            <a:r>
              <a:rPr lang="en-US" altLang="zh-CN" sz="2800" dirty="0"/>
              <a:t>16.7</a:t>
            </a:r>
            <a:r>
              <a:rPr lang="zh-CN" altLang="zh-CN" sz="2800" dirty="0"/>
              <a:t>）左右两边积分，便有：</a:t>
            </a:r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400" dirty="0" smtClean="0"/>
              <a:t>∫</a:t>
            </a:r>
            <a:r>
              <a:rPr lang="en-US" altLang="zh-CN" sz="2400" baseline="-25000" dirty="0"/>
              <a:t>-1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[∂P(x,0)/∂t]</a:t>
            </a:r>
            <a:r>
              <a:rPr lang="en-US" altLang="zh-CN" sz="2400" dirty="0" err="1"/>
              <a:t>xdx</a:t>
            </a:r>
            <a:r>
              <a:rPr lang="en-US" altLang="zh-CN" sz="2400" dirty="0"/>
              <a:t> = </a:t>
            </a:r>
            <a:r>
              <a:rPr lang="zh-CN" altLang="zh-CN" sz="2400" dirty="0"/>
              <a:t>∫</a:t>
            </a:r>
            <a:r>
              <a:rPr lang="en-US" altLang="zh-CN" sz="2400" baseline="-25000" dirty="0"/>
              <a:t>-1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x{-∂[K(x)P(x,0)]/∂x</a:t>
            </a:r>
            <a:endParaRPr lang="zh-CN" altLang="zh-CN" sz="24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en-US" altLang="zh-CN" sz="2400" dirty="0" smtClean="0"/>
              <a:t>+(</a:t>
            </a:r>
            <a:r>
              <a:rPr lang="zh-CN" altLang="zh-CN" sz="2400" dirty="0"/>
              <a:t>ε</a:t>
            </a:r>
            <a:r>
              <a:rPr lang="en-US" altLang="zh-CN" sz="2400" dirty="0"/>
              <a:t>/2)∂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[Q(x)P(</a:t>
            </a:r>
            <a:r>
              <a:rPr lang="en-US" altLang="zh-CN" sz="2400" dirty="0" err="1"/>
              <a:t>x,t</a:t>
            </a:r>
            <a:r>
              <a:rPr lang="en-US" altLang="zh-CN" sz="2400" dirty="0"/>
              <a:t>)/(∂x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)] }dx=K(x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) 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(16.11)</a:t>
            </a:r>
            <a:endParaRPr lang="zh-CN" altLang="zh-CN" sz="2400" dirty="0"/>
          </a:p>
          <a:p>
            <a:pPr marL="2057400" lvl="7" indent="-228600">
              <a:buFont typeface="Wingdings" panose="05000000000000000000" pitchFamily="2" charset="2"/>
              <a:buChar char="Ø"/>
            </a:pPr>
            <a:endParaRPr lang="en-US" altLang="zh-CN" sz="1300" dirty="0" smtClean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400" dirty="0" smtClean="0"/>
              <a:t>根据</a:t>
            </a:r>
            <a:r>
              <a:rPr lang="en-US" altLang="zh-CN" sz="2400" dirty="0"/>
              <a:t>∂P(</a:t>
            </a:r>
            <a:r>
              <a:rPr lang="en-US" altLang="zh-CN" sz="2800" dirty="0"/>
              <a:t>x,0)/∂t</a:t>
            </a:r>
            <a:r>
              <a:rPr lang="zh-CN" altLang="zh-CN" sz="2800" dirty="0"/>
              <a:t>的定义，有</a:t>
            </a:r>
          </a:p>
          <a:p>
            <a:pPr marL="109728" indent="0"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400" dirty="0" smtClean="0"/>
              <a:t>∫</a:t>
            </a:r>
            <a:r>
              <a:rPr lang="en-US" altLang="zh-CN" sz="2400" baseline="-25000" dirty="0"/>
              <a:t>-1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[∂P(x,0)/∂t]</a:t>
            </a:r>
            <a:r>
              <a:rPr lang="en-US" altLang="zh-CN" sz="2400" dirty="0" err="1"/>
              <a:t>xdx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lim</a:t>
            </a:r>
            <a:r>
              <a:rPr lang="zh-CN" altLang="zh-CN" sz="2400" baseline="-25000" dirty="0"/>
              <a:t>Δ</a:t>
            </a:r>
            <a:r>
              <a:rPr lang="en-US" altLang="zh-CN" sz="2400" baseline="-25000" dirty="0"/>
              <a:t>t</a:t>
            </a:r>
            <a:r>
              <a:rPr lang="zh-CN" altLang="zh-CN" sz="2400" baseline="-25000" dirty="0"/>
              <a:t>→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[</a:t>
            </a:r>
            <a:r>
              <a:rPr lang="zh-CN" altLang="zh-CN" sz="2400" dirty="0"/>
              <a:t>∫</a:t>
            </a:r>
            <a:r>
              <a:rPr lang="en-US" altLang="zh-CN" sz="2400" baseline="-25000" dirty="0"/>
              <a:t>-1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P(x,</a:t>
            </a:r>
            <a:r>
              <a:rPr lang="zh-CN" altLang="zh-CN" sz="2400" dirty="0"/>
              <a:t>Δ</a:t>
            </a:r>
            <a:r>
              <a:rPr lang="en-US" altLang="zh-CN" sz="2400" dirty="0"/>
              <a:t>t) </a:t>
            </a:r>
            <a:r>
              <a:rPr lang="en-US" altLang="zh-CN" sz="2400" dirty="0" err="1"/>
              <a:t>xdx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– </a:t>
            </a: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400" dirty="0" smtClean="0"/>
              <a:t>∫</a:t>
            </a:r>
            <a:r>
              <a:rPr lang="en-US" altLang="zh-CN" sz="2400" baseline="-25000" dirty="0"/>
              <a:t>-1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P(x,0)</a:t>
            </a:r>
            <a:r>
              <a:rPr lang="en-US" altLang="zh-CN" sz="2400" dirty="0" err="1"/>
              <a:t>xdx</a:t>
            </a:r>
            <a:r>
              <a:rPr lang="en-US" altLang="zh-CN" sz="2400" dirty="0"/>
              <a:t>]/</a:t>
            </a:r>
            <a:r>
              <a:rPr lang="zh-CN" altLang="zh-CN" sz="2400" dirty="0"/>
              <a:t>Δ</a:t>
            </a:r>
            <a:r>
              <a:rPr lang="en-US" altLang="zh-CN" sz="2400" dirty="0" smtClean="0"/>
              <a:t>t= </a:t>
            </a:r>
            <a:r>
              <a:rPr lang="en-US" altLang="zh-CN" sz="2400" dirty="0" err="1"/>
              <a:t>lim</a:t>
            </a:r>
            <a:r>
              <a:rPr lang="zh-CN" altLang="zh-CN" sz="2400" baseline="-25000" dirty="0"/>
              <a:t>Δ</a:t>
            </a:r>
            <a:r>
              <a:rPr lang="en-US" altLang="zh-CN" sz="2400" baseline="-25000" dirty="0"/>
              <a:t>t</a:t>
            </a:r>
            <a:r>
              <a:rPr lang="zh-CN" altLang="zh-CN" sz="2400" baseline="-25000" dirty="0"/>
              <a:t>→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[&lt;x&gt;</a:t>
            </a:r>
            <a:r>
              <a:rPr lang="zh-CN" altLang="zh-CN" sz="2400" baseline="-25000" dirty="0"/>
              <a:t>Δ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-&lt;x&gt;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]/</a:t>
            </a:r>
            <a:r>
              <a:rPr lang="zh-CN" altLang="zh-CN" sz="2400" dirty="0"/>
              <a:t>Δ</a:t>
            </a:r>
            <a:r>
              <a:rPr lang="en-US" altLang="zh-CN" sz="2400" dirty="0"/>
              <a:t>t</a:t>
            </a:r>
            <a:endParaRPr lang="zh-CN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37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33717" y="1500390"/>
            <a:ext cx="8229600" cy="4882896"/>
          </a:xfrm>
        </p:spPr>
        <p:txBody>
          <a:bodyPr>
            <a:normAutofit fontScale="92500" lnSpcReduction="20000"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又</a:t>
            </a:r>
            <a:r>
              <a:rPr lang="zh-CN" altLang="zh-CN" sz="2800" dirty="0" smtClean="0"/>
              <a:t>由于</a:t>
            </a:r>
            <a:endParaRPr lang="en-US" altLang="zh-CN" sz="2800" dirty="0"/>
          </a:p>
          <a:p>
            <a:pPr marL="2057400" lvl="7" indent="-228600">
              <a:buFont typeface="Wingdings" panose="05000000000000000000" pitchFamily="2" charset="2"/>
              <a:buChar char="Ø"/>
            </a:pPr>
            <a:endParaRPr lang="en-US" altLang="zh-CN" sz="600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x&gt;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=</a:t>
            </a:r>
            <a:r>
              <a:rPr lang="zh-CN" altLang="zh-CN" sz="2800" dirty="0"/>
              <a:t>∫δ</a:t>
            </a:r>
            <a:r>
              <a:rPr lang="en-US" altLang="zh-CN" sz="2800" dirty="0"/>
              <a:t>(x-x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dirty="0" err="1"/>
              <a:t>xdx</a:t>
            </a:r>
            <a:r>
              <a:rPr lang="en-US" altLang="zh-CN" sz="2800" dirty="0"/>
              <a:t> = 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 =</a:t>
            </a:r>
            <a:r>
              <a:rPr lang="zh-CN" altLang="zh-CN" sz="2800" dirty="0"/>
              <a:t>∫</a:t>
            </a:r>
            <a:r>
              <a:rPr lang="en-US" altLang="zh-CN" sz="2800" dirty="0"/>
              <a:t>P(x,</a:t>
            </a:r>
            <a:r>
              <a:rPr lang="zh-CN" altLang="zh-CN" sz="2800" dirty="0"/>
              <a:t>Δ</a:t>
            </a:r>
            <a:r>
              <a:rPr lang="en-US" altLang="zh-CN" sz="2800" dirty="0"/>
              <a:t>t)x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dx = &lt;x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&gt;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zh-CN" altLang="zh-CN" sz="2800" dirty="0"/>
              <a:t>，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所以便</a:t>
            </a:r>
            <a:r>
              <a:rPr lang="zh-CN" altLang="en-US" sz="2800" dirty="0" smtClean="0"/>
              <a:t>有</a:t>
            </a:r>
            <a:endParaRPr lang="en-US" altLang="zh-CN" sz="2800" dirty="0" smtClean="0"/>
          </a:p>
          <a:p>
            <a:pPr marL="1143000" lvl="3" indent="-22860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200" dirty="0" smtClean="0"/>
              <a:t>∫</a:t>
            </a:r>
            <a:r>
              <a:rPr lang="en-US" altLang="zh-CN" sz="2200" baseline="-25000" dirty="0"/>
              <a:t>-1</a:t>
            </a:r>
            <a:r>
              <a:rPr lang="en-US" altLang="zh-CN" sz="2200" baseline="30000" dirty="0"/>
              <a:t>1</a:t>
            </a:r>
            <a:r>
              <a:rPr lang="en-US" altLang="zh-CN" sz="2200" dirty="0"/>
              <a:t>[∂P(x,0)/∂t]</a:t>
            </a:r>
            <a:r>
              <a:rPr lang="en-US" altLang="zh-CN" sz="2200" dirty="0" err="1"/>
              <a:t>xdx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lim</a:t>
            </a:r>
            <a:r>
              <a:rPr lang="zh-CN" altLang="zh-CN" sz="2200" baseline="-25000" dirty="0"/>
              <a:t>Δ</a:t>
            </a:r>
            <a:r>
              <a:rPr lang="en-US" altLang="zh-CN" sz="2200" baseline="-25000" dirty="0"/>
              <a:t>t</a:t>
            </a:r>
            <a:r>
              <a:rPr lang="zh-CN" altLang="zh-CN" sz="2200" baseline="-25000" dirty="0"/>
              <a:t>→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[&lt;x&gt;</a:t>
            </a:r>
            <a:r>
              <a:rPr lang="zh-CN" altLang="zh-CN" sz="2200" baseline="-25000" dirty="0"/>
              <a:t>Δ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 -&lt;x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&gt;</a:t>
            </a:r>
            <a:r>
              <a:rPr lang="zh-CN" altLang="zh-CN" sz="2200" baseline="-25000" dirty="0"/>
              <a:t>Δ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]/</a:t>
            </a:r>
            <a:r>
              <a:rPr lang="zh-CN" altLang="zh-CN" sz="2200" dirty="0"/>
              <a:t>Δ</a:t>
            </a:r>
            <a:r>
              <a:rPr lang="en-US" altLang="zh-CN" sz="2200" dirty="0"/>
              <a:t>t </a:t>
            </a:r>
            <a:r>
              <a:rPr lang="en-US" altLang="zh-CN" sz="2200" dirty="0" smtClean="0"/>
              <a:t>= </a:t>
            </a:r>
            <a:r>
              <a:rPr lang="en-US" altLang="zh-CN" sz="2200" dirty="0" err="1"/>
              <a:t>lim</a:t>
            </a:r>
            <a:r>
              <a:rPr lang="zh-CN" altLang="zh-CN" sz="2200" baseline="-25000" dirty="0"/>
              <a:t>Δ</a:t>
            </a:r>
            <a:r>
              <a:rPr lang="en-US" altLang="zh-CN" sz="2200" baseline="-25000" dirty="0"/>
              <a:t>t</a:t>
            </a:r>
            <a:r>
              <a:rPr lang="zh-CN" altLang="zh-CN" sz="2200" baseline="-25000" dirty="0"/>
              <a:t>→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[&lt;(x-x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)&gt;</a:t>
            </a:r>
            <a:r>
              <a:rPr lang="zh-CN" altLang="zh-CN" sz="2200" baseline="-25000" dirty="0"/>
              <a:t>Δ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]/</a:t>
            </a:r>
            <a:r>
              <a:rPr lang="zh-CN" altLang="zh-CN" sz="2200" dirty="0"/>
              <a:t>Δ</a:t>
            </a:r>
            <a:r>
              <a:rPr lang="en-US" altLang="zh-CN" sz="2200" dirty="0" smtClean="0"/>
              <a:t>t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zh-CN" altLang="zh-CN" sz="22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于是，</a:t>
            </a: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/>
              <a:t>K(x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)= </a:t>
            </a:r>
            <a:r>
              <a:rPr lang="en-US" altLang="zh-CN" sz="2800" dirty="0" err="1"/>
              <a:t>lim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zh-CN" altLang="zh-CN" sz="2800" baseline="-25000" dirty="0"/>
              <a:t>→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&lt;(x-x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)&gt;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/(</a:t>
            </a:r>
            <a:r>
              <a:rPr lang="zh-CN" altLang="zh-CN" sz="2800" dirty="0"/>
              <a:t>Δ</a:t>
            </a:r>
            <a:r>
              <a:rPr lang="en-US" altLang="zh-CN" sz="2800" dirty="0"/>
              <a:t>t)</a:t>
            </a:r>
            <a:r>
              <a:rPr lang="zh-CN" altLang="zh-CN" sz="2800" dirty="0"/>
              <a:t>。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同理，可证</a:t>
            </a: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800" dirty="0"/>
              <a:t>ε</a:t>
            </a:r>
            <a:r>
              <a:rPr lang="en-US" altLang="zh-CN" sz="2800" dirty="0"/>
              <a:t>Q(x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)= </a:t>
            </a:r>
            <a:r>
              <a:rPr lang="en-US" altLang="zh-CN" sz="2800" dirty="0" err="1"/>
              <a:t>lim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zh-CN" altLang="zh-CN" sz="2800" baseline="-25000" dirty="0"/>
              <a:t>→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&lt;(x-x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&gt;</a:t>
            </a:r>
            <a:r>
              <a:rPr lang="zh-CN" altLang="zh-CN" sz="2800" baseline="-25000" dirty="0"/>
              <a:t>Δ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/(</a:t>
            </a:r>
            <a:r>
              <a:rPr lang="zh-CN" altLang="zh-CN" sz="2800" dirty="0"/>
              <a:t>Δ</a:t>
            </a:r>
            <a:r>
              <a:rPr lang="en-US" altLang="zh-CN" sz="2800" dirty="0"/>
              <a:t>t)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1600200" lvl="5" indent="-228600" algn="ctr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于是，引理</a:t>
            </a:r>
            <a:r>
              <a:rPr lang="en-US" altLang="zh-CN" sz="2800" dirty="0"/>
              <a:t>16.1</a:t>
            </a:r>
            <a:r>
              <a:rPr lang="zh-CN" altLang="zh-CN" sz="2800" dirty="0"/>
              <a:t>证毕。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70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73936"/>
            <a:ext cx="8229600" cy="4462272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/>
              <a:t>由该引理</a:t>
            </a:r>
            <a:r>
              <a:rPr lang="en-US" altLang="zh-CN" sz="2800" dirty="0"/>
              <a:t>16.1</a:t>
            </a:r>
            <a:r>
              <a:rPr lang="zh-CN" altLang="zh-CN" sz="2800" dirty="0"/>
              <a:t>便知，福克</a:t>
            </a:r>
            <a:r>
              <a:rPr lang="en-US" altLang="zh-CN" sz="2800" dirty="0"/>
              <a:t>-</a:t>
            </a:r>
            <a:r>
              <a:rPr lang="zh-CN" altLang="zh-CN" sz="2800" dirty="0"/>
              <a:t>普朗克方程中的漂移因子</a:t>
            </a:r>
            <a:r>
              <a:rPr lang="en-US" altLang="zh-CN" sz="2800" dirty="0"/>
              <a:t>K(x)</a:t>
            </a:r>
            <a:r>
              <a:rPr lang="zh-CN" altLang="zh-CN" sz="2800" dirty="0"/>
              <a:t>和涨落因子</a:t>
            </a:r>
            <a:r>
              <a:rPr lang="en-US" altLang="zh-CN" sz="2800" dirty="0"/>
              <a:t>Q(x)</a:t>
            </a:r>
            <a:r>
              <a:rPr lang="zh-CN" altLang="zh-CN" sz="2800" dirty="0"/>
              <a:t>的含义可解释为：假如从具有δ</a:t>
            </a:r>
            <a:r>
              <a:rPr lang="en-US" altLang="zh-CN" sz="2800" dirty="0"/>
              <a:t>-</a:t>
            </a:r>
            <a:r>
              <a:rPr lang="zh-CN" altLang="zh-CN" sz="2800" dirty="0"/>
              <a:t>函数（见公式（</a:t>
            </a:r>
            <a:r>
              <a:rPr lang="en-US" altLang="zh-CN" sz="2800" dirty="0"/>
              <a:t>16.9</a:t>
            </a:r>
            <a:r>
              <a:rPr lang="zh-CN" altLang="zh-CN" sz="2800" dirty="0"/>
              <a:t>））的初始分布开始运动，那么，</a:t>
            </a:r>
            <a:r>
              <a:rPr lang="en-US" altLang="zh-CN" sz="2800" dirty="0"/>
              <a:t>K(x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zh-CN" altLang="zh-CN" sz="2800" dirty="0"/>
              <a:t>和</a:t>
            </a:r>
            <a:r>
              <a:rPr lang="en-US" altLang="zh-CN" sz="2800" dirty="0"/>
              <a:t>Q(x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zh-CN" altLang="zh-CN" sz="2800" dirty="0"/>
              <a:t>就分别是在时间间隔Δ</a:t>
            </a:r>
            <a:r>
              <a:rPr lang="en-US" altLang="zh-CN" sz="2800" dirty="0"/>
              <a:t>t</a:t>
            </a:r>
            <a:r>
              <a:rPr lang="zh-CN" altLang="zh-CN" sz="2800" dirty="0"/>
              <a:t>中，</a:t>
            </a:r>
            <a:r>
              <a:rPr lang="en-US" altLang="zh-CN" sz="2800" dirty="0"/>
              <a:t>x</a:t>
            </a:r>
            <a:r>
              <a:rPr lang="zh-CN" altLang="zh-CN" sz="2800" dirty="0"/>
              <a:t>的平均差和平方差除以Δ</a:t>
            </a:r>
            <a:r>
              <a:rPr lang="en-US" altLang="zh-CN" sz="2800" dirty="0"/>
              <a:t>t</a:t>
            </a:r>
            <a:r>
              <a:rPr lang="zh-CN" altLang="zh-CN" sz="2800" dirty="0"/>
              <a:t>。所以，</a:t>
            </a:r>
            <a:r>
              <a:rPr lang="zh-CN" altLang="zh-CN" sz="2800" dirty="0">
                <a:solidFill>
                  <a:schemeClr val="accent2"/>
                </a:solidFill>
              </a:rPr>
              <a:t>漂移和涨落可看成某种意义上的</a:t>
            </a:r>
            <a:r>
              <a:rPr lang="en-US" altLang="zh-CN" sz="2800" dirty="0">
                <a:solidFill>
                  <a:schemeClr val="accent2"/>
                </a:solidFill>
              </a:rPr>
              <a:t>“</a:t>
            </a:r>
            <a:r>
              <a:rPr lang="zh-CN" altLang="zh-CN" sz="2800" dirty="0">
                <a:solidFill>
                  <a:schemeClr val="accent2"/>
                </a:solidFill>
              </a:rPr>
              <a:t>均值</a:t>
            </a:r>
            <a:r>
              <a:rPr lang="en-US" altLang="zh-CN" sz="2800" dirty="0">
                <a:solidFill>
                  <a:schemeClr val="accent2"/>
                </a:solidFill>
              </a:rPr>
              <a:t>”</a:t>
            </a:r>
            <a:r>
              <a:rPr lang="zh-CN" altLang="zh-CN" sz="2800" dirty="0">
                <a:solidFill>
                  <a:schemeClr val="accent2"/>
                </a:solidFill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</a:rPr>
              <a:t>“</a:t>
            </a:r>
            <a:r>
              <a:rPr lang="zh-CN" altLang="zh-CN" sz="2800" dirty="0">
                <a:solidFill>
                  <a:schemeClr val="accent2"/>
                </a:solidFill>
              </a:rPr>
              <a:t>方差</a:t>
            </a:r>
            <a:r>
              <a:rPr lang="en-US" altLang="zh-CN" sz="2800" dirty="0">
                <a:solidFill>
                  <a:schemeClr val="accent2"/>
                </a:solidFill>
              </a:rPr>
              <a:t>”</a:t>
            </a:r>
            <a:r>
              <a:rPr lang="zh-CN" altLang="zh-CN" sz="2800" dirty="0"/>
              <a:t>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042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本节</a:t>
            </a:r>
            <a:r>
              <a:rPr lang="zh-CN" altLang="zh-CN" sz="2800" dirty="0"/>
              <a:t>试图求解民意结构的主方程（即，公式（</a:t>
            </a:r>
            <a:r>
              <a:rPr lang="en-US" altLang="zh-CN" sz="2800" dirty="0"/>
              <a:t>16.2</a:t>
            </a:r>
            <a:r>
              <a:rPr lang="zh-CN" altLang="zh-CN" sz="2800" dirty="0"/>
              <a:t>））</a:t>
            </a:r>
            <a:r>
              <a:rPr lang="zh-CN" altLang="zh-CN" sz="2800" dirty="0" smtClean="0"/>
              <a:t>。由于求出通解</a:t>
            </a:r>
            <a:r>
              <a:rPr lang="zh-CN" altLang="en-US" sz="2800" dirty="0" smtClean="0"/>
              <a:t>较为困难</a:t>
            </a:r>
            <a:r>
              <a:rPr lang="zh-CN" altLang="zh-CN" sz="2800" dirty="0" smtClean="0"/>
              <a:t>，为</a:t>
            </a:r>
            <a:r>
              <a:rPr lang="zh-CN" altLang="zh-CN" sz="2800" dirty="0"/>
              <a:t>简便计，先固定时间</a:t>
            </a:r>
            <a:r>
              <a:rPr lang="en-US" altLang="zh-CN" sz="2800" dirty="0"/>
              <a:t>t</a:t>
            </a:r>
            <a:r>
              <a:rPr lang="zh-CN" altLang="zh-CN" sz="2800" dirty="0"/>
              <a:t>，即不再将</a:t>
            </a:r>
            <a:r>
              <a:rPr lang="en-US" altLang="zh-CN" sz="2800" dirty="0"/>
              <a:t>t</a:t>
            </a:r>
            <a:r>
              <a:rPr lang="zh-CN" altLang="zh-CN" sz="2800" dirty="0"/>
              <a:t>看成变量。于是，主方程</a:t>
            </a:r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93192" lvl="1" indent="0" algn="ctr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n,t</a:t>
            </a:r>
            <a:r>
              <a:rPr lang="en-US" altLang="zh-CN" sz="2400" dirty="0"/>
              <a:t>)/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 = K(n-1,t)–K(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)=-</a:t>
            </a:r>
            <a:r>
              <a:rPr lang="zh-CN" altLang="zh-CN" sz="2400" dirty="0"/>
              <a:t>Δ</a:t>
            </a:r>
            <a:r>
              <a:rPr lang="en-US" altLang="zh-CN" sz="2400" dirty="0"/>
              <a:t>K(</a:t>
            </a:r>
            <a:r>
              <a:rPr lang="en-US" altLang="zh-CN" sz="2400" dirty="0" err="1"/>
              <a:t>n,t</a:t>
            </a:r>
            <a:r>
              <a:rPr lang="en-US" altLang="zh-CN" sz="2400" dirty="0" smtClean="0"/>
              <a:t>)</a:t>
            </a:r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便可简化为：</a:t>
            </a:r>
          </a:p>
          <a:p>
            <a:pPr marL="393192" lvl="1" indent="0" algn="ctr">
              <a:buFont typeface="Wingdings" panose="05000000000000000000" pitchFamily="2" charset="2"/>
              <a:buNone/>
            </a:pPr>
            <a:r>
              <a:rPr lang="en-US" altLang="zh-CN" sz="2400" dirty="0" err="1"/>
              <a:t>dP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(n)/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(n-1) – 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(n)=0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(16.12</a:t>
            </a:r>
            <a:r>
              <a:rPr lang="en-US" altLang="zh-CN" sz="2400" dirty="0" smtClean="0"/>
              <a:t>)</a:t>
            </a:r>
          </a:p>
          <a:p>
            <a:pPr marL="621792" lvl="1" indent="-228600" algn="ctr">
              <a:buFont typeface="Wingdings" panose="05000000000000000000" pitchFamily="2" charset="2"/>
              <a:buChar char="Ø"/>
            </a:pPr>
            <a:endParaRPr lang="zh-CN" altLang="zh-CN" sz="24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400" i="1" dirty="0" smtClean="0"/>
              <a:t>          </a:t>
            </a:r>
            <a:r>
              <a:rPr lang="zh-CN" altLang="zh-CN" sz="2400" i="1" dirty="0" smtClean="0"/>
              <a:t>其中</a:t>
            </a:r>
            <a:r>
              <a:rPr lang="en-US" altLang="zh-CN" sz="2400" i="1" dirty="0" err="1"/>
              <a:t>K</a:t>
            </a:r>
            <a:r>
              <a:rPr lang="en-US" altLang="zh-CN" sz="2400" i="1" baseline="-25000" dirty="0" err="1"/>
              <a:t>st</a:t>
            </a:r>
            <a:r>
              <a:rPr lang="en-US" altLang="zh-CN" sz="2400" i="1" dirty="0"/>
              <a:t>(n)</a:t>
            </a:r>
            <a:r>
              <a:rPr lang="zh-CN" altLang="zh-CN" sz="2400" i="1" dirty="0"/>
              <a:t>称为恒稳的净概率流</a:t>
            </a:r>
            <a:r>
              <a:rPr lang="zh-CN" altLang="zh-CN" sz="2400" i="1" dirty="0" smtClean="0"/>
              <a:t>。</a:t>
            </a:r>
            <a:endParaRPr lang="zh-CN" altLang="zh-CN" sz="2400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6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 fontScale="92500"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公式（</a:t>
            </a:r>
            <a:r>
              <a:rPr lang="en-US" altLang="zh-CN" sz="2800" dirty="0"/>
              <a:t>16.12</a:t>
            </a:r>
            <a:r>
              <a:rPr lang="zh-CN" altLang="zh-CN" sz="2800" dirty="0"/>
              <a:t>）给出了一个简单的递推</a:t>
            </a:r>
            <a:r>
              <a:rPr lang="zh-CN" altLang="zh-CN" sz="2800" dirty="0" smtClean="0"/>
              <a:t>关系</a:t>
            </a:r>
            <a:endParaRPr lang="zh-CN" altLang="zh-CN" sz="2800" dirty="0"/>
          </a:p>
          <a:p>
            <a:pPr marL="109728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 err="1"/>
              <a:t>K</a:t>
            </a:r>
            <a:r>
              <a:rPr lang="en-US" altLang="zh-CN" sz="2600" baseline="-25000" dirty="0" err="1"/>
              <a:t>st</a:t>
            </a:r>
            <a:r>
              <a:rPr lang="en-US" altLang="zh-CN" sz="2600" dirty="0"/>
              <a:t>(n-1)=</a:t>
            </a:r>
            <a:r>
              <a:rPr lang="en-US" altLang="zh-CN" sz="2600" dirty="0" err="1"/>
              <a:t>K</a:t>
            </a:r>
            <a:r>
              <a:rPr lang="en-US" altLang="zh-CN" sz="2600" baseline="-25000" dirty="0" err="1"/>
              <a:t>st</a:t>
            </a:r>
            <a:r>
              <a:rPr lang="en-US" altLang="zh-CN" sz="2600" dirty="0"/>
              <a:t>(n)</a:t>
            </a:r>
            <a:r>
              <a:rPr lang="zh-CN" altLang="zh-CN" sz="2600" dirty="0" smtClean="0"/>
              <a:t>，</a:t>
            </a:r>
            <a:endParaRPr lang="en-US" altLang="zh-CN" sz="2600" dirty="0" smtClean="0"/>
          </a:p>
          <a:p>
            <a:pPr marL="109728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zh-CN" sz="11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再根据公式（</a:t>
            </a:r>
            <a:r>
              <a:rPr lang="en-US" altLang="zh-CN" sz="2800" dirty="0"/>
              <a:t>16.3</a:t>
            </a:r>
            <a:r>
              <a:rPr lang="zh-CN" altLang="zh-CN" sz="2800" dirty="0"/>
              <a:t>）给出的边界条件，便可以从</a:t>
            </a:r>
            <a:r>
              <a:rPr lang="en-US" altLang="zh-CN" sz="2800" dirty="0"/>
              <a:t>n=-N</a:t>
            </a:r>
            <a:r>
              <a:rPr lang="zh-CN" altLang="zh-CN" sz="2800" dirty="0"/>
              <a:t>开始，对递推关系（</a:t>
            </a:r>
            <a:r>
              <a:rPr lang="en-US" altLang="zh-CN" sz="2800" dirty="0"/>
              <a:t>16.12</a:t>
            </a:r>
            <a:r>
              <a:rPr lang="zh-CN" altLang="zh-CN" sz="2800" dirty="0"/>
              <a:t>）求解，得知：对所有</a:t>
            </a:r>
            <a:r>
              <a:rPr lang="en-US" altLang="zh-CN" sz="2800" dirty="0"/>
              <a:t>-N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，成立</a:t>
            </a:r>
            <a:r>
              <a:rPr lang="en-US" altLang="zh-CN" sz="2800" dirty="0" err="1"/>
              <a:t>K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(n)=0</a:t>
            </a:r>
            <a:r>
              <a:rPr lang="zh-CN" altLang="zh-CN" sz="2800" dirty="0"/>
              <a:t>。将此代入上节已有的关系式</a:t>
            </a:r>
          </a:p>
          <a:p>
            <a:pPr marL="109728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K(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)=J</a:t>
            </a:r>
            <a:r>
              <a:rPr lang="zh-CN" altLang="zh-CN" sz="2800" dirty="0"/>
              <a:t>↑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)-J</a:t>
            </a:r>
            <a:r>
              <a:rPr lang="zh-CN" altLang="zh-CN" sz="2800" dirty="0"/>
              <a:t>↓</a:t>
            </a:r>
            <a:r>
              <a:rPr lang="en-US" altLang="zh-CN" sz="2800" dirty="0"/>
              <a:t>(n+1,t)</a:t>
            </a:r>
            <a:r>
              <a:rPr lang="zh-CN" altLang="zh-CN" sz="2800" dirty="0"/>
              <a:t>，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便知</a:t>
            </a: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/>
              <a:t>J</a:t>
            </a:r>
            <a:r>
              <a:rPr lang="zh-CN" altLang="zh-CN" sz="2800" dirty="0"/>
              <a:t>↑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)=J</a:t>
            </a:r>
            <a:r>
              <a:rPr lang="zh-CN" altLang="zh-CN" sz="2800" dirty="0"/>
              <a:t>↓</a:t>
            </a:r>
            <a:r>
              <a:rPr lang="en-US" altLang="zh-CN" sz="2800" dirty="0"/>
              <a:t>(n+1,t)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120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于是，再由</a:t>
            </a:r>
          </a:p>
          <a:p>
            <a:pPr marL="109728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J</a:t>
            </a:r>
            <a:r>
              <a:rPr lang="zh-CN" altLang="zh-CN" sz="2400" dirty="0"/>
              <a:t>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)=</a:t>
            </a:r>
            <a:r>
              <a:rPr lang="zh-CN" altLang="zh-CN" sz="2400" dirty="0"/>
              <a:t>ω↑</a:t>
            </a:r>
            <a:r>
              <a:rPr lang="en-US" altLang="zh-CN" sz="2400" dirty="0"/>
              <a:t>(n)P(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</a:t>
            </a:r>
            <a:r>
              <a:rPr lang="zh-CN" altLang="zh-CN" sz="2400" dirty="0"/>
              <a:t>和</a:t>
            </a:r>
            <a:r>
              <a:rPr lang="en-US" altLang="zh-CN" sz="2400" dirty="0"/>
              <a:t>J</a:t>
            </a:r>
            <a:r>
              <a:rPr lang="zh-CN" altLang="zh-CN" sz="2400" dirty="0"/>
              <a:t>↓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)=</a:t>
            </a:r>
            <a:r>
              <a:rPr lang="zh-CN" altLang="zh-CN" sz="2400" dirty="0"/>
              <a:t>ω↓</a:t>
            </a:r>
            <a:r>
              <a:rPr lang="en-US" altLang="zh-CN" sz="2400" dirty="0"/>
              <a:t>(n)P(</a:t>
            </a:r>
            <a:r>
              <a:rPr lang="en-US" altLang="zh-CN" sz="2400" dirty="0" err="1"/>
              <a:t>n,t</a:t>
            </a:r>
            <a:r>
              <a:rPr lang="en-US" altLang="zh-CN" sz="2400" dirty="0"/>
              <a:t>)</a:t>
            </a:r>
            <a:r>
              <a:rPr lang="zh-CN" altLang="zh-CN" sz="2400" dirty="0"/>
              <a:t>，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便有：</a:t>
            </a:r>
          </a:p>
          <a:p>
            <a:pPr marL="109728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400" dirty="0"/>
              <a:t>ω↓</a:t>
            </a:r>
            <a:r>
              <a:rPr lang="en-US" altLang="zh-CN" sz="2400" dirty="0"/>
              <a:t>(n+1)</a:t>
            </a:r>
            <a:r>
              <a:rPr lang="en-US" altLang="zh-CN" sz="2400" dirty="0" err="1"/>
              <a:t>Pst</a:t>
            </a:r>
            <a:r>
              <a:rPr lang="en-US" altLang="zh-CN" sz="2400" dirty="0"/>
              <a:t>(n+1) = </a:t>
            </a:r>
            <a:r>
              <a:rPr lang="zh-CN" altLang="zh-CN" sz="2400" dirty="0"/>
              <a:t>ω↑</a:t>
            </a:r>
            <a:r>
              <a:rPr lang="en-US" altLang="zh-CN" sz="2400" dirty="0"/>
              <a:t>(n)</a:t>
            </a:r>
            <a:r>
              <a:rPr lang="en-US" altLang="zh-CN" sz="2400" dirty="0" err="1"/>
              <a:t>Pst</a:t>
            </a:r>
            <a:r>
              <a:rPr lang="en-US" altLang="zh-CN" sz="2400" dirty="0"/>
              <a:t>(n)     (16.13)</a:t>
            </a:r>
            <a:endParaRPr lang="zh-CN" altLang="zh-CN" sz="24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400" dirty="0"/>
              <a:t>由</a:t>
            </a:r>
            <a:r>
              <a:rPr lang="zh-CN" altLang="zh-CN" sz="2800" dirty="0"/>
              <a:t>该递推关系（</a:t>
            </a:r>
            <a:r>
              <a:rPr lang="en-US" altLang="zh-CN" sz="2800" dirty="0"/>
              <a:t>16.13</a:t>
            </a:r>
            <a:r>
              <a:rPr lang="zh-CN" altLang="zh-CN" sz="2800" dirty="0"/>
              <a:t>），不难求出主方程的定态解为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(n)=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(-N)</a:t>
            </a:r>
            <a:r>
              <a:rPr lang="zh-CN" altLang="zh-CN" sz="2400" dirty="0"/>
              <a:t>∏</a:t>
            </a:r>
            <a:r>
              <a:rPr lang="en-US" altLang="zh-CN" sz="2400" baseline="-25000" dirty="0"/>
              <a:t>v=-N+1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[</a:t>
            </a:r>
            <a:r>
              <a:rPr lang="zh-CN" altLang="zh-CN" sz="2400" dirty="0"/>
              <a:t>ω↑</a:t>
            </a:r>
            <a:r>
              <a:rPr lang="en-US" altLang="zh-CN" sz="2400" dirty="0"/>
              <a:t>(v-1)]/[</a:t>
            </a:r>
            <a:r>
              <a:rPr lang="zh-CN" altLang="zh-CN" sz="2400" dirty="0"/>
              <a:t>ω↓</a:t>
            </a:r>
            <a:r>
              <a:rPr lang="en-US" altLang="zh-CN" sz="2400" dirty="0"/>
              <a:t>(v)],  </a:t>
            </a:r>
            <a:endParaRPr lang="en-US" altLang="zh-CN" sz="24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 smtClean="0"/>
              <a:t>-</a:t>
            </a:r>
            <a:r>
              <a:rPr lang="en-US" altLang="zh-CN" sz="2400" dirty="0"/>
              <a:t>N+1</a:t>
            </a:r>
            <a:r>
              <a:rPr lang="zh-CN" altLang="zh-CN" sz="2400" dirty="0"/>
              <a:t>≤</a:t>
            </a:r>
            <a:r>
              <a:rPr lang="en-US" altLang="zh-CN" sz="2400" dirty="0"/>
              <a:t>n</a:t>
            </a:r>
            <a:r>
              <a:rPr lang="zh-CN" altLang="zh-CN" sz="2400" dirty="0"/>
              <a:t>≤</a:t>
            </a:r>
            <a:r>
              <a:rPr lang="en-US" altLang="zh-CN" sz="2400" dirty="0"/>
              <a:t>N     (16.14)</a:t>
            </a:r>
            <a:endParaRPr lang="zh-CN" altLang="zh-CN" sz="2400" dirty="0"/>
          </a:p>
          <a:p>
            <a:pPr marL="109728" indent="0">
              <a:buFont typeface="Wingdings" panose="05000000000000000000" pitchFamily="2" charset="2"/>
              <a:buNone/>
            </a:pP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62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767383" y="1843611"/>
            <a:ext cx="648951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1. </a:t>
            </a:r>
            <a:r>
              <a:rPr lang="zh-CN" altLang="en-US" sz="2600" dirty="0">
                <a:latin typeface="+mn-ea"/>
              </a:rPr>
              <a:t>一个传说的启发</a:t>
            </a:r>
            <a:endParaRPr lang="zh-CN" altLang="en-US" sz="2600" dirty="0" smtClean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2. </a:t>
            </a:r>
            <a:r>
              <a:rPr lang="zh-CN" altLang="en-US" sz="2600" dirty="0" smtClean="0">
                <a:latin typeface="+mn-ea"/>
              </a:rPr>
              <a:t>民意结构的动力学方程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3. </a:t>
            </a:r>
            <a:r>
              <a:rPr lang="zh-CN" altLang="en-US" sz="2600" dirty="0" smtClean="0">
                <a:latin typeface="+mn-ea"/>
              </a:rPr>
              <a:t>民意主方程的定态解</a:t>
            </a:r>
            <a:endParaRPr lang="en-US" altLang="zh-CN" sz="2600" dirty="0" smtClean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4. </a:t>
            </a:r>
            <a:r>
              <a:rPr lang="zh-CN" altLang="en-US" sz="2600" dirty="0" smtClean="0">
                <a:latin typeface="+mn-ea"/>
              </a:rPr>
              <a:t>民意</a:t>
            </a:r>
            <a:r>
              <a:rPr lang="zh-CN" altLang="en-US" sz="2600" dirty="0">
                <a:latin typeface="+mn-ea"/>
              </a:rPr>
              <a:t>福克</a:t>
            </a:r>
            <a:r>
              <a:rPr lang="en-US" altLang="zh-CN" sz="2600" dirty="0">
                <a:latin typeface="+mn-ea"/>
              </a:rPr>
              <a:t>-</a:t>
            </a:r>
            <a:r>
              <a:rPr lang="zh-CN" altLang="en-US" sz="2600" dirty="0">
                <a:latin typeface="+mn-ea"/>
              </a:rPr>
              <a:t>普朗克方程的定态</a:t>
            </a:r>
            <a:r>
              <a:rPr lang="zh-CN" altLang="en-US" sz="2600" dirty="0" smtClean="0">
                <a:latin typeface="+mn-ea"/>
              </a:rPr>
              <a:t>解</a:t>
            </a:r>
            <a:endParaRPr lang="en-US" altLang="zh-CN" sz="2600" dirty="0" smtClean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5.</a:t>
            </a:r>
            <a:r>
              <a:rPr lang="zh-CN" altLang="en-US" sz="2600" dirty="0">
                <a:latin typeface="+mn-ea"/>
              </a:rPr>
              <a:t> </a:t>
            </a:r>
            <a:r>
              <a:rPr lang="zh-CN" altLang="en-US" sz="2600" dirty="0" smtClean="0">
                <a:latin typeface="+mn-ea"/>
              </a:rPr>
              <a:t>几点说明</a:t>
            </a: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16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章 民意的演化规律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0069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800" dirty="0"/>
              <a:t>如果从</a:t>
            </a:r>
            <a:r>
              <a:rPr lang="en-US" altLang="zh-CN" sz="2800" dirty="0"/>
              <a:t>n=0</a:t>
            </a:r>
            <a:r>
              <a:rPr lang="zh-CN" altLang="zh-CN" sz="2800" dirty="0"/>
              <a:t>开始，对（</a:t>
            </a:r>
            <a:r>
              <a:rPr lang="en-US" altLang="zh-CN" sz="2800" dirty="0"/>
              <a:t>16.13</a:t>
            </a:r>
            <a:r>
              <a:rPr lang="zh-CN" altLang="zh-CN" sz="2800" dirty="0"/>
              <a:t>）进行递</a:t>
            </a:r>
            <a:r>
              <a:rPr lang="zh-CN" altLang="zh-CN" sz="2800" dirty="0" smtClean="0"/>
              <a:t>推：</a:t>
            </a:r>
            <a:endParaRPr lang="zh-CN" altLang="zh-CN" sz="28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当</a:t>
            </a:r>
            <a:r>
              <a:rPr lang="en-US" altLang="zh-CN" sz="2800" dirty="0"/>
              <a:t>1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时，</a:t>
            </a:r>
            <a:r>
              <a:rPr lang="zh-CN" altLang="zh-CN" sz="2800" dirty="0" smtClean="0"/>
              <a:t>有</a:t>
            </a:r>
            <a:endParaRPr lang="en-US" altLang="zh-CN" sz="2800" dirty="0" smtClean="0"/>
          </a:p>
          <a:p>
            <a:pPr marL="109728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 err="1"/>
              <a:t>Pst</a:t>
            </a:r>
            <a:r>
              <a:rPr lang="en-US" altLang="zh-CN" sz="2400" dirty="0"/>
              <a:t>(n)=</a:t>
            </a:r>
            <a:r>
              <a:rPr lang="en-US" altLang="zh-CN" sz="2400" dirty="0" err="1"/>
              <a:t>Pst</a:t>
            </a:r>
            <a:r>
              <a:rPr lang="en-US" altLang="zh-CN" sz="2400" dirty="0"/>
              <a:t>(0)</a:t>
            </a:r>
            <a:r>
              <a:rPr lang="zh-CN" altLang="zh-CN" sz="2400" dirty="0"/>
              <a:t>∏</a:t>
            </a:r>
            <a:r>
              <a:rPr lang="en-US" altLang="zh-CN" sz="2400" dirty="0"/>
              <a:t>v=1n[</a:t>
            </a:r>
            <a:r>
              <a:rPr lang="zh-CN" altLang="zh-CN" sz="2400" dirty="0"/>
              <a:t>ω↑</a:t>
            </a:r>
            <a:r>
              <a:rPr lang="en-US" altLang="zh-CN" sz="2400" dirty="0"/>
              <a:t>(v-1)]/[</a:t>
            </a:r>
            <a:r>
              <a:rPr lang="zh-CN" altLang="zh-CN" sz="2400" dirty="0"/>
              <a:t>ω↓</a:t>
            </a:r>
            <a:r>
              <a:rPr lang="en-US" altLang="zh-CN" sz="2400" dirty="0"/>
              <a:t>(v)]</a:t>
            </a:r>
            <a:r>
              <a:rPr lang="zh-CN" altLang="zh-CN" sz="2400" dirty="0"/>
              <a:t>；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当</a:t>
            </a:r>
            <a:r>
              <a:rPr lang="en-US" altLang="zh-CN" sz="2800" dirty="0"/>
              <a:t>-N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≤</a:t>
            </a:r>
            <a:r>
              <a:rPr lang="en-US" altLang="zh-CN" sz="2800" dirty="0"/>
              <a:t>-1</a:t>
            </a:r>
            <a:r>
              <a:rPr lang="zh-CN" altLang="zh-CN" sz="2800" dirty="0"/>
              <a:t>时，</a:t>
            </a:r>
            <a:r>
              <a:rPr lang="zh-CN" altLang="zh-CN" sz="2800" dirty="0" smtClean="0"/>
              <a:t>有</a:t>
            </a:r>
            <a:endParaRPr lang="en-US" altLang="zh-CN" sz="2800" dirty="0" smtClean="0"/>
          </a:p>
          <a:p>
            <a:pPr marL="109728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 err="1"/>
              <a:t>Pst</a:t>
            </a:r>
            <a:r>
              <a:rPr lang="en-US" altLang="zh-CN" sz="2400" dirty="0"/>
              <a:t>(n)=</a:t>
            </a:r>
            <a:r>
              <a:rPr lang="en-US" altLang="zh-CN" sz="2400" dirty="0" err="1"/>
              <a:t>Pst</a:t>
            </a:r>
            <a:r>
              <a:rPr lang="en-US" altLang="zh-CN" sz="2400" dirty="0"/>
              <a:t>(0)</a:t>
            </a:r>
            <a:r>
              <a:rPr lang="zh-CN" altLang="zh-CN" sz="2400" dirty="0"/>
              <a:t>∏</a:t>
            </a:r>
            <a:r>
              <a:rPr lang="en-US" altLang="zh-CN" sz="2400" dirty="0"/>
              <a:t>v=-1n[</a:t>
            </a:r>
            <a:r>
              <a:rPr lang="zh-CN" altLang="zh-CN" sz="2400" dirty="0"/>
              <a:t>ω↑</a:t>
            </a:r>
            <a:r>
              <a:rPr lang="en-US" altLang="zh-CN" sz="2400" dirty="0"/>
              <a:t>(v-1)]/[</a:t>
            </a:r>
            <a:r>
              <a:rPr lang="zh-CN" altLang="zh-CN" sz="2400" dirty="0"/>
              <a:t>ω↓</a:t>
            </a:r>
            <a:r>
              <a:rPr lang="en-US" altLang="zh-CN" sz="2400" dirty="0"/>
              <a:t>(v)]</a:t>
            </a:r>
            <a:r>
              <a:rPr lang="zh-CN" altLang="zh-CN" sz="2400" dirty="0"/>
              <a:t>，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这里及公式（</a:t>
            </a:r>
            <a:r>
              <a:rPr lang="en-US" altLang="zh-CN" sz="2800" dirty="0"/>
              <a:t>16.14</a:t>
            </a:r>
            <a:r>
              <a:rPr lang="zh-CN" altLang="zh-CN" sz="2800" dirty="0"/>
              <a:t>）中的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(-N)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(0)</a:t>
            </a:r>
            <a:r>
              <a:rPr lang="zh-CN" altLang="zh-CN" sz="2800" dirty="0"/>
              <a:t>由概率的</a:t>
            </a:r>
            <a:r>
              <a:rPr lang="zh-CN" altLang="zh-CN" sz="2800" dirty="0" smtClean="0"/>
              <a:t>归一化条件∑</a:t>
            </a:r>
            <a:r>
              <a:rPr lang="en-US" altLang="zh-CN" sz="2800" baseline="-25000" dirty="0"/>
              <a:t>v=-</a:t>
            </a:r>
            <a:r>
              <a:rPr lang="en-US" altLang="zh-CN" sz="2800" baseline="-25000" dirty="0" err="1"/>
              <a:t>N</a:t>
            </a:r>
            <a:r>
              <a:rPr lang="en-US" altLang="zh-CN" sz="2800" baseline="30000" dirty="0" err="1"/>
              <a:t>N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(v)=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确定。</a:t>
            </a:r>
            <a:endParaRPr lang="zh-CN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22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到此，民意结构的定态解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</a:t>
            </a:r>
            <a:r>
              <a:rPr lang="zh-CN" altLang="zh-CN" sz="2800" dirty="0"/>
              <a:t>其实还没最后求出，</a:t>
            </a:r>
            <a:r>
              <a:rPr lang="zh-CN" altLang="zh-CN" sz="2800" dirty="0" smtClean="0"/>
              <a:t>因为概率</a:t>
            </a:r>
            <a:r>
              <a:rPr lang="zh-CN" altLang="zh-CN" sz="2800" dirty="0"/>
              <a:t>ω↑</a:t>
            </a:r>
            <a:r>
              <a:rPr lang="en-US" altLang="zh-CN" sz="2800" dirty="0"/>
              <a:t>(v-1)</a:t>
            </a:r>
            <a:r>
              <a:rPr lang="zh-CN" altLang="zh-CN" sz="2800" dirty="0"/>
              <a:t>和ω↓</a:t>
            </a:r>
            <a:r>
              <a:rPr lang="en-US" altLang="zh-CN" sz="2800" dirty="0"/>
              <a:t>(v)</a:t>
            </a:r>
            <a:r>
              <a:rPr lang="zh-CN" altLang="zh-CN" sz="2800" dirty="0" smtClean="0"/>
              <a:t>还</a:t>
            </a:r>
            <a:r>
              <a:rPr lang="zh-CN" altLang="en-US" sz="2800" dirty="0"/>
              <a:t>是</a:t>
            </a:r>
            <a:r>
              <a:rPr lang="zh-CN" altLang="en-US" sz="2800" dirty="0" smtClean="0"/>
              <a:t>未知的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参考</a:t>
            </a:r>
            <a:r>
              <a:rPr lang="zh-CN" altLang="zh-CN" sz="2800" dirty="0" smtClean="0"/>
              <a:t>上</a:t>
            </a:r>
            <a:r>
              <a:rPr lang="zh-CN" altLang="en-US" sz="2800" dirty="0" smtClean="0"/>
              <a:t>一</a:t>
            </a:r>
            <a:r>
              <a:rPr lang="zh-CN" altLang="zh-CN" sz="2800" dirty="0" smtClean="0"/>
              <a:t>节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转移概率，</a:t>
            </a:r>
            <a:r>
              <a:rPr lang="zh-CN" altLang="zh-CN" sz="2800" dirty="0" smtClean="0"/>
              <a:t>我们</a:t>
            </a:r>
            <a:r>
              <a:rPr lang="zh-CN" altLang="en-US" sz="2800" dirty="0"/>
              <a:t>可知</a:t>
            </a:r>
            <a:endParaRPr lang="zh-CN" altLang="zh-CN" sz="2800" dirty="0"/>
          </a:p>
          <a:p>
            <a:pPr marL="109728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400" dirty="0"/>
              <a:t>ω↑</a:t>
            </a:r>
            <a:r>
              <a:rPr lang="en-US" altLang="zh-CN" sz="2400" dirty="0"/>
              <a:t>(n)=[(N-n)/</a:t>
            </a:r>
            <a:r>
              <a:rPr lang="en-US" altLang="zh-CN" sz="2400" dirty="0" smtClean="0"/>
              <a:t>2]P</a:t>
            </a:r>
            <a:r>
              <a:rPr lang="en-US" altLang="zh-CN" sz="2400" baseline="-25000" dirty="0" smtClean="0"/>
              <a:t>12</a:t>
            </a:r>
            <a:r>
              <a:rPr lang="en-US" altLang="zh-CN" sz="2400" dirty="0" smtClean="0"/>
              <a:t>(n)</a:t>
            </a:r>
            <a:endParaRPr lang="en-US" altLang="zh-CN" sz="2400" dirty="0"/>
          </a:p>
          <a:p>
            <a:pPr marL="109728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400" dirty="0" smtClean="0"/>
              <a:t>ω↓</a:t>
            </a:r>
            <a:r>
              <a:rPr lang="en-US" altLang="zh-CN" sz="2400" dirty="0"/>
              <a:t>(n)=[(</a:t>
            </a:r>
            <a:r>
              <a:rPr lang="en-US" altLang="zh-CN" sz="2400" dirty="0" err="1"/>
              <a:t>N+n</a:t>
            </a:r>
            <a:r>
              <a:rPr lang="en-US" altLang="zh-CN" sz="2400" dirty="0"/>
              <a:t>)/2]P</a:t>
            </a:r>
            <a:r>
              <a:rPr lang="en-US" altLang="zh-CN" sz="2400" baseline="-25000" dirty="0"/>
              <a:t>21</a:t>
            </a:r>
            <a:r>
              <a:rPr lang="en-US" altLang="zh-CN" sz="2400" dirty="0"/>
              <a:t>(n</a:t>
            </a:r>
            <a:r>
              <a:rPr lang="en-US" altLang="zh-CN" sz="2400" dirty="0" smtClean="0"/>
              <a:t>)</a:t>
            </a:r>
            <a:endParaRPr lang="zh-CN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400" i="1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400" i="1" dirty="0" smtClean="0"/>
              <a:t>此处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21</a:t>
            </a:r>
            <a:r>
              <a:rPr lang="en-US" altLang="zh-CN" sz="2400" i="1" dirty="0"/>
              <a:t>(n)</a:t>
            </a:r>
            <a:r>
              <a:rPr lang="zh-CN" altLang="zh-CN" sz="2400" i="1" dirty="0"/>
              <a:t>（或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12</a:t>
            </a:r>
            <a:r>
              <a:rPr lang="en-US" altLang="zh-CN" sz="2400" i="1" dirty="0"/>
              <a:t>(n)</a:t>
            </a:r>
            <a:r>
              <a:rPr lang="zh-CN" altLang="zh-CN" sz="2400" i="1" dirty="0"/>
              <a:t>）为民意结构</a:t>
            </a:r>
            <a:r>
              <a:rPr lang="en-US" altLang="zh-CN" sz="2400" i="1" dirty="0"/>
              <a:t>{n}</a:t>
            </a:r>
            <a:r>
              <a:rPr lang="zh-CN" altLang="zh-CN" sz="2400" i="1" dirty="0"/>
              <a:t>时，单个人的态度由</a:t>
            </a:r>
            <a:r>
              <a:rPr lang="en-US" altLang="zh-CN" sz="2400" i="1" dirty="0"/>
              <a:t>“</a:t>
            </a:r>
            <a:r>
              <a:rPr lang="zh-CN" altLang="zh-CN" sz="2400" i="1" dirty="0"/>
              <a:t>反对</a:t>
            </a:r>
            <a:r>
              <a:rPr lang="en-US" altLang="zh-CN" sz="2400" i="1" dirty="0"/>
              <a:t>”</a:t>
            </a:r>
            <a:r>
              <a:rPr lang="zh-CN" altLang="zh-CN" sz="2400" i="1" dirty="0"/>
              <a:t>变为</a:t>
            </a:r>
            <a:r>
              <a:rPr lang="en-US" altLang="zh-CN" sz="2400" i="1" dirty="0"/>
              <a:t>“</a:t>
            </a:r>
            <a:r>
              <a:rPr lang="zh-CN" altLang="zh-CN" sz="2400" i="1" dirty="0"/>
              <a:t>同意</a:t>
            </a:r>
            <a:r>
              <a:rPr lang="en-US" altLang="zh-CN" sz="2400" i="1" dirty="0"/>
              <a:t>”</a:t>
            </a:r>
            <a:r>
              <a:rPr lang="zh-CN" altLang="zh-CN" sz="2400" i="1" dirty="0"/>
              <a:t>（或由</a:t>
            </a:r>
            <a:r>
              <a:rPr lang="en-US" altLang="zh-CN" sz="2400" i="1" dirty="0"/>
              <a:t>“</a:t>
            </a:r>
            <a:r>
              <a:rPr lang="zh-CN" altLang="zh-CN" sz="2400" i="1" dirty="0"/>
              <a:t>同意</a:t>
            </a:r>
            <a:r>
              <a:rPr lang="en-US" altLang="zh-CN" sz="2400" i="1" dirty="0"/>
              <a:t>”</a:t>
            </a:r>
            <a:r>
              <a:rPr lang="zh-CN" altLang="zh-CN" sz="2400" i="1" dirty="0"/>
              <a:t>变为</a:t>
            </a:r>
            <a:r>
              <a:rPr lang="en-US" altLang="zh-CN" sz="2400" i="1" dirty="0"/>
              <a:t>“</a:t>
            </a:r>
            <a:r>
              <a:rPr lang="zh-CN" altLang="zh-CN" sz="2400" i="1" dirty="0"/>
              <a:t>反对</a:t>
            </a:r>
            <a:r>
              <a:rPr lang="en-US" altLang="zh-CN" sz="2400" i="1" dirty="0"/>
              <a:t>”</a:t>
            </a:r>
            <a:r>
              <a:rPr lang="zh-CN" altLang="zh-CN" sz="2400" i="1" dirty="0"/>
              <a:t>）的转移概率。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413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那么，如何确定转移概率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(n)</a:t>
            </a:r>
            <a:r>
              <a:rPr lang="zh-CN" altLang="zh-CN" sz="2800" dirty="0"/>
              <a:t>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21</a:t>
            </a:r>
            <a:r>
              <a:rPr lang="en-US" altLang="zh-CN" sz="2800" dirty="0"/>
              <a:t>(n)</a:t>
            </a:r>
            <a:r>
              <a:rPr lang="zh-CN" altLang="zh-CN" sz="2800" dirty="0"/>
              <a:t>呢</a:t>
            </a:r>
            <a:r>
              <a:rPr lang="zh-CN" altLang="zh-CN" sz="2800" dirty="0" smtClean="0"/>
              <a:t>？</a:t>
            </a:r>
            <a:endParaRPr lang="en-US" altLang="zh-CN" sz="28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当然</a:t>
            </a:r>
            <a:r>
              <a:rPr lang="zh-CN" altLang="zh-CN" sz="2800" dirty="0"/>
              <a:t>，最直接的办法就是通过实地问卷来确定其值，但此法很困难，甚至在实践中根本就不可行，而且还难以从中挖掘出民意变化的内部依赖关系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因此</a:t>
            </a:r>
            <a:r>
              <a:rPr lang="zh-CN" altLang="zh-CN" sz="2800" dirty="0"/>
              <a:t>，我们就套用协同学的通行办法，由</a:t>
            </a:r>
            <a:r>
              <a:rPr lang="en-US" altLang="zh-CN" sz="2800" dirty="0" err="1">
                <a:solidFill>
                  <a:schemeClr val="accent2"/>
                </a:solidFill>
              </a:rPr>
              <a:t>Ising</a:t>
            </a:r>
            <a:r>
              <a:rPr lang="zh-CN" altLang="zh-CN" sz="2800" dirty="0">
                <a:solidFill>
                  <a:schemeClr val="accent2"/>
                </a:solidFill>
              </a:rPr>
              <a:t>模型</a:t>
            </a:r>
            <a:r>
              <a:rPr lang="zh-CN" altLang="zh-CN" sz="2800" dirty="0"/>
              <a:t>将转移概率写成如下形式</a:t>
            </a:r>
            <a:r>
              <a:rPr lang="zh-CN" altLang="zh-CN" sz="2800" dirty="0" smtClean="0"/>
              <a:t>：</a:t>
            </a:r>
            <a:endParaRPr lang="en-US" altLang="zh-CN" sz="2800" dirty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365760" indent="-256032" algn="ctr">
              <a:buFont typeface="Wingdings" panose="05000000000000000000" pitchFamily="2" charset="2"/>
              <a:buChar char="Ø"/>
            </a:pPr>
            <a:r>
              <a:rPr lang="en-US" altLang="zh-CN" sz="2800" dirty="0"/>
              <a:t>P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(n)=</a:t>
            </a:r>
            <a:r>
              <a:rPr lang="en-US" altLang="zh-CN" sz="2800" dirty="0" err="1"/>
              <a:t>v.exp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+an)=</a:t>
            </a:r>
            <a:r>
              <a:rPr lang="en-US" altLang="zh-CN" sz="2800" dirty="0" err="1"/>
              <a:t>v.exp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 </a:t>
            </a:r>
            <a:r>
              <a:rPr lang="en-US" altLang="zh-CN" sz="2800" dirty="0" smtClean="0"/>
              <a:t> 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21</a:t>
            </a:r>
            <a:r>
              <a:rPr lang="en-US" altLang="zh-CN" sz="2800" dirty="0" smtClean="0"/>
              <a:t>(n</a:t>
            </a:r>
            <a:r>
              <a:rPr lang="en-US" altLang="zh-CN" sz="2800" dirty="0"/>
              <a:t>)=</a:t>
            </a:r>
            <a:r>
              <a:rPr lang="en-US" altLang="zh-CN" sz="2800" dirty="0" err="1"/>
              <a:t>v.exp</a:t>
            </a:r>
            <a:r>
              <a:rPr lang="en-US" altLang="zh-CN" sz="2800" dirty="0"/>
              <a:t>(-</a:t>
            </a:r>
            <a:r>
              <a:rPr lang="zh-CN" altLang="zh-CN" sz="2800" dirty="0"/>
              <a:t>δ</a:t>
            </a:r>
            <a:r>
              <a:rPr lang="en-US" altLang="zh-CN" sz="2800" dirty="0"/>
              <a:t>-an)=</a:t>
            </a:r>
            <a:r>
              <a:rPr lang="en-US" altLang="zh-CN" sz="2800" dirty="0" err="1"/>
              <a:t>v.exp</a:t>
            </a:r>
            <a:r>
              <a:rPr lang="en-US" altLang="zh-CN" sz="2800" dirty="0"/>
              <a:t>(-</a:t>
            </a:r>
            <a:r>
              <a:rPr lang="zh-CN" altLang="zh-CN" sz="2800" dirty="0"/>
              <a:t>δ</a:t>
            </a:r>
            <a:r>
              <a:rPr lang="en-US" altLang="zh-CN" sz="2800" dirty="0"/>
              <a:t>-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  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16.15</a:t>
            </a:r>
            <a:r>
              <a:rPr lang="zh-CN" altLang="zh-CN" sz="2800" dirty="0"/>
              <a:t>）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203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在公式（</a:t>
            </a:r>
            <a:r>
              <a:rPr lang="en-US" altLang="zh-CN" sz="2800" dirty="0"/>
              <a:t>16.15</a:t>
            </a:r>
            <a:r>
              <a:rPr lang="zh-CN" altLang="zh-CN" sz="2800" dirty="0"/>
              <a:t>）中，</a:t>
            </a:r>
            <a:r>
              <a:rPr lang="en-US" altLang="zh-CN" sz="2800" dirty="0"/>
              <a:t>b=</a:t>
            </a:r>
            <a:r>
              <a:rPr lang="en-US" altLang="zh-CN" sz="2800" dirty="0" err="1"/>
              <a:t>aN</a:t>
            </a:r>
            <a:r>
              <a:rPr lang="zh-CN" altLang="zh-CN" sz="2800" dirty="0"/>
              <a:t>，δ和</a:t>
            </a:r>
            <a:r>
              <a:rPr lang="en-US" altLang="zh-CN" sz="2800" dirty="0"/>
              <a:t>v</a:t>
            </a:r>
            <a:r>
              <a:rPr lang="zh-CN" altLang="zh-CN" sz="2800" dirty="0"/>
              <a:t>是三个待定参数，称为</a:t>
            </a:r>
            <a:r>
              <a:rPr lang="zh-CN" altLang="zh-CN" sz="2800" dirty="0">
                <a:solidFill>
                  <a:schemeClr val="accent2"/>
                </a:solidFill>
              </a:rPr>
              <a:t>趋势参数</a:t>
            </a:r>
            <a:r>
              <a:rPr lang="zh-CN" altLang="zh-CN" sz="2800" dirty="0"/>
              <a:t>，它们的含义分别是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accent4"/>
                </a:solidFill>
              </a:rPr>
              <a:t>参数δ是偏好参数</a:t>
            </a:r>
            <a:r>
              <a:rPr lang="zh-CN" altLang="zh-CN" sz="2800" dirty="0"/>
              <a:t>，它反映了某些人对“同意”或“反对”这两种态度的偏好</a:t>
            </a:r>
            <a:r>
              <a:rPr lang="zh-CN" altLang="zh-CN" sz="2800" dirty="0" smtClean="0"/>
              <a:t>。该</a:t>
            </a:r>
            <a:r>
              <a:rPr lang="zh-CN" altLang="zh-CN" sz="2800" dirty="0"/>
              <a:t>偏好可能是由其固有的经验而形成的，比如，本党成员对本党候选人就更偏好于“同意”。当δ为正值时，态度从“反对”跳槽到“同意”的概率就增加，当然，从“同意”跳槽到“反对”的概率就减少。当δ为负时，情况刚好相反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97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27632"/>
            <a:ext cx="8229600" cy="4462272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chemeClr val="accent4"/>
                </a:solidFill>
              </a:rPr>
              <a:t>参数</a:t>
            </a:r>
            <a:r>
              <a:rPr lang="en-US" altLang="zh-CN" sz="2800" dirty="0">
                <a:solidFill>
                  <a:schemeClr val="accent4"/>
                </a:solidFill>
              </a:rPr>
              <a:t>b</a:t>
            </a:r>
            <a:r>
              <a:rPr lang="zh-CN" altLang="zh-CN" sz="2800" dirty="0">
                <a:solidFill>
                  <a:schemeClr val="accent4"/>
                </a:solidFill>
              </a:rPr>
              <a:t>为顺从参数</a:t>
            </a:r>
            <a:r>
              <a:rPr lang="zh-CN" altLang="zh-CN" sz="2800" dirty="0"/>
              <a:t>。根据</a:t>
            </a:r>
            <a:r>
              <a:rPr lang="en-US" altLang="zh-CN" sz="2800" dirty="0"/>
              <a:t>n</a:t>
            </a:r>
            <a:r>
              <a:rPr lang="zh-CN" altLang="zh-CN" sz="2800" dirty="0"/>
              <a:t>和</a:t>
            </a:r>
            <a:r>
              <a:rPr lang="en-US" altLang="zh-CN" sz="2800" dirty="0"/>
              <a:t>x</a:t>
            </a:r>
            <a:r>
              <a:rPr lang="zh-CN" altLang="zh-CN" sz="2800" dirty="0"/>
              <a:t>的定义，当</a:t>
            </a:r>
            <a:r>
              <a:rPr lang="en-US" altLang="zh-CN" sz="2800" dirty="0"/>
              <a:t>b</a:t>
            </a:r>
            <a:r>
              <a:rPr lang="zh-CN" altLang="zh-CN" sz="2800" dirty="0"/>
              <a:t>为正时，增强了</a:t>
            </a:r>
            <a:r>
              <a:rPr lang="en-US" altLang="zh-CN" sz="2800" dirty="0"/>
              <a:t>“</a:t>
            </a:r>
            <a:r>
              <a:rPr lang="zh-CN" altLang="zh-CN" sz="2800" dirty="0"/>
              <a:t>跟风</a:t>
            </a:r>
            <a:r>
              <a:rPr lang="en-US" altLang="zh-CN" sz="2800" dirty="0"/>
              <a:t>”</a:t>
            </a:r>
            <a:r>
              <a:rPr lang="zh-CN" altLang="zh-CN" sz="2800" dirty="0"/>
              <a:t>（即，赞成多数人意见）的转移概率，同时，减少了</a:t>
            </a:r>
            <a:r>
              <a:rPr lang="en-US" altLang="zh-CN" sz="2800" dirty="0"/>
              <a:t>“</a:t>
            </a:r>
            <a:r>
              <a:rPr lang="zh-CN" altLang="zh-CN" sz="2800" dirty="0"/>
              <a:t>顶风</a:t>
            </a:r>
            <a:r>
              <a:rPr lang="en-US" altLang="zh-CN" sz="2800" dirty="0"/>
              <a:t>”</a:t>
            </a:r>
            <a:r>
              <a:rPr lang="zh-CN" altLang="zh-CN" sz="2800" dirty="0"/>
              <a:t>（即，违背多数人的意见）的转移概率，即，正参数</a:t>
            </a:r>
            <a:r>
              <a:rPr lang="en-US" altLang="zh-CN" sz="2800" dirty="0"/>
              <a:t>b</a:t>
            </a:r>
            <a:r>
              <a:rPr lang="zh-CN" altLang="zh-CN" sz="2800" dirty="0"/>
              <a:t>反映了</a:t>
            </a:r>
            <a:r>
              <a:rPr lang="en-US" altLang="zh-CN" sz="2800" dirty="0"/>
              <a:t>“</a:t>
            </a:r>
            <a:r>
              <a:rPr lang="zh-CN" altLang="zh-CN" sz="2800" dirty="0"/>
              <a:t>跟风</a:t>
            </a:r>
            <a:r>
              <a:rPr lang="en-US" altLang="zh-CN" sz="2800" dirty="0"/>
              <a:t>”</a:t>
            </a:r>
            <a:r>
              <a:rPr lang="zh-CN" altLang="zh-CN" sz="2800" dirty="0"/>
              <a:t>或</a:t>
            </a:r>
            <a:r>
              <a:rPr lang="en-US" altLang="zh-CN" sz="2800" dirty="0"/>
              <a:t>“</a:t>
            </a:r>
            <a:r>
              <a:rPr lang="zh-CN" altLang="zh-CN" sz="2800" dirty="0"/>
              <a:t>顶风</a:t>
            </a:r>
            <a:r>
              <a:rPr lang="en-US" altLang="zh-CN" sz="2800" dirty="0"/>
              <a:t>”</a:t>
            </a:r>
            <a:r>
              <a:rPr lang="zh-CN" altLang="zh-CN" sz="2800" dirty="0"/>
              <a:t>的趋向。该趋向将使多数人的意见越来越占优势，这显然是一种顺应倾向，它由各人固有的性格</a:t>
            </a:r>
            <a:r>
              <a:rPr lang="zh-CN" altLang="zh-CN" sz="2800" dirty="0" smtClean="0"/>
              <a:t>决定。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chemeClr val="accent4"/>
                </a:solidFill>
              </a:rPr>
              <a:t>参数</a:t>
            </a:r>
            <a:r>
              <a:rPr lang="en-US" altLang="zh-CN" sz="2800" dirty="0">
                <a:solidFill>
                  <a:schemeClr val="accent4"/>
                </a:solidFill>
              </a:rPr>
              <a:t>v</a:t>
            </a:r>
            <a:r>
              <a:rPr lang="zh-CN" altLang="zh-CN" sz="2800" dirty="0">
                <a:solidFill>
                  <a:schemeClr val="accent4"/>
                </a:solidFill>
              </a:rPr>
              <a:t>为灵活参数</a:t>
            </a:r>
            <a:r>
              <a:rPr lang="zh-CN" altLang="zh-CN" sz="2800" dirty="0"/>
              <a:t>，它决定着民意反转（或颠倒）的频率。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4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026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en-US" sz="2800" dirty="0" smtClean="0"/>
              <a:t>由此便可推出</a:t>
            </a:r>
            <a:r>
              <a:rPr lang="zh-CN" altLang="zh-CN" sz="2800" dirty="0" smtClean="0"/>
              <a:t>如下</a:t>
            </a:r>
            <a:r>
              <a:rPr lang="zh-CN" altLang="zh-CN" sz="2800" dirty="0"/>
              <a:t>的转移概率</a:t>
            </a:r>
            <a:r>
              <a:rPr lang="zh-CN" altLang="zh-CN" sz="2800" dirty="0" smtClean="0"/>
              <a:t>公式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400" dirty="0" smtClean="0"/>
              <a:t>ω↑</a:t>
            </a:r>
            <a:r>
              <a:rPr lang="en-US" altLang="zh-CN" sz="2400" dirty="0" smtClean="0"/>
              <a:t>(n)=v(N-n)</a:t>
            </a: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δ</a:t>
            </a:r>
            <a:r>
              <a:rPr lang="en-US" altLang="zh-CN" sz="2400" dirty="0" smtClean="0"/>
              <a:t>+an) </a:t>
            </a:r>
            <a:r>
              <a:rPr lang="zh-CN" altLang="zh-CN" sz="2400" dirty="0" smtClean="0"/>
              <a:t> </a:t>
            </a:r>
            <a:endParaRPr lang="en-US" altLang="zh-CN" sz="24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400" dirty="0" smtClean="0"/>
              <a:t>ω↓</a:t>
            </a:r>
            <a:r>
              <a:rPr lang="en-US" altLang="zh-CN" sz="2400" dirty="0" smtClean="0"/>
              <a:t>(n)=v(</a:t>
            </a:r>
            <a:r>
              <a:rPr lang="en-US" altLang="zh-CN" sz="2400" dirty="0" err="1" smtClean="0"/>
              <a:t>N+n</a:t>
            </a:r>
            <a:r>
              <a:rPr lang="en-US" altLang="zh-CN" sz="2400" dirty="0" smtClean="0"/>
              <a:t>)</a:t>
            </a: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(-</a:t>
            </a:r>
            <a:r>
              <a:rPr lang="zh-CN" altLang="zh-CN" sz="2400" dirty="0" smtClean="0"/>
              <a:t>δ</a:t>
            </a:r>
            <a:r>
              <a:rPr lang="en-US" altLang="zh-CN" sz="2400" dirty="0" smtClean="0"/>
              <a:t>-an)     (16.16)</a:t>
            </a:r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当</a:t>
            </a:r>
            <a:r>
              <a:rPr lang="en-US" altLang="zh-CN" sz="2800" dirty="0"/>
              <a:t>1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时</a:t>
            </a:r>
            <a:r>
              <a:rPr lang="zh-CN" altLang="zh-CN" sz="2800" dirty="0" smtClean="0"/>
              <a:t>，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</a:t>
            </a:r>
            <a:r>
              <a:rPr lang="zh-CN" altLang="zh-CN" sz="2800" dirty="0"/>
              <a:t>的递推</a:t>
            </a:r>
            <a:r>
              <a:rPr lang="zh-CN" altLang="zh-CN" sz="2800" dirty="0" smtClean="0"/>
              <a:t>公式</a:t>
            </a:r>
            <a:r>
              <a:rPr lang="zh-CN" altLang="en-US" sz="2800" dirty="0"/>
              <a:t>为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(n)=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(0)</a:t>
            </a:r>
            <a:r>
              <a:rPr lang="zh-CN" altLang="zh-CN" sz="2400" dirty="0"/>
              <a:t>∏</a:t>
            </a:r>
            <a:r>
              <a:rPr lang="en-US" altLang="zh-CN" sz="2400" baseline="-25000" dirty="0"/>
              <a:t>v=1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{[</a:t>
            </a:r>
            <a:r>
              <a:rPr lang="zh-CN" altLang="zh-CN" sz="2400" dirty="0"/>
              <a:t>ω↑</a:t>
            </a:r>
            <a:r>
              <a:rPr lang="en-US" altLang="zh-CN" sz="2400" dirty="0"/>
              <a:t>(v-1)]/[</a:t>
            </a:r>
            <a:r>
              <a:rPr lang="zh-CN" altLang="zh-CN" sz="2400" dirty="0"/>
              <a:t>ω↓</a:t>
            </a:r>
            <a:r>
              <a:rPr lang="en-US" altLang="zh-CN" sz="2400" dirty="0"/>
              <a:t>(v</a:t>
            </a:r>
            <a:r>
              <a:rPr lang="en-US" altLang="zh-CN" sz="2400" dirty="0" smtClean="0"/>
              <a:t>)]}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=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st</a:t>
            </a:r>
            <a:r>
              <a:rPr lang="en-US" altLang="zh-CN" sz="2400" dirty="0" smtClean="0"/>
              <a:t>(0)</a:t>
            </a:r>
            <a:r>
              <a:rPr lang="zh-CN" altLang="zh-CN" sz="2400" dirty="0" smtClean="0"/>
              <a:t>∏</a:t>
            </a:r>
            <a:r>
              <a:rPr lang="en-US" altLang="zh-CN" sz="2400" baseline="-25000" dirty="0" smtClean="0"/>
              <a:t>v=1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{[(N-(v-1))</a:t>
            </a: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δ</a:t>
            </a:r>
            <a:endParaRPr lang="en-US" altLang="zh-CN" sz="24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+a(v-1))]/[(</a:t>
            </a:r>
            <a:r>
              <a:rPr lang="en-US" altLang="zh-CN" sz="2400" dirty="0" err="1" smtClean="0"/>
              <a:t>N+v</a:t>
            </a:r>
            <a:r>
              <a:rPr lang="en-US" altLang="zh-CN" sz="2400" dirty="0" smtClean="0"/>
              <a:t>)</a:t>
            </a: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(-</a:t>
            </a:r>
            <a:r>
              <a:rPr lang="zh-CN" altLang="zh-CN" sz="2400" dirty="0" smtClean="0"/>
              <a:t>δ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av</a:t>
            </a:r>
            <a:r>
              <a:rPr lang="en-US" altLang="zh-CN" sz="2400" dirty="0" smtClean="0"/>
              <a:t>)]}</a:t>
            </a:r>
            <a:endParaRPr lang="zh-CN" altLang="zh-CN" sz="24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  =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(0){[(N!)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]/[(</a:t>
            </a:r>
            <a:r>
              <a:rPr lang="en-US" altLang="zh-CN" sz="2400" dirty="0" err="1"/>
              <a:t>N+n</a:t>
            </a:r>
            <a:r>
              <a:rPr lang="en-US" altLang="zh-CN" sz="2400" dirty="0"/>
              <a:t>)!(N-n)!]}</a:t>
            </a:r>
            <a:r>
              <a:rPr lang="en-US" altLang="zh-CN" sz="2400" dirty="0" err="1"/>
              <a:t>exp</a:t>
            </a:r>
            <a:r>
              <a:rPr lang="en-US" altLang="zh-CN" sz="2400" dirty="0"/>
              <a:t>(2</a:t>
            </a:r>
            <a:r>
              <a:rPr lang="zh-CN" altLang="zh-CN" sz="2400" dirty="0"/>
              <a:t>δ</a:t>
            </a:r>
            <a:r>
              <a:rPr lang="en-US" altLang="zh-CN" sz="2400" dirty="0"/>
              <a:t>n+an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  </a:t>
            </a:r>
            <a:r>
              <a:rPr lang="en-US" altLang="zh-CN" sz="2400" dirty="0" smtClean="0"/>
              <a:t>  (</a:t>
            </a:r>
            <a:r>
              <a:rPr lang="en-US" altLang="zh-CN" sz="2400" dirty="0"/>
              <a:t>16.17)</a:t>
            </a:r>
            <a:endParaRPr lang="zh-CN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民意主方程的定态解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00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同理，当</a:t>
            </a:r>
            <a:r>
              <a:rPr lang="en-US" altLang="zh-CN" sz="2800" dirty="0"/>
              <a:t>-N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≤</a:t>
            </a:r>
            <a:r>
              <a:rPr lang="en-US" altLang="zh-CN" sz="2800" dirty="0"/>
              <a:t>-1</a:t>
            </a:r>
            <a:r>
              <a:rPr lang="zh-CN" altLang="zh-CN" sz="2800" dirty="0"/>
              <a:t>时，也可以得到转移概率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</a:t>
            </a:r>
            <a:r>
              <a:rPr lang="zh-CN" altLang="zh-CN" sz="2800" dirty="0"/>
              <a:t>的同型公式，</a:t>
            </a:r>
            <a:r>
              <a:rPr lang="zh-CN" altLang="zh-CN" sz="2800" dirty="0" smtClean="0"/>
              <a:t>所以，不再</a:t>
            </a:r>
            <a:r>
              <a:rPr lang="zh-CN" altLang="zh-CN" sz="2800" dirty="0"/>
              <a:t>复述。于是，利用斯特灵公式，此处的公式（</a:t>
            </a:r>
            <a:r>
              <a:rPr lang="en-US" altLang="zh-CN" sz="2800" dirty="0"/>
              <a:t>16.17</a:t>
            </a:r>
            <a:r>
              <a:rPr lang="zh-CN" altLang="zh-CN" sz="2800" dirty="0"/>
              <a:t>）便可写</a:t>
            </a:r>
            <a:r>
              <a:rPr lang="zh-CN" altLang="zh-CN" sz="2800" dirty="0" smtClean="0"/>
              <a:t>为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st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Nx</a:t>
            </a:r>
            <a:r>
              <a:rPr lang="en-US" altLang="zh-CN" sz="2400" dirty="0"/>
              <a:t>)=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(0)</a:t>
            </a:r>
            <a:r>
              <a:rPr lang="en-US" altLang="zh-CN" sz="2400" dirty="0" err="1"/>
              <a:t>exp</a:t>
            </a:r>
            <a:r>
              <a:rPr lang="en-US" altLang="zh-CN" sz="2400" dirty="0"/>
              <a:t>[NU(x)]          (16.18</a:t>
            </a:r>
            <a:r>
              <a:rPr lang="en-US" altLang="zh-CN" sz="2400" dirty="0" smtClean="0"/>
              <a:t>)</a:t>
            </a:r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其中</a:t>
            </a: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1300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 smtClean="0"/>
              <a:t>U(x</a:t>
            </a:r>
            <a:r>
              <a:rPr lang="en-US" altLang="zh-CN" sz="2400" dirty="0"/>
              <a:t>)=2</a:t>
            </a:r>
            <a:r>
              <a:rPr lang="zh-CN" altLang="zh-CN" sz="2400" dirty="0"/>
              <a:t>δ</a:t>
            </a:r>
            <a:r>
              <a:rPr lang="en-US" altLang="zh-CN" sz="2400" dirty="0"/>
              <a:t>x+bx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-{[(1+x)/ln(1+x)]+[(1-x)/ln(1-x</a:t>
            </a:r>
            <a:r>
              <a:rPr lang="en-US" altLang="zh-CN" sz="2400" dirty="0" smtClean="0"/>
              <a:t>)]}</a:t>
            </a:r>
            <a:endParaRPr lang="zh-CN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9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800" dirty="0" err="1" smtClean="0"/>
              <a:t>P</a:t>
            </a:r>
            <a:r>
              <a:rPr lang="en-US" altLang="zh-CN" sz="2800" baseline="-25000" dirty="0" err="1" smtClean="0"/>
              <a:t>st</a:t>
            </a:r>
            <a:r>
              <a:rPr lang="en-US" altLang="zh-CN" sz="2800" dirty="0" smtClean="0"/>
              <a:t>(n</a:t>
            </a:r>
            <a:r>
              <a:rPr lang="en-US" altLang="zh-CN" sz="2800" dirty="0"/>
              <a:t>)</a:t>
            </a:r>
            <a:r>
              <a:rPr lang="zh-CN" altLang="zh-CN" sz="2800" dirty="0"/>
              <a:t>的极值</a:t>
            </a:r>
            <a:r>
              <a:rPr lang="en-US" altLang="zh-CN" sz="2800" dirty="0"/>
              <a:t>c</a:t>
            </a:r>
            <a:r>
              <a:rPr lang="zh-CN" altLang="zh-CN" sz="2800" dirty="0"/>
              <a:t>的分布由下面两个公式确定：</a:t>
            </a: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smtClean="0"/>
              <a:t>c=</a:t>
            </a:r>
            <a:r>
              <a:rPr lang="en-US" altLang="zh-CN" sz="2800" dirty="0" err="1" smtClean="0"/>
              <a:t>th</a:t>
            </a:r>
            <a:r>
              <a:rPr lang="en-US" altLang="zh-CN" sz="2800" dirty="0" smtClean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bc</a:t>
            </a:r>
            <a:r>
              <a:rPr lang="en-US" altLang="zh-CN" sz="2800" dirty="0" smtClean="0"/>
              <a:t>)</a:t>
            </a:r>
          </a:p>
          <a:p>
            <a:pPr marL="2057400" lvl="8" indent="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/>
              <a:t>[∂U(x)/∂x]</a:t>
            </a:r>
            <a:r>
              <a:rPr lang="zh-CN" altLang="zh-CN" sz="2400" dirty="0"/>
              <a:t>│</a:t>
            </a:r>
            <a:r>
              <a:rPr lang="en-US" altLang="zh-CN" sz="2400" baseline="-25000" dirty="0"/>
              <a:t>x=c</a:t>
            </a:r>
            <a:r>
              <a:rPr lang="en-US" altLang="zh-CN" sz="2400" dirty="0"/>
              <a:t> = 2</a:t>
            </a:r>
            <a:r>
              <a:rPr lang="zh-CN" altLang="zh-CN" sz="2400" dirty="0"/>
              <a:t>δ</a:t>
            </a:r>
            <a:r>
              <a:rPr lang="en-US" altLang="zh-CN" sz="2400" dirty="0"/>
              <a:t>+2bc-[ln(1+c)-ln(1-c)]=0</a:t>
            </a:r>
            <a:endParaRPr lang="zh-CN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203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en-US" sz="2800" dirty="0" smtClean="0"/>
              <a:t>那么，</a:t>
            </a:r>
            <a:r>
              <a:rPr lang="zh-CN" altLang="zh-CN" sz="2800" dirty="0" smtClean="0"/>
              <a:t>为什么</a:t>
            </a:r>
            <a:r>
              <a:rPr lang="zh-CN" altLang="zh-CN" sz="2800" dirty="0"/>
              <a:t>要考虑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</a:t>
            </a:r>
            <a:r>
              <a:rPr lang="zh-CN" altLang="zh-CN" sz="2800" dirty="0"/>
              <a:t>的极值呢</a:t>
            </a:r>
            <a:r>
              <a:rPr lang="zh-CN" altLang="zh-CN" sz="2800" dirty="0" smtClean="0"/>
              <a:t>？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因为</a:t>
            </a:r>
            <a:r>
              <a:rPr lang="zh-CN" altLang="zh-CN" sz="2800" dirty="0"/>
              <a:t>，根据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</a:t>
            </a:r>
            <a:r>
              <a:rPr lang="zh-CN" altLang="zh-CN" sz="2800" dirty="0"/>
              <a:t>的定义，当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</a:t>
            </a:r>
            <a:r>
              <a:rPr lang="zh-CN" altLang="zh-CN" sz="2800" dirty="0"/>
              <a:t>为极大值时，民意是稳定的，即，</a:t>
            </a:r>
            <a:r>
              <a:rPr lang="zh-CN" altLang="zh-CN" sz="2800" dirty="0">
                <a:solidFill>
                  <a:srgbClr val="FF0000"/>
                </a:solidFill>
              </a:rPr>
              <a:t>民意结构处于状态</a:t>
            </a:r>
            <a:r>
              <a:rPr lang="en-US" altLang="zh-CN" sz="2800" dirty="0">
                <a:solidFill>
                  <a:srgbClr val="FF0000"/>
                </a:solidFill>
              </a:rPr>
              <a:t>{n}</a:t>
            </a:r>
            <a:r>
              <a:rPr lang="zh-CN" altLang="zh-CN" sz="2800" dirty="0">
                <a:solidFill>
                  <a:srgbClr val="FF0000"/>
                </a:solidFill>
              </a:rPr>
              <a:t>的概率是极大的（大概率事件就容易发生，对应的状态当然也就更稳定）；当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st</a:t>
            </a:r>
            <a:r>
              <a:rPr lang="en-US" altLang="zh-CN" sz="2800" dirty="0">
                <a:solidFill>
                  <a:srgbClr val="FF0000"/>
                </a:solidFill>
              </a:rPr>
              <a:t>(n)</a:t>
            </a:r>
            <a:r>
              <a:rPr lang="zh-CN" altLang="zh-CN" sz="2800" dirty="0">
                <a:solidFill>
                  <a:srgbClr val="FF0000"/>
                </a:solidFill>
              </a:rPr>
              <a:t>为极小值时，民意不稳定。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707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 fontScale="85000" lnSpcReduction="10000"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为了求出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</a:t>
            </a:r>
            <a:r>
              <a:rPr lang="zh-CN" altLang="zh-CN" sz="2800" dirty="0"/>
              <a:t>的极值点，就需要求解</a:t>
            </a:r>
            <a:r>
              <a:rPr lang="zh-CN" altLang="zh-CN" sz="2800" dirty="0" smtClean="0"/>
              <a:t>超越方程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800" dirty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/>
              <a:t>x=</a:t>
            </a:r>
            <a:r>
              <a:rPr lang="en-US" altLang="zh-CN" sz="2800" dirty="0" err="1"/>
              <a:t>th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+x)       (16.19</a:t>
            </a:r>
            <a:r>
              <a:rPr lang="en-US" altLang="zh-CN" sz="2800" dirty="0" smtClean="0"/>
              <a:t>)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zh-CN" altLang="zh-CN" sz="12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根据</a:t>
            </a:r>
            <a:r>
              <a:rPr lang="zh-CN" altLang="zh-CN" sz="2800" dirty="0"/>
              <a:t>前人已经计算出的</a:t>
            </a:r>
            <a:r>
              <a:rPr lang="zh-CN" altLang="zh-CN" sz="2800" dirty="0" smtClean="0"/>
              <a:t>结果可知</a:t>
            </a:r>
            <a:r>
              <a:rPr lang="zh-CN" altLang="zh-CN" sz="2800" dirty="0"/>
              <a:t>，此时有如下三种可能情况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900" dirty="0"/>
          </a:p>
          <a:p>
            <a:pPr marL="393192" lvl="1" indent="0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accent4"/>
                </a:solidFill>
              </a:rPr>
              <a:t>情况</a:t>
            </a:r>
            <a:r>
              <a:rPr lang="en-US" altLang="zh-CN" sz="2800" dirty="0">
                <a:solidFill>
                  <a:schemeClr val="accent4"/>
                </a:solidFill>
              </a:rPr>
              <a:t>1</a:t>
            </a:r>
            <a:r>
              <a:rPr lang="zh-CN" altLang="zh-CN" sz="2800" dirty="0"/>
              <a:t>，只有一个解，它对应于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</a:t>
            </a:r>
            <a:r>
              <a:rPr lang="zh-CN" altLang="zh-CN" sz="2800" dirty="0"/>
              <a:t>的唯一极大值，此时民意最稳定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pPr marL="621792" lvl="1" indent="-228600">
              <a:buFont typeface="Wingdings" panose="05000000000000000000" pitchFamily="2" charset="2"/>
              <a:buChar char="Ø"/>
            </a:pPr>
            <a:endParaRPr lang="zh-CN" altLang="zh-CN" sz="1300" dirty="0"/>
          </a:p>
          <a:p>
            <a:pPr marL="393192" lvl="1" indent="0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accent4"/>
                </a:solidFill>
              </a:rPr>
              <a:t>情况</a:t>
            </a:r>
            <a:r>
              <a:rPr lang="en-US" altLang="zh-CN" sz="2800" dirty="0">
                <a:solidFill>
                  <a:schemeClr val="accent4"/>
                </a:solidFill>
              </a:rPr>
              <a:t>2</a:t>
            </a:r>
            <a:r>
              <a:rPr lang="zh-CN" altLang="zh-CN" sz="2800" dirty="0"/>
              <a:t>，有三个不同的解，比如，依大小顺序记为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-1</a:t>
            </a:r>
            <a:r>
              <a:rPr lang="en-US" altLang="zh-CN" sz="2800" dirty="0"/>
              <a:t>&lt;x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&lt;x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，那么，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(n)</a:t>
            </a:r>
            <a:r>
              <a:rPr lang="zh-CN" altLang="zh-CN" sz="2800" dirty="0"/>
              <a:t>将有两个极大值（分别对应于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-1</a:t>
            </a:r>
            <a:r>
              <a:rPr lang="zh-CN" altLang="zh-CN" sz="2800" dirty="0"/>
              <a:t>和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），还有一个极小值（对应于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0</a:t>
            </a:r>
            <a:r>
              <a:rPr lang="zh-CN" altLang="zh-CN" sz="2800" dirty="0"/>
              <a:t>）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393192" lvl="1" indent="0">
              <a:buFont typeface="Wingdings" panose="05000000000000000000" pitchFamily="2" charset="2"/>
              <a:buNone/>
            </a:pPr>
            <a:endParaRPr lang="zh-CN" altLang="zh-CN" sz="1200" dirty="0"/>
          </a:p>
          <a:p>
            <a:pPr marL="393192" lvl="1" indent="0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accent4"/>
                </a:solidFill>
              </a:rPr>
              <a:t>情况</a:t>
            </a:r>
            <a:r>
              <a:rPr lang="en-US" altLang="zh-CN" sz="2800" dirty="0">
                <a:solidFill>
                  <a:schemeClr val="accent4"/>
                </a:solidFill>
              </a:rPr>
              <a:t>3</a:t>
            </a:r>
            <a:r>
              <a:rPr lang="zh-CN" altLang="zh-CN" sz="2800" dirty="0"/>
              <a:t>，有两个不同的解（分别形如</a:t>
            </a:r>
            <a:r>
              <a:rPr lang="en-US" altLang="zh-CN" sz="2800" dirty="0"/>
              <a:t>[(k-1)/k]</a:t>
            </a:r>
            <a:r>
              <a:rPr lang="en-US" altLang="zh-CN" sz="2800" baseline="30000" dirty="0"/>
              <a:t>1/2</a:t>
            </a:r>
            <a:r>
              <a:rPr lang="zh-CN" altLang="zh-CN" sz="2800" dirty="0"/>
              <a:t>和</a:t>
            </a:r>
            <a:r>
              <a:rPr lang="en-US" altLang="zh-CN" sz="2800" dirty="0"/>
              <a:t>-[(k-1)/k]</a:t>
            </a:r>
            <a:r>
              <a:rPr lang="en-US" altLang="zh-CN" sz="2800" baseline="30000" dirty="0"/>
              <a:t>1/2</a:t>
            </a:r>
            <a:r>
              <a:rPr lang="zh-CN" altLang="zh-CN" sz="2800" dirty="0"/>
              <a:t>），此时出现两个极值。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16.3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主方程的定态解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dirty="0"/>
              <a:t>最近，有这样一个传说：俄国总统普京，通过网络手段影响美国选情民意，在关键时刻“黑了”希拉里一把，从而让川普成功当选美国总统，让铁女人欲哭无泪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dirty="0"/>
              <a:t>如果此事属实，那么，“民意”就已成为网络战的现役武器了。特别是对那些民意决定一切的“非自信国家”，该武器的杀伤力更大。即使这个故事是杜撰的，但</a:t>
            </a:r>
            <a:r>
              <a:rPr lang="zh-CN" altLang="zh-CN" dirty="0">
                <a:solidFill>
                  <a:srgbClr val="FF0000"/>
                </a:solidFill>
              </a:rPr>
              <a:t>从理论上说，借助社交媒体等现代手段来影响民意，也是可行的</a:t>
            </a:r>
            <a:r>
              <a:rPr lang="zh-CN" altLang="zh-CN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16.1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一个传说的启发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60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本节求解</a:t>
            </a:r>
            <a:r>
              <a:rPr lang="zh-CN" altLang="zh-CN" sz="2800" dirty="0"/>
              <a:t>民意福克</a:t>
            </a:r>
            <a:r>
              <a:rPr lang="en-US" altLang="zh-CN" sz="2800" dirty="0"/>
              <a:t>-</a:t>
            </a:r>
            <a:r>
              <a:rPr lang="zh-CN" altLang="zh-CN" sz="2800" dirty="0"/>
              <a:t>普朗克方程（即，公式（</a:t>
            </a:r>
            <a:r>
              <a:rPr lang="en-US" altLang="zh-CN" sz="2800" dirty="0"/>
              <a:t>16.7</a:t>
            </a:r>
            <a:r>
              <a:rPr lang="zh-CN" altLang="zh-CN" sz="2800" dirty="0"/>
              <a:t>））</a:t>
            </a:r>
            <a:r>
              <a:rPr lang="zh-CN" altLang="zh-CN" sz="2800" dirty="0" smtClean="0"/>
              <a:t>。仍然</a:t>
            </a:r>
            <a:r>
              <a:rPr lang="zh-CN" altLang="zh-CN" sz="2800" dirty="0"/>
              <a:t>为简便计，先固定时间</a:t>
            </a:r>
            <a:r>
              <a:rPr lang="en-US" altLang="zh-CN" sz="2800" dirty="0"/>
              <a:t>t</a:t>
            </a:r>
            <a:r>
              <a:rPr lang="zh-CN" altLang="zh-CN" sz="2800" dirty="0"/>
              <a:t>，即不再将</a:t>
            </a:r>
            <a:r>
              <a:rPr lang="en-US" altLang="zh-CN" sz="2800" dirty="0"/>
              <a:t>t</a:t>
            </a:r>
            <a:r>
              <a:rPr lang="zh-CN" altLang="zh-CN" sz="2800" dirty="0"/>
              <a:t>看成变量。于是，根据公式（</a:t>
            </a:r>
            <a:r>
              <a:rPr lang="en-US" altLang="zh-CN" sz="2800" dirty="0"/>
              <a:t>16.7</a:t>
            </a:r>
            <a:r>
              <a:rPr lang="zh-CN" altLang="zh-CN" sz="2800" dirty="0"/>
              <a:t>）便有</a:t>
            </a:r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smtClean="0"/>
              <a:t>∂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(x)/∂t = 0= -∂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(x)/∂x          (16.19</a:t>
            </a:r>
            <a:r>
              <a:rPr lang="en-US" altLang="zh-CN" sz="2800" dirty="0" smtClean="0"/>
              <a:t>)</a:t>
            </a:r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即，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(x)</a:t>
            </a:r>
            <a:r>
              <a:rPr lang="zh-CN" altLang="zh-CN" sz="2800" dirty="0"/>
              <a:t>为常数，故</a:t>
            </a:r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err="1" smtClean="0"/>
              <a:t>I</a:t>
            </a:r>
            <a:r>
              <a:rPr lang="en-US" altLang="zh-CN" sz="2800" baseline="-25000" dirty="0" err="1" smtClean="0"/>
              <a:t>st</a:t>
            </a:r>
            <a:r>
              <a:rPr lang="en-US" altLang="zh-CN" sz="2800" dirty="0" smtClean="0"/>
              <a:t>(x</a:t>
            </a:r>
            <a:r>
              <a:rPr lang="en-US" altLang="zh-CN" sz="2800" dirty="0"/>
              <a:t>)=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(1)=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(-1)=0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所以</a:t>
            </a: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err="1" smtClean="0"/>
              <a:t>P</a:t>
            </a:r>
            <a:r>
              <a:rPr lang="en-US" altLang="zh-CN" sz="2800" baseline="-25000" dirty="0" err="1" smtClean="0"/>
              <a:t>st</a:t>
            </a:r>
            <a:r>
              <a:rPr lang="en-US" altLang="zh-CN" sz="2800" dirty="0" smtClean="0"/>
              <a:t>(x</a:t>
            </a:r>
            <a:r>
              <a:rPr lang="en-US" altLang="zh-CN" sz="2800" dirty="0"/>
              <a:t>)=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)[Q(x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)/Q(x)]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[N</a:t>
            </a:r>
            <a:r>
              <a:rPr lang="zh-CN" altLang="zh-CN" sz="2800" dirty="0"/>
              <a:t>Ф</a:t>
            </a:r>
            <a:r>
              <a:rPr lang="en-US" altLang="zh-CN" sz="2800" dirty="0"/>
              <a:t>(x)]       (16.20)</a:t>
            </a:r>
            <a:endParaRPr lang="zh-CN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16.4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民意福克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普朗克方程的定态解</a:t>
            </a:r>
            <a:endParaRPr kumimoji="1" lang="zh-CN" altLang="en-US" dirty="0"/>
          </a:p>
        </p:txBody>
      </p:sp>
      <p:sp>
        <p:nvSpPr>
          <p:cNvPr id="5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7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856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9184" y="1664208"/>
            <a:ext cx="8522208" cy="4462272"/>
          </a:xfrm>
        </p:spPr>
        <p:txBody>
          <a:bodyPr>
            <a:normAutofit lnSpcReduction="10000"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又</a:t>
            </a:r>
            <a:r>
              <a:rPr lang="zh-CN" altLang="zh-CN" sz="2800" dirty="0" smtClean="0"/>
              <a:t>由于</a:t>
            </a: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 smtClean="0"/>
              <a:t>N</a:t>
            </a:r>
            <a:r>
              <a:rPr lang="zh-CN" altLang="zh-CN" sz="2400" dirty="0" smtClean="0"/>
              <a:t>η</a:t>
            </a:r>
            <a:r>
              <a:rPr lang="en-US" altLang="zh-CN" sz="2400" dirty="0" smtClean="0"/>
              <a:t>(x)</a:t>
            </a:r>
            <a:r>
              <a:rPr lang="zh-CN" altLang="zh-CN" sz="2400" dirty="0" smtClean="0"/>
              <a:t>≡</a:t>
            </a:r>
            <a:r>
              <a:rPr lang="en-US" altLang="zh-CN" sz="2400" dirty="0" smtClean="0"/>
              <a:t>(2/</a:t>
            </a:r>
            <a:r>
              <a:rPr lang="zh-CN" altLang="zh-CN" sz="2400" dirty="0" smtClean="0"/>
              <a:t>ε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∫</a:t>
            </a:r>
            <a:r>
              <a:rPr lang="en-US" altLang="zh-CN" sz="2400" baseline="-25000" dirty="0" smtClean="0"/>
              <a:t>x0</a:t>
            </a:r>
            <a:r>
              <a:rPr lang="en-US" altLang="zh-CN" sz="2400" baseline="30000" dirty="0" smtClean="0"/>
              <a:t>x</a:t>
            </a:r>
            <a:r>
              <a:rPr lang="en-US" altLang="zh-CN" sz="2400" dirty="0" smtClean="0"/>
              <a:t>[K(y)/Q(y)]</a:t>
            </a:r>
            <a:r>
              <a:rPr lang="en-US" altLang="zh-CN" sz="2400" dirty="0" err="1" smtClean="0"/>
              <a:t>dy</a:t>
            </a:r>
            <a:r>
              <a:rPr lang="en-US" altLang="zh-CN" sz="2400" dirty="0" smtClean="0"/>
              <a:t> </a:t>
            </a:r>
            <a:endParaRPr lang="zh-CN" altLang="zh-CN" sz="24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 smtClean="0"/>
              <a:t>= </a:t>
            </a:r>
            <a:r>
              <a:rPr lang="en-US" altLang="zh-CN" sz="2400" dirty="0"/>
              <a:t>(2/</a:t>
            </a:r>
            <a:r>
              <a:rPr lang="zh-CN" altLang="zh-CN" sz="2400" dirty="0"/>
              <a:t>ε</a:t>
            </a:r>
            <a:r>
              <a:rPr lang="en-US" altLang="zh-CN" sz="2400" dirty="0"/>
              <a:t>)</a:t>
            </a:r>
            <a:r>
              <a:rPr lang="zh-CN" altLang="zh-CN" sz="2400" dirty="0"/>
              <a:t>∫</a:t>
            </a:r>
            <a:r>
              <a:rPr lang="en-US" altLang="zh-CN" sz="2400" baseline="-25000" dirty="0"/>
              <a:t>x0</a:t>
            </a:r>
            <a:r>
              <a:rPr lang="en-US" altLang="zh-CN" sz="2400" baseline="30000" dirty="0"/>
              <a:t>x</a:t>
            </a:r>
            <a:r>
              <a:rPr lang="en-US" altLang="zh-CN" sz="2400" dirty="0"/>
              <a:t>{[</a:t>
            </a:r>
            <a:r>
              <a:rPr lang="zh-CN" altLang="zh-CN" sz="2400" dirty="0"/>
              <a:t>ω↑</a:t>
            </a:r>
            <a:r>
              <a:rPr lang="en-US" altLang="zh-CN" sz="2400" dirty="0"/>
              <a:t>(y)-</a:t>
            </a:r>
            <a:r>
              <a:rPr lang="zh-CN" altLang="zh-CN" sz="2400" dirty="0"/>
              <a:t>ω↓</a:t>
            </a:r>
            <a:r>
              <a:rPr lang="en-US" altLang="zh-CN" sz="2400" dirty="0"/>
              <a:t>(y)]/[</a:t>
            </a:r>
            <a:r>
              <a:rPr lang="zh-CN" altLang="zh-CN" sz="2400" dirty="0"/>
              <a:t>ω↑</a:t>
            </a:r>
            <a:r>
              <a:rPr lang="en-US" altLang="zh-CN" sz="2400" dirty="0"/>
              <a:t>(y)+</a:t>
            </a:r>
            <a:r>
              <a:rPr lang="zh-CN" altLang="zh-CN" sz="2400" dirty="0"/>
              <a:t>ω↓</a:t>
            </a:r>
            <a:r>
              <a:rPr lang="en-US" altLang="zh-CN" sz="2400" dirty="0"/>
              <a:t>(y)]}</a:t>
            </a:r>
            <a:r>
              <a:rPr lang="en-US" altLang="zh-CN" sz="2400" dirty="0" err="1"/>
              <a:t>dy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zh-CN" altLang="zh-CN" sz="1200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其中</a:t>
            </a:r>
            <a:r>
              <a:rPr lang="zh-CN" altLang="zh-CN" sz="2800" dirty="0"/>
              <a:t>ε</a:t>
            </a:r>
            <a:r>
              <a:rPr lang="en-US" altLang="zh-CN" sz="2800" dirty="0"/>
              <a:t>=1/N</a:t>
            </a:r>
            <a:r>
              <a:rPr lang="zh-CN" altLang="zh-CN" sz="2800" dirty="0"/>
              <a:t>。根据</a:t>
            </a:r>
            <a:r>
              <a:rPr lang="zh-CN" altLang="zh-CN" sz="2800" dirty="0" smtClean="0"/>
              <a:t>归一化条件∑</a:t>
            </a:r>
            <a:r>
              <a:rPr lang="en-US" altLang="zh-CN" sz="2800" baseline="-25000" dirty="0"/>
              <a:t>v=-</a:t>
            </a:r>
            <a:r>
              <a:rPr lang="en-US" altLang="zh-CN" sz="2800" baseline="-25000" dirty="0" err="1"/>
              <a:t>N</a:t>
            </a:r>
            <a:r>
              <a:rPr lang="en-US" altLang="zh-CN" sz="2800" baseline="30000" dirty="0" err="1"/>
              <a:t>N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(v)=1</a:t>
            </a:r>
            <a:r>
              <a:rPr lang="zh-CN" altLang="zh-CN" sz="2800" dirty="0"/>
              <a:t>，</a:t>
            </a: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结合公式（</a:t>
            </a:r>
            <a:r>
              <a:rPr lang="en-US" altLang="zh-CN" sz="2800" dirty="0" smtClean="0"/>
              <a:t>16.20</a:t>
            </a:r>
            <a:r>
              <a:rPr lang="zh-CN" altLang="zh-CN" sz="2800" dirty="0" smtClean="0"/>
              <a:t>），便</a:t>
            </a:r>
            <a:r>
              <a:rPr lang="zh-CN" altLang="zh-CN" sz="2800" dirty="0"/>
              <a:t>有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14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200" dirty="0" err="1" smtClean="0"/>
              <a:t>P</a:t>
            </a:r>
            <a:r>
              <a:rPr lang="en-US" altLang="zh-CN" sz="2200" baseline="-25000" dirty="0" err="1" smtClean="0"/>
              <a:t>st</a:t>
            </a:r>
            <a:r>
              <a:rPr lang="en-US" altLang="zh-CN" sz="2200" dirty="0" smtClean="0"/>
              <a:t>(x</a:t>
            </a:r>
            <a:r>
              <a:rPr lang="en-US" altLang="zh-CN" sz="2200" baseline="-25000" dirty="0" smtClean="0"/>
              <a:t>0</a:t>
            </a:r>
            <a:r>
              <a:rPr lang="en-US" altLang="zh-CN" sz="2200" dirty="0"/>
              <a:t>) = Q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(x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){</a:t>
            </a:r>
            <a:r>
              <a:rPr lang="zh-CN" altLang="zh-CN" sz="2200" dirty="0"/>
              <a:t>∫</a:t>
            </a:r>
            <a:r>
              <a:rPr lang="en-US" altLang="zh-CN" sz="2200" baseline="-25000" dirty="0"/>
              <a:t>-1</a:t>
            </a:r>
            <a:r>
              <a:rPr lang="en-US" altLang="zh-CN" sz="2200" baseline="30000" dirty="0"/>
              <a:t>1</a:t>
            </a:r>
            <a:r>
              <a:rPr lang="en-US" altLang="zh-CN" sz="2200" dirty="0"/>
              <a:t>Q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(y)</a:t>
            </a:r>
            <a:r>
              <a:rPr lang="en-US" altLang="zh-CN" sz="2200" dirty="0" err="1"/>
              <a:t>exp</a:t>
            </a:r>
            <a:r>
              <a:rPr lang="en-US" altLang="zh-CN" sz="2200" dirty="0"/>
              <a:t>[N</a:t>
            </a:r>
            <a:r>
              <a:rPr lang="zh-CN" altLang="zh-CN" sz="2200" dirty="0"/>
              <a:t>η</a:t>
            </a:r>
            <a:r>
              <a:rPr lang="en-US" altLang="zh-CN" sz="2200" dirty="0"/>
              <a:t>(y)]</a:t>
            </a:r>
            <a:r>
              <a:rPr lang="en-US" altLang="zh-CN" sz="2200" dirty="0" err="1"/>
              <a:t>dy</a:t>
            </a:r>
            <a:r>
              <a:rPr lang="en-US" altLang="zh-CN" sz="2200" dirty="0"/>
              <a:t>}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   </a:t>
            </a:r>
            <a:r>
              <a:rPr lang="en-US" altLang="zh-CN" sz="2200" dirty="0" smtClean="0"/>
              <a:t>  </a:t>
            </a:r>
            <a:r>
              <a:rPr lang="en-US" altLang="zh-CN" sz="2200" dirty="0"/>
              <a:t>(16.21</a:t>
            </a:r>
            <a:r>
              <a:rPr lang="en-US" altLang="zh-CN" sz="2200" dirty="0" smtClean="0"/>
              <a:t>)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zh-CN" altLang="zh-CN" sz="12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其概率分布的极值位置</a:t>
            </a:r>
            <a:r>
              <a:rPr lang="en-US" altLang="zh-CN" sz="2800" dirty="0"/>
              <a:t>c</a:t>
            </a:r>
            <a:r>
              <a:rPr lang="zh-CN" altLang="zh-CN" sz="2800" dirty="0"/>
              <a:t>由如下方程（</a:t>
            </a:r>
            <a:r>
              <a:rPr lang="en-US" altLang="zh-CN" sz="2800" dirty="0"/>
              <a:t>16.22</a:t>
            </a:r>
            <a:r>
              <a:rPr lang="zh-CN" altLang="zh-CN" sz="2800" dirty="0"/>
              <a:t>）确定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12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400" dirty="0" smtClean="0"/>
              <a:t>0</a:t>
            </a:r>
            <a:r>
              <a:rPr lang="en-US" altLang="zh-CN" sz="2400" dirty="0"/>
              <a:t>=∂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st</a:t>
            </a:r>
            <a:r>
              <a:rPr lang="en-US" altLang="zh-CN" sz="2400" dirty="0"/>
              <a:t>(x)/∂x</a:t>
            </a:r>
            <a:r>
              <a:rPr lang="zh-CN" altLang="zh-CN" sz="2400" dirty="0"/>
              <a:t>│</a:t>
            </a:r>
            <a:r>
              <a:rPr lang="en-US" altLang="zh-CN" sz="2400" baseline="-25000" dirty="0"/>
              <a:t>x=c                 </a:t>
            </a:r>
            <a:r>
              <a:rPr lang="en-US" altLang="zh-CN" sz="2400" dirty="0"/>
              <a:t>(16.22)</a:t>
            </a:r>
            <a:endParaRPr lang="zh-CN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16.4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民意福克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普朗克方程的定态解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331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当</a:t>
            </a:r>
            <a:r>
              <a:rPr lang="en-US" altLang="zh-CN" sz="2800" dirty="0"/>
              <a:t>c</a:t>
            </a:r>
            <a:r>
              <a:rPr lang="zh-CN" altLang="zh-CN" sz="2800" dirty="0"/>
              <a:t>为极大值点时，</a:t>
            </a:r>
            <a:r>
              <a:rPr lang="en-US" altLang="zh-CN" sz="2800" dirty="0"/>
              <a:t>0&gt;[∂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st</a:t>
            </a:r>
            <a:r>
              <a:rPr lang="en-US" altLang="zh-CN" sz="2800" dirty="0"/>
              <a:t>(x)/∂x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]</a:t>
            </a:r>
            <a:r>
              <a:rPr lang="zh-CN" altLang="zh-CN" sz="2800" dirty="0"/>
              <a:t>│</a:t>
            </a:r>
            <a:r>
              <a:rPr lang="en-US" altLang="zh-CN" sz="2800" baseline="-25000" dirty="0"/>
              <a:t>x=c </a:t>
            </a:r>
            <a:r>
              <a:rPr lang="zh-CN" altLang="zh-CN" sz="2800" dirty="0" smtClean="0"/>
              <a:t>；</a:t>
            </a:r>
            <a:endParaRPr lang="zh-CN" altLang="zh-CN" sz="13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当</a:t>
            </a:r>
            <a:r>
              <a:rPr lang="en-US" altLang="zh-CN" sz="2800" dirty="0"/>
              <a:t>c</a:t>
            </a:r>
            <a:r>
              <a:rPr lang="zh-CN" altLang="zh-CN" sz="2800" dirty="0"/>
              <a:t>为极小值点时有，</a:t>
            </a:r>
            <a:r>
              <a:rPr lang="en-US" altLang="zh-CN" sz="2800" dirty="0"/>
              <a:t>0&lt;[∂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st</a:t>
            </a:r>
            <a:r>
              <a:rPr lang="en-US" altLang="zh-CN" sz="2800" dirty="0"/>
              <a:t>(x)/∂x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]</a:t>
            </a:r>
            <a:r>
              <a:rPr lang="zh-CN" altLang="zh-CN" sz="2800" dirty="0"/>
              <a:t>│</a:t>
            </a:r>
            <a:r>
              <a:rPr lang="en-US" altLang="zh-CN" sz="2800" baseline="-25000" dirty="0"/>
              <a:t>x=c</a:t>
            </a:r>
            <a:r>
              <a:rPr lang="en-US" altLang="zh-CN" sz="2800" dirty="0"/>
              <a:t> 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2057400" lvl="7" indent="-228600">
              <a:buFont typeface="Wingdings" panose="05000000000000000000" pitchFamily="2" charset="2"/>
              <a:buChar char="Ø"/>
            </a:pPr>
            <a:endParaRPr lang="zh-CN" altLang="zh-CN" sz="1300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若ε</a:t>
            </a:r>
            <a:r>
              <a:rPr lang="en-US" altLang="zh-CN" sz="2800" dirty="0">
                <a:solidFill>
                  <a:srgbClr val="FF0000"/>
                </a:solidFill>
              </a:rPr>
              <a:t>&lt;&lt;1</a:t>
            </a:r>
            <a:r>
              <a:rPr lang="zh-CN" altLang="zh-CN" sz="2800" dirty="0"/>
              <a:t>，则结合此式和由公式（</a:t>
            </a:r>
            <a:r>
              <a:rPr lang="en-US" altLang="zh-CN" sz="2800" dirty="0"/>
              <a:t>16.22</a:t>
            </a:r>
            <a:r>
              <a:rPr lang="zh-CN" altLang="zh-CN" sz="2800" dirty="0"/>
              <a:t>），便</a:t>
            </a:r>
            <a:r>
              <a:rPr lang="zh-CN" altLang="zh-CN" sz="2800" dirty="0" smtClean="0"/>
              <a:t>有</a:t>
            </a:r>
            <a:r>
              <a:rPr lang="en-US" altLang="zh-CN" sz="2800" dirty="0" smtClean="0"/>
              <a:t>K(c</a:t>
            </a:r>
            <a:r>
              <a:rPr lang="en-US" altLang="zh-CN" sz="2800" dirty="0"/>
              <a:t>)=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，且：</a:t>
            </a:r>
            <a:endParaRPr lang="en-US" altLang="zh-CN" sz="105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当</a:t>
            </a:r>
            <a:r>
              <a:rPr lang="en-US" altLang="zh-CN" sz="2800" dirty="0"/>
              <a:t>c</a:t>
            </a:r>
            <a:r>
              <a:rPr lang="zh-CN" altLang="zh-CN" sz="2800" dirty="0"/>
              <a:t>为极大值点时，</a:t>
            </a:r>
            <a:r>
              <a:rPr lang="en-US" altLang="zh-CN" sz="2800" dirty="0"/>
              <a:t>0&gt;K(x)/∂x</a:t>
            </a:r>
            <a:r>
              <a:rPr lang="zh-CN" altLang="zh-CN" sz="2800" dirty="0"/>
              <a:t>│</a:t>
            </a:r>
            <a:r>
              <a:rPr lang="en-US" altLang="zh-CN" sz="2800" baseline="-25000" dirty="0"/>
              <a:t>x=c </a:t>
            </a:r>
            <a:r>
              <a:rPr lang="zh-CN" altLang="zh-CN" sz="2800" dirty="0" smtClean="0"/>
              <a:t>；</a:t>
            </a:r>
            <a:endParaRPr lang="en-US" altLang="zh-CN" sz="11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当</a:t>
            </a:r>
            <a:r>
              <a:rPr lang="en-US" altLang="zh-CN" sz="2800" dirty="0"/>
              <a:t>c</a:t>
            </a:r>
            <a:r>
              <a:rPr lang="zh-CN" altLang="zh-CN" sz="2800" dirty="0"/>
              <a:t>为极小值点时，</a:t>
            </a:r>
            <a:r>
              <a:rPr lang="en-US" altLang="zh-CN" sz="2800" dirty="0"/>
              <a:t>0&lt;[K(x)/∂x]</a:t>
            </a:r>
            <a:r>
              <a:rPr lang="zh-CN" altLang="zh-CN" sz="2800" dirty="0"/>
              <a:t>│</a:t>
            </a:r>
            <a:r>
              <a:rPr lang="en-US" altLang="zh-CN" sz="2800" baseline="-25000" dirty="0"/>
              <a:t>x=c</a:t>
            </a:r>
            <a:r>
              <a:rPr lang="en-US" altLang="zh-CN" sz="2800" dirty="0"/>
              <a:t> </a:t>
            </a:r>
            <a:r>
              <a:rPr lang="zh-CN" altLang="zh-CN" sz="2800" dirty="0"/>
              <a:t>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16.4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民意福克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普朗克方程的定态解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16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299923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于是，由公式（</a:t>
            </a:r>
            <a:r>
              <a:rPr lang="en-US" altLang="zh-CN" sz="2800" dirty="0"/>
              <a:t>16.16</a:t>
            </a:r>
            <a:r>
              <a:rPr lang="zh-CN" altLang="zh-CN" sz="2800" dirty="0"/>
              <a:t>）便</a:t>
            </a:r>
            <a:r>
              <a:rPr lang="zh-CN" altLang="zh-CN" sz="2800" dirty="0" smtClean="0"/>
              <a:t>知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民意</a:t>
            </a:r>
            <a:r>
              <a:rPr lang="zh-CN" altLang="zh-CN" sz="2800" dirty="0"/>
              <a:t>福克</a:t>
            </a:r>
            <a:r>
              <a:rPr lang="en-US" altLang="zh-CN" sz="2800" dirty="0"/>
              <a:t>-</a:t>
            </a:r>
            <a:r>
              <a:rPr lang="zh-CN" altLang="zh-CN" sz="2800" dirty="0"/>
              <a:t>普朗克方程的定态解及极值方程为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2057400" lvl="7" indent="-228600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800" dirty="0"/>
              <a:t>ω↑</a:t>
            </a:r>
            <a:r>
              <a:rPr lang="en-US" altLang="zh-CN" sz="2800" dirty="0"/>
              <a:t>(x)=(1/N)</a:t>
            </a:r>
            <a:r>
              <a:rPr lang="zh-CN" altLang="zh-CN" sz="2800" dirty="0"/>
              <a:t>ω↑</a:t>
            </a:r>
            <a:r>
              <a:rPr lang="en-US" altLang="zh-CN" sz="2800" dirty="0"/>
              <a:t>(n)=v(1-x)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 </a:t>
            </a:r>
            <a:endParaRPr lang="zh-CN" altLang="zh-CN" sz="2800" dirty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800" dirty="0"/>
              <a:t>ω↓</a:t>
            </a:r>
            <a:r>
              <a:rPr lang="en-US" altLang="zh-CN" sz="2800" dirty="0"/>
              <a:t>(x)=(1/N)</a:t>
            </a:r>
            <a:r>
              <a:rPr lang="zh-CN" altLang="zh-CN" sz="2800" dirty="0"/>
              <a:t>ω↓</a:t>
            </a:r>
            <a:r>
              <a:rPr lang="en-US" altLang="zh-CN" sz="2800" dirty="0"/>
              <a:t>(n)=v(1+x)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(-</a:t>
            </a:r>
            <a:r>
              <a:rPr lang="zh-CN" altLang="zh-CN" sz="2800" dirty="0"/>
              <a:t>δ</a:t>
            </a:r>
            <a:r>
              <a:rPr lang="en-US" altLang="zh-CN" sz="2800" dirty="0"/>
              <a:t>-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</a:t>
            </a: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16.4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民意福克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普朗克方程的定态解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049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 fontScale="92500" lnSpcReduction="10000"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漂移</a:t>
            </a:r>
            <a:r>
              <a:rPr lang="zh-CN" altLang="zh-CN" sz="2800" dirty="0" smtClean="0">
                <a:solidFill>
                  <a:srgbClr val="FF0000"/>
                </a:solidFill>
              </a:rPr>
              <a:t>因子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dirty="0" smtClean="0"/>
              <a:t>K(x</a:t>
            </a:r>
            <a:r>
              <a:rPr lang="en-US" altLang="zh-CN" sz="2800" dirty="0"/>
              <a:t>)=</a:t>
            </a:r>
            <a:r>
              <a:rPr lang="zh-CN" altLang="zh-CN" sz="2800" dirty="0"/>
              <a:t>ω↑</a:t>
            </a:r>
            <a:r>
              <a:rPr lang="en-US" altLang="zh-CN" sz="2800" dirty="0"/>
              <a:t>(x)-</a:t>
            </a:r>
            <a:r>
              <a:rPr lang="zh-CN" altLang="zh-CN" sz="2800" dirty="0"/>
              <a:t>ω↓</a:t>
            </a:r>
            <a:r>
              <a:rPr lang="en-US" altLang="zh-CN" sz="2800" dirty="0"/>
              <a:t>(x)=2v[</a:t>
            </a:r>
            <a:r>
              <a:rPr lang="en-US" altLang="zh-CN" sz="2800" dirty="0" err="1"/>
              <a:t>sh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)-</a:t>
            </a:r>
            <a:r>
              <a:rPr lang="en-US" altLang="zh-CN" sz="2800" dirty="0" err="1"/>
              <a:t>xch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)]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>
                <a:solidFill>
                  <a:srgbClr val="FF0000"/>
                </a:solidFill>
              </a:rPr>
              <a:t>势函数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dirty="0" smtClean="0"/>
              <a:t>V(x</a:t>
            </a:r>
            <a:r>
              <a:rPr lang="en-US" altLang="zh-CN" sz="2800" dirty="0"/>
              <a:t>)=(2v/b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)[</a:t>
            </a:r>
            <a:r>
              <a:rPr lang="en-US" altLang="zh-CN" sz="2800" dirty="0" err="1"/>
              <a:t>bxsh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)-(1+b)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)] + e</a:t>
            </a:r>
            <a:r>
              <a:rPr lang="zh-CN" altLang="zh-CN" sz="2800" dirty="0"/>
              <a:t>，这里</a:t>
            </a:r>
            <a:r>
              <a:rPr lang="en-US" altLang="zh-CN" sz="2800" dirty="0"/>
              <a:t>e</a:t>
            </a:r>
            <a:r>
              <a:rPr lang="zh-CN" altLang="zh-CN" sz="2800" dirty="0"/>
              <a:t>是常数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涨落</a:t>
            </a:r>
            <a:r>
              <a:rPr lang="zh-CN" altLang="zh-CN" sz="2800" dirty="0" smtClean="0">
                <a:solidFill>
                  <a:srgbClr val="FF0000"/>
                </a:solidFill>
              </a:rPr>
              <a:t>因子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dirty="0" smtClean="0"/>
              <a:t>Q(x</a:t>
            </a:r>
            <a:r>
              <a:rPr lang="en-US" altLang="zh-CN" sz="2800" dirty="0"/>
              <a:t>)=</a:t>
            </a:r>
            <a:r>
              <a:rPr lang="zh-CN" altLang="zh-CN" sz="2800" dirty="0"/>
              <a:t>ω↑</a:t>
            </a:r>
            <a:r>
              <a:rPr lang="en-US" altLang="zh-CN" sz="2800" dirty="0"/>
              <a:t>(x)+</a:t>
            </a:r>
            <a:r>
              <a:rPr lang="zh-CN" altLang="zh-CN" sz="2800" dirty="0"/>
              <a:t>ω↓</a:t>
            </a:r>
            <a:r>
              <a:rPr lang="en-US" altLang="zh-CN" sz="2800" dirty="0"/>
              <a:t>(x)=2v[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)-</a:t>
            </a:r>
            <a:r>
              <a:rPr lang="en-US" altLang="zh-CN" sz="2800" dirty="0" err="1"/>
              <a:t>xsh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)]</a:t>
            </a:r>
            <a:r>
              <a:rPr lang="zh-CN" altLang="zh-CN" sz="2800" dirty="0"/>
              <a:t>。</a:t>
            </a: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由此</a:t>
            </a:r>
            <a:r>
              <a:rPr lang="zh-CN" altLang="zh-CN" sz="2800" dirty="0"/>
              <a:t>得出定态概率分布</a:t>
            </a:r>
            <a:r>
              <a:rPr lang="zh-CN" altLang="zh-CN" sz="2800" dirty="0" smtClean="0"/>
              <a:t>为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(x)=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st</a:t>
            </a:r>
            <a:r>
              <a:rPr lang="en-US" altLang="zh-CN" sz="2800" dirty="0"/>
              <a:t>(x</a:t>
            </a:r>
            <a:r>
              <a:rPr lang="en-US" altLang="zh-CN" sz="2800" baseline="-25000" dirty="0"/>
              <a:t>o</a:t>
            </a:r>
            <a:r>
              <a:rPr lang="en-US" altLang="zh-CN" sz="2800" dirty="0"/>
              <a:t>)[Q(x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)/Q(x)]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[N</a:t>
            </a:r>
            <a:r>
              <a:rPr lang="zh-CN" altLang="zh-CN" sz="2800" dirty="0"/>
              <a:t>η</a:t>
            </a:r>
            <a:r>
              <a:rPr lang="en-US" altLang="zh-CN" sz="2800" dirty="0"/>
              <a:t>(x)]</a:t>
            </a:r>
            <a:endParaRPr lang="zh-CN" altLang="zh-CN" sz="2800" dirty="0"/>
          </a:p>
          <a:p>
            <a:pPr marL="2286000" lvl="8" indent="-228600" algn="ctr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800" dirty="0" smtClean="0"/>
              <a:t>η</a:t>
            </a:r>
            <a:r>
              <a:rPr lang="en-US" altLang="zh-CN" sz="2800" dirty="0"/>
              <a:t>(x)=2</a:t>
            </a:r>
            <a:r>
              <a:rPr lang="zh-CN" altLang="zh-CN" sz="2800" dirty="0"/>
              <a:t>∫</a:t>
            </a:r>
            <a:r>
              <a:rPr lang="en-US" altLang="zh-CN" sz="2800" baseline="-25000" dirty="0" err="1"/>
              <a:t>xo</a:t>
            </a:r>
            <a:r>
              <a:rPr lang="en-US" altLang="zh-CN" sz="2800" baseline="30000" dirty="0" err="1"/>
              <a:t>x</a:t>
            </a:r>
            <a:r>
              <a:rPr lang="en-US" altLang="zh-CN" sz="2800" dirty="0"/>
              <a:t>{[</a:t>
            </a:r>
            <a:r>
              <a:rPr lang="en-US" altLang="zh-CN" sz="2800" dirty="0" err="1"/>
              <a:t>sh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+by)-</a:t>
            </a:r>
            <a:r>
              <a:rPr lang="en-US" altLang="zh-CN" sz="2800" dirty="0" err="1"/>
              <a:t>ych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+by)]/[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+by)-</a:t>
            </a:r>
            <a:r>
              <a:rPr lang="en-US" altLang="zh-CN" sz="2800" dirty="0" err="1"/>
              <a:t>ysh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+by)]}</a:t>
            </a:r>
            <a:r>
              <a:rPr lang="en-US" altLang="zh-CN" sz="2800" dirty="0" err="1"/>
              <a:t>dy</a:t>
            </a:r>
            <a:endParaRPr lang="zh-CN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16.4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民意福克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普朗克方程的定态解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113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/>
              <a:t>当</a:t>
            </a:r>
            <a:r>
              <a:rPr lang="en-US" altLang="zh-CN" sz="2800" dirty="0"/>
              <a:t>N</a:t>
            </a:r>
            <a:r>
              <a:rPr lang="zh-CN" altLang="zh-CN" sz="2800" dirty="0"/>
              <a:t>很大，即</a:t>
            </a:r>
            <a:r>
              <a:rPr lang="zh-CN" altLang="zh-CN" sz="2800" dirty="0">
                <a:solidFill>
                  <a:srgbClr val="FF0000"/>
                </a:solidFill>
              </a:rPr>
              <a:t>ε</a:t>
            </a:r>
            <a:r>
              <a:rPr lang="en-US" altLang="zh-CN" sz="2800" dirty="0">
                <a:solidFill>
                  <a:srgbClr val="FF0000"/>
                </a:solidFill>
              </a:rPr>
              <a:t>&lt;&lt;1</a:t>
            </a:r>
            <a:r>
              <a:rPr lang="zh-CN" altLang="zh-CN" sz="2800" dirty="0">
                <a:solidFill>
                  <a:srgbClr val="FF0000"/>
                </a:solidFill>
              </a:rPr>
              <a:t>时</a:t>
            </a:r>
            <a:r>
              <a:rPr lang="zh-CN" altLang="zh-CN" sz="2800" dirty="0" smtClean="0"/>
              <a:t>，成立</a:t>
            </a:r>
            <a:endParaRPr lang="zh-CN" altLang="zh-CN" sz="2800" dirty="0"/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en-US" altLang="zh-CN" sz="2800" dirty="0" smtClean="0"/>
              <a:t>K(c</a:t>
            </a:r>
            <a:r>
              <a:rPr lang="en-US" altLang="zh-CN" sz="2800" dirty="0"/>
              <a:t>)=2v[</a:t>
            </a:r>
            <a:r>
              <a:rPr lang="en-US" altLang="zh-CN" sz="2800" dirty="0" err="1"/>
              <a:t>sh</a:t>
            </a:r>
            <a:r>
              <a:rPr lang="en-US" altLang="zh-CN" sz="2800" dirty="0"/>
              <a:t>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bc</a:t>
            </a:r>
            <a:r>
              <a:rPr lang="en-US" altLang="zh-CN" sz="2800" dirty="0"/>
              <a:t>)-c.ch(</a:t>
            </a:r>
            <a:r>
              <a:rPr lang="zh-CN" altLang="zh-CN" sz="2800" dirty="0"/>
              <a:t>δ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bc</a:t>
            </a:r>
            <a:r>
              <a:rPr lang="en-US" altLang="zh-CN" sz="2800" dirty="0"/>
              <a:t>)]=0</a:t>
            </a:r>
            <a:r>
              <a:rPr lang="zh-CN" altLang="zh-CN" sz="2800" dirty="0"/>
              <a:t>，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4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于是</a:t>
            </a:r>
            <a:r>
              <a:rPr lang="zh-CN" altLang="zh-CN" sz="2800" dirty="0"/>
              <a:t>，又可获得如下极值方程</a:t>
            </a:r>
            <a:r>
              <a:rPr lang="zh-CN" altLang="zh-CN" sz="2800" dirty="0" smtClean="0"/>
              <a:t>：</a:t>
            </a:r>
            <a:r>
              <a:rPr lang="en-US" altLang="zh-CN" sz="2800" dirty="0" smtClean="0"/>
              <a:t>K(c</a:t>
            </a:r>
            <a:r>
              <a:rPr lang="en-US" altLang="zh-CN" sz="2800" dirty="0"/>
              <a:t>)=</a:t>
            </a:r>
            <a:r>
              <a:rPr lang="en-US" altLang="zh-CN" sz="2800" dirty="0" smtClean="0"/>
              <a:t>0</a:t>
            </a: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sz="600" dirty="0">
              <a:latin typeface="Times New Roman" panose="02020603050405020304" pitchFamily="18" charset="0"/>
            </a:endParaRPr>
          </a:p>
          <a:p>
            <a:pPr marL="109728" indent="0" algn="ctr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accent4"/>
                </a:solidFill>
              </a:rPr>
              <a:t>当</a:t>
            </a:r>
            <a:r>
              <a:rPr lang="en-US" altLang="zh-CN" sz="2800" dirty="0">
                <a:solidFill>
                  <a:schemeClr val="accent4"/>
                </a:solidFill>
              </a:rPr>
              <a:t>c</a:t>
            </a:r>
            <a:r>
              <a:rPr lang="zh-CN" altLang="zh-CN" sz="2800" dirty="0">
                <a:solidFill>
                  <a:schemeClr val="accent4"/>
                </a:solidFill>
              </a:rPr>
              <a:t>为极大值点时</a:t>
            </a:r>
            <a:r>
              <a:rPr lang="zh-CN" altLang="zh-CN" sz="2800" dirty="0"/>
              <a:t>，</a:t>
            </a:r>
            <a:r>
              <a:rPr lang="en-US" altLang="zh-CN" sz="2800" dirty="0"/>
              <a:t>0&gt;K(x)/∂x</a:t>
            </a:r>
            <a:r>
              <a:rPr lang="zh-CN" altLang="zh-CN" sz="2800" dirty="0"/>
              <a:t>│</a:t>
            </a:r>
            <a:r>
              <a:rPr lang="en-US" altLang="zh-CN" sz="2800" baseline="-25000" dirty="0"/>
              <a:t>x=c </a:t>
            </a:r>
            <a:r>
              <a:rPr lang="zh-CN" altLang="zh-CN" sz="2800" dirty="0" smtClean="0"/>
              <a:t>；</a:t>
            </a:r>
            <a:endParaRPr lang="zh-CN" altLang="zh-CN" sz="24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en-US" altLang="zh-CN" sz="2800" dirty="0" smtClean="0"/>
              <a:t>	 </a:t>
            </a:r>
            <a:r>
              <a:rPr lang="zh-CN" altLang="zh-CN" sz="2800" dirty="0">
                <a:solidFill>
                  <a:schemeClr val="accent4"/>
                </a:solidFill>
              </a:rPr>
              <a:t>当</a:t>
            </a:r>
            <a:r>
              <a:rPr lang="en-US" altLang="zh-CN" sz="2800" dirty="0">
                <a:solidFill>
                  <a:schemeClr val="accent4"/>
                </a:solidFill>
              </a:rPr>
              <a:t>c</a:t>
            </a:r>
            <a:r>
              <a:rPr lang="zh-CN" altLang="zh-CN" sz="2800" dirty="0">
                <a:solidFill>
                  <a:schemeClr val="accent4"/>
                </a:solidFill>
              </a:rPr>
              <a:t>为极小值点时</a:t>
            </a:r>
            <a:r>
              <a:rPr lang="zh-CN" altLang="zh-CN" sz="2800" dirty="0"/>
              <a:t>，</a:t>
            </a:r>
            <a:r>
              <a:rPr lang="en-US" altLang="zh-CN" sz="2800" dirty="0"/>
              <a:t>0&lt;[K(x)/∂x]</a:t>
            </a:r>
            <a:r>
              <a:rPr lang="zh-CN" altLang="zh-CN" sz="2800" dirty="0"/>
              <a:t>│</a:t>
            </a:r>
            <a:r>
              <a:rPr lang="en-US" altLang="zh-CN" sz="2800" baseline="-25000" dirty="0"/>
              <a:t>x=c</a:t>
            </a:r>
            <a:r>
              <a:rPr lang="en-US" altLang="zh-CN" sz="2800" dirty="0"/>
              <a:t> </a:t>
            </a:r>
            <a:r>
              <a:rPr lang="zh-CN" altLang="zh-CN" sz="2800" dirty="0"/>
              <a:t>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2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到</a:t>
            </a:r>
            <a:r>
              <a:rPr lang="zh-CN" altLang="zh-CN" sz="2800" dirty="0"/>
              <a:t>此，民意福克</a:t>
            </a:r>
            <a:r>
              <a:rPr lang="en-US" altLang="zh-CN" sz="2800" dirty="0"/>
              <a:t>-</a:t>
            </a:r>
            <a:r>
              <a:rPr lang="zh-CN" altLang="zh-CN" sz="2800" dirty="0"/>
              <a:t>普朗克方程的定态解就很清楚了。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16.4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民意福克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普朗克方程的定态解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141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>
                <a:solidFill>
                  <a:schemeClr val="accent4"/>
                </a:solidFill>
              </a:rPr>
              <a:t>舆情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chemeClr val="accent4"/>
                </a:solidFill>
              </a:rPr>
              <a:t>谣言</a:t>
            </a:r>
            <a:r>
              <a:rPr lang="zh-CN" altLang="zh-CN" sz="2800" dirty="0"/>
              <a:t>与</a:t>
            </a:r>
            <a:r>
              <a:rPr lang="zh-CN" altLang="zh-CN" sz="2800" dirty="0">
                <a:solidFill>
                  <a:schemeClr val="accent2"/>
                </a:solidFill>
              </a:rPr>
              <a:t>民意</a:t>
            </a:r>
            <a:r>
              <a:rPr lang="zh-CN" altLang="zh-CN" sz="2800" dirty="0"/>
              <a:t>（特别是本章的“民意”）是三个既相互关联，又有所区别的概念</a:t>
            </a:r>
            <a:r>
              <a:rPr lang="zh-CN" altLang="zh-CN" sz="2800" dirty="0" smtClean="0"/>
              <a:t>。</a:t>
            </a:r>
            <a:endParaRPr lang="en-US" altLang="zh-CN" sz="2800" dirty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621792" lvl="1" indent="-228600"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在</a:t>
            </a:r>
            <a:r>
              <a:rPr lang="zh-CN" altLang="zh-CN" sz="2400" dirty="0"/>
              <a:t>先进社会中，</a:t>
            </a:r>
            <a:r>
              <a:rPr lang="zh-CN" altLang="zh-CN" sz="2400" dirty="0">
                <a:solidFill>
                  <a:schemeClr val="accent4"/>
                </a:solidFill>
              </a:rPr>
              <a:t>舆情</a:t>
            </a:r>
            <a:r>
              <a:rPr lang="zh-CN" altLang="zh-CN" sz="2400" dirty="0"/>
              <a:t>不可能被掩盖、误导或违背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621792" lvl="1" indent="-228600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谣言</a:t>
            </a:r>
            <a:r>
              <a:rPr lang="zh-CN" altLang="zh-CN" sz="2400" dirty="0" smtClean="0"/>
              <a:t>已</a:t>
            </a:r>
            <a:r>
              <a:rPr lang="zh-CN" altLang="zh-CN" sz="2400" dirty="0"/>
              <a:t>是网络战的一种</a:t>
            </a:r>
            <a:r>
              <a:rPr lang="zh-CN" altLang="zh-CN" sz="2400" dirty="0" smtClean="0"/>
              <a:t>武器</a:t>
            </a:r>
            <a:r>
              <a:rPr lang="zh-CN" altLang="en-US" sz="2400" dirty="0" smtClean="0"/>
              <a:t>（</a:t>
            </a:r>
            <a:r>
              <a:rPr lang="zh-CN" altLang="zh-CN" sz="2400" dirty="0"/>
              <a:t>在上一章中</a:t>
            </a:r>
            <a:r>
              <a:rPr lang="zh-CN" altLang="en-US" sz="2400" dirty="0"/>
              <a:t>我们</a:t>
            </a:r>
            <a:r>
              <a:rPr lang="zh-CN" altLang="zh-CN" sz="2400" dirty="0"/>
              <a:t>已经对“谣言动力学”进行了</a:t>
            </a:r>
            <a:r>
              <a:rPr lang="zh-CN" altLang="zh-CN" sz="2400" dirty="0" smtClean="0"/>
              <a:t>探讨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marL="621792" lvl="1" indent="-228600">
              <a:buFont typeface="Wingdings" panose="05000000000000000000" pitchFamily="2" charset="2"/>
              <a:buChar char="Ø"/>
            </a:pPr>
            <a:r>
              <a:rPr lang="zh-CN" altLang="zh-CN" sz="2400" dirty="0"/>
              <a:t>本章所指</a:t>
            </a:r>
            <a:r>
              <a:rPr lang="zh-CN" altLang="zh-CN" sz="2400" dirty="0">
                <a:solidFill>
                  <a:srgbClr val="FF0000"/>
                </a:solidFill>
              </a:rPr>
              <a:t>“民意”</a:t>
            </a:r>
            <a:r>
              <a:rPr lang="zh-CN" altLang="zh-CN" sz="2400" dirty="0"/>
              <a:t>，其实可以更确切地说成</a:t>
            </a:r>
            <a:r>
              <a:rPr lang="zh-CN" altLang="zh-CN" sz="2400" dirty="0">
                <a:solidFill>
                  <a:srgbClr val="FF0000"/>
                </a:solidFill>
              </a:rPr>
              <a:t>“选票”</a:t>
            </a:r>
            <a:r>
              <a:rPr lang="zh-CN" altLang="zh-CN" sz="2400" dirty="0"/>
              <a:t>或</a:t>
            </a:r>
            <a:r>
              <a:rPr lang="zh-CN" altLang="zh-CN" sz="2400" dirty="0">
                <a:solidFill>
                  <a:srgbClr val="FF0000"/>
                </a:solidFill>
              </a:rPr>
              <a:t>“选情”</a:t>
            </a:r>
            <a:r>
              <a:rPr lang="zh-CN" altLang="zh-CN" sz="2400" dirty="0"/>
              <a:t>。</a:t>
            </a:r>
          </a:p>
          <a:p>
            <a:pPr marL="621792" lvl="1" indent="-2286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621792" lvl="1" indent="-2286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16.5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52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/>
              <a:t>无论你是否愿意承认，网络手段已能在紧要关头影响选举结果了，因此，当事各方必须认真考虑两个问题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700" dirty="0" smtClean="0">
              <a:latin typeface="Times New Roman" panose="02020603050405020304" pitchFamily="18" charset="0"/>
            </a:endParaRPr>
          </a:p>
          <a:p>
            <a:pPr marL="393192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accent4"/>
                </a:solidFill>
              </a:rPr>
              <a:t>1</a:t>
            </a:r>
            <a:r>
              <a:rPr lang="zh-CN" altLang="zh-CN" sz="2800" dirty="0">
                <a:solidFill>
                  <a:schemeClr val="accent4"/>
                </a:solidFill>
              </a:rPr>
              <a:t>）如何影响对手的选举结果</a:t>
            </a:r>
            <a:r>
              <a:rPr lang="zh-CN" altLang="zh-CN" sz="2800" dirty="0" smtClean="0">
                <a:solidFill>
                  <a:schemeClr val="accent4"/>
                </a:solidFill>
              </a:rPr>
              <a:t>；</a:t>
            </a:r>
            <a:endParaRPr lang="en-US" altLang="zh-CN" sz="2800" dirty="0" smtClean="0">
              <a:solidFill>
                <a:schemeClr val="accent4"/>
              </a:solidFill>
            </a:endParaRPr>
          </a:p>
          <a:p>
            <a:pPr marL="393192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accent4"/>
                </a:solidFill>
              </a:rPr>
              <a:t>2</a:t>
            </a:r>
            <a:r>
              <a:rPr lang="zh-CN" altLang="zh-CN" sz="2800" dirty="0">
                <a:solidFill>
                  <a:schemeClr val="accent4"/>
                </a:solidFill>
              </a:rPr>
              <a:t>）如何防止自己的选举结果，被对手恶意影响</a:t>
            </a:r>
            <a:r>
              <a:rPr lang="zh-CN" altLang="zh-CN" sz="2800" dirty="0" smtClean="0">
                <a:solidFill>
                  <a:schemeClr val="accent4"/>
                </a:solidFill>
              </a:rPr>
              <a:t>。</a:t>
            </a:r>
            <a:endParaRPr lang="en-US" altLang="zh-CN" sz="2800" dirty="0" smtClean="0">
              <a:solidFill>
                <a:schemeClr val="accent4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16.5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92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842"/>
          </a:xfrm>
        </p:spPr>
        <p:txBody>
          <a:bodyPr>
            <a:normAutofit fontScale="92500" lnSpcReduction="10000"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先探讨</a:t>
            </a:r>
            <a:r>
              <a:rPr lang="zh-CN" altLang="en-US" sz="2800" dirty="0" smtClean="0">
                <a:solidFill>
                  <a:schemeClr val="accent2"/>
                </a:solidFill>
              </a:rPr>
              <a:t>第一个问题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300" dirty="0" smtClean="0"/>
          </a:p>
          <a:p>
            <a:pPr marL="109728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/>
              <a:t>首先，</a:t>
            </a:r>
            <a:r>
              <a:rPr lang="zh-CN" altLang="zh-CN" sz="2600" dirty="0" smtClean="0"/>
              <a:t>由于</a:t>
            </a:r>
            <a:r>
              <a:rPr lang="zh-CN" altLang="zh-CN" sz="2600" dirty="0"/>
              <a:t>概率</a:t>
            </a:r>
            <a:r>
              <a:rPr lang="en-US" altLang="zh-CN" sz="2600" dirty="0"/>
              <a:t>P(</a:t>
            </a:r>
            <a:r>
              <a:rPr lang="en-US" altLang="zh-CN" sz="2600" dirty="0" err="1"/>
              <a:t>n,t</a:t>
            </a:r>
            <a:r>
              <a:rPr lang="en-US" altLang="zh-CN" sz="2600" dirty="0"/>
              <a:t>)</a:t>
            </a:r>
            <a:r>
              <a:rPr lang="zh-CN" altLang="zh-CN" sz="2600" dirty="0"/>
              <a:t>是</a:t>
            </a:r>
            <a:r>
              <a:rPr lang="en-US" altLang="zh-CN" sz="2600" dirty="0"/>
              <a:t>t</a:t>
            </a:r>
            <a:r>
              <a:rPr lang="zh-CN" altLang="zh-CN" sz="2600" dirty="0"/>
              <a:t>时刻，意见相左人数为</a:t>
            </a:r>
            <a:r>
              <a:rPr lang="en-US" altLang="zh-CN" sz="2600" dirty="0"/>
              <a:t>n</a:t>
            </a:r>
            <a:r>
              <a:rPr lang="zh-CN" altLang="zh-CN" sz="2600" dirty="0"/>
              <a:t>的概率，所以，</a:t>
            </a:r>
            <a:r>
              <a:rPr lang="en-US" altLang="zh-CN" sz="2600" dirty="0"/>
              <a:t>n=0</a:t>
            </a:r>
            <a:r>
              <a:rPr lang="zh-CN" altLang="zh-CN" sz="2600" dirty="0"/>
              <a:t>（即</a:t>
            </a:r>
            <a:r>
              <a:rPr lang="en-US" altLang="zh-CN" sz="2600" dirty="0"/>
              <a:t>“</a:t>
            </a:r>
            <a:r>
              <a:rPr lang="zh-CN" altLang="zh-CN" sz="2600" dirty="0"/>
              <a:t>同意</a:t>
            </a:r>
            <a:r>
              <a:rPr lang="en-US" altLang="zh-CN" sz="2600" dirty="0"/>
              <a:t>”</a:t>
            </a:r>
            <a:r>
              <a:rPr lang="zh-CN" altLang="zh-CN" sz="2600" dirty="0"/>
              <a:t>与</a:t>
            </a:r>
            <a:r>
              <a:rPr lang="en-US" altLang="zh-CN" sz="2600" dirty="0"/>
              <a:t>“</a:t>
            </a:r>
            <a:r>
              <a:rPr lang="zh-CN" altLang="zh-CN" sz="2600" dirty="0"/>
              <a:t>反对</a:t>
            </a:r>
            <a:r>
              <a:rPr lang="en-US" altLang="zh-CN" sz="2600" dirty="0"/>
              <a:t>”</a:t>
            </a:r>
            <a:r>
              <a:rPr lang="zh-CN" altLang="zh-CN" sz="2600" dirty="0"/>
              <a:t>的人数相等）是最佳攻击</a:t>
            </a:r>
            <a:r>
              <a:rPr lang="zh-CN" altLang="zh-CN" sz="2600" dirty="0" smtClean="0"/>
              <a:t>点，特别是：如果</a:t>
            </a:r>
            <a:r>
              <a:rPr lang="en-US" altLang="zh-CN" sz="2600" dirty="0"/>
              <a:t>P(0,t)</a:t>
            </a:r>
            <a:r>
              <a:rPr lang="zh-CN" altLang="zh-CN" sz="2600" dirty="0"/>
              <a:t>刚好达到了概率的极大值点时，而且</a:t>
            </a:r>
            <a:r>
              <a:rPr lang="en-US" altLang="zh-CN" sz="2600" dirty="0"/>
              <a:t>t</a:t>
            </a:r>
            <a:r>
              <a:rPr lang="zh-CN" altLang="zh-CN" sz="2600" dirty="0"/>
              <a:t>也刚好是投票时间点，那么，只要成功影响哪怕一票，整个攻击可能就算成功了</a:t>
            </a:r>
            <a:r>
              <a:rPr lang="zh-CN" altLang="zh-CN" sz="2600" dirty="0" smtClean="0"/>
              <a:t>！</a:t>
            </a:r>
            <a:r>
              <a:rPr lang="zh-CN" altLang="zh-CN" sz="2600" dirty="0"/>
              <a:t>如果</a:t>
            </a:r>
            <a:r>
              <a:rPr lang="en-US" altLang="zh-CN" sz="2600" dirty="0"/>
              <a:t>P(0,t)</a:t>
            </a:r>
            <a:r>
              <a:rPr lang="zh-CN" altLang="zh-CN" sz="2600" dirty="0"/>
              <a:t>是概率的极小值点（特别是如果</a:t>
            </a:r>
            <a:r>
              <a:rPr lang="en-US" altLang="zh-CN" sz="2600" dirty="0"/>
              <a:t>P(0,t)=0</a:t>
            </a:r>
            <a:r>
              <a:rPr lang="zh-CN" altLang="zh-CN" sz="2600" dirty="0"/>
              <a:t>）时，那么，此时选情已经“一边倒”，外力就很难影响选举结果了，除非此时</a:t>
            </a:r>
            <a:r>
              <a:rPr lang="en-US" altLang="zh-CN" sz="2600" dirty="0"/>
              <a:t>t</a:t>
            </a:r>
            <a:r>
              <a:rPr lang="zh-CN" altLang="zh-CN" sz="2600" dirty="0"/>
              <a:t>离最后的投票时间还很遥远，因此，攻击者还有机会翻盘。如果对某个远离</a:t>
            </a:r>
            <a:r>
              <a:rPr lang="en-US" altLang="zh-CN" sz="2600" dirty="0"/>
              <a:t>0</a:t>
            </a:r>
            <a:r>
              <a:rPr lang="zh-CN" altLang="zh-CN" sz="2600" dirty="0"/>
              <a:t>的正或负数</a:t>
            </a:r>
            <a:r>
              <a:rPr lang="en-US" altLang="zh-CN" sz="2600" dirty="0"/>
              <a:t>E</a:t>
            </a:r>
            <a:r>
              <a:rPr lang="zh-CN" altLang="zh-CN" sz="2600" dirty="0"/>
              <a:t>，使得概率</a:t>
            </a:r>
            <a:r>
              <a:rPr lang="en-US" altLang="zh-CN" sz="2600" dirty="0"/>
              <a:t>P(</a:t>
            </a:r>
            <a:r>
              <a:rPr lang="en-US" altLang="zh-CN" sz="2600" dirty="0" err="1"/>
              <a:t>E,t</a:t>
            </a:r>
            <a:r>
              <a:rPr lang="en-US" altLang="zh-CN" sz="2600" dirty="0"/>
              <a:t>)</a:t>
            </a:r>
            <a:r>
              <a:rPr lang="zh-CN" altLang="zh-CN" sz="2600" dirty="0"/>
              <a:t>很大，那么，选举结果基本确定，外力只能望洋兴叹了，哪怕此时远离最后的投票时间点。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16.5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384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其次，</a:t>
            </a:r>
            <a:r>
              <a:rPr lang="zh-CN" altLang="zh-CN" sz="2800" dirty="0" smtClean="0"/>
              <a:t>记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(t)</a:t>
            </a:r>
            <a:r>
              <a:rPr lang="zh-CN" altLang="zh-CN" sz="2800" dirty="0"/>
              <a:t>≡∑</a:t>
            </a:r>
            <a:r>
              <a:rPr lang="en-US" altLang="zh-CN" sz="2800" baseline="-25000" dirty="0"/>
              <a:t>n=1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n,t</a:t>
            </a:r>
            <a:r>
              <a:rPr lang="en-US" altLang="zh-CN" sz="2800" dirty="0"/>
              <a:t>)</a:t>
            </a:r>
            <a:r>
              <a:rPr lang="zh-CN" altLang="zh-CN" sz="2800" dirty="0"/>
              <a:t>，即，态度为“同意”的人数占上风的概率</a:t>
            </a:r>
            <a:r>
              <a:rPr lang="zh-CN" altLang="zh-CN" sz="2800" dirty="0" smtClean="0"/>
              <a:t>。当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(t)=1/2</a:t>
            </a:r>
            <a:r>
              <a:rPr lang="zh-CN" altLang="zh-CN" sz="2800" dirty="0"/>
              <a:t>时，并且</a:t>
            </a:r>
            <a:r>
              <a:rPr lang="en-US" altLang="zh-CN" sz="2800" dirty="0"/>
              <a:t>t</a:t>
            </a:r>
            <a:r>
              <a:rPr lang="zh-CN" altLang="zh-CN" sz="2800" dirty="0"/>
              <a:t>刚好是投票时刻，那么，此时也是最佳攻击</a:t>
            </a:r>
            <a:r>
              <a:rPr lang="zh-CN" altLang="zh-CN" sz="2800" dirty="0" smtClean="0"/>
              <a:t>时刻</a:t>
            </a:r>
            <a:endParaRPr lang="en-US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zh-CN" sz="2800" dirty="0" smtClean="0"/>
              <a:t>当然</a:t>
            </a:r>
            <a:r>
              <a:rPr lang="zh-CN" altLang="zh-CN" sz="2800" dirty="0"/>
              <a:t>，如果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(t)</a:t>
            </a:r>
            <a:r>
              <a:rPr lang="zh-CN" altLang="zh-CN" sz="2800" dirty="0"/>
              <a:t>远离</a:t>
            </a:r>
            <a:r>
              <a:rPr lang="en-US" altLang="zh-CN" sz="2800" dirty="0"/>
              <a:t>1/2</a:t>
            </a:r>
            <a:r>
              <a:rPr lang="zh-CN" altLang="zh-CN" sz="2800" dirty="0"/>
              <a:t>（无论是靠近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），那么，民意也很难被改变了。</a:t>
            </a: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16.5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9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9344"/>
            <a:ext cx="8229600" cy="4525963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dirty="0"/>
              <a:t>因此，只要在合适的时机，暴出合适的“猛料”，那么，就完全可能在瞬间改变民意。哪怕这种“变态民意”仅能持续很短一段时期，但是，在关键时刻，它就已经足以影响包括总统选举、地区独立公决等重大事件的结果了</a:t>
            </a:r>
            <a:r>
              <a:rPr lang="zh-CN" altLang="zh-CN" dirty="0" smtClean="0"/>
              <a:t>。</a:t>
            </a:r>
            <a:r>
              <a:rPr lang="zh-CN" altLang="en-US" dirty="0" smtClean="0"/>
              <a:t>由此</a:t>
            </a:r>
            <a:r>
              <a:rPr lang="zh-CN" altLang="zh-CN" dirty="0" smtClean="0"/>
              <a:t>可见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chemeClr val="accent2"/>
                </a:solidFill>
              </a:rPr>
              <a:t>“民意者，国之大事，生死之地，存亡之道，不可不察也”</a:t>
            </a:r>
            <a:r>
              <a:rPr lang="zh-CN" altLang="zh-CN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16.1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一个传说的启发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464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lnSpc>
                <a:spcPts val="288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/>
              <a:t>最后，</a:t>
            </a:r>
            <a:r>
              <a:rPr lang="zh-CN" altLang="en-US" sz="2600" dirty="0" smtClean="0"/>
              <a:t>根据</a:t>
            </a:r>
            <a:r>
              <a:rPr lang="zh-CN" altLang="zh-CN" sz="2600" dirty="0" smtClean="0"/>
              <a:t>已知</a:t>
            </a:r>
            <a:r>
              <a:rPr lang="zh-CN" altLang="en-US" sz="2600" dirty="0"/>
              <a:t>条件</a:t>
            </a:r>
            <a:r>
              <a:rPr lang="zh-CN" altLang="zh-CN" sz="2600" dirty="0" smtClean="0"/>
              <a:t>：</a:t>
            </a:r>
            <a:r>
              <a:rPr lang="zh-CN" altLang="zh-CN" sz="2600" dirty="0"/>
              <a:t>在投票时刻，</a:t>
            </a:r>
            <a:r>
              <a:rPr lang="en-US" altLang="zh-CN" sz="2600" dirty="0"/>
              <a:t>P(</a:t>
            </a:r>
            <a:r>
              <a:rPr lang="en-US" altLang="zh-CN" sz="2600" dirty="0" err="1"/>
              <a:t>n,t</a:t>
            </a:r>
            <a:r>
              <a:rPr lang="en-US" altLang="zh-CN" sz="2600" dirty="0"/>
              <a:t>)</a:t>
            </a:r>
            <a:r>
              <a:rPr lang="zh-CN" altLang="zh-CN" sz="2600" dirty="0"/>
              <a:t>的极值只可能出现三种情况（即，</a:t>
            </a:r>
            <a:r>
              <a:rPr lang="en-US" altLang="zh-CN" sz="2600" dirty="0"/>
              <a:t>1</a:t>
            </a:r>
            <a:r>
              <a:rPr lang="zh-CN" altLang="zh-CN" sz="2600" dirty="0"/>
              <a:t>个极值、</a:t>
            </a:r>
            <a:r>
              <a:rPr lang="en-US" altLang="zh-CN" sz="2600" dirty="0"/>
              <a:t>2</a:t>
            </a:r>
            <a:r>
              <a:rPr lang="zh-CN" altLang="zh-CN" sz="2600" dirty="0"/>
              <a:t>个极值、</a:t>
            </a:r>
            <a:r>
              <a:rPr lang="en-US" altLang="zh-CN" sz="2600" dirty="0"/>
              <a:t>3</a:t>
            </a:r>
            <a:r>
              <a:rPr lang="zh-CN" altLang="zh-CN" sz="2600" dirty="0"/>
              <a:t>个极值）。因此，应该特别关注极值的出现情况，比如：若只有一个极大值，而且该值还很大，而且还远离</a:t>
            </a:r>
            <a:r>
              <a:rPr lang="en-US" altLang="zh-CN" sz="2600" dirty="0"/>
              <a:t>n=0</a:t>
            </a:r>
            <a:r>
              <a:rPr lang="zh-CN" altLang="zh-CN" sz="2600" dirty="0"/>
              <a:t>，那攻击者基本上就无计可施了；如果有两个极大值和一个极小值，虽然极小值在</a:t>
            </a:r>
            <a:r>
              <a:rPr lang="en-US" altLang="zh-CN" sz="2600" dirty="0"/>
              <a:t>n=0</a:t>
            </a:r>
            <a:r>
              <a:rPr lang="zh-CN" altLang="zh-CN" sz="2600" dirty="0"/>
              <a:t>附近，但两个极大值分别位于</a:t>
            </a:r>
            <a:r>
              <a:rPr lang="en-US" altLang="zh-CN" sz="2600" dirty="0"/>
              <a:t>n</a:t>
            </a:r>
            <a:r>
              <a:rPr lang="zh-CN" altLang="zh-CN" sz="2600" dirty="0"/>
              <a:t>的正负两端还很靠近</a:t>
            </a:r>
            <a:r>
              <a:rPr lang="en-US" altLang="zh-CN" sz="2600" dirty="0"/>
              <a:t>n=0</a:t>
            </a:r>
            <a:r>
              <a:rPr lang="zh-CN" altLang="zh-CN" sz="2600" dirty="0"/>
              <a:t>，那么，此时攻击方还是有机可乘的；如果只有两个极值，那么它们必定分别出现在正负两端，如果刚好是一个极大值和一个极小值，那么，此时的选情就已经“一边倒”，就很难改变现状了</a:t>
            </a:r>
            <a:r>
              <a:rPr lang="zh-CN" altLang="zh-CN" sz="2600" dirty="0" smtClean="0"/>
              <a:t>。</a:t>
            </a:r>
            <a:endParaRPr lang="zh-CN" altLang="zh-CN" sz="26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16.5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748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462272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关于</a:t>
            </a:r>
            <a:r>
              <a:rPr lang="zh-CN" altLang="en-US" sz="2800" dirty="0" smtClean="0">
                <a:solidFill>
                  <a:schemeClr val="accent2"/>
                </a:solidFill>
              </a:rPr>
              <a:t>第二个问题</a:t>
            </a:r>
            <a:r>
              <a:rPr lang="zh-CN" altLang="en-US" sz="2800" dirty="0" smtClean="0"/>
              <a:t>：怎样才能成功影响选举结果呢？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1000" dirty="0"/>
          </a:p>
          <a:p>
            <a:pPr marL="109728" indent="0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首先，</a:t>
            </a:r>
            <a:r>
              <a:rPr lang="zh-CN" altLang="zh-CN" sz="2800" dirty="0" smtClean="0"/>
              <a:t>根据</a:t>
            </a:r>
            <a:r>
              <a:rPr lang="zh-CN" altLang="zh-CN" sz="2800" dirty="0"/>
              <a:t>偏好参数δ的定义，我们可知：当δ远离</a:t>
            </a:r>
            <a:r>
              <a:rPr lang="en-US" altLang="zh-CN" sz="2800" dirty="0"/>
              <a:t>0</a:t>
            </a:r>
            <a:r>
              <a:rPr lang="zh-CN" altLang="zh-CN" sz="2800" dirty="0"/>
              <a:t>（无论是正或负）时，选民的态度就已基本明确了，即，攻击者很难有所作为了。</a:t>
            </a:r>
            <a:r>
              <a:rPr lang="zh-CN" altLang="zh-CN" sz="2800" dirty="0" smtClean="0"/>
              <a:t>但是若</a:t>
            </a:r>
            <a:r>
              <a:rPr lang="zh-CN" altLang="zh-CN" sz="2800" dirty="0"/>
              <a:t>δ</a:t>
            </a:r>
            <a:r>
              <a:rPr lang="en-US" altLang="zh-CN" sz="2800" dirty="0"/>
              <a:t>=0</a:t>
            </a:r>
            <a:r>
              <a:rPr lang="zh-CN" altLang="zh-CN" sz="2800" dirty="0"/>
              <a:t>或很靠近</a:t>
            </a:r>
            <a:r>
              <a:rPr lang="en-US" altLang="zh-CN" sz="2800" dirty="0"/>
              <a:t>0</a:t>
            </a:r>
            <a:r>
              <a:rPr lang="zh-CN" altLang="zh-CN" sz="2800" dirty="0"/>
              <a:t>，那么此时选民就基本上没有偏见，也是攻击者的最佳冲锋时机。因此，事先了解选民的偏好，以改变δ的正负走向为目标，是影响最终结果的有效途径之一。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16.5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567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026158"/>
            <a:ext cx="8229600" cy="446227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其次，</a:t>
            </a:r>
            <a:r>
              <a:rPr lang="zh-CN" altLang="zh-CN" sz="2800" dirty="0" smtClean="0"/>
              <a:t>提前</a:t>
            </a:r>
            <a:r>
              <a:rPr lang="zh-CN" altLang="zh-CN" sz="2800" dirty="0"/>
              <a:t>了解选民的顺从参数</a:t>
            </a:r>
            <a:r>
              <a:rPr lang="en-US" altLang="zh-CN" sz="2800" dirty="0"/>
              <a:t>b</a:t>
            </a:r>
            <a:r>
              <a:rPr lang="zh-CN" altLang="zh-CN" sz="2800" dirty="0"/>
              <a:t>，又是攻击者的另一个“可备战”的捷径（提醒：可备战性其实非常重要，它有助于攻击者（或防御者）提前做好准备，以便在网络战中处于主动地位。</a:t>
            </a: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16.5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651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73758"/>
            <a:ext cx="8229600" cy="5193792"/>
          </a:xfrm>
        </p:spPr>
        <p:txBody>
          <a:bodyPr>
            <a:normAutofit/>
          </a:bodyPr>
          <a:lstStyle/>
          <a:p>
            <a:pPr marL="109728" indent="0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最后，</a:t>
            </a:r>
            <a:r>
              <a:rPr lang="zh-CN" altLang="zh-CN" sz="2800" dirty="0"/>
              <a:t>灵活参数</a:t>
            </a:r>
            <a:r>
              <a:rPr lang="en-US" altLang="zh-CN" sz="2800" dirty="0"/>
              <a:t>v</a:t>
            </a:r>
            <a:r>
              <a:rPr lang="zh-CN" altLang="zh-CN" sz="2800" dirty="0"/>
              <a:t>是第三条“可备战”的有效攻击捷径，因为它决定着民意反转（或颠倒）的频率。即，</a:t>
            </a:r>
            <a:r>
              <a:rPr lang="en-US" altLang="zh-CN" sz="2800" dirty="0"/>
              <a:t>v</a:t>
            </a:r>
            <a:r>
              <a:rPr lang="zh-CN" altLang="zh-CN" sz="2800" dirty="0"/>
              <a:t>越大，变数就越多。为了把握并利用好该参数，必须根据不同的人，在不同的时间段，有计划地发动攻击</a:t>
            </a:r>
            <a:r>
              <a:rPr lang="zh-CN" altLang="zh-CN" sz="2800" dirty="0" smtClean="0"/>
              <a:t>。</a:t>
            </a: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184" y="274638"/>
            <a:ext cx="8522208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16.5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053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76578"/>
            <a:ext cx="8229600" cy="4525963"/>
          </a:xfrm>
        </p:spPr>
        <p:txBody>
          <a:bodyPr/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</a:t>
            </a:r>
            <a:r>
              <a:rPr lang="zh-CN" altLang="zh-CN" dirty="0" smtClean="0"/>
              <a:t>所</a:t>
            </a:r>
            <a:r>
              <a:rPr lang="zh-CN" altLang="zh-CN" dirty="0"/>
              <a:t>研究的民意</a:t>
            </a:r>
            <a:r>
              <a:rPr lang="zh-CN" altLang="zh-CN" dirty="0" smtClean="0"/>
              <a:t>至少</a:t>
            </a:r>
            <a:r>
              <a:rPr lang="zh-CN" altLang="en-US" dirty="0" smtClean="0"/>
              <a:t>应</a:t>
            </a:r>
            <a:r>
              <a:rPr lang="zh-CN" altLang="zh-CN" dirty="0" smtClean="0"/>
              <a:t>有</a:t>
            </a:r>
            <a:r>
              <a:rPr lang="zh-CN" altLang="zh-CN" dirty="0"/>
              <a:t>如下特点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marL="109728" indent="0">
              <a:buNone/>
            </a:pPr>
            <a:endParaRPr lang="en-US" altLang="zh-CN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针对某件事情，每个人都可以</a:t>
            </a:r>
            <a:r>
              <a:rPr lang="zh-CN" altLang="zh-CN" dirty="0">
                <a:solidFill>
                  <a:schemeClr val="accent2"/>
                </a:solidFill>
              </a:rPr>
              <a:t>完全根据自己的意愿</a:t>
            </a:r>
            <a:r>
              <a:rPr lang="zh-CN" altLang="zh-CN" dirty="0"/>
              <a:t>（而不是领导或组织的安排）公开表达“同意”或“反对”的态度；</a:t>
            </a:r>
            <a:endParaRPr lang="en-US" altLang="zh-CN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dirty="0" smtClean="0"/>
              <a:t>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>
                <a:solidFill>
                  <a:schemeClr val="accent2"/>
                </a:solidFill>
              </a:rPr>
              <a:t>无论是谁，他们的态度都有相同的重要性</a:t>
            </a:r>
            <a:r>
              <a:rPr lang="zh-CN" altLang="zh-CN" dirty="0"/>
              <a:t>，不存在“主人”被“公仆”一票否决的情况，因此，整体民意的情况，就可仅仅根据“同意”或“反对”的票数而定；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16.1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一个传说的启发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26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34202"/>
            <a:ext cx="8229600" cy="512064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在最后一刻之前，无论出于何种原因（通常都是受到他人意见影响或突然爆出新信息等），</a:t>
            </a:r>
            <a:r>
              <a:rPr lang="zh-CN" altLang="zh-CN" dirty="0">
                <a:solidFill>
                  <a:schemeClr val="accent2"/>
                </a:solidFill>
              </a:rPr>
              <a:t>每个人都有权随时改变自己的态度</a:t>
            </a:r>
            <a:r>
              <a:rPr lang="zh-CN" altLang="zh-CN" dirty="0"/>
              <a:t>，即在“同意”和“反对”之间反复“跳槽”；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109728" indent="0"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）</a:t>
            </a:r>
            <a:r>
              <a:rPr lang="zh-CN" altLang="zh-CN" dirty="0" smtClean="0"/>
              <a:t>不会</a:t>
            </a:r>
            <a:r>
              <a:rPr lang="zh-CN" altLang="zh-CN" dirty="0"/>
              <a:t>因为“同意”或“反对”的态度，而受到打击、镇压或奖励；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109728" indent="0"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/>
              <a:t>5</a:t>
            </a:r>
            <a:r>
              <a:rPr kumimoji="1" lang="zh-CN" altLang="en-US" dirty="0" smtClean="0"/>
              <a:t>）</a:t>
            </a:r>
            <a:r>
              <a:rPr lang="zh-CN" altLang="zh-CN" dirty="0"/>
              <a:t>每个人不能同时既“反对”又“同意”，即，只能两选其一</a:t>
            </a:r>
            <a:r>
              <a:rPr lang="zh-CN" altLang="zh-CN" dirty="0" smtClean="0"/>
              <a:t>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i="1" dirty="0" smtClean="0"/>
              <a:t>为简单计，本章</a:t>
            </a:r>
            <a:r>
              <a:rPr lang="zh-CN" altLang="zh-CN" i="1" dirty="0"/>
              <a:t>暂不考虑“弃权”的情况，即，认为</a:t>
            </a:r>
            <a:r>
              <a:rPr lang="zh-CN" altLang="zh-CN" i="1" dirty="0" smtClean="0"/>
              <a:t>弃权者</a:t>
            </a:r>
            <a:r>
              <a:rPr lang="zh-CN" altLang="zh-CN" i="1" dirty="0"/>
              <a:t>不包含在需要表态的人员之中。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16.1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一个传说的启发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86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90878"/>
            <a:ext cx="82296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zh-CN" altLang="en-US" sz="2800" dirty="0" smtClean="0"/>
              <a:t>      我们</a:t>
            </a:r>
            <a:r>
              <a:rPr lang="zh-CN" altLang="zh-CN" sz="2800" dirty="0" smtClean="0"/>
              <a:t>假设</a:t>
            </a:r>
            <a:r>
              <a:rPr lang="zh-CN" altLang="zh-CN" sz="2800" dirty="0"/>
              <a:t>需要表态的人共有</a:t>
            </a:r>
            <a:r>
              <a:rPr lang="en-US" altLang="zh-CN" sz="2800" dirty="0"/>
              <a:t>N</a:t>
            </a:r>
            <a:r>
              <a:rPr lang="zh-CN" altLang="zh-CN" sz="2800" dirty="0"/>
              <a:t>个，由于每个人既可能</a:t>
            </a:r>
            <a:r>
              <a:rPr lang="en-US" altLang="zh-CN" sz="2800" dirty="0"/>
              <a:t>“</a:t>
            </a:r>
            <a:r>
              <a:rPr lang="zh-CN" altLang="zh-CN" sz="2800" dirty="0"/>
              <a:t>同意</a:t>
            </a:r>
            <a:r>
              <a:rPr lang="en-US" altLang="zh-CN" sz="2800" dirty="0"/>
              <a:t>”</a:t>
            </a:r>
            <a:r>
              <a:rPr lang="zh-CN" altLang="zh-CN" sz="2800" dirty="0"/>
              <a:t>也可能</a:t>
            </a:r>
            <a:r>
              <a:rPr lang="en-US" altLang="zh-CN" sz="2800" dirty="0"/>
              <a:t>“</a:t>
            </a:r>
            <a:r>
              <a:rPr lang="zh-CN" altLang="zh-CN" sz="2800" dirty="0"/>
              <a:t>反对</a:t>
            </a:r>
            <a:r>
              <a:rPr lang="en-US" altLang="zh-CN" sz="2800" dirty="0"/>
              <a:t>”</a:t>
            </a:r>
            <a:r>
              <a:rPr lang="zh-CN" altLang="zh-CN" sz="2800" dirty="0"/>
              <a:t>。如果在某时刻</a:t>
            </a:r>
            <a:r>
              <a:rPr lang="en-US" altLang="zh-CN" sz="2800" dirty="0"/>
              <a:t>t</a:t>
            </a:r>
            <a:r>
              <a:rPr lang="zh-CN" altLang="zh-CN" sz="2800" dirty="0"/>
              <a:t>，有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个人</a:t>
            </a:r>
            <a:r>
              <a:rPr lang="en-US" altLang="zh-CN" sz="2800" dirty="0"/>
              <a:t>“</a:t>
            </a:r>
            <a:r>
              <a:rPr lang="zh-CN" altLang="zh-CN" sz="2800" dirty="0"/>
              <a:t>同意</a:t>
            </a:r>
            <a:r>
              <a:rPr lang="en-US" altLang="zh-CN" sz="2800" dirty="0"/>
              <a:t>”</a:t>
            </a:r>
            <a:r>
              <a:rPr lang="zh-CN" altLang="zh-CN" sz="2800" dirty="0"/>
              <a:t>，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个人</a:t>
            </a:r>
            <a:r>
              <a:rPr lang="en-US" altLang="zh-CN" sz="2800" dirty="0"/>
              <a:t>“</a:t>
            </a:r>
            <a:r>
              <a:rPr lang="zh-CN" altLang="zh-CN" sz="2800" dirty="0"/>
              <a:t>反对</a:t>
            </a:r>
            <a:r>
              <a:rPr lang="en-US" altLang="zh-CN" sz="2800" dirty="0"/>
              <a:t>”</a:t>
            </a:r>
            <a:r>
              <a:rPr lang="zh-CN" altLang="zh-CN" sz="2800" dirty="0"/>
              <a:t>，那么，数组</a:t>
            </a:r>
            <a:r>
              <a:rPr lang="en-US" altLang="zh-CN" sz="2800" dirty="0"/>
              <a:t>{n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</a:t>
            </a:r>
            <a:r>
              <a:rPr lang="zh-CN" altLang="zh-CN" sz="2800" dirty="0"/>
              <a:t>就决定了此刻的民意结构</a:t>
            </a:r>
            <a:r>
              <a:rPr lang="zh-CN" altLang="zh-CN" sz="2800" dirty="0" smtClean="0"/>
              <a:t>。由于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+n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=N</a:t>
            </a:r>
            <a:r>
              <a:rPr lang="zh-CN" altLang="zh-CN" sz="2800" dirty="0" smtClean="0"/>
              <a:t>，所以民意</a:t>
            </a:r>
            <a:r>
              <a:rPr lang="zh-CN" altLang="zh-CN" sz="2800" dirty="0"/>
              <a:t>结构</a:t>
            </a:r>
            <a:r>
              <a:rPr lang="en-US" altLang="zh-CN" sz="2800" dirty="0"/>
              <a:t>{n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</a:t>
            </a:r>
            <a:r>
              <a:rPr lang="zh-CN" altLang="zh-CN" sz="2800" dirty="0"/>
              <a:t>便可以由一个变量</a:t>
            </a:r>
            <a:r>
              <a:rPr lang="en-US" altLang="zh-CN" sz="2800" dirty="0"/>
              <a:t>n=n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-n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决定（记为</a:t>
            </a:r>
            <a:r>
              <a:rPr lang="en-US" altLang="zh-CN" sz="2800" dirty="0"/>
              <a:t>{n}</a:t>
            </a:r>
            <a:r>
              <a:rPr lang="zh-CN" altLang="zh-CN" sz="2800" dirty="0"/>
              <a:t>，这里</a:t>
            </a:r>
            <a:r>
              <a:rPr lang="en-US" altLang="zh-CN" sz="2800" dirty="0"/>
              <a:t>-N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），即，</a:t>
            </a:r>
          </a:p>
          <a:p>
            <a:pPr marL="365760" indent="-256032" algn="ctr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109728" indent="0" algn="ctr"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=(</a:t>
            </a:r>
            <a:r>
              <a:rPr lang="en-US" altLang="zh-CN" dirty="0" err="1">
                <a:solidFill>
                  <a:schemeClr val="accent2"/>
                </a:solidFill>
              </a:rPr>
              <a:t>N+n</a:t>
            </a:r>
            <a:r>
              <a:rPr lang="en-US" altLang="zh-CN" dirty="0">
                <a:solidFill>
                  <a:schemeClr val="accent2"/>
                </a:solidFill>
              </a:rPr>
              <a:t>)/2</a:t>
            </a:r>
            <a:r>
              <a:rPr lang="zh-CN" altLang="zh-CN" dirty="0">
                <a:solidFill>
                  <a:schemeClr val="accent2"/>
                </a:solidFill>
              </a:rPr>
              <a:t>和</a:t>
            </a:r>
            <a:r>
              <a:rPr lang="en-US" altLang="zh-CN" dirty="0">
                <a:solidFill>
                  <a:schemeClr val="accent2"/>
                </a:solidFill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=(N-n)/2</a:t>
            </a:r>
            <a:r>
              <a:rPr lang="zh-CN" altLang="zh-CN" dirty="0">
                <a:solidFill>
                  <a:schemeClr val="accent2"/>
                </a:solidFill>
              </a:rPr>
              <a:t>；</a:t>
            </a:r>
          </a:p>
          <a:p>
            <a:pPr marL="621792" lvl="1" indent="-228600">
              <a:buFont typeface="Wingdings" panose="05000000000000000000" pitchFamily="2" charset="2"/>
              <a:buChar char="Ø"/>
            </a:pPr>
            <a:endParaRPr lang="en-US" altLang="zh-CN" i="1" dirty="0" smtClean="0"/>
          </a:p>
          <a:p>
            <a:pPr marL="393192" lvl="1" indent="0">
              <a:buNone/>
            </a:pPr>
            <a:r>
              <a:rPr lang="zh-CN" altLang="en-US" i="1" dirty="0" smtClean="0"/>
              <a:t>这里，</a:t>
            </a:r>
            <a:r>
              <a:rPr lang="zh-CN" altLang="zh-CN" i="1" dirty="0" smtClean="0"/>
              <a:t>由于</a:t>
            </a:r>
            <a:r>
              <a:rPr lang="en-US" altLang="zh-CN" i="1" dirty="0" smtClean="0"/>
              <a:t>N</a:t>
            </a:r>
            <a:r>
              <a:rPr lang="zh-CN" altLang="zh-CN" i="1" dirty="0" smtClean="0"/>
              <a:t>足够大，所以，此处除以</a:t>
            </a:r>
            <a:r>
              <a:rPr lang="en-US" altLang="zh-CN" i="1" dirty="0" smtClean="0"/>
              <a:t>2</a:t>
            </a:r>
            <a:r>
              <a:rPr lang="zh-CN" altLang="zh-CN" i="1" dirty="0" smtClean="0"/>
              <a:t>后，可只取整数，其对民意的影响，可以忽略不计。</a:t>
            </a:r>
            <a:endParaRPr lang="zh-CN" altLang="zh-CN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8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4208"/>
            <a:ext cx="8229600" cy="4041647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/>
              <a:t>假如有一个人由“反对”转变为“同意”，那么，相应的民意结构就可记为</a:t>
            </a:r>
            <a:r>
              <a:rPr lang="en-US" altLang="zh-CN" sz="2800" dirty="0"/>
              <a:t>{n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</a:t>
            </a:r>
            <a:r>
              <a:rPr lang="zh-CN" altLang="zh-CN" sz="2800" dirty="0"/>
              <a:t>→</a:t>
            </a:r>
            <a:r>
              <a:rPr lang="en-US" altLang="zh-CN" sz="2800" dirty="0"/>
              <a:t>{n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+1, 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-1}</a:t>
            </a:r>
            <a:r>
              <a:rPr lang="zh-CN" altLang="zh-CN" sz="2800" dirty="0"/>
              <a:t>或者</a:t>
            </a:r>
            <a:r>
              <a:rPr lang="en-US" altLang="zh-CN" sz="2800" dirty="0"/>
              <a:t>{n}</a:t>
            </a:r>
            <a:r>
              <a:rPr lang="zh-CN" altLang="zh-CN" sz="2800" dirty="0"/>
              <a:t>→</a:t>
            </a:r>
            <a:r>
              <a:rPr lang="en-US" altLang="zh-CN" sz="2800" dirty="0"/>
              <a:t>{n+1}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8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/>
              <a:t>类似地，假如有一个人由“同意”转变为“反对”，那么，相应的民意结构就可记为</a:t>
            </a:r>
            <a:r>
              <a:rPr lang="en-US" altLang="zh-CN" sz="2800" dirty="0"/>
              <a:t>{n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</a:t>
            </a:r>
            <a:r>
              <a:rPr lang="zh-CN" altLang="zh-CN" sz="2800" dirty="0"/>
              <a:t>→</a:t>
            </a:r>
            <a:r>
              <a:rPr lang="en-US" altLang="zh-CN" sz="2800" dirty="0"/>
              <a:t>{n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-1, 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+1}</a:t>
            </a:r>
            <a:r>
              <a:rPr lang="zh-CN" altLang="zh-CN" sz="2800" dirty="0"/>
              <a:t>或者</a:t>
            </a:r>
            <a:r>
              <a:rPr lang="en-US" altLang="zh-CN" sz="2800" dirty="0"/>
              <a:t>{n}</a:t>
            </a:r>
            <a:r>
              <a:rPr lang="zh-CN" altLang="zh-CN" sz="2800" dirty="0"/>
              <a:t>→</a:t>
            </a:r>
            <a:r>
              <a:rPr lang="en-US" altLang="zh-CN" sz="2800" dirty="0"/>
              <a:t>{n-1}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16.2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民意结构的动力学方程</a:t>
            </a:r>
            <a:endParaRPr kumimoji="1" lang="zh-CN" altLang="en-US" dirty="0"/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410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477</TotalTime>
  <Words>5051</Words>
  <Application>Microsoft Macintosh PowerPoint</Application>
  <PresentationFormat>全屏显示(4:3)</PresentationFormat>
  <Paragraphs>349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黑体</vt:lpstr>
      <vt:lpstr>宋体</vt:lpstr>
      <vt:lpstr>Concourse</vt:lpstr>
      <vt:lpstr>第16章 ---民意的演化规律</vt:lpstr>
      <vt:lpstr>第16章 民意的演化规律</vt:lpstr>
      <vt:lpstr>PowerPoint 演示文稿</vt:lpstr>
      <vt:lpstr>16.1 一个传说的启发 </vt:lpstr>
      <vt:lpstr>16.1 一个传说的启发 </vt:lpstr>
      <vt:lpstr>16.1 一个传说的启发 </vt:lpstr>
      <vt:lpstr>16.1 一个传说的启发 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16.2 民意结构的动力学方程</vt:lpstr>
      <vt:lpstr>16.3 民意主方程的定态解</vt:lpstr>
      <vt:lpstr>16.3 民意主方程的定态解</vt:lpstr>
      <vt:lpstr>16.3 民意主方程的定态解</vt:lpstr>
      <vt:lpstr>16.3 民意主方程的定态解</vt:lpstr>
      <vt:lpstr>16.3 民意主方程的定态解</vt:lpstr>
      <vt:lpstr>16.3 民意主方程的定态解</vt:lpstr>
      <vt:lpstr>16.3 民意主方程的定态解</vt:lpstr>
      <vt:lpstr>16.3 民意主方程的定态解</vt:lpstr>
      <vt:lpstr>16.3 民意主方程的定态解</vt:lpstr>
      <vt:lpstr>16.3 民意主方程的定态解</vt:lpstr>
      <vt:lpstr>16.3 民意主方程的定态解</vt:lpstr>
      <vt:lpstr>16.3 民意主方程的定态解</vt:lpstr>
      <vt:lpstr>16.3 民意主方程的定态解</vt:lpstr>
      <vt:lpstr>16.4 民意福克-普朗克方程的定态解</vt:lpstr>
      <vt:lpstr>16.4 民意福克-普朗克方程的定态解</vt:lpstr>
      <vt:lpstr>16.4 民意福克-普朗克方程的定态解</vt:lpstr>
      <vt:lpstr>16.4 民意福克-普朗克方程的定态解</vt:lpstr>
      <vt:lpstr>16.4 民意福克-普朗克方程的定态解</vt:lpstr>
      <vt:lpstr>16.4 民意福克-普朗克方程的定态解</vt:lpstr>
      <vt:lpstr>16.5 几点说明</vt:lpstr>
      <vt:lpstr>16.5 几点说明</vt:lpstr>
      <vt:lpstr>16.5 几点说明</vt:lpstr>
      <vt:lpstr>16.5 几点说明</vt:lpstr>
      <vt:lpstr>16.5 几点说明</vt:lpstr>
      <vt:lpstr>16.5 几点说明</vt:lpstr>
      <vt:lpstr>16.5 几点说明</vt:lpstr>
      <vt:lpstr>16.5 几点说明</vt:lpstr>
      <vt:lpstr>本章结束，谢谢             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user</cp:lastModifiedBy>
  <cp:revision>45</cp:revision>
  <dcterms:created xsi:type="dcterms:W3CDTF">2014-09-16T21:33:07Z</dcterms:created>
  <dcterms:modified xsi:type="dcterms:W3CDTF">2018-03-22T07:42:34Z</dcterms:modified>
</cp:coreProperties>
</file>