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7" r:id="rId30"/>
    <p:sldId id="29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86497" autoAdjust="0"/>
  </p:normalViewPr>
  <p:slideViewPr>
    <p:cSldViewPr snapToGrid="0">
      <p:cViewPr varScale="1">
        <p:scale>
          <a:sx n="96" d="100"/>
          <a:sy n="96" d="100"/>
        </p:scale>
        <p:origin x="18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935" y="1629769"/>
            <a:ext cx="4817225" cy="1829761"/>
          </a:xfrm>
        </p:spPr>
        <p:txBody>
          <a:bodyPr>
            <a:norm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 smtClean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章</a:t>
            </a:r>
            <a:r>
              <a:rPr lang="en-US" altLang="zh-CN" sz="8000" dirty="0" smtClean="0">
                <a:solidFill>
                  <a:srgbClr val="FF0000"/>
                </a:solidFill>
              </a:rPr>
              <a:t/>
            </a:r>
            <a:br>
              <a:rPr lang="en-US" altLang="zh-CN" sz="8000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zh-CN" sz="5400" dirty="0">
                <a:solidFill>
                  <a:schemeClr val="bg2">
                    <a:lumMod val="25000"/>
                  </a:schemeClr>
                </a:solidFill>
              </a:rPr>
              <a:t>跋</a:t>
            </a:r>
            <a:endParaRPr lang="zh-CN" altLang="en-US" sz="5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18304"/>
          </a:xfrm>
        </p:spPr>
        <p:txBody>
          <a:bodyPr>
            <a:no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300" dirty="0" smtClean="0">
                <a:solidFill>
                  <a:schemeClr val="accent4"/>
                </a:solidFill>
              </a:rPr>
              <a:t>凑兴</a:t>
            </a:r>
            <a:r>
              <a:rPr lang="zh-CN" altLang="zh-CN" sz="2300" dirty="0">
                <a:solidFill>
                  <a:schemeClr val="accent4"/>
                </a:solidFill>
              </a:rPr>
              <a:t>心理：</a:t>
            </a:r>
            <a:r>
              <a:rPr lang="zh-CN" altLang="zh-CN" sz="2300" dirty="0"/>
              <a:t>俗话叫“凑热闹”，它容易导致不理智行为。比如，许多计算机病毒，就是在用户的“凑兴心理”帮助下，在网上迅速扩散的。对建设者来说，“凑兴心理”就少见</a:t>
            </a:r>
            <a:r>
              <a:rPr lang="zh-CN" altLang="zh-CN" sz="2300" dirty="0" smtClean="0"/>
              <a:t>了。</a:t>
            </a:r>
            <a:endParaRPr lang="en-US" altLang="zh-CN" sz="1200" dirty="0" smtClean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300" dirty="0" smtClean="0">
                <a:solidFill>
                  <a:schemeClr val="accent4"/>
                </a:solidFill>
              </a:rPr>
              <a:t>群体</a:t>
            </a:r>
            <a:r>
              <a:rPr lang="zh-CN" altLang="zh-CN" sz="2300" dirty="0">
                <a:solidFill>
                  <a:schemeClr val="accent4"/>
                </a:solidFill>
              </a:rPr>
              <a:t>心理：</a:t>
            </a:r>
            <a:r>
              <a:rPr lang="zh-CN" altLang="zh-CN" sz="2300" dirty="0"/>
              <a:t>它的显著特征就是共有性、界限性和动态性。网络作为桥梁，将所有人连接成规模各不相同的群体；而且，在一定程度上，这些成员之间将形成，几乎相同的“认同意识、归属意识、排外意识和整体意识”</a:t>
            </a:r>
            <a:r>
              <a:rPr lang="zh-CN" altLang="zh-CN" sz="2300" dirty="0" smtClean="0"/>
              <a:t>。所有行为，包括安全行为，都会受到群体心理的影响，无论是正影响，还是负影响。</a:t>
            </a:r>
            <a:endParaRPr lang="zh-CN" altLang="zh-CN" sz="2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300" dirty="0">
                <a:solidFill>
                  <a:schemeClr val="accent4"/>
                </a:solidFill>
              </a:rPr>
              <a:t>注意与不注意：</a:t>
            </a:r>
            <a:r>
              <a:rPr lang="zh-CN" altLang="zh-CN" sz="2300" dirty="0"/>
              <a:t>当人的心理活动，指向或集中于某一事物时，这就是“注意”，它具有明确的意识状态和选择特征。人在对客观事物注意时，就会抑制对其它事物的影响</a:t>
            </a:r>
            <a:r>
              <a:rPr lang="zh-CN" altLang="zh-CN" sz="2300" dirty="0" smtClean="0"/>
              <a:t>。</a:t>
            </a:r>
            <a:endParaRPr lang="zh-CN" altLang="zh-CN" sz="2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FF0000"/>
                </a:solidFill>
              </a:rPr>
              <a:t>人</a:t>
            </a:r>
            <a:r>
              <a:rPr lang="zh-CN" altLang="zh-CN" sz="2400" dirty="0">
                <a:solidFill>
                  <a:srgbClr val="FF0000"/>
                </a:solidFill>
              </a:rPr>
              <a:t>的心理因素及其与安全的关系，主要有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1100" dirty="0">
              <a:solidFill>
                <a:srgbClr val="FF0000"/>
              </a:solidFill>
            </a:endParaRPr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性格</a:t>
            </a:r>
            <a:r>
              <a:rPr lang="zh-CN" altLang="zh-CN" sz="2400" dirty="0">
                <a:solidFill>
                  <a:schemeClr val="accent4"/>
                </a:solidFill>
              </a:rPr>
              <a:t>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/>
              <a:t>性格既有先天性，也有可塑性。因此，从“安全心理学”角度看，就应该努力培养那些，对安全有利的</a:t>
            </a:r>
            <a:r>
              <a:rPr lang="zh-CN" altLang="zh-CN" sz="2400" dirty="0" smtClean="0"/>
              <a:t>性格。</a:t>
            </a:r>
            <a:r>
              <a:rPr lang="zh-CN" altLang="zh-CN" sz="2400" dirty="0"/>
              <a:t>同时，也要克服</a:t>
            </a:r>
            <a:r>
              <a:rPr lang="zh-CN" altLang="zh-CN" sz="2400" dirty="0" smtClean="0"/>
              <a:t>那些不利于</a:t>
            </a:r>
            <a:r>
              <a:rPr lang="zh-CN" altLang="zh-CN" sz="2400" dirty="0"/>
              <a:t>安全的</a:t>
            </a:r>
            <a:r>
              <a:rPr lang="zh-CN" altLang="zh-CN" sz="2400" dirty="0" smtClean="0"/>
              <a:t>性格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accent4"/>
              </a:solidFill>
            </a:endParaRPr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能力</a:t>
            </a:r>
            <a:r>
              <a:rPr lang="zh-CN" altLang="zh-CN" sz="2400" dirty="0">
                <a:solidFill>
                  <a:schemeClr val="accent4"/>
                </a:solidFill>
              </a:rPr>
              <a:t>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能力</a:t>
            </a:r>
            <a:r>
              <a:rPr lang="zh-CN" altLang="zh-CN" sz="2400" dirty="0"/>
              <a:t>是安全的重要制约因素</a:t>
            </a:r>
            <a:r>
              <a:rPr lang="zh-CN" altLang="zh-CN" sz="2400" dirty="0" smtClean="0"/>
              <a:t>，比如，思维能力强的人，在面对重复的、一成不变的、不需动脑筋的简单操作时，就会感到单调乏味；从而埋下安全隐患。反之，能力较低的人，在面对力所不及的任务时，就会感受到无法胜任，甚至会过度紧张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从而容易引发安全问题。只有</a:t>
            </a:r>
            <a:r>
              <a:rPr lang="zh-CN" altLang="zh-CN" sz="2400" dirty="0"/>
              <a:t>当能力与任务难度匹配时，才不容易出现安全问题。</a:t>
            </a:r>
          </a:p>
        </p:txBody>
      </p:sp>
    </p:spTree>
    <p:extLst>
      <p:ext uri="{BB962C8B-B14F-4D97-AF65-F5344CB8AC3E}">
        <p14:creationId xmlns:p14="http://schemas.microsoft.com/office/powerpoint/2010/main" val="146015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591056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动机与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动机</a:t>
            </a:r>
            <a:r>
              <a:rPr lang="zh-CN" altLang="zh-CN" sz="2400" dirty="0"/>
              <a:t>是一种内部心理过程，它是由“需求”推动的、有目标的</a:t>
            </a:r>
            <a:r>
              <a:rPr lang="zh-CN" altLang="zh-CN" sz="2400" dirty="0" smtClean="0"/>
              <a:t>动力是</a:t>
            </a:r>
            <a:r>
              <a:rPr lang="zh-CN" altLang="zh-CN" sz="2400" dirty="0"/>
              <a:t>由需要、愿望、兴趣和情感等内外刺激的作用，而引发的一种持续兴奋状态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情绪</a:t>
            </a:r>
            <a:r>
              <a:rPr lang="zh-CN" altLang="zh-CN" sz="2400" dirty="0">
                <a:solidFill>
                  <a:schemeClr val="accent4"/>
                </a:solidFill>
              </a:rPr>
              <a:t>、情感与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情绪</a:t>
            </a:r>
            <a:r>
              <a:rPr lang="zh-CN" altLang="zh-CN" sz="2400" dirty="0"/>
              <a:t>既依赖于认知，又能反过来作用于认知；这种反应的影响，既可以是积极的，也可能是消极的。无论是积极的，还是消极的情绪；对安全态度和安全行为，都有明显影响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87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意志与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意志</a:t>
            </a:r>
            <a:r>
              <a:rPr lang="zh-CN" altLang="zh-CN" sz="2400" dirty="0"/>
              <a:t>对安全行为，起着重要的调节作用。其一，推进人们为达到既定的安全目标而行动；其二，阻止和改变与安全目标相矛盾的行动。在确定了安全目标后，就需要凭借意志力量</a:t>
            </a:r>
            <a:r>
              <a:rPr lang="zh-CN" altLang="zh-CN" sz="2400" dirty="0" smtClean="0"/>
              <a:t>，努力</a:t>
            </a:r>
            <a:r>
              <a:rPr lang="zh-CN" altLang="zh-CN" sz="2400" dirty="0"/>
              <a:t>完成目标任务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accent4"/>
                </a:solidFill>
              </a:rPr>
              <a:t>感</a:t>
            </a:r>
            <a:r>
              <a:rPr lang="zh-CN" altLang="zh-CN" sz="2400" dirty="0" smtClean="0">
                <a:solidFill>
                  <a:schemeClr val="accent4"/>
                </a:solidFill>
              </a:rPr>
              <a:t>知</a:t>
            </a:r>
            <a:r>
              <a:rPr lang="zh-CN" altLang="zh-CN" sz="2400" dirty="0">
                <a:solidFill>
                  <a:schemeClr val="accent4"/>
                </a:solidFill>
              </a:rPr>
              <a:t>觉与安全</a:t>
            </a:r>
            <a:r>
              <a:rPr lang="zh-CN" altLang="en-US" sz="2400" dirty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为了</a:t>
            </a:r>
            <a:r>
              <a:rPr lang="zh-CN" altLang="zh-CN" sz="2400" dirty="0"/>
              <a:t>保证网络安全，首先要使大家感知风险，也就是要察觉危险的</a:t>
            </a:r>
            <a:r>
              <a:rPr lang="zh-CN" altLang="zh-CN" sz="2400" dirty="0" smtClean="0"/>
              <a:t>存在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风险认识越深刻，出现问题的可能性就越小。如何有效利用感知觉特性，与安全保障密切相关；这也是建设者们必须认真研究的问题。</a:t>
            </a:r>
          </a:p>
        </p:txBody>
      </p:sp>
    </p:spTree>
    <p:extLst>
      <p:ext uri="{BB962C8B-B14F-4D97-AF65-F5344CB8AC3E}">
        <p14:creationId xmlns:p14="http://schemas.microsoft.com/office/powerpoint/2010/main" val="118226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54719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572768"/>
            <a:ext cx="8229600" cy="4718304"/>
          </a:xfrm>
        </p:spPr>
        <p:txBody>
          <a:bodyPr>
            <a:no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个性心理与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对待</a:t>
            </a:r>
            <a:r>
              <a:rPr lang="zh-CN" altLang="zh-CN" sz="2400" dirty="0"/>
              <a:t>安全的态度，不同的人，也会表现出不同的个性心理特征。有的认真负责，有的马虎敷衍；有的谨慎细心，有的粗心大意</a:t>
            </a:r>
            <a:r>
              <a:rPr lang="zh-CN" altLang="zh-CN" sz="2400" dirty="0" smtClean="0"/>
              <a:t>。不良</a:t>
            </a:r>
            <a:r>
              <a:rPr lang="zh-CN" altLang="zh-CN" sz="2400" dirty="0"/>
              <a:t>的个性心理特征，常是引发安全问题的直接原因。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气质</a:t>
            </a:r>
            <a:r>
              <a:rPr lang="zh-CN" altLang="zh-CN" sz="2400" dirty="0">
                <a:solidFill>
                  <a:schemeClr val="accent4"/>
                </a:solidFill>
              </a:rPr>
              <a:t>与</a:t>
            </a:r>
            <a:r>
              <a:rPr lang="zh-CN" altLang="zh-CN" sz="2400" dirty="0" smtClean="0">
                <a:solidFill>
                  <a:schemeClr val="accent4"/>
                </a:solidFill>
              </a:rPr>
              <a:t>安全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针对</a:t>
            </a:r>
            <a:r>
              <a:rPr lang="zh-CN" altLang="zh-CN" sz="2400" dirty="0"/>
              <a:t>不同气质的人，应进行有区别的管理。例如，有些人理解能力强、反应快，但粗心大意，注意力不集中</a:t>
            </a:r>
            <a:r>
              <a:rPr lang="zh-CN" altLang="zh-CN" sz="2400" dirty="0" smtClean="0"/>
              <a:t>；有些</a:t>
            </a:r>
            <a:r>
              <a:rPr lang="zh-CN" altLang="zh-CN" sz="2400" dirty="0"/>
              <a:t>人理解能力较差，反应较慢，但工作细心、注意力集中</a:t>
            </a:r>
            <a:r>
              <a:rPr lang="zh-CN" altLang="zh-CN" sz="2400" dirty="0" smtClean="0"/>
              <a:t>；在</a:t>
            </a:r>
            <a:r>
              <a:rPr lang="zh-CN" altLang="zh-CN" sz="2400" dirty="0"/>
              <a:t>安全管理中，应适当搭配不同气质的人。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66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个性对不安全行为的</a:t>
            </a:r>
            <a:r>
              <a:rPr lang="zh-CN" altLang="zh-CN" sz="2400" dirty="0" smtClean="0">
                <a:solidFill>
                  <a:schemeClr val="accent4"/>
                </a:solidFill>
              </a:rPr>
              <a:t>影响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一些</a:t>
            </a:r>
            <a:r>
              <a:rPr lang="zh-CN" altLang="zh-CN" sz="2400" dirty="0"/>
              <a:t>个性有缺陷的人</a:t>
            </a:r>
            <a:r>
              <a:rPr lang="zh-CN" altLang="zh-CN" sz="2400" dirty="0" smtClean="0"/>
              <a:t>，会</a:t>
            </a:r>
            <a:r>
              <a:rPr lang="zh-CN" altLang="zh-CN" sz="2400" dirty="0"/>
              <a:t>对安全产生不利影响。因此，在关键岗位上，最好别单独安排这样的人。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accent4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行为</a:t>
            </a:r>
            <a:r>
              <a:rPr lang="zh-CN" altLang="zh-CN" sz="2400" dirty="0">
                <a:solidFill>
                  <a:schemeClr val="accent4"/>
                </a:solidFill>
              </a:rPr>
              <a:t>退化对安全的影响</a:t>
            </a:r>
            <a:r>
              <a:rPr lang="zh-CN" altLang="en-US" sz="2400" dirty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人</a:t>
            </a:r>
            <a:r>
              <a:rPr lang="zh-CN" altLang="zh-CN" sz="2400" dirty="0"/>
              <a:t>，只有在理想环境下，才能达到最佳行为。人的行为</a:t>
            </a:r>
            <a:r>
              <a:rPr lang="zh-CN" altLang="zh-CN" sz="2400" dirty="0" smtClean="0"/>
              <a:t>，有时</a:t>
            </a:r>
            <a:r>
              <a:rPr lang="zh-CN" altLang="zh-CN" sz="2400" dirty="0"/>
              <a:t>会出现缓慢而微妙的减退，比如：若劳动时间太长，就会产生疲劳；若生活节律被干扰，就不能有效发挥体能；若失去完成任务的动力，就会懒散懈怠；若缺乏鼓励，就会泄气；若面对突然危险，就会产生应激反应等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620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27632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/>
              <a:t>网络空间中，建设者和使用者的许多安全问题，归根结底，其实都是某种失误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371600" lvl="4" indent="-228600">
              <a:buFont typeface="Wingdings" panose="05000000000000000000" pitchFamily="2" charset="2"/>
              <a:buChar char="Ø"/>
            </a:pPr>
            <a:endParaRPr lang="en-US" altLang="zh-CN" sz="11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失误</a:t>
            </a:r>
            <a:r>
              <a:rPr lang="zh-CN" altLang="zh-CN" sz="2400" dirty="0"/>
              <a:t>是指行为的结果，偏离了规定的目标，或超出了可接受的界限，并产生了不良的影响。</a:t>
            </a:r>
            <a:r>
              <a:rPr lang="zh-CN" altLang="zh-CN" sz="2400" dirty="0">
                <a:solidFill>
                  <a:srgbClr val="FF0000"/>
                </a:solidFill>
              </a:rPr>
              <a:t>失误的性质主要有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143000" lvl="3" indent="-228600"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1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失误是不可避免的副产物，失误率可以测定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057400" lvl="7" indent="-228600">
              <a:buFont typeface="Wingdings" panose="05000000000000000000" pitchFamily="2" charset="2"/>
              <a:buChar char="Ø"/>
            </a:pPr>
            <a:endParaRPr lang="zh-CN" altLang="zh-CN" sz="9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2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工作环境可以诱发失误；故可通过改善工作环境，来防止失误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7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3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下级的失误，也许能反映上级的职责缺陷。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rgbClr val="FF0000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346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792224"/>
            <a:ext cx="8229600" cy="298094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4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人的行为，反映其上级的态度；如果仅凭直觉去解决安全问题，或仅靠侥幸来维护安全，那迟早会出问题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6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5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过时的惯例，可能促发失误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600200" lvl="5" indent="-228600">
              <a:buFont typeface="Wingdings" panose="05000000000000000000" pitchFamily="2" charset="2"/>
              <a:buChar char="Ø"/>
            </a:pPr>
            <a:endParaRPr lang="zh-CN" altLang="zh-CN" sz="8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</a:rPr>
              <a:t>6</a:t>
            </a:r>
            <a:r>
              <a:rPr lang="zh-CN" altLang="zh-CN" sz="2400" dirty="0">
                <a:solidFill>
                  <a:schemeClr val="accent4"/>
                </a:solidFill>
              </a:rPr>
              <a:t>，</a:t>
            </a:r>
            <a:r>
              <a:rPr lang="zh-CN" altLang="zh-CN" sz="2400" dirty="0"/>
              <a:t>不安全行为，是操作员促发的、直接导致危害的失误，属于失误的特例。级别越高的人，其失误的后果就越严重。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3578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b="1" i="1" u="sng" dirty="0" smtClean="0"/>
              <a:t>常见的失误分类方法：</a:t>
            </a:r>
            <a:endParaRPr lang="en-US" altLang="zh-CN" sz="2400" b="1" i="1" u="sng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</a:rPr>
              <a:t>方法</a:t>
            </a:r>
            <a:r>
              <a:rPr lang="zh-CN" altLang="en-US" sz="2400" dirty="0" smtClean="0">
                <a:solidFill>
                  <a:schemeClr val="accent2"/>
                </a:solidFill>
              </a:rPr>
              <a:t>一：</a:t>
            </a:r>
            <a:r>
              <a:rPr lang="zh-CN" altLang="zh-CN" sz="2400" dirty="0" smtClean="0">
                <a:solidFill>
                  <a:schemeClr val="accent2"/>
                </a:solidFill>
              </a:rPr>
              <a:t>按</a:t>
            </a:r>
            <a:r>
              <a:rPr lang="zh-CN" altLang="zh-CN" sz="2400" dirty="0">
                <a:solidFill>
                  <a:schemeClr val="accent2"/>
                </a:solidFill>
              </a:rPr>
              <a:t>失误</a:t>
            </a:r>
            <a:r>
              <a:rPr lang="zh-CN" altLang="zh-CN" sz="2400" dirty="0" smtClean="0">
                <a:solidFill>
                  <a:schemeClr val="accent2"/>
                </a:solidFill>
              </a:rPr>
              <a:t>原因</a:t>
            </a:r>
            <a:r>
              <a:rPr lang="zh-CN" altLang="en-US" sz="2400" dirty="0" smtClean="0">
                <a:solidFill>
                  <a:schemeClr val="accent2"/>
                </a:solidFill>
              </a:rPr>
              <a:t>分类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随机失误</a:t>
            </a:r>
            <a:r>
              <a:rPr lang="zh-CN" altLang="en-US" sz="2400" dirty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由行为的随机性，引起的失误。软件</a:t>
            </a:r>
            <a:r>
              <a:rPr lang="en-US" altLang="zh-CN" sz="2400" dirty="0"/>
              <a:t>Bug</a:t>
            </a:r>
            <a:r>
              <a:rPr lang="zh-CN" altLang="zh-CN" sz="2400" dirty="0"/>
              <a:t>就是随机失误的典型。随机失误往往不可预测，不能重复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系统</a:t>
            </a:r>
            <a:r>
              <a:rPr lang="zh-CN" altLang="zh-CN" sz="2400" dirty="0" smtClean="0">
                <a:solidFill>
                  <a:schemeClr val="accent4"/>
                </a:solidFill>
              </a:rPr>
              <a:t>失误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由系统设计问题，或人的不正常状态引起的失误。系统失误主要与工作环境有关；在类似的环境下，该失误可能再次发生。通过改善环境等，就能有效克服此类失误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偶发</a:t>
            </a:r>
            <a:r>
              <a:rPr lang="zh-CN" altLang="zh-CN" sz="2400" dirty="0" smtClean="0">
                <a:solidFill>
                  <a:schemeClr val="accent4"/>
                </a:solidFill>
              </a:rPr>
              <a:t>失误</a:t>
            </a:r>
            <a:r>
              <a:rPr lang="zh-CN" altLang="en-US" sz="2400" dirty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一种偶然的过失，它是难以预料的意外行为。许多违反规程的不安全行为，都属于偶发失误。</a:t>
            </a:r>
          </a:p>
        </p:txBody>
      </p:sp>
    </p:spTree>
    <p:extLst>
      <p:ext uri="{BB962C8B-B14F-4D97-AF65-F5344CB8AC3E}">
        <p14:creationId xmlns:p14="http://schemas.microsoft.com/office/powerpoint/2010/main" val="355174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</a:rPr>
              <a:t>方法二：</a:t>
            </a:r>
            <a:r>
              <a:rPr lang="zh-CN" altLang="zh-CN" sz="2400" dirty="0">
                <a:solidFill>
                  <a:schemeClr val="accent2"/>
                </a:solidFill>
              </a:rPr>
              <a:t>按失误的表现</a:t>
            </a:r>
            <a:r>
              <a:rPr lang="zh-CN" altLang="zh-CN" sz="2400" dirty="0" smtClean="0">
                <a:solidFill>
                  <a:schemeClr val="accent2"/>
                </a:solidFill>
              </a:rPr>
              <a:t>形式</a:t>
            </a:r>
            <a:r>
              <a:rPr lang="zh-CN" altLang="en-US" sz="2400" dirty="0" smtClean="0">
                <a:solidFill>
                  <a:schemeClr val="accent2"/>
                </a:solidFill>
              </a:rPr>
              <a:t>分类</a:t>
            </a:r>
            <a:endParaRPr lang="en-US" altLang="zh-CN" sz="800" dirty="0" smtClean="0">
              <a:solidFill>
                <a:schemeClr val="accent4"/>
              </a:solidFill>
            </a:endParaRPr>
          </a:p>
          <a:p>
            <a:pPr marL="2286000" lvl="8" indent="-2286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00" dirty="0" smtClean="0"/>
          </a:p>
          <a:p>
            <a:pPr marL="365760" indent="-256032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漏</a:t>
            </a:r>
            <a:r>
              <a:rPr lang="zh-CN" altLang="zh-CN" sz="2400" dirty="0"/>
              <a:t>或</a:t>
            </a:r>
            <a:r>
              <a:rPr lang="zh-CN" altLang="zh-CN" sz="2400" dirty="0" smtClean="0"/>
              <a:t>遗忘</a:t>
            </a:r>
            <a:endParaRPr lang="en-US" altLang="zh-CN" sz="2400" dirty="0"/>
          </a:p>
          <a:p>
            <a:pPr marL="365760" indent="-256032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做</a:t>
            </a:r>
            <a:r>
              <a:rPr lang="zh-CN" altLang="zh-CN" sz="2400" dirty="0"/>
              <a:t>错，包括未按要求操作、无意识的动作等</a:t>
            </a:r>
            <a:r>
              <a:rPr lang="zh-CN" altLang="zh-CN" sz="2400" dirty="0" smtClean="0"/>
              <a:t>；</a:t>
            </a:r>
            <a:endParaRPr lang="en-US" altLang="zh-CN" sz="2400" dirty="0"/>
          </a:p>
          <a:p>
            <a:pPr marL="365760" indent="-256032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做</a:t>
            </a:r>
            <a:r>
              <a:rPr lang="zh-CN" altLang="zh-CN" sz="2400" dirty="0"/>
              <a:t>了规定以外的动作。</a:t>
            </a:r>
          </a:p>
          <a:p>
            <a:pPr marL="365760" indent="-256032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761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17</a:t>
            </a:r>
            <a:r>
              <a:rPr lang="zh-CN" altLang="en-US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</a:t>
            </a:r>
            <a:r>
              <a:rPr lang="zh-CN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跋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《安全通论》</a:t>
            </a:r>
            <a:r>
              <a:rPr lang="zh-CN" altLang="zh-CN" sz="2800" dirty="0"/>
              <a:t>，最终“通”到哪里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这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一个必须认真思考的严肃问题</a:t>
            </a:r>
            <a:r>
              <a:rPr lang="zh-CN" altLang="zh-CN" sz="2800" dirty="0" smtClean="0"/>
              <a:t>。我们</a:t>
            </a:r>
            <a:r>
              <a:rPr lang="zh-CN" altLang="zh-CN" sz="2800" dirty="0"/>
              <a:t>目前给《安全通论》确定的界线是</a:t>
            </a:r>
            <a:r>
              <a:rPr lang="zh-CN" altLang="zh-CN" sz="2800" dirty="0">
                <a:solidFill>
                  <a:srgbClr val="FF0000"/>
                </a:solidFill>
              </a:rPr>
              <a:t>不突破“理工”边界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5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但是，理工之外的安全又怎么办？</a:t>
            </a:r>
            <a:r>
              <a:rPr lang="zh-CN" altLang="zh-CN" sz="2800" dirty="0" smtClean="0"/>
              <a:t>特别是</a:t>
            </a:r>
            <a:r>
              <a:rPr lang="zh-CN" altLang="zh-CN" sz="2800" dirty="0" smtClean="0">
                <a:solidFill>
                  <a:srgbClr val="FF0000"/>
                </a:solidFill>
              </a:rPr>
              <a:t>信息安全心理学</a:t>
            </a:r>
            <a:r>
              <a:rPr lang="zh-CN" altLang="zh-CN" sz="2800" dirty="0" smtClean="0"/>
              <a:t>和</a:t>
            </a:r>
            <a:r>
              <a:rPr lang="zh-CN" altLang="zh-CN" sz="2800" dirty="0" smtClean="0">
                <a:solidFill>
                  <a:srgbClr val="FF0000"/>
                </a:solidFill>
              </a:rPr>
              <a:t>信息</a:t>
            </a:r>
            <a:r>
              <a:rPr lang="zh-CN" altLang="zh-CN" sz="2800" dirty="0">
                <a:solidFill>
                  <a:srgbClr val="FF0000"/>
                </a:solidFill>
              </a:rPr>
              <a:t>安全管理</a:t>
            </a:r>
            <a:r>
              <a:rPr lang="zh-CN" altLang="zh-CN" sz="2800" dirty="0" smtClean="0">
                <a:solidFill>
                  <a:srgbClr val="FF0000"/>
                </a:solidFill>
              </a:rPr>
              <a:t>学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是全球信息安全界必须尽快弥补的两大缺陷，是信息安全保障体系中不可或缺的关键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因此本章将主要围绕这两个部分展开。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232750" y="1481328"/>
            <a:ext cx="8686800" cy="4718304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b="1" i="1" u="sng" dirty="0" smtClean="0"/>
              <a:t>常见的失误原因：</a:t>
            </a:r>
            <a:endParaRPr lang="en-US" altLang="zh-CN" sz="2400" b="1" i="1" u="sng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第一类，感觉（信息输入）过程</a:t>
            </a:r>
            <a:r>
              <a:rPr lang="zh-CN" altLang="zh-CN" sz="2400" dirty="0" smtClean="0">
                <a:solidFill>
                  <a:schemeClr val="accent2"/>
                </a:solidFill>
              </a:rPr>
              <a:t>失误</a:t>
            </a:r>
            <a:endParaRPr lang="zh-CN" altLang="zh-CN" sz="2400" dirty="0">
              <a:solidFill>
                <a:schemeClr val="accent2"/>
              </a:solidFill>
            </a:endParaRPr>
          </a:p>
          <a:p>
            <a:pPr marL="1828800" lvl="6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4"/>
                </a:solidFill>
              </a:rPr>
              <a:t>1. </a:t>
            </a:r>
            <a:r>
              <a:rPr lang="zh-CN" altLang="zh-CN" sz="2400" dirty="0" smtClean="0">
                <a:solidFill>
                  <a:schemeClr val="accent4"/>
                </a:solidFill>
              </a:rPr>
              <a:t>屏幕</a:t>
            </a:r>
            <a:r>
              <a:rPr lang="zh-CN" altLang="zh-CN" sz="2400" dirty="0">
                <a:solidFill>
                  <a:schemeClr val="accent4"/>
                </a:solidFill>
              </a:rPr>
              <a:t>上显示的信号，缺乏足够的诱引效应。</a:t>
            </a:r>
            <a:r>
              <a:rPr lang="zh-CN" altLang="zh-CN" sz="2400" dirty="0"/>
              <a:t>即，信号未引发操作员的“注意”转移。比如，误将数字</a:t>
            </a:r>
            <a:r>
              <a:rPr lang="en-US" altLang="zh-CN" sz="2400" dirty="0"/>
              <a:t>0</a:t>
            </a:r>
            <a:r>
              <a:rPr lang="zh-CN" altLang="zh-CN" sz="2400" dirty="0"/>
              <a:t>，当成英文字母</a:t>
            </a:r>
            <a:r>
              <a:rPr lang="en-US" altLang="zh-CN" sz="2400" dirty="0"/>
              <a:t>o</a:t>
            </a:r>
            <a:r>
              <a:rPr lang="zh-CN" altLang="zh-CN" sz="2400" dirty="0"/>
              <a:t>；没注意到字母大小写的区别；忽略了相关的提醒信息等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2. </a:t>
            </a:r>
            <a:r>
              <a:rPr lang="zh-CN" altLang="zh-CN" sz="2400" dirty="0">
                <a:solidFill>
                  <a:schemeClr val="accent4"/>
                </a:solidFill>
              </a:rPr>
              <a:t>认知的滞后效应。人对输入信息的认知能力，总有一个滞后时间。</a:t>
            </a:r>
            <a:r>
              <a:rPr lang="zh-CN" altLang="zh-CN" sz="2400" dirty="0"/>
              <a:t>如在理想状况下，看清一个信号需</a:t>
            </a:r>
            <a:r>
              <a:rPr lang="en-US" altLang="zh-CN" sz="2400" dirty="0"/>
              <a:t>0.3</a:t>
            </a:r>
            <a:r>
              <a:rPr lang="zh-CN" altLang="zh-CN" sz="2400" dirty="0"/>
              <a:t>秒，听清一个声音约需</a:t>
            </a:r>
            <a:r>
              <a:rPr lang="en-US" altLang="zh-CN" sz="2400" dirty="0"/>
              <a:t>1</a:t>
            </a:r>
            <a:r>
              <a:rPr lang="zh-CN" altLang="zh-CN" sz="2400" dirty="0"/>
              <a:t>秒。若屏幕信息呈现时间太短，速度太快，或信息不为用户所熟悉，均可能造成认知的滞后效应。因此，对建设者来说，若软件界面太复杂，那就需要设置预警信号，以补偿滞后效应，避免用户不必要的失误。</a:t>
            </a:r>
          </a:p>
        </p:txBody>
      </p:sp>
    </p:spTree>
    <p:extLst>
      <p:ext uri="{BB962C8B-B14F-4D97-AF65-F5344CB8AC3E}">
        <p14:creationId xmlns:p14="http://schemas.microsoft.com/office/powerpoint/2010/main" val="387681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3. </a:t>
            </a:r>
            <a:r>
              <a:rPr lang="zh-CN" altLang="zh-CN" sz="2400" dirty="0">
                <a:solidFill>
                  <a:schemeClr val="accent4"/>
                </a:solidFill>
              </a:rPr>
              <a:t>判别失误。</a:t>
            </a:r>
            <a:r>
              <a:rPr lang="zh-CN" altLang="zh-CN" sz="2400" dirty="0"/>
              <a:t>判别是大脑将“当前的感知表象信息”和“记忆中信息”加以比较的过程。若屏幕信号显示不够鲜明，缺乏特色，则用户印象不深，再次呈现时，就有可能出现判别失误。黑客钓鱼网站，就常利用此种失误，使用户上当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371600" lvl="4" indent="-228600">
              <a:buFont typeface="Wingdings" panose="05000000000000000000" pitchFamily="2" charset="2"/>
              <a:buChar char="Ø"/>
            </a:pPr>
            <a:endParaRPr lang="zh-CN" altLang="zh-CN" sz="15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4. </a:t>
            </a:r>
            <a:r>
              <a:rPr lang="zh-CN" altLang="zh-CN" sz="2400" dirty="0">
                <a:solidFill>
                  <a:schemeClr val="accent4"/>
                </a:solidFill>
              </a:rPr>
              <a:t>知觉能力缺陷。</a:t>
            </a:r>
            <a:r>
              <a:rPr lang="zh-CN" altLang="zh-CN" sz="2400" dirty="0"/>
              <a:t>由于用户的感觉缺陷，如近视、色盲、听力障碍等，不能全面感知对象的本质特征。因此，建设者在设计软件界面时，必须充分考虑各种用户，尽量克服该缺陷，以减少失误的机率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7613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5. </a:t>
            </a:r>
            <a:r>
              <a:rPr lang="zh-CN" altLang="zh-CN" sz="2400" dirty="0">
                <a:solidFill>
                  <a:schemeClr val="accent4"/>
                </a:solidFill>
              </a:rPr>
              <a:t>信息歪曲和遗漏。</a:t>
            </a:r>
            <a:r>
              <a:rPr lang="zh-CN" altLang="zh-CN" sz="2400" dirty="0"/>
              <a:t>若信息量过大，超过感觉通道的限定容量，则有可能产生遗漏、歪曲、过滤、或不予接收等现象。输入信息显示不完整或混乱时，特别是有噪声干扰时，人对信息感知将以简单化、对称化和主观同化为原则，对信息进行自动修补，使得感知图像成为主观化和简单化后的假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371600" lvl="4" indent="-228600">
              <a:buFont typeface="Wingdings" panose="05000000000000000000" pitchFamily="2" charset="2"/>
              <a:buChar char="Ø"/>
            </a:pPr>
            <a:endParaRPr lang="zh-CN" altLang="zh-CN" sz="15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6. </a:t>
            </a:r>
            <a:r>
              <a:rPr lang="zh-CN" altLang="zh-CN" sz="2400" dirty="0">
                <a:solidFill>
                  <a:schemeClr val="accent4"/>
                </a:solidFill>
              </a:rPr>
              <a:t>错觉。</a:t>
            </a:r>
            <a:r>
              <a:rPr lang="zh-CN" altLang="zh-CN" sz="2400" dirty="0"/>
              <a:t>是一种对客观事物错误的知觉，它不同于幻觉，它是在客观事物刺激作用下的主观歪曲知觉。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469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第二类，判断（信息加工处理）过程</a:t>
            </a:r>
            <a:r>
              <a:rPr lang="zh-CN" altLang="zh-CN" sz="2400" dirty="0" smtClean="0">
                <a:solidFill>
                  <a:schemeClr val="accent2"/>
                </a:solidFill>
              </a:rPr>
              <a:t>失误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300" dirty="0" smtClean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1. </a:t>
            </a:r>
            <a:r>
              <a:rPr lang="zh-CN" altLang="zh-CN" sz="2400" dirty="0">
                <a:solidFill>
                  <a:schemeClr val="accent4"/>
                </a:solidFill>
              </a:rPr>
              <a:t>遗忘和记忆错误。</a:t>
            </a:r>
            <a:r>
              <a:rPr lang="zh-CN" altLang="zh-CN" sz="2400" dirty="0"/>
              <a:t>常表现为：没想起来、暂时遗忘；比如，突然受外界干扰，使操作中断，等到继续操作时，就忘了应注意的安全问题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2. </a:t>
            </a:r>
            <a:r>
              <a:rPr lang="zh-CN" altLang="zh-CN" sz="2400" dirty="0">
                <a:solidFill>
                  <a:schemeClr val="accent4"/>
                </a:solidFill>
              </a:rPr>
              <a:t>联络、确认不充分。</a:t>
            </a:r>
            <a:r>
              <a:rPr lang="zh-CN" altLang="zh-CN" sz="2400" dirty="0"/>
              <a:t>比如，联络信息的方式与判断的方法不完善、联络信息实施的不明确、联络信息表达的内容不全面、用户没有充分确认信息而错误领会了所表达的内容等。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177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946840"/>
            <a:ext cx="8229600" cy="2808039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3. </a:t>
            </a:r>
            <a:r>
              <a:rPr lang="zh-CN" altLang="zh-CN" sz="2400" dirty="0">
                <a:solidFill>
                  <a:schemeClr val="accent4"/>
                </a:solidFill>
              </a:rPr>
              <a:t>分析推理失误。</a:t>
            </a:r>
            <a:r>
              <a:rPr lang="zh-CN" altLang="zh-CN" sz="2400" dirty="0"/>
              <a:t>在紧张状态下，人的推理活动会受到抑制，理智成分减弱，本能反应增加。所以，需要加强危急状态下的，安全操作技能训练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4. </a:t>
            </a:r>
            <a:r>
              <a:rPr lang="zh-CN" altLang="zh-CN" sz="2400" dirty="0">
                <a:solidFill>
                  <a:schemeClr val="accent4"/>
                </a:solidFill>
              </a:rPr>
              <a:t>决策失误。</a:t>
            </a:r>
            <a:r>
              <a:rPr lang="zh-CN" altLang="zh-CN" sz="2400" dirty="0"/>
              <a:t>主要指决策滞后或缺乏灵活性。这主要取决于用户个体心理特征及意志品质。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779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562794"/>
            <a:ext cx="8229600" cy="463850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第三类，行为（反应）过程</a:t>
            </a:r>
            <a:r>
              <a:rPr lang="zh-CN" altLang="zh-CN" sz="2400" dirty="0" smtClean="0">
                <a:solidFill>
                  <a:schemeClr val="accent2"/>
                </a:solidFill>
              </a:rPr>
              <a:t>失误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1. </a:t>
            </a:r>
            <a:r>
              <a:rPr lang="zh-CN" altLang="zh-CN" sz="2400" dirty="0">
                <a:solidFill>
                  <a:schemeClr val="accent4"/>
                </a:solidFill>
              </a:rPr>
              <a:t>习惯动作与操作要求不符。</a:t>
            </a:r>
            <a:r>
              <a:rPr lang="zh-CN" altLang="zh-CN" sz="2400" dirty="0"/>
              <a:t>习惯动作是长期形成的一种动力定型，它本质上是一种“具有高度稳定性和自动化的行为模式”，它很难被改变；尤其是在紧急情况下，用户会用习惯动作代替规定操作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2. </a:t>
            </a:r>
            <a:r>
              <a:rPr lang="zh-CN" altLang="zh-CN" sz="2400" dirty="0">
                <a:solidFill>
                  <a:schemeClr val="accent4"/>
                </a:solidFill>
              </a:rPr>
              <a:t>由于反射行为而忘了危险。</a:t>
            </a:r>
            <a:r>
              <a:rPr lang="zh-CN" altLang="zh-CN" sz="2400" dirty="0"/>
              <a:t>反射，特别是无条件反射，是仅通过知觉，无需经过判断的瞬间行为；即使事先对安全因素有所认识，但在反射发出的瞬间，脑中也会忘记了这件事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600200" lvl="5" indent="-228600">
              <a:buFont typeface="Wingdings" panose="05000000000000000000" pitchFamily="2" charset="2"/>
              <a:buChar char="Ø"/>
            </a:pPr>
            <a:endParaRPr lang="zh-CN" altLang="zh-CN" sz="15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834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2670"/>
            <a:ext cx="8229600" cy="450549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3. </a:t>
            </a:r>
            <a:r>
              <a:rPr lang="zh-CN" altLang="zh-CN" sz="2400" dirty="0">
                <a:solidFill>
                  <a:schemeClr val="accent4"/>
                </a:solidFill>
              </a:rPr>
              <a:t>操作和调整失误。</a:t>
            </a:r>
            <a:r>
              <a:rPr lang="zh-CN" altLang="zh-CN" sz="2400" dirty="0"/>
              <a:t>其原因主要是，相关标示不清，或标示与人的习惯不一致。或由于操作不熟练或操作困难，特别是在意识水平低下或疲劳时，更容易出现这种失误。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3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4. </a:t>
            </a:r>
            <a:r>
              <a:rPr lang="zh-CN" altLang="zh-CN" sz="2400" dirty="0">
                <a:solidFill>
                  <a:schemeClr val="accent4"/>
                </a:solidFill>
              </a:rPr>
              <a:t>疲劳状态下行为失误。</a:t>
            </a:r>
            <a:r>
              <a:rPr lang="zh-CN" altLang="zh-CN" sz="2400" dirty="0"/>
              <a:t>人在疲劳时，由于对信息输入的方向性、选择性、过滤性、性能低下，所以会导致输出时的混乱，行为缺乏准确性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4"/>
                </a:solidFill>
              </a:rPr>
              <a:t>5. </a:t>
            </a:r>
            <a:r>
              <a:rPr lang="zh-CN" altLang="zh-CN" sz="2400" dirty="0">
                <a:solidFill>
                  <a:schemeClr val="accent4"/>
                </a:solidFill>
              </a:rPr>
              <a:t>异常状态下的行为失误。</a:t>
            </a:r>
            <a:r>
              <a:rPr lang="zh-CN" altLang="zh-CN" sz="2400" dirty="0"/>
              <a:t>比如，由于过度紧张，导致错误行为。又比如，刚起床，处于朦胧状态，就容易出现错误动作</a:t>
            </a:r>
            <a:r>
              <a:rPr lang="zh-CN" altLang="zh-CN" sz="2400" dirty="0" smtClean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8506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2"/>
                </a:solidFill>
              </a:rPr>
              <a:t>“三</a:t>
            </a:r>
            <a:r>
              <a:rPr lang="zh-CN" altLang="zh-CN" sz="2400" dirty="0">
                <a:solidFill>
                  <a:schemeClr val="accent2"/>
                </a:solidFill>
              </a:rPr>
              <a:t>分技术，七分</a:t>
            </a:r>
            <a:r>
              <a:rPr lang="zh-CN" altLang="zh-CN" sz="2400" dirty="0" smtClean="0">
                <a:solidFill>
                  <a:schemeClr val="accent2"/>
                </a:solidFill>
              </a:rPr>
              <a:t>管理”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是网络空间安全领域中，最响亮的口号之一。它意指，</a:t>
            </a:r>
            <a:r>
              <a:rPr lang="zh-CN" altLang="zh-CN" sz="2400" dirty="0">
                <a:solidFill>
                  <a:srgbClr val="FF0000"/>
                </a:solidFill>
              </a:rPr>
              <a:t>安全保障的效果，主要依靠管理，而不仅仅是技术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</a:rPr>
              <a:t>那么，</a:t>
            </a:r>
            <a:r>
              <a:rPr lang="zh-CN" altLang="zh-CN" sz="2400" dirty="0">
                <a:solidFill>
                  <a:schemeClr val="accent2"/>
                </a:solidFill>
              </a:rPr>
              <a:t>什么是“管理”呢？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/>
              <a:t>先讲个故事吧。话说，小明临睡前才发现，自己的新裤子长了一寸；于是，他去找妈妈帮忙剪一寸，可妈妈正面对韩剧流泪，没理他；他又去找姥姥剪一寸，姥姥也正忙着搓麻将，还是没理他。小明生气了，回房后，就自己操起剪刀，把裤腿剪得恰到好处；然后，安心睡觉去了。可第二天一早，小明却发现，自己的裤子竟然又短了二寸！原来，妈妈和姥姥忙过后，又想起了小明的请求，于是，分别独立地，将裤子各剪去一寸。小明欲哭无泪，承受着缺乏管理的后果！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919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2149159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所以</a:t>
            </a:r>
            <a:r>
              <a:rPr lang="zh-CN" altLang="zh-CN" sz="2400" dirty="0" smtClean="0"/>
              <a:t>你</a:t>
            </a:r>
            <a:r>
              <a:rPr lang="zh-CN" altLang="zh-CN" sz="2400" dirty="0"/>
              <a:t>看，若无管理活动的协调，集体成员的行动方向，就会混乱，甚至互相抵触；即使目标一致，由于没有整体配合，也不能如愿以偿。而网络用户的行为，就是典型的集体行为，当然，更不能缺少管理。</a:t>
            </a:r>
          </a:p>
        </p:txBody>
      </p:sp>
    </p:spTree>
    <p:extLst>
      <p:ext uri="{BB962C8B-B14F-4D97-AF65-F5344CB8AC3E}">
        <p14:creationId xmlns:p14="http://schemas.microsoft.com/office/powerpoint/2010/main" val="3399093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</a:rPr>
              <a:t>管理的相关概念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400" dirty="0" smtClean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管理</a:t>
            </a:r>
            <a:r>
              <a:rPr lang="zh-CN" altLang="zh-CN" sz="2400" dirty="0"/>
              <a:t>是管理者为实现组织目标、个人发展和社会责任，运用管理职能，进行的协调</a:t>
            </a:r>
            <a:r>
              <a:rPr lang="zh-CN" altLang="zh-CN" sz="2400" dirty="0" smtClean="0"/>
              <a:t>过程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管理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的</a:t>
            </a:r>
            <a:r>
              <a:rPr lang="zh-CN" altLang="zh-CN" sz="2400" dirty="0" smtClean="0">
                <a:solidFill>
                  <a:schemeClr val="accent4"/>
                </a:solidFill>
              </a:rPr>
              <a:t>方法</a:t>
            </a:r>
            <a:r>
              <a:rPr lang="zh-CN" altLang="zh-CN" sz="2400" dirty="0"/>
              <a:t>包括法律、行政、经济、教育和技术</a:t>
            </a:r>
            <a:r>
              <a:rPr lang="zh-CN" altLang="zh-CN" sz="2400" dirty="0" smtClean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管理的</a:t>
            </a:r>
            <a:r>
              <a:rPr lang="zh-CN" altLang="zh-CN" sz="2400" dirty="0" smtClean="0">
                <a:solidFill>
                  <a:schemeClr val="accent4"/>
                </a:solidFill>
              </a:rPr>
              <a:t>任务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实现预期目标。因此，当这个“预期目标”是“安全”时，对应的“管理”便是“安全管理”了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管理的中心</a:t>
            </a:r>
            <a:r>
              <a:rPr lang="zh-CN" altLang="zh-CN" sz="2400" dirty="0"/>
              <a:t>是人。与传统安全（比如，矿山安全）不同，网络空间安全的威胁，几乎全都来自于人，包括攻击者黑客、粗心大意的用户等；所以，管理在这里就更重要。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35479" y="1971627"/>
            <a:ext cx="6489510" cy="127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信息安全心理学</a:t>
            </a:r>
            <a:endParaRPr lang="zh-CN" altLang="en-US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2. </a:t>
            </a:r>
            <a:r>
              <a:rPr lang="zh-CN" altLang="en-US" sz="2600" dirty="0">
                <a:latin typeface="+mn-ea"/>
              </a:rPr>
              <a:t>信息安全管理学</a:t>
            </a:r>
            <a:endParaRPr lang="zh-CN" altLang="en-US" sz="2600" dirty="0" smtClean="0">
              <a:latin typeface="+mn-ea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17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章 </a:t>
            </a:r>
            <a:r>
              <a:rPr lang="zh-CN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跋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783394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管理的</a:t>
            </a:r>
            <a:r>
              <a:rPr lang="zh-CN" altLang="zh-CN" sz="2400" dirty="0" smtClean="0">
                <a:solidFill>
                  <a:schemeClr val="accent4"/>
                </a:solidFill>
              </a:rPr>
              <a:t>本质</a:t>
            </a:r>
            <a:r>
              <a:rPr lang="zh-CN" altLang="zh-CN" sz="2400" dirty="0" smtClean="0"/>
              <a:t>是协调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协调</a:t>
            </a:r>
            <a:r>
              <a:rPr lang="zh-CN" altLang="zh-CN" sz="2400" dirty="0"/>
              <a:t>必定产生在社会组织当中。对应于网络空间，准确地说，协调对象主要是用户（包含安全保障人员等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因为</a:t>
            </a:r>
            <a:r>
              <a:rPr lang="zh-CN" altLang="zh-CN" sz="2400" dirty="0"/>
              <a:t>，显然无法去协调黑客，更不可能命令他们停止攻击。其实，管理正是为适应协调的需求，而产生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若</a:t>
            </a:r>
            <a:r>
              <a:rPr lang="zh-CN" altLang="zh-CN" sz="2400" dirty="0"/>
              <a:t>协调水平不同，产生的管理效应也相异。安全保障活动，是人、网与环境等各要素的</a:t>
            </a:r>
            <a:r>
              <a:rPr lang="zh-CN" altLang="zh-CN" sz="2400" dirty="0" smtClean="0"/>
              <a:t>结合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不同</a:t>
            </a:r>
            <a:r>
              <a:rPr lang="zh-CN" altLang="zh-CN" sz="2400" dirty="0"/>
              <a:t>的结合方式与状况，会产生不同的结果。只有高效的安全管理，才能整合多方资源，实现安全资源的最佳组合。</a:t>
            </a:r>
            <a:endParaRPr lang="zh-CN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7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982897"/>
            <a:ext cx="8229600" cy="1890832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2"/>
                </a:solidFill>
              </a:rPr>
              <a:t>安全管理原理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：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对安全管理工作的实质</a:t>
            </a:r>
            <a:r>
              <a:rPr lang="zh-CN" altLang="zh-CN" sz="2400" dirty="0" smtClean="0"/>
              <a:t>内容进行</a:t>
            </a:r>
            <a:r>
              <a:rPr lang="zh-CN" altLang="zh-CN" sz="2400" dirty="0"/>
              <a:t>分析</a:t>
            </a:r>
            <a:r>
              <a:rPr lang="zh-CN" altLang="zh-CN" sz="2400" dirty="0" smtClean="0"/>
              <a:t>总结而</a:t>
            </a:r>
            <a:r>
              <a:rPr lang="zh-CN" altLang="zh-CN" sz="2400" dirty="0"/>
              <a:t>形成的基本真理。它们虽然会不断发展，但同时，又是相对稳定的，有其确定性和巩固性特征，即，不管外界如何变化，这种确定性都始终会相对稳定。</a:t>
            </a:r>
          </a:p>
        </p:txBody>
      </p:sp>
    </p:spTree>
    <p:extLst>
      <p:ext uri="{BB962C8B-B14F-4D97-AF65-F5344CB8AC3E}">
        <p14:creationId xmlns:p14="http://schemas.microsoft.com/office/powerpoint/2010/main" val="428658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概括地说，“安全管理原理”主要有</a:t>
            </a:r>
            <a:r>
              <a:rPr lang="zh-CN" altLang="zh-CN" sz="2400" dirty="0" smtClean="0">
                <a:solidFill>
                  <a:schemeClr val="accent2"/>
                </a:solidFill>
              </a:rPr>
              <a:t>：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zh-CN" altLang="zh-CN" sz="1300" dirty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整体性</a:t>
            </a:r>
            <a:r>
              <a:rPr lang="zh-CN" altLang="zh-CN" sz="2400" dirty="0">
                <a:solidFill>
                  <a:schemeClr val="accent4"/>
                </a:solidFill>
              </a:rPr>
              <a:t>原理：</a:t>
            </a:r>
            <a:r>
              <a:rPr lang="zh-CN" altLang="zh-CN" sz="2400" dirty="0"/>
              <a:t>在信息系统中，各种安全要素之间的关系，要以整体为主，进行协调；局部要服从整体，使整体效果最优。实际上，就是“整体着眼、部分着手、统筹考虑、各方协调、达到综合最优化”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3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动态性原理：</a:t>
            </a:r>
            <a:r>
              <a:rPr lang="zh-CN" altLang="zh-CN" sz="2400" dirty="0"/>
              <a:t>作为一个运动着的有机体，信息系统的稳定是相对的，运动则是绝对的。系统不仅作为一个功能实体而存在，而且，也作为一种运动而存在。因此，必须研究安全动态规律，以便预见安全的发展趋势，树立超前观念，降低风险，掌握主动；使系统安全，朝着预期目标逼近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050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开放性原理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任何</a:t>
            </a:r>
            <a:r>
              <a:rPr lang="zh-CN" altLang="zh-CN" sz="2400" dirty="0"/>
              <a:t>信息系统，都不可能与外界完全隔绝，都会与外界进行物质、能量、或信息的交流。所以，对外开放是信息系统的生命</a:t>
            </a:r>
            <a:r>
              <a:rPr lang="zh-CN" altLang="zh-CN" sz="2400" dirty="0" smtClean="0"/>
              <a:t>。因此</a:t>
            </a:r>
            <a:r>
              <a:rPr lang="zh-CN" altLang="zh-CN" sz="2400" dirty="0"/>
              <a:t>，安全管理者，应当从开放性原理出发，充分估计到外部的安全影响；在确保安全的前提下，努力从外部吸入尽可能多的物质、能量和信息</a:t>
            </a:r>
            <a:r>
              <a:rPr lang="zh-CN" altLang="zh-CN" sz="2400" dirty="0" smtClean="0"/>
              <a:t>。</a:t>
            </a:r>
          </a:p>
          <a:p>
            <a:pPr marL="2286000" lvl="8" indent="-228600">
              <a:buFont typeface="Wingdings" panose="05000000000000000000" pitchFamily="2" charset="2"/>
              <a:buChar char="Ø"/>
            </a:pPr>
            <a:endParaRPr lang="en-US" altLang="zh-CN" sz="13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环境适应性原理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信息系统</a:t>
            </a:r>
            <a:r>
              <a:rPr lang="zh-CN" altLang="zh-CN" sz="2400" dirty="0"/>
              <a:t>不是孤立存在的，它要与周围环境发生各种联系。如果系统与环境进行物质、能量和信息的交流，并能保持最佳适应状态；那么，就说明这是一个有活力的信息系统。系统对环境的适应，并不都是被动的，也有主动的，那就是改善环境，使其对系统的安全保障更加有利。环境可以施加作用和影响于系统，反过来，系统也可施加作用和影响于环境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2025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816646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综合性</a:t>
            </a:r>
            <a:r>
              <a:rPr lang="zh-CN" altLang="zh-CN" sz="2400" dirty="0" smtClean="0">
                <a:solidFill>
                  <a:schemeClr val="accent4"/>
                </a:solidFill>
              </a:rPr>
              <a:t>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所谓综合性，就是把系统各部分、各方面和各种因素联系起来，考察其中的共同性和规律性。任何一个系统，都可看作是“由许多要素，为特定目的，而组成的”综合体。量</a:t>
            </a:r>
            <a:r>
              <a:rPr lang="zh-CN" altLang="zh-CN" sz="2400" dirty="0"/>
              <a:t>的综合，会导致质的飞跃。综合对象越多，范围越广，创新空间就越大。所以，在安全管理过程中，也必须综合技术、管理、法律等多方面成果。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8138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人本</a:t>
            </a:r>
            <a:r>
              <a:rPr lang="zh-CN" altLang="zh-CN" sz="2400" dirty="0" smtClean="0">
                <a:solidFill>
                  <a:schemeClr val="accent4"/>
                </a:solidFill>
              </a:rPr>
              <a:t>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该</a:t>
            </a:r>
            <a:r>
              <a:rPr lang="zh-CN" altLang="zh-CN" sz="2400" dirty="0"/>
              <a:t>原理主要</a:t>
            </a:r>
            <a:r>
              <a:rPr lang="zh-CN" altLang="zh-CN" sz="2400" dirty="0" smtClean="0"/>
              <a:t>包括</a:t>
            </a:r>
            <a:r>
              <a:rPr lang="zh-CN" altLang="en-US" sz="2400" dirty="0"/>
              <a:t>以下</a:t>
            </a:r>
            <a:r>
              <a:rPr lang="zh-CN" altLang="en-US" sz="2400" dirty="0" smtClean="0"/>
              <a:t>四</a:t>
            </a:r>
            <a:r>
              <a:rPr lang="zh-CN" altLang="zh-CN" sz="2400" dirty="0" smtClean="0"/>
              <a:t>个</a:t>
            </a:r>
            <a:r>
              <a:rPr lang="zh-CN" altLang="zh-CN" sz="2400" dirty="0"/>
              <a:t>要点：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其一，</a:t>
            </a:r>
            <a:r>
              <a:rPr lang="zh-CN" altLang="zh-CN" sz="2400" dirty="0"/>
              <a:t>人是安全的主体。此条虽然简单明了，但却是核心。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其二，</a:t>
            </a:r>
            <a:r>
              <a:rPr lang="zh-CN" altLang="zh-CN" sz="2400" dirty="0"/>
              <a:t>用户积极参与，是有效安全管理的关键。实现有效安全管理，有两条完全不同的途径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其</a:t>
            </a:r>
            <a:r>
              <a:rPr lang="zh-CN" altLang="zh-CN" sz="2400" b="1" dirty="0"/>
              <a:t>三，</a:t>
            </a:r>
            <a:r>
              <a:rPr lang="zh-CN" altLang="zh-CN" sz="2400" dirty="0"/>
              <a:t>使人性得到最完美的发展。无论是“人之初，性本善”还是“性本恶”，在安全管理中，在实施每项管理措施、制度、办法时，都必须引导和促进人性善的发展。如果以“人性之恶”去解决安全管理中的问题，也许在短期内会见奇效，但终究会失败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其</a:t>
            </a:r>
            <a:r>
              <a:rPr lang="zh-CN" altLang="zh-CN" sz="2400" b="1" dirty="0"/>
              <a:t>四，</a:t>
            </a:r>
            <a:r>
              <a:rPr lang="zh-CN" altLang="zh-CN" sz="2400" dirty="0"/>
              <a:t>管理是为用户服务的。总之，安全管理要“尊重人、依靠人、发展人、为了人”，这是“人本原理”的基本内容和特点。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513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933027"/>
            <a:ext cx="8229600" cy="2323089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动力</a:t>
            </a:r>
            <a:r>
              <a:rPr lang="zh-CN" altLang="zh-CN" sz="2400" dirty="0" smtClean="0">
                <a:solidFill>
                  <a:schemeClr val="accent4"/>
                </a:solidFill>
              </a:rPr>
              <a:t>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安全管理来说，动力不仅是动因和源泉，而且，动力是否运用得当，也制约着安全管理能否有序进行。安全管理的核心动力，就是发挥和调动人的创造性、积极性。因此，动力原理就是如何发挥和保持人的能动性，并合理地加以利用。</a:t>
            </a:r>
          </a:p>
        </p:txBody>
      </p:sp>
    </p:spTree>
    <p:extLst>
      <p:ext uri="{BB962C8B-B14F-4D97-AF65-F5344CB8AC3E}">
        <p14:creationId xmlns:p14="http://schemas.microsoft.com/office/powerpoint/2010/main" val="343919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849898"/>
            <a:ext cx="8229600" cy="4850158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效益</a:t>
            </a:r>
            <a:r>
              <a:rPr lang="zh-CN" altLang="zh-CN" sz="2400" dirty="0" smtClean="0">
                <a:solidFill>
                  <a:schemeClr val="accent4"/>
                </a:solidFill>
              </a:rPr>
              <a:t>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“效益”</a:t>
            </a:r>
            <a:r>
              <a:rPr lang="zh-CN" altLang="zh-CN" sz="2400" dirty="0"/>
              <a:t>是包括安全管理在内的，所有管理的主题。效益是有效产出与投入之比</a:t>
            </a:r>
            <a:r>
              <a:rPr lang="zh-CN" altLang="zh-CN" sz="2400" dirty="0" smtClean="0"/>
              <a:t>。一般来说</a:t>
            </a:r>
            <a:r>
              <a:rPr lang="zh-CN" altLang="zh-CN" sz="2400" dirty="0"/>
              <a:t>，“安全”以社会效益为主，经济效益为辅。效益的评价虽无绝对标准，但是，有效的安全管理，首先要尽量使评价客观公正；因为，评价结果，会直接影响安全目标的追求和获得。评价结果越客观公正，对效益追求的积极性就越高，动力也越大，效益也就越多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977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管理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0158"/>
          </a:xfrm>
        </p:spPr>
        <p:txBody>
          <a:bodyPr>
            <a:normAutofit fontScale="92500"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伦理</a:t>
            </a:r>
            <a:r>
              <a:rPr lang="zh-CN" altLang="zh-CN" sz="2400" dirty="0" smtClean="0">
                <a:solidFill>
                  <a:schemeClr val="accent4"/>
                </a:solidFill>
              </a:rPr>
              <a:t>原理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r>
              <a:rPr lang="zh-CN" altLang="zh-CN" sz="2400" dirty="0" smtClean="0"/>
              <a:t>按</a:t>
            </a:r>
            <a:r>
              <a:rPr lang="zh-CN" altLang="zh-CN" sz="2400" dirty="0"/>
              <a:t>该原理要求，在安全管理活动中，要充分重视伦理问题，否则，会事与愿违。为此，必须了解伦理的几个基本特性，</a:t>
            </a:r>
            <a:r>
              <a:rPr lang="zh-CN" altLang="zh-CN" sz="2400" dirty="0" smtClean="0"/>
              <a:t>比如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1. </a:t>
            </a:r>
            <a:r>
              <a:rPr lang="zh-CN" altLang="zh-CN" sz="2400" b="1" dirty="0" smtClean="0"/>
              <a:t>伦理</a:t>
            </a:r>
            <a:r>
              <a:rPr lang="zh-CN" altLang="zh-CN" sz="2400" b="1" dirty="0"/>
              <a:t>的非强制性</a:t>
            </a:r>
            <a:r>
              <a:rPr lang="zh-CN" altLang="zh-CN" sz="2400" dirty="0"/>
              <a:t>，它是靠社会舆论、传统习惯和内心信念起作用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伦理的非官方性</a:t>
            </a:r>
            <a:r>
              <a:rPr lang="zh-CN" altLang="zh-CN" sz="2400" dirty="0"/>
              <a:t>，它是约定俗成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不</a:t>
            </a:r>
            <a:r>
              <a:rPr lang="zh-CN" altLang="zh-CN" sz="2400" dirty="0"/>
              <a:t>需要通过行政或法律程序，来制定或修改。个人伦理也无须官方批准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3. </a:t>
            </a:r>
            <a:r>
              <a:rPr lang="zh-CN" altLang="zh-CN" sz="2400" b="1" dirty="0"/>
              <a:t>普适性</a:t>
            </a:r>
            <a:r>
              <a:rPr lang="zh-CN" altLang="zh-CN" sz="2400" dirty="0"/>
              <a:t>，几乎所有人，都要受到伦理的指导、调节和约束；只有违法的那一小部分人，才受法律约束。一般说来，违法者也会严重违背伦理；但也有例外，即违法是符合伦理的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4. </a:t>
            </a:r>
            <a:r>
              <a:rPr lang="zh-CN" altLang="zh-CN" sz="2400" b="1" dirty="0"/>
              <a:t>扬善性</a:t>
            </a:r>
            <a:r>
              <a:rPr lang="zh-CN" altLang="zh-CN" sz="2400" dirty="0"/>
              <a:t>，它既指出何为恶，也指出何为善。它谴责不符伦理的行为；也褒奖符合伦理的行为，尤其是高尚的行为。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474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 fontScale="70000" lnSpcReduction="20000"/>
          </a:bodyPr>
          <a:lstStyle/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3200" dirty="0"/>
              <a:t>网络空间的所有安全问题，几乎全都可归罪于人！</a:t>
            </a:r>
          </a:p>
          <a:p>
            <a:pPr marL="1143000" lvl="3" indent="-2286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3200" dirty="0" smtClean="0"/>
              <a:t>具体地说，</a:t>
            </a:r>
            <a:r>
              <a:rPr lang="zh-CN" altLang="zh-CN" sz="3200" dirty="0"/>
              <a:t>归罪于三类人：</a:t>
            </a:r>
            <a:r>
              <a:rPr lang="zh-CN" altLang="zh-CN" sz="3200" dirty="0">
                <a:solidFill>
                  <a:srgbClr val="FF0000"/>
                </a:solidFill>
              </a:rPr>
              <a:t>破坏者（又称黑客）</a:t>
            </a:r>
            <a:r>
              <a:rPr lang="zh-CN" altLang="zh-CN" sz="3200" dirty="0"/>
              <a:t>、</a:t>
            </a:r>
            <a:r>
              <a:rPr lang="zh-CN" altLang="zh-CN" sz="3200" dirty="0">
                <a:solidFill>
                  <a:srgbClr val="FF0000"/>
                </a:solidFill>
              </a:rPr>
              <a:t>建设者（含红客）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使用者（用户）</a:t>
            </a:r>
            <a:r>
              <a:rPr lang="zh-CN" altLang="zh-CN" sz="3200" dirty="0"/>
              <a:t>。当然，他们相互交叉，甚至角色重叠，比如</a:t>
            </a:r>
            <a:r>
              <a:rPr lang="zh-CN" altLang="zh-CN" sz="3200" dirty="0" smtClean="0"/>
              <a:t>：</a:t>
            </a:r>
            <a:endParaRPr lang="en-US" altLang="zh-CN" sz="1700" dirty="0" smtClean="0"/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3200" b="1" dirty="0" smtClean="0"/>
              <a:t>首先</a:t>
            </a:r>
            <a:r>
              <a:rPr lang="zh-CN" altLang="zh-CN" sz="3200" b="1" dirty="0"/>
              <a:t>，</a:t>
            </a:r>
            <a:r>
              <a:rPr lang="zh-CN" altLang="zh-CN" sz="3200" dirty="0"/>
              <a:t>所有人，包括破坏者和建设者，肯定都是网络的使用</a:t>
            </a:r>
            <a:r>
              <a:rPr lang="zh-CN" altLang="zh-CN" sz="3200" dirty="0" smtClean="0"/>
              <a:t>者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3200" b="1" dirty="0" smtClean="0"/>
              <a:t>其次</a:t>
            </a:r>
            <a:r>
              <a:rPr lang="zh-CN" altLang="zh-CN" sz="3200" b="1" dirty="0"/>
              <a:t>，</a:t>
            </a:r>
            <a:r>
              <a:rPr lang="zh-CN" altLang="zh-CN" sz="3200" dirty="0"/>
              <a:t>承建信息系统的专家、保卫网络的红客，当然是建设者。此外，从某种程度上说，使用者其实也是建设者</a:t>
            </a:r>
            <a:r>
              <a:rPr lang="zh-CN" altLang="zh-CN" sz="3200" dirty="0" smtClean="0"/>
              <a:t>；</a:t>
            </a:r>
            <a:endParaRPr lang="en-US" altLang="zh-CN" sz="3200" dirty="0" smtClean="0"/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再次</a:t>
            </a:r>
            <a:r>
              <a:rPr lang="zh-CN" altLang="zh-CN" sz="3200" b="1" dirty="0" smtClean="0"/>
              <a:t>，</a:t>
            </a:r>
            <a:r>
              <a:rPr lang="zh-CN" altLang="zh-CN" sz="3200" dirty="0"/>
              <a:t>黑客肯定算破坏者；但是，粗心大意的用户，难道就不是“自杀式”破坏者吗？！安全保障措施不健全（甚至是裸网）的建设者，难道不算是“自毁长城式”的破坏者吗？！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8496"/>
          </a:xfrm>
        </p:spPr>
        <p:txBody>
          <a:bodyPr>
            <a:no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不过，针对任何具体的安全事件，“三种人”（破坏者、建设者和使用者）之间的界线，还是相当清晰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r>
              <a:rPr lang="zh-CN" altLang="zh-CN" sz="2800" dirty="0" smtClean="0"/>
              <a:t>而</a:t>
            </a:r>
            <a:r>
              <a:rPr lang="zh-CN" altLang="zh-CN" sz="2800" dirty="0">
                <a:solidFill>
                  <a:srgbClr val="FF0000"/>
                </a:solidFill>
              </a:rPr>
              <a:t>人的任何行为，包括安全行为，都取决于其</a:t>
            </a:r>
            <a:r>
              <a:rPr lang="zh-CN" altLang="zh-CN" sz="2800" dirty="0" smtClean="0">
                <a:solidFill>
                  <a:srgbClr val="FF0000"/>
                </a:solidFill>
              </a:rPr>
              <a:t>“心理”。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800" dirty="0"/>
              <a:t>在网络空间中，“三种人”的目标、地位和能力等，显然各不相同。这就决定了：他们的心理因素，在安全过程中，也会不同</a:t>
            </a:r>
            <a:r>
              <a:rPr lang="zh-CN" altLang="zh-CN" sz="2800" dirty="0" smtClean="0"/>
              <a:t>。</a:t>
            </a:r>
            <a:r>
              <a:rPr lang="zh-CN" altLang="zh-CN" sz="2800" dirty="0" smtClean="0">
                <a:solidFill>
                  <a:srgbClr val="FF0000"/>
                </a:solidFill>
              </a:rPr>
              <a:t>其中</a:t>
            </a:r>
            <a:r>
              <a:rPr lang="zh-CN" altLang="zh-CN" sz="2800" dirty="0">
                <a:solidFill>
                  <a:srgbClr val="FF0000"/>
                </a:solidFill>
              </a:rPr>
              <a:t>，破坏者的心理，最具网络</a:t>
            </a:r>
            <a:r>
              <a:rPr lang="zh-CN" altLang="zh-CN" sz="2800" dirty="0" smtClean="0">
                <a:solidFill>
                  <a:srgbClr val="FF0000"/>
                </a:solidFill>
              </a:rPr>
              <a:t>特色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7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614416"/>
          </a:xfrm>
        </p:spPr>
        <p:txBody>
          <a:bodyPr>
            <a:normAutofit/>
          </a:bodyPr>
          <a:lstStyle/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从动机角度来看</a:t>
            </a:r>
            <a:r>
              <a:rPr lang="zh-CN" altLang="zh-CN" sz="2400" dirty="0" smtClean="0">
                <a:solidFill>
                  <a:schemeClr val="accent2"/>
                </a:solidFill>
              </a:rPr>
              <a:t>，</a:t>
            </a:r>
            <a:r>
              <a:rPr lang="zh-CN" altLang="en-US" sz="2400" dirty="0" smtClean="0">
                <a:solidFill>
                  <a:schemeClr val="accent2"/>
                </a:solidFill>
              </a:rPr>
              <a:t>黑客的行为</a:t>
            </a:r>
            <a:r>
              <a:rPr lang="zh-CN" altLang="zh-CN" sz="2400" dirty="0" smtClean="0">
                <a:solidFill>
                  <a:schemeClr val="accent2"/>
                </a:solidFill>
              </a:rPr>
              <a:t>主要</a:t>
            </a:r>
            <a:r>
              <a:rPr lang="zh-CN" altLang="zh-CN" sz="2400" dirty="0">
                <a:solidFill>
                  <a:schemeClr val="accent2"/>
                </a:solidFill>
              </a:rPr>
              <a:t>源于以下几种心理</a:t>
            </a:r>
            <a:r>
              <a:rPr lang="zh-CN" altLang="zh-CN" sz="2400" dirty="0" smtClean="0">
                <a:solidFill>
                  <a:schemeClr val="accent2"/>
                </a:solidFill>
              </a:rPr>
              <a:t>：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自我表现心理：</a:t>
            </a:r>
            <a:r>
              <a:rPr lang="zh-CN" altLang="zh-CN" sz="2400" dirty="0"/>
              <a:t>许多黑客发动攻击，只是想显示自己“有高人一等的才能，可以攻入任何信息系统”。他们把“非法入侵”当作智力挑战，一旦成功，就倍感快乐和兴奋，认为这是自我实现的最高体现。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好奇探秘心理：</a:t>
            </a:r>
            <a:r>
              <a:rPr lang="zh-CN" altLang="zh-CN" sz="2400" dirty="0"/>
              <a:t>因猎奇而侵入他人系统，试图发现相关漏洞，并分析原因，然后，公开其发现的东西，与他人分享</a:t>
            </a:r>
            <a:r>
              <a:rPr lang="zh-CN" altLang="zh-CN" sz="2400" dirty="0" smtClean="0"/>
              <a:t>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义愤抗议心理：</a:t>
            </a:r>
            <a:r>
              <a:rPr lang="zh-CN" altLang="zh-CN" sz="2400" dirty="0" smtClean="0"/>
              <a:t>这类黑客，好讲哥们义气，愿为朋友两肋插刀，以攻击网络的行为来替朋友出气，或表示抗议。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accent4"/>
                </a:solidFill>
              </a:rPr>
              <a:t>戏谑心理：</a:t>
            </a:r>
            <a:r>
              <a:rPr lang="zh-CN" altLang="zh-CN" sz="2400" dirty="0" smtClean="0"/>
              <a:t>这种恶作剧型黑客，以进入别人信息系统、删除别人文件、纂改主页等恶作剧为乐。</a:t>
            </a:r>
          </a:p>
          <a:p>
            <a:pPr marL="365760" indent="-256032">
              <a:lnSpc>
                <a:spcPts val="2640"/>
              </a:lnSpc>
              <a:buFont typeface="Wingdings" panose="05000000000000000000" pitchFamily="2" charset="2"/>
              <a:buChar char="Ø"/>
            </a:pP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841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/>
          </a:bodyPr>
          <a:lstStyle/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非法占有心理：</a:t>
            </a:r>
            <a:r>
              <a:rPr lang="zh-CN" altLang="zh-CN" sz="2400" dirty="0"/>
              <a:t>他们以获取别人的财富为目的，是一种犯罪行为。甚至，有的黑客，受他人雇佣，专门从事破坏活动。这种黑客，危害极大。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渴望认同心理：</a:t>
            </a:r>
            <a:r>
              <a:rPr lang="zh-CN" altLang="zh-CN" sz="2400" dirty="0"/>
              <a:t>这类黑客，追求归属感，想获得其它黑客的认可。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en-US" altLang="zh-CN" sz="1100" dirty="0" smtClean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此外</a:t>
            </a:r>
            <a:r>
              <a:rPr lang="zh-CN" altLang="zh-CN" sz="2400" dirty="0"/>
              <a:t>，还有诸如</a:t>
            </a:r>
            <a:r>
              <a:rPr lang="zh-CN" altLang="zh-CN" sz="2400" dirty="0">
                <a:solidFill>
                  <a:schemeClr val="accent4"/>
                </a:solidFill>
              </a:rPr>
              <a:t>自我解嘲心理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chemeClr val="accent4"/>
                </a:solidFill>
              </a:rPr>
              <a:t>发泄心理</a:t>
            </a:r>
            <a:r>
              <a:rPr lang="zh-CN" altLang="zh-CN" sz="2400" dirty="0"/>
              <a:t>等，都是引发黑客行为的心理因素。特别是，还有少数“心理变态型黑客”，他们从小家庭变异，或遭受过来自社会的打击，由于心理受过严重创伤，所以，长大后就想报复社会。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8449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 lnSpcReduction="10000"/>
          </a:bodyPr>
          <a:lstStyle/>
          <a:p>
            <a:pPr marL="365760" indent="-256032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2"/>
                </a:solidFill>
              </a:rPr>
              <a:t>反过来，黑客发动攻击时，又利用了被害者的哪些心理呢？归纳起来，至少有如下四种：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恐惧心理：</a:t>
            </a:r>
            <a:r>
              <a:rPr lang="zh-CN" altLang="zh-CN" sz="2400" dirty="0"/>
              <a:t>比如，网络电信诈骗犯，利用多种途径，营造恐惧感，要求受害者“赶紧汇款，以避免血光之灾”等。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服从心理：</a:t>
            </a:r>
            <a:r>
              <a:rPr lang="zh-CN" altLang="zh-CN" sz="2400" dirty="0"/>
              <a:t>假借某些人或机构的权威，迫使受害者服从其命令。比如，假冒执法机构，要求受害者配合提供相关信息等。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贪婪心理：</a:t>
            </a:r>
            <a:r>
              <a:rPr lang="zh-CN" altLang="zh-CN" sz="2400" dirty="0"/>
              <a:t>利用受害者对事物，特别是财富，的强烈占有欲，来实施攻击。比如，以祝贺“中大奖”为由，诱骗受害者上当。</a:t>
            </a: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accent4"/>
                </a:solidFill>
              </a:rPr>
              <a:t>同情心理：</a:t>
            </a:r>
            <a:r>
              <a:rPr lang="zh-CN" altLang="zh-CN" sz="2400" dirty="0"/>
              <a:t>声称自己有难，急需好人帮忙，诱发受害者的同情心，实施攻击行为。</a:t>
            </a:r>
          </a:p>
          <a:p>
            <a:pPr marL="365760" indent="-256032">
              <a:lnSpc>
                <a:spcPts val="384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8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17.1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信息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安全心理学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18304"/>
          </a:xfrm>
        </p:spPr>
        <p:txBody>
          <a:bodyPr>
            <a:normAutofit fontScale="70000" lnSpcReduction="20000"/>
          </a:bodyPr>
          <a:lstStyle/>
          <a:p>
            <a:pPr marL="365760" indent="-2560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chemeClr val="accent2"/>
                </a:solidFill>
              </a:rPr>
              <a:t>那么，到底又是什么心理因素，引发了建设者和使用者的不安全行为呢？归纳起来，至少有</a:t>
            </a:r>
            <a:r>
              <a:rPr lang="zh-CN" altLang="zh-CN" sz="3200" dirty="0" smtClean="0">
                <a:solidFill>
                  <a:schemeClr val="accent2"/>
                </a:solidFill>
              </a:rPr>
              <a:t>：</a:t>
            </a:r>
            <a:endParaRPr lang="en-US" altLang="zh-CN" sz="3200" dirty="0" smtClean="0">
              <a:solidFill>
                <a:schemeClr val="accent2"/>
              </a:solidFill>
            </a:endParaRPr>
          </a:p>
          <a:p>
            <a:pPr marL="2286000" lvl="8" indent="-2286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zh-CN" sz="2100" dirty="0">
              <a:solidFill>
                <a:schemeClr val="accent2"/>
              </a:solidFill>
            </a:endParaRPr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chemeClr val="accent4"/>
                </a:solidFill>
              </a:rPr>
              <a:t>省能心理：</a:t>
            </a:r>
            <a:r>
              <a:rPr lang="zh-CN" altLang="zh-CN" sz="3200" dirty="0"/>
              <a:t>即，希望以最小能量（或付出），获得最大效果。省能心理，还表现为嫌麻烦、怕费劲、图方便、得过且过等惰性心理。省能心理，在破坏者身上，就几乎没影了；因为，黑客攻你时，肯定不遗余力</a:t>
            </a:r>
            <a:r>
              <a:rPr lang="zh-CN" altLang="zh-CN" sz="3200" dirty="0" smtClean="0"/>
              <a:t>。</a:t>
            </a:r>
            <a:endParaRPr lang="zh-CN" altLang="zh-CN" sz="21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chemeClr val="accent4"/>
                </a:solidFill>
              </a:rPr>
              <a:t>侥幸心理：</a:t>
            </a:r>
            <a:r>
              <a:rPr lang="zh-CN" altLang="zh-CN" sz="3200" dirty="0"/>
              <a:t>它主要发生在使用者身上；建设者身上虽有，但不多。至于黑客，他的“侥幸心理”则主要是“其犯罪行为不被发现”等</a:t>
            </a:r>
            <a:r>
              <a:rPr lang="zh-CN" altLang="zh-CN" sz="3200" dirty="0" smtClean="0"/>
              <a:t>。</a:t>
            </a:r>
            <a:endParaRPr lang="zh-CN" altLang="zh-CN" sz="2100" dirty="0"/>
          </a:p>
          <a:p>
            <a:pPr marL="365760" indent="-256032"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chemeClr val="accent4"/>
                </a:solidFill>
              </a:rPr>
              <a:t>逆反心理：</a:t>
            </a:r>
            <a:r>
              <a:rPr lang="zh-CN" altLang="zh-CN" sz="3200" dirty="0"/>
              <a:t>某些情况下，在好胜心、好奇心、求知欲、偏见、对抗、情绪、等心理状态下，人会产生“与常态心理相对抗”的心理状态。破坏者和使用者，都会受“逆反心理”的引诱，从事不安全行为。在建设者身上，很少有逆反心理。</a:t>
            </a:r>
          </a:p>
        </p:txBody>
      </p:sp>
    </p:spTree>
    <p:extLst>
      <p:ext uri="{BB962C8B-B14F-4D97-AF65-F5344CB8AC3E}">
        <p14:creationId xmlns:p14="http://schemas.microsoft.com/office/powerpoint/2010/main" val="231615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</TotalTime>
  <Words>4663</Words>
  <Application>Microsoft Macintosh PowerPoint</Application>
  <PresentationFormat>全屏显示(4:3)</PresentationFormat>
  <Paragraphs>182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Lucida Sans Unicode</vt:lpstr>
      <vt:lpstr>Verdana</vt:lpstr>
      <vt:lpstr>Wingdings</vt:lpstr>
      <vt:lpstr>Wingdings 2</vt:lpstr>
      <vt:lpstr>Wingdings 3</vt:lpstr>
      <vt:lpstr>黑体</vt:lpstr>
      <vt:lpstr>宋体</vt:lpstr>
      <vt:lpstr>Concourse</vt:lpstr>
      <vt:lpstr>第17章 ---跋</vt:lpstr>
      <vt:lpstr>PowerPoint 演示文稿</vt:lpstr>
      <vt:lpstr>PowerPoint 演示文稿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17.1 信息安全心理学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17.2 信息安全管理学</vt:lpstr>
      <vt:lpstr>本章结束，谢谢             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user</cp:lastModifiedBy>
  <cp:revision>28</cp:revision>
  <dcterms:created xsi:type="dcterms:W3CDTF">2014-09-16T21:33:07Z</dcterms:created>
  <dcterms:modified xsi:type="dcterms:W3CDTF">2018-03-22T07:43:02Z</dcterms:modified>
</cp:coreProperties>
</file>