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8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3/22/18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5300" dirty="0" smtClean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53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5300" dirty="0" smtClean="0">
                <a:solidFill>
                  <a:schemeClr val="bg2">
                    <a:lumMod val="25000"/>
                  </a:schemeClr>
                </a:solidFill>
              </a:rPr>
              <a:t>章</a:t>
            </a:r>
            <a:r>
              <a:rPr lang="en-US" altLang="zh-CN" sz="8000" dirty="0" smtClean="0">
                <a:solidFill>
                  <a:srgbClr val="FF0000"/>
                </a:solidFill>
              </a:rPr>
              <a:t/>
            </a:r>
            <a:br>
              <a:rPr lang="en-US" altLang="zh-CN" sz="8000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安全经络图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200" dirty="0"/>
              <a:t>定理</a:t>
            </a:r>
            <a:r>
              <a:rPr lang="en-US" altLang="zh-CN" sz="2200" dirty="0"/>
              <a:t>2.1</a:t>
            </a:r>
            <a:r>
              <a:rPr lang="zh-CN" altLang="zh-CN" sz="2200" dirty="0"/>
              <a:t>（“不安全事件”分解定理）：对任意给定的“不安全事件”</a:t>
            </a:r>
            <a:r>
              <a:rPr lang="en-US" altLang="zh-CN" sz="2200" dirty="0"/>
              <a:t>D</a:t>
            </a:r>
            <a:r>
              <a:rPr lang="zh-CN" altLang="zh-CN" sz="2200" dirty="0"/>
              <a:t>，都可以判断出</a:t>
            </a:r>
            <a:r>
              <a:rPr lang="en-US" altLang="zh-CN" sz="2200" dirty="0"/>
              <a:t>D</a:t>
            </a:r>
            <a:r>
              <a:rPr lang="zh-CN" altLang="zh-CN" sz="2200" dirty="0"/>
              <a:t>是否是可分解的，并且，如果</a:t>
            </a:r>
            <a:r>
              <a:rPr lang="en-US" altLang="zh-CN" sz="2200" dirty="0"/>
              <a:t>D</a:t>
            </a:r>
            <a:r>
              <a:rPr lang="zh-CN" altLang="zh-CN" sz="2200" dirty="0"/>
              <a:t>是可分解的，那么，也可以找到它的某种分解。</a:t>
            </a:r>
          </a:p>
          <a:p>
            <a:endParaRPr lang="en-US" altLang="zh-CN" sz="2200" dirty="0" smtClean="0"/>
          </a:p>
          <a:p>
            <a:pPr marL="109728" indent="0">
              <a:buNone/>
            </a:pPr>
            <a:r>
              <a:rPr lang="zh-CN" altLang="zh-CN" sz="2200" dirty="0"/>
              <a:t>定理</a:t>
            </a:r>
            <a:r>
              <a:rPr lang="en-US" altLang="zh-CN" sz="2200" dirty="0"/>
              <a:t>2.2</a:t>
            </a:r>
            <a:r>
              <a:rPr lang="zh-CN" altLang="zh-CN" sz="2200" dirty="0"/>
              <a:t>（“不安全事件”素分解定理）：若反复使用上述的“不安全事件”分解定理（定理</a:t>
            </a:r>
            <a:r>
              <a:rPr lang="en-US" altLang="zh-CN" sz="2200" dirty="0"/>
              <a:t>2.1</a:t>
            </a:r>
            <a:r>
              <a:rPr lang="zh-CN" altLang="zh-CN" sz="2200" dirty="0"/>
              <a:t>）来处理“不安全事件”（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zh-CN" altLang="zh-CN" sz="2200" dirty="0"/>
              <a:t>）及其被分解后的“不安全子事件”，那么，就可以最终得到分解：</a:t>
            </a:r>
          </a:p>
          <a:p>
            <a:pPr marL="109728" indent="0" algn="ctr">
              <a:buNone/>
            </a:pPr>
            <a:r>
              <a:rPr lang="en-US" altLang="zh-CN" sz="2200" dirty="0" smtClean="0"/>
              <a:t>D</a:t>
            </a:r>
            <a:r>
              <a:rPr lang="en-US" altLang="zh-CN" sz="2200" baseline="-25000" dirty="0" smtClean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=B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m</a:t>
            </a:r>
            <a:endParaRPr lang="zh-CN" altLang="zh-CN" sz="2200" dirty="0"/>
          </a:p>
          <a:p>
            <a:pPr marL="109728" indent="0">
              <a:buNone/>
            </a:pPr>
            <a:r>
              <a:rPr lang="zh-CN" altLang="zh-CN" sz="2200" dirty="0"/>
              <a:t>这里对任意的</a:t>
            </a:r>
            <a:r>
              <a:rPr lang="en-US" altLang="zh-CN" sz="2200" dirty="0"/>
              <a:t>i</a:t>
            </a:r>
            <a:r>
              <a:rPr lang="zh-CN" altLang="zh-CN" sz="2200" dirty="0"/>
              <a:t>和</a:t>
            </a:r>
            <a:r>
              <a:rPr lang="en-US" altLang="zh-CN" sz="2200" dirty="0"/>
              <a:t>j</a:t>
            </a:r>
            <a:r>
              <a:rPr lang="zh-CN" altLang="zh-CN" sz="2200" dirty="0"/>
              <a:t>（</a:t>
            </a:r>
            <a:r>
              <a:rPr lang="en-US" altLang="zh-CN" sz="2200" dirty="0"/>
              <a:t>i</a:t>
            </a:r>
            <a:r>
              <a:rPr lang="zh-CN" altLang="zh-CN" sz="2200" dirty="0"/>
              <a:t>，</a:t>
            </a:r>
            <a:r>
              <a:rPr lang="en-US" altLang="zh-CN" sz="2200" dirty="0"/>
              <a:t>j=1</a:t>
            </a:r>
            <a:r>
              <a:rPr lang="zh-CN" altLang="zh-CN" sz="2200" dirty="0"/>
              <a:t>，</a:t>
            </a:r>
            <a:r>
              <a:rPr lang="en-US" altLang="zh-CN" sz="2200" dirty="0"/>
              <a:t>2</a:t>
            </a:r>
            <a:r>
              <a:rPr lang="zh-CN" altLang="zh-CN" sz="2200" dirty="0"/>
              <a:t>，</a:t>
            </a:r>
            <a:r>
              <a:rPr lang="en-US" altLang="zh-CN" sz="2200" dirty="0"/>
              <a:t>…</a:t>
            </a:r>
            <a:r>
              <a:rPr lang="zh-CN" altLang="zh-CN" sz="2200" dirty="0"/>
              <a:t>，</a:t>
            </a:r>
            <a:r>
              <a:rPr lang="en-US" altLang="zh-CN" sz="2200" dirty="0"/>
              <a:t>m</a:t>
            </a:r>
            <a:r>
              <a:rPr lang="zh-CN" altLang="zh-CN" sz="2200" dirty="0"/>
              <a:t>）都有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是“不安全素事件”并且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∩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=ø</a:t>
            </a:r>
            <a:r>
              <a:rPr lang="zh-CN" altLang="zh-CN" sz="2200" dirty="0"/>
              <a:t>（空集）。</a:t>
            </a:r>
          </a:p>
          <a:p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1840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200" dirty="0"/>
              <a:t>于是，根据定理</a:t>
            </a:r>
            <a:r>
              <a:rPr lang="en-US" altLang="zh-CN" sz="2200" dirty="0"/>
              <a:t>2.2</a:t>
            </a:r>
            <a:r>
              <a:rPr lang="zh-CN" altLang="zh-CN" sz="2200" dirty="0"/>
              <a:t>（“不安全事件”素分解定理），便有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∩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=ø</a:t>
            </a:r>
            <a:r>
              <a:rPr lang="zh-CN" altLang="zh-CN" sz="2200" dirty="0"/>
              <a:t>（空集），并且</a:t>
            </a:r>
            <a:r>
              <a:rPr lang="zh-CN" altLang="zh-CN" sz="2200" dirty="0" smtClean="0"/>
              <a:t>：</a:t>
            </a:r>
            <a:endParaRPr lang="en-US" altLang="zh-CN" sz="2200" dirty="0" smtClean="0"/>
          </a:p>
          <a:p>
            <a:endParaRPr lang="zh-CN" altLang="zh-CN" sz="2200" dirty="0"/>
          </a:p>
          <a:p>
            <a:pPr marL="109728" indent="0">
              <a:buNone/>
            </a:pPr>
            <a:r>
              <a:rPr lang="en-US" altLang="zh-CN" sz="2200" dirty="0" smtClean="0"/>
              <a:t>P(D</a:t>
            </a:r>
            <a:r>
              <a:rPr lang="en-US" altLang="zh-CN" sz="2200" baseline="-25000" dirty="0" smtClean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)=P(B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)=P(B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)+P(B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)+…+P(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m</a:t>
            </a:r>
            <a:r>
              <a:rPr lang="en-US" altLang="zh-CN" sz="2200" dirty="0" smtClean="0"/>
              <a:t>)</a:t>
            </a:r>
          </a:p>
          <a:p>
            <a:pPr marL="109728" indent="0">
              <a:buNone/>
            </a:pPr>
            <a:endParaRPr lang="zh-CN" altLang="zh-CN" sz="2200" dirty="0"/>
          </a:p>
          <a:p>
            <a:pPr marL="109728" indent="0">
              <a:buNone/>
            </a:pPr>
            <a:r>
              <a:rPr lang="zh-CN" altLang="zh-CN" sz="2200" dirty="0"/>
              <a:t>因此，换句话说，我们可以将引发有限系统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的“不安全事件”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、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、</a:t>
            </a:r>
            <a:r>
              <a:rPr lang="en-US" altLang="zh-CN" sz="2200" dirty="0"/>
              <a:t>…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zh-CN" altLang="zh-CN" sz="2200" dirty="0"/>
              <a:t>，分解为另一批彼此互不相容的“不安全素事件”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、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、</a:t>
            </a:r>
            <a:r>
              <a:rPr lang="en-US" altLang="zh-CN" sz="2200" dirty="0"/>
              <a:t>…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m</a:t>
            </a:r>
            <a:r>
              <a:rPr lang="zh-CN" altLang="zh-CN" sz="2200" dirty="0"/>
              <a:t>，并且，还将有限系统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的不安全概率转化为</a:t>
            </a:r>
            <a:r>
              <a:rPr lang="en-US" altLang="zh-CN" sz="2200" dirty="0"/>
              <a:t>P(B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)+P(B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)+…+P(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)</a:t>
            </a:r>
            <a:r>
              <a:rPr lang="zh-CN" altLang="zh-CN" sz="2200" dirty="0"/>
              <a:t>。所以，有限系统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的“不安全”概率</a:t>
            </a:r>
            <a:r>
              <a:rPr lang="en-US" altLang="zh-CN" sz="2200" dirty="0"/>
              <a:t>P(D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)</a:t>
            </a:r>
            <a:r>
              <a:rPr lang="zh-CN" altLang="zh-CN" sz="2200" dirty="0"/>
              <a:t>的最小化问题，也就转化成了每个彼此互不相容的“不安全素事件”的概率</a:t>
            </a:r>
            <a:r>
              <a:rPr lang="en-US" altLang="zh-CN" sz="2200" dirty="0"/>
              <a:t>P(B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)(i=1,2,…,m)</a:t>
            </a:r>
            <a:r>
              <a:rPr lang="zh-CN" altLang="zh-CN" sz="2200" dirty="0"/>
              <a:t>的最小化问题。换句话说，我们有如下结果：</a:t>
            </a:r>
          </a:p>
        </p:txBody>
      </p:sp>
    </p:spTree>
    <p:extLst>
      <p:ext uri="{BB962C8B-B14F-4D97-AF65-F5344CB8AC3E}">
        <p14:creationId xmlns:p14="http://schemas.microsoft.com/office/powerpoint/2010/main" val="252167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200" dirty="0"/>
              <a:t>定理</a:t>
            </a:r>
            <a:r>
              <a:rPr lang="en-US" altLang="zh-CN" sz="2200" dirty="0"/>
              <a:t>2.3</a:t>
            </a:r>
            <a:r>
              <a:rPr lang="zh-CN" altLang="zh-CN" sz="2200" dirty="0"/>
              <a:t>（分而治之定理）</a:t>
            </a:r>
            <a:r>
              <a:rPr lang="zh-CN" altLang="zh-CN" sz="2200" b="1" dirty="0"/>
              <a:t>：</a:t>
            </a:r>
            <a:r>
              <a:rPr lang="zh-CN" altLang="zh-CN" sz="2200" dirty="0"/>
              <a:t>任何有限系统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的“不安全事件”集合，都可以分解成若干个彼此互不相容的“不安全素事件”：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、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、</a:t>
            </a:r>
            <a:r>
              <a:rPr lang="en-US" altLang="zh-CN" sz="2200" dirty="0"/>
              <a:t>…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m</a:t>
            </a:r>
            <a:r>
              <a:rPr lang="zh-CN" altLang="zh-CN" sz="2200" dirty="0"/>
              <a:t>。使得只需要对每个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(i=1,2,…,m)</a:t>
            </a:r>
            <a:r>
              <a:rPr lang="zh-CN" altLang="zh-CN" sz="2200" dirty="0"/>
              <a:t>进行独立加固，即减小事件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发生的概率</a:t>
            </a:r>
            <a:r>
              <a:rPr lang="en-US" altLang="zh-CN" sz="2200" dirty="0"/>
              <a:t>P(B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)</a:t>
            </a:r>
            <a:r>
              <a:rPr lang="zh-CN" altLang="zh-CN" sz="2200" dirty="0"/>
              <a:t>，那么，就可以整体上提高系统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的安全强度，或者说整体上减少系统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的“不安全”概率。</a:t>
            </a:r>
          </a:p>
          <a:p>
            <a:pPr marL="109728" indent="0">
              <a:buNone/>
            </a:pPr>
            <a:r>
              <a:rPr lang="zh-CN" altLang="zh-CN" sz="2200" dirty="0"/>
              <a:t>该分而治之</a:t>
            </a:r>
            <a:r>
              <a:rPr lang="zh-CN" altLang="zh-CN" sz="2200" dirty="0" smtClean="0"/>
              <a:t>定理就</a:t>
            </a:r>
            <a:r>
              <a:rPr lang="zh-CN" altLang="zh-CN" sz="2200" dirty="0"/>
              <a:t>回答了前面的“热平衡”问题，即，有限系统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”状态，将最终稳定成一些彼此互不相容的“不安全素事件”之并。该定理对网络空间安全界的启发意义在于：过去那种“头痛医头，足痛医足”的做法虽然值得改进；但也不能盲目地“头痛医足”或“足痛医头”，而是应该科学地将所有安全威胁</a:t>
            </a:r>
            <a:r>
              <a:rPr lang="zh-CN" altLang="zh-CN" sz="2200" dirty="0" smtClean="0"/>
              <a:t>因素分解</a:t>
            </a:r>
            <a:r>
              <a:rPr lang="zh-CN" altLang="zh-CN" sz="2200" dirty="0"/>
              <a:t>成互不相容的一些“专科”（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、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、</a:t>
            </a:r>
            <a:r>
              <a:rPr lang="en-US" altLang="zh-CN" sz="2200" dirty="0"/>
              <a:t>…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m</a:t>
            </a:r>
            <a:r>
              <a:rPr lang="zh-CN" altLang="zh-CN" sz="2200" dirty="0"/>
              <a:t>），然后，再开设若干“专科医院”来集中精力“医治”相应的病症（即，减小</a:t>
            </a:r>
            <a:r>
              <a:rPr lang="en-US" altLang="zh-CN" sz="2200" dirty="0"/>
              <a:t>P(B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)</a:t>
            </a:r>
            <a:r>
              <a:rPr lang="zh-CN" altLang="zh-CN" sz="22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03903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zh-CN" altLang="zh-CN" dirty="0"/>
              <a:t>设</a:t>
            </a:r>
            <a:r>
              <a:rPr lang="en-US" altLang="zh-CN" dirty="0"/>
              <a:t>X</a:t>
            </a:r>
            <a:r>
              <a:rPr lang="zh-CN" altLang="zh-CN" dirty="0"/>
              <a:t>是</a:t>
            </a:r>
            <a:r>
              <a:rPr lang="en-US" altLang="zh-CN" dirty="0"/>
              <a:t>B</a:t>
            </a:r>
            <a:r>
              <a:rPr lang="zh-CN" altLang="zh-CN" dirty="0"/>
              <a:t>的一个真子集，并且，若事件</a:t>
            </a:r>
            <a:r>
              <a:rPr lang="en-US" altLang="zh-CN" dirty="0"/>
              <a:t>X</a:t>
            </a:r>
            <a:r>
              <a:rPr lang="zh-CN" altLang="zh-CN" dirty="0"/>
              <a:t>发生，那么将促进</a:t>
            </a:r>
            <a:r>
              <a:rPr lang="en-US" altLang="zh-CN" dirty="0"/>
              <a:t>B</a:t>
            </a:r>
            <a:r>
              <a:rPr lang="zh-CN" altLang="zh-CN" dirty="0"/>
              <a:t>也发生（即，</a:t>
            </a:r>
            <a:r>
              <a:rPr lang="en-US" altLang="zh-CN" dirty="0"/>
              <a:t>P(B</a:t>
            </a:r>
            <a:r>
              <a:rPr lang="zh-CN" altLang="zh-CN" dirty="0"/>
              <a:t>│</a:t>
            </a:r>
            <a:r>
              <a:rPr lang="en-US" altLang="zh-CN" dirty="0"/>
              <a:t>X)-P(B)&gt;0</a:t>
            </a:r>
            <a:r>
              <a:rPr lang="zh-CN" altLang="zh-CN" dirty="0"/>
              <a:t>），那么，就称</a:t>
            </a:r>
            <a:r>
              <a:rPr lang="en-US" altLang="zh-CN" dirty="0"/>
              <a:t>X</a:t>
            </a:r>
            <a:r>
              <a:rPr lang="zh-CN" altLang="zh-CN" dirty="0"/>
              <a:t>为</a:t>
            </a:r>
            <a:r>
              <a:rPr lang="en-US" altLang="zh-CN" dirty="0"/>
              <a:t>B</a:t>
            </a:r>
            <a:r>
              <a:rPr lang="zh-CN" altLang="zh-CN" dirty="0"/>
              <a:t>的一个诱因。</a:t>
            </a:r>
          </a:p>
          <a:p>
            <a:pPr marL="109728" indent="0">
              <a:buNone/>
            </a:pPr>
            <a:r>
              <a:rPr lang="zh-CN" altLang="zh-CN" dirty="0"/>
              <a:t>针对任何具体给定的有限系统</a:t>
            </a:r>
            <a:r>
              <a:rPr lang="en-US" altLang="zh-CN" dirty="0"/>
              <a:t>A</a:t>
            </a:r>
            <a:r>
              <a:rPr lang="zh-CN" altLang="zh-CN" dirty="0"/>
              <a:t>，因为</a:t>
            </a:r>
            <a:r>
              <a:rPr lang="en-US" altLang="zh-CN" dirty="0"/>
              <a:t>B</a:t>
            </a:r>
            <a:r>
              <a:rPr lang="zh-CN" altLang="zh-CN" dirty="0"/>
              <a:t>是有限集，所以，从理论上看，总可以通过各种手段，发现或测试出当前</a:t>
            </a:r>
            <a:r>
              <a:rPr lang="en-US" altLang="zh-CN" dirty="0"/>
              <a:t>B</a:t>
            </a:r>
            <a:r>
              <a:rPr lang="zh-CN" altLang="zh-CN" dirty="0"/>
              <a:t>的全部有限个诱因，比如，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…</a:t>
            </a:r>
            <a:r>
              <a:rPr lang="zh-CN" altLang="zh-CN" dirty="0"/>
              <a:t>、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zh-CN" dirty="0"/>
              <a:t>，即，</a:t>
            </a:r>
          </a:p>
          <a:p>
            <a:pPr marL="109728" indent="0" algn="ctr">
              <a:buNone/>
            </a:pPr>
            <a:r>
              <a:rPr lang="en-US" altLang="zh-CN" dirty="0" smtClean="0"/>
              <a:t>B=X</a:t>
            </a:r>
            <a:r>
              <a:rPr lang="en-US" altLang="zh-CN" baseline="-25000" dirty="0" smtClean="0"/>
              <a:t>1</a:t>
            </a:r>
            <a:r>
              <a:rPr lang="zh-CN" altLang="zh-CN" dirty="0"/>
              <a:t>∪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zh-CN" dirty="0"/>
              <a:t>∪</a:t>
            </a:r>
            <a:r>
              <a:rPr lang="en-US" altLang="zh-CN" dirty="0"/>
              <a:t>…</a:t>
            </a:r>
            <a:r>
              <a:rPr lang="zh-CN" altLang="zh-CN" dirty="0"/>
              <a:t>∪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zh-CN" dirty="0"/>
              <a:t>。</a:t>
            </a:r>
          </a:p>
          <a:p>
            <a:pPr marL="109728" indent="0">
              <a:buNone/>
            </a:pPr>
            <a:r>
              <a:rPr lang="zh-CN" altLang="zh-CN" dirty="0"/>
              <a:t>设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是</a:t>
            </a:r>
            <a:r>
              <a:rPr lang="en-US" altLang="zh-CN" dirty="0"/>
              <a:t>B</a:t>
            </a:r>
            <a:r>
              <a:rPr lang="zh-CN" altLang="zh-CN" dirty="0"/>
              <a:t>的两个诱因，而且还同时满足：</a:t>
            </a:r>
          </a:p>
          <a:p>
            <a:pPr marL="109728" indent="0">
              <a:buNone/>
            </a:pPr>
            <a:r>
              <a:rPr lang="en-US" altLang="zh-CN" dirty="0" smtClean="0"/>
              <a:t>        1</a:t>
            </a:r>
            <a:r>
              <a:rPr lang="zh-CN" altLang="zh-CN" dirty="0"/>
              <a:t>）</a:t>
            </a:r>
            <a:r>
              <a:rPr lang="en-US" altLang="zh-CN" dirty="0"/>
              <a:t>X</a:t>
            </a:r>
            <a:r>
              <a:rPr lang="zh-CN" altLang="zh-CN" dirty="0"/>
              <a:t>∩</a:t>
            </a:r>
            <a:r>
              <a:rPr lang="en-US" altLang="zh-CN" dirty="0"/>
              <a:t>Y=ø</a:t>
            </a:r>
            <a:r>
              <a:rPr lang="zh-CN" altLang="zh-CN" dirty="0"/>
              <a:t>（空集）；</a:t>
            </a:r>
          </a:p>
          <a:p>
            <a:pPr marL="109728" indent="0">
              <a:buNone/>
            </a:pPr>
            <a:r>
              <a:rPr lang="en-US" altLang="zh-CN" dirty="0" smtClean="0"/>
              <a:t>        2</a:t>
            </a:r>
            <a:r>
              <a:rPr lang="zh-CN" altLang="zh-CN" dirty="0"/>
              <a:t>）</a:t>
            </a:r>
            <a:r>
              <a:rPr lang="en-US" altLang="zh-CN" dirty="0"/>
              <a:t>B=X</a:t>
            </a:r>
            <a:r>
              <a:rPr lang="zh-CN" altLang="zh-CN" dirty="0"/>
              <a:t>∪</a:t>
            </a:r>
            <a:r>
              <a:rPr lang="en-US" altLang="zh-CN" dirty="0"/>
              <a:t>Y</a:t>
            </a:r>
            <a:r>
              <a:rPr lang="zh-CN" altLang="zh-CN" dirty="0"/>
              <a:t>。</a:t>
            </a:r>
          </a:p>
          <a:p>
            <a:pPr marL="109728" indent="0">
              <a:buNone/>
            </a:pPr>
            <a:r>
              <a:rPr lang="zh-CN" altLang="zh-CN" dirty="0" smtClean="0"/>
              <a:t>那么，就说</a:t>
            </a:r>
            <a:r>
              <a:rPr lang="en-US" altLang="zh-CN" dirty="0" smtClean="0"/>
              <a:t>B</a:t>
            </a:r>
            <a:r>
              <a:rPr lang="zh-CN" altLang="zh-CN" dirty="0" smtClean="0"/>
              <a:t>是可分解的，并且</a:t>
            </a:r>
            <a:r>
              <a:rPr lang="en-US" altLang="zh-CN" dirty="0" smtClean="0"/>
              <a:t>X</a:t>
            </a:r>
            <a:r>
              <a:rPr lang="zh-CN" altLang="zh-CN" dirty="0" smtClean="0"/>
              <a:t>∪</a:t>
            </a:r>
            <a:r>
              <a:rPr lang="en-US" altLang="zh-CN" dirty="0" smtClean="0"/>
              <a:t>Y</a:t>
            </a:r>
            <a:r>
              <a:rPr lang="zh-CN" altLang="zh-CN" dirty="0" smtClean="0"/>
              <a:t>就是它的一种分解。如果某个</a:t>
            </a:r>
            <a:r>
              <a:rPr lang="en-US" altLang="zh-CN" dirty="0" smtClean="0"/>
              <a:t>B</a:t>
            </a:r>
            <a:r>
              <a:rPr lang="zh-CN" altLang="zh-CN" dirty="0" smtClean="0"/>
              <a:t>是不可分解的（即，它的所有真子集都不再是其诱因了，或者说对</a:t>
            </a:r>
            <a:r>
              <a:rPr lang="en-US" altLang="zh-CN" dirty="0" smtClean="0"/>
              <a:t>B</a:t>
            </a:r>
            <a:r>
              <a:rPr lang="zh-CN" altLang="zh-CN" dirty="0" smtClean="0"/>
              <a:t>的所有真子集</a:t>
            </a:r>
            <a:r>
              <a:rPr lang="en-US" altLang="zh-CN" dirty="0" smtClean="0"/>
              <a:t>Z</a:t>
            </a:r>
            <a:r>
              <a:rPr lang="zh-CN" altLang="zh-CN" dirty="0" smtClean="0"/>
              <a:t>，都有条件概率</a:t>
            </a:r>
            <a:r>
              <a:rPr lang="en-US" altLang="zh-CN" dirty="0" smtClean="0"/>
              <a:t>P(B</a:t>
            </a:r>
            <a:r>
              <a:rPr lang="zh-CN" altLang="zh-CN" dirty="0" smtClean="0"/>
              <a:t>│</a:t>
            </a:r>
            <a:r>
              <a:rPr lang="en-US" altLang="zh-CN" dirty="0" smtClean="0"/>
              <a:t>Z)=P(B)</a:t>
            </a:r>
            <a:r>
              <a:rPr lang="zh-CN" altLang="zh-CN" dirty="0" smtClean="0"/>
              <a:t>），那么，就称该事件为“素事件”。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9263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若</a:t>
            </a:r>
            <a:r>
              <a:rPr lang="en-US" altLang="zh-CN" sz="2400" dirty="0"/>
              <a:t>Y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都是</a:t>
            </a:r>
            <a:r>
              <a:rPr lang="en-US" altLang="zh-CN" sz="2400" dirty="0"/>
              <a:t>B</a:t>
            </a:r>
            <a:r>
              <a:rPr lang="zh-CN" altLang="zh-CN" sz="2400" dirty="0"/>
              <a:t>的诱因，并且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endParaRPr lang="zh-CN" altLang="zh-CN" sz="2400" dirty="0"/>
          </a:p>
          <a:p>
            <a:pPr marL="109728" indent="0">
              <a:buNone/>
            </a:pPr>
            <a:r>
              <a:rPr lang="en-US" altLang="zh-CN" sz="2400" dirty="0" smtClean="0"/>
              <a:t>       1</a:t>
            </a:r>
            <a:r>
              <a:rPr lang="zh-CN" altLang="zh-CN" sz="2400" dirty="0"/>
              <a:t>）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∩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=ø</a:t>
            </a:r>
            <a:r>
              <a:rPr lang="zh-CN" altLang="zh-CN" sz="2400" dirty="0"/>
              <a:t>（空集）；</a:t>
            </a:r>
          </a:p>
          <a:p>
            <a:pPr marL="109728" indent="0">
              <a:buNone/>
            </a:pPr>
            <a:r>
              <a:rPr lang="en-US" altLang="zh-CN" sz="2400" dirty="0" smtClean="0"/>
              <a:t>       2</a:t>
            </a:r>
            <a:r>
              <a:rPr lang="zh-CN" altLang="zh-CN" sz="2400" dirty="0"/>
              <a:t>）</a:t>
            </a:r>
            <a:r>
              <a:rPr lang="en-US" altLang="zh-CN" sz="2400" dirty="0"/>
              <a:t>Y=Y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∪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/>
          </a:p>
          <a:p>
            <a:pPr marL="109728" indent="0">
              <a:buNone/>
            </a:pPr>
            <a:r>
              <a:rPr lang="zh-CN" altLang="zh-CN" sz="2400" dirty="0"/>
              <a:t>那么，就说</a:t>
            </a:r>
            <a:r>
              <a:rPr lang="en-US" altLang="zh-CN" sz="2400" dirty="0"/>
              <a:t>B</a:t>
            </a:r>
            <a:r>
              <a:rPr lang="zh-CN" altLang="zh-CN" sz="2400" dirty="0"/>
              <a:t>的诱因</a:t>
            </a:r>
            <a:r>
              <a:rPr lang="en-US" altLang="zh-CN" sz="2400" dirty="0"/>
              <a:t>Y</a:t>
            </a:r>
            <a:r>
              <a:rPr lang="zh-CN" altLang="zh-CN" sz="2400" dirty="0"/>
              <a:t>是可分解的，并且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∪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就是它的一种分解。如果诱因</a:t>
            </a:r>
            <a:r>
              <a:rPr lang="en-US" altLang="zh-CN" sz="2400" dirty="0"/>
              <a:t>Y</a:t>
            </a:r>
            <a:r>
              <a:rPr lang="zh-CN" altLang="zh-CN" sz="2400" dirty="0"/>
              <a:t>是不可分解的（即，它的所有真子集都不再是</a:t>
            </a:r>
            <a:r>
              <a:rPr lang="en-US" altLang="zh-CN" sz="2400" dirty="0"/>
              <a:t>B</a:t>
            </a:r>
            <a:r>
              <a:rPr lang="zh-CN" altLang="zh-CN" sz="2400" dirty="0"/>
              <a:t>的诱因了），那么，就称该诱因</a:t>
            </a:r>
            <a:r>
              <a:rPr lang="en-US" altLang="zh-CN" sz="2400" dirty="0"/>
              <a:t>Y</a:t>
            </a:r>
            <a:r>
              <a:rPr lang="zh-CN" altLang="zh-CN" sz="2400" dirty="0"/>
              <a:t>为“</a:t>
            </a:r>
            <a:r>
              <a:rPr lang="en-US" altLang="zh-CN" sz="2400" dirty="0"/>
              <a:t>B</a:t>
            </a:r>
            <a:r>
              <a:rPr lang="zh-CN" altLang="zh-CN" sz="2400" dirty="0"/>
              <a:t>的素诱因”。如果诱因</a:t>
            </a:r>
            <a:r>
              <a:rPr lang="en-US" altLang="zh-CN" sz="2400" dirty="0"/>
              <a:t>Y</a:t>
            </a:r>
            <a:r>
              <a:rPr lang="zh-CN" altLang="zh-CN" sz="2400" dirty="0"/>
              <a:t>的所有子集</a:t>
            </a:r>
            <a:r>
              <a:rPr lang="en-US" altLang="zh-CN" sz="2400" dirty="0"/>
              <a:t>Z</a:t>
            </a:r>
            <a:r>
              <a:rPr lang="zh-CN" altLang="zh-CN" sz="2400" dirty="0"/>
              <a:t>，都不再是</a:t>
            </a:r>
            <a:r>
              <a:rPr lang="en-US" altLang="zh-CN" sz="2400" dirty="0"/>
              <a:t>Y</a:t>
            </a:r>
            <a:r>
              <a:rPr lang="zh-CN" altLang="zh-CN" sz="2400" dirty="0"/>
              <a:t>自己的诱因了，那么，就称</a:t>
            </a:r>
            <a:r>
              <a:rPr lang="en-US" altLang="zh-CN" sz="2400" dirty="0"/>
              <a:t>Y</a:t>
            </a:r>
            <a:r>
              <a:rPr lang="zh-CN" altLang="zh-CN" sz="2400" dirty="0"/>
              <a:t>为“元诱因”，或形象地称为“穴位”。</a:t>
            </a:r>
          </a:p>
        </p:txBody>
      </p:sp>
    </p:spTree>
    <p:extLst>
      <p:ext uri="{BB962C8B-B14F-4D97-AF65-F5344CB8AC3E}">
        <p14:creationId xmlns:p14="http://schemas.microsoft.com/office/powerpoint/2010/main" val="167853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400" dirty="0"/>
              <a:t>定理</a:t>
            </a:r>
            <a:r>
              <a:rPr lang="en-US" altLang="zh-CN" sz="2400" dirty="0"/>
              <a:t>2.4</a:t>
            </a:r>
            <a:r>
              <a:rPr lang="zh-CN" altLang="zh-CN" sz="2400" dirty="0"/>
              <a:t>（事件分解定理）</a:t>
            </a:r>
            <a:r>
              <a:rPr lang="zh-CN" altLang="zh-CN" sz="2400" b="1" dirty="0"/>
              <a:t>：</a:t>
            </a:r>
            <a:r>
              <a:rPr lang="zh-CN" altLang="zh-CN" sz="2400" dirty="0"/>
              <a:t>对任意给定的事件</a:t>
            </a:r>
            <a:r>
              <a:rPr lang="en-US" altLang="zh-CN" sz="2400" dirty="0"/>
              <a:t>B</a:t>
            </a:r>
            <a:r>
              <a:rPr lang="zh-CN" altLang="zh-CN" sz="2400" dirty="0"/>
              <a:t>，都可以判断出</a:t>
            </a:r>
            <a:r>
              <a:rPr lang="en-US" altLang="zh-CN" sz="2400" dirty="0"/>
              <a:t>B</a:t>
            </a:r>
            <a:r>
              <a:rPr lang="zh-CN" altLang="zh-CN" sz="2400" dirty="0"/>
              <a:t>是否是可分解的，并且，如果</a:t>
            </a:r>
            <a:r>
              <a:rPr lang="en-US" altLang="zh-CN" sz="2400" dirty="0"/>
              <a:t>B</a:t>
            </a:r>
            <a:r>
              <a:rPr lang="zh-CN" altLang="zh-CN" sz="2400" dirty="0"/>
              <a:t>是可分解的，那么，也可以找到它的某种分解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109728" indent="0">
              <a:buNone/>
            </a:pPr>
            <a:r>
              <a:rPr lang="zh-CN" altLang="zh-CN" sz="2400" dirty="0"/>
              <a:t>定理</a:t>
            </a:r>
            <a:r>
              <a:rPr lang="en-US" altLang="zh-CN" sz="2400" dirty="0"/>
              <a:t>2.5</a:t>
            </a:r>
            <a:r>
              <a:rPr lang="zh-CN" altLang="zh-CN" sz="2400" dirty="0"/>
              <a:t>（事件素分解定理）：若反复使用上述的“事件分解定理”来处理事件</a:t>
            </a:r>
            <a:r>
              <a:rPr lang="en-US" altLang="zh-CN" sz="2400" dirty="0"/>
              <a:t>B</a:t>
            </a:r>
            <a:r>
              <a:rPr lang="zh-CN" altLang="zh-CN" sz="2400" dirty="0"/>
              <a:t>，那么，就可以最终得到分解：</a:t>
            </a:r>
          </a:p>
          <a:p>
            <a:pPr marL="109728" indent="0" algn="ctr">
              <a:buNone/>
            </a:pPr>
            <a:r>
              <a:rPr lang="en-US" altLang="zh-CN" sz="2400" dirty="0" smtClean="0"/>
              <a:t>B=Y</a:t>
            </a:r>
            <a:r>
              <a:rPr lang="en-US" altLang="zh-CN" sz="2400" baseline="-25000" dirty="0" smtClean="0"/>
              <a:t>1</a:t>
            </a:r>
            <a:r>
              <a:rPr lang="zh-CN" altLang="zh-CN" sz="2400" dirty="0"/>
              <a:t>∪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∪</a:t>
            </a:r>
            <a:r>
              <a:rPr lang="en-US" altLang="zh-CN" sz="2400" dirty="0"/>
              <a:t>…</a:t>
            </a:r>
            <a:r>
              <a:rPr lang="zh-CN" altLang="zh-CN" sz="2400" dirty="0"/>
              <a:t>∪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m</a:t>
            </a:r>
            <a:r>
              <a:rPr lang="zh-CN" altLang="zh-CN" sz="2400" dirty="0"/>
              <a:t>，</a:t>
            </a:r>
          </a:p>
          <a:p>
            <a:pPr marL="109728" indent="0">
              <a:buNone/>
            </a:pPr>
            <a:r>
              <a:rPr lang="zh-CN" altLang="zh-CN" sz="2400" dirty="0"/>
              <a:t>这里对任意的</a:t>
            </a:r>
            <a:r>
              <a:rPr lang="en-US" altLang="zh-CN" sz="2400" dirty="0"/>
              <a:t>i</a:t>
            </a:r>
            <a:r>
              <a:rPr lang="zh-CN" altLang="zh-CN" sz="2400" dirty="0"/>
              <a:t>和</a:t>
            </a:r>
            <a:r>
              <a:rPr lang="en-US" altLang="zh-CN" sz="2400" dirty="0"/>
              <a:t>j</a:t>
            </a:r>
            <a:r>
              <a:rPr lang="zh-CN" altLang="zh-CN" sz="2400" dirty="0"/>
              <a:t>（</a:t>
            </a:r>
            <a:r>
              <a:rPr lang="en-US" altLang="zh-CN" sz="2400" dirty="0"/>
              <a:t>i</a:t>
            </a:r>
            <a:r>
              <a:rPr lang="zh-CN" altLang="zh-CN" sz="2400" dirty="0"/>
              <a:t>，</a:t>
            </a:r>
            <a:r>
              <a:rPr lang="en-US" altLang="zh-CN" sz="2400" dirty="0"/>
              <a:t>j=1</a:t>
            </a:r>
            <a:r>
              <a:rPr lang="zh-CN" altLang="zh-CN" sz="2400" dirty="0"/>
              <a:t>，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…</a:t>
            </a:r>
            <a:r>
              <a:rPr lang="zh-CN" altLang="zh-CN" sz="2400" dirty="0"/>
              <a:t>，</a:t>
            </a:r>
            <a:r>
              <a:rPr lang="en-US" altLang="zh-CN" sz="2400" dirty="0"/>
              <a:t>m</a:t>
            </a:r>
            <a:r>
              <a:rPr lang="zh-CN" altLang="zh-CN" sz="2400" dirty="0"/>
              <a:t>）都有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∩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=ø</a:t>
            </a:r>
            <a:r>
              <a:rPr lang="zh-CN" altLang="zh-CN" sz="2400" dirty="0"/>
              <a:t>（空集），并且每个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i</a:t>
            </a:r>
            <a:r>
              <a:rPr lang="zh-CN" altLang="zh-CN" sz="2400" dirty="0"/>
              <a:t>都是</a:t>
            </a:r>
            <a:r>
              <a:rPr lang="en-US" altLang="zh-CN" sz="2400" dirty="0"/>
              <a:t>B</a:t>
            </a:r>
            <a:r>
              <a:rPr lang="zh-CN" altLang="zh-CN" sz="2400" dirty="0"/>
              <a:t>的素诱因。</a:t>
            </a:r>
          </a:p>
          <a:p>
            <a:endParaRPr lang="en-US" altLang="zh-CN" sz="2400" dirty="0" smtClean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2440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019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/>
              <a:t>有了上面各</a:t>
            </a:r>
            <a:r>
              <a:rPr lang="zh-CN" altLang="zh-CN" sz="2000" dirty="0" smtClean="0"/>
              <a:t>定理后</a:t>
            </a:r>
            <a:r>
              <a:rPr lang="zh-CN" altLang="zh-CN" sz="2000" dirty="0"/>
              <a:t>，</a:t>
            </a:r>
            <a:r>
              <a:rPr lang="zh-CN" altLang="zh-CN" sz="2000" dirty="0" smtClean="0"/>
              <a:t>我们就</a:t>
            </a:r>
            <a:r>
              <a:rPr lang="zh-CN" altLang="zh-CN" sz="2000" dirty="0"/>
              <a:t>可以给</a:t>
            </a:r>
            <a:r>
              <a:rPr lang="zh-CN" altLang="zh-CN" sz="2000" dirty="0" smtClean="0"/>
              <a:t>出有限</a:t>
            </a:r>
            <a:r>
              <a:rPr lang="zh-CN" altLang="zh-CN" sz="2000" dirty="0"/>
              <a:t>系统</a:t>
            </a:r>
            <a:r>
              <a:rPr lang="en-US" altLang="zh-CN" sz="2000" dirty="0"/>
              <a:t>A</a:t>
            </a:r>
            <a:r>
              <a:rPr lang="zh-CN" altLang="zh-CN" sz="2000" dirty="0"/>
              <a:t>的安全经络图算法步骤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r>
              <a:rPr lang="zh-CN" altLang="zh-CN" sz="2000" dirty="0" smtClean="0"/>
              <a:t>第</a:t>
            </a:r>
            <a:r>
              <a:rPr lang="en-US" altLang="zh-CN" sz="2000" dirty="0"/>
              <a:t>0</a:t>
            </a:r>
            <a:r>
              <a:rPr lang="zh-CN" altLang="zh-CN" sz="2000" dirty="0"/>
              <a:t>步：针对系统</a:t>
            </a:r>
            <a:r>
              <a:rPr lang="en-US" altLang="zh-CN" sz="2000" dirty="0"/>
              <a:t>A</a:t>
            </a:r>
            <a:r>
              <a:rPr lang="zh-CN" altLang="zh-CN" sz="2000" dirty="0"/>
              <a:t>的“不安全事件”</a:t>
            </a:r>
            <a:r>
              <a:rPr lang="en-US" altLang="zh-CN" sz="2000" dirty="0"/>
              <a:t>D</a:t>
            </a:r>
            <a:r>
              <a:rPr lang="zh-CN" altLang="zh-CN" sz="2000" dirty="0"/>
              <a:t>。</a:t>
            </a:r>
          </a:p>
          <a:p>
            <a:r>
              <a:rPr lang="zh-CN" altLang="zh-CN" sz="2000" dirty="0"/>
              <a:t>第</a:t>
            </a:r>
            <a:r>
              <a:rPr lang="en-US" altLang="zh-CN" sz="2000" dirty="0"/>
              <a:t>1</a:t>
            </a:r>
            <a:r>
              <a:rPr lang="zh-CN" altLang="zh-CN" sz="2000" dirty="0"/>
              <a:t>步：利用定理</a:t>
            </a:r>
            <a:r>
              <a:rPr lang="en-US" altLang="zh-CN" sz="2000" dirty="0"/>
              <a:t>2.2</a:t>
            </a:r>
            <a:r>
              <a:rPr lang="zh-CN" altLang="zh-CN" sz="2000" dirty="0"/>
              <a:t>，将</a:t>
            </a:r>
            <a:r>
              <a:rPr lang="en-US" altLang="zh-CN" sz="2000" dirty="0"/>
              <a:t>D</a:t>
            </a:r>
            <a:r>
              <a:rPr lang="zh-CN" altLang="zh-CN" sz="2000" dirty="0"/>
              <a:t>分解成一些互不相容的“不安全素事件”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1</a:t>
            </a:r>
            <a:r>
              <a:rPr lang="zh-CN" altLang="zh-CN" sz="2000" dirty="0"/>
              <a:t>∪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∪</a:t>
            </a:r>
            <a:r>
              <a:rPr lang="en-US" altLang="zh-CN" sz="2000" dirty="0"/>
              <a:t>…</a:t>
            </a:r>
            <a:r>
              <a:rPr lang="zh-CN" altLang="zh-CN" sz="2000" dirty="0"/>
              <a:t>∪</a:t>
            </a:r>
            <a:r>
              <a:rPr lang="en-US" altLang="zh-CN" sz="2000" dirty="0" err="1"/>
              <a:t>B</a:t>
            </a:r>
            <a:r>
              <a:rPr lang="en-US" altLang="zh-CN" sz="2000" baseline="-25000" dirty="0" err="1"/>
              <a:t>m</a:t>
            </a:r>
            <a:r>
              <a:rPr lang="zh-CN" altLang="zh-CN" sz="2000" dirty="0"/>
              <a:t>，这里对任意的</a:t>
            </a:r>
            <a:r>
              <a:rPr lang="en-US" altLang="zh-CN" sz="2000" dirty="0"/>
              <a:t>i</a:t>
            </a:r>
            <a:r>
              <a:rPr lang="zh-CN" altLang="zh-CN" sz="2000" dirty="0"/>
              <a:t>和</a:t>
            </a:r>
            <a:r>
              <a:rPr lang="en-US" altLang="zh-CN" sz="2000" dirty="0"/>
              <a:t>j</a:t>
            </a:r>
            <a:r>
              <a:rPr lang="zh-CN" altLang="zh-CN" sz="2000" dirty="0"/>
              <a:t>（</a:t>
            </a:r>
            <a:r>
              <a:rPr lang="en-US" altLang="zh-CN" sz="2000" dirty="0"/>
              <a:t>i</a:t>
            </a:r>
            <a:r>
              <a:rPr lang="zh-CN" altLang="zh-CN" sz="2000" dirty="0"/>
              <a:t>，</a:t>
            </a:r>
            <a:r>
              <a:rPr lang="en-US" altLang="zh-CN" sz="2000" dirty="0"/>
              <a:t>j=1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</a:t>
            </a:r>
            <a:r>
              <a:rPr lang="en-US" altLang="zh-CN" sz="2000" dirty="0"/>
              <a:t>…</a:t>
            </a:r>
            <a:r>
              <a:rPr lang="zh-CN" altLang="zh-CN" sz="2000" dirty="0"/>
              <a:t>，</a:t>
            </a:r>
            <a:r>
              <a:rPr lang="en-US" altLang="zh-CN" sz="2000" dirty="0"/>
              <a:t>m</a:t>
            </a:r>
            <a:r>
              <a:rPr lang="zh-CN" altLang="zh-CN" sz="2000" dirty="0"/>
              <a:t>）都有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是“不安全素事件”并且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∩</a:t>
            </a:r>
            <a:r>
              <a:rPr lang="en-US" altLang="zh-CN" sz="2000" dirty="0" err="1"/>
              <a:t>B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=ø</a:t>
            </a:r>
            <a:r>
              <a:rPr lang="zh-CN" altLang="zh-CN" sz="2000" dirty="0"/>
              <a:t>（空集）。（为清晰计，在绘制经络图时，可以从左至右，按照</a:t>
            </a:r>
            <a:r>
              <a:rPr lang="en-US" altLang="zh-CN" sz="2000" dirty="0"/>
              <a:t>P(B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zh-CN" altLang="zh-CN" sz="2000" dirty="0"/>
              <a:t>的递减顺序排列）。</a:t>
            </a:r>
          </a:p>
          <a:p>
            <a:r>
              <a:rPr lang="zh-CN" altLang="zh-CN" sz="2000" dirty="0"/>
              <a:t>第</a:t>
            </a:r>
            <a:r>
              <a:rPr lang="en-US" altLang="zh-CN" sz="2000" dirty="0"/>
              <a:t>2.i</a:t>
            </a:r>
            <a:r>
              <a:rPr lang="zh-CN" altLang="zh-CN" sz="2000" dirty="0"/>
              <a:t>步（</a:t>
            </a:r>
            <a:r>
              <a:rPr lang="en-US" altLang="zh-CN" sz="2000" dirty="0"/>
              <a:t>i=1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，…，</a:t>
            </a:r>
            <a:r>
              <a:rPr lang="en-US" altLang="zh-CN" sz="2000" dirty="0"/>
              <a:t>m</a:t>
            </a:r>
            <a:r>
              <a:rPr lang="zh-CN" altLang="zh-CN" sz="2000" dirty="0"/>
              <a:t>）：利用定理</a:t>
            </a:r>
            <a:r>
              <a:rPr lang="en-US" altLang="zh-CN" sz="2000" dirty="0"/>
              <a:t>2.5</a:t>
            </a:r>
            <a:r>
              <a:rPr lang="zh-CN" altLang="zh-CN" sz="2000" dirty="0"/>
              <a:t>，把第</a:t>
            </a:r>
            <a:r>
              <a:rPr lang="en-US" altLang="zh-CN" sz="2000" dirty="0"/>
              <a:t>1</a:t>
            </a:r>
            <a:r>
              <a:rPr lang="zh-CN" altLang="zh-CN" sz="2000" dirty="0"/>
              <a:t>步中所得到的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分解成若干“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的素诱因”。（为清晰计，在绘制经络图时，可以从左至右，对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的素诱因，按照其发生概率大小值的递减顺序排列）为避免混淆，我们将所有第</a:t>
            </a:r>
            <a:r>
              <a:rPr lang="en-US" altLang="zh-CN" sz="2000" dirty="0"/>
              <a:t>2</a:t>
            </a:r>
            <a:r>
              <a:rPr lang="zh-CN" altLang="zh-CN" sz="2000" dirty="0"/>
              <a:t>步获得的素诱因，称为“第</a:t>
            </a:r>
            <a:r>
              <a:rPr lang="en-US" altLang="zh-CN" sz="2000" dirty="0"/>
              <a:t>2</a:t>
            </a:r>
            <a:r>
              <a:rPr lang="zh-CN" altLang="zh-CN" sz="2000" dirty="0"/>
              <a:t>步素诱因”。这些素诱因中，有些可能已经是“元诱因”（穴位）了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543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000" dirty="0"/>
              <a:t>第</a:t>
            </a:r>
            <a:r>
              <a:rPr lang="en-US" altLang="zh-CN" sz="2000" dirty="0"/>
              <a:t>3.i</a:t>
            </a:r>
            <a:r>
              <a:rPr lang="zh-CN" altLang="zh-CN" sz="2000" dirty="0"/>
              <a:t>步（</a:t>
            </a:r>
            <a:r>
              <a:rPr lang="en-US" altLang="zh-CN" sz="2000" dirty="0"/>
              <a:t>i=1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，…）：针对第</a:t>
            </a:r>
            <a:r>
              <a:rPr lang="en-US" altLang="zh-CN" sz="2000" dirty="0"/>
              <a:t>2</a:t>
            </a:r>
            <a:r>
              <a:rPr lang="zh-CN" altLang="zh-CN" sz="2000" dirty="0"/>
              <a:t>步所获得的每个不是“元诱因”（穴位）的素诱因，利用定理</a:t>
            </a:r>
            <a:r>
              <a:rPr lang="en-US" altLang="zh-CN" sz="2000" dirty="0"/>
              <a:t>2.5</a:t>
            </a:r>
            <a:r>
              <a:rPr lang="zh-CN" altLang="zh-CN" sz="2000" dirty="0"/>
              <a:t>，将其进行分解，由此得到的素诱因，称为“第</a:t>
            </a:r>
            <a:r>
              <a:rPr lang="en-US" altLang="zh-CN" sz="2000" dirty="0"/>
              <a:t>3</a:t>
            </a:r>
            <a:r>
              <a:rPr lang="zh-CN" altLang="zh-CN" sz="2000" dirty="0"/>
              <a:t>步素诱因”（这些诱因的从左到右的排列顺序也与前几步相似）。这些素诱因中，有些可能已经是“元诱因”（穴位）了。</a:t>
            </a:r>
          </a:p>
          <a:p>
            <a:pPr marL="109728" indent="0">
              <a:buNone/>
            </a:pPr>
            <a:r>
              <a:rPr lang="en-US" altLang="zh-CN" sz="2000" dirty="0" smtClean="0"/>
              <a:t>……</a:t>
            </a:r>
            <a:endParaRPr lang="zh-CN" altLang="zh-CN" sz="2000" dirty="0"/>
          </a:p>
          <a:p>
            <a:r>
              <a:rPr lang="zh-CN" altLang="zh-CN" sz="2000" dirty="0"/>
              <a:t>第</a:t>
            </a:r>
            <a:r>
              <a:rPr lang="en-US" altLang="zh-CN" sz="2000" dirty="0" err="1"/>
              <a:t>k.i</a:t>
            </a:r>
            <a:r>
              <a:rPr lang="zh-CN" altLang="zh-CN" sz="2000" dirty="0"/>
              <a:t>步（</a:t>
            </a:r>
            <a:r>
              <a:rPr lang="en-US" altLang="zh-CN" sz="2000" dirty="0"/>
              <a:t>i=1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，…）：针对第</a:t>
            </a:r>
            <a:r>
              <a:rPr lang="en-US" altLang="zh-CN" sz="2000" dirty="0"/>
              <a:t>k-1</a:t>
            </a:r>
            <a:r>
              <a:rPr lang="zh-CN" altLang="zh-CN" sz="2000" dirty="0"/>
              <a:t>步所获得的每个不是“元诱因”（穴位）的素诱因，利用定理</a:t>
            </a:r>
            <a:r>
              <a:rPr lang="en-US" altLang="zh-CN" sz="2000" dirty="0"/>
              <a:t>2.5</a:t>
            </a:r>
            <a:r>
              <a:rPr lang="zh-CN" altLang="zh-CN" sz="2000" dirty="0"/>
              <a:t>，将其进行分解，由此得到的素诱因，称为“第</a:t>
            </a:r>
            <a:r>
              <a:rPr lang="en-US" altLang="zh-CN" sz="2000" dirty="0"/>
              <a:t>k</a:t>
            </a:r>
            <a:r>
              <a:rPr lang="zh-CN" altLang="zh-CN" sz="2000" dirty="0"/>
              <a:t>步素诱因”。（这些诱因的从左到右的排列顺序也与前几步相似）。这些素诱因中，有些可能已经是“元诱因”（穴位）了。</a:t>
            </a:r>
          </a:p>
          <a:p>
            <a:pPr marL="109728" indent="0">
              <a:buNone/>
            </a:pPr>
            <a:r>
              <a:rPr lang="en-US" altLang="zh-CN" sz="2000" dirty="0" smtClean="0"/>
              <a:t>……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5639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 smtClean="0"/>
              <a:t>由于</a:t>
            </a:r>
            <a:r>
              <a:rPr lang="zh-CN" altLang="zh-CN" sz="2000" dirty="0"/>
              <a:t>上面各步骤的每次分解，都是针对真子集进行的，所以，这种分解的步骤不会无穷进行下去，即，一定存在某个正整数，比如</a:t>
            </a:r>
            <a:r>
              <a:rPr lang="en-US" altLang="zh-CN" sz="2000" dirty="0"/>
              <a:t>N</a:t>
            </a:r>
            <a:r>
              <a:rPr lang="zh-CN" altLang="zh-CN" sz="2000" dirty="0"/>
              <a:t>，使得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endParaRPr lang="zh-CN" altLang="zh-CN" sz="2000" dirty="0"/>
          </a:p>
          <a:p>
            <a:r>
              <a:rPr lang="zh-CN" altLang="zh-CN" sz="2000" dirty="0"/>
              <a:t>第</a:t>
            </a:r>
            <a:r>
              <a:rPr lang="en-US" altLang="zh-CN" sz="2000" dirty="0" err="1"/>
              <a:t>N.i</a:t>
            </a:r>
            <a:r>
              <a:rPr lang="zh-CN" altLang="zh-CN" sz="2000" dirty="0"/>
              <a:t>步（</a:t>
            </a:r>
            <a:r>
              <a:rPr lang="en-US" altLang="zh-CN" sz="2000" dirty="0"/>
              <a:t>i=1</a:t>
            </a:r>
            <a:r>
              <a:rPr lang="zh-CN" altLang="zh-CN" sz="2000" dirty="0"/>
              <a:t>，</a:t>
            </a:r>
            <a:r>
              <a:rPr lang="en-US" altLang="zh-CN" sz="2000" dirty="0"/>
              <a:t>2</a:t>
            </a:r>
            <a:r>
              <a:rPr lang="zh-CN" altLang="zh-CN" sz="2000" dirty="0"/>
              <a:t>，…）：针对第</a:t>
            </a:r>
            <a:r>
              <a:rPr lang="en-US" altLang="zh-CN" sz="2000" dirty="0"/>
              <a:t>N-1</a:t>
            </a:r>
            <a:r>
              <a:rPr lang="zh-CN" altLang="zh-CN" sz="2000" dirty="0"/>
              <a:t>步所获得的每个不是“元诱因”的素诱因，利用定理</a:t>
            </a:r>
            <a:r>
              <a:rPr lang="en-US" altLang="zh-CN" sz="2000" dirty="0"/>
              <a:t>2.5</a:t>
            </a:r>
            <a:r>
              <a:rPr lang="zh-CN" altLang="zh-CN" sz="2000" dirty="0"/>
              <a:t>，将其进行分解，由此得到的素诱因全部都已经是“元诱因”（穴位）了。（每一个素诱因下面的元诱因排列顺序，也是采用概率从大到小进行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0873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/>
              <a:t>将上面的分解步骤结果，用图形表述出来，我们便得到了有限系统</a:t>
            </a:r>
            <a:r>
              <a:rPr lang="en-US" altLang="zh-CN" sz="2000" dirty="0"/>
              <a:t>A</a:t>
            </a:r>
            <a:r>
              <a:rPr lang="zh-CN" altLang="zh-CN" sz="2000" dirty="0"/>
              <a:t>的不安事件“经络图”（由于它的外形很像一棵倒立的树，所以，也称这为“经络树”）：</a:t>
            </a:r>
          </a:p>
        </p:txBody>
      </p:sp>
      <p:pic>
        <p:nvPicPr>
          <p:cNvPr id="11" name="图片 10" descr="G:\绘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18" y="2479431"/>
            <a:ext cx="5274310" cy="384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093577" y="6328166"/>
            <a:ext cx="352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400" dirty="0"/>
              <a:t>图</a:t>
            </a:r>
            <a:r>
              <a:rPr lang="en-US" altLang="zh-CN" sz="1400" dirty="0"/>
              <a:t>2.1</a:t>
            </a:r>
            <a:r>
              <a:rPr lang="zh-CN" altLang="zh-CN" sz="1400" dirty="0"/>
              <a:t>： 系统</a:t>
            </a:r>
            <a:r>
              <a:rPr lang="en-US" altLang="zh-CN" sz="1400" dirty="0"/>
              <a:t>A</a:t>
            </a:r>
            <a:r>
              <a:rPr lang="zh-CN" altLang="zh-CN" sz="1400" dirty="0"/>
              <a:t>的安全经络树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850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lang="zh-CN" altLang="en-US" sz="4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章 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安全经络图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08660" lvl="1" indent="-3429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zh-CN" sz="2200" dirty="0"/>
              <a:t>本章所指“安全”，不仅限于信息安全，而是上一章中所指更广义的“安全”。由于安全的主观性等原因，我们虽无法给出“安全”的普适且严格的定义，但这并不意味着就不能对它进行深入研究。</a:t>
            </a:r>
          </a:p>
          <a:p>
            <a:pPr marL="708660" lvl="1" indent="-3429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与</a:t>
            </a:r>
            <a:r>
              <a:rPr lang="zh-CN" altLang="en-US" sz="2200" dirty="0"/>
              <a:t>“安全”相比，研究具体的“不安全”更容易入手；如果把所有可能的“不安全”都搞清楚了，那么，“安全”也就清楚了。</a:t>
            </a:r>
          </a:p>
          <a:p>
            <a:pPr marL="708660" lvl="1" indent="-34290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200" dirty="0"/>
              <a:t>在此将以集合论的观点来诠释安全的概念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200" dirty="0"/>
              <a:t>根据经络树的绘制过程，我们可以知道：</a:t>
            </a:r>
          </a:p>
          <a:p>
            <a:pPr marL="109728" indent="0">
              <a:buNone/>
            </a:pPr>
            <a:r>
              <a:rPr lang="en-US" altLang="zh-CN" sz="2200" dirty="0"/>
              <a:t>1</a:t>
            </a:r>
            <a:r>
              <a:rPr lang="zh-CN" altLang="zh-CN" sz="2200" dirty="0"/>
              <a:t>）如果系统</a:t>
            </a:r>
            <a:r>
              <a:rPr lang="en-US" altLang="zh-CN" sz="2200" dirty="0"/>
              <a:t>A</a:t>
            </a:r>
            <a:r>
              <a:rPr lang="zh-CN" altLang="zh-CN" sz="2200" dirty="0"/>
              <a:t>不安全了，那么，至少有某个“不安全素事件”（甚至可能是“元诱因”（穴位））发生了（见经络树的第二层）；</a:t>
            </a:r>
          </a:p>
          <a:p>
            <a:pPr marL="109728" indent="0">
              <a:buNone/>
            </a:pPr>
            <a:r>
              <a:rPr lang="en-US" altLang="zh-CN" sz="2200" dirty="0"/>
              <a:t>2</a:t>
            </a:r>
            <a:r>
              <a:rPr lang="zh-CN" altLang="zh-CN" sz="2200" dirty="0"/>
              <a:t>）如果某个“不安全素事件”发生了，那么，该事件的至少某个“素诱因”（甚至可能是“元诱因”（穴位））就发生了（见经络树的第三层）；</a:t>
            </a:r>
          </a:p>
          <a:p>
            <a:pPr marL="109728" indent="0">
              <a:buNone/>
            </a:pPr>
            <a:r>
              <a:rPr lang="en-US" altLang="zh-CN" sz="2200" dirty="0"/>
              <a:t>……</a:t>
            </a:r>
            <a:endParaRPr lang="zh-CN" altLang="zh-CN" sz="2200" dirty="0"/>
          </a:p>
          <a:p>
            <a:pPr marL="109728" indent="0">
              <a:buNone/>
            </a:pPr>
            <a:r>
              <a:rPr lang="en-US" altLang="zh-CN" sz="2200" dirty="0"/>
              <a:t>K</a:t>
            </a:r>
            <a:r>
              <a:rPr lang="zh-CN" altLang="zh-CN" sz="2200" dirty="0"/>
              <a:t>）如果某个“第</a:t>
            </a:r>
            <a:r>
              <a:rPr lang="en-US" altLang="zh-CN" sz="2200" dirty="0"/>
              <a:t>k-1</a:t>
            </a:r>
            <a:r>
              <a:rPr lang="zh-CN" altLang="zh-CN" sz="2200" dirty="0"/>
              <a:t>步素诱因”发生了，那么，该它的至少某个“第</a:t>
            </a:r>
            <a:r>
              <a:rPr lang="en-US" altLang="zh-CN" sz="2200" dirty="0"/>
              <a:t>k</a:t>
            </a:r>
            <a:r>
              <a:rPr lang="zh-CN" altLang="zh-CN" sz="2200" dirty="0"/>
              <a:t>步素诱因”（甚至可能是“元诱因”（穴位））就发生了（见经络树的第</a:t>
            </a:r>
            <a:r>
              <a:rPr lang="en-US" altLang="zh-CN" sz="2200" dirty="0"/>
              <a:t>k+1</a:t>
            </a:r>
            <a:r>
              <a:rPr lang="zh-CN" altLang="zh-CN" sz="2200" dirty="0"/>
              <a:t>层）；</a:t>
            </a:r>
          </a:p>
        </p:txBody>
      </p:sp>
    </p:spTree>
    <p:extLst>
      <p:ext uri="{BB962C8B-B14F-4D97-AF65-F5344CB8AC3E}">
        <p14:creationId xmlns:p14="http://schemas.microsoft.com/office/powerpoint/2010/main" val="322501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/>
              <a:t>好了，现在就清楚，该如何“头痛医足”了：实际上，只要系统</a:t>
            </a:r>
            <a:r>
              <a:rPr lang="en-US" altLang="zh-CN" sz="2000" dirty="0"/>
              <a:t>A</a:t>
            </a:r>
            <a:r>
              <a:rPr lang="zh-CN" altLang="zh-CN" sz="2000" dirty="0"/>
              <a:t>“病”了（即，不安全了），那么，就一定能够从系统</a:t>
            </a:r>
            <a:r>
              <a:rPr lang="en-US" altLang="zh-CN" sz="2000" dirty="0"/>
              <a:t>A</a:t>
            </a:r>
            <a:r>
              <a:rPr lang="zh-CN" altLang="zh-CN" sz="2000" dirty="0"/>
              <a:t>的完整经络图中，找出某个“生病的子经络图”</a:t>
            </a:r>
            <a:r>
              <a:rPr lang="en-US" altLang="zh-CN" sz="2000" dirty="0"/>
              <a:t>M</a:t>
            </a:r>
            <a:r>
              <a:rPr lang="zh-CN" altLang="zh-CN" sz="2000" dirty="0"/>
              <a:t>，使得</a:t>
            </a:r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en-US" altLang="zh-CN" sz="2000" dirty="0"/>
              <a:t>M</a:t>
            </a:r>
            <a:r>
              <a:rPr lang="zh-CN" altLang="zh-CN" sz="2000" dirty="0"/>
              <a:t>的每层“素诱因”或“元诱因”（穴位）都是“病”的；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）除了</a:t>
            </a:r>
            <a:r>
              <a:rPr lang="en-US" altLang="zh-CN" sz="2000" dirty="0"/>
              <a:t>M</a:t>
            </a:r>
            <a:r>
              <a:rPr lang="zh-CN" altLang="zh-CN" sz="2000" dirty="0"/>
              <a:t>之外，系统</a:t>
            </a:r>
            <a:r>
              <a:rPr lang="en-US" altLang="zh-CN" sz="2000" dirty="0"/>
              <a:t>A</a:t>
            </a:r>
            <a:r>
              <a:rPr lang="zh-CN" altLang="zh-CN" sz="2000" dirty="0"/>
              <a:t>的经络图的其它部分都没病（即，安全的）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109728" indent="0">
              <a:buNone/>
            </a:pPr>
            <a:r>
              <a:rPr lang="zh-CN" altLang="zh-CN" sz="2000" dirty="0" smtClean="0"/>
              <a:t>于是</a:t>
            </a:r>
            <a:r>
              <a:rPr lang="zh-CN" altLang="zh-CN" sz="2000" dirty="0"/>
              <a:t>，</a:t>
            </a:r>
          </a:p>
          <a:p>
            <a:pPr marL="109728" indent="0">
              <a:buNone/>
            </a:pPr>
            <a:r>
              <a:rPr lang="zh-CN" altLang="zh-CN" sz="2000" dirty="0"/>
              <a:t>为了治好该“病”，只需要将</a:t>
            </a:r>
            <a:r>
              <a:rPr lang="en-US" altLang="zh-CN" sz="2000" dirty="0"/>
              <a:t>M</a:t>
            </a:r>
            <a:r>
              <a:rPr lang="zh-CN" altLang="zh-CN" sz="2000" dirty="0"/>
              <a:t>中的所有“元诱因”（穴位）的“病”治好就行了，或形象地说，只需要对这些“元诱因”（穴位）扎针灸就行了。（说明：这里某个第</a:t>
            </a:r>
            <a:r>
              <a:rPr lang="en-US" altLang="zh-CN" sz="2000" dirty="0"/>
              <a:t>k</a:t>
            </a:r>
            <a:r>
              <a:rPr lang="zh-CN" altLang="zh-CN" sz="2000" dirty="0"/>
              <a:t>步诱因病了，意指它的至少一个“第</a:t>
            </a:r>
            <a:r>
              <a:rPr lang="en-US" altLang="zh-CN" sz="2000" dirty="0"/>
              <a:t>k+1</a:t>
            </a:r>
            <a:r>
              <a:rPr lang="zh-CN" altLang="zh-CN" sz="2000" dirty="0"/>
              <a:t>步诱因”发生了。而如果某个第</a:t>
            </a:r>
            <a:r>
              <a:rPr lang="en-US" altLang="zh-CN" sz="2000" dirty="0"/>
              <a:t>k</a:t>
            </a:r>
            <a:r>
              <a:rPr lang="zh-CN" altLang="zh-CN" sz="2000" dirty="0"/>
              <a:t>步诱因的全部第</a:t>
            </a:r>
            <a:r>
              <a:rPr lang="en-US" altLang="zh-CN" sz="2000" dirty="0"/>
              <a:t>k+1</a:t>
            </a:r>
            <a:r>
              <a:rPr lang="zh-CN" altLang="zh-CN" sz="2000" dirty="0"/>
              <a:t>步诱因都没有发生，那么，这个第</a:t>
            </a:r>
            <a:r>
              <a:rPr lang="en-US" altLang="zh-CN" sz="2000" dirty="0"/>
              <a:t>k</a:t>
            </a:r>
            <a:r>
              <a:rPr lang="zh-CN" altLang="zh-CN" sz="2000" dirty="0"/>
              <a:t>步诱因就没病！可见，除了“元诱因”（穴位）之外，</a:t>
            </a:r>
            <a:r>
              <a:rPr lang="en-US" altLang="zh-CN" sz="2000" dirty="0"/>
              <a:t>M</a:t>
            </a:r>
            <a:r>
              <a:rPr lang="zh-CN" altLang="zh-CN" sz="2000" dirty="0"/>
              <a:t>中的其它非元诱因是可以自愈的！）</a:t>
            </a:r>
          </a:p>
        </p:txBody>
      </p:sp>
    </p:spTree>
    <p:extLst>
      <p:ext uri="{BB962C8B-B14F-4D97-AF65-F5344CB8AC3E}">
        <p14:creationId xmlns:p14="http://schemas.microsoft.com/office/powerpoint/2010/main" val="340010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2.2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经络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图的逻辑分解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zh-CN" altLang="zh-CN" sz="2000" dirty="0" smtClean="0"/>
              <a:t>更</a:t>
            </a:r>
            <a:r>
              <a:rPr lang="zh-CN" altLang="zh-CN" sz="2000" dirty="0"/>
              <a:t>具体地说，“头痛医足”的过程是：首先将最底层，比如第</a:t>
            </a:r>
            <a:r>
              <a:rPr lang="en-US" altLang="zh-CN" sz="2000" dirty="0"/>
              <a:t>N</a:t>
            </a:r>
            <a:r>
              <a:rPr lang="zh-CN" altLang="zh-CN" sz="2000" dirty="0"/>
              <a:t>层，的“元诱因”（穴位）治好，于是，第</a:t>
            </a:r>
            <a:r>
              <a:rPr lang="en-US" altLang="zh-CN" sz="2000" dirty="0"/>
              <a:t>N-1</a:t>
            </a:r>
            <a:r>
              <a:rPr lang="zh-CN" altLang="zh-CN" sz="2000" dirty="0"/>
              <a:t>层的“素诱因”就自愈了；然后，再扎针灸治好第</a:t>
            </a:r>
            <a:r>
              <a:rPr lang="en-US" altLang="zh-CN" sz="2000" dirty="0"/>
              <a:t>N-1</a:t>
            </a:r>
            <a:r>
              <a:rPr lang="zh-CN" altLang="zh-CN" sz="2000" dirty="0"/>
              <a:t>层的“元诱因”（穴位），于是，第</a:t>
            </a:r>
            <a:r>
              <a:rPr lang="en-US" altLang="zh-CN" sz="2000" dirty="0"/>
              <a:t>N-2</a:t>
            </a:r>
            <a:r>
              <a:rPr lang="zh-CN" altLang="zh-CN" sz="2000" dirty="0"/>
              <a:t>层的“素诱因”就自愈了；然后，再扎针灸治好第</a:t>
            </a:r>
            <a:r>
              <a:rPr lang="en-US" altLang="zh-CN" sz="2000" dirty="0"/>
              <a:t>N-3</a:t>
            </a:r>
            <a:r>
              <a:rPr lang="zh-CN" altLang="zh-CN" sz="2000" dirty="0"/>
              <a:t>层的“元诱因”（穴位），</a:t>
            </a:r>
            <a:r>
              <a:rPr lang="en-US" altLang="zh-CN" sz="2000" dirty="0"/>
              <a:t>……</a:t>
            </a:r>
            <a:r>
              <a:rPr lang="zh-CN" altLang="zh-CN" sz="2000" dirty="0"/>
              <a:t>，如此继续，最终到达顶层，就行了。</a:t>
            </a:r>
          </a:p>
        </p:txBody>
      </p:sp>
    </p:spTree>
    <p:extLst>
      <p:ext uri="{BB962C8B-B14F-4D97-AF65-F5344CB8AC3E}">
        <p14:creationId xmlns:p14="http://schemas.microsoft.com/office/powerpoint/2010/main" val="424756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2.3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/>
              <a:t>“经络图”的用途显然不仅仅是用来“头痛医足”，它还有许多其它重要应用，比如：</a:t>
            </a:r>
          </a:p>
          <a:p>
            <a:pPr marL="109728" lvl="0" indent="0">
              <a:buNone/>
            </a:pPr>
            <a:r>
              <a:rPr lang="zh-CN" altLang="zh-CN" sz="2000" dirty="0"/>
              <a:t>对于信息网络对抗中的防守方（红客）来说，只要守住所有相关的“元诱因”（穴位），那么，系统</a:t>
            </a:r>
            <a:r>
              <a:rPr lang="en-US" altLang="zh-CN" sz="2000" dirty="0"/>
              <a:t>A</a:t>
            </a:r>
            <a:r>
              <a:rPr lang="zh-CN" altLang="zh-CN" sz="2000" dirty="0"/>
              <a:t>就安然无恙；</a:t>
            </a:r>
          </a:p>
          <a:p>
            <a:pPr marL="109728" lvl="0" indent="0">
              <a:buNone/>
            </a:pPr>
            <a:r>
              <a:rPr lang="zh-CN" altLang="zh-CN" sz="2000" dirty="0"/>
              <a:t>同理，对于信息网络对抗中的攻击方（黑客）来说，只要将所有炮火瞄准相关“元诱因”（穴位），那么，就能够稳准狠地打击对手；</a:t>
            </a:r>
          </a:p>
          <a:p>
            <a:pPr marL="109728" lvl="0" indent="0">
              <a:buNone/>
            </a:pPr>
            <a:r>
              <a:rPr lang="zh-CN" altLang="zh-CN" sz="2000" dirty="0"/>
              <a:t>除了元诱因（穴位）之外，经络图中平均概率值大的“经络”是更脆弱的经络（即，安全“木桶原理”中的短板），也是在系统安全保障中，需要重点保护的部分；同时，也是攻击过程中重点打击的部分。</a:t>
            </a:r>
          </a:p>
          <a:p>
            <a:pPr marL="109728" lvl="0" indent="0">
              <a:buNone/>
            </a:pPr>
            <a:r>
              <a:rPr lang="zh-CN" altLang="zh-CN" sz="2000" dirty="0"/>
              <a:t>针对具体的网络系统，攻防双方平时就可绘制和补充经络图，这样在关键的对抗时刻，就可以排上用场了！</a:t>
            </a:r>
          </a:p>
        </p:txBody>
      </p:sp>
    </p:spTree>
    <p:extLst>
      <p:ext uri="{BB962C8B-B14F-4D97-AF65-F5344CB8AC3E}">
        <p14:creationId xmlns:p14="http://schemas.microsoft.com/office/powerpoint/2010/main" val="40412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2.3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/>
              <a:t>必须指出，绘制经络图绝非易事，想想看，为了绘制人体经络图，中医界的祖先们奋斗了数千年！因此，读者也别指望能在短期内就绘制出“网络空间安全经络图”，虽然这个经络图肯定存在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  <a:p>
            <a:pPr marL="109728" indent="0">
              <a:buNone/>
            </a:pPr>
            <a:r>
              <a:rPr lang="zh-CN" altLang="zh-CN" sz="2000" dirty="0"/>
              <a:t>本章虽然借用了中医的“人体经络”来解释我们的结果，但是，人体本身也是一个系统，而且，如果只考虑有限目标的话（即，以足够粗的粒度来看待人体的话），人体也可看成一个有限系统。因此，根据本章的结果，对“有限人体系统”的健康来说，也应该存在一张像图</a:t>
            </a:r>
            <a:r>
              <a:rPr lang="en-US" altLang="zh-CN" sz="2000" dirty="0"/>
              <a:t>2.1</a:t>
            </a:r>
            <a:r>
              <a:rPr lang="zh-CN" altLang="zh-CN" sz="2000" dirty="0"/>
              <a:t>那样的“经络图”。我们大胆猜测，但愿过去中医发现的“人体经络图”就是这张经络</a:t>
            </a:r>
            <a:r>
              <a:rPr lang="zh-CN" altLang="zh-CN" sz="2000" dirty="0" smtClean="0"/>
              <a:t>图（类似图</a:t>
            </a:r>
            <a:r>
              <a:rPr lang="en-US" altLang="zh-CN" sz="2000" dirty="0" smtClean="0"/>
              <a:t>2.1</a:t>
            </a:r>
            <a:r>
              <a:rPr lang="zh-CN" altLang="zh-CN" sz="2000" dirty="0" smtClean="0"/>
              <a:t>）的</a:t>
            </a:r>
            <a:r>
              <a:rPr lang="zh-CN" altLang="zh-CN" sz="2000" dirty="0"/>
              <a:t>一部分！ </a:t>
            </a:r>
          </a:p>
        </p:txBody>
      </p:sp>
    </p:spTree>
    <p:extLst>
      <p:ext uri="{BB962C8B-B14F-4D97-AF65-F5344CB8AC3E}">
        <p14:creationId xmlns:p14="http://schemas.microsoft.com/office/powerpoint/2010/main" val="213025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2.3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/>
              <a:t>由于其高度抽象性，在实际网络中，很难找出与诸如元诱因、素诱因等概念相对应的网络部件（无论是软件还是硬件）。下面结合网络空间安全的情况，仅给出近似的东西吧：</a:t>
            </a:r>
          </a:p>
          <a:p>
            <a:r>
              <a:rPr lang="en-US" altLang="zh-CN" sz="2000" dirty="0" smtClean="0"/>
              <a:t>1</a:t>
            </a:r>
            <a:r>
              <a:rPr lang="zh-CN" altLang="zh-CN" sz="2000" dirty="0"/>
              <a:t>）漏洞库中的某些最基本的漏洞，也许能算是“元诱因”（穴位）了，堵住这些漏洞就是对相关“元诱因”（穴位）的加固；</a:t>
            </a:r>
          </a:p>
          <a:p>
            <a:r>
              <a:rPr lang="en-US" altLang="zh-CN" sz="2000" dirty="0" smtClean="0"/>
              <a:t>2</a:t>
            </a:r>
            <a:r>
              <a:rPr lang="zh-CN" altLang="zh-CN" sz="2000" dirty="0"/>
              <a:t>）在一定意义上，口令也可算是一种“元诱因”（穴位）吧，如果今后能够完全消除口令，代之以综合的个体生理特征，那么，这个“元诱因”（穴位）就会被充分加固了吧；</a:t>
            </a:r>
          </a:p>
          <a:p>
            <a:r>
              <a:rPr lang="en-US" altLang="zh-CN" sz="2000" dirty="0" smtClean="0"/>
              <a:t>3</a:t>
            </a:r>
            <a:r>
              <a:rPr lang="zh-CN" altLang="zh-CN" sz="2000" dirty="0"/>
              <a:t>）某些“信息封堵”手段（比如，删贴等），虽然可以加固某个“素诱因”，但是，也许不能加固“元诱因”（穴位），所以，有时会吃力不讨好；</a:t>
            </a:r>
          </a:p>
          <a:p>
            <a:r>
              <a:rPr lang="en-US" altLang="zh-CN" sz="2000" dirty="0" smtClean="0"/>
              <a:t>4</a:t>
            </a:r>
            <a:r>
              <a:rPr lang="zh-CN" altLang="zh-CN" sz="2000" dirty="0" smtClean="0"/>
              <a:t>）“被穿透”和“被封堵”显然是互不相容的安全事件，而“被窃密”和“口令暴露”却是彼此相容的不安全事件。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8444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2.3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几点说明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000" dirty="0"/>
              <a:t>最后，借助中医语言，我们可以将本章内容，形象地归纳为：任何有限系统，都有一套完整的“经络树”，使得系统的任何“病痛”，都可以按如下思路进行有效“医治”：首先梳理出“经络树”中“受感染”的带病“树枝”体系，然后，对该“树枝”末梢上的“带病树叶”（“穴位”或“元诱因”）进行“针灸”。医治好“病叶”后，与这些“病叶”相连的“树枝”就治好了；医治好所有“病枝”后，与这些“病枝”相连的“树干”就治好了；医治好所有“病干”后，整棵“经络树”就医治好了，从而，系统的“病痛”就治好了。</a:t>
            </a:r>
          </a:p>
          <a:p>
            <a:endParaRPr lang="en-US" altLang="zh-CN" sz="2000" dirty="0" smtClean="0"/>
          </a:p>
          <a:p>
            <a:pPr marL="109728" indent="0">
              <a:buNone/>
            </a:pPr>
            <a:r>
              <a:rPr lang="zh-CN" altLang="zh-CN" sz="2000" dirty="0" smtClean="0"/>
              <a:t>此处</a:t>
            </a:r>
            <a:r>
              <a:rPr lang="zh-CN" altLang="zh-CN" sz="2000" dirty="0"/>
              <a:t>所指的有限系统，既可以是儿童玩具这样的微系统；也可以是芯片、计算机、电信网、互联网、物联网甚至整个赛博空间等复杂巨型有限系统；当然，也可以是消防、抗灾、防病、治安、环保等各类常见的其它社会领域系统，因此，经络图可以看作“事故树”的某种扩展。</a:t>
            </a:r>
          </a:p>
        </p:txBody>
      </p:sp>
    </p:spTree>
    <p:extLst>
      <p:ext uri="{BB962C8B-B14F-4D97-AF65-F5344CB8AC3E}">
        <p14:creationId xmlns:p14="http://schemas.microsoft.com/office/powerpoint/2010/main" val="257297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9769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本章结束，谢谢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zh-CN" altLang="en-US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767383" y="1843611"/>
            <a:ext cx="6489510" cy="1952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1.</a:t>
            </a:r>
            <a:r>
              <a:rPr lang="zh-CN" altLang="en-US" sz="2600" dirty="0">
                <a:latin typeface="+mn-ea"/>
              </a:rPr>
              <a:t>不安全事件的素分解</a:t>
            </a:r>
            <a:endParaRPr lang="zh-CN" altLang="en-US" sz="2600" dirty="0" smtClean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2.</a:t>
            </a:r>
            <a:r>
              <a:rPr lang="zh-CN" altLang="en-US" sz="2600" dirty="0">
                <a:latin typeface="+mn-ea"/>
              </a:rPr>
              <a:t>经络图的逻辑分解</a:t>
            </a:r>
            <a:endParaRPr lang="zh-CN" altLang="en-US" sz="2600" dirty="0" smtClean="0">
              <a:latin typeface="+mn-ea"/>
            </a:endParaRPr>
          </a:p>
          <a:p>
            <a:pPr marL="640080" lvl="1" indent="-274320">
              <a:lnSpc>
                <a:spcPct val="15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CN" sz="2600" dirty="0" smtClean="0">
                <a:latin typeface="+mn-ea"/>
              </a:rPr>
              <a:t>3.</a:t>
            </a:r>
            <a:r>
              <a:rPr lang="zh-CN" altLang="en-US" sz="2600" dirty="0">
                <a:latin typeface="+mn-ea"/>
              </a:rPr>
              <a:t>几点</a:t>
            </a:r>
            <a:r>
              <a:rPr lang="zh-CN" altLang="en-US" sz="2600" dirty="0" smtClean="0">
                <a:latin typeface="+mn-ea"/>
              </a:rPr>
              <a:t>说明</a:t>
            </a:r>
            <a:endParaRPr lang="en-US" altLang="zh-CN" sz="2600" dirty="0" smtClean="0">
              <a:latin typeface="+mn-ea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第</a:t>
            </a:r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</a:t>
            </a: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章 安全经络图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安全的概念</a:t>
            </a:r>
            <a:endParaRPr lang="en-US" altLang="zh-CN" dirty="0"/>
          </a:p>
          <a:p>
            <a:r>
              <a:rPr lang="zh-CN" altLang="zh-CN" dirty="0"/>
              <a:t>“安全”是一个很主观的概念，与“角度”密切相关。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同一个事件，对不同的人，从不同的角度来说可能会得出完全相反的“安全结论”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9728" indent="0">
              <a:buNone/>
            </a:pPr>
            <a:endParaRPr lang="en-US" altLang="zh-CN" sz="2000" dirty="0"/>
          </a:p>
          <a:p>
            <a:r>
              <a:rPr lang="zh-CN" altLang="zh-CN" dirty="0"/>
              <a:t>“安全”是一个与时间密切相关的概念。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同一个系统，在昨天安全，绝不等于今天也安全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9728" indent="0">
              <a:buNone/>
            </a:pPr>
            <a:endParaRPr lang="en-US" altLang="zh-CN" sz="2000" dirty="0"/>
          </a:p>
          <a:p>
            <a:r>
              <a:rPr lang="zh-CN" altLang="zh-CN" dirty="0"/>
              <a:t>“安全”是一个与对象密切相关的概念。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sz="2000" dirty="0"/>
              <a:t>    </a:t>
            </a:r>
            <a:r>
              <a:rPr lang="zh-CN" altLang="zh-CN" sz="2000" dirty="0"/>
              <a:t>若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是两个相互独立的系统，若我们只考虑</a:t>
            </a:r>
            <a:r>
              <a:rPr lang="en-US" altLang="zh-CN" sz="2000" dirty="0"/>
              <a:t>A</a:t>
            </a:r>
            <a:r>
              <a:rPr lang="zh-CN" altLang="zh-CN" sz="2000" dirty="0"/>
              <a:t>系统的安全，那么，</a:t>
            </a:r>
            <a:r>
              <a:rPr lang="en-US" altLang="zh-CN" sz="2000" dirty="0"/>
              <a:t>B</a:t>
            </a:r>
            <a:r>
              <a:rPr lang="zh-CN" altLang="zh-CN" sz="2000" dirty="0"/>
              <a:t>系统是否安全就应该完全忽略。</a:t>
            </a:r>
            <a:endParaRPr lang="zh-CN" altLang="en-US" sz="2000" dirty="0"/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zh-CN" altLang="zh-CN" sz="2600" dirty="0"/>
              <a:t>下面就以概率论为工具，从“我”的角度，沿着时间的正序方向（但只考虑当前状态），来研究系统</a:t>
            </a:r>
            <a:r>
              <a:rPr lang="en-US" altLang="zh-CN" sz="2600" dirty="0"/>
              <a:t>A</a:t>
            </a:r>
            <a:r>
              <a:rPr lang="zh-CN" altLang="zh-CN" sz="2600" dirty="0"/>
              <a:t>的“不安全”。</a:t>
            </a:r>
            <a:endParaRPr lang="en-US" altLang="zh-CN" sz="2600" dirty="0"/>
          </a:p>
          <a:p>
            <a:endParaRPr lang="zh-CN" altLang="zh-CN" sz="2600" dirty="0"/>
          </a:p>
          <a:p>
            <a:r>
              <a:rPr lang="zh-CN" altLang="zh-CN" sz="2600" dirty="0"/>
              <a:t>假定</a:t>
            </a:r>
            <a:r>
              <a:rPr lang="en-US" altLang="zh-CN" sz="2600" dirty="0"/>
              <a:t>A</a:t>
            </a:r>
            <a:r>
              <a:rPr lang="zh-CN" altLang="zh-CN" sz="2600" dirty="0"/>
              <a:t>系统中发生了某个事件，如果它是一个对“我”来说的“不安全”事件，那么，“我”就能够精确且权威地判断这是一个“不安全的事件”，因为，该事件的后果是“我”不愿意接受的！</a:t>
            </a:r>
            <a:endParaRPr lang="en-US" altLang="zh-CN" sz="2600" dirty="0"/>
          </a:p>
          <a:p>
            <a:r>
              <a:rPr lang="zh-CN" altLang="zh-CN" sz="2600" dirty="0"/>
              <a:t>如果将该“不安全事件”记为</a:t>
            </a:r>
            <a:r>
              <a:rPr lang="en-US" altLang="zh-CN" sz="2600" dirty="0"/>
              <a:t>D</a:t>
            </a:r>
            <a:r>
              <a:rPr lang="zh-CN" altLang="zh-CN" sz="2600" dirty="0"/>
              <a:t>，那么，该事件导致系统</a:t>
            </a:r>
            <a:r>
              <a:rPr lang="en-US" altLang="zh-CN" sz="2600" dirty="0"/>
              <a:t>A</a:t>
            </a:r>
            <a:r>
              <a:rPr lang="zh-CN" altLang="zh-CN" sz="2600" dirty="0"/>
              <a:t>“不安全”的概率就记为</a:t>
            </a:r>
            <a:r>
              <a:rPr lang="en-US" altLang="zh-CN" sz="2600" dirty="0"/>
              <a:t>P(D)</a:t>
            </a:r>
            <a:r>
              <a:rPr lang="zh-CN" altLang="zh-CN" sz="2600" dirty="0"/>
              <a:t>。为了简化计，我们只考虑</a:t>
            </a:r>
            <a:r>
              <a:rPr lang="en-US" altLang="zh-CN" sz="2600" dirty="0"/>
              <a:t>0&lt;P(D)&lt;1</a:t>
            </a:r>
            <a:r>
              <a:rPr lang="zh-CN" altLang="zh-CN" sz="2600" dirty="0"/>
              <a:t>的情况，因为，如果</a:t>
            </a:r>
            <a:r>
              <a:rPr lang="en-US" altLang="zh-CN" sz="2600" dirty="0"/>
              <a:t>P(D)=0</a:t>
            </a:r>
            <a:r>
              <a:rPr lang="zh-CN" altLang="zh-CN" sz="2600" dirty="0"/>
              <a:t>，那么，这个“不安全事件”</a:t>
            </a:r>
            <a:r>
              <a:rPr lang="en-US" altLang="zh-CN" sz="2600" dirty="0"/>
              <a:t>D</a:t>
            </a:r>
            <a:r>
              <a:rPr lang="zh-CN" altLang="zh-CN" sz="2600" dirty="0"/>
              <a:t>就几乎不会发生，故可以忽略；如果</a:t>
            </a:r>
            <a:r>
              <a:rPr lang="en-US" altLang="zh-CN" sz="2600" dirty="0"/>
              <a:t>P(D)=1</a:t>
            </a:r>
            <a:r>
              <a:rPr lang="zh-CN" altLang="zh-CN" sz="2600" dirty="0"/>
              <a:t>，那么，</a:t>
            </a:r>
            <a:r>
              <a:rPr lang="en-US" altLang="zh-CN" sz="2600" dirty="0"/>
              <a:t>D</a:t>
            </a:r>
            <a:r>
              <a:rPr lang="zh-CN" altLang="zh-CN" sz="2600" dirty="0"/>
              <a:t>就是“不安全”的确定原因（几乎没有随机性），这时只需要针对事件</a:t>
            </a:r>
            <a:r>
              <a:rPr lang="en-US" altLang="zh-CN" sz="2600" dirty="0"/>
              <a:t>D</a:t>
            </a:r>
            <a:r>
              <a:rPr lang="zh-CN" altLang="zh-CN" sz="2600" dirty="0"/>
              <a:t>单独进行安全加固，就可以提升系统</a:t>
            </a:r>
            <a:r>
              <a:rPr lang="en-US" altLang="zh-CN" sz="2600" dirty="0"/>
              <a:t>A</a:t>
            </a:r>
            <a:r>
              <a:rPr lang="zh-CN" altLang="zh-CN" sz="2600" dirty="0"/>
              <a:t>的安全性了。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5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200" dirty="0"/>
              <a:t>从理论上看，给定系统</a:t>
            </a:r>
            <a:r>
              <a:rPr lang="en-US" altLang="zh-CN" sz="2200" dirty="0"/>
              <a:t>A</a:t>
            </a:r>
            <a:r>
              <a:rPr lang="zh-CN" altLang="zh-CN" sz="2200" dirty="0"/>
              <a:t>之后，如果</a:t>
            </a:r>
            <a:r>
              <a:rPr lang="en-US" altLang="zh-CN" sz="2200" dirty="0"/>
              <a:t>A</a:t>
            </a:r>
            <a:r>
              <a:rPr lang="zh-CN" altLang="zh-CN" sz="2200" dirty="0"/>
              <a:t>是有限系统，那么，总可以通过各种手段，发现或测试出当前的</a:t>
            </a:r>
            <a:r>
              <a:rPr lang="zh-CN" altLang="zh-CN" sz="2200" b="1" dirty="0"/>
              <a:t>全</a:t>
            </a:r>
            <a:r>
              <a:rPr lang="zh-CN" altLang="zh-CN" sz="2200" dirty="0"/>
              <a:t>部有限个“不安全事件”，比如，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、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、</a:t>
            </a:r>
            <a:r>
              <a:rPr lang="en-US" altLang="zh-CN" sz="2200" dirty="0"/>
              <a:t>…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zh-CN" altLang="zh-CN" sz="2200" dirty="0"/>
              <a:t>。下面，在不引起混淆的情况下，我们用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同时表示“不安全事件”和造成该事件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i</a:t>
            </a:r>
            <a:r>
              <a:rPr lang="zh-CN" altLang="zh-CN" sz="2200" dirty="0"/>
              <a:t>的原因。于是，系统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的“不安全”概率就等于</a:t>
            </a:r>
            <a:r>
              <a:rPr lang="en-US" altLang="zh-CN" sz="2200" dirty="0"/>
              <a:t>P(D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)</a:t>
            </a:r>
            <a:r>
              <a:rPr lang="zh-CN" altLang="zh-CN" sz="2200" dirty="0"/>
              <a:t>，或者说，系统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的“安全”概率等于</a:t>
            </a:r>
            <a:r>
              <a:rPr lang="en-US" altLang="zh-CN" sz="2200" dirty="0"/>
              <a:t>1-P(D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)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endParaRPr lang="zh-CN" altLang="zh-CN" sz="2200" dirty="0"/>
          </a:p>
          <a:p>
            <a:pPr marL="109728" indent="0">
              <a:buNone/>
            </a:pPr>
            <a:r>
              <a:rPr lang="zh-CN" altLang="zh-CN" sz="2200" dirty="0"/>
              <a:t>换句话说，本来无处下手的“安全”研究，就转化为了下面的数学问题：</a:t>
            </a:r>
          </a:p>
          <a:p>
            <a:r>
              <a:rPr lang="zh-CN" altLang="zh-CN" sz="2200" dirty="0"/>
              <a:t>“安全”数学问题：</a:t>
            </a:r>
            <a:r>
              <a:rPr lang="zh-CN" altLang="zh-CN" sz="2200" b="1" dirty="0"/>
              <a:t>在</a:t>
            </a:r>
            <a:r>
              <a:rPr lang="zh-CN" altLang="zh-CN" sz="2200" dirty="0"/>
              <a:t>概率</a:t>
            </a:r>
            <a:r>
              <a:rPr lang="en-US" altLang="zh-CN" sz="2200" dirty="0"/>
              <a:t>0&lt;P(D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)&lt;1</a:t>
            </a:r>
            <a:r>
              <a:rPr lang="zh-CN" altLang="zh-CN" sz="2200" dirty="0"/>
              <a:t>的情况下，使该概率</a:t>
            </a:r>
            <a:r>
              <a:rPr lang="en-US" altLang="zh-CN" sz="2200" dirty="0"/>
              <a:t>P(D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)</a:t>
            </a:r>
            <a:r>
              <a:rPr lang="zh-CN" altLang="zh-CN" sz="2200" dirty="0"/>
              <a:t>（即，“不安全”的概率）最小化的问题，或者使</a:t>
            </a:r>
            <a:r>
              <a:rPr lang="en-US" altLang="zh-CN" sz="2200" dirty="0"/>
              <a:t>1-P(D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∪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zh-CN" sz="2200" dirty="0"/>
              <a:t>∪</a:t>
            </a:r>
            <a:r>
              <a:rPr lang="en-US" altLang="zh-CN" sz="2200" dirty="0"/>
              <a:t>…</a:t>
            </a:r>
            <a:r>
              <a:rPr lang="zh-CN" altLang="zh-CN" sz="2200" dirty="0"/>
              <a:t>∪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)</a:t>
            </a:r>
            <a:r>
              <a:rPr lang="zh-CN" altLang="zh-CN" sz="2200" dirty="0"/>
              <a:t>（即，“安全”的概率）最大化的问题。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2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8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设</a:t>
            </a:r>
            <a:r>
              <a:rPr lang="en-US" altLang="zh-CN" sz="2400" dirty="0"/>
              <a:t>D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是系统</a:t>
            </a:r>
            <a:r>
              <a:rPr lang="en-US" altLang="zh-CN" sz="2400" dirty="0"/>
              <a:t>A</a:t>
            </a:r>
            <a:r>
              <a:rPr lang="zh-CN" altLang="zh-CN" sz="2400" dirty="0"/>
              <a:t>的两个“不安全事件”，那么，</a:t>
            </a:r>
            <a:r>
              <a:rPr lang="en-US" altLang="zh-CN" sz="2400" dirty="0"/>
              <a:t>(D</a:t>
            </a:r>
            <a:r>
              <a:rPr lang="zh-CN" altLang="zh-CN" sz="2400" dirty="0"/>
              <a:t>∪</a:t>
            </a:r>
            <a:r>
              <a:rPr lang="en-US" altLang="zh-CN" sz="2400" dirty="0"/>
              <a:t>B)</a:t>
            </a:r>
            <a:r>
              <a:rPr lang="zh-CN" altLang="zh-CN" sz="2400" dirty="0"/>
              <a:t>也是一个“不安全事件”，但是，（</a:t>
            </a:r>
            <a:r>
              <a:rPr lang="en-US" altLang="zh-CN" sz="2400" dirty="0"/>
              <a:t>D</a:t>
            </a:r>
            <a:r>
              <a:rPr lang="zh-CN" altLang="zh-CN" sz="2400" dirty="0"/>
              <a:t>∩</a:t>
            </a:r>
            <a:r>
              <a:rPr lang="en-US" altLang="zh-CN" sz="2400" dirty="0"/>
              <a:t>B</a:t>
            </a:r>
            <a:r>
              <a:rPr lang="zh-CN" altLang="zh-CN" sz="2400" dirty="0"/>
              <a:t>）或者（</a:t>
            </a:r>
            <a:r>
              <a:rPr lang="en-US" altLang="zh-CN" sz="2400" dirty="0"/>
              <a:t>D\B</a:t>
            </a:r>
            <a:r>
              <a:rPr lang="zh-CN" altLang="zh-CN" sz="2400" dirty="0"/>
              <a:t>）等就不一定再是“不安全事件”了（特别提醒：这里的“事件”是集合论中的术语，所以，集合</a:t>
            </a:r>
            <a:r>
              <a:rPr lang="en-US" altLang="zh-CN" sz="2400" dirty="0"/>
              <a:t>D</a:t>
            </a:r>
            <a:r>
              <a:rPr lang="zh-CN" altLang="zh-CN" sz="2400" dirty="0"/>
              <a:t>∩</a:t>
            </a:r>
            <a:r>
              <a:rPr lang="en-US" altLang="zh-CN" sz="2400" dirty="0"/>
              <a:t>B</a:t>
            </a:r>
            <a:r>
              <a:rPr lang="zh-CN" altLang="zh-CN" sz="2400" dirty="0"/>
              <a:t>意指集合</a:t>
            </a:r>
            <a:r>
              <a:rPr lang="en-US" altLang="zh-CN" sz="2400" dirty="0"/>
              <a:t>D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相交的那部分子集，当然它也就不一定再是“不安全事件”了；与此类似，</a:t>
            </a:r>
            <a:r>
              <a:rPr lang="en-US" altLang="zh-CN" sz="2400" dirty="0"/>
              <a:t>D\B</a:t>
            </a:r>
            <a:r>
              <a:rPr lang="zh-CN" altLang="zh-CN" sz="2400" dirty="0"/>
              <a:t>也不一定再是</a:t>
            </a:r>
            <a:r>
              <a:rPr lang="en-US" altLang="zh-CN" sz="2400" dirty="0"/>
              <a:t>“</a:t>
            </a:r>
            <a:r>
              <a:rPr lang="zh-CN" altLang="zh-CN" sz="2400" dirty="0"/>
              <a:t>不安全事件</a:t>
            </a:r>
            <a:r>
              <a:rPr lang="en-US" altLang="zh-CN" sz="2400" dirty="0"/>
              <a:t>”</a:t>
            </a:r>
            <a:r>
              <a:rPr lang="zh-CN" altLang="zh-CN" sz="2400" dirty="0"/>
              <a:t>了）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若</a:t>
            </a:r>
            <a:r>
              <a:rPr lang="zh-CN" altLang="zh-CN" sz="2400" dirty="0"/>
              <a:t>事件</a:t>
            </a:r>
            <a:r>
              <a:rPr lang="en-US" altLang="zh-CN" sz="2400" dirty="0"/>
              <a:t>D</a:t>
            </a:r>
            <a:r>
              <a:rPr lang="zh-CN" altLang="zh-CN" sz="2400" dirty="0"/>
              <a:t>是</a:t>
            </a:r>
            <a:r>
              <a:rPr lang="en-US" altLang="zh-CN" sz="2400" dirty="0"/>
              <a:t>B</a:t>
            </a:r>
            <a:r>
              <a:rPr lang="zh-CN" altLang="zh-CN" sz="2400" dirty="0"/>
              <a:t>的真子集，并且</a:t>
            </a:r>
            <a:r>
              <a:rPr lang="en-US" altLang="zh-CN" sz="2400" dirty="0"/>
              <a:t>D</a:t>
            </a:r>
            <a:r>
              <a:rPr lang="zh-CN" altLang="zh-CN" sz="2400" dirty="0"/>
              <a:t>的发生会促使</a:t>
            </a:r>
            <a:r>
              <a:rPr lang="en-US" altLang="zh-CN" sz="2400" dirty="0"/>
              <a:t>B</a:t>
            </a:r>
            <a:r>
              <a:rPr lang="zh-CN" altLang="zh-CN" sz="2400" dirty="0"/>
              <a:t>也发生（即，条件概率</a:t>
            </a:r>
            <a:r>
              <a:rPr lang="en-US" altLang="zh-CN" sz="2400" dirty="0"/>
              <a:t>P(B</a:t>
            </a:r>
            <a:r>
              <a:rPr lang="zh-CN" altLang="zh-CN" sz="2400" dirty="0"/>
              <a:t>│</a:t>
            </a:r>
            <a:r>
              <a:rPr lang="en-US" altLang="zh-CN" sz="2400" dirty="0"/>
              <a:t>D)&gt;P(B)</a:t>
            </a:r>
            <a:r>
              <a:rPr lang="zh-CN" altLang="zh-CN" sz="2400" dirty="0"/>
              <a:t>），则称事件</a:t>
            </a:r>
            <a:r>
              <a:rPr lang="en-US" altLang="zh-CN" sz="2400" dirty="0"/>
              <a:t>D</a:t>
            </a:r>
            <a:r>
              <a:rPr lang="zh-CN" altLang="zh-CN" sz="2400" dirty="0"/>
              <a:t>是事件</a:t>
            </a:r>
            <a:r>
              <a:rPr lang="en-US" altLang="zh-CN" sz="2400" dirty="0"/>
              <a:t>B</a:t>
            </a:r>
            <a:r>
              <a:rPr lang="zh-CN" altLang="zh-CN" sz="2400" dirty="0"/>
              <a:t>的“子事件”。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sz="24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09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zh-CN" sz="2200" dirty="0"/>
              <a:t>在时间正序流动的条件下，设系统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的过去全部“不安全事件”集合为</a:t>
            </a:r>
            <a:r>
              <a:rPr lang="en-US" altLang="zh-CN" sz="2200" dirty="0"/>
              <a:t>D</a:t>
            </a:r>
            <a:r>
              <a:rPr lang="zh-CN" altLang="zh-CN" sz="2200" dirty="0"/>
              <a:t>，若当前又发现一个新的“不安全事件”</a:t>
            </a:r>
            <a:r>
              <a:rPr lang="en-US" altLang="zh-CN" sz="2200" dirty="0"/>
              <a:t>B</a:t>
            </a:r>
            <a:r>
              <a:rPr lang="zh-CN" altLang="zh-CN" sz="2200" dirty="0"/>
              <a:t>，那么，</a:t>
            </a:r>
          </a:p>
          <a:p>
            <a:r>
              <a:rPr lang="zh-CN" altLang="zh-CN" sz="2200" dirty="0"/>
              <a:t>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的当前“不安全”概率</a:t>
            </a:r>
            <a:r>
              <a:rPr lang="en-US" altLang="zh-CN" sz="2200" dirty="0"/>
              <a:t>=P(D</a:t>
            </a:r>
            <a:r>
              <a:rPr lang="zh-CN" altLang="zh-CN" sz="2200" dirty="0"/>
              <a:t>∪</a:t>
            </a:r>
            <a:r>
              <a:rPr lang="en-US" altLang="zh-CN" sz="2200" dirty="0"/>
              <a:t>B)</a:t>
            </a:r>
            <a:r>
              <a:rPr lang="zh-CN" altLang="zh-CN" sz="2200" dirty="0"/>
              <a:t>≥</a:t>
            </a:r>
            <a:r>
              <a:rPr lang="en-US" altLang="zh-CN" sz="2200" dirty="0"/>
              <a:t>P(D)=</a:t>
            </a:r>
            <a:r>
              <a:rPr lang="zh-CN" altLang="zh-CN" sz="2200" dirty="0"/>
              <a:t>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</a:t>
            </a:r>
            <a:r>
              <a:rPr lang="zh-CN" altLang="zh-CN" sz="2200" b="1" dirty="0"/>
              <a:t>过去</a:t>
            </a:r>
            <a:r>
              <a:rPr lang="zh-CN" altLang="zh-CN" sz="2200" dirty="0"/>
              <a:t>“不安全”概率。于是，便有：</a:t>
            </a:r>
          </a:p>
          <a:p>
            <a:r>
              <a:rPr lang="zh-CN" altLang="zh-CN" sz="2200" dirty="0"/>
              <a:t>“不安全性”遵从热力学第二定律：系统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的“不安全”概率将越来越大，而不会越来越小（除非有外力，比如，采取了相应的安全加固措施等），所以，“不安全”是熵，或者说“安全”是负熵。</a:t>
            </a:r>
          </a:p>
          <a:p>
            <a:r>
              <a:rPr lang="zh-CN" altLang="zh-CN" sz="2200" dirty="0"/>
              <a:t>热力学第二定律说：热量可以自发地从高温物体传递到低温物体，但不可能自发地从低温物体传递到高温物体；热量将最终稳定在温度一致的状态。那么，有限系统</a:t>
            </a:r>
            <a:r>
              <a:rPr lang="en-US" altLang="zh-CN" sz="2200" dirty="0"/>
              <a:t>A</a:t>
            </a:r>
            <a:r>
              <a:rPr lang="zh-CN" altLang="zh-CN" sz="2200" dirty="0"/>
              <a:t>的“不安全”状态将最终稳定在什么地方呢？</a:t>
            </a:r>
          </a:p>
        </p:txBody>
      </p:sp>
    </p:spTree>
    <p:extLst>
      <p:ext uri="{BB962C8B-B14F-4D97-AF65-F5344CB8AC3E}">
        <p14:creationId xmlns:p14="http://schemas.microsoft.com/office/powerpoint/2010/main" val="374444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</a:rPr>
              <a:t>2.1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</a:rPr>
              <a:t>不安全事件的素分解</a:t>
            </a:r>
          </a:p>
        </p:txBody>
      </p:sp>
      <p:sp>
        <p:nvSpPr>
          <p:cNvPr id="4" name="直接连接符 8"/>
          <p:cNvSpPr>
            <a:spLocks noChangeShapeType="1"/>
          </p:cNvSpPr>
          <p:nvPr/>
        </p:nvSpPr>
        <p:spPr bwMode="auto">
          <a:xfrm flipV="1">
            <a:off x="1895995" y="1336431"/>
            <a:ext cx="6600891" cy="562"/>
          </a:xfrm>
          <a:prstGeom prst="line">
            <a:avLst/>
          </a:prstGeom>
          <a:noFill/>
          <a:ln w="6350" cap="flat" cmpd="sng">
            <a:solidFill>
              <a:srgbClr val="2F2637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584326" y="1239277"/>
            <a:ext cx="808379" cy="169541"/>
            <a:chOff x="0" y="0"/>
            <a:chExt cx="1541192" cy="321992"/>
          </a:xfrm>
        </p:grpSpPr>
        <p:sp>
          <p:nvSpPr>
            <p:cNvPr id="6" name="椭圆 13"/>
            <p:cNvSpPr>
              <a:spLocks noChangeArrowheads="1"/>
            </p:cNvSpPr>
            <p:nvPr/>
          </p:nvSpPr>
          <p:spPr bwMode="auto">
            <a:xfrm>
              <a:off x="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15"/>
            <p:cNvSpPr>
              <a:spLocks noChangeArrowheads="1"/>
            </p:cNvSpPr>
            <p:nvPr/>
          </p:nvSpPr>
          <p:spPr bwMode="auto">
            <a:xfrm>
              <a:off x="4064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椭圆 16"/>
            <p:cNvSpPr>
              <a:spLocks noChangeArrowheads="1"/>
            </p:cNvSpPr>
            <p:nvPr/>
          </p:nvSpPr>
          <p:spPr bwMode="auto">
            <a:xfrm>
              <a:off x="812800" y="0"/>
              <a:ext cx="321992" cy="321992"/>
            </a:xfrm>
            <a:prstGeom prst="ellipse">
              <a:avLst/>
            </a:prstGeom>
            <a:solidFill>
              <a:srgbClr val="D0EAEB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椭圆 17"/>
            <p:cNvSpPr>
              <a:spLocks noChangeArrowheads="1"/>
            </p:cNvSpPr>
            <p:nvPr/>
          </p:nvSpPr>
          <p:spPr bwMode="auto">
            <a:xfrm>
              <a:off x="1219200" y="0"/>
              <a:ext cx="321992" cy="321992"/>
            </a:xfrm>
            <a:prstGeom prst="ellipse">
              <a:avLst/>
            </a:prstGeom>
            <a:solidFill>
              <a:srgbClr val="2F2637"/>
            </a:solidFill>
            <a:ln w="9525" cap="flat" cmpd="sng">
              <a:solidFill>
                <a:srgbClr val="2F2637">
                  <a:alpha val="50000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0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zh-CN" sz="2200" dirty="0"/>
              <a:t>下面就来回答这个问题。</a:t>
            </a:r>
          </a:p>
          <a:p>
            <a:r>
              <a:rPr lang="zh-CN" altLang="zh-CN" sz="2200" dirty="0" smtClean="0"/>
              <a:t>设</a:t>
            </a:r>
            <a:r>
              <a:rPr lang="en-US" altLang="zh-CN" sz="2200" dirty="0"/>
              <a:t>Z</a:t>
            </a:r>
            <a:r>
              <a:rPr lang="zh-CN" altLang="zh-CN" sz="2200" dirty="0"/>
              <a:t>是一个“不安全事件”，如果存在另外两个“不安全事件”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（它们都是</a:t>
            </a:r>
            <a:r>
              <a:rPr lang="en-US" altLang="zh-CN" sz="2200" dirty="0"/>
              <a:t>Z</a:t>
            </a:r>
            <a:r>
              <a:rPr lang="zh-CN" altLang="zh-CN" sz="2200" dirty="0"/>
              <a:t>的真子集），同时满足如下两个条件</a:t>
            </a:r>
            <a:r>
              <a:rPr lang="zh-CN" altLang="zh-CN" sz="2200" dirty="0" smtClean="0"/>
              <a:t>：</a:t>
            </a:r>
            <a:endParaRPr lang="en-US" altLang="zh-CN" sz="2200" dirty="0" smtClean="0"/>
          </a:p>
          <a:p>
            <a:endParaRPr lang="zh-CN" altLang="zh-CN" sz="2200" dirty="0"/>
          </a:p>
          <a:p>
            <a:pPr marL="109728" indent="0">
              <a:buNone/>
            </a:pPr>
            <a:r>
              <a:rPr lang="en-US" altLang="zh-CN" sz="2200" dirty="0" smtClean="0"/>
              <a:t>   1</a:t>
            </a:r>
            <a:r>
              <a:rPr lang="zh-CN" altLang="zh-CN" sz="2200" dirty="0"/>
              <a:t>）</a:t>
            </a:r>
            <a:r>
              <a:rPr lang="en-US" altLang="zh-CN" sz="2200" dirty="0"/>
              <a:t>X</a:t>
            </a:r>
            <a:r>
              <a:rPr lang="zh-CN" altLang="zh-CN" sz="2200" dirty="0"/>
              <a:t>∩</a:t>
            </a:r>
            <a:r>
              <a:rPr lang="en-US" altLang="zh-CN" sz="2200" dirty="0"/>
              <a:t>Y=ø</a:t>
            </a:r>
            <a:r>
              <a:rPr lang="zh-CN" altLang="zh-CN" sz="2200" dirty="0"/>
              <a:t>（空集）；</a:t>
            </a:r>
          </a:p>
          <a:p>
            <a:pPr marL="109728" indent="0">
              <a:buNone/>
            </a:pPr>
            <a:r>
              <a:rPr lang="en-US" altLang="zh-CN" sz="2200" dirty="0" smtClean="0"/>
              <a:t>   2</a:t>
            </a:r>
            <a:r>
              <a:rPr lang="zh-CN" altLang="zh-CN" sz="2200" dirty="0"/>
              <a:t>）</a:t>
            </a:r>
            <a:r>
              <a:rPr lang="en-US" altLang="zh-CN" sz="2200" dirty="0"/>
              <a:t>Z=X</a:t>
            </a:r>
            <a:r>
              <a:rPr lang="zh-CN" altLang="zh-CN" sz="2200" dirty="0"/>
              <a:t>∪</a:t>
            </a:r>
            <a:r>
              <a:rPr lang="en-US" altLang="zh-CN" sz="2200" dirty="0"/>
              <a:t>Y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zh-CN" altLang="zh-CN" sz="2200" dirty="0"/>
              <a:t>那么，就说“不安全事件”</a:t>
            </a:r>
            <a:r>
              <a:rPr lang="en-US" altLang="zh-CN" sz="2200" dirty="0"/>
              <a:t>Z</a:t>
            </a:r>
            <a:r>
              <a:rPr lang="zh-CN" altLang="zh-CN" sz="2200" dirty="0"/>
              <a:t>是可分解的。此时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都是</a:t>
            </a:r>
            <a:r>
              <a:rPr lang="en-US" altLang="zh-CN" sz="2200" dirty="0"/>
              <a:t>Z</a:t>
            </a:r>
            <a:r>
              <a:rPr lang="zh-CN" altLang="zh-CN" sz="2200" dirty="0"/>
              <a:t>的子事件。如果某个“不安全事件”是不可分解的（即，它的所有真子集都不再是“不安全事件”了），那么，就称该事件为“不安全的素事件”。</a:t>
            </a:r>
          </a:p>
        </p:txBody>
      </p:sp>
    </p:spTree>
    <p:extLst>
      <p:ext uri="{BB962C8B-B14F-4D97-AF65-F5344CB8AC3E}">
        <p14:creationId xmlns:p14="http://schemas.microsoft.com/office/powerpoint/2010/main" val="79569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</TotalTime>
  <Words>4235</Words>
  <Application>Microsoft Macintosh PowerPoint</Application>
  <PresentationFormat>全屏显示(4:3)</PresentationFormat>
  <Paragraphs>138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Lucida Sans Unicode</vt:lpstr>
      <vt:lpstr>Verdana</vt:lpstr>
      <vt:lpstr>Wingdings</vt:lpstr>
      <vt:lpstr>Wingdings 2</vt:lpstr>
      <vt:lpstr>Wingdings 3</vt:lpstr>
      <vt:lpstr>黑体</vt:lpstr>
      <vt:lpstr>宋体</vt:lpstr>
      <vt:lpstr>Concourse</vt:lpstr>
      <vt:lpstr>第2章 ---安全经络图</vt:lpstr>
      <vt:lpstr>PowerPoint 演示文稿</vt:lpstr>
      <vt:lpstr>PowerPoint 演示文稿</vt:lpstr>
      <vt:lpstr>2.1不安全事件的素分解</vt:lpstr>
      <vt:lpstr>2.1不安全事件的素分解</vt:lpstr>
      <vt:lpstr>2.1不安全事件的素分解</vt:lpstr>
      <vt:lpstr>2.1不安全事件的素分解</vt:lpstr>
      <vt:lpstr>2.1不安全事件的素分解</vt:lpstr>
      <vt:lpstr>2.1不安全事件的素分解</vt:lpstr>
      <vt:lpstr>2.1不安全事件的素分解</vt:lpstr>
      <vt:lpstr>2.1不安全事件的素分解</vt:lpstr>
      <vt:lpstr>2.1不安全事件的素分解</vt:lpstr>
      <vt:lpstr>2.2经络图的逻辑分解</vt:lpstr>
      <vt:lpstr>2.2经络图的逻辑分解</vt:lpstr>
      <vt:lpstr>2.2经络图的逻辑分解</vt:lpstr>
      <vt:lpstr>2.2经络图的逻辑分解</vt:lpstr>
      <vt:lpstr>2.2经络图的逻辑分解</vt:lpstr>
      <vt:lpstr>2.2经络图的逻辑分解</vt:lpstr>
      <vt:lpstr>2.2经络图的逻辑分解</vt:lpstr>
      <vt:lpstr>2.2经络图的逻辑分解</vt:lpstr>
      <vt:lpstr>2.2经络图的逻辑分解</vt:lpstr>
      <vt:lpstr>2.2经络图的逻辑分解</vt:lpstr>
      <vt:lpstr>2.3几点说明</vt:lpstr>
      <vt:lpstr>2.3几点说明</vt:lpstr>
      <vt:lpstr>2.3几点说明</vt:lpstr>
      <vt:lpstr>2.3几点说明</vt:lpstr>
      <vt:lpstr>本章结束，谢谢             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Xie</dc:creator>
  <cp:lastModifiedBy>user</cp:lastModifiedBy>
  <cp:revision>61</cp:revision>
  <dcterms:created xsi:type="dcterms:W3CDTF">2014-09-16T21:33:07Z</dcterms:created>
  <dcterms:modified xsi:type="dcterms:W3CDTF">2018-03-22T07:39:29Z</dcterms:modified>
</cp:coreProperties>
</file>