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62" r:id="rId4"/>
    <p:sldId id="257" r:id="rId5"/>
    <p:sldId id="263" r:id="rId6"/>
    <p:sldId id="265" r:id="rId7"/>
    <p:sldId id="378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78" r:id="rId18"/>
    <p:sldId id="279" r:id="rId19"/>
    <p:sldId id="289" r:id="rId20"/>
    <p:sldId id="292" r:id="rId21"/>
    <p:sldId id="293" r:id="rId22"/>
    <p:sldId id="294" r:id="rId23"/>
    <p:sldId id="295" r:id="rId24"/>
    <p:sldId id="296" r:id="rId25"/>
    <p:sldId id="318" r:id="rId26"/>
    <p:sldId id="319" r:id="rId27"/>
    <p:sldId id="321" r:id="rId28"/>
    <p:sldId id="322" r:id="rId29"/>
    <p:sldId id="323" r:id="rId30"/>
    <p:sldId id="324" r:id="rId31"/>
    <p:sldId id="369" r:id="rId32"/>
    <p:sldId id="325" r:id="rId33"/>
    <p:sldId id="326" r:id="rId34"/>
    <p:sldId id="327" r:id="rId35"/>
    <p:sldId id="328" r:id="rId36"/>
    <p:sldId id="329" r:id="rId37"/>
    <p:sldId id="370" r:id="rId38"/>
    <p:sldId id="364" r:id="rId39"/>
    <p:sldId id="365" r:id="rId40"/>
    <p:sldId id="366" r:id="rId41"/>
    <p:sldId id="375" r:id="rId42"/>
    <p:sldId id="367" r:id="rId43"/>
    <p:sldId id="376" r:id="rId44"/>
    <p:sldId id="37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0478" autoAdjust="0"/>
  </p:normalViewPr>
  <p:slideViewPr>
    <p:cSldViewPr snapToGrid="0">
      <p:cViewPr varScale="1">
        <p:scale>
          <a:sx n="54" d="100"/>
          <a:sy n="54" d="100"/>
        </p:scale>
        <p:origin x="147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BB7EB-857B-486E-85B2-6A54FF12C1C0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8E1A9-A8A7-450F-BFA9-A65A48F6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7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/>
              <a:t>经济黑客：只关注自己能否获利，并不在乎是否伤及对方。有时，自己可以承受适当的经济代价，但是，整体上要赢利。赔本的买卖是不做的，因此，经济黑客的目标就是：以最小的开销来攻击系统，并获得最大的收益。只要准备就绪，经济黑客随时可发动进攻。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/>
          </a:p>
          <a:p>
            <a:r>
              <a:rPr lang="zh-CN" altLang="zh-CN" sz="1200" dirty="0"/>
              <a:t>政治黑客：不计代价，一定要伤及对方要害，甚至有时还有更明确的攻击目标，不达目的不罢休。他们随时精确瞄准目标，但是只在关键时刻，才“扣动板机”。最终成败取决于若干偶然因素，比如，目标突然移动（红客突然出新招）、准备不充分（对红客的防御情况了解不够）、或突然刮来一阵风（系统无意中的变化）</a:t>
            </a:r>
            <a:r>
              <a:rPr lang="zh-CN" altLang="zh-CN" sz="1200"/>
              <a:t>等。</a:t>
            </a:r>
            <a:endParaRPr lang="zh-CN" altLang="zh-CN" sz="1200" dirty="0"/>
          </a:p>
          <a:p>
            <a:r>
              <a:rPr lang="zh-CN" altLang="zh-CN" sz="1200" dirty="0"/>
              <a:t>时间黑客：希望在最短的时间内，攻破红客的防线，而且，使被攻击系统的恢复时间尽可能地长。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0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/>
              <a:t>说明：能够画出这“第二种马赛克格子”的黑客，肯定是存在的，比如，长期以“安全检测人员”这种红客身份掩护着的卧底，就是这类黑客的代表。虽然，必须承认，要想建立完整的武器库，即，掌握攻破系统的全部攻击方法，或完整地描述上述随机变量</a:t>
            </a:r>
            <a:r>
              <a:rPr lang="en-US" altLang="zh-CN" sz="1200" dirty="0"/>
              <a:t>X</a:t>
            </a:r>
            <a:r>
              <a:rPr lang="zh-CN" altLang="zh-CN" sz="1200" dirty="0"/>
              <a:t>，确实是非常困难的，但是，从理论上看是可行的。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8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/>
              <a:t>比如，若黑客获取了元首的私人存款金额，那么，这样的业绩对美国来说一钱不值，而对朝鲜等后封建国家来说，就是无价的国家机密</a:t>
            </a:r>
            <a:r>
              <a:rPr lang="zh-CN" altLang="en-US" sz="120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/>
              <a:t>为简化下足标，本小节对</a:t>
            </a:r>
            <a:r>
              <a:rPr lang="en-US" altLang="zh-CN" sz="1200" dirty="0"/>
              <a:t>b</a:t>
            </a:r>
            <a:r>
              <a:rPr lang="en-US" altLang="zh-CN" sz="1200" baseline="-25000" dirty="0"/>
              <a:t>i</a:t>
            </a:r>
            <a:r>
              <a:rPr lang="zh-CN" altLang="zh-CN" sz="1200" dirty="0"/>
              <a:t>和</a:t>
            </a:r>
            <a:r>
              <a:rPr lang="en-US" altLang="zh-CN" sz="1200" dirty="0"/>
              <a:t>b(i)</a:t>
            </a:r>
            <a:r>
              <a:rPr lang="zh-CN" altLang="zh-CN" sz="1200" dirty="0"/>
              <a:t>交替使用，不加区别。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/>
              <a:t>由于政治黑客后台很硬，不计成本，不择手段，耐得住寂寞，因此，从纯技术角度看，政治黑客是最牛的黑客，他们的攻击力远远超过经济黑客等普通黑客。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/>
              <a:t>为了简化上角标，本小节对</a:t>
            </a:r>
            <a:r>
              <a:rPr lang="en-US" altLang="zh-CN" sz="1200" dirty="0"/>
              <a:t>b</a:t>
            </a:r>
            <a:r>
              <a:rPr lang="en-US" altLang="zh-CN" sz="1200" baseline="30000" dirty="0"/>
              <a:t>*</a:t>
            </a:r>
            <a:r>
              <a:rPr lang="zh-CN" altLang="zh-CN" sz="1200" dirty="0"/>
              <a:t>和</a:t>
            </a:r>
            <a:r>
              <a:rPr lang="en-US" altLang="zh-CN" sz="1200" dirty="0"/>
              <a:t>b(*)</a:t>
            </a:r>
            <a:r>
              <a:rPr lang="zh-CN" altLang="zh-CN" sz="1200" dirty="0"/>
              <a:t>交替使用，不加区别。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6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/>
              <a:t>比如，若以黑客目标为准来分类的话，那么，所有试图获得正常用户的密码口令的工具，都可以当作一种工具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/>
              <a:t>另外，我们说只有顶级黑客才会开发自己的工具，并不意味着普通黑客不对其工具做任何个性化的处理，但是，这种大同小异的修改，我们忽略不计。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8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/>
              <a:t>黑客的诞生模式，其实与鸡鸭猪狗等的诞生模式并无二异，都可用一棵树图来表示，该树图中的点就代表相应的黑客（或生物）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6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/>
              <a:t>（这里的所谓“死亡”，包括两大部分，其一，某人卸载了此软件，从而黑客总数减少一个；其二，某人虽拥有该工具，但是，此时此刻并未使用它去攻击别人，相当于生物的迁出，效果上也等于黑客数减少了一个。所谓“出生”，也包括两大部分，其一，就是某个新人下载并正使用该软件攻击别人，从而黑客总数增加一个；其二，前一时刻未出手的黑客，此刻发力了，相当于生物的迁入，效果上也等于黑客数增加了一个。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E1A9-A8A7-450F-BFA9-A65A48F60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8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1/29/2020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第</a:t>
            </a:r>
            <a:r>
              <a:rPr lang="en-US" altLang="zh-CN" sz="53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3</a:t>
            </a:r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章</a:t>
            </a:r>
            <a:br>
              <a:rPr lang="en-US" altLang="zh-CN" sz="8000" dirty="0">
                <a:solidFill>
                  <a:srgbClr val="FF0000"/>
                </a:solidFill>
                <a:latin typeface="+mj-ea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---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黑客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altLang="zh-CN" sz="2400" dirty="0"/>
              <a:t>这种“元诱因马赛克画法”的根据</a:t>
            </a:r>
            <a:r>
              <a:rPr lang="zh-CN" altLang="en-US" sz="2400" dirty="0"/>
              <a:t>为</a:t>
            </a:r>
            <a:r>
              <a:rPr lang="zh-CN" altLang="zh-CN" sz="2400" dirty="0"/>
              <a:t>：系统出现不安全问题的充分必要条件是某个（或某些）“元诱因”不安全。</a:t>
            </a:r>
          </a:p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“元诱因马赛克”的缺点是参数体系较复杂，但是，它的优点很多，比如，可以同时适用于多目标攻击，安全经络可以长期积累、永远传承等。根据安全经络图，我们可知：形象地说，“安全”同时具有“波”和“粒子”的双重性质，或者说，具有“确定性”和“概率性”两种性质。更具体地说，任何不安全事件的“元诱因”的“确定性”更浓，而“素诱因”和“素事件”的“概率性”更浓。充分认识安全的“波粒二象性”，将有助于深刻理解安全的实质，有助于理解本书《安全通论》的研究方法和思路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42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画马赛克格子的第二种办法：经过长期准备和反复测试，黑客共掌握了全部</a:t>
            </a:r>
            <a:r>
              <a:rPr lang="en-US" altLang="zh-CN" sz="2400" dirty="0"/>
              <a:t>n</a:t>
            </a:r>
            <a:r>
              <a:rPr lang="zh-CN" altLang="zh-CN" sz="2400" dirty="0"/>
              <a:t>种可能攻破系统的方法，于是，黑客的攻击能力可以用随机变量</a:t>
            </a:r>
            <a:r>
              <a:rPr lang="en-US" altLang="zh-CN" sz="2400" dirty="0"/>
              <a:t>X</a:t>
            </a:r>
            <a:r>
              <a:rPr lang="zh-CN" altLang="zh-CN" sz="2400" dirty="0"/>
              <a:t>完整地描述为：当黑客用第</a:t>
            </a:r>
            <a:r>
              <a:rPr lang="en-US" altLang="zh-CN" sz="2400" dirty="0"/>
              <a:t>i</a:t>
            </a:r>
            <a:r>
              <a:rPr lang="zh-CN" altLang="zh-CN" sz="2400" dirty="0"/>
              <a:t>种方法攻破系统，记为</a:t>
            </a:r>
            <a:r>
              <a:rPr lang="en-US" altLang="zh-CN" sz="2400" dirty="0"/>
              <a:t>X=i(1</a:t>
            </a:r>
            <a:r>
              <a:rPr lang="zh-CN" altLang="zh-CN" sz="2400" dirty="0"/>
              <a:t>≤</a:t>
            </a:r>
            <a:r>
              <a:rPr lang="en-US" altLang="zh-CN" sz="24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n)</a:t>
            </a:r>
            <a:r>
              <a:rPr lang="zh-CN" altLang="zh-CN" sz="2400" dirty="0"/>
              <a:t>，的概率为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，这里，</a:t>
            </a:r>
          </a:p>
          <a:p>
            <a:pPr marL="109728" indent="0" algn="ctr">
              <a:buNone/>
            </a:pPr>
            <a:r>
              <a:rPr lang="en-US" altLang="zh-CN" sz="2400" dirty="0"/>
              <a:t>       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=1</a:t>
            </a:r>
            <a:r>
              <a:rPr lang="zh-CN" altLang="zh-CN" sz="2400" dirty="0"/>
              <a:t>，</a:t>
            </a:r>
            <a:r>
              <a:rPr lang="en-US" altLang="zh-CN" sz="2400" dirty="0"/>
              <a:t>0&lt;p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&lt;1(1</a:t>
            </a:r>
            <a:r>
              <a:rPr lang="zh-CN" altLang="zh-CN" sz="2400" dirty="0"/>
              <a:t>≤</a:t>
            </a:r>
            <a:r>
              <a:rPr lang="en-US" altLang="zh-CN" sz="24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n)</a:t>
            </a:r>
            <a:r>
              <a:rPr lang="zh-CN" altLang="zh-CN" sz="2400" dirty="0"/>
              <a:t>。</a:t>
            </a:r>
          </a:p>
          <a:p>
            <a:pPr marL="109728" indent="0">
              <a:buNone/>
            </a:pPr>
            <a:r>
              <a:rPr lang="zh-CN" altLang="zh-CN" sz="2400" dirty="0"/>
              <a:t>当然，也许还有其它方法来画“马赛克格子”，不过它们的实质都是一样的，即，黑客可以静态地用一个离散随机变量</a:t>
            </a:r>
            <a:r>
              <a:rPr lang="en-US" altLang="zh-CN" sz="2400" dirty="0"/>
              <a:t>X</a:t>
            </a:r>
            <a:r>
              <a:rPr lang="zh-CN" altLang="zh-CN" sz="2400" dirty="0"/>
              <a:t>来描述，这里</a:t>
            </a:r>
            <a:r>
              <a:rPr lang="en-US" altLang="zh-CN" sz="2400" dirty="0"/>
              <a:t>X</a:t>
            </a:r>
            <a:r>
              <a:rPr lang="zh-CN" altLang="zh-CN" sz="2400" dirty="0"/>
              <a:t>的可能取值为</a:t>
            </a:r>
            <a:r>
              <a:rPr lang="en-US" altLang="zh-CN" sz="2400" dirty="0"/>
              <a:t>{1</a:t>
            </a:r>
            <a:r>
              <a:rPr lang="zh-CN" altLang="zh-CN" sz="2400" dirty="0"/>
              <a:t>，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…</a:t>
            </a:r>
            <a:r>
              <a:rPr lang="zh-CN" altLang="zh-CN" sz="2400" dirty="0"/>
              <a:t>，</a:t>
            </a:r>
            <a:r>
              <a:rPr lang="en-US" altLang="zh-CN" sz="2400" dirty="0"/>
              <a:t>n}</a:t>
            </a:r>
            <a:r>
              <a:rPr lang="zh-CN" altLang="zh-CN" sz="2400" dirty="0"/>
              <a:t>，概率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r</a:t>
            </a:r>
            <a:r>
              <a:rPr lang="en-US" altLang="zh-CN" sz="2400" dirty="0"/>
              <a:t>(X=i)= 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，并且，</a:t>
            </a:r>
          </a:p>
          <a:p>
            <a:pPr marL="109728" indent="0" algn="ctr">
              <a:buNone/>
            </a:pPr>
            <a:r>
              <a:rPr lang="en-US" altLang="zh-CN" sz="2400" dirty="0"/>
              <a:t>       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=1</a:t>
            </a:r>
            <a:r>
              <a:rPr lang="zh-CN" altLang="zh-CN" sz="2400" dirty="0"/>
              <a:t>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7698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zh-CN" sz="2400" dirty="0"/>
              <a:t>其次，我们再看看黑客的动态描述，即，黑客发动攻击后的样子。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前面用离散随机变量来表示的“黑客的静态描述”，显然适合于包括经济黑客、政治黑客、时间黑客等各种黑客。由于政治黑客的业绩很难量化。因此，此处的量化分析主要针对经济黑客。</a:t>
            </a:r>
          </a:p>
          <a:p>
            <a:pPr marL="109728" indent="0">
              <a:buNone/>
            </a:pPr>
            <a:r>
              <a:rPr lang="zh-CN" altLang="zh-CN" sz="2400" dirty="0"/>
              <a:t>黑客的动态行为千变万化，必须首先清理场景，否则，根本无法下手。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0016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为使相关解释更形象，我们采用上述第一种“马赛克格子画法”，即，黑客是一个离散随机变量，他攻破第</a:t>
            </a:r>
            <a:r>
              <a:rPr lang="en-US" altLang="zh-CN" sz="2400" dirty="0"/>
              <a:t>i</a:t>
            </a:r>
            <a:r>
              <a:rPr lang="zh-CN" altLang="zh-CN" sz="2400" dirty="0"/>
              <a:t>个“元诱因”，记为</a:t>
            </a:r>
            <a:r>
              <a:rPr lang="en-US" altLang="zh-CN" sz="2400" dirty="0"/>
              <a:t>X=i(1</a:t>
            </a:r>
            <a:r>
              <a:rPr lang="zh-CN" altLang="zh-CN" sz="2400" dirty="0"/>
              <a:t>≤</a:t>
            </a:r>
            <a:r>
              <a:rPr lang="en-US" altLang="zh-CN" sz="24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n)</a:t>
            </a:r>
            <a:r>
              <a:rPr lang="zh-CN" altLang="zh-CN" sz="2400" dirty="0"/>
              <a:t>，的概率为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，这里，</a:t>
            </a:r>
          </a:p>
          <a:p>
            <a:pPr marL="109728" indent="0" algn="ctr">
              <a:buNone/>
            </a:pPr>
            <a:r>
              <a:rPr lang="en-US" altLang="zh-CN" sz="2400" dirty="0"/>
              <a:t>       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=1</a:t>
            </a:r>
            <a:r>
              <a:rPr lang="zh-CN" altLang="zh-CN" sz="2400" dirty="0"/>
              <a:t>，</a:t>
            </a:r>
            <a:r>
              <a:rPr lang="en-US" altLang="zh-CN" sz="2400" dirty="0"/>
              <a:t>0&lt;p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&lt;1(1</a:t>
            </a:r>
            <a:r>
              <a:rPr lang="zh-CN" altLang="zh-CN" sz="2400" dirty="0"/>
              <a:t>≤</a:t>
            </a:r>
            <a:r>
              <a:rPr lang="en-US" altLang="zh-CN" sz="24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n)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109728" indent="0" algn="ctr">
              <a:buNone/>
            </a:pPr>
            <a:endParaRPr lang="zh-CN" altLang="zh-CN" sz="2400" dirty="0"/>
          </a:p>
          <a:p>
            <a:r>
              <a:rPr lang="zh-CN" altLang="zh-CN" sz="2400" dirty="0"/>
              <a:t>特别强调，其实下面的内容适用于包括第二种方法在内的所有“马赛克格子画法”。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zh-CN" altLang="zh-CN" sz="2400" dirty="0"/>
              <a:t>任何攻击都是有代价的，并且，如果黑客已经技术最牛了，那么，整体上来说是“投入越多，收益越多”。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613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设黑客攻破第</a:t>
            </a:r>
            <a:r>
              <a:rPr lang="en-US" altLang="zh-CN" sz="2400" dirty="0"/>
              <a:t>i</a:t>
            </a:r>
            <a:r>
              <a:rPr lang="zh-CN" altLang="zh-CN" sz="2400" dirty="0"/>
              <a:t>个“元诱因”的“投入产出比”为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(1</a:t>
            </a:r>
            <a:r>
              <a:rPr lang="zh-CN" altLang="zh-CN" sz="2400" dirty="0"/>
              <a:t>≤</a:t>
            </a:r>
            <a:r>
              <a:rPr lang="en-US" altLang="zh-CN" sz="24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n)</a:t>
            </a:r>
            <a:r>
              <a:rPr lang="zh-CN" altLang="zh-CN" sz="2400" dirty="0"/>
              <a:t>，即，若为攻击第</a:t>
            </a:r>
            <a:r>
              <a:rPr lang="en-US" altLang="zh-CN" sz="2400" dirty="0"/>
              <a:t>i</a:t>
            </a:r>
            <a:r>
              <a:rPr lang="zh-CN" altLang="zh-CN" sz="2400" dirty="0"/>
              <a:t>个“元诱因”，黑客投入了</a:t>
            </a:r>
            <a:r>
              <a:rPr lang="en-US" altLang="zh-CN" sz="2400" dirty="0"/>
              <a:t>1</a:t>
            </a:r>
            <a:r>
              <a:rPr lang="zh-CN" altLang="zh-CN" sz="2400" dirty="0"/>
              <a:t>元钱，那么，一旦攻击成功（其概率为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）后，黑客将获得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元的收入；当然，如果攻击失败，那么，黑客的这</a:t>
            </a:r>
            <a:r>
              <a:rPr lang="en-US" altLang="zh-CN" sz="2400" dirty="0"/>
              <a:t>1</a:t>
            </a:r>
            <a:r>
              <a:rPr lang="zh-CN" altLang="zh-CN" sz="2400" dirty="0"/>
              <a:t>块钱就全赔了。</a:t>
            </a:r>
          </a:p>
          <a:p>
            <a:pPr marL="109728" indent="0">
              <a:buNone/>
            </a:pPr>
            <a:r>
              <a:rPr lang="zh-CN" altLang="zh-CN" sz="2400" dirty="0"/>
              <a:t>由安全经络图可知，任何一个“元诱因”被攻破后，系统也就被攻破了，不再安全了。因此，为了尽量避免被红客发现，尽量少留“作案痕迹”，我们假定：在攻击过程中，黑客只要发现有一个“元诱因”被攻破了，那么，他就立即停止本次攻击，那怕继续攻破其它“元诱因”还可以获得额外的收入，那怕对其它“元诱因”的“攻击投资”被浪费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418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设黑客共有</a:t>
            </a:r>
            <a:r>
              <a:rPr lang="en-US" altLang="zh-CN" sz="2400" dirty="0"/>
              <a:t>M</a:t>
            </a:r>
            <a:r>
              <a:rPr lang="zh-CN" altLang="zh-CN" sz="2400" dirty="0"/>
              <a:t>元钱用于攻击的“种子资金”，如果他把这些资金全部投入到攻击他认为最有可能成功的某个“元诱因”（比如，最大的那个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），那么，假如黑客最终成功地攻破了第</a:t>
            </a:r>
            <a:r>
              <a:rPr lang="en-US" altLang="zh-CN" sz="2400" dirty="0"/>
              <a:t>i</a:t>
            </a:r>
            <a:r>
              <a:rPr lang="zh-CN" altLang="zh-CN" sz="2400" dirty="0"/>
              <a:t>个“元诱因”（其概率为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），则此时黑客的资金总数就变成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Md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zh-CN" sz="2400" dirty="0"/>
              <a:t>，但是，假如黑客的攻击失败（其概率为</a:t>
            </a:r>
            <a:r>
              <a:rPr lang="en-US" altLang="zh-CN" sz="2400" dirty="0"/>
              <a:t>1-p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），则他的资金总数就瞬间变成了零。可见，从经济上来说，黑客的这种“孤注一掷”战术的风险太大，不宜采用。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301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altLang="zh-CN" sz="2400" dirty="0"/>
              <a:t>为增加抗风险能力，黑客改变战术，将他的全部资金分成</a:t>
            </a:r>
            <a:r>
              <a:rPr lang="en-US" altLang="zh-CN" sz="2400" dirty="0"/>
              <a:t>n</a:t>
            </a:r>
            <a:r>
              <a:rPr lang="zh-CN" altLang="zh-CN" sz="2400" dirty="0"/>
              <a:t>部分，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…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</a:t>
            </a:r>
            <a:r>
              <a:rPr lang="zh-CN" altLang="zh-CN" sz="2400" dirty="0"/>
              <a:t>，其中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是用于攻击第</a:t>
            </a:r>
            <a:r>
              <a:rPr lang="en-US" altLang="zh-CN" sz="2400" dirty="0"/>
              <a:t>i</a:t>
            </a:r>
            <a:r>
              <a:rPr lang="zh-CN" altLang="zh-CN" sz="2400" dirty="0"/>
              <a:t>个“元诱因”的资金在总资金中所占的比例数，于是，</a:t>
            </a:r>
          </a:p>
          <a:p>
            <a:pPr marL="109728" indent="0" algn="ctr">
              <a:buNone/>
            </a:pPr>
            <a:r>
              <a:rPr lang="zh-CN" altLang="zh-CN" sz="2400" dirty="0"/>
              <a:t>∑</a:t>
            </a:r>
            <a:r>
              <a:rPr lang="en-US" altLang="zh-CN" sz="2400" baseline="30000" dirty="0" err="1"/>
              <a:t>n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</a:t>
            </a:r>
            <a:r>
              <a:rPr lang="zh-CN" altLang="zh-CN" sz="2400" dirty="0"/>
              <a:t>，这里</a:t>
            </a:r>
            <a:r>
              <a:rPr lang="en-US" altLang="zh-CN" sz="2400" dirty="0"/>
              <a:t>0</a:t>
            </a:r>
            <a:r>
              <a:rPr lang="zh-CN" altLang="zh-CN" sz="2400" dirty="0"/>
              <a:t>≤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1</a:t>
            </a:r>
            <a:r>
              <a:rPr lang="zh-CN" altLang="zh-CN" sz="2400" dirty="0"/>
              <a:t>。</a:t>
            </a:r>
          </a:p>
          <a:p>
            <a:pPr marL="109728" indent="0">
              <a:buNone/>
            </a:pPr>
            <a:r>
              <a:rPr lang="zh-CN" altLang="zh-CN" sz="2400" dirty="0"/>
              <a:t>如果在本次攻击中，第</a:t>
            </a:r>
            <a:r>
              <a:rPr lang="en-US" altLang="zh-CN" sz="2400" dirty="0"/>
              <a:t>i</a:t>
            </a:r>
            <a:r>
              <a:rPr lang="zh-CN" altLang="zh-CN" sz="2400" dirty="0"/>
              <a:t>个“元诱因”首先被攻破（其概率为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），那么，本次攻击马上停止，此时，黑客的总资产变为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zh-CN" sz="2400" dirty="0"/>
              <a:t>，同时，投入到攻击其它“元诱因”的资金都白费了。由于</a:t>
            </a:r>
          </a:p>
          <a:p>
            <a:pPr marL="109728" indent="0" algn="ctr">
              <a:buNone/>
            </a:pPr>
            <a:r>
              <a:rPr lang="zh-CN" altLang="zh-CN" sz="2400" dirty="0"/>
              <a:t>∑</a:t>
            </a:r>
            <a:r>
              <a:rPr lang="en-US" altLang="zh-CN" sz="2400" baseline="30000" dirty="0" err="1"/>
              <a:t>n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</a:t>
            </a:r>
            <a:r>
              <a:rPr lang="zh-CN" altLang="zh-CN" sz="2400" dirty="0"/>
              <a:t>，</a:t>
            </a:r>
          </a:p>
          <a:p>
            <a:pPr marL="109728" indent="0">
              <a:buNone/>
            </a:pPr>
            <a:r>
              <a:rPr lang="zh-CN" altLang="zh-CN" sz="2400" dirty="0"/>
              <a:t>即，肯定有某个“元诱因”会被首先攻破，所以，只要每个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&gt;0</a:t>
            </a:r>
            <a:r>
              <a:rPr lang="zh-CN" altLang="zh-CN" sz="2400" dirty="0"/>
              <a:t>，那么，本次攻击结束后，黑客的总资产肯定不会变成零，因此，其抗风险能力确实增强了。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2360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zh-CN" altLang="zh-CN" sz="2400" dirty="0"/>
              <a:t>单看某一天的情况，很难对黑客的攻击战术提出任何建议。不过，如果假定黑客连续</a:t>
            </a:r>
            <a:r>
              <a:rPr lang="en-US" altLang="zh-CN" sz="2400" dirty="0"/>
              <a:t>m</a:t>
            </a:r>
            <a:r>
              <a:rPr lang="zh-CN" altLang="zh-CN" sz="2400" dirty="0"/>
              <a:t>天晚上对目标系统进行“每日一次”的攻击，那么，确实存在某种攻击战术，能使得黑客的盈利情况在某种意义上，达到最佳。</a:t>
            </a:r>
          </a:p>
          <a:p>
            <a:pPr marL="109728" indent="0">
              <a:buNone/>
            </a:pPr>
            <a:r>
              <a:rPr lang="zh-CN" altLang="zh-CN" sz="2400" dirty="0"/>
              <a:t>如果黑客每天晚上，都对他的全部资金按相同的分配比例</a:t>
            </a:r>
          </a:p>
          <a:p>
            <a:pPr marL="109728" indent="0" algn="ctr">
              <a:buNone/>
            </a:pPr>
            <a:r>
              <a:rPr lang="en-US" altLang="zh-CN" sz="2400" dirty="0"/>
              <a:t>b=(b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zh-CN" sz="2400" dirty="0"/>
              <a:t>，</a:t>
            </a:r>
          </a:p>
          <a:p>
            <a:pPr marL="109728" indent="0">
              <a:buNone/>
            </a:pPr>
            <a:r>
              <a:rPr lang="zh-CN" altLang="zh-CN" sz="2400" dirty="0"/>
              <a:t>来对系统的各“元诱因”进行攻击。那么，</a:t>
            </a:r>
            <a:r>
              <a:rPr lang="en-US" altLang="zh-CN" sz="2400" dirty="0"/>
              <a:t>m</a:t>
            </a:r>
            <a:r>
              <a:rPr lang="zh-CN" altLang="zh-CN" sz="2400" dirty="0"/>
              <a:t>个晚上之后，黑客的资产就变为：</a:t>
            </a:r>
          </a:p>
          <a:p>
            <a:pPr marL="109728" indent="0" algn="ctr">
              <a:buNone/>
            </a:pP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=M</a:t>
            </a:r>
            <a:r>
              <a:rPr lang="zh-CN" altLang="zh-CN" sz="2400" dirty="0"/>
              <a:t>∏</a:t>
            </a:r>
            <a:r>
              <a:rPr lang="en-US" altLang="zh-CN" sz="2400" baseline="-25000" dirty="0"/>
              <a:t>i=1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S(X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)= M</a:t>
            </a:r>
            <a:r>
              <a:rPr lang="zh-CN" altLang="zh-CN" sz="2400" dirty="0"/>
              <a:t>∏</a:t>
            </a:r>
            <a:r>
              <a:rPr lang="en-US" altLang="zh-CN" sz="2400" baseline="-25000" dirty="0"/>
              <a:t>i=1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[b(X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)d(X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)]</a:t>
            </a:r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这里</a:t>
            </a:r>
            <a:r>
              <a:rPr lang="en-US" altLang="zh-CN" sz="2400" dirty="0"/>
              <a:t>S(X)=b(X)d(X)</a:t>
            </a:r>
            <a:r>
              <a:rPr lang="zh-CN" altLang="zh-CN" sz="2400" dirty="0"/>
              <a:t>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是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n</a:t>
            </a:r>
            <a:r>
              <a:rPr lang="zh-CN" altLang="zh-CN" sz="2400" dirty="0"/>
              <a:t>之间的某个正整数，它表示在第</a:t>
            </a:r>
            <a:r>
              <a:rPr lang="en-US" altLang="zh-CN" sz="2400" dirty="0"/>
              <a:t>i</a:t>
            </a:r>
            <a:r>
              <a:rPr lang="zh-CN" altLang="zh-CN" sz="2400" dirty="0"/>
              <a:t>天晚上，被（首先）攻破的那个“元诱因”的编号，所以，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…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zh-CN" altLang="zh-CN" sz="2400" dirty="0"/>
              <a:t>是独立同分布的随机变量，设该分布是</a:t>
            </a:r>
            <a:r>
              <a:rPr lang="en-US" altLang="zh-CN" sz="2400" dirty="0"/>
              <a:t>p(x)</a:t>
            </a:r>
            <a:r>
              <a:rPr lang="zh-CN" altLang="zh-CN" sz="2400" dirty="0"/>
              <a:t>，于是有如下定理，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448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定理</a:t>
            </a:r>
            <a:r>
              <a:rPr lang="en-US" altLang="zh-CN" sz="2400" dirty="0"/>
              <a:t>3.1</a:t>
            </a:r>
            <a:r>
              <a:rPr lang="zh-CN" altLang="zh-CN" sz="2400" dirty="0"/>
              <a:t>：若每天晚上黑客都将其全部资金，按比例</a:t>
            </a:r>
            <a:r>
              <a:rPr lang="en-US" altLang="zh-CN" sz="2400" dirty="0"/>
              <a:t>b=(b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zh-CN" sz="2400" dirty="0"/>
              <a:t>分配，来对系统的各“元诱因”进行攻击，那么，</a:t>
            </a:r>
            <a:r>
              <a:rPr lang="en-US" altLang="zh-CN" sz="2400" dirty="0"/>
              <a:t>m</a:t>
            </a:r>
            <a:r>
              <a:rPr lang="zh-CN" altLang="zh-CN" sz="2400" dirty="0"/>
              <a:t>天之后，黑客的资产就变为：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 algn="ctr">
              <a:buNone/>
            </a:pP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=M2</a:t>
            </a:r>
            <a:r>
              <a:rPr lang="en-US" altLang="zh-CN" sz="2400" baseline="30000" dirty="0"/>
              <a:t>mw(</a:t>
            </a:r>
            <a:r>
              <a:rPr lang="en-US" altLang="zh-CN" sz="2400" baseline="30000" dirty="0" err="1"/>
              <a:t>b,p</a:t>
            </a:r>
            <a:r>
              <a:rPr lang="en-US" altLang="zh-CN" sz="2400" baseline="30000" dirty="0"/>
              <a:t>)</a:t>
            </a:r>
          </a:p>
          <a:p>
            <a:pPr marL="109728" indent="0">
              <a:buNone/>
            </a:pPr>
            <a:endParaRPr lang="zh-CN" altLang="zh-CN" sz="2400" dirty="0"/>
          </a:p>
          <a:p>
            <a:r>
              <a:rPr lang="zh-CN" altLang="zh-CN" sz="2400" dirty="0"/>
              <a:t>这里</a:t>
            </a:r>
            <a:r>
              <a:rPr lang="en-US" altLang="zh-CN" sz="2400" dirty="0"/>
              <a:t>W(</a:t>
            </a:r>
            <a:r>
              <a:rPr lang="en-US" altLang="zh-CN" sz="2400" b="1" dirty="0" err="1"/>
              <a:t>b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p</a:t>
            </a:r>
            <a:r>
              <a:rPr lang="en-US" altLang="zh-CN" sz="2400" dirty="0"/>
              <a:t>)=E(</a:t>
            </a:r>
            <a:r>
              <a:rPr lang="en-US" altLang="zh-CN" sz="2400" dirty="0" err="1"/>
              <a:t>logS</a:t>
            </a:r>
            <a:r>
              <a:rPr lang="en-US" altLang="zh-CN" sz="2400" dirty="0"/>
              <a:t>(X))=</a:t>
            </a:r>
            <a:r>
              <a:rPr lang="zh-CN" altLang="zh-CN" sz="2400" dirty="0"/>
              <a:t>∑</a:t>
            </a:r>
            <a:r>
              <a:rPr lang="en-US" altLang="zh-CN" sz="2400" baseline="-25000" dirty="0"/>
              <a:t>k=1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)</a:t>
            </a:r>
            <a:r>
              <a:rPr lang="zh-CN" altLang="zh-CN" sz="2400" dirty="0"/>
              <a:t>，称为“双倍率”。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899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本小节虽然彻底解决了黑客的静态描述问题，即，黑客其实就是一个随机变量</a:t>
            </a:r>
            <a:r>
              <a:rPr lang="en-US" altLang="zh-CN" sz="2400" dirty="0"/>
              <a:t>X</a:t>
            </a:r>
            <a:r>
              <a:rPr lang="zh-CN" altLang="zh-CN" sz="2400" dirty="0"/>
              <a:t>，它（他）的破坏力由</a:t>
            </a:r>
            <a:r>
              <a:rPr lang="en-US" altLang="zh-CN" sz="2400" dirty="0"/>
              <a:t>X</a:t>
            </a:r>
            <a:r>
              <a:rPr lang="zh-CN" altLang="zh-CN" sz="2400" dirty="0"/>
              <a:t>的概率分布函数</a:t>
            </a:r>
            <a:r>
              <a:rPr lang="en-US" altLang="zh-CN" sz="2400" dirty="0"/>
              <a:t>F(x)(</a:t>
            </a:r>
            <a:r>
              <a:rPr lang="zh-CN" altLang="zh-CN" sz="2400" dirty="0"/>
              <a:t>或概率密度函数</a:t>
            </a:r>
            <a:r>
              <a:rPr lang="en-US" altLang="zh-CN" sz="2400" dirty="0"/>
              <a:t>p(x))</a:t>
            </a:r>
            <a:r>
              <a:rPr lang="zh-CN" altLang="zh-CN" sz="2400" dirty="0"/>
              <a:t>来决定。但是，关于黑客的动态描述问题，还远未解决，此处只是在若干假定之下，给出了黑客攻击的最佳战术，欢迎大家继续研究黑客的其它攻击行为的最佳战术。</a:t>
            </a:r>
            <a:endParaRPr lang="en-US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448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ea"/>
                <a:cs typeface="+mj-cs"/>
              </a:rPr>
              <a:t>3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ea"/>
                <a:cs typeface="+mj-cs"/>
              </a:rPr>
              <a:t>章 黑客</a:t>
            </a:r>
            <a:endParaRPr lang="en-US" altLang="zh-CN" sz="4400" b="1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n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400" dirty="0"/>
              <a:t>本章专门研究黑客，即，假设其对手（红客）不存在，或者红客不行动。同理，在下章单独研究红客时，我们也假设其对手（黑客）不存在，或者黑客不行动。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zh-CN" altLang="zh-CN" sz="2400" dirty="0"/>
              <a:t>黑客的任务就是攻击网络，以获取自身利益最大化，那么，仅仅从战术角度来考虑时，黑客的攻击极限是什么呢？如果要综合考虑战略配合，那么，黑客的攻击极限又是什么呢？为了增加自身的整体实力，黑客就必须努力改善其生态环境，那么，他的生态环境又是什么呢？下面将一一回答这些问题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黑客的最佳攻击战略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黑客攻击和炒股其实很相像。</a:t>
            </a:r>
            <a:endParaRPr lang="en-US" altLang="zh-CN" sz="2400" dirty="0"/>
          </a:p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实际上，政治黑客的攻击就像“庄家炒股”，虽然他对被攻击系统（待炒的股票）的内部情况了如指掌，但是，他的期望值也很高，不出手则已，一旦出手就要摧毁目标（赚大钱），因此，一旦行动起来，其战术就非常重要，不能有任何细节上的失误，否则前功尽弃。实事证明，“庄家炒股”也有赔钱的时候，同样，政治黑客的攻击也有失手的时候，其主要失败原因，基本上都是“输在战术细节上”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320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黑客的最佳攻击战略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经济黑客的攻击就像“散户炒股”，虽然整体上处于被动地位，资金实力也很差，但是，自身的期望值并不很高，只要有钱赚，那怕刚够喝稀饭。经济黑客的攻击（散户的炒股）当然不能靠硬拼，必须讲究战略，比如，</a:t>
            </a:r>
            <a:r>
              <a:rPr lang="en-US" altLang="zh-CN" sz="2400" dirty="0"/>
              <a:t>1</a:t>
            </a:r>
            <a:r>
              <a:rPr lang="zh-CN" altLang="zh-CN" sz="2400" dirty="0"/>
              <a:t>）正确选择被攻击系统（待炒的股票）。目标选错了，当然要赔本；</a:t>
            </a:r>
            <a:r>
              <a:rPr lang="en-US" altLang="zh-CN" sz="2400" dirty="0"/>
              <a:t>2</a:t>
            </a:r>
            <a:r>
              <a:rPr lang="zh-CN" altLang="zh-CN" sz="2400" dirty="0"/>
              <a:t>）合理分配精力去攻击所选系统（炒作所选股票），既不能把资金全部投到某一支股票，也不要到处“撒胡椒粉”。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事实</a:t>
            </a:r>
            <a:r>
              <a:rPr lang="zh-CN" altLang="zh-CN" sz="2400" dirty="0"/>
              <a:t>证明，散户炒股也有赢钱的时候，只要他很好地运用了相关战略（即，选股选对了，在每支股票上的投资额度分配对了）；同样，经济黑客也有可能获利，如果他正确地把握了相关战略。</a:t>
            </a:r>
          </a:p>
        </p:txBody>
      </p:sp>
    </p:spTree>
    <p:extLst>
      <p:ext uri="{BB962C8B-B14F-4D97-AF65-F5344CB8AC3E}">
        <p14:creationId xmlns:p14="http://schemas.microsoft.com/office/powerpoint/2010/main" val="214278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黑客的最佳攻击战略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400" dirty="0"/>
              <a:t>首先，来看黑客的一种对数最优攻击组合：</a:t>
            </a:r>
          </a:p>
          <a:p>
            <a:pPr marL="109728" indent="0">
              <a:buNone/>
            </a:pPr>
            <a:r>
              <a:rPr lang="zh-CN" altLang="zh-CN" sz="2400" dirty="0"/>
              <a:t>设黑客想通过攻击某</a:t>
            </a:r>
            <a:r>
              <a:rPr lang="en-US" altLang="zh-CN" sz="2400" dirty="0"/>
              <a:t>m</a:t>
            </a:r>
            <a:r>
              <a:rPr lang="zh-CN" altLang="zh-CN" sz="2400" dirty="0"/>
              <a:t>个系统来获取其经济利益，并且根据过去的经验，他攻击第</a:t>
            </a:r>
            <a:r>
              <a:rPr lang="en-US" altLang="zh-CN" sz="2400" dirty="0"/>
              <a:t>i</a:t>
            </a:r>
            <a:r>
              <a:rPr lang="zh-CN" altLang="zh-CN" sz="2400" dirty="0"/>
              <a:t>个系统的“投入产出比”是随机变量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（≥</a:t>
            </a:r>
            <a:r>
              <a:rPr lang="en-US" altLang="zh-CN" sz="2400" dirty="0"/>
              <a:t>0, i=1,2,…,m</a:t>
            </a:r>
            <a:r>
              <a:rPr lang="zh-CN" altLang="zh-CN" sz="2400" dirty="0"/>
              <a:t>），即，攻击第</a:t>
            </a:r>
            <a:r>
              <a:rPr lang="en-US" altLang="zh-CN" sz="2400" dirty="0"/>
              <a:t>i</a:t>
            </a:r>
            <a:r>
              <a:rPr lang="zh-CN" altLang="zh-CN" sz="2400" dirty="0"/>
              <a:t>个系统时，若投入</a:t>
            </a:r>
            <a:r>
              <a:rPr lang="en-US" altLang="zh-CN" sz="2400" dirty="0"/>
              <a:t>1</a:t>
            </a:r>
            <a:r>
              <a:rPr lang="zh-CN" altLang="zh-CN" sz="2400" dirty="0"/>
              <a:t>元钱，则其收益是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元钱。记收益列向量</a:t>
            </a:r>
            <a:r>
              <a:rPr lang="en-US" altLang="zh-CN" sz="2400" dirty="0"/>
              <a:t>X=(X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t</a:t>
            </a:r>
            <a:r>
              <a:rPr lang="zh-CN" altLang="zh-CN" sz="2400" dirty="0"/>
              <a:t>服从联合分布</a:t>
            </a:r>
            <a:r>
              <a:rPr lang="en-US" altLang="zh-CN" sz="2400" dirty="0"/>
              <a:t>F(x)</a:t>
            </a:r>
            <a:r>
              <a:rPr lang="zh-CN" altLang="zh-CN" sz="2400" dirty="0"/>
              <a:t>，即，</a:t>
            </a:r>
            <a:r>
              <a:rPr lang="en-US" altLang="zh-CN" sz="2400" dirty="0"/>
              <a:t>X</a:t>
            </a:r>
            <a:r>
              <a:rPr lang="zh-CN" altLang="zh-CN" sz="2400" dirty="0"/>
              <a:t>～</a:t>
            </a:r>
            <a:r>
              <a:rPr lang="en-US" altLang="zh-CN" sz="2400" dirty="0"/>
              <a:t>F(x)</a:t>
            </a:r>
            <a:r>
              <a:rPr lang="zh-CN" altLang="zh-CN" sz="2400" dirty="0"/>
              <a:t>。</a:t>
            </a:r>
          </a:p>
          <a:p>
            <a:pPr marL="109728" indent="0">
              <a:buNone/>
            </a:pPr>
            <a:r>
              <a:rPr lang="zh-CN" altLang="zh-CN" sz="2400" dirty="0"/>
              <a:t>从经济角度看，所谓黑客的一个攻击组合，就是这样一个列向量</a:t>
            </a:r>
          </a:p>
          <a:p>
            <a:pPr marL="109728" indent="0" algn="ctr">
              <a:buNone/>
            </a:pPr>
            <a:r>
              <a:rPr lang="en-US" altLang="zh-CN" sz="2400" dirty="0"/>
              <a:t>b=(b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, b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≥</a:t>
            </a:r>
            <a:r>
              <a:rPr lang="en-US" altLang="zh-CN" sz="2400" dirty="0"/>
              <a:t>0, </a:t>
            </a:r>
            <a:r>
              <a:rPr lang="zh-CN" altLang="zh-CN" sz="2400" dirty="0"/>
              <a:t>∑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</a:t>
            </a:r>
            <a:r>
              <a:rPr lang="zh-CN" altLang="zh-CN" sz="2400" dirty="0"/>
              <a:t>，</a:t>
            </a:r>
          </a:p>
          <a:p>
            <a:pPr marL="109728" indent="0">
              <a:buNone/>
            </a:pPr>
            <a:r>
              <a:rPr lang="zh-CN" altLang="zh-CN" sz="2400" dirty="0"/>
              <a:t>它意指该黑客将其“用于攻击的资金总额”的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部分，花费在攻击第</a:t>
            </a:r>
            <a:r>
              <a:rPr lang="en-US" altLang="zh-CN" sz="2400" dirty="0"/>
              <a:t>i</a:t>
            </a:r>
            <a:r>
              <a:rPr lang="zh-CN" altLang="zh-CN" sz="2400" dirty="0"/>
              <a:t>个系统上</a:t>
            </a:r>
            <a:r>
              <a:rPr lang="en-US" altLang="zh-CN" sz="2400" dirty="0"/>
              <a:t>(i=1,2,…,m)</a:t>
            </a:r>
            <a:r>
              <a:rPr lang="zh-CN" altLang="zh-CN" sz="2400" dirty="0"/>
              <a:t>。于是，在此组合攻击下，黑客的收益便等于</a:t>
            </a:r>
          </a:p>
          <a:p>
            <a:pPr marL="109728" indent="0" algn="ctr">
              <a:buNone/>
            </a:pPr>
            <a:r>
              <a:rPr lang="en-US" altLang="zh-CN" sz="2400" dirty="0"/>
              <a:t>S=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t</a:t>
            </a:r>
            <a:r>
              <a:rPr lang="en-US" altLang="zh-CN" sz="2400" dirty="0" err="1"/>
              <a:t>X</a:t>
            </a:r>
            <a:r>
              <a:rPr lang="en-US" altLang="zh-CN" sz="2400" dirty="0"/>
              <a:t>=</a:t>
            </a:r>
            <a:r>
              <a:rPr lang="zh-CN" altLang="zh-CN" sz="2400" dirty="0"/>
              <a:t>∑</a:t>
            </a:r>
            <a:r>
              <a:rPr lang="en-US" altLang="zh-CN" sz="2400" baseline="-25000" dirty="0"/>
              <a:t>i=1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这个</a:t>
            </a:r>
            <a:r>
              <a:rPr lang="en-US" altLang="zh-CN" sz="2400" dirty="0"/>
              <a:t>S</a:t>
            </a:r>
            <a:r>
              <a:rPr lang="zh-CN" altLang="zh-CN" sz="2400" dirty="0"/>
              <a:t>显然也是一个随机变量。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9426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黑客的最佳攻击战略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当本轮组合攻击完成后，黑客还可以发动第</a:t>
            </a:r>
            <a:r>
              <a:rPr lang="en-US" altLang="zh-CN" sz="2400" dirty="0"/>
              <a:t>2</a:t>
            </a:r>
            <a:r>
              <a:rPr lang="zh-CN" altLang="zh-CN" sz="2400" dirty="0"/>
              <a:t>轮、第</a:t>
            </a:r>
            <a:r>
              <a:rPr lang="en-US" altLang="zh-CN" sz="2400" dirty="0"/>
              <a:t>3</a:t>
            </a:r>
            <a:r>
              <a:rPr lang="zh-CN" altLang="zh-CN" sz="2400" dirty="0"/>
              <a:t>轮等组合攻击，即，黑客将其上一轮结束时所得到的全部收益，按相同比例</a:t>
            </a:r>
            <a:r>
              <a:rPr lang="en-US" altLang="zh-CN" sz="2400" dirty="0"/>
              <a:t>b</a:t>
            </a:r>
            <a:r>
              <a:rPr lang="zh-CN" altLang="zh-CN" sz="2400" dirty="0"/>
              <a:t>分配，形成新一轮的攻击组合</a:t>
            </a:r>
            <a:r>
              <a:rPr lang="en-US" altLang="zh-CN" sz="2400" dirty="0"/>
              <a:t>b</a:t>
            </a:r>
            <a:r>
              <a:rPr lang="zh-CN" altLang="zh-CN" sz="2400" dirty="0"/>
              <a:t>。下面，我们将努力寻找最佳的攻击组合</a:t>
            </a:r>
            <a:r>
              <a:rPr lang="en-US" altLang="zh-CN" sz="2400" dirty="0"/>
              <a:t>b</a:t>
            </a:r>
            <a:r>
              <a:rPr lang="zh-CN" altLang="zh-CN" sz="2400" dirty="0"/>
              <a:t>，使得经过</a:t>
            </a:r>
            <a:r>
              <a:rPr lang="en-US" altLang="zh-CN" sz="2400" dirty="0"/>
              <a:t>n</a:t>
            </a:r>
            <a:r>
              <a:rPr lang="zh-CN" altLang="zh-CN" sz="2400" dirty="0"/>
              <a:t>轮组合攻击后，黑客的收益</a:t>
            </a:r>
            <a:r>
              <a:rPr lang="en-US" altLang="zh-CN" sz="2400" dirty="0"/>
              <a:t>S</a:t>
            </a:r>
            <a:r>
              <a:rPr lang="zh-CN" altLang="zh-CN" sz="2400" dirty="0"/>
              <a:t>，在某种意义上达到最大值。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602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黑客的最佳攻击战略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定义</a:t>
            </a:r>
            <a:r>
              <a:rPr lang="en-US" altLang="zh-CN" sz="2400" dirty="0"/>
              <a:t>3.2</a:t>
            </a:r>
            <a:r>
              <a:rPr lang="zh-CN" altLang="zh-CN" sz="2400" dirty="0"/>
              <a:t>：攻击组合</a:t>
            </a:r>
            <a:r>
              <a:rPr lang="en-US" altLang="zh-CN" sz="2400" dirty="0"/>
              <a:t>b</a:t>
            </a:r>
            <a:r>
              <a:rPr lang="zh-CN" altLang="zh-CN" sz="2400" dirty="0"/>
              <a:t>关于收益分布</a:t>
            </a:r>
            <a:r>
              <a:rPr lang="en-US" altLang="zh-CN" sz="2400" dirty="0"/>
              <a:t>F(x)</a:t>
            </a:r>
            <a:r>
              <a:rPr lang="zh-CN" altLang="zh-CN" sz="2400" dirty="0"/>
              <a:t>的增长率，定义为：</a:t>
            </a:r>
          </a:p>
          <a:p>
            <a:pPr marL="109728" indent="0" algn="ctr">
              <a:buNone/>
            </a:pPr>
            <a:r>
              <a:rPr lang="en-US" altLang="zh-CN" sz="2400" dirty="0"/>
              <a:t>W(</a:t>
            </a:r>
            <a:r>
              <a:rPr lang="en-US" altLang="zh-CN" sz="2400" dirty="0" err="1"/>
              <a:t>b,F</a:t>
            </a:r>
            <a:r>
              <a:rPr lang="en-US" altLang="zh-CN" sz="2400" dirty="0"/>
              <a:t>)=</a:t>
            </a:r>
            <a:r>
              <a:rPr lang="zh-CN" altLang="zh-CN" sz="2400" dirty="0"/>
              <a:t>∫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t</a:t>
            </a:r>
            <a:r>
              <a:rPr lang="en-US" altLang="zh-CN" sz="2400" dirty="0" err="1"/>
              <a:t>x</a:t>
            </a:r>
            <a:r>
              <a:rPr lang="en-US" altLang="zh-CN" sz="2400" dirty="0"/>
              <a:t>)</a:t>
            </a:r>
            <a:r>
              <a:rPr lang="en-US" altLang="zh-CN" sz="2400" dirty="0" err="1"/>
              <a:t>dF</a:t>
            </a:r>
            <a:r>
              <a:rPr lang="en-US" altLang="zh-CN" sz="2400" dirty="0"/>
              <a:t>(x)=E[log(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t</a:t>
            </a:r>
            <a:r>
              <a:rPr lang="en-US" altLang="zh-CN" sz="2400" dirty="0" err="1"/>
              <a:t>X</a:t>
            </a:r>
            <a:r>
              <a:rPr lang="en-US" altLang="zh-CN" sz="2400" dirty="0"/>
              <a:t>)]</a:t>
            </a:r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如果该对数的基底是</a:t>
            </a:r>
            <a:r>
              <a:rPr lang="en-US" altLang="zh-CN" sz="2400" dirty="0"/>
              <a:t>2</a:t>
            </a:r>
            <a:r>
              <a:rPr lang="zh-CN" altLang="zh-CN" sz="2400" dirty="0"/>
              <a:t>，那么，该增长率</a:t>
            </a:r>
            <a:r>
              <a:rPr lang="en-US" altLang="zh-CN" sz="2400" dirty="0"/>
              <a:t>W(</a:t>
            </a:r>
            <a:r>
              <a:rPr lang="en-US" altLang="zh-CN" sz="2400" dirty="0" err="1"/>
              <a:t>b,F</a:t>
            </a:r>
            <a:r>
              <a:rPr lang="en-US" altLang="zh-CN" sz="2400" dirty="0"/>
              <a:t>)</a:t>
            </a:r>
            <a:r>
              <a:rPr lang="zh-CN" altLang="zh-CN" sz="2400" dirty="0"/>
              <a:t>就是上一小节中的双倍率（见定义</a:t>
            </a:r>
            <a:r>
              <a:rPr lang="en-US" altLang="zh-CN" sz="2400" dirty="0"/>
              <a:t>3.1</a:t>
            </a:r>
            <a:r>
              <a:rPr lang="zh-CN" altLang="zh-CN" sz="2400" dirty="0"/>
              <a:t>）。攻击组合</a:t>
            </a:r>
            <a:r>
              <a:rPr lang="en-US" altLang="zh-CN" sz="2400" dirty="0"/>
              <a:t>b</a:t>
            </a:r>
            <a:r>
              <a:rPr lang="zh-CN" altLang="zh-CN" sz="2400" dirty="0"/>
              <a:t>的最优增长率</a:t>
            </a:r>
            <a:r>
              <a:rPr lang="en-US" altLang="zh-CN" sz="2400" dirty="0"/>
              <a:t>W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(F)</a:t>
            </a:r>
            <a:r>
              <a:rPr lang="zh-CN" altLang="zh-CN" sz="2400" dirty="0"/>
              <a:t>定义为</a:t>
            </a:r>
          </a:p>
          <a:p>
            <a:pPr marL="109728" indent="0" algn="ctr">
              <a:buNone/>
            </a:pPr>
            <a:r>
              <a:rPr lang="en-US" altLang="zh-CN" sz="2400" dirty="0"/>
              <a:t>W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(F)=</a:t>
            </a:r>
            <a:r>
              <a:rPr lang="en-US" altLang="zh-CN" sz="2400" dirty="0" err="1"/>
              <a:t>max</a:t>
            </a:r>
            <a:r>
              <a:rPr lang="en-US" altLang="zh-CN" sz="2400" baseline="-25000" dirty="0" err="1"/>
              <a:t>b</a:t>
            </a:r>
            <a:r>
              <a:rPr lang="en-US" altLang="zh-CN" sz="2400" dirty="0" err="1"/>
              <a:t>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b,F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这里的最大值遍取所有可能的攻击组合</a:t>
            </a:r>
          </a:p>
          <a:p>
            <a:pPr marL="109728" indent="0" algn="ctr">
              <a:buNone/>
            </a:pPr>
            <a:r>
              <a:rPr lang="en-US" altLang="zh-CN" sz="2400" dirty="0"/>
              <a:t>b=(b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, b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≥</a:t>
            </a:r>
            <a:r>
              <a:rPr lang="en-US" altLang="zh-CN" sz="2400" dirty="0"/>
              <a:t>0, </a:t>
            </a:r>
            <a:r>
              <a:rPr lang="zh-CN" altLang="zh-CN" sz="2400" dirty="0"/>
              <a:t>∑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如果某个攻击组合</a:t>
            </a:r>
            <a:r>
              <a:rPr lang="en-US" altLang="zh-CN" sz="2400" dirty="0"/>
              <a:t>b</a:t>
            </a:r>
            <a:r>
              <a:rPr lang="en-US" altLang="zh-CN" sz="2400" baseline="30000" dirty="0"/>
              <a:t>*</a:t>
            </a:r>
            <a:r>
              <a:rPr lang="zh-CN" altLang="zh-CN" sz="2400" dirty="0"/>
              <a:t>使得增长率</a:t>
            </a:r>
            <a:r>
              <a:rPr lang="en-US" altLang="zh-CN" sz="2400" dirty="0"/>
              <a:t>W(</a:t>
            </a:r>
            <a:r>
              <a:rPr lang="en-US" altLang="zh-CN" sz="2400" dirty="0" err="1"/>
              <a:t>b,F</a:t>
            </a:r>
            <a:r>
              <a:rPr lang="en-US" altLang="zh-CN" sz="2400" dirty="0"/>
              <a:t>)</a:t>
            </a:r>
            <a:r>
              <a:rPr lang="zh-CN" altLang="zh-CN" sz="2400" dirty="0"/>
              <a:t>达到最大值，那么，这个攻击组合就称为“对数最优攻击组合”。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035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关于黑客，外行看热闹，看到的是一个个绝顶聪明、行为怪诞的稀有年轻奇才；内行看门道，面向黑客看到的却是完全不同的景象。比如，前面两个小节，将静止不动的黑客，看作纯粹数学中的离散随机变量，并分析了其战略和战术的最佳攻击策略。本小节，我们再换一个角度，将黑客更加形象地看成一个个冷冰冰的黑客工具</a:t>
            </a:r>
            <a:r>
              <a:rPr lang="zh-CN" altLang="en-US" sz="2400" dirty="0"/>
              <a:t>。</a:t>
            </a:r>
            <a:r>
              <a:rPr lang="zh-CN" altLang="zh-CN" sz="2400" dirty="0"/>
              <a:t>所以，下面只关心黑客工具，当然，我们把工具也当作生物来描述，在不引起混淆的情况下，也用黑客之名来称呼。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3037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严谨地说，本小节只研究那些依靠口口相传，在网上广泛流行，并被普通黑客经常（购买或出售）使用的黑客工具。这是因为，一方面，它们才是破坏力量的主体，虽然其媒体出镜率并不高；另一方面，这类黑客工具的传播具有明显的生物特性，从而，可以借用现成的生物动力学成果。为简捷计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在现实中，一个黑客所拥有并随时使用的，肯定不止一种黑客工具，但是为了研究方便，本小节假定：所有黑客都只用同一种黑客工具。当然，这里所说的一种工具，也并非仅仅是一个工具，而至少是一类工具。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1810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首先来研究单工具黑客动力学：</a:t>
            </a:r>
          </a:p>
          <a:p>
            <a:pPr marL="109728" indent="0">
              <a:buNone/>
            </a:pPr>
            <a:r>
              <a:rPr lang="zh-CN" altLang="zh-CN" sz="2400" dirty="0"/>
              <a:t>当某种黑客工具，即，一种软件，被开发出来并被放在网上后，还不能算作黑客就诞生了，因为，没人用的软件等于不存在。只有当某人，下载并使用该软件去攻击别人时，才说一个黑客诞生了。这个黑客也许又会将该款软件推荐给他的一批朋友，这批朋友中的某些人又去下载该软件并攻击别人，那么，又诞生了若干新一代。这些新黑客又再向他们的朋友推荐，如此循环往复，于是，更新一代的黑客就源源不断地诞生了。而且，最终的黑客总数会非常庞大，黑客代际之间的重叠会非常严重，以至于</a:t>
            </a:r>
            <a:r>
              <a:rPr lang="en-US" altLang="zh-CN" sz="2400" dirty="0"/>
              <a:t>t</a:t>
            </a:r>
            <a:r>
              <a:rPr lang="zh-CN" altLang="zh-CN" sz="2400" dirty="0"/>
              <a:t>时刻的黑客数目或密度</a:t>
            </a:r>
            <a:r>
              <a:rPr lang="en-US" altLang="zh-CN" sz="2400" dirty="0"/>
              <a:t>N(t)</a:t>
            </a:r>
            <a:r>
              <a:rPr lang="zh-CN" altLang="zh-CN" sz="2400" dirty="0"/>
              <a:t>可以用</a:t>
            </a:r>
            <a:r>
              <a:rPr lang="en-US" altLang="zh-CN" sz="2400" dirty="0"/>
              <a:t>t</a:t>
            </a:r>
            <a:r>
              <a:rPr lang="zh-CN" altLang="zh-CN" sz="2400" dirty="0"/>
              <a:t>的连续函数来近似。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347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再确认一次，本小节只考虑有同一种黑客软件的情形，相当于单种群的生物动力学。这样做的原因，一来是因为，单工具黑客的研究相对容易，可以得到一些比较深入的结果；二来因为，单工具黑客是多工具情形（相当于多种群生物）的基础；三来，如果被攻击的目标互不相关（比如，有的黑客是想获得隐私信息，有的黑客是想篡改别人的网页等），那么，就可以将这些黑客看做并列的几批使用单工具的黑客，从而，本小节的所有成果对每批黑客都有效。</a:t>
            </a:r>
          </a:p>
          <a:p>
            <a:r>
              <a:rPr lang="en-US" altLang="zh-CN" sz="2400" dirty="0"/>
              <a:t>Malthus</a:t>
            </a:r>
            <a:r>
              <a:rPr lang="zh-CN" altLang="zh-CN" sz="2400" dirty="0"/>
              <a:t>模型是生物动力学中常见且非常有用的模型，它对我们研究单工具黑客也非常关键，所以，现在结合黑客情况，重新介绍如下：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083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记</a:t>
            </a:r>
            <a:r>
              <a:rPr lang="en-US" altLang="zh-CN" sz="2400" dirty="0"/>
              <a:t>N(t)</a:t>
            </a:r>
            <a:r>
              <a:rPr lang="zh-CN" altLang="zh-CN" sz="2400" dirty="0"/>
              <a:t>表示</a:t>
            </a:r>
            <a:r>
              <a:rPr lang="en-US" altLang="zh-CN" sz="2400" dirty="0"/>
              <a:t>t</a:t>
            </a:r>
            <a:r>
              <a:rPr lang="zh-CN" altLang="zh-CN" sz="2400" dirty="0"/>
              <a:t>时刻的黑客数目或密度，即，正在用该工具攻击别人的黑客数量或密度（由于密度等于黑客数与总用户数的比值，所以在总数不变的情况下，密度和黑客数是等价的，不必刻意区分）。如果黑客的增长率是常数，或单位时间内黑客增长量与当时的黑客数量成正比，那么，就可用</a:t>
            </a:r>
            <a:r>
              <a:rPr lang="en-US" altLang="zh-CN" sz="2400" dirty="0"/>
              <a:t>b</a:t>
            </a:r>
            <a:r>
              <a:rPr lang="zh-CN" altLang="zh-CN" sz="2400" dirty="0"/>
              <a:t>和</a:t>
            </a:r>
            <a:r>
              <a:rPr lang="en-US" altLang="zh-CN" sz="2400" dirty="0"/>
              <a:t>d</a:t>
            </a:r>
            <a:r>
              <a:rPr lang="zh-CN" altLang="zh-CN" sz="2400" dirty="0"/>
              <a:t>分别表示黑客的出生率和死亡率于是，在任意小的时间区间Δ</a:t>
            </a:r>
            <a:r>
              <a:rPr lang="en-US" altLang="zh-CN" sz="2400" dirty="0"/>
              <a:t>t</a:t>
            </a:r>
            <a:r>
              <a:rPr lang="zh-CN" altLang="zh-CN" sz="2400" dirty="0"/>
              <a:t>内，</a:t>
            </a:r>
            <a:r>
              <a:rPr lang="en-US" altLang="zh-CN" sz="2400" dirty="0"/>
              <a:t>N(t)</a:t>
            </a:r>
            <a:r>
              <a:rPr lang="zh-CN" altLang="zh-CN" sz="2400" dirty="0"/>
              <a:t>的变化量满足等式：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 algn="ctr">
              <a:buNone/>
            </a:pPr>
            <a:r>
              <a:rPr lang="en-US" altLang="zh-CN" sz="2400" dirty="0"/>
              <a:t>N(t+</a:t>
            </a:r>
            <a:r>
              <a:rPr lang="zh-CN" altLang="zh-CN" sz="2400" dirty="0"/>
              <a:t>Δ</a:t>
            </a:r>
            <a:r>
              <a:rPr lang="en-US" altLang="zh-CN" sz="2400" dirty="0"/>
              <a:t>t)-N(t)=</a:t>
            </a:r>
            <a:r>
              <a:rPr lang="en-US" altLang="zh-CN" sz="2400" dirty="0" err="1"/>
              <a:t>bN</a:t>
            </a:r>
            <a:r>
              <a:rPr lang="en-US" altLang="zh-CN" sz="2400" dirty="0"/>
              <a:t>(t)</a:t>
            </a:r>
            <a:r>
              <a:rPr lang="zh-CN" altLang="zh-CN" sz="2400" dirty="0"/>
              <a:t>Δ</a:t>
            </a:r>
            <a:r>
              <a:rPr lang="en-US" altLang="zh-CN" sz="2400" dirty="0"/>
              <a:t>t-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(t)</a:t>
            </a:r>
            <a:r>
              <a:rPr lang="zh-CN" altLang="zh-CN" sz="2400" dirty="0"/>
              <a:t>Δ</a:t>
            </a:r>
            <a:r>
              <a:rPr lang="en-US" altLang="zh-CN" sz="2400" dirty="0"/>
              <a:t>t</a:t>
            </a:r>
            <a:endParaRPr lang="zh-CN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11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1.</a:t>
            </a:r>
            <a:r>
              <a:rPr lang="zh-CN" altLang="en-US" sz="2600" dirty="0">
                <a:latin typeface="+mn-ea"/>
              </a:rPr>
              <a:t>黑客的最佳攻击战术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2.</a:t>
            </a:r>
            <a:r>
              <a:rPr lang="zh-CN" altLang="en-US" sz="2600" dirty="0">
                <a:latin typeface="+mn-ea"/>
              </a:rPr>
              <a:t>黑客的最佳攻击战略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3.</a:t>
            </a:r>
            <a:r>
              <a:rPr lang="zh-CN" altLang="en-US" sz="2600" dirty="0">
                <a:latin typeface="+mn-ea"/>
              </a:rPr>
              <a:t>黑客生态的演变规律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4.</a:t>
            </a:r>
            <a:r>
              <a:rPr lang="zh-CN" altLang="zh-CN" sz="2600" dirty="0">
                <a:latin typeface="+mn-ea"/>
              </a:rPr>
              <a:t>小结与畅想</a:t>
            </a:r>
            <a:endParaRPr lang="en-US" altLang="zh-CN" sz="2600" dirty="0">
              <a:latin typeface="+mn-ea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3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章 黑客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200" dirty="0"/>
              <a:t>对该公式两边同除Δ</a:t>
            </a:r>
            <a:r>
              <a:rPr lang="en-US" altLang="zh-CN" sz="2200" dirty="0"/>
              <a:t>t</a:t>
            </a:r>
            <a:r>
              <a:rPr lang="zh-CN" altLang="zh-CN" sz="2200" dirty="0"/>
              <a:t>并令Δ</a:t>
            </a:r>
            <a:r>
              <a:rPr lang="en-US" altLang="zh-CN" sz="2200" dirty="0"/>
              <a:t>t</a:t>
            </a:r>
            <a:r>
              <a:rPr lang="zh-CN" altLang="zh-CN" sz="2200" dirty="0"/>
              <a:t>→</a:t>
            </a:r>
            <a:r>
              <a:rPr lang="en-US" altLang="zh-CN" sz="2200" dirty="0"/>
              <a:t>0</a:t>
            </a:r>
            <a:r>
              <a:rPr lang="zh-CN" altLang="zh-CN" sz="2200" dirty="0"/>
              <a:t>取极限，得到了著名的</a:t>
            </a:r>
            <a:r>
              <a:rPr lang="en-US" altLang="zh-CN" sz="2200" dirty="0"/>
              <a:t>Malthus</a:t>
            </a:r>
            <a:r>
              <a:rPr lang="zh-CN" altLang="zh-CN" sz="2200" dirty="0"/>
              <a:t>微分方程</a:t>
            </a:r>
          </a:p>
          <a:p>
            <a:pPr marL="109728" indent="0" algn="ctr">
              <a:buNone/>
            </a:pPr>
            <a:r>
              <a:rPr lang="en-US" altLang="zh-CN" sz="2200" dirty="0" err="1"/>
              <a:t>dN</a:t>
            </a:r>
            <a:r>
              <a:rPr lang="en-US" altLang="zh-CN" sz="2200" dirty="0"/>
              <a:t>(t)/</a:t>
            </a:r>
            <a:r>
              <a:rPr lang="en-US" altLang="zh-CN" sz="2200" dirty="0" err="1"/>
              <a:t>dt</a:t>
            </a:r>
            <a:r>
              <a:rPr lang="en-US" altLang="zh-CN" sz="2200" dirty="0"/>
              <a:t>=</a:t>
            </a:r>
            <a:r>
              <a:rPr lang="en-US" altLang="zh-CN" sz="2200" dirty="0" err="1"/>
              <a:t>rN</a:t>
            </a:r>
            <a:r>
              <a:rPr lang="en-US" altLang="zh-CN" sz="2200" dirty="0"/>
              <a:t>(t)</a:t>
            </a:r>
            <a:r>
              <a:rPr lang="zh-CN" altLang="zh-CN" sz="2200" dirty="0"/>
              <a:t>，其中</a:t>
            </a:r>
            <a:r>
              <a:rPr lang="en-US" altLang="zh-CN" sz="2200" dirty="0"/>
              <a:t>r=b-d</a:t>
            </a:r>
            <a:r>
              <a:rPr lang="zh-CN" altLang="zh-CN" sz="2200" dirty="0"/>
              <a:t>称为内禀增长率。</a:t>
            </a:r>
          </a:p>
          <a:p>
            <a:pPr marL="109728" indent="0">
              <a:buNone/>
            </a:pPr>
            <a:r>
              <a:rPr lang="zh-CN" altLang="zh-CN" sz="2200" dirty="0"/>
              <a:t>该微分方程的解析解为</a:t>
            </a:r>
          </a:p>
          <a:p>
            <a:pPr marL="109728" indent="0" algn="ctr">
              <a:buNone/>
            </a:pPr>
            <a:r>
              <a:rPr lang="en-US" altLang="zh-CN" sz="2200" dirty="0"/>
              <a:t>N(t)=N(0)</a:t>
            </a:r>
            <a:r>
              <a:rPr lang="en-US" altLang="zh-CN" sz="2200" dirty="0" err="1"/>
              <a:t>e</a:t>
            </a:r>
            <a:r>
              <a:rPr lang="en-US" altLang="zh-CN" sz="2200" baseline="30000" dirty="0" err="1"/>
              <a:t>rt</a:t>
            </a:r>
            <a:r>
              <a:rPr lang="zh-CN" altLang="zh-CN" sz="2200" dirty="0"/>
              <a:t>，</a:t>
            </a:r>
          </a:p>
          <a:p>
            <a:pPr marL="109728" indent="0">
              <a:buNone/>
            </a:pPr>
            <a:r>
              <a:rPr lang="zh-CN" altLang="zh-CN" sz="2200" dirty="0"/>
              <a:t>于是，根据</a:t>
            </a:r>
            <a:r>
              <a:rPr lang="en-US" altLang="zh-CN" sz="2200" dirty="0"/>
              <a:t>b</a:t>
            </a:r>
            <a:r>
              <a:rPr lang="zh-CN" altLang="zh-CN" sz="2200" dirty="0"/>
              <a:t>和</a:t>
            </a:r>
            <a:r>
              <a:rPr lang="en-US" altLang="zh-CN" sz="2200" dirty="0"/>
              <a:t>d</a:t>
            </a:r>
            <a:r>
              <a:rPr lang="zh-CN" altLang="zh-CN" sz="2200" dirty="0"/>
              <a:t>的大小，在</a:t>
            </a:r>
            <a:r>
              <a:rPr lang="en-US" altLang="zh-CN" sz="2200" dirty="0"/>
              <a:t>Malthus</a:t>
            </a:r>
            <a:r>
              <a:rPr lang="zh-CN" altLang="zh-CN" sz="2200" dirty="0"/>
              <a:t>模型下，黑客的最终数量将为</a:t>
            </a:r>
          </a:p>
          <a:p>
            <a:pPr marL="109728" indent="0">
              <a:buNone/>
            </a:pPr>
            <a:r>
              <a:rPr lang="en-US" altLang="zh-CN" sz="2200" dirty="0"/>
              <a:t>          </a:t>
            </a:r>
            <a:r>
              <a:rPr lang="en-US" altLang="zh-CN" sz="2200" dirty="0" err="1"/>
              <a:t>lim</a:t>
            </a:r>
            <a:r>
              <a:rPr lang="en-US" altLang="zh-CN" sz="2200" baseline="-25000" dirty="0" err="1"/>
              <a:t>t</a:t>
            </a:r>
            <a:r>
              <a:rPr lang="zh-CN" altLang="zh-CN" sz="2200" baseline="-25000" dirty="0"/>
              <a:t>→∞</a:t>
            </a:r>
            <a:r>
              <a:rPr lang="en-US" altLang="zh-CN" sz="2200" dirty="0"/>
              <a:t>N(t)=0</a:t>
            </a:r>
            <a:r>
              <a:rPr lang="zh-CN" altLang="zh-CN" sz="2200" dirty="0"/>
              <a:t>，当</a:t>
            </a:r>
            <a:r>
              <a:rPr lang="en-US" altLang="zh-CN" sz="2200" dirty="0"/>
              <a:t>r&lt;0</a:t>
            </a:r>
            <a:r>
              <a:rPr lang="zh-CN" altLang="zh-CN" sz="2200" dirty="0"/>
              <a:t>（即，死亡率大于出生率时）；</a:t>
            </a:r>
          </a:p>
          <a:p>
            <a:pPr marL="109728" indent="0">
              <a:buNone/>
            </a:pPr>
            <a:r>
              <a:rPr lang="en-US" altLang="zh-CN" sz="2200" dirty="0"/>
              <a:t>          </a:t>
            </a:r>
            <a:r>
              <a:rPr lang="en-US" altLang="zh-CN" sz="2200" dirty="0" err="1"/>
              <a:t>lim</a:t>
            </a:r>
            <a:r>
              <a:rPr lang="en-US" altLang="zh-CN" sz="2200" baseline="-25000" dirty="0" err="1"/>
              <a:t>t</a:t>
            </a:r>
            <a:r>
              <a:rPr lang="zh-CN" altLang="zh-CN" sz="2200" baseline="-25000" dirty="0"/>
              <a:t>→∞</a:t>
            </a:r>
            <a:r>
              <a:rPr lang="en-US" altLang="zh-CN" sz="2200" dirty="0"/>
              <a:t>N(t)=N(0)</a:t>
            </a:r>
            <a:r>
              <a:rPr lang="zh-CN" altLang="zh-CN" sz="2200" dirty="0"/>
              <a:t>，当</a:t>
            </a:r>
            <a:r>
              <a:rPr lang="en-US" altLang="zh-CN" sz="2200" dirty="0"/>
              <a:t>r=0</a:t>
            </a:r>
            <a:r>
              <a:rPr lang="zh-CN" altLang="zh-CN" sz="2200" dirty="0"/>
              <a:t>（即，死亡率等于出生率）；</a:t>
            </a:r>
          </a:p>
          <a:p>
            <a:pPr marL="109728" indent="0">
              <a:buNone/>
            </a:pPr>
            <a:r>
              <a:rPr lang="en-US" altLang="zh-CN" sz="2200" dirty="0"/>
              <a:t>          </a:t>
            </a:r>
            <a:r>
              <a:rPr lang="en-US" altLang="zh-CN" sz="2200" dirty="0" err="1"/>
              <a:t>lim</a:t>
            </a:r>
            <a:r>
              <a:rPr lang="en-US" altLang="zh-CN" sz="2200" baseline="-25000" dirty="0" err="1"/>
              <a:t>t</a:t>
            </a:r>
            <a:r>
              <a:rPr lang="zh-CN" altLang="zh-CN" sz="2200" baseline="-25000" dirty="0"/>
              <a:t>→∞</a:t>
            </a:r>
            <a:r>
              <a:rPr lang="en-US" altLang="zh-CN" sz="2200" dirty="0"/>
              <a:t>N(t)=</a:t>
            </a:r>
            <a:r>
              <a:rPr lang="zh-CN" altLang="zh-CN" sz="2200" dirty="0"/>
              <a:t>∞，当</a:t>
            </a:r>
            <a:r>
              <a:rPr lang="en-US" altLang="zh-CN" sz="2200" dirty="0"/>
              <a:t>r&gt;0</a:t>
            </a:r>
            <a:r>
              <a:rPr lang="zh-CN" altLang="zh-CN" sz="2200" dirty="0"/>
              <a:t>（即，出生率大于死亡率）。</a:t>
            </a:r>
          </a:p>
        </p:txBody>
      </p:sp>
    </p:spTree>
    <p:extLst>
      <p:ext uri="{BB962C8B-B14F-4D97-AF65-F5344CB8AC3E}">
        <p14:creationId xmlns:p14="http://schemas.microsoft.com/office/powerpoint/2010/main" val="3787487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endParaRPr lang="en-US" altLang="zh-CN" sz="2200" dirty="0"/>
          </a:p>
          <a:p>
            <a:pPr marL="109728" indent="0">
              <a:buNone/>
            </a:pPr>
            <a:endParaRPr lang="en-US" altLang="zh-CN" sz="2200" dirty="0"/>
          </a:p>
          <a:p>
            <a:pPr marL="109728" indent="0">
              <a:buNone/>
            </a:pPr>
            <a:r>
              <a:rPr lang="zh-CN" altLang="zh-CN" sz="2200" dirty="0"/>
              <a:t>由此可见，无论</a:t>
            </a:r>
            <a:r>
              <a:rPr lang="en-US" altLang="zh-CN" sz="2200" dirty="0"/>
              <a:t>r</a:t>
            </a:r>
            <a:r>
              <a:rPr lang="zh-CN" altLang="zh-CN" sz="2200" dirty="0"/>
              <a:t>多么小，只要</a:t>
            </a:r>
            <a:r>
              <a:rPr lang="en-US" altLang="zh-CN" sz="2200" dirty="0"/>
              <a:t>r&gt;0</a:t>
            </a:r>
            <a:r>
              <a:rPr lang="zh-CN" altLang="zh-CN" sz="2200" dirty="0"/>
              <a:t>（即，出生率大于死亡率），那么，活跃黑客的最终数量将为无穷大，但是，实际情况显然不是这样的，因为，当黑客数量或密度大到某个程度后，合法用户的安全防护措施一定会加强，从而，使得该黑客工具失灵，导致黑客们不得不放弃该工具（转而寻求其它攻击手段），这相当于该黑客死亡，于是，死亡率会迅速超过出生率，黑客总数又会大减。</a:t>
            </a:r>
          </a:p>
          <a:p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3045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更准确地说，</a:t>
            </a:r>
            <a:r>
              <a:rPr lang="en-US" altLang="zh-CN" sz="2400" dirty="0"/>
              <a:t>Malthus</a:t>
            </a:r>
            <a:r>
              <a:rPr lang="zh-CN" altLang="zh-CN" sz="2400" dirty="0"/>
              <a:t>模型仅仅适用于黑客工具刚刚出现的早期阶段，那时，黑客数量相对较少（或密度相对较小），红客的防护措施还比较薄弱，黑客攻击的成功率和利润都较高，从而，又会刺激更多的黑客诞生或迁入，即，出生率增加，死亡率减少。但是，随着黑客数量和密度的增大，觉醒并采取防卫措施的合法用户会增多，黑客的可攻击对象会减少，黑客彼此之间的竞争会加剧</a:t>
            </a:r>
            <a:r>
              <a:rPr lang="en-US" altLang="zh-CN" sz="2400" dirty="0"/>
              <a:t>…</a:t>
            </a:r>
            <a:r>
              <a:rPr lang="zh-CN" altLang="zh-CN" sz="2400" dirty="0"/>
              <a:t>，总之，死亡率增加，出生率减少，即，内禀增长率减少，由此可见，不能永远假设</a:t>
            </a:r>
            <a:r>
              <a:rPr lang="en-US" altLang="zh-CN" sz="2400" dirty="0"/>
              <a:t>r</a:t>
            </a:r>
            <a:r>
              <a:rPr lang="zh-CN" altLang="zh-CN" sz="2400" dirty="0"/>
              <a:t>为常数，于是，便引出了下面的另一种模型，</a:t>
            </a:r>
            <a:r>
              <a:rPr lang="en-US" altLang="zh-CN" sz="2400" dirty="0"/>
              <a:t>Logistic</a:t>
            </a:r>
            <a:r>
              <a:rPr lang="zh-CN" altLang="zh-CN" sz="2400" dirty="0"/>
              <a:t>增长模型，也是生物数学中的常见经典模型。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5331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在单工具情形下，还需要引入另一个重要参数，称为黑客的最小生存数量（或密度），记为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，它意指，如果黑客数</a:t>
            </a:r>
            <a:r>
              <a:rPr lang="en-US" altLang="zh-CN" sz="2400" dirty="0"/>
              <a:t>N(t)</a:t>
            </a:r>
            <a:r>
              <a:rPr lang="zh-CN" altLang="zh-CN" sz="2400" dirty="0"/>
              <a:t>永远小于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时，那么，黑客数将逐步减少，并最终灭亡，即，趋于</a:t>
            </a:r>
            <a:r>
              <a:rPr lang="en-US" altLang="zh-CN" sz="2400" dirty="0"/>
              <a:t>0</a:t>
            </a:r>
            <a:r>
              <a:rPr lang="zh-CN" altLang="zh-CN" sz="2400" dirty="0"/>
              <a:t>。参数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的存在性可以这样来推理：由于黑客软件是（经朋友介绍后）自愿获取的，如果利用此工具去发动攻击会得不偿失，那么，他就会放弃该工具（即，死掉一个黑客）并且不再向其朋友推荐；当越来越多的黑客死亡时，该种黑客工具便被淘汰了。相反，如果事实证明，该工具有利可图，那么，黑客就会继续拥有并使用该工具，并有可能向其朋友推荐，从而，黑客数将超过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5687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在“不亏本”的前提下，人类本来就有相互合作的天性，特别是当</a:t>
            </a:r>
            <a:r>
              <a:rPr lang="en-US" altLang="zh-CN" sz="2400" dirty="0"/>
              <a:t>N(t)</a:t>
            </a:r>
            <a:r>
              <a:rPr lang="zh-CN" altLang="zh-CN" sz="2400" dirty="0"/>
              <a:t>较小时，更会互相帮助，因为，帮助的结果对自己并无害（至少是害处很小），最终便导致提升黑客数量的增长率，甚至达到标准</a:t>
            </a:r>
            <a:r>
              <a:rPr lang="en-US" altLang="zh-CN" sz="2400" dirty="0"/>
              <a:t>Malthus</a:t>
            </a:r>
            <a:r>
              <a:rPr lang="zh-CN" altLang="zh-CN" sz="2400" dirty="0"/>
              <a:t>模型的指数增长速度。当然，当</a:t>
            </a:r>
            <a:r>
              <a:rPr lang="en-US" altLang="zh-CN" sz="2400" dirty="0"/>
              <a:t>N(t)</a:t>
            </a:r>
            <a:r>
              <a:rPr lang="zh-CN" altLang="zh-CN" sz="2400" dirty="0"/>
              <a:t>较大时，情况就相反了，便会互相竞争，最终结果便是抑制黑客数量的增长率，这便是下面</a:t>
            </a:r>
            <a:r>
              <a:rPr lang="en-US" altLang="zh-CN" sz="2400" dirty="0"/>
              <a:t>logistic</a:t>
            </a:r>
            <a:r>
              <a:rPr lang="zh-CN" altLang="zh-CN" sz="2400" dirty="0"/>
              <a:t>模型将要考虑的问题。</a:t>
            </a:r>
          </a:p>
          <a:p>
            <a:r>
              <a:rPr lang="zh-CN" altLang="zh-CN" sz="2400" dirty="0"/>
              <a:t>设</a:t>
            </a:r>
            <a:r>
              <a:rPr lang="en-US" altLang="zh-CN" sz="2400" dirty="0"/>
              <a:t>A</a:t>
            </a:r>
            <a:r>
              <a:rPr lang="zh-CN" altLang="zh-CN" sz="2400" dirty="0"/>
              <a:t>为黑客数的最大平均改变率，当</a:t>
            </a:r>
            <a:r>
              <a:rPr lang="en-US" altLang="zh-CN" sz="2400" dirty="0"/>
              <a:t>N(t)</a:t>
            </a:r>
            <a:r>
              <a:rPr lang="zh-CN" altLang="zh-CN" sz="2400" dirty="0"/>
              <a:t>较小且</a:t>
            </a:r>
            <a:r>
              <a:rPr lang="en-US" altLang="zh-CN" sz="2400" dirty="0"/>
              <a:t>N(t)&gt;K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，生物学的经验已经告诉我们：黑客的内禀增长率</a:t>
            </a:r>
            <a:r>
              <a:rPr lang="en-US" altLang="zh-CN" sz="2400" dirty="0"/>
              <a:t>r</a:t>
            </a:r>
            <a:r>
              <a:rPr lang="zh-CN" altLang="zh-CN" sz="2400" dirty="0"/>
              <a:t>可以直观地替代为</a:t>
            </a:r>
          </a:p>
          <a:p>
            <a:pPr marL="109728" indent="0" algn="ctr">
              <a:buNone/>
            </a:pPr>
            <a:r>
              <a:rPr lang="en-US" altLang="zh-CN" sz="2400" dirty="0"/>
              <a:t>r=A[1-K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/N(t)]</a:t>
            </a:r>
            <a:r>
              <a:rPr lang="zh-CN" altLang="zh-CN" sz="2400" dirty="0"/>
              <a:t>，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54526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于是，标准</a:t>
            </a:r>
            <a:r>
              <a:rPr lang="en-US" altLang="zh-CN" sz="2400" dirty="0"/>
              <a:t>Malthus</a:t>
            </a:r>
            <a:r>
              <a:rPr lang="zh-CN" altLang="zh-CN" sz="2400" dirty="0"/>
              <a:t>模型就变形为如下微分方程：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 algn="ctr">
              <a:buNone/>
            </a:pPr>
            <a:r>
              <a:rPr lang="en-US" altLang="zh-CN" sz="2400" dirty="0" err="1"/>
              <a:t>dN</a:t>
            </a:r>
            <a:r>
              <a:rPr lang="en-US" altLang="zh-CN" sz="2400" dirty="0"/>
              <a:t>(t)/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=AN(t)[1-K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/N(t)]</a:t>
            </a:r>
            <a:endParaRPr lang="zh-CN" altLang="zh-CN" sz="2400" dirty="0"/>
          </a:p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当</a:t>
            </a:r>
            <a:r>
              <a:rPr lang="en-US" altLang="zh-CN" sz="2400" dirty="0"/>
              <a:t>A</a:t>
            </a:r>
            <a:r>
              <a:rPr lang="zh-CN" altLang="zh-CN" sz="2400" dirty="0"/>
              <a:t>为正时，该微分方程存在零平衡态和正平衡态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，而且，零平衡态是局部稳定的，即，当</a:t>
            </a:r>
            <a:r>
              <a:rPr lang="en-US" altLang="zh-CN" sz="2400" dirty="0"/>
              <a:t>N(t)&lt;K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后，黑客数</a:t>
            </a:r>
            <a:r>
              <a:rPr lang="en-US" altLang="zh-CN" sz="2400" dirty="0"/>
              <a:t>N(t)</a:t>
            </a:r>
            <a:r>
              <a:rPr lang="zh-CN" altLang="zh-CN" sz="2400" dirty="0"/>
              <a:t>会不断减少，并最终趋于</a:t>
            </a:r>
            <a:r>
              <a:rPr lang="en-US" altLang="zh-CN" sz="2400" dirty="0"/>
              <a:t>0</a:t>
            </a:r>
            <a:r>
              <a:rPr lang="zh-CN" altLang="zh-CN" sz="2400" dirty="0"/>
              <a:t>，于是该黑客工具被淘汰；但是，正平衡态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却是不稳定的，即，当</a:t>
            </a:r>
            <a:r>
              <a:rPr lang="en-US" altLang="zh-CN" sz="2400" dirty="0"/>
              <a:t>N(t)&gt;K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时，黑客数呈增加态势。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444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上述分析对安全防护的红客们，有如下启发：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）消灭黑客要宜早不宜迟，即，在黑客数还没有达到最小生存量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时就动手，效果最好；</a:t>
            </a:r>
          </a:p>
          <a:p>
            <a:pPr marL="109728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）如果成本较大，那么，不必对黑客斩尽杀绝，只需要将其数目控制在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之内，黑客便会自动灭亡；</a:t>
            </a:r>
          </a:p>
          <a:p>
            <a:pPr marL="109728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）如果错过了最佳时机（即，黑客数已经超过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），那么，黑客数将在随后的短时间内，呈现指数级的爆炸性增长，此时，不必与黑客硬拼，而应该充分运用黑客之间的竞争机制，让他们互相制约（见下面的</a:t>
            </a:r>
            <a:r>
              <a:rPr lang="en-US" altLang="zh-CN" sz="2400" dirty="0"/>
              <a:t>logistic</a:t>
            </a:r>
            <a:r>
              <a:rPr lang="zh-CN" altLang="zh-CN" sz="2400" dirty="0"/>
              <a:t>模型）；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7575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黑客生态的演变规律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）控制黑客的关键是控制内禀增长率</a:t>
            </a:r>
            <a:r>
              <a:rPr lang="en-US" altLang="zh-CN" sz="2400" dirty="0"/>
              <a:t>r</a:t>
            </a:r>
            <a:r>
              <a:rPr lang="zh-CN" altLang="zh-CN" sz="2400" dirty="0"/>
              <a:t>，这又有两种思路：其一是减少出生率</a:t>
            </a:r>
            <a:r>
              <a:rPr lang="en-US" altLang="zh-CN" sz="2400" dirty="0"/>
              <a:t>b</a:t>
            </a:r>
            <a:r>
              <a:rPr lang="zh-CN" altLang="zh-CN" sz="2400" dirty="0"/>
              <a:t>；其二是增加死亡率</a:t>
            </a:r>
            <a:r>
              <a:rPr lang="en-US" altLang="zh-CN" sz="2400" dirty="0"/>
              <a:t>d</a:t>
            </a:r>
            <a:r>
              <a:rPr lang="zh-CN" altLang="zh-CN" sz="2400" dirty="0"/>
              <a:t>。如果能够使</a:t>
            </a:r>
            <a:r>
              <a:rPr lang="en-US" altLang="zh-CN" sz="2400" dirty="0"/>
              <a:t>r&lt;0</a:t>
            </a:r>
            <a:r>
              <a:rPr lang="zh-CN" altLang="zh-CN" sz="2400" dirty="0"/>
              <a:t>，那么，就胜券在握；如果能够使</a:t>
            </a:r>
            <a:r>
              <a:rPr lang="en-US" altLang="zh-CN" sz="2400" dirty="0"/>
              <a:t>r=0</a:t>
            </a:r>
            <a:r>
              <a:rPr lang="zh-CN" altLang="zh-CN" sz="2400" dirty="0"/>
              <a:t>，那么，就要考虑“任由</a:t>
            </a:r>
            <a:r>
              <a:rPr lang="en-US" altLang="zh-CN" sz="2400" dirty="0"/>
              <a:t>N(0)</a:t>
            </a:r>
            <a:r>
              <a:rPr lang="zh-CN" altLang="zh-CN" sz="2400" dirty="0"/>
              <a:t>个黑客为非作歹”和“将黑客数量控制在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之内”的成本谁高谁低，取成本低者而行动；如果没法控制内禀增长率而出现了</a:t>
            </a:r>
            <a:r>
              <a:rPr lang="en-US" altLang="zh-CN" sz="2400" dirty="0"/>
              <a:t>r&gt;0</a:t>
            </a:r>
            <a:r>
              <a:rPr lang="zh-CN" altLang="zh-CN" sz="2400" dirty="0"/>
              <a:t>，那么，红客的这第一道防线就崩溃了，只能转战由</a:t>
            </a:r>
            <a:r>
              <a:rPr lang="en-US" altLang="zh-CN" sz="2400" dirty="0"/>
              <a:t>logistic</a:t>
            </a:r>
            <a:r>
              <a:rPr lang="zh-CN" altLang="zh-CN" sz="2400" dirty="0"/>
              <a:t>模型构建的下一道防线。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6242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小结与畅想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在网络空间中，没有黑客就没有安全问题，也就更不需要《安全通论》。可惜，黑客不但有，而且还越来越多，而且他们的外在表现形式还越来越千奇百怪，因此，有必要专门对黑客进行系统深入的研究。反过来，若想建立统一的信息安全基础理论，如果没有研究黑客，那也是不可思议的。因此，本章花费了较大篇幅，对黑客进行了多方位的研究。</a:t>
            </a:r>
          </a:p>
          <a:p>
            <a:r>
              <a:rPr lang="zh-CN" altLang="zh-CN" sz="2400" dirty="0"/>
              <a:t>首先，在第</a:t>
            </a:r>
            <a:r>
              <a:rPr lang="en-US" altLang="zh-CN" sz="2400" dirty="0"/>
              <a:t>1</a:t>
            </a:r>
            <a:r>
              <a:rPr lang="zh-CN" altLang="zh-CN" sz="2400" dirty="0"/>
              <a:t>小节中，我们精确描述了黑客的静态形象，即，黑客可用一个离散随机变量</a:t>
            </a:r>
            <a:r>
              <a:rPr lang="en-US" altLang="zh-CN" sz="2400" dirty="0"/>
              <a:t>X</a:t>
            </a:r>
            <a:r>
              <a:rPr lang="zh-CN" altLang="zh-CN" sz="2400" dirty="0"/>
              <a:t>来描述，这里</a:t>
            </a:r>
            <a:r>
              <a:rPr lang="en-US" altLang="zh-CN" sz="2400" dirty="0"/>
              <a:t>X</a:t>
            </a:r>
            <a:r>
              <a:rPr lang="zh-CN" altLang="zh-CN" sz="2400" dirty="0"/>
              <a:t>的可能取值为</a:t>
            </a:r>
            <a:r>
              <a:rPr lang="en-US" altLang="zh-CN" sz="2400" dirty="0"/>
              <a:t>{1</a:t>
            </a:r>
            <a:r>
              <a:rPr lang="zh-CN" altLang="zh-CN" sz="2400" dirty="0"/>
              <a:t>，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…</a:t>
            </a:r>
            <a:r>
              <a:rPr lang="zh-CN" altLang="zh-CN" sz="2400" dirty="0"/>
              <a:t>，</a:t>
            </a:r>
            <a:r>
              <a:rPr lang="en-US" altLang="zh-CN" sz="2400" dirty="0"/>
              <a:t>n}</a:t>
            </a:r>
            <a:r>
              <a:rPr lang="zh-CN" altLang="zh-CN" sz="2400" dirty="0"/>
              <a:t>，概率</a:t>
            </a:r>
          </a:p>
          <a:p>
            <a:pPr marL="109728" indent="0" algn="ctr">
              <a:buNone/>
            </a:pP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r</a:t>
            </a:r>
            <a:r>
              <a:rPr lang="en-US" altLang="zh-CN" sz="2400" dirty="0"/>
              <a:t>(X=i)= 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，并且，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=1</a:t>
            </a:r>
            <a:r>
              <a:rPr lang="zh-CN" altLang="zh-CN" sz="2400" dirty="0"/>
              <a:t>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8041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小结与畅想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此外，还给出了在一定假设下，黑客的最佳动态攻击战术，即，当黑客的资源投入比例为其静态概率分布值时，黑客的“黑产收入”达到最大值。特别是，在投入产出比均匀的前提下，黑客</a:t>
            </a:r>
            <a:r>
              <a:rPr lang="en-US" altLang="zh-CN" sz="2400" dirty="0"/>
              <a:t>X</a:t>
            </a:r>
            <a:r>
              <a:rPr lang="zh-CN" altLang="zh-CN" sz="2400" dirty="0"/>
              <a:t>的熵若减少</a:t>
            </a:r>
            <a:r>
              <a:rPr lang="en-US" altLang="zh-CN" sz="2400" dirty="0"/>
              <a:t>1</a:t>
            </a:r>
            <a:r>
              <a:rPr lang="zh-CN" altLang="zh-CN" sz="2400" dirty="0"/>
              <a:t>比特，那么，他的“黑产收入”就会翻一倍，换句话说，若黑客</a:t>
            </a:r>
            <a:r>
              <a:rPr lang="en-US" altLang="zh-CN" sz="2400" dirty="0"/>
              <a:t>X</a:t>
            </a:r>
            <a:r>
              <a:rPr lang="zh-CN" altLang="zh-CN" sz="2400" dirty="0"/>
              <a:t>的熵</a:t>
            </a:r>
            <a:r>
              <a:rPr lang="en-US" altLang="zh-CN" sz="2400" dirty="0"/>
              <a:t>H(X)</a:t>
            </a:r>
            <a:r>
              <a:rPr lang="zh-CN" altLang="zh-CN" sz="2400" dirty="0"/>
              <a:t>越小，那么，他就越厉害，他能够通过攻击行为获得的“黑产收入”就越高！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5671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如果说网络安全的核心是对抗，那么，在对抗的两个主角（攻方与守方）中，攻方（黑客）又是第一主角，因为，红客（守方）是因黑客（攻方）而诞生的。所以，很有必要对黑客，特别是他的攻击策略，进行更深入的研究。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广义地说，系统（或组织）的破坏者，都统称为“黑客”。他（它）们以扰乱既有秩序为目的。因此，癌细胞、病菌、敌对势力、灾难、间谍等都是黑客。但是，为了聚焦，本章以常言的“网络黑客”为主要研究对象，虽然这里的结果和研究方法其实适用于所有黑客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小结与畅想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其次，在第</a:t>
            </a:r>
            <a:r>
              <a:rPr lang="en-US" altLang="zh-CN" sz="2400" dirty="0"/>
              <a:t>2</a:t>
            </a:r>
            <a:r>
              <a:rPr lang="zh-CN" altLang="zh-CN" sz="2400" dirty="0"/>
              <a:t>小节中，研究了黑客的最佳战略，即，对技术水平有限的（经济）黑客来说，他如何通过“田忌赛马”式的组合攻击策略，来实现“黑产收入”最大化，并具体给出了这种最优的攻击组合。该小节借助股票投资领域中的相关思路和方法，得到了一些有趣的结果。</a:t>
            </a:r>
            <a:endParaRPr lang="en-US" altLang="zh-CN" sz="2400" dirty="0"/>
          </a:p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比如，给出了黑客同时攻击</a:t>
            </a:r>
            <a:r>
              <a:rPr lang="en-US" altLang="zh-CN" sz="2400" dirty="0"/>
              <a:t>m</a:t>
            </a:r>
            <a:r>
              <a:rPr lang="zh-CN" altLang="zh-CN" sz="2400" dirty="0"/>
              <a:t>个系统的对数最优攻击组合策略（见定理</a:t>
            </a:r>
            <a:r>
              <a:rPr lang="en-US" altLang="zh-CN" sz="2400" dirty="0"/>
              <a:t>3.6</a:t>
            </a:r>
            <a:r>
              <a:rPr lang="zh-CN" altLang="zh-CN" sz="2400" dirty="0"/>
              <a:t>），它不但能使黑客的整体收益最大化，而且还能够使每轮攻击的收益最大化（见定理</a:t>
            </a:r>
            <a:r>
              <a:rPr lang="en-US" altLang="zh-CN" sz="2400" dirty="0"/>
              <a:t>3.7</a:t>
            </a:r>
            <a:r>
              <a:rPr lang="zh-CN" altLang="zh-CN" sz="2400" dirty="0"/>
              <a:t>）；</a:t>
            </a:r>
            <a:endParaRPr lang="en-US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7099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小结与畅想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发现了如果采用对数最优的攻击组合策略，那么，黑客攻击每个系统的“投入产出比”不会在本轮攻击结束后发生变化（见定理</a:t>
            </a:r>
            <a:r>
              <a:rPr lang="en-US" altLang="zh-CN" sz="2400" dirty="0"/>
              <a:t>3.8</a:t>
            </a:r>
            <a:r>
              <a:rPr lang="zh-CN" altLang="zh-CN" sz="2400" dirty="0"/>
              <a:t>）；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如果黑客还能够通过其它渠道获得一些“内部消息”，那么，他因此多获得的“黑产收入”的增长率不超过“被攻击系统的“投入产出比”与“内部消息”之间的互信息”（见定理</a:t>
            </a:r>
            <a:r>
              <a:rPr lang="en-US" altLang="zh-CN" sz="2400" dirty="0"/>
              <a:t>3.10</a:t>
            </a:r>
            <a:r>
              <a:rPr lang="zh-CN" altLang="zh-CN" sz="2400" dirty="0"/>
              <a:t>）；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如果随时间变化的被攻击系统是平稳随机过程，那么，黑客的最优攻击增长率是存在的（见定理</a:t>
            </a:r>
            <a:r>
              <a:rPr lang="en-US" altLang="zh-CN" sz="2400" dirty="0"/>
              <a:t>3.11</a:t>
            </a:r>
            <a:r>
              <a:rPr lang="zh-CN" altLang="zh-CN" sz="2400" dirty="0"/>
              <a:t>）。</a:t>
            </a:r>
            <a:endParaRPr lang="en-US" altLang="zh-CN" sz="2400" dirty="0"/>
          </a:p>
          <a:p>
            <a:r>
              <a:rPr lang="zh-CN" altLang="zh-CN" sz="2400" dirty="0"/>
              <a:t>总之，熵越小的黑客攻击策略，所获得的“黑产收入”越大！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3470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小结与畅想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最后，在第</a:t>
            </a:r>
            <a:r>
              <a:rPr lang="en-US" altLang="zh-CN" sz="2400" dirty="0"/>
              <a:t>3</a:t>
            </a:r>
            <a:r>
              <a:rPr lang="zh-CN" altLang="zh-CN" sz="2400" dirty="0"/>
              <a:t>小节中，我们借用生物数学工具和成果，研究了黑客的生态演变规律。本小节的逻辑是：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影响网络空间安全的主角是黑客，控制住了黑客就掌握了安全；而控制黑客的最有效手段，就是控制黑客的生态环境；为此，需要首先设法了解这个生态环境。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本小节在最简单的情况下（即，单种黑客工具），揭示黑客群体的诞生、发展、合作、竞争、迁移、死亡等生态环节的动力学特性，比如，黑客数目或密度的解析公式、平衡态的局部或全局稳定性、周期系统的周期解的存在性和稳定性、持续生存性等。</a:t>
            </a:r>
            <a:endParaRPr lang="en-US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9559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小结与畅想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 dirty="0"/>
              <a:t>同时，还给出了控制黑客生态环境的一些建议，比如，何时动手，何时放手，第一道防线设在哪，第二道防线设在哪等。</a:t>
            </a:r>
            <a:endParaRPr lang="en-US" altLang="zh-CN" sz="2400" dirty="0"/>
          </a:p>
          <a:p>
            <a:r>
              <a:rPr lang="zh-CN" altLang="zh-CN" sz="2400" dirty="0"/>
              <a:t>本小节多次强调“单工具”，是想避免陷入不必要的细节纠纷。其实，假如有多种黑客工具，那么，由于每种工具的传播都具有生物繁殖特性，所以，粗略地说，各位黑客汇聚在一起时，也可以看作一类“单种群生物”，从而，本小节的所有思路和结果都仍然有效。</a:t>
            </a:r>
            <a:endParaRPr lang="en-US" altLang="zh-CN" sz="2400" dirty="0"/>
          </a:p>
          <a:p>
            <a:r>
              <a:rPr lang="zh-CN" altLang="zh-CN" sz="2400" dirty="0"/>
              <a:t>当然，如果把黑客、正常用户和红客放到一起时，就不能再把他们看成同一个“物种”了，毕竟他们彼此之间的对抗多于协作；关于这种更复杂的“黑客、正常用户与红客相互作用”情形，将在后面</a:t>
            </a:r>
            <a:r>
              <a:rPr lang="zh-CN" altLang="en-US" sz="2400" dirty="0"/>
              <a:t>进行</a:t>
            </a:r>
            <a:r>
              <a:rPr lang="zh-CN" altLang="zh-CN" sz="2400" dirty="0"/>
              <a:t>单独研究。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5777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200" dirty="0"/>
              <a:t>黑客的攻击肯定是有代价的，这种代价可能是经济代价、政治代价或时间代价。同样，黑客想要达到的目标也可能是经济目标、政治目标或时间目标。因此，至少可以粗略地将黑客分为经济黑客、政治黑客和时间黑客。</a:t>
            </a:r>
            <a:endParaRPr lang="en-US" altLang="zh-CN" sz="2200" dirty="0"/>
          </a:p>
          <a:p>
            <a:pPr marL="109728" indent="0">
              <a:buNone/>
            </a:pPr>
            <a:r>
              <a:rPr lang="zh-CN" altLang="zh-CN" sz="2200" dirty="0"/>
              <a:t>从纯理论角度来看，其实没必要去区分上述三种黑客。下面为了形象计，也为了量化计，我们重点考虑经济黑客，即，黑客想以最小的经济开销来获取最大的经济利益。阅读本小节，需要一些信息论知识。</a:t>
            </a:r>
            <a:endParaRPr lang="en-US" altLang="zh-CN" sz="2200" dirty="0"/>
          </a:p>
          <a:p>
            <a:endParaRPr lang="zh-CN" altLang="zh-CN" sz="2200" dirty="0"/>
          </a:p>
          <a:p>
            <a:r>
              <a:rPr lang="zh-CN" altLang="zh-CN" sz="2200" dirty="0"/>
              <a:t>首先，给出黑客的静态描述，即，非攻击期间黑客的样子。</a:t>
            </a:r>
          </a:p>
          <a:p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12842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为形象计，先讲一个故事：我是一个“臭手”，面向墙壁射击。虽然，我命中墙上任一特定点的概率都为零，但是，只要板机一响，我一定会命中墙上某点，而这本来是一个“概率为零”的事件。因此，“我总会命中墙上某一点”这个概率为</a:t>
            </a:r>
            <a:r>
              <a:rPr lang="en-US" altLang="zh-CN" sz="2400" dirty="0"/>
              <a:t>1</a:t>
            </a:r>
            <a:r>
              <a:rPr lang="zh-CN" altLang="zh-CN" sz="2400" dirty="0"/>
              <a:t>的事件，就可以由许多“概率为零的事件（命中墙上某一指定点）”的集合构成。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zh-CN" altLang="zh-CN" sz="2400" dirty="0"/>
              <a:t>接下来，再将上述故事改编成“有限和”情况：</a:t>
            </a:r>
          </a:p>
        </p:txBody>
      </p:sp>
    </p:spTree>
    <p:extLst>
      <p:ext uri="{BB962C8B-B14F-4D97-AF65-F5344CB8AC3E}">
        <p14:creationId xmlns:p14="http://schemas.microsoft.com/office/powerpoint/2010/main" val="23814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我先在墙上画满（有限个）马赛克格子，那么，“我总会命中某一格子”这个概率为</a:t>
            </a:r>
            <a:r>
              <a:rPr lang="en-US" altLang="zh-CN" sz="2400" dirty="0"/>
              <a:t>1</a:t>
            </a:r>
            <a:r>
              <a:rPr lang="zh-CN" altLang="zh-CN" sz="2400" dirty="0"/>
              <a:t>的事件，便可以由有限个“我命中任何指定格子”这些“概率很小，几乎为零的事件”的集合构成。或者，更准确地说，假设墙上共有</a:t>
            </a:r>
            <a:r>
              <a:rPr lang="en-US" altLang="zh-CN" sz="2400" dirty="0"/>
              <a:t>n</a:t>
            </a:r>
            <a:r>
              <a:rPr lang="zh-CN" altLang="zh-CN" sz="2400" dirty="0"/>
              <a:t>个马赛克格子，那么，我的枪法就可以用随机变量</a:t>
            </a:r>
            <a:r>
              <a:rPr lang="en-US" altLang="zh-CN" sz="2400" dirty="0"/>
              <a:t>X</a:t>
            </a:r>
            <a:r>
              <a:rPr lang="zh-CN" altLang="zh-CN" sz="2400" dirty="0"/>
              <a:t>来完整地描述：如果我击中第</a:t>
            </a:r>
            <a:r>
              <a:rPr lang="en-US" altLang="zh-CN" sz="2400" dirty="0"/>
              <a:t>i(1</a:t>
            </a:r>
            <a:r>
              <a:rPr lang="zh-CN" altLang="zh-CN" sz="2400" dirty="0"/>
              <a:t>≤</a:t>
            </a:r>
            <a:r>
              <a:rPr lang="en-US" altLang="zh-CN" sz="24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n)</a:t>
            </a:r>
            <a:r>
              <a:rPr lang="zh-CN" altLang="zh-CN" sz="2400" dirty="0"/>
              <a:t>个格子的事件（记为</a:t>
            </a:r>
            <a:r>
              <a:rPr lang="en-US" altLang="zh-CN" sz="2400" dirty="0"/>
              <a:t>X=i</a:t>
            </a:r>
            <a:r>
              <a:rPr lang="zh-CN" altLang="zh-CN" sz="2400" dirty="0"/>
              <a:t>）的概率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，那么，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>
              <a:buNone/>
            </a:pPr>
            <a:r>
              <a:rPr lang="en-US" altLang="zh-CN" sz="2400" dirty="0"/>
              <a:t>         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=1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现在，让黑客代替“我”，让被攻击的（有限）网络系统代替那面墙。</a:t>
            </a:r>
          </a:p>
          <a:p>
            <a:endParaRPr lang="zh-CN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5855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400" dirty="0"/>
              <a:t>安全界有一句老话，也许是重复率最高的话，说：“安全是相对的，不安全才是绝对的”；在第</a:t>
            </a:r>
            <a:r>
              <a:rPr lang="en-US" altLang="zh-CN" sz="2400" dirty="0"/>
              <a:t>1</a:t>
            </a:r>
            <a:r>
              <a:rPr lang="zh-CN" altLang="zh-CN" sz="2400" dirty="0"/>
              <a:t>章中论述安全的特性时，我们也多次强调过这句话。可是，过去许多人仅将这句话当成“口头禅”，而没有意识到它其实是一个很重要的安全公理：</a:t>
            </a:r>
            <a:endParaRPr lang="en-US" altLang="zh-CN" sz="2400" dirty="0"/>
          </a:p>
          <a:p>
            <a:r>
              <a:rPr lang="zh-CN" altLang="zh-CN" sz="2400" dirty="0"/>
              <a:t>安全公理：对任何（有限）系统来说，安全都是相对的，不安全才是绝对的，即，“系统不安全，总可被黑客攻破”这个事件的概率为</a:t>
            </a:r>
            <a:r>
              <a:rPr lang="en-US" altLang="zh-CN" sz="2400" dirty="0"/>
              <a:t>1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根据该安全公理，我们可知，黑客命中“某一点”（比如，攻破系统的指定部分或用某种指定的办法攻破系统等）的概率虽然几乎为零，但是，黑客“击中墙”（最终攻破系统）是肯定的，其概率为</a:t>
            </a:r>
            <a:r>
              <a:rPr lang="en-US" altLang="zh-CN" sz="2400" dirty="0"/>
              <a:t>1</a:t>
            </a:r>
            <a:r>
              <a:rPr lang="zh-CN" altLang="zh-CN" sz="2400" dirty="0"/>
              <a:t>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810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3.1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黑客的最佳攻击战术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黑客可以有至少两种方法在“墙上”画马赛克格子：</a:t>
            </a:r>
            <a:endParaRPr lang="en-US" altLang="zh-CN" sz="2400" dirty="0"/>
          </a:p>
          <a:p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画马赛克格子的第一种办法：锁定目标，黑客从自己的安全角度出发，画出系统的安全经络图，然后，以每个“元诱因”（或“穴位”）为一个“马赛克格子”。假如，系统的安全经络图中共有</a:t>
            </a:r>
            <a:r>
              <a:rPr lang="en-US" altLang="zh-CN" sz="2400" dirty="0"/>
              <a:t>n</a:t>
            </a:r>
            <a:r>
              <a:rPr lang="zh-CN" altLang="zh-CN" sz="2400" dirty="0"/>
              <a:t>个“元诱因”，那么，黑客的（静态）攻击能力就可以用随机变量</a:t>
            </a:r>
            <a:r>
              <a:rPr lang="en-US" altLang="zh-CN" sz="2400" dirty="0"/>
              <a:t>X</a:t>
            </a:r>
            <a:r>
              <a:rPr lang="zh-CN" altLang="zh-CN" sz="2400" dirty="0"/>
              <a:t>来完整地描述：如果黑客摧毁第</a:t>
            </a:r>
            <a:r>
              <a:rPr lang="en-US" altLang="zh-CN" sz="2400" dirty="0"/>
              <a:t>i(1</a:t>
            </a:r>
            <a:r>
              <a:rPr lang="zh-CN" altLang="zh-CN" sz="2400" dirty="0"/>
              <a:t>≤</a:t>
            </a:r>
            <a:r>
              <a:rPr lang="en-US" altLang="zh-CN" sz="2400" dirty="0"/>
              <a:t>i</a:t>
            </a:r>
            <a:r>
              <a:rPr lang="zh-CN" altLang="zh-CN" sz="2400" dirty="0"/>
              <a:t>≤</a:t>
            </a:r>
            <a:r>
              <a:rPr lang="en-US" altLang="zh-CN" sz="2400" dirty="0"/>
              <a:t>n)</a:t>
            </a:r>
            <a:r>
              <a:rPr lang="zh-CN" altLang="zh-CN" sz="2400" dirty="0"/>
              <a:t>个“元诱因”，记为</a:t>
            </a:r>
            <a:r>
              <a:rPr lang="en-US" altLang="zh-CN" sz="2400" dirty="0"/>
              <a:t>X=i</a:t>
            </a:r>
            <a:r>
              <a:rPr lang="zh-CN" altLang="zh-CN" sz="2400" dirty="0"/>
              <a:t>，的概率为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，那么，</a:t>
            </a:r>
          </a:p>
          <a:p>
            <a:pPr marL="109728" indent="0" algn="ctr">
              <a:buNone/>
            </a:pP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=1</a:t>
            </a:r>
            <a:r>
              <a:rPr lang="zh-CN" altLang="zh-CN" sz="2400" dirty="0"/>
              <a:t>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51696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311</TotalTime>
  <Words>6590</Words>
  <Application>Microsoft Office PowerPoint</Application>
  <PresentationFormat>全屏显示(4:3)</PresentationFormat>
  <Paragraphs>219</Paragraphs>
  <Slides>44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黑体</vt:lpstr>
      <vt:lpstr>宋体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第3章 ---黑客</vt:lpstr>
      <vt:lpstr>PowerPoint 演示文稿</vt:lpstr>
      <vt:lpstr>PowerPoint 演示文稿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3.1 黑客的最佳攻击战术</vt:lpstr>
      <vt:lpstr>3.2 黑客的最佳攻击战略</vt:lpstr>
      <vt:lpstr>3.2 黑客的最佳攻击战略</vt:lpstr>
      <vt:lpstr>3.2 黑客的最佳攻击战略</vt:lpstr>
      <vt:lpstr>3.2 黑客的最佳攻击战略</vt:lpstr>
      <vt:lpstr>3.2 黑客的最佳攻击战略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3.3 黑客生态的演变规律</vt:lpstr>
      <vt:lpstr>3.4 小结与畅想</vt:lpstr>
      <vt:lpstr>3.4 小结与畅想</vt:lpstr>
      <vt:lpstr>3.4 小结与畅想</vt:lpstr>
      <vt:lpstr>3.4 小结与畅想</vt:lpstr>
      <vt:lpstr>3.4 小结与畅想</vt:lpstr>
      <vt:lpstr>3.4 小结与畅想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Xie</dc:creator>
  <cp:lastModifiedBy>zhiwei wang</cp:lastModifiedBy>
  <cp:revision>262</cp:revision>
  <dcterms:created xsi:type="dcterms:W3CDTF">2014-09-16T21:33:07Z</dcterms:created>
  <dcterms:modified xsi:type="dcterms:W3CDTF">2020-01-29T01:58:11Z</dcterms:modified>
</cp:coreProperties>
</file>