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7" r:id="rId20"/>
    <p:sldId id="277" r:id="rId21"/>
    <p:sldId id="278" r:id="rId22"/>
    <p:sldId id="279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3/6/2020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CN" altLang="en-US" sz="5300" dirty="0">
                <a:solidFill>
                  <a:schemeClr val="bg2">
                    <a:lumMod val="25000"/>
                  </a:schemeClr>
                </a:solidFill>
              </a:rPr>
              <a:t>章</a:t>
            </a:r>
            <a:br>
              <a:rPr lang="en-US" altLang="zh-CN" sz="8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红客</a:t>
            </a: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对每个</a:t>
            </a:r>
            <a:r>
              <a:rPr lang="en-US" altLang="zh-CN" sz="2400" dirty="0" err="1"/>
              <a:t>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=1,2,…,n)</a:t>
            </a:r>
            <a:r>
              <a:rPr lang="zh-CN" altLang="zh-CN" sz="2400" dirty="0"/>
              <a:t>，记</a:t>
            </a:r>
            <a:r>
              <a:rPr lang="en-US" altLang="zh-CN" sz="2400" dirty="0"/>
              <a:t>Q(</a:t>
            </a:r>
            <a:r>
              <a:rPr lang="en-US" altLang="zh-CN" sz="2400" dirty="0" err="1"/>
              <a:t>t,q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zh-CN" sz="2400" dirty="0"/>
              <a:t>（</a:t>
            </a:r>
            <a:r>
              <a:rPr lang="zh-CN" altLang="en-US" sz="2400" dirty="0"/>
              <a:t>或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</a:t>
            </a:r>
            <a:r>
              <a:rPr lang="zh-CN" altLang="zh-CN" sz="2400" dirty="0"/>
              <a:t>或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）为在“</a:t>
            </a:r>
            <a:r>
              <a:rPr lang="zh-CN" altLang="zh-CN" sz="2400" dirty="0">
                <a:solidFill>
                  <a:srgbClr val="FF0000"/>
                </a:solidFill>
              </a:rPr>
              <a:t>只存在不安全因素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zh-CN" altLang="zh-CN" sz="2400" dirty="0">
                <a:solidFill>
                  <a:srgbClr val="FF0000"/>
                </a:solidFill>
              </a:rPr>
              <a:t>”的条件下，在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zh-CN" sz="2400" dirty="0">
                <a:solidFill>
                  <a:srgbClr val="FF0000"/>
                </a:solidFill>
              </a:rPr>
              <a:t>时刻，系统的“安全熵”</a:t>
            </a:r>
            <a:r>
              <a:rPr lang="zh-CN" altLang="zh-CN" sz="2400" dirty="0"/>
              <a:t>。那么，各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(t)</a:t>
            </a:r>
            <a:r>
              <a:rPr lang="zh-CN" altLang="zh-CN" sz="2400" dirty="0"/>
              <a:t>的时变情况便可用</a:t>
            </a:r>
            <a:r>
              <a:rPr lang="en-US" altLang="zh-CN" sz="2400" dirty="0"/>
              <a:t>n</a:t>
            </a:r>
            <a:r>
              <a:rPr lang="zh-CN" altLang="zh-CN" sz="2400" dirty="0"/>
              <a:t>个方程（</a:t>
            </a:r>
            <a:r>
              <a:rPr lang="zh-CN" altLang="zh-CN" sz="2400" dirty="0">
                <a:solidFill>
                  <a:srgbClr val="006600"/>
                </a:solidFill>
              </a:rPr>
              <a:t>称为方程组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zh-CN" sz="2400" dirty="0"/>
              <a:t>）描述：</a:t>
            </a:r>
          </a:p>
          <a:p>
            <a:pPr marL="457200" lvl="1" indent="0" algn="ctr">
              <a:buFont typeface="Wingdings" charset="2"/>
              <a:buNone/>
            </a:pPr>
            <a:r>
              <a:rPr lang="en-US" altLang="zh-CN" sz="2400" dirty="0"/>
              <a:t>dQ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=f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57200" lvl="1" indent="0" algn="ctr">
              <a:buFont typeface="Wingdings" charset="2"/>
              <a:buNone/>
            </a:pPr>
            <a:r>
              <a:rPr lang="en-US" altLang="zh-CN" sz="2400" dirty="0"/>
              <a:t>dQ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=f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57200" lvl="1" indent="0" algn="ctr">
              <a:buFont typeface="Wingdings" charset="2"/>
              <a:buNone/>
            </a:pPr>
            <a:r>
              <a:rPr lang="en-US" altLang="zh-CN" sz="2400" dirty="0"/>
              <a:t>……..</a:t>
            </a:r>
            <a:endParaRPr lang="zh-CN" altLang="zh-CN" sz="2400" dirty="0"/>
          </a:p>
          <a:p>
            <a:pPr marL="457200" lvl="1" indent="0" algn="ctr">
              <a:buFont typeface="Wingdings" charset="2"/>
              <a:buNone/>
            </a:pPr>
            <a:r>
              <a:rPr lang="en-US" altLang="zh-CN" sz="2400" dirty="0" err="1"/>
              <a:t>dQ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(Q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buFont typeface="Wingdings" charset="2"/>
              <a:buNone/>
            </a:pPr>
            <a:r>
              <a:rPr lang="zh-CN" altLang="en-US" sz="2400" dirty="0"/>
              <a:t>   </a:t>
            </a:r>
            <a:r>
              <a:rPr lang="zh-CN" altLang="zh-CN" sz="2400" dirty="0"/>
              <a:t>这里，任何一个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的变化都是所有其它各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(j</a:t>
            </a:r>
            <a:r>
              <a:rPr lang="zh-CN" altLang="zh-CN" sz="2400" dirty="0"/>
              <a:t>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zh-CN" sz="2400" dirty="0"/>
              <a:t>的函数；反过来，任一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的变化也承担着所有其它量和整个方程组</a:t>
            </a:r>
            <a:r>
              <a:rPr lang="en-US" altLang="zh-CN" sz="2400" dirty="0"/>
              <a:t>1</a:t>
            </a:r>
            <a:r>
              <a:rPr lang="zh-CN" altLang="zh-CN" sz="2400" dirty="0"/>
              <a:t>的变化。</a:t>
            </a:r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5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下面针对一些特殊情况来仔细讨论方程组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93192" lvl="1" indent="0">
              <a:buNone/>
            </a:pPr>
            <a:r>
              <a:rPr lang="zh-CN" altLang="zh-CN" sz="2400" dirty="0"/>
              <a:t>如果各个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不随时间而变化，即，</a:t>
            </a:r>
            <a:r>
              <a:rPr lang="en-US" altLang="zh-CN" sz="2400" dirty="0" err="1"/>
              <a:t>dQ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=</a:t>
            </a:r>
            <a:r>
              <a:rPr lang="zh-CN" altLang="zh-CN" sz="2400" dirty="0"/>
              <a:t>０，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=1,2,…,n</a:t>
            </a:r>
            <a:r>
              <a:rPr lang="zh-CN" altLang="zh-CN" sz="2400" dirty="0"/>
              <a:t>（或者说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 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)=…= 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(Q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)=0</a:t>
            </a:r>
            <a:r>
              <a:rPr lang="zh-CN" altLang="zh-CN" sz="2400" dirty="0"/>
              <a:t>），那么，此时系统的“安全熵”就处于静止状态，即系统的安全性既不变坏，也没有变得更好。</a:t>
            </a:r>
            <a:r>
              <a:rPr lang="zh-CN" altLang="zh-CN" sz="2400" dirty="0">
                <a:solidFill>
                  <a:srgbClr val="FF0000"/>
                </a:solidFill>
              </a:rPr>
              <a:t>如果从系统刚刚投入运行开始（即，</a:t>
            </a:r>
            <a:r>
              <a:rPr lang="en-US" altLang="zh-CN" sz="2400" dirty="0">
                <a:solidFill>
                  <a:srgbClr val="FF0000"/>
                </a:solidFill>
              </a:rPr>
              <a:t>t=0</a:t>
            </a:r>
            <a:r>
              <a:rPr lang="zh-CN" altLang="zh-CN" sz="2400" dirty="0">
                <a:solidFill>
                  <a:srgbClr val="FF0000"/>
                </a:solidFill>
              </a:rPr>
              <a:t>），红客就能够维护系统，使其“安全熵”永远处于静止状态，那么，这样的红客就是成功的红客</a:t>
            </a:r>
            <a:r>
              <a:rPr lang="zh-CN" altLang="zh-CN" sz="2400" dirty="0"/>
              <a:t>！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0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设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*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,Q</a:t>
            </a:r>
            <a:r>
              <a:rPr lang="en-US" altLang="zh-CN" sz="2800" baseline="30000" dirty="0"/>
              <a:t>*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,…,Q</a:t>
            </a:r>
            <a:r>
              <a:rPr lang="en-US" altLang="zh-CN" sz="2800" baseline="30000" dirty="0"/>
              <a:t>*</a:t>
            </a:r>
            <a:r>
              <a:rPr lang="en-US" altLang="zh-CN" sz="2800" baseline="-25000" dirty="0"/>
              <a:t>n</a:t>
            </a:r>
            <a:r>
              <a:rPr lang="zh-CN" altLang="zh-CN" sz="2800" dirty="0"/>
              <a:t>是在静止状态下，方程组</a:t>
            </a:r>
            <a:r>
              <a:rPr lang="en-US" altLang="zh-CN" sz="2800" dirty="0"/>
              <a:t>1</a:t>
            </a:r>
            <a:r>
              <a:rPr lang="zh-CN" altLang="zh-CN" sz="2800" dirty="0"/>
              <a:t>的一组解。对每个</a:t>
            </a:r>
            <a:r>
              <a:rPr lang="en-US" altLang="zh-CN" sz="2800" dirty="0" err="1"/>
              <a:t>i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=1,2,…,n</a:t>
            </a:r>
            <a:r>
              <a:rPr lang="zh-CN" altLang="zh-CN" sz="2800" dirty="0"/>
              <a:t>，引入新的变量</a:t>
            </a:r>
            <a:r>
              <a:rPr lang="en-US" altLang="zh-CN" sz="2800" dirty="0" err="1"/>
              <a:t>Q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=Q</a:t>
            </a:r>
            <a:r>
              <a:rPr lang="en-US" altLang="zh-CN" sz="2800" baseline="30000" dirty="0"/>
              <a:t>*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-Q</a:t>
            </a:r>
            <a:r>
              <a:rPr lang="en-US" altLang="zh-CN" sz="2800" baseline="-25000" dirty="0"/>
              <a:t>i</a:t>
            </a:r>
            <a:r>
              <a:rPr lang="zh-CN" altLang="zh-CN" sz="2800" dirty="0"/>
              <a:t>，那么，方程组</a:t>
            </a:r>
            <a:r>
              <a:rPr lang="en-US" altLang="zh-CN" sz="2800" dirty="0"/>
              <a:t>1</a:t>
            </a:r>
            <a:r>
              <a:rPr lang="zh-CN" altLang="zh-CN" sz="2800" dirty="0"/>
              <a:t>就转变成了如下</a:t>
            </a:r>
            <a:r>
              <a:rPr lang="zh-CN" altLang="zh-CN" sz="2800" dirty="0">
                <a:solidFill>
                  <a:srgbClr val="FF0000"/>
                </a:solidFill>
              </a:rPr>
              <a:t>方程组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/>
              <a:t>：</a:t>
            </a:r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dQ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dt</a:t>
            </a:r>
            <a:r>
              <a:rPr lang="en-US" altLang="zh-CN" sz="2800" dirty="0"/>
              <a:t>=f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Q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dQ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dt</a:t>
            </a:r>
            <a:r>
              <a:rPr lang="en-US" altLang="zh-CN" sz="2800" dirty="0"/>
              <a:t>=f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Q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……..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 err="1"/>
              <a:t>dQ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dt</a:t>
            </a:r>
            <a:r>
              <a:rPr lang="en-US" altLang="zh-CN" sz="2800" dirty="0"/>
              <a:t>=</a:t>
            </a:r>
            <a:r>
              <a:rPr lang="en-US" altLang="zh-CN" sz="2800" dirty="0" err="1"/>
              <a:t>f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(Q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Q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8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如果这个方程组可以展开为泰勒级数，即，得到如下</a:t>
            </a:r>
            <a:r>
              <a:rPr lang="zh-CN" altLang="zh-CN" sz="2800" dirty="0">
                <a:solidFill>
                  <a:srgbClr val="FF0000"/>
                </a:solidFill>
              </a:rPr>
              <a:t>方程组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dQ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dt</a:t>
            </a:r>
            <a:r>
              <a:rPr lang="en-US" altLang="zh-CN" sz="2800" dirty="0"/>
              <a:t>=a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+…+a</a:t>
            </a:r>
            <a:r>
              <a:rPr lang="en-US" altLang="zh-CN" sz="2800" baseline="-25000" dirty="0"/>
              <a:t>1n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111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112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122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+…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dQ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dt</a:t>
            </a:r>
            <a:r>
              <a:rPr lang="en-US" altLang="zh-CN" sz="2800" dirty="0"/>
              <a:t>=a</a:t>
            </a:r>
            <a:r>
              <a:rPr lang="en-US" altLang="zh-CN" sz="2800" baseline="-25000" dirty="0"/>
              <a:t>21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22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+…+a</a:t>
            </a:r>
            <a:r>
              <a:rPr lang="en-US" altLang="zh-CN" sz="2800" baseline="-25000" dirty="0"/>
              <a:t>2n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211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212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222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+…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……..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 err="1"/>
              <a:t>dQ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dt</a:t>
            </a:r>
            <a:r>
              <a:rPr lang="en-US" altLang="zh-CN" sz="2800" dirty="0"/>
              <a:t>=a</a:t>
            </a:r>
            <a:r>
              <a:rPr lang="en-US" altLang="zh-CN" sz="2800" baseline="-25000" dirty="0"/>
              <a:t>n1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n2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+…+a</a:t>
            </a:r>
            <a:r>
              <a:rPr lang="en-US" altLang="zh-CN" sz="2800" baseline="-25000" dirty="0"/>
              <a:t>nn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n11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n12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+a</a:t>
            </a:r>
            <a:r>
              <a:rPr lang="en-US" altLang="zh-CN" sz="2800" baseline="-25000" dirty="0"/>
              <a:t>n22</a:t>
            </a: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+…</a:t>
            </a:r>
            <a:endParaRPr lang="zh-CN" altLang="zh-CN" sz="2800" dirty="0"/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方程组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的通解是</a:t>
            </a:r>
            <a:r>
              <a:rPr lang="zh-CN" altLang="zh-CN" sz="2800" b="1" dirty="0"/>
              <a:t>：</a:t>
            </a:r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=G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(1)t</a:t>
            </a:r>
            <a:r>
              <a:rPr lang="en-US" altLang="zh-CN" sz="2800" dirty="0"/>
              <a:t>+G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(2)t</a:t>
            </a:r>
            <a:r>
              <a:rPr lang="en-US" altLang="zh-CN" sz="2800" dirty="0"/>
              <a:t>+…+G</a:t>
            </a:r>
            <a:r>
              <a:rPr lang="en-US" altLang="zh-CN" sz="2800" baseline="-25000" dirty="0"/>
              <a:t>1n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(n)t</a:t>
            </a:r>
            <a:r>
              <a:rPr lang="en-US" altLang="zh-CN" sz="2800" dirty="0"/>
              <a:t>+G</a:t>
            </a:r>
            <a:r>
              <a:rPr lang="en-US" altLang="zh-CN" sz="2800" baseline="-25000" dirty="0"/>
              <a:t>111</a:t>
            </a:r>
            <a:r>
              <a:rPr lang="en-US" altLang="zh-CN" sz="2800" dirty="0"/>
              <a:t>e</a:t>
            </a:r>
            <a:r>
              <a:rPr lang="en-US" altLang="zh-CN" sz="2800" baseline="30000" dirty="0"/>
              <a:t>2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(1)t</a:t>
            </a:r>
            <a:r>
              <a:rPr lang="en-US" altLang="zh-CN" sz="2800" dirty="0"/>
              <a:t>+…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Q</a:t>
            </a:r>
            <a:r>
              <a:rPr lang="en-US" altLang="zh-CN" sz="2800" baseline="30000" dirty="0"/>
              <a:t>’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=G</a:t>
            </a:r>
            <a:r>
              <a:rPr lang="en-US" altLang="zh-CN" sz="2800" baseline="-25000" dirty="0"/>
              <a:t>21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(1)t</a:t>
            </a:r>
            <a:r>
              <a:rPr lang="en-US" altLang="zh-CN" sz="2800" dirty="0"/>
              <a:t>+G</a:t>
            </a:r>
            <a:r>
              <a:rPr lang="en-US" altLang="zh-CN" sz="2800" baseline="-25000" dirty="0"/>
              <a:t>22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(2)t</a:t>
            </a:r>
            <a:r>
              <a:rPr lang="en-US" altLang="zh-CN" sz="2800" dirty="0"/>
              <a:t>+…+G</a:t>
            </a:r>
            <a:r>
              <a:rPr lang="en-US" altLang="zh-CN" sz="2800" baseline="-25000" dirty="0"/>
              <a:t>2n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(n)t</a:t>
            </a:r>
            <a:r>
              <a:rPr lang="en-US" altLang="zh-CN" sz="2800" dirty="0"/>
              <a:t>+G</a:t>
            </a:r>
            <a:r>
              <a:rPr lang="en-US" altLang="zh-CN" sz="2800" baseline="-25000" dirty="0"/>
              <a:t>211</a:t>
            </a:r>
            <a:r>
              <a:rPr lang="en-US" altLang="zh-CN" sz="2800" dirty="0"/>
              <a:t>e</a:t>
            </a:r>
            <a:r>
              <a:rPr lang="en-US" altLang="zh-CN" sz="2800" baseline="30000" dirty="0"/>
              <a:t>2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(1)t</a:t>
            </a:r>
            <a:r>
              <a:rPr lang="en-US" altLang="zh-CN" sz="2800" dirty="0"/>
              <a:t>+…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/>
              <a:t>……..</a:t>
            </a:r>
            <a:endParaRPr lang="zh-CN" altLang="zh-CN" sz="2800" dirty="0"/>
          </a:p>
          <a:p>
            <a:pPr algn="ctr">
              <a:buFont typeface="Wingdings" charset="2"/>
              <a:buNone/>
            </a:pPr>
            <a:r>
              <a:rPr lang="en-US" altLang="zh-CN" sz="2800" dirty="0" err="1"/>
              <a:t>Q</a:t>
            </a:r>
            <a:r>
              <a:rPr lang="en-US" altLang="zh-CN" sz="2800" baseline="30000" dirty="0" err="1"/>
              <a:t>’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=G</a:t>
            </a:r>
            <a:r>
              <a:rPr lang="en-US" altLang="zh-CN" sz="2800" baseline="-25000" dirty="0"/>
              <a:t>n1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(1)t</a:t>
            </a:r>
            <a:r>
              <a:rPr lang="en-US" altLang="zh-CN" sz="2800" dirty="0"/>
              <a:t>+G</a:t>
            </a:r>
            <a:r>
              <a:rPr lang="en-US" altLang="zh-CN" sz="2800" baseline="-25000" dirty="0"/>
              <a:t>n2</a:t>
            </a:r>
            <a:r>
              <a:rPr lang="en-US" altLang="zh-CN" sz="2800" dirty="0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(2)t</a:t>
            </a:r>
            <a:r>
              <a:rPr lang="en-US" altLang="zh-CN" sz="2800" dirty="0"/>
              <a:t>+…+</a:t>
            </a:r>
            <a:r>
              <a:rPr lang="en-US" altLang="zh-CN" sz="2800" dirty="0" err="1"/>
              <a:t>G</a:t>
            </a:r>
            <a:r>
              <a:rPr lang="en-US" altLang="zh-CN" sz="2800" baseline="-25000" dirty="0" err="1"/>
              <a:t>nn</a:t>
            </a:r>
            <a:r>
              <a:rPr lang="en-US" altLang="zh-CN" sz="2800" dirty="0" err="1"/>
              <a:t>e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(n)t</a:t>
            </a:r>
            <a:r>
              <a:rPr lang="en-US" altLang="zh-CN" sz="2800" dirty="0"/>
              <a:t>+G</a:t>
            </a:r>
            <a:r>
              <a:rPr lang="en-US" altLang="zh-CN" sz="2800" baseline="-25000" dirty="0"/>
              <a:t>n11</a:t>
            </a:r>
            <a:r>
              <a:rPr lang="en-US" altLang="zh-CN" sz="2800" dirty="0"/>
              <a:t>e</a:t>
            </a:r>
            <a:r>
              <a:rPr lang="en-US" altLang="zh-CN" sz="2800" baseline="30000" dirty="0"/>
              <a:t>2</a:t>
            </a:r>
            <a:r>
              <a:rPr lang="zh-CN" altLang="zh-CN" sz="2800" baseline="30000" dirty="0"/>
              <a:t>λ</a:t>
            </a:r>
            <a:r>
              <a:rPr lang="en-US" altLang="zh-CN" sz="2800" baseline="30000" dirty="0"/>
              <a:t>(1)t</a:t>
            </a:r>
            <a:r>
              <a:rPr lang="en-US" altLang="zh-CN" sz="2800" dirty="0"/>
              <a:t>+…</a:t>
            </a:r>
            <a:endParaRPr lang="zh-CN" altLang="zh-CN" sz="2800" dirty="0"/>
          </a:p>
          <a:p>
            <a:pPr>
              <a:buFont typeface="Wingdings" charset="2"/>
              <a:buNone/>
            </a:pPr>
            <a:endParaRPr lang="en-US" altLang="zh-CN" sz="2800" dirty="0"/>
          </a:p>
          <a:p>
            <a:pPr>
              <a:buFont typeface="Wingdings" charset="2"/>
              <a:buNone/>
            </a:pPr>
            <a:r>
              <a:rPr lang="zh-CN" altLang="en-US" sz="2800" dirty="0"/>
              <a:t>  </a:t>
            </a:r>
            <a:r>
              <a:rPr lang="zh-CN" altLang="zh-CN" sz="2800" dirty="0"/>
              <a:t>此处各个</a:t>
            </a:r>
            <a:r>
              <a:rPr lang="en-US" altLang="zh-CN" sz="2800" dirty="0"/>
              <a:t>G</a:t>
            </a:r>
            <a:r>
              <a:rPr lang="zh-CN" altLang="zh-CN" sz="2800" dirty="0"/>
              <a:t>都是常数，λ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=1,2,…,n</a:t>
            </a:r>
            <a:r>
              <a:rPr lang="zh-CN" altLang="zh-CN" sz="2800" dirty="0"/>
              <a:t>，则是如下</a:t>
            </a:r>
            <a:r>
              <a:rPr lang="en-US" altLang="zh-CN" sz="2800" dirty="0" err="1"/>
              <a:t>nXn</a:t>
            </a:r>
            <a:r>
              <a:rPr lang="zh-CN" altLang="zh-CN" sz="2800" dirty="0"/>
              <a:t>阶矩阵</a:t>
            </a:r>
            <a:r>
              <a:rPr lang="en-US" altLang="zh-CN" sz="2800" dirty="0"/>
              <a:t>,B=[</a:t>
            </a:r>
            <a:r>
              <a:rPr lang="en-US" altLang="zh-CN" sz="2800" dirty="0" err="1"/>
              <a:t>b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]</a:t>
            </a:r>
            <a:r>
              <a:rPr lang="zh-CN" altLang="zh-CN" sz="2800" dirty="0"/>
              <a:t>，的行列式关于λ的特征方程的根，即，方程</a:t>
            </a:r>
            <a:r>
              <a:rPr lang="en-US" altLang="zh-CN" sz="2800" dirty="0" err="1"/>
              <a:t>det</a:t>
            </a:r>
            <a:r>
              <a:rPr lang="en-US" altLang="zh-CN" sz="2800" dirty="0"/>
              <a:t>(B)=0</a:t>
            </a:r>
            <a:r>
              <a:rPr lang="zh-CN" altLang="zh-CN" sz="2800" dirty="0"/>
              <a:t>的根，这里</a:t>
            </a:r>
            <a:r>
              <a:rPr lang="en-US" altLang="zh-CN" sz="2800" dirty="0"/>
              <a:t>B=[</a:t>
            </a:r>
            <a:r>
              <a:rPr lang="en-US" altLang="zh-CN" sz="2800" dirty="0" err="1"/>
              <a:t>b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]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b</a:t>
            </a:r>
            <a:r>
              <a:rPr lang="en-US" altLang="zh-CN" sz="2800" baseline="-25000" dirty="0" err="1"/>
              <a:t>ii</a:t>
            </a:r>
            <a:r>
              <a:rPr lang="en-US" altLang="zh-CN" sz="2800" dirty="0"/>
              <a:t>=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ii</a:t>
            </a:r>
            <a:r>
              <a:rPr lang="en-US" altLang="zh-CN" sz="2800" dirty="0"/>
              <a:t>-</a:t>
            </a:r>
            <a:r>
              <a:rPr lang="zh-CN" altLang="zh-CN" sz="2800" dirty="0"/>
              <a:t>λ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=1,2,…,n</a:t>
            </a:r>
            <a:r>
              <a:rPr lang="zh-CN" altLang="zh-CN" sz="2800" dirty="0"/>
              <a:t>，而</a:t>
            </a:r>
            <a:r>
              <a:rPr lang="en-US" altLang="zh-CN" sz="2800" dirty="0" err="1"/>
              <a:t>b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=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,</a:t>
            </a:r>
            <a:r>
              <a:rPr lang="zh-CN" altLang="zh-CN" sz="2800" dirty="0"/>
              <a:t>当</a:t>
            </a:r>
            <a:r>
              <a:rPr lang="en-US" altLang="zh-CN" sz="2800" dirty="0" err="1"/>
              <a:t>i</a:t>
            </a:r>
            <a:r>
              <a:rPr lang="zh-CN" altLang="zh-CN" sz="2800" dirty="0"/>
              <a:t>≠</a:t>
            </a:r>
            <a:r>
              <a:rPr lang="en-US" altLang="zh-CN" sz="2800" dirty="0"/>
              <a:t>j</a:t>
            </a:r>
            <a:r>
              <a:rPr lang="zh-CN" altLang="zh-CN" sz="2800" dirty="0"/>
              <a:t>时</a:t>
            </a:r>
            <a:r>
              <a:rPr lang="zh-CN" altLang="zh-CN" sz="2800" b="1" dirty="0"/>
              <a:t>。</a:t>
            </a:r>
            <a:endParaRPr lang="en-US" altLang="zh-CN" sz="2800" b="1" dirty="0"/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7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800" dirty="0">
                <a:solidFill>
                  <a:srgbClr val="FF0000"/>
                </a:solidFill>
              </a:rPr>
              <a:t>上述特征方程的根λ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zh-CN" sz="2800" dirty="0">
                <a:solidFill>
                  <a:srgbClr val="FF0000"/>
                </a:solidFill>
              </a:rPr>
              <a:t>既可能是实数，也可能是虚数。下面考虑几种特别情况</a:t>
            </a:r>
            <a:r>
              <a:rPr lang="zh-CN" altLang="zh-CN" sz="2800" dirty="0"/>
              <a:t>：</a:t>
            </a:r>
          </a:p>
          <a:p>
            <a:pPr marL="393192" lvl="1" indent="0">
              <a:buNone/>
            </a:pPr>
            <a:r>
              <a:rPr lang="zh-CN" altLang="en-US" sz="2600" dirty="0">
                <a:solidFill>
                  <a:srgbClr val="006600"/>
                </a:solidFill>
              </a:rPr>
              <a:t>①</a:t>
            </a:r>
            <a:r>
              <a:rPr lang="zh-CN" altLang="zh-CN" sz="2600" dirty="0">
                <a:solidFill>
                  <a:srgbClr val="006600"/>
                </a:solidFill>
              </a:rPr>
              <a:t>情况</a:t>
            </a:r>
            <a:r>
              <a:rPr lang="en-US" altLang="zh-CN" sz="2600" dirty="0">
                <a:solidFill>
                  <a:srgbClr val="006600"/>
                </a:solidFill>
              </a:rPr>
              <a:t>1</a:t>
            </a:r>
            <a:r>
              <a:rPr lang="zh-CN" altLang="zh-CN" sz="2600" dirty="0"/>
              <a:t>，如果所有的特征根λ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</a:t>
            </a:r>
            <a:r>
              <a:rPr lang="zh-CN" altLang="zh-CN" sz="2600" dirty="0"/>
              <a:t>都是实数且是负数，那么，根据通解式可知，各</a:t>
            </a:r>
            <a:r>
              <a:rPr lang="en-US" altLang="zh-CN" sz="2600" dirty="0" err="1"/>
              <a:t>Q</a:t>
            </a:r>
            <a:r>
              <a:rPr lang="en-US" altLang="zh-CN" sz="2600" baseline="30000" dirty="0" err="1"/>
              <a:t>’</a:t>
            </a:r>
            <a:r>
              <a:rPr lang="en-US" altLang="zh-CN" sz="2600" baseline="-25000" dirty="0" err="1"/>
              <a:t>i</a:t>
            </a:r>
            <a:r>
              <a:rPr lang="zh-CN" altLang="zh-CN" sz="2600" dirty="0"/>
              <a:t>将随着时间的增加，而趋近于</a:t>
            </a:r>
            <a:r>
              <a:rPr lang="en-US" altLang="zh-CN" sz="2600" dirty="0"/>
              <a:t>0</a:t>
            </a:r>
            <a:r>
              <a:rPr lang="zh-CN" altLang="zh-CN" sz="2600" dirty="0"/>
              <a:t>（因为</a:t>
            </a:r>
            <a:r>
              <a:rPr lang="en-US" altLang="zh-CN" sz="2600" dirty="0"/>
              <a:t>e</a:t>
            </a:r>
            <a:r>
              <a:rPr lang="en-US" altLang="zh-CN" sz="2600" baseline="30000" dirty="0"/>
              <a:t>-</a:t>
            </a:r>
            <a:r>
              <a:rPr lang="zh-CN" altLang="zh-CN" sz="2600" baseline="30000" dirty="0"/>
              <a:t>∞</a:t>
            </a:r>
            <a:r>
              <a:rPr lang="en-US" altLang="zh-CN" sz="2600" dirty="0"/>
              <a:t>=0</a:t>
            </a:r>
            <a:r>
              <a:rPr lang="zh-CN" altLang="zh-CN" sz="2600" dirty="0"/>
              <a:t>），</a:t>
            </a:r>
            <a:r>
              <a:rPr lang="zh-CN" altLang="zh-CN" sz="2600" dirty="0">
                <a:solidFill>
                  <a:srgbClr val="FF0000"/>
                </a:solidFill>
              </a:rPr>
              <a:t>这说明红客正在节节胜利，因为，“安全熵”变化率趋于</a:t>
            </a:r>
            <a:r>
              <a:rPr lang="en-US" altLang="zh-CN" sz="2600" dirty="0">
                <a:solidFill>
                  <a:srgbClr val="FF0000"/>
                </a:solidFill>
              </a:rPr>
              <a:t>0</a:t>
            </a:r>
            <a:r>
              <a:rPr lang="zh-CN" altLang="zh-CN" sz="2600" dirty="0">
                <a:solidFill>
                  <a:srgbClr val="FF0000"/>
                </a:solidFill>
              </a:rPr>
              <a:t>意味着</a:t>
            </a:r>
            <a:r>
              <a:rPr lang="zh-CN" altLang="zh-CN" sz="2600" dirty="0"/>
              <a:t>：各个不安全因素正被逐步控制，系统的秩序也正在恢复之中</a:t>
            </a:r>
            <a:endParaRPr lang="en-US" altLang="zh-CN" sz="2600" dirty="0"/>
          </a:p>
          <a:p>
            <a:pPr marL="393192" lvl="1" indent="0">
              <a:buNone/>
            </a:pPr>
            <a:r>
              <a:rPr lang="zh-CN" altLang="en-US" sz="2600" dirty="0">
                <a:solidFill>
                  <a:srgbClr val="006600"/>
                </a:solidFill>
              </a:rPr>
              <a:t>②</a:t>
            </a:r>
            <a:r>
              <a:rPr lang="zh-CN" altLang="zh-CN" sz="2600" dirty="0">
                <a:solidFill>
                  <a:srgbClr val="006600"/>
                </a:solidFill>
              </a:rPr>
              <a:t>情况</a:t>
            </a:r>
            <a:r>
              <a:rPr lang="en-US" altLang="zh-CN" sz="2600" dirty="0">
                <a:solidFill>
                  <a:srgbClr val="006600"/>
                </a:solidFill>
              </a:rPr>
              <a:t>2</a:t>
            </a:r>
            <a:r>
              <a:rPr lang="zh-CN" altLang="zh-CN" sz="2600" dirty="0">
                <a:solidFill>
                  <a:srgbClr val="006600"/>
                </a:solidFill>
              </a:rPr>
              <a:t>，</a:t>
            </a:r>
            <a:r>
              <a:rPr lang="zh-CN" altLang="zh-CN" sz="2600" dirty="0"/>
              <a:t>同理，如果所有的特征根λ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</a:t>
            </a:r>
            <a:r>
              <a:rPr lang="zh-CN" altLang="zh-CN" sz="2600" dirty="0"/>
              <a:t>都是复数且负数在其实数部分，那么，根据通解式可知，各</a:t>
            </a:r>
            <a:r>
              <a:rPr lang="en-US" altLang="zh-CN" sz="2600" dirty="0" err="1"/>
              <a:t>Q</a:t>
            </a:r>
            <a:r>
              <a:rPr lang="en-US" altLang="zh-CN" sz="2600" baseline="30000" dirty="0" err="1"/>
              <a:t>’</a:t>
            </a:r>
            <a:r>
              <a:rPr lang="en-US" altLang="zh-CN" sz="2600" baseline="-25000" dirty="0" err="1"/>
              <a:t>i</a:t>
            </a:r>
            <a:r>
              <a:rPr lang="zh-CN" altLang="zh-CN" sz="2600" dirty="0"/>
              <a:t>也随着时间的增加，而趋近于</a:t>
            </a:r>
            <a:r>
              <a:rPr lang="en-US" altLang="zh-CN" sz="2600" dirty="0"/>
              <a:t>0</a:t>
            </a:r>
            <a:r>
              <a:rPr lang="zh-CN" altLang="zh-CN" sz="2600" dirty="0"/>
              <a:t>。</a:t>
            </a:r>
            <a:r>
              <a:rPr lang="zh-CN" altLang="zh-CN" sz="2600" dirty="0">
                <a:solidFill>
                  <a:srgbClr val="FF0000"/>
                </a:solidFill>
              </a:rPr>
              <a:t>这时，红客也正在节节胜利中！</a:t>
            </a:r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78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728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①</a:t>
            </a:r>
            <a:r>
              <a:rPr lang="zh-CN" altLang="zh-CN" sz="2400" dirty="0">
                <a:solidFill>
                  <a:srgbClr val="006600"/>
                </a:solidFill>
              </a:rPr>
              <a:t>情况</a:t>
            </a:r>
            <a:r>
              <a:rPr lang="en-US" altLang="zh-CN" sz="2400" dirty="0">
                <a:solidFill>
                  <a:srgbClr val="006600"/>
                </a:solidFill>
              </a:rPr>
              <a:t>3</a:t>
            </a:r>
            <a:r>
              <a:rPr lang="zh-CN" altLang="zh-CN" sz="2400" dirty="0"/>
              <a:t>，如果有一个特征根λ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zh-CN" sz="2400" dirty="0"/>
              <a:t>是正数或</a:t>
            </a:r>
            <a:r>
              <a:rPr lang="en-US" altLang="zh-CN" sz="2400" dirty="0"/>
              <a:t>0</a:t>
            </a:r>
            <a:r>
              <a:rPr lang="zh-CN" altLang="zh-CN" sz="2400" dirty="0"/>
              <a:t>，那么，系统的平衡就不稳定了，即，</a:t>
            </a:r>
            <a:r>
              <a:rPr lang="zh-CN" altLang="zh-CN" sz="2400" dirty="0">
                <a:solidFill>
                  <a:srgbClr val="FF0000"/>
                </a:solidFill>
              </a:rPr>
              <a:t>系统的安全性也不稳定了，红客就有可能失控</a:t>
            </a:r>
            <a:r>
              <a:rPr lang="zh-CN" altLang="zh-CN" sz="2400" dirty="0"/>
              <a:t>。</a:t>
            </a:r>
          </a:p>
          <a:p>
            <a:pPr marL="361728" indent="0">
              <a:buNone/>
            </a:pPr>
            <a:r>
              <a:rPr lang="zh-CN" altLang="en-US" sz="2400" dirty="0">
                <a:solidFill>
                  <a:srgbClr val="006600"/>
                </a:solidFill>
              </a:rPr>
              <a:t>②</a:t>
            </a:r>
            <a:r>
              <a:rPr lang="zh-CN" altLang="zh-CN" sz="2400" dirty="0">
                <a:solidFill>
                  <a:srgbClr val="006600"/>
                </a:solidFill>
              </a:rPr>
              <a:t>情况</a:t>
            </a:r>
            <a:r>
              <a:rPr lang="en-US" altLang="zh-CN" sz="2400" dirty="0">
                <a:solidFill>
                  <a:srgbClr val="006600"/>
                </a:solidFill>
              </a:rPr>
              <a:t>4</a:t>
            </a:r>
            <a:r>
              <a:rPr lang="zh-CN" altLang="zh-CN" sz="2400" dirty="0"/>
              <a:t>，如果有一些特征根λ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zh-CN" sz="2400" dirty="0"/>
              <a:t>是正数和复数，那么，系统中就包含着周期项，此时，</a:t>
            </a:r>
            <a:r>
              <a:rPr lang="zh-CN" altLang="zh-CN" sz="2400" dirty="0">
                <a:solidFill>
                  <a:srgbClr val="FF0000"/>
                </a:solidFill>
              </a:rPr>
              <a:t>系统的安全状态会出现周期性的振动，即，会出现红客与黑客之间的反复“拉锯战”</a:t>
            </a:r>
            <a:r>
              <a:rPr lang="zh-CN" altLang="zh-CN" sz="2400" dirty="0"/>
              <a:t>，虽然双方会各有胜负，但是，总体趋势是向着对红客不利的混乱和不安全方向发展。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11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3000" dirty="0"/>
              <a:t>什么样的红客，才是最佳红客 </a:t>
            </a:r>
            <a:r>
              <a:rPr lang="zh-CN" altLang="en-US" sz="3000" dirty="0"/>
              <a:t>？</a:t>
            </a:r>
            <a:endParaRPr lang="en-US" altLang="zh-CN" sz="3000" dirty="0"/>
          </a:p>
          <a:p>
            <a:pPr marL="360000" indent="0">
              <a:buNone/>
            </a:pPr>
            <a:r>
              <a:rPr lang="zh-CN" altLang="en-US" sz="2400" dirty="0"/>
              <a:t>由</a:t>
            </a:r>
            <a:r>
              <a:rPr lang="zh-CN" altLang="zh-CN" sz="2400" dirty="0"/>
              <a:t>于红客必须与其保护对象具有完全相同的安全价值观（即，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），所以，红客的实质，是要在归一化条件</a:t>
            </a:r>
          </a:p>
          <a:p>
            <a:pPr marL="1800000" indent="0">
              <a:buNone/>
            </a:pP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=1 </a:t>
            </a:r>
            <a:r>
              <a:rPr lang="zh-CN" altLang="zh-CN" sz="2400" dirty="0"/>
              <a:t>（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&gt;0</a:t>
            </a:r>
            <a:r>
              <a:rPr lang="zh-CN" altLang="zh-CN" sz="2400" dirty="0"/>
              <a:t>）</a:t>
            </a:r>
            <a:r>
              <a:rPr lang="en-US" altLang="zh-CN" sz="2400" dirty="0"/>
              <a:t>              </a:t>
            </a:r>
            <a:r>
              <a:rPr lang="zh-CN" altLang="en-US" sz="2400" dirty="0"/>
              <a:t>          </a:t>
            </a:r>
            <a:r>
              <a:rPr lang="zh-CN" altLang="zh-CN" sz="2400" dirty="0"/>
              <a:t>（</a:t>
            </a:r>
            <a:r>
              <a:rPr lang="en-US" altLang="zh-CN" sz="2400" dirty="0"/>
              <a:t>4.1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marL="360000" indent="0">
              <a:buNone/>
            </a:pPr>
            <a:r>
              <a:rPr lang="zh-CN" altLang="zh-CN" sz="2400" dirty="0"/>
              <a:t>之下，</a:t>
            </a:r>
            <a:r>
              <a:rPr lang="zh-CN" altLang="zh-CN" sz="2400" dirty="0">
                <a:solidFill>
                  <a:srgbClr val="FF0000"/>
                </a:solidFill>
              </a:rPr>
              <a:t>使网络的安全熵达到极大值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1800000" indent="0">
              <a:buNone/>
            </a:pPr>
            <a:r>
              <a:rPr lang="en-US" altLang="zh-CN" sz="2400" dirty="0"/>
              <a:t>H</a:t>
            </a:r>
            <a:r>
              <a:rPr lang="zh-CN" altLang="zh-CN" sz="2400" dirty="0"/>
              <a:t>≡</a:t>
            </a:r>
            <a:r>
              <a:rPr lang="en-US" altLang="zh-CN" sz="2400" dirty="0"/>
              <a:t>H(p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)=-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logp</a:t>
            </a:r>
            <a:r>
              <a:rPr lang="en-US" altLang="zh-CN" sz="2400" baseline="-25000" dirty="0"/>
              <a:t>i </a:t>
            </a:r>
            <a:r>
              <a:rPr lang="zh-CN" altLang="en-US" sz="2400" baseline="-25000" dirty="0"/>
              <a:t>          </a:t>
            </a:r>
            <a:r>
              <a:rPr lang="zh-CN" altLang="zh-CN" sz="2400" dirty="0"/>
              <a:t>（</a:t>
            </a:r>
            <a:r>
              <a:rPr lang="en-US" altLang="zh-CN" sz="2400" dirty="0"/>
              <a:t>4.2</a:t>
            </a:r>
            <a:r>
              <a:rPr lang="zh-CN" altLang="zh-CN" sz="2400" dirty="0"/>
              <a:t>）</a:t>
            </a:r>
          </a:p>
          <a:p>
            <a:pPr marL="360000" indent="0">
              <a:buNone/>
            </a:pPr>
            <a:r>
              <a:rPr lang="zh-CN" altLang="zh-CN" sz="2400" dirty="0"/>
              <a:t>利用经典的拉格朗日乘子法，来求解公式</a:t>
            </a:r>
            <a:r>
              <a:rPr lang="en-US" altLang="zh-CN" sz="2400" dirty="0">
                <a:solidFill>
                  <a:srgbClr val="00B050"/>
                </a:solidFill>
              </a:rPr>
              <a:t>(4.1)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rgbClr val="00B050"/>
                </a:solidFill>
              </a:rPr>
              <a:t>(4.2)</a:t>
            </a:r>
            <a:r>
              <a:rPr lang="zh-CN" altLang="zh-CN" sz="2400" dirty="0"/>
              <a:t>。具体做法是，将待定的λ乘以</a:t>
            </a:r>
            <a:r>
              <a:rPr lang="en-US" altLang="zh-CN" sz="2400" dirty="0">
                <a:solidFill>
                  <a:srgbClr val="00B050"/>
                </a:solidFill>
              </a:rPr>
              <a:t>(4.1)</a:t>
            </a:r>
            <a:r>
              <a:rPr lang="zh-CN" altLang="zh-CN" sz="2400" dirty="0"/>
              <a:t>式，并与</a:t>
            </a:r>
            <a:r>
              <a:rPr lang="en-US" altLang="zh-CN" sz="2400" dirty="0">
                <a:solidFill>
                  <a:srgbClr val="00B050"/>
                </a:solidFill>
              </a:rPr>
              <a:t>(4.2)</a:t>
            </a:r>
            <a:r>
              <a:rPr lang="zh-CN" altLang="zh-CN" sz="2400" dirty="0"/>
              <a:t>式的右边相加，然后要求总的表达式仍为极大值，这时允许所有的参量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zh-CN" altLang="zh-CN" sz="2400" dirty="0">
                <a:solidFill>
                  <a:srgbClr val="FF0000"/>
                </a:solidFill>
              </a:rPr>
              <a:t>是相互独立的</a:t>
            </a:r>
            <a:r>
              <a:rPr lang="zh-CN" altLang="zh-CN" sz="2400" dirty="0"/>
              <a:t>，不再受归一化条件约束。对等式</a:t>
            </a:r>
          </a:p>
          <a:p>
            <a:pPr marL="1800000" indent="0">
              <a:buNone/>
            </a:pPr>
            <a:r>
              <a:rPr lang="en-US" altLang="zh-CN" sz="2400" dirty="0"/>
              <a:t>-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logp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+</a:t>
            </a:r>
            <a:r>
              <a:rPr lang="zh-CN" altLang="zh-CN" sz="2400" dirty="0"/>
              <a:t>λ∑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=</a:t>
            </a:r>
            <a:r>
              <a:rPr lang="zh-CN" altLang="zh-CN" sz="2400" dirty="0"/>
              <a:t>极大值</a:t>
            </a:r>
            <a:r>
              <a:rPr lang="en-US" altLang="zh-CN" sz="2400" dirty="0"/>
              <a:t>        </a:t>
            </a:r>
            <a:r>
              <a:rPr lang="zh-CN" altLang="zh-CN" sz="2400" dirty="0"/>
              <a:t>（</a:t>
            </a:r>
            <a:r>
              <a:rPr lang="en-US" altLang="zh-CN" sz="2400" dirty="0"/>
              <a:t>4.3</a:t>
            </a:r>
            <a:r>
              <a:rPr lang="zh-CN" altLang="zh-CN" sz="2400" dirty="0"/>
              <a:t>）</a:t>
            </a:r>
          </a:p>
          <a:p>
            <a:pPr marL="360000" indent="0">
              <a:buNone/>
            </a:pPr>
            <a:r>
              <a:rPr lang="zh-CN" altLang="zh-CN" sz="2400" dirty="0"/>
              <a:t>左边求变分，相当于对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求偏导，得出</a:t>
            </a:r>
          </a:p>
          <a:p>
            <a:pPr marL="1800000" indent="0">
              <a:buNone/>
            </a:pPr>
            <a:r>
              <a:rPr lang="en-US" altLang="zh-CN" sz="2400" dirty="0"/>
              <a:t>-</a:t>
            </a:r>
            <a:r>
              <a:rPr lang="en-US" altLang="zh-CN" sz="2400" dirty="0" err="1"/>
              <a:t>logp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-1+</a:t>
            </a:r>
            <a:r>
              <a:rPr lang="zh-CN" altLang="zh-CN" sz="2400" dirty="0"/>
              <a:t>λ</a:t>
            </a:r>
            <a:r>
              <a:rPr lang="en-US" altLang="zh-CN" sz="2400" dirty="0"/>
              <a:t>=0        (4.4)</a:t>
            </a:r>
            <a:r>
              <a:rPr lang="zh-CN" altLang="zh-CN" sz="2400" dirty="0"/>
              <a:t> </a:t>
            </a:r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最佳红客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07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0">
              <a:buNone/>
            </a:pPr>
            <a:r>
              <a:rPr lang="zh-CN" altLang="zh-CN" sz="2200" dirty="0"/>
              <a:t>左边求变分，相当于对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求偏导，得出</a:t>
            </a:r>
          </a:p>
          <a:p>
            <a:pPr marL="1800000" indent="0">
              <a:buNone/>
            </a:pPr>
            <a:r>
              <a:rPr lang="en-US" altLang="zh-CN" sz="2200" dirty="0"/>
              <a:t>-</a:t>
            </a:r>
            <a:r>
              <a:rPr lang="en-US" altLang="zh-CN" sz="2200" dirty="0" err="1"/>
              <a:t>logp</a:t>
            </a:r>
            <a:r>
              <a:rPr lang="en-US" altLang="zh-CN" sz="2200" baseline="-25000" dirty="0" err="1"/>
              <a:t>i</a:t>
            </a:r>
            <a:r>
              <a:rPr lang="en-US" altLang="zh-CN" sz="2200" dirty="0"/>
              <a:t> -1+</a:t>
            </a:r>
            <a:r>
              <a:rPr lang="zh-CN" altLang="zh-CN" sz="2200" dirty="0"/>
              <a:t>λ</a:t>
            </a:r>
            <a:r>
              <a:rPr lang="en-US" altLang="zh-CN" sz="2200" dirty="0"/>
              <a:t>=0        (4.4)</a:t>
            </a:r>
            <a:endParaRPr lang="zh-CN" altLang="zh-CN" sz="2200" dirty="0"/>
          </a:p>
          <a:p>
            <a:pPr marL="360000" indent="0">
              <a:buNone/>
            </a:pPr>
            <a:r>
              <a:rPr lang="zh-CN" altLang="zh-CN" sz="2200" dirty="0"/>
              <a:t>由此得出解</a:t>
            </a:r>
          </a:p>
          <a:p>
            <a:pPr marL="1800000" indent="0">
              <a:buNone/>
            </a:pPr>
            <a:r>
              <a:rPr lang="en-US" altLang="zh-CN" sz="2200" dirty="0"/>
              <a:t>p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=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(</a:t>
            </a:r>
            <a:r>
              <a:rPr lang="zh-CN" altLang="zh-CN" sz="2200" dirty="0"/>
              <a:t>λ</a:t>
            </a:r>
            <a:r>
              <a:rPr lang="en-US" altLang="zh-CN" sz="2200" dirty="0"/>
              <a:t>-1)         </a:t>
            </a:r>
            <a:r>
              <a:rPr lang="zh-CN" altLang="zh-CN" sz="2200" dirty="0"/>
              <a:t>（</a:t>
            </a:r>
            <a:r>
              <a:rPr lang="en-US" altLang="zh-CN" sz="2200" dirty="0"/>
              <a:t>4.5</a:t>
            </a:r>
            <a:r>
              <a:rPr lang="zh-CN" altLang="zh-CN" sz="2200" dirty="0"/>
              <a:t>）</a:t>
            </a:r>
          </a:p>
          <a:p>
            <a:pPr marL="360000" indent="0">
              <a:buNone/>
            </a:pPr>
            <a:r>
              <a:rPr lang="zh-CN" altLang="zh-CN" sz="2200" dirty="0"/>
              <a:t>即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与下足标无关，也或</a:t>
            </a:r>
            <a:r>
              <a:rPr lang="en-US" altLang="zh-CN" sz="2200" dirty="0">
                <a:solidFill>
                  <a:srgbClr val="FF0000"/>
                </a:solidFill>
              </a:rPr>
              <a:t>p</a:t>
            </a:r>
            <a:r>
              <a:rPr lang="en-US" altLang="zh-CN" sz="2200" baseline="-25000" dirty="0">
                <a:solidFill>
                  <a:srgbClr val="FF0000"/>
                </a:solidFill>
              </a:rPr>
              <a:t>i</a:t>
            </a:r>
            <a:r>
              <a:rPr lang="zh-CN" altLang="zh-CN" sz="2200" dirty="0">
                <a:solidFill>
                  <a:srgbClr val="FF0000"/>
                </a:solidFill>
              </a:rPr>
              <a:t>是常数</a:t>
            </a:r>
            <a:r>
              <a:rPr lang="zh-CN" altLang="zh-CN" sz="2200" dirty="0"/>
              <a:t>，将它代回公式</a:t>
            </a:r>
            <a:r>
              <a:rPr lang="en-US" altLang="zh-CN" sz="2200" dirty="0">
                <a:solidFill>
                  <a:srgbClr val="00B050"/>
                </a:solidFill>
              </a:rPr>
              <a:t>(4.1)</a:t>
            </a:r>
            <a:r>
              <a:rPr lang="zh-CN" altLang="zh-CN" sz="2200" dirty="0"/>
              <a:t>，便有</a:t>
            </a:r>
            <a:endParaRPr lang="en-US" altLang="zh-CN" sz="2200" dirty="0"/>
          </a:p>
          <a:p>
            <a:pPr marL="1800000" indent="0">
              <a:buNone/>
            </a:pPr>
            <a:r>
              <a:rPr lang="en-US" altLang="zh-CN" sz="2200" dirty="0" err="1"/>
              <a:t>nexp</a:t>
            </a:r>
            <a:r>
              <a:rPr lang="en-US" altLang="zh-CN" sz="2200" dirty="0"/>
              <a:t>(</a:t>
            </a:r>
            <a:r>
              <a:rPr lang="zh-CN" altLang="zh-CN" sz="2200" dirty="0"/>
              <a:t>λ</a:t>
            </a:r>
            <a:r>
              <a:rPr lang="en-US" altLang="zh-CN" sz="2200" dirty="0"/>
              <a:t>-1)=1</a:t>
            </a:r>
          </a:p>
          <a:p>
            <a:pPr marL="360000" indent="0">
              <a:buNone/>
            </a:pPr>
            <a:r>
              <a:rPr lang="zh-CN" altLang="zh-CN" sz="2200" dirty="0"/>
              <a:t>或者说</a:t>
            </a:r>
            <a:endParaRPr lang="en-US" altLang="zh-CN" sz="2200" dirty="0"/>
          </a:p>
          <a:p>
            <a:pPr marL="1800000" indent="0">
              <a:buNone/>
            </a:pPr>
            <a:r>
              <a:rPr lang="en-US" altLang="zh-CN" sz="2200" dirty="0"/>
              <a:t>p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=</a:t>
            </a:r>
            <a:r>
              <a:rPr lang="en-US" altLang="zh-CN" sz="2200" dirty="0" err="1"/>
              <a:t>exp</a:t>
            </a:r>
            <a:r>
              <a:rPr lang="en-US" altLang="zh-CN" sz="2200" dirty="0"/>
              <a:t>(</a:t>
            </a:r>
            <a:r>
              <a:rPr lang="zh-CN" altLang="zh-CN" sz="2200" dirty="0"/>
              <a:t>λ</a:t>
            </a:r>
            <a:r>
              <a:rPr lang="en-US" altLang="zh-CN" sz="2200" dirty="0"/>
              <a:t>-1)=1/n         </a:t>
            </a:r>
            <a:r>
              <a:rPr lang="zh-CN" altLang="zh-CN" sz="2200" dirty="0"/>
              <a:t>（</a:t>
            </a:r>
            <a:r>
              <a:rPr lang="en-US" altLang="zh-CN" sz="2200" dirty="0"/>
              <a:t>4.6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r>
              <a:rPr lang="zh-CN" altLang="zh-CN" sz="2400" dirty="0"/>
              <a:t>于是便知：最佳红客的标准是，</a:t>
            </a:r>
            <a:r>
              <a:rPr lang="zh-CN" altLang="zh-CN" sz="2400" dirty="0">
                <a:solidFill>
                  <a:srgbClr val="FF0000"/>
                </a:solidFill>
              </a:rPr>
              <a:t>他能够保护网络系统，使得各个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=1/n</a:t>
            </a:r>
            <a:r>
              <a:rPr lang="zh-CN" altLang="zh-CN" sz="2400" dirty="0">
                <a:solidFill>
                  <a:srgbClr val="FF0000"/>
                </a:solidFill>
              </a:rPr>
              <a:t>都相同，此时系统的安全熵达到最大值</a:t>
            </a:r>
            <a:r>
              <a:rPr lang="en-US" altLang="zh-CN" sz="2400" dirty="0">
                <a:solidFill>
                  <a:srgbClr val="FF0000"/>
                </a:solidFill>
              </a:rPr>
              <a:t>log(n)</a:t>
            </a:r>
            <a:r>
              <a:rPr lang="zh-CN" altLang="zh-CN" sz="2400" dirty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最佳红客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43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D301FE0-F621-42F1-80A2-35C53AA4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05802D-0F63-417A-B970-35E22057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28721C2-0E2E-4C9A-86FD-3E5F998A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85763"/>
            <a:ext cx="8256588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5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章：红客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l"/>
            </a:pPr>
            <a:r>
              <a:rPr lang="zh-CN" altLang="zh-CN" sz="2000" dirty="0"/>
              <a:t>在某种意义上，黑客代表“邪恶”，因此，</a:t>
            </a:r>
            <a:r>
              <a:rPr lang="zh-CN" altLang="zh-CN" sz="2000" dirty="0">
                <a:solidFill>
                  <a:srgbClr val="FF0000"/>
                </a:solidFill>
              </a:rPr>
              <a:t>黑客的行动都是在隐蔽环境下进行的，不敢对外公开</a:t>
            </a:r>
            <a:r>
              <a:rPr lang="zh-CN" altLang="zh-CN" sz="2000" dirty="0"/>
              <a:t>。从而，黑客获胜的主要法宝就是其精湛的技术（所以，黑客有时又被称为“极客”）和其它“鸡鸣狗盗”！ </a:t>
            </a:r>
            <a:endParaRPr lang="en-US" altLang="zh-CN" sz="2000" dirty="0"/>
          </a:p>
          <a:p>
            <a:pPr>
              <a:buFont typeface="Wingdings" charset="2"/>
              <a:buChar char="l"/>
            </a:pPr>
            <a:r>
              <a:rPr lang="zh-CN" altLang="zh-CN" sz="2000" dirty="0"/>
              <a:t>在某种意义上，红客代表“正义”，因此，红客的行动都是公开的，他们可以光明正大地运用包括</a:t>
            </a:r>
            <a:r>
              <a:rPr lang="zh-CN" altLang="zh-CN" sz="2000" dirty="0">
                <a:solidFill>
                  <a:srgbClr val="FF0000"/>
                </a:solidFill>
              </a:rPr>
              <a:t>法律、法规、标准、管理、技术、教育</a:t>
            </a:r>
            <a:r>
              <a:rPr lang="zh-CN" altLang="zh-CN" sz="2000" dirty="0"/>
              <a:t>等一切手段来捍卫系统的安全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buFont typeface="Wingdings" charset="2"/>
              <a:buChar char="l"/>
            </a:pPr>
            <a:r>
              <a:rPr lang="zh-CN" altLang="zh-CN" sz="2000" dirty="0"/>
              <a:t>黑客的目标非常明确，那就是争取最大的“黑产收入”（当然，这里的“收入”既包含经济，也含政治等）。相比之下，红客的目标，就不那么明确了！你也许会反驳道：红客的目标不就是对付黑客嘛，非常明确呀！这种反驳，其实只对了一半；因为，</a:t>
            </a:r>
            <a:r>
              <a:rPr lang="zh-CN" altLang="zh-CN" sz="2000" dirty="0">
                <a:solidFill>
                  <a:srgbClr val="FF0000"/>
                </a:solidFill>
              </a:rPr>
              <a:t>黑客始终躲在暗处，他何时攻，从哪里攻，怎么攻，攻击谁等基本问题，对红客来说都是迷</a:t>
            </a:r>
            <a:r>
              <a:rPr lang="zh-CN" altLang="zh-CN" sz="2000" dirty="0"/>
              <a:t>，红客凭什么去对付黑客。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400" dirty="0"/>
              <a:t>满足（</a:t>
            </a:r>
            <a:r>
              <a:rPr lang="en-US" altLang="zh-CN" sz="2400" dirty="0"/>
              <a:t>4.6</a:t>
            </a:r>
            <a:r>
              <a:rPr lang="zh-CN" altLang="zh-CN" sz="2400" dirty="0"/>
              <a:t>）式的最佳红客，</a:t>
            </a:r>
            <a:r>
              <a:rPr lang="zh-CN" altLang="zh-CN" sz="2400" dirty="0">
                <a:solidFill>
                  <a:srgbClr val="FF0000"/>
                </a:solidFill>
              </a:rPr>
              <a:t>他其实只全力以赴地保护了一个用户</a:t>
            </a:r>
            <a:r>
              <a:rPr lang="zh-CN" altLang="zh-CN" sz="2400" dirty="0"/>
              <a:t>，或者说一类安全价值观完全相同的用户，此类用户的安全价值观由概率分布</a:t>
            </a:r>
          </a:p>
          <a:p>
            <a:pPr marL="1800000" indent="0">
              <a:buNone/>
            </a:pPr>
            <a:r>
              <a:rPr lang="en-US" altLang="zh-CN" sz="2400" dirty="0"/>
              <a:t>{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,i</a:t>
            </a:r>
            <a:r>
              <a:rPr lang="en-US" altLang="zh-CN" sz="2400" dirty="0"/>
              <a:t>=1,2,…,n,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&gt;0, 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=1}</a:t>
            </a:r>
            <a:endParaRPr lang="zh-CN" altLang="zh-CN" sz="2400" dirty="0"/>
          </a:p>
          <a:p>
            <a:pPr marL="360000" indent="0">
              <a:buNone/>
            </a:pPr>
            <a:r>
              <a:rPr lang="zh-CN" altLang="zh-CN" sz="2400" dirty="0"/>
              <a:t>所决定；即，针对每个不安全因素，他们的敏感程度彼此无异。为避免混淆，我们称该类用户为</a:t>
            </a:r>
            <a:r>
              <a:rPr lang="zh-CN" altLang="zh-CN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zh-CN" sz="2400" dirty="0">
                <a:solidFill>
                  <a:srgbClr val="FF0000"/>
                </a:solidFill>
              </a:rPr>
              <a:t>类</a:t>
            </a:r>
            <a:r>
              <a:rPr lang="zh-CN" altLang="zh-CN" sz="2400" dirty="0"/>
              <a:t>用户。</a:t>
            </a:r>
            <a:endParaRPr lang="en-US" altLang="zh-CN" sz="2400" dirty="0"/>
          </a:p>
          <a:p>
            <a:r>
              <a:rPr lang="zh-CN" altLang="zh-CN" sz="2400" dirty="0"/>
              <a:t>但是，在现实中，网上用户的安全价值观肯定是不完全相同的。比如，另一类用户，他们的安全价值观由概率分布</a:t>
            </a:r>
          </a:p>
          <a:p>
            <a:pPr marL="1800000" indent="0">
              <a:buNone/>
            </a:pPr>
            <a:r>
              <a:rPr lang="en-US" altLang="zh-CN" sz="2400" dirty="0"/>
              <a:t>{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,i</a:t>
            </a:r>
            <a:r>
              <a:rPr lang="en-US" altLang="zh-CN" sz="2400" dirty="0"/>
              <a:t>=1,2,…,n, 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&gt;0, 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=1}</a:t>
            </a:r>
            <a:endParaRPr lang="zh-CN" altLang="zh-CN" sz="2400" dirty="0"/>
          </a:p>
          <a:p>
            <a:pPr marL="360000" indent="0">
              <a:buNone/>
            </a:pPr>
            <a:r>
              <a:rPr lang="zh-CN" altLang="zh-CN" sz="2400" dirty="0"/>
              <a:t>所决定。那么，该类用户（下面称为</a:t>
            </a:r>
            <a:r>
              <a:rPr lang="zh-CN" altLang="zh-CN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zh-CN" sz="2400" dirty="0">
                <a:solidFill>
                  <a:srgbClr val="FF0000"/>
                </a:solidFill>
              </a:rPr>
              <a:t>类</a:t>
            </a:r>
            <a:r>
              <a:rPr lang="zh-CN" altLang="zh-CN" sz="2400" dirty="0"/>
              <a:t>用户）与第</a:t>
            </a:r>
            <a:r>
              <a:rPr lang="en-US" altLang="zh-CN" sz="2400" dirty="0"/>
              <a:t>0</a:t>
            </a:r>
            <a:r>
              <a:rPr lang="zh-CN" altLang="zh-CN" sz="2400" dirty="0"/>
              <a:t>类用户之间，在安全价值观方面的差别，便可用</a:t>
            </a:r>
            <a:r>
              <a:rPr lang="en-US" altLang="zh-CN" sz="2400" dirty="0"/>
              <a:t>n</a:t>
            </a:r>
            <a:r>
              <a:rPr lang="zh-CN" altLang="zh-CN" sz="2400" dirty="0"/>
              <a:t>维空间中的两个点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 err="1">
                <a:solidFill>
                  <a:srgbClr val="FF0000"/>
                </a:solidFill>
              </a:rPr>
              <a:t>,i</a:t>
            </a:r>
            <a:r>
              <a:rPr lang="en-US" altLang="zh-CN" sz="2400" dirty="0">
                <a:solidFill>
                  <a:srgbClr val="FF0000"/>
                </a:solidFill>
              </a:rPr>
              <a:t>=1,2,…,n}</a:t>
            </a:r>
            <a:r>
              <a:rPr lang="zh-CN" altLang="zh-CN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q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 err="1">
                <a:solidFill>
                  <a:srgbClr val="FF0000"/>
                </a:solidFill>
              </a:rPr>
              <a:t>,i</a:t>
            </a:r>
            <a:r>
              <a:rPr lang="en-US" altLang="zh-CN" sz="2400" dirty="0">
                <a:solidFill>
                  <a:srgbClr val="FF0000"/>
                </a:solidFill>
              </a:rPr>
              <a:t>=1,2,…,n}</a:t>
            </a:r>
            <a:r>
              <a:rPr lang="zh-CN" altLang="zh-CN" sz="2400" dirty="0">
                <a:solidFill>
                  <a:srgbClr val="FF0000"/>
                </a:solidFill>
              </a:rPr>
              <a:t>之间的距离来描述。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最佳红客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由</a:t>
            </a:r>
            <a:r>
              <a:rPr lang="zh-CN" altLang="zh-CN" sz="2400" dirty="0"/>
              <a:t>于距离有许多种，为简便计，我们选用</a:t>
            </a:r>
            <a:r>
              <a:rPr lang="zh-CN" altLang="zh-CN" sz="2400" dirty="0">
                <a:solidFill>
                  <a:srgbClr val="FF0000"/>
                </a:solidFill>
              </a:rPr>
              <a:t>经典的汉明距离</a:t>
            </a:r>
            <a:r>
              <a:rPr lang="zh-CN" altLang="zh-CN" sz="2400" dirty="0"/>
              <a:t>，即，这两类用户的安全价值观之差为</a:t>
            </a:r>
          </a:p>
          <a:p>
            <a:pPr marL="1800000" indent="0">
              <a:buNone/>
            </a:pPr>
            <a:r>
              <a:rPr lang="zh-CN" altLang="zh-CN" sz="2400" dirty="0"/>
              <a:t>Δ</a:t>
            </a:r>
            <a:r>
              <a:rPr lang="en-US" altLang="zh-CN" sz="2400" dirty="0"/>
              <a:t>=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zh-CN" altLang="zh-CN" sz="2400" dirty="0"/>
              <a:t>│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-q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│</a:t>
            </a:r>
            <a:r>
              <a:rPr lang="en-US" altLang="zh-CN" sz="2400" dirty="0"/>
              <a:t>         </a:t>
            </a:r>
            <a:r>
              <a:rPr lang="zh-CN" altLang="zh-CN" sz="2400" dirty="0"/>
              <a:t>（</a:t>
            </a:r>
            <a:r>
              <a:rPr lang="en-US" altLang="zh-CN" sz="2400" dirty="0"/>
              <a:t>4.7</a:t>
            </a:r>
            <a:r>
              <a:rPr lang="zh-CN" altLang="zh-CN" sz="2400" dirty="0"/>
              <a:t>）</a:t>
            </a:r>
          </a:p>
          <a:p>
            <a:pPr marL="360000" indent="0">
              <a:buNone/>
            </a:pPr>
            <a:r>
              <a:rPr lang="zh-CN" altLang="zh-CN" sz="2400" dirty="0"/>
              <a:t>该差距显然为</a:t>
            </a:r>
            <a:r>
              <a:rPr lang="zh-CN" altLang="zh-CN" sz="2400" dirty="0">
                <a:solidFill>
                  <a:srgbClr val="FF0000"/>
                </a:solidFill>
              </a:rPr>
              <a:t>非负，</a:t>
            </a:r>
            <a:r>
              <a:rPr lang="zh-CN" altLang="zh-CN" sz="2400" dirty="0"/>
              <a:t>而且这两类用户的安全价值观之间无差距（即，Δ</a:t>
            </a:r>
            <a:r>
              <a:rPr lang="en-US" altLang="zh-CN" sz="2400" dirty="0"/>
              <a:t>=0</a:t>
            </a:r>
            <a:r>
              <a:rPr lang="zh-CN" altLang="zh-CN" sz="2400" dirty="0"/>
              <a:t>）的充分必要条件是：</a:t>
            </a:r>
            <a:r>
              <a:rPr lang="zh-CN" altLang="zh-CN" sz="2400" dirty="0">
                <a:solidFill>
                  <a:srgbClr val="FF0000"/>
                </a:solidFill>
              </a:rPr>
              <a:t>对所有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zh-CN" altLang="zh-CN" sz="2400" dirty="0">
                <a:solidFill>
                  <a:srgbClr val="FF0000"/>
                </a:solidFill>
              </a:rPr>
              <a:t>，都有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=q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zh-CN" altLang="zh-CN" sz="2400" dirty="0">
                <a:solidFill>
                  <a:srgbClr val="FF0000"/>
                </a:solidFill>
              </a:rPr>
              <a:t>。</a:t>
            </a:r>
          </a:p>
          <a:p>
            <a:pPr marL="360000" indent="0">
              <a:buNone/>
            </a:pPr>
            <a:r>
              <a:rPr lang="zh-CN" altLang="zh-CN" sz="2400" dirty="0"/>
              <a:t>从第</a:t>
            </a:r>
            <a:r>
              <a:rPr lang="en-US" altLang="zh-CN" sz="2400" dirty="0"/>
              <a:t>0</a:t>
            </a:r>
            <a:r>
              <a:rPr lang="zh-CN" altLang="zh-CN" sz="2400" dirty="0"/>
              <a:t>类用户的角度来说，由于第</a:t>
            </a:r>
            <a:r>
              <a:rPr lang="en-US" altLang="zh-CN" sz="2400" dirty="0" err="1"/>
              <a:t>i</a:t>
            </a:r>
            <a:r>
              <a:rPr lang="zh-CN" altLang="zh-CN" sz="2400" dirty="0"/>
              <a:t>个不安全因素引发不安全事件的概率为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，所以，从他眼里看，他与第</a:t>
            </a:r>
            <a:r>
              <a:rPr lang="en-US" altLang="zh-CN" sz="2400" dirty="0"/>
              <a:t>1</a:t>
            </a:r>
            <a:r>
              <a:rPr lang="zh-CN" altLang="zh-CN" sz="2400" dirty="0"/>
              <a:t>类用户之间的安全价值观差距的加权平均值为：</a:t>
            </a:r>
          </a:p>
          <a:p>
            <a:pPr marL="1800000" indent="0">
              <a:buNone/>
            </a:pPr>
            <a:r>
              <a:rPr lang="en-US" altLang="zh-CN" sz="2400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│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-q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│</a:t>
            </a:r>
            <a:r>
              <a:rPr lang="en-US" altLang="zh-CN" sz="2400" dirty="0"/>
              <a:t>=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1i</a:t>
            </a:r>
            <a:r>
              <a:rPr lang="en-US" altLang="zh-CN" sz="2400" dirty="0"/>
              <a:t>         (4.8)</a:t>
            </a:r>
            <a:endParaRPr lang="zh-CN" altLang="zh-CN" sz="2400" dirty="0"/>
          </a:p>
          <a:p>
            <a:pPr marL="360000" indent="0">
              <a:buNone/>
            </a:pPr>
            <a:r>
              <a:rPr lang="zh-CN" altLang="zh-CN" sz="2400" dirty="0"/>
              <a:t>更一般地，如果网络中共有</a:t>
            </a:r>
            <a:r>
              <a:rPr lang="en-US" altLang="zh-CN" sz="2400" dirty="0"/>
              <a:t>M+1</a:t>
            </a:r>
            <a:r>
              <a:rPr lang="zh-CN" altLang="zh-CN" sz="2400" dirty="0"/>
              <a:t>类安全价值观互不相同的用户，而且，第</a:t>
            </a:r>
            <a:r>
              <a:rPr lang="en-US" altLang="zh-CN" sz="2400" dirty="0"/>
              <a:t>0</a:t>
            </a:r>
            <a:r>
              <a:rPr lang="zh-CN" altLang="zh-CN" sz="2400" dirty="0"/>
              <a:t>类用户与第</a:t>
            </a:r>
            <a:r>
              <a:rPr lang="en-US" altLang="zh-CN" sz="2400" dirty="0"/>
              <a:t>k</a:t>
            </a:r>
            <a:r>
              <a:rPr lang="zh-CN" altLang="zh-CN" sz="2400" dirty="0"/>
              <a:t>类用户之间的安全价值观差距的加权平均值为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zh-CN" altLang="zh-CN" sz="2400" dirty="0"/>
              <a:t>，即，</a:t>
            </a:r>
          </a:p>
          <a:p>
            <a:pPr marL="1800000" indent="0">
              <a:buNone/>
            </a:pP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=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ki</a:t>
            </a:r>
            <a:r>
              <a:rPr lang="zh-CN" altLang="zh-CN" sz="2400" dirty="0"/>
              <a:t>≡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ki</a:t>
            </a:r>
            <a:r>
              <a:rPr lang="en-US" altLang="zh-CN" sz="2400" dirty="0"/>
              <a:t>&gt; k=1,2,…,M       (4.9)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最佳红客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6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 dirty="0"/>
              <a:t>如果红客以第</a:t>
            </a:r>
            <a:r>
              <a:rPr lang="en-US" altLang="zh-CN" sz="2400" dirty="0"/>
              <a:t>0</a:t>
            </a:r>
            <a:r>
              <a:rPr lang="zh-CN" altLang="zh-CN" sz="2400" dirty="0"/>
              <a:t>类用户为主要保护对象，但同时又必须适当兼顾其它</a:t>
            </a:r>
            <a:r>
              <a:rPr lang="en-US" altLang="zh-CN" sz="2400" dirty="0"/>
              <a:t>M</a:t>
            </a:r>
            <a:r>
              <a:rPr lang="zh-CN" altLang="zh-CN" sz="2400" dirty="0"/>
              <a:t>类用户的安全需求，即，</a:t>
            </a:r>
            <a:r>
              <a:rPr lang="zh-CN" altLang="zh-CN" sz="2400" dirty="0">
                <a:solidFill>
                  <a:srgbClr val="FF0000"/>
                </a:solidFill>
              </a:rPr>
              <a:t>红客必须在约束条件（</a:t>
            </a:r>
            <a:r>
              <a:rPr lang="en-US" altLang="zh-CN" sz="2400" dirty="0">
                <a:solidFill>
                  <a:srgbClr val="FF0000"/>
                </a:solidFill>
              </a:rPr>
              <a:t>4.9</a:t>
            </a:r>
            <a:r>
              <a:rPr lang="zh-CN" altLang="zh-CN" sz="2400" dirty="0">
                <a:solidFill>
                  <a:srgbClr val="FF0000"/>
                </a:solidFill>
              </a:rPr>
              <a:t>）和（</a:t>
            </a:r>
            <a:r>
              <a:rPr lang="en-US" altLang="zh-CN" sz="2400" dirty="0">
                <a:solidFill>
                  <a:srgbClr val="FF0000"/>
                </a:solidFill>
              </a:rPr>
              <a:t>4.1</a:t>
            </a:r>
            <a:r>
              <a:rPr lang="zh-CN" altLang="zh-CN" sz="2400" dirty="0">
                <a:solidFill>
                  <a:srgbClr val="FF0000"/>
                </a:solidFill>
              </a:rPr>
              <a:t>）之下，使安全熵（</a:t>
            </a:r>
            <a:r>
              <a:rPr lang="en-US" altLang="zh-CN" sz="2400" dirty="0">
                <a:solidFill>
                  <a:srgbClr val="FF0000"/>
                </a:solidFill>
              </a:rPr>
              <a:t>4.2</a:t>
            </a:r>
            <a:r>
              <a:rPr lang="zh-CN" altLang="zh-CN" sz="2400" dirty="0">
                <a:solidFill>
                  <a:srgbClr val="FF0000"/>
                </a:solidFill>
              </a:rPr>
              <a:t>）达到极大值（其实是最大值）</a:t>
            </a:r>
            <a:r>
              <a:rPr lang="zh-CN" altLang="zh-CN" sz="2400" dirty="0"/>
              <a:t>，那红客又该怎么办呢？下面就来回答这个问题。 </a:t>
            </a:r>
            <a:endParaRPr lang="en-US" altLang="zh-CN" sz="2400" dirty="0"/>
          </a:p>
          <a:p>
            <a:r>
              <a:rPr lang="zh-CN" altLang="zh-CN" sz="2400" dirty="0"/>
              <a:t>仍然采用拉格朗日乘子法，取</a:t>
            </a:r>
            <a:r>
              <a:rPr lang="en-US" altLang="zh-CN" sz="2400" dirty="0"/>
              <a:t>M</a:t>
            </a:r>
            <a:r>
              <a:rPr lang="zh-CN" altLang="zh-CN" sz="2400" dirty="0"/>
              <a:t>个参数λ</a:t>
            </a:r>
            <a:r>
              <a:rPr lang="en-US" altLang="zh-CN" sz="2400" baseline="-25000" dirty="0"/>
              <a:t>k</a:t>
            </a:r>
            <a:r>
              <a:rPr lang="zh-CN" altLang="zh-CN" sz="2400" dirty="0"/>
              <a:t>，</a:t>
            </a:r>
            <a:r>
              <a:rPr lang="en-US" altLang="zh-CN" sz="2400" dirty="0"/>
              <a:t>k=1,2,…,M</a:t>
            </a:r>
            <a:r>
              <a:rPr lang="zh-CN" altLang="zh-CN" sz="2400" dirty="0"/>
              <a:t>。将式（</a:t>
            </a:r>
            <a:r>
              <a:rPr lang="en-US" altLang="zh-CN" sz="2400" dirty="0"/>
              <a:t>4.9</a:t>
            </a:r>
            <a:r>
              <a:rPr lang="zh-CN" altLang="zh-CN" sz="2400" dirty="0"/>
              <a:t>）右边乘以λ</a:t>
            </a:r>
            <a:r>
              <a:rPr lang="en-US" altLang="zh-CN" sz="2400" baseline="-25000" dirty="0"/>
              <a:t>k</a:t>
            </a:r>
            <a:r>
              <a:rPr lang="zh-CN" altLang="zh-CN" sz="2400" dirty="0"/>
              <a:t>，式</a:t>
            </a:r>
            <a:r>
              <a:rPr lang="en-US" altLang="zh-CN" sz="2400" dirty="0"/>
              <a:t>(4.1)</a:t>
            </a:r>
            <a:r>
              <a:rPr lang="zh-CN" altLang="zh-CN" sz="2400" dirty="0"/>
              <a:t>左边乘以</a:t>
            </a:r>
            <a:r>
              <a:rPr lang="en-US" altLang="zh-CN" sz="2400" dirty="0"/>
              <a:t>(</a:t>
            </a:r>
            <a:r>
              <a:rPr lang="zh-CN" altLang="zh-CN" sz="2400" dirty="0"/>
              <a:t>λ</a:t>
            </a:r>
            <a:r>
              <a:rPr lang="en-US" altLang="zh-CN" sz="2400" dirty="0"/>
              <a:t>-1)</a:t>
            </a:r>
            <a:r>
              <a:rPr lang="zh-CN" altLang="zh-CN" sz="2400" dirty="0"/>
              <a:t>，将所得二表达式相加，然后，从（</a:t>
            </a:r>
            <a:r>
              <a:rPr lang="en-US" altLang="zh-CN" sz="2400" dirty="0"/>
              <a:t>4.2</a:t>
            </a:r>
            <a:r>
              <a:rPr lang="zh-CN" altLang="zh-CN" sz="2400" dirty="0"/>
              <a:t>）的</a:t>
            </a:r>
            <a:r>
              <a:rPr lang="en-US" altLang="zh-CN" sz="2400" dirty="0"/>
              <a:t>H</a:t>
            </a:r>
            <a:r>
              <a:rPr lang="zh-CN" altLang="zh-CN" sz="2400" dirty="0"/>
              <a:t>中减去此和数，然后，对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求总和并作变分，便得到：</a:t>
            </a:r>
          </a:p>
          <a:p>
            <a:pPr marL="720000" indent="0">
              <a:buNone/>
            </a:pPr>
            <a:r>
              <a:rPr lang="zh-CN" altLang="zh-CN" sz="2400" dirty="0"/>
              <a:t>δ</a:t>
            </a:r>
            <a:r>
              <a:rPr lang="en-US" altLang="zh-CN" sz="2400" dirty="0"/>
              <a:t>[H-(</a:t>
            </a:r>
            <a:r>
              <a:rPr lang="zh-CN" altLang="zh-CN" sz="2400" dirty="0"/>
              <a:t>λ</a:t>
            </a:r>
            <a:r>
              <a:rPr lang="en-US" altLang="zh-CN" sz="2400" dirty="0"/>
              <a:t>-1)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-</a:t>
            </a:r>
            <a:r>
              <a:rPr lang="zh-CN" altLang="zh-CN" sz="2400" dirty="0"/>
              <a:t>∑</a:t>
            </a:r>
            <a:r>
              <a:rPr lang="en-US" altLang="zh-CN" sz="2400" baseline="-25000" dirty="0"/>
              <a:t>k=1</a:t>
            </a:r>
            <a:r>
              <a:rPr lang="en-US" altLang="zh-CN" sz="2400" baseline="30000" dirty="0"/>
              <a:t>M</a:t>
            </a:r>
            <a:r>
              <a:rPr lang="zh-CN" altLang="zh-CN" sz="2400" dirty="0"/>
              <a:t>λ</a:t>
            </a:r>
            <a:r>
              <a:rPr lang="en-US" altLang="zh-CN" sz="2400" baseline="-25000" dirty="0"/>
              <a:t>k</a:t>
            </a:r>
            <a:r>
              <a:rPr lang="zh-CN" altLang="zh-CN" sz="2400" dirty="0"/>
              <a:t>∑</a:t>
            </a:r>
            <a:r>
              <a:rPr lang="en-US" altLang="zh-CN" sz="2400" baseline="-25000" dirty="0" err="1"/>
              <a:t>i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ki</a:t>
            </a:r>
            <a:r>
              <a:rPr lang="en-US" altLang="zh-CN" sz="2400" dirty="0"/>
              <a:t>]=0        (4.10)</a:t>
            </a:r>
            <a:endParaRPr lang="zh-CN" altLang="zh-CN" sz="2400" dirty="0"/>
          </a:p>
          <a:p>
            <a:pPr marL="360000" indent="0">
              <a:buNone/>
            </a:pPr>
            <a:r>
              <a:rPr lang="zh-CN" altLang="zh-CN" sz="2400" dirty="0"/>
              <a:t>上式对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微分，并令所得到的表达式为零，于是</a:t>
            </a:r>
          </a:p>
          <a:p>
            <a:pPr marL="720000" indent="0">
              <a:buNone/>
            </a:pPr>
            <a:r>
              <a:rPr lang="en-US" altLang="zh-CN" sz="2400" dirty="0"/>
              <a:t>-</a:t>
            </a:r>
            <a:r>
              <a:rPr lang="en-US" altLang="zh-CN" sz="2400" dirty="0" err="1"/>
              <a:t>logp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-1 –(</a:t>
            </a:r>
            <a:r>
              <a:rPr lang="zh-CN" altLang="zh-CN" sz="2400" dirty="0"/>
              <a:t>λ</a:t>
            </a:r>
            <a:r>
              <a:rPr lang="en-US" altLang="zh-CN" sz="2400" dirty="0"/>
              <a:t>-1) - </a:t>
            </a:r>
            <a:r>
              <a:rPr lang="zh-CN" altLang="zh-CN" sz="2400" dirty="0"/>
              <a:t>∑</a:t>
            </a:r>
            <a:r>
              <a:rPr lang="en-US" altLang="zh-CN" sz="2400" baseline="-25000" dirty="0"/>
              <a:t>k=1</a:t>
            </a:r>
            <a:r>
              <a:rPr lang="en-US" altLang="zh-CN" sz="2400" baseline="30000" dirty="0"/>
              <a:t>M</a:t>
            </a:r>
            <a:r>
              <a:rPr lang="zh-CN" altLang="zh-CN" sz="2400" dirty="0"/>
              <a:t>λ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f</a:t>
            </a:r>
            <a:r>
              <a:rPr lang="en-US" altLang="zh-CN" sz="2400" baseline="-25000" dirty="0" err="1"/>
              <a:t>ki</a:t>
            </a:r>
            <a:r>
              <a:rPr lang="en-US" altLang="zh-CN" sz="2400" dirty="0"/>
              <a:t>=0           (4.11)</a:t>
            </a:r>
            <a:endParaRPr lang="zh-CN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4.3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最佳红客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0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0900" indent="-342900"/>
            <a:r>
              <a:rPr lang="zh-CN" altLang="zh-CN" sz="2400" dirty="0"/>
              <a:t>包括互联网、通信网和物联网等在内的计算机网络，本身就已经够复杂了；如果再加进人为的社会因素等难以量化的部分，那么，</a:t>
            </a:r>
            <a:r>
              <a:rPr lang="zh-CN" altLang="zh-CN" sz="2400" dirty="0">
                <a:solidFill>
                  <a:srgbClr val="FF0000"/>
                </a:solidFill>
              </a:rPr>
              <a:t>网络空间确实已经成为了一个复杂的巨系统</a:t>
            </a:r>
            <a:r>
              <a:rPr lang="zh-CN" altLang="zh-CN" sz="2400" dirty="0"/>
              <a:t>。无论是黑客攻击此系统，还是红客要保护此系统，他们首先要做的第一件事情，便是</a:t>
            </a:r>
            <a:r>
              <a:rPr lang="zh-CN" altLang="zh-CN" sz="2400" dirty="0">
                <a:solidFill>
                  <a:srgbClr val="FF0000"/>
                </a:solidFill>
              </a:rPr>
              <a:t>发现系统的漏洞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450900" indent="-342900"/>
            <a:r>
              <a:rPr lang="zh-CN" altLang="zh-CN" sz="2400" dirty="0"/>
              <a:t>本章第</a:t>
            </a:r>
            <a:r>
              <a:rPr lang="en-US" altLang="zh-CN" sz="2400" dirty="0"/>
              <a:t>2</a:t>
            </a:r>
            <a:r>
              <a:rPr lang="zh-CN" altLang="zh-CN" sz="2400" dirty="0"/>
              <a:t>小节，详细分析了系统“安全熵”在多种情况下的时变特性；揭示了红客的实质其实就是“</a:t>
            </a:r>
            <a:r>
              <a:rPr lang="zh-CN" altLang="zh-CN" sz="2400" dirty="0">
                <a:solidFill>
                  <a:srgbClr val="FF0000"/>
                </a:solidFill>
              </a:rPr>
              <a:t>维护系统的安全熵”值，避免其突变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0900" indent="-342900"/>
            <a:r>
              <a:rPr lang="zh-CN" altLang="zh-CN" sz="2400" dirty="0"/>
              <a:t>本章的第</a:t>
            </a:r>
            <a:r>
              <a:rPr lang="en-US" altLang="zh-CN" sz="2400" dirty="0"/>
              <a:t>3</a:t>
            </a:r>
            <a:r>
              <a:rPr lang="zh-CN" altLang="zh-CN" sz="2400" dirty="0"/>
              <a:t>小节，回答</a:t>
            </a:r>
            <a:r>
              <a:rPr lang="zh-CN" altLang="en-US" sz="2400" dirty="0"/>
              <a:t>了怎样</a:t>
            </a:r>
            <a:r>
              <a:rPr lang="zh-CN" altLang="zh-CN" sz="2400" dirty="0"/>
              <a:t>才能成为最佳红客 ，并给出了很形象的结果。即，当红客只是全力以赴地保护一个用户时，</a:t>
            </a:r>
            <a:r>
              <a:rPr lang="zh-CN" altLang="zh-CN" sz="2400" dirty="0">
                <a:solidFill>
                  <a:srgbClr val="FF0000"/>
                </a:solidFill>
              </a:rPr>
              <a:t>最佳红客只需要“补长安全系统的那根最短木板”，并将这些“木板”补得“长度”相同</a:t>
            </a:r>
            <a:r>
              <a:rPr lang="zh-CN" altLang="zh-CN" sz="2400" dirty="0"/>
              <a:t>就行了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08000" indent="0">
              <a:buNone/>
            </a:pPr>
            <a:endParaRPr lang="zh-CN" altLang="zh-CN" sz="2400" dirty="0"/>
          </a:p>
          <a:p>
            <a:pPr marL="109728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4.4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小结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49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2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>
                <a:latin typeface="+mn-ea"/>
              </a:rPr>
              <a:t>1.</a:t>
            </a:r>
            <a:r>
              <a:rPr lang="zh-CN" altLang="en-US" sz="2600">
                <a:latin typeface="+mn-ea"/>
              </a:rPr>
              <a:t>漏洞</a:t>
            </a:r>
            <a:r>
              <a:rPr lang="zh-CN" altLang="en-US" sz="2600" dirty="0">
                <a:latin typeface="+mn-ea"/>
              </a:rPr>
              <a:t>的主观和客观描述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2.</a:t>
            </a:r>
            <a:r>
              <a:rPr lang="zh-CN" altLang="en-US" sz="2600" dirty="0">
                <a:latin typeface="+mn-ea"/>
              </a:rPr>
              <a:t>安全熵及其实变性</a:t>
            </a: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3.</a:t>
            </a:r>
            <a:r>
              <a:rPr lang="zh-CN" altLang="en-US" sz="2600" dirty="0">
                <a:latin typeface="+mn-ea"/>
              </a:rPr>
              <a:t>最佳红客</a:t>
            </a:r>
            <a:endParaRPr lang="en-US" altLang="zh-CN" sz="2600" dirty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>
                <a:latin typeface="+mn-ea"/>
              </a:rPr>
              <a:t>4.</a:t>
            </a:r>
            <a:r>
              <a:rPr lang="zh-CN" altLang="en-US" sz="2600" dirty="0">
                <a:latin typeface="+mn-ea"/>
              </a:rPr>
              <a:t>小结</a:t>
            </a:r>
            <a:r>
              <a:rPr lang="zh-CN" altLang="zh-CN" sz="2600" dirty="0">
                <a:latin typeface="+mn-ea"/>
              </a:rPr>
              <a:t> </a:t>
            </a:r>
            <a:endParaRPr lang="zh-CN" altLang="en-US" sz="2600" dirty="0">
              <a:latin typeface="+mn-ea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章：红客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漏洞的主观和客观描述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3" charset="2"/>
              <a:buChar char=""/>
            </a:pPr>
            <a:r>
              <a:rPr lang="zh-CN" altLang="zh-CN" dirty="0"/>
              <a:t>黑客对系统的攻击，可以分为两大类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09728" indent="0">
              <a:buNone/>
            </a:pPr>
            <a:r>
              <a:rPr lang="zh-CN" altLang="en-US" sz="2400" dirty="0"/>
              <a:t>   </a:t>
            </a:r>
            <a:r>
              <a:rPr lang="zh-CN" altLang="zh-CN" sz="2400" dirty="0"/>
              <a:t>第</a:t>
            </a:r>
            <a:r>
              <a:rPr lang="en-US" altLang="zh-CN" sz="2400" dirty="0"/>
              <a:t>1</a:t>
            </a:r>
            <a:r>
              <a:rPr lang="zh-CN" altLang="zh-CN" sz="2400" dirty="0"/>
              <a:t>类：</a:t>
            </a:r>
            <a:r>
              <a:rPr lang="zh-CN" altLang="zh-CN" sz="2400" dirty="0">
                <a:solidFill>
                  <a:srgbClr val="FF0000"/>
                </a:solidFill>
              </a:rPr>
              <a:t>主动攻击</a:t>
            </a:r>
            <a:r>
              <a:rPr lang="zh-CN" altLang="zh-CN" sz="2400" dirty="0"/>
              <a:t>。此时，</a:t>
            </a:r>
            <a:r>
              <a:rPr lang="zh-CN" altLang="zh-CN" sz="2400" dirty="0">
                <a:solidFill>
                  <a:srgbClr val="FF0000"/>
                </a:solidFill>
              </a:rPr>
              <a:t>黑客对系统做了一些改变</a:t>
            </a:r>
            <a:r>
              <a:rPr lang="zh-CN" altLang="zh-CN" sz="2400" dirty="0"/>
              <a:t>，包括但不限于改写或添加数据流，改变系统资源或影响系统操作，甚至改变了网络的结构等。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   </a:t>
            </a:r>
            <a:r>
              <a:rPr lang="zh-CN" altLang="zh-CN" sz="2400" dirty="0"/>
              <a:t>第</a:t>
            </a:r>
            <a:r>
              <a:rPr lang="en-US" altLang="zh-CN" sz="2400" dirty="0"/>
              <a:t>2</a:t>
            </a:r>
            <a:r>
              <a:rPr lang="zh-CN" altLang="zh-CN" sz="2400" dirty="0"/>
              <a:t>类：</a:t>
            </a:r>
            <a:r>
              <a:rPr lang="zh-CN" altLang="zh-CN" sz="2400" dirty="0">
                <a:solidFill>
                  <a:srgbClr val="FF0000"/>
                </a:solidFill>
              </a:rPr>
              <a:t>被动攻击</a:t>
            </a:r>
            <a:r>
              <a:rPr lang="zh-CN" altLang="zh-CN" sz="2400" dirty="0"/>
              <a:t>。此时，</a:t>
            </a:r>
            <a:r>
              <a:rPr lang="zh-CN" altLang="zh-CN" sz="2400" dirty="0">
                <a:solidFill>
                  <a:srgbClr val="FF0000"/>
                </a:solidFill>
              </a:rPr>
              <a:t>黑客只收集信息，而不对系统做任何改变</a:t>
            </a:r>
            <a:r>
              <a:rPr lang="zh-CN" altLang="zh-CN" sz="2400" dirty="0"/>
              <a:t>；因此其隐蔽性很强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 3" charset="2"/>
              <a:buChar char=""/>
            </a:pPr>
            <a:r>
              <a:rPr lang="zh-CN" altLang="zh-CN" dirty="0"/>
              <a:t>攻防定律：黑客若要动用任何主动攻击或被动攻击方法去攻击系统</a:t>
            </a:r>
            <a:r>
              <a:rPr lang="en-US" altLang="zh-CN" dirty="0"/>
              <a:t>A</a:t>
            </a:r>
            <a:r>
              <a:rPr lang="zh-CN" altLang="zh-CN" dirty="0"/>
              <a:t>，那么，</a:t>
            </a:r>
            <a:r>
              <a:rPr lang="zh-CN" altLang="zh-CN" dirty="0">
                <a:solidFill>
                  <a:srgbClr val="FF0000"/>
                </a:solidFill>
              </a:rPr>
              <a:t>一定可以对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zh-CN" dirty="0">
                <a:solidFill>
                  <a:srgbClr val="FF0000"/>
                </a:solidFill>
              </a:rPr>
              <a:t>做某种扩展，将其扩展成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，使得对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zh-CN" dirty="0">
                <a:solidFill>
                  <a:srgbClr val="FF0000"/>
                </a:solidFill>
              </a:rPr>
              <a:t>的主动攻击和被动攻击，都能够转化成仅对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zh-CN" dirty="0">
                <a:solidFill>
                  <a:srgbClr val="FF0000"/>
                </a:solidFill>
              </a:rPr>
              <a:t>的主动攻击</a:t>
            </a:r>
            <a:r>
              <a:rPr lang="zh-CN" altLang="zh-CN" dirty="0"/>
              <a:t>（此时，不再有被动攻击了）。 </a:t>
            </a:r>
            <a:endParaRPr lang="en-US" altLang="zh-CN" dirty="0"/>
          </a:p>
          <a:p>
            <a:pPr marL="109728" indent="0">
              <a:buNone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漏洞的主观和客观描述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sz="2400" dirty="0"/>
              <a:t>图灵机的数学定义 </a:t>
            </a:r>
            <a:r>
              <a:rPr lang="zh-CN" altLang="en-US" sz="2400" dirty="0"/>
              <a:t>：</a:t>
            </a:r>
            <a:r>
              <a:rPr lang="zh-CN" altLang="zh-CN" sz="2400" dirty="0"/>
              <a:t>设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m</a:t>
            </a:r>
            <a:r>
              <a:rPr lang="zh-CN" altLang="zh-CN" sz="2400" dirty="0"/>
              <a:t>为</a:t>
            </a:r>
            <a:r>
              <a:rPr lang="en-US" altLang="zh-CN" sz="2400" dirty="0"/>
              <a:t>m</a:t>
            </a:r>
            <a:r>
              <a:rPr lang="zh-CN" altLang="zh-CN" sz="2400" dirty="0"/>
              <a:t>个互异的数（也称为图灵机的</a:t>
            </a:r>
            <a:r>
              <a:rPr lang="en-US" altLang="zh-CN" sz="2400" dirty="0"/>
              <a:t>m</a:t>
            </a:r>
            <a:r>
              <a:rPr lang="zh-CN" altLang="zh-CN" sz="2400" dirty="0"/>
              <a:t>个状态），称映射</a:t>
            </a:r>
            <a:r>
              <a:rPr lang="en-US" altLang="zh-CN" sz="2400" dirty="0"/>
              <a:t>M</a:t>
            </a:r>
            <a:r>
              <a:rPr lang="zh-CN" altLang="zh-CN" sz="2400" dirty="0"/>
              <a:t>：</a:t>
            </a:r>
          </a:p>
          <a:p>
            <a:pPr marL="109728" indent="0"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M: {q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}X{0,1}  </a:t>
            </a:r>
            <a:r>
              <a:rPr lang="zh-CN" altLang="zh-CN" sz="2400" dirty="0"/>
              <a:t>→</a:t>
            </a:r>
            <a:r>
              <a:rPr lang="en-US" altLang="zh-CN" sz="2400" dirty="0"/>
              <a:t> {0,1,L,R,</a:t>
            </a:r>
            <a:r>
              <a:rPr lang="zh-CN" altLang="zh-CN" sz="2400" dirty="0"/>
              <a:t>↓</a:t>
            </a:r>
            <a:r>
              <a:rPr lang="en-US" altLang="zh-CN" sz="2400" dirty="0"/>
              <a:t>}X{q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}</a:t>
            </a:r>
            <a:endParaRPr lang="zh-CN" altLang="zh-CN" sz="2400" dirty="0"/>
          </a:p>
          <a:p>
            <a:pPr marL="397728" indent="0">
              <a:buNone/>
            </a:pPr>
            <a:r>
              <a:rPr lang="zh-CN" altLang="zh-CN" sz="2400" dirty="0"/>
              <a:t>为一台</a:t>
            </a:r>
            <a:r>
              <a:rPr lang="en-US" altLang="zh-CN" sz="2400" dirty="0"/>
              <a:t>m</a:t>
            </a:r>
            <a:r>
              <a:rPr lang="zh-CN" altLang="zh-CN" sz="2400" dirty="0"/>
              <a:t>态的四重组单带图灵机，简称为图灵机。更详细地说，一台图灵机是</a:t>
            </a:r>
            <a:r>
              <a:rPr lang="zh-CN" altLang="zh-CN" sz="2400" dirty="0">
                <a:solidFill>
                  <a:srgbClr val="FF0000"/>
                </a:solidFill>
              </a:rPr>
              <a:t>一个定义域和值域都是有限集的映射</a:t>
            </a:r>
            <a:r>
              <a:rPr lang="zh-CN" altLang="zh-CN" sz="2400" dirty="0"/>
              <a:t>，因此，它又可以用如下</a:t>
            </a:r>
            <a:r>
              <a:rPr lang="en-US" altLang="zh-CN" sz="2400" dirty="0"/>
              <a:t>2m</a:t>
            </a:r>
            <a:r>
              <a:rPr lang="zh-CN" altLang="zh-CN" sz="2400" dirty="0"/>
              <a:t>个</a:t>
            </a:r>
            <a:r>
              <a:rPr lang="en-US" altLang="zh-CN" sz="2400" dirty="0"/>
              <a:t>4</a:t>
            </a:r>
            <a:r>
              <a:rPr lang="zh-CN" altLang="zh-CN" sz="2400" dirty="0"/>
              <a:t>元数列串来唯一确定：</a:t>
            </a:r>
          </a:p>
          <a:p>
            <a:pPr marL="2881728" indent="0">
              <a:buNone/>
            </a:pPr>
            <a:r>
              <a:rPr lang="en-US" altLang="zh-CN" sz="2400" dirty="0"/>
              <a:t>{q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,0,v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}, </a:t>
            </a:r>
            <a:endParaRPr lang="zh-CN" altLang="zh-CN" sz="2400" dirty="0"/>
          </a:p>
          <a:p>
            <a:pPr marL="2881728" indent="0">
              <a:buNone/>
            </a:pPr>
            <a:r>
              <a:rPr lang="en-US" altLang="zh-CN" sz="2400" dirty="0"/>
              <a:t>{q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,1,v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};</a:t>
            </a:r>
            <a:endParaRPr lang="zh-CN" altLang="zh-CN" sz="2400" dirty="0"/>
          </a:p>
          <a:p>
            <a:pPr marL="2881728" indent="0">
              <a:buNone/>
            </a:pPr>
            <a:r>
              <a:rPr lang="en-US" altLang="zh-CN" sz="2400" dirty="0"/>
              <a:t>{q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,0,v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}, </a:t>
            </a:r>
            <a:endParaRPr lang="zh-CN" altLang="zh-CN" sz="2400" dirty="0"/>
          </a:p>
          <a:p>
            <a:pPr marL="2881728" indent="0">
              <a:buNone/>
            </a:pPr>
            <a:r>
              <a:rPr lang="en-US" altLang="zh-CN" sz="2400" dirty="0"/>
              <a:t>{q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,1,v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};</a:t>
            </a:r>
            <a:endParaRPr lang="zh-CN" altLang="zh-CN" sz="2400" dirty="0"/>
          </a:p>
          <a:p>
            <a:pPr marL="2881728" indent="0">
              <a:buNone/>
            </a:pPr>
            <a:r>
              <a:rPr lang="en-US" altLang="zh-CN" sz="2400" dirty="0"/>
              <a:t>……,</a:t>
            </a:r>
            <a:endParaRPr lang="zh-CN" altLang="zh-CN" sz="2400" dirty="0"/>
          </a:p>
          <a:p>
            <a:pPr marL="2881728" indent="0">
              <a:buNone/>
            </a:pPr>
            <a:r>
              <a:rPr lang="en-US" altLang="zh-CN" sz="2400" dirty="0"/>
              <a:t>{q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,0,v</a:t>
            </a:r>
            <a:r>
              <a:rPr lang="en-US" altLang="zh-CN" sz="2400" baseline="-25000" dirty="0"/>
              <a:t>2m-1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2m-1</a:t>
            </a:r>
            <a:r>
              <a:rPr lang="en-US" altLang="zh-CN" sz="2400" dirty="0"/>
              <a:t>}, </a:t>
            </a:r>
            <a:endParaRPr lang="zh-CN" altLang="zh-CN" sz="2400" dirty="0"/>
          </a:p>
          <a:p>
            <a:pPr marL="2881728" indent="0">
              <a:buNone/>
            </a:pPr>
            <a:r>
              <a:rPr lang="en-US" altLang="zh-CN" sz="2400" dirty="0"/>
              <a:t>{q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,1,v</a:t>
            </a:r>
            <a:r>
              <a:rPr lang="en-US" altLang="zh-CN" sz="2400" baseline="-25000" dirty="0"/>
              <a:t>2m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2m</a:t>
            </a:r>
            <a:r>
              <a:rPr lang="en-US" altLang="zh-CN" sz="2400" dirty="0"/>
              <a:t>};</a:t>
            </a:r>
            <a:endParaRPr lang="zh-CN" altLang="zh-CN" sz="2400" dirty="0"/>
          </a:p>
          <a:p>
            <a:pPr marL="109728" indent="0">
              <a:buNone/>
            </a:pPr>
            <a:r>
              <a:rPr lang="zh-CN" altLang="en-US" sz="2400" dirty="0"/>
              <a:t>    </a:t>
            </a:r>
            <a:r>
              <a:rPr lang="zh-CN" altLang="zh-CN" sz="2400" dirty="0"/>
              <a:t>其中，</a:t>
            </a:r>
          </a:p>
          <a:p>
            <a:pPr marL="109728" indent="0"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,…,v</a:t>
            </a:r>
            <a:r>
              <a:rPr lang="en-US" altLang="zh-CN" sz="2400" baseline="-25000" dirty="0"/>
              <a:t>2m</a:t>
            </a:r>
            <a:r>
              <a:rPr lang="zh-CN" altLang="zh-CN" sz="2400" dirty="0"/>
              <a:t>∈</a:t>
            </a:r>
            <a:r>
              <a:rPr lang="en-US" altLang="zh-CN" sz="2400" dirty="0"/>
              <a:t>{0,1,L,R,</a:t>
            </a:r>
            <a:r>
              <a:rPr lang="zh-CN" altLang="zh-CN" sz="2400" dirty="0"/>
              <a:t>↓</a:t>
            </a:r>
            <a:r>
              <a:rPr lang="en-US" altLang="zh-CN" sz="2400" dirty="0"/>
              <a:t>}</a:t>
            </a:r>
            <a:r>
              <a:rPr lang="zh-CN" altLang="zh-CN" sz="2400" dirty="0"/>
              <a:t>，</a:t>
            </a:r>
            <a:r>
              <a:rPr lang="en-US" altLang="zh-CN" sz="2400" dirty="0"/>
              <a:t> 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,…,d</a:t>
            </a:r>
            <a:r>
              <a:rPr lang="en-US" altLang="zh-CN" sz="2400" baseline="-25000" dirty="0"/>
              <a:t>2m</a:t>
            </a:r>
            <a:r>
              <a:rPr lang="zh-CN" altLang="zh-CN" sz="2400" dirty="0"/>
              <a:t>∈</a:t>
            </a:r>
            <a:r>
              <a:rPr lang="en-US" altLang="zh-CN" sz="2400" dirty="0"/>
              <a:t>{q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}</a:t>
            </a:r>
            <a:r>
              <a:rPr lang="zh-CN" altLang="zh-CN" sz="2400" dirty="0"/>
              <a:t>，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13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漏洞的主观和客观描述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称上述</a:t>
            </a:r>
            <a:r>
              <a:rPr lang="en-US" altLang="zh-CN" sz="2400" dirty="0"/>
              <a:t>2m</a:t>
            </a:r>
            <a:r>
              <a:rPr lang="zh-CN" altLang="zh-CN" sz="2400" dirty="0"/>
              <a:t>个</a:t>
            </a:r>
            <a:r>
              <a:rPr lang="en-US" altLang="zh-CN" sz="2400" dirty="0"/>
              <a:t>4</a:t>
            </a:r>
            <a:r>
              <a:rPr lang="zh-CN" altLang="zh-CN" sz="2400" dirty="0"/>
              <a:t>元数列串所形成的表格，为</a:t>
            </a:r>
            <a:r>
              <a:rPr lang="zh-CN" altLang="zh-CN" sz="2400" dirty="0">
                <a:solidFill>
                  <a:srgbClr val="FF0000"/>
                </a:solidFill>
              </a:rPr>
              <a:t>图灵机指令表</a:t>
            </a:r>
            <a:r>
              <a:rPr lang="zh-CN" altLang="zh-CN" sz="2400" dirty="0"/>
              <a:t>，并说该图灵机被该指令表唯一确定，把该指令表中的每一行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zh-CN" sz="2400" dirty="0">
                <a:solidFill>
                  <a:srgbClr val="FF0000"/>
                </a:solidFill>
              </a:rPr>
              <a:t>ε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 err="1">
                <a:solidFill>
                  <a:srgbClr val="FF000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400" dirty="0" err="1">
                <a:solidFill>
                  <a:srgbClr val="FF0000"/>
                </a:solidFill>
              </a:rPr>
              <a:t>,d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400" dirty="0"/>
              <a:t>}</a:t>
            </a:r>
            <a:r>
              <a:rPr lang="zh-CN" altLang="zh-CN" sz="2400" dirty="0"/>
              <a:t>（其中ε∈</a:t>
            </a:r>
            <a:r>
              <a:rPr lang="en-US" altLang="zh-CN" sz="2400" dirty="0"/>
              <a:t>{0,1}</a:t>
            </a:r>
            <a:r>
              <a:rPr lang="zh-CN" altLang="zh-CN" sz="2400" dirty="0"/>
              <a:t>）称为该图灵机的一条指令，它的直观意义是：若图灵机当前处于内部状态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i</a:t>
            </a:r>
            <a:r>
              <a:rPr lang="zh-CN" altLang="zh-CN" sz="2400" dirty="0"/>
              <a:t>，读写磁头的方格内有符号</a:t>
            </a:r>
            <a:r>
              <a:rPr lang="zh-CN" altLang="zh-CN" sz="2400" dirty="0">
                <a:solidFill>
                  <a:srgbClr val="FF0000"/>
                </a:solidFill>
              </a:rPr>
              <a:t>ε</a:t>
            </a:r>
            <a:r>
              <a:rPr lang="zh-CN" altLang="zh-CN" sz="2400" dirty="0"/>
              <a:t>时，机器进行由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zh-CN" altLang="zh-CN" sz="2400" dirty="0"/>
              <a:t>决定的工作，然后转到新状态</a:t>
            </a:r>
            <a:r>
              <a:rPr lang="en-US" altLang="zh-CN" sz="2400" dirty="0" err="1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j</a:t>
            </a:r>
            <a:r>
              <a:rPr lang="zh-CN" altLang="zh-CN" sz="2400" dirty="0"/>
              <a:t>，其中当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21728" indent="0">
              <a:buNone/>
            </a:pP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=0</a:t>
            </a:r>
            <a:r>
              <a:rPr lang="zh-CN" altLang="zh-CN" sz="2400" dirty="0"/>
              <a:t>时，读写磁头在所扫描的方格内，写上符号</a:t>
            </a:r>
            <a:r>
              <a:rPr lang="en-US" altLang="zh-CN" sz="2400" dirty="0"/>
              <a:t>0</a:t>
            </a:r>
            <a:r>
              <a:rPr lang="zh-CN" altLang="zh-CN" sz="2400" dirty="0"/>
              <a:t>，</a:t>
            </a:r>
          </a:p>
          <a:p>
            <a:pPr marL="721728" indent="0">
              <a:buNone/>
            </a:pP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=1</a:t>
            </a:r>
            <a:r>
              <a:rPr lang="zh-CN" altLang="zh-CN" sz="2400" dirty="0"/>
              <a:t>时，读写磁头在所扫描的方格内，写上符号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</a:p>
          <a:p>
            <a:pPr marL="721728" indent="0">
              <a:buNone/>
            </a:pP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=L</a:t>
            </a:r>
            <a:r>
              <a:rPr lang="zh-CN" altLang="zh-CN" sz="2400" dirty="0"/>
              <a:t>时，磁带向左移动一格，</a:t>
            </a:r>
          </a:p>
          <a:p>
            <a:pPr marL="721728" indent="0">
              <a:buNone/>
            </a:pP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=R</a:t>
            </a:r>
            <a:r>
              <a:rPr lang="zh-CN" altLang="zh-CN" sz="2400" dirty="0"/>
              <a:t>时，磁带向右移动一格，</a:t>
            </a:r>
          </a:p>
          <a:p>
            <a:pPr marL="721728" indent="0">
              <a:buNone/>
            </a:pP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=</a:t>
            </a:r>
            <a:r>
              <a:rPr lang="zh-CN" altLang="zh-CN" sz="2400" dirty="0"/>
              <a:t>↓时，机器停机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70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漏洞的主观和客观描述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sz="2400" dirty="0"/>
              <a:t>引理</a:t>
            </a:r>
            <a:r>
              <a:rPr lang="en-US" altLang="zh-CN" sz="2400" dirty="0"/>
              <a:t>4.1</a:t>
            </a:r>
            <a:r>
              <a:rPr lang="zh-CN" altLang="zh-CN" sz="2400" dirty="0"/>
              <a:t>：两个图灵机</a:t>
            </a:r>
            <a:r>
              <a:rPr lang="en-US" altLang="zh-CN" sz="2400" dirty="0"/>
              <a:t>M</a:t>
            </a:r>
            <a:r>
              <a:rPr lang="zh-CN" altLang="zh-CN" sz="2400" dirty="0"/>
              <a:t>和</a:t>
            </a:r>
            <a:r>
              <a:rPr lang="en-US" altLang="zh-CN" sz="2400" dirty="0"/>
              <a:t>N</a:t>
            </a:r>
            <a:r>
              <a:rPr lang="zh-CN" altLang="zh-CN" sz="2400" dirty="0"/>
              <a:t>是相同的，当且仅当它们对应的指令表是数学上等价的，即，</a:t>
            </a:r>
            <a:r>
              <a:rPr lang="zh-CN" altLang="zh-CN" sz="2400" dirty="0">
                <a:solidFill>
                  <a:srgbClr val="FF0000"/>
                </a:solidFill>
              </a:rPr>
              <a:t>能够找到某个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zh-CN" sz="2400" dirty="0">
                <a:solidFill>
                  <a:srgbClr val="FF0000"/>
                </a:solidFill>
              </a:rPr>
              <a:t>对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zh-CN" sz="2400" dirty="0">
                <a:solidFill>
                  <a:srgbClr val="FF0000"/>
                </a:solidFill>
              </a:rPr>
              <a:t>的可逆映射，使其能将图灵机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zh-CN" altLang="zh-CN" sz="2400" dirty="0">
                <a:solidFill>
                  <a:srgbClr val="FF0000"/>
                </a:solidFill>
              </a:rPr>
              <a:t>的指令表，变换成图灵机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zh-CN" sz="2400" dirty="0">
                <a:solidFill>
                  <a:srgbClr val="FF0000"/>
                </a:solidFill>
              </a:rPr>
              <a:t>的指令表。</a:t>
            </a:r>
            <a:r>
              <a:rPr lang="zh-CN" altLang="zh-CN" sz="2400" dirty="0"/>
              <a:t>显然，如果状态个数都不相等的图灵机，肯定是不相同的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网络攻击的黑客行为图灵机模型：某用户有一个图灵机</a:t>
            </a:r>
            <a:r>
              <a:rPr lang="en-US" altLang="zh-CN" sz="2400" dirty="0"/>
              <a:t>M</a:t>
            </a:r>
            <a:r>
              <a:rPr lang="zh-CN" altLang="zh-CN" sz="2400" dirty="0"/>
              <a:t>，某黑客欲对该，换句话说，</a:t>
            </a:r>
            <a:r>
              <a:rPr lang="zh-CN" altLang="zh-CN" sz="2400" dirty="0">
                <a:solidFill>
                  <a:srgbClr val="FF0000"/>
                </a:solidFill>
              </a:rPr>
              <a:t>黑客将图灵机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zh-CN" altLang="zh-CN" sz="2400" dirty="0">
                <a:solidFill>
                  <a:srgbClr val="FF0000"/>
                </a:solidFill>
              </a:rPr>
              <a:t>变成了图灵机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zh-CN" sz="2400" dirty="0"/>
              <a:t>。于是，图灵机进行主动攻击便有如下几种可能的情况：</a:t>
            </a:r>
          </a:p>
          <a:p>
            <a:pPr marL="361728" indent="0">
              <a:buNone/>
            </a:pPr>
            <a:r>
              <a:rPr lang="zh-CN" altLang="en-US" sz="2400" dirty="0"/>
              <a:t>     </a:t>
            </a:r>
            <a:r>
              <a:rPr lang="zh-CN" altLang="zh-CN" sz="2400" dirty="0"/>
              <a:t>情况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zh-CN" altLang="zh-CN" sz="2400" dirty="0">
                <a:solidFill>
                  <a:srgbClr val="FF0000"/>
                </a:solidFill>
              </a:rPr>
              <a:t>图灵机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zh-CN" altLang="zh-CN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zh-CN" sz="2400" dirty="0">
                <a:solidFill>
                  <a:srgbClr val="FF0000"/>
                </a:solidFill>
              </a:rPr>
              <a:t>相同</a:t>
            </a:r>
            <a:r>
              <a:rPr lang="zh-CN" altLang="zh-CN" sz="2400" dirty="0"/>
              <a:t>，那么，黑客的攻击显然就失败了，因为，等价地说，他什么也没干；</a:t>
            </a:r>
          </a:p>
          <a:p>
            <a:pPr marL="361728" indent="0">
              <a:buNone/>
            </a:pPr>
            <a:r>
              <a:rPr lang="zh-CN" altLang="en-US" sz="2400" dirty="0"/>
              <a:t>     </a:t>
            </a:r>
            <a:r>
              <a:rPr lang="zh-CN" altLang="zh-CN" sz="2400" dirty="0"/>
              <a:t>情况</a:t>
            </a:r>
            <a:r>
              <a:rPr lang="en-US" altLang="zh-CN" sz="2400" dirty="0"/>
              <a:t>2</a:t>
            </a:r>
            <a:r>
              <a:rPr lang="zh-CN" altLang="zh-CN" sz="2400" dirty="0"/>
              <a:t>，图灵机</a:t>
            </a:r>
            <a:r>
              <a:rPr lang="en-US" altLang="zh-CN" sz="2400" dirty="0"/>
              <a:t>N</a:t>
            </a:r>
            <a:r>
              <a:rPr lang="zh-CN" altLang="zh-CN" sz="2400" dirty="0"/>
              <a:t>与</a:t>
            </a:r>
            <a:r>
              <a:rPr lang="en-US" altLang="zh-CN" sz="2400" dirty="0"/>
              <a:t>M</a:t>
            </a:r>
            <a:r>
              <a:rPr lang="zh-CN" altLang="zh-CN" sz="2400" dirty="0"/>
              <a:t>不再相同了，那么，严格且客观地说，黑客就发现并成功利用了某个漏洞。这便是漏洞的客观描述，但是，由于安全是主观的，所以，情况</a:t>
            </a:r>
            <a:r>
              <a:rPr lang="en-US" altLang="zh-CN" sz="2400" dirty="0"/>
              <a:t>2</a:t>
            </a:r>
            <a:r>
              <a:rPr lang="zh-CN" altLang="zh-CN" sz="2400" dirty="0"/>
              <a:t>又可以再细分为：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46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728" indent="0">
              <a:buNone/>
            </a:pPr>
            <a:r>
              <a:rPr lang="zh-CN" altLang="en-US" sz="2200" dirty="0"/>
              <a:t>      </a:t>
            </a:r>
            <a:r>
              <a:rPr lang="zh-CN" altLang="zh-CN" sz="2200" dirty="0"/>
              <a:t>情况</a:t>
            </a:r>
            <a:r>
              <a:rPr lang="en-US" altLang="zh-CN" sz="2200" dirty="0"/>
              <a:t>2.1</a:t>
            </a:r>
            <a:r>
              <a:rPr lang="zh-CN" altLang="zh-CN" sz="2200" dirty="0"/>
              <a:t>，黑客图灵机</a:t>
            </a:r>
            <a:r>
              <a:rPr lang="en-US" altLang="zh-CN" sz="2200" dirty="0"/>
              <a:t>N</a:t>
            </a:r>
            <a:r>
              <a:rPr lang="zh-CN" altLang="zh-CN" sz="2200" dirty="0"/>
              <a:t>是有限图灵机，它的计算结果也当然是有限的，如果所有这些计算结果，对合法用户来说，都没有造成不安全事件，那么，这其实就是：</a:t>
            </a:r>
            <a:r>
              <a:rPr lang="zh-CN" altLang="zh-CN" sz="2200" dirty="0">
                <a:solidFill>
                  <a:srgbClr val="FF0000"/>
                </a:solidFill>
              </a:rPr>
              <a:t>黑客虽然发现并利用了某个客观漏洞，但是，并不能给用户造成损害，相当于用户未受到攻击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361728" indent="0">
              <a:buNone/>
            </a:pPr>
            <a:r>
              <a:rPr lang="zh-CN" altLang="en-US" sz="2200" dirty="0"/>
              <a:t>      </a:t>
            </a:r>
            <a:r>
              <a:rPr lang="zh-CN" altLang="zh-CN" sz="2200" dirty="0"/>
              <a:t>情况</a:t>
            </a:r>
            <a:r>
              <a:rPr lang="en-US" altLang="zh-CN" sz="2200" dirty="0"/>
              <a:t>2.2</a:t>
            </a:r>
            <a:r>
              <a:rPr lang="zh-CN" altLang="zh-CN" sz="2200" dirty="0"/>
              <a:t>，黑客图灵机</a:t>
            </a:r>
            <a:r>
              <a:rPr lang="en-US" altLang="zh-CN" sz="2200" dirty="0"/>
              <a:t>N</a:t>
            </a:r>
            <a:r>
              <a:rPr lang="zh-CN" altLang="zh-CN" sz="2200" dirty="0"/>
              <a:t>的至少某个计算结果，对该用户造成了伤害，那么，黑客的攻击就成功了，或者说</a:t>
            </a:r>
            <a:r>
              <a:rPr lang="zh-CN" altLang="zh-CN" sz="2200" dirty="0">
                <a:solidFill>
                  <a:srgbClr val="FF0000"/>
                </a:solidFill>
              </a:rPr>
              <a:t>黑客发现并利用的这个漏洞，就成了图灵机</a:t>
            </a:r>
            <a:r>
              <a:rPr lang="en-US" altLang="zh-CN" sz="2200" dirty="0">
                <a:solidFill>
                  <a:srgbClr val="FF0000"/>
                </a:solidFill>
              </a:rPr>
              <a:t>M</a:t>
            </a:r>
            <a:r>
              <a:rPr lang="zh-CN" altLang="zh-CN" sz="2200" dirty="0">
                <a:solidFill>
                  <a:srgbClr val="FF0000"/>
                </a:solidFill>
              </a:rPr>
              <a:t>的一个不安全因素</a:t>
            </a:r>
            <a:r>
              <a:rPr lang="zh-CN" altLang="zh-CN" sz="2200" dirty="0"/>
              <a:t>；或者说，这个漏洞是有害漏洞 </a:t>
            </a:r>
            <a:endParaRPr lang="en-US" altLang="zh-CN" sz="2200" dirty="0"/>
          </a:p>
          <a:p>
            <a:r>
              <a:rPr lang="zh-CN" altLang="zh-CN" sz="2400" dirty="0"/>
              <a:t>综上可知，如果针对某个黑客，用户图灵机</a:t>
            </a:r>
            <a:r>
              <a:rPr lang="en-US" altLang="zh-CN" sz="2400" dirty="0"/>
              <a:t>M</a:t>
            </a:r>
            <a:r>
              <a:rPr lang="zh-CN" altLang="zh-CN" sz="2400" dirty="0"/>
              <a:t>的有害漏洞很少且很难发现和利用；但是，如果针对绝大部分黑客，</a:t>
            </a:r>
            <a:r>
              <a:rPr lang="en-US" altLang="zh-CN" sz="2400" dirty="0"/>
              <a:t>M</a:t>
            </a:r>
            <a:r>
              <a:rPr lang="zh-CN" altLang="zh-CN" sz="2400" dirty="0"/>
              <a:t>都很难找到有害漏洞的话，那么，</a:t>
            </a:r>
            <a:r>
              <a:rPr lang="en-US" altLang="zh-CN" sz="2400" dirty="0"/>
              <a:t>M</a:t>
            </a:r>
            <a:r>
              <a:rPr lang="zh-CN" altLang="zh-CN" sz="2400" dirty="0"/>
              <a:t>就很可能是安全度很高的图灵机了。 </a:t>
            </a:r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4.1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漏洞的主观和客观描述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03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 dirty="0"/>
              <a:t>由于红客和黑客连续不断的攻防对抗，使得</a:t>
            </a:r>
            <a:r>
              <a:rPr lang="zh-CN" altLang="zh-CN" sz="2400" dirty="0">
                <a:solidFill>
                  <a:srgbClr val="FF0000"/>
                </a:solidFill>
              </a:rPr>
              <a:t>系统不安全熵（秩序的度量）</a:t>
            </a:r>
            <a:r>
              <a:rPr lang="zh-CN" altLang="zh-CN" sz="2400" dirty="0"/>
              <a:t>不断地被增大和缩小，即，系统的不安全熵始终是时变的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设系统的全部不安全因素为</a:t>
            </a:r>
            <a:r>
              <a:rPr lang="en-US" altLang="zh-CN" sz="2400" dirty="0"/>
              <a:t>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zh-CN" altLang="zh-CN" sz="2400" dirty="0"/>
              <a:t>，记</a:t>
            </a:r>
            <a:r>
              <a:rPr lang="en-US" altLang="zh-CN" sz="2400" dirty="0"/>
              <a:t>t</a:t>
            </a:r>
            <a:r>
              <a:rPr lang="zh-CN" altLang="zh-CN" sz="2400" dirty="0"/>
              <a:t>时刻系统的熵为</a:t>
            </a:r>
            <a:r>
              <a:rPr lang="en-US" altLang="zh-CN" sz="2400" dirty="0"/>
              <a:t>Q(t,q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q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zh-CN" sz="2400" dirty="0"/>
              <a:t>或者简记为</a:t>
            </a:r>
            <a:r>
              <a:rPr lang="en-US" altLang="zh-CN" sz="2400" dirty="0"/>
              <a:t>Q(t)</a:t>
            </a:r>
            <a:r>
              <a:rPr lang="zh-CN" altLang="zh-CN" sz="2400" dirty="0"/>
              <a:t>。当</a:t>
            </a:r>
            <a:r>
              <a:rPr lang="en-US" altLang="zh-CN" sz="2400" dirty="0"/>
              <a:t>Q(t)=0</a:t>
            </a:r>
            <a:r>
              <a:rPr lang="zh-CN" altLang="zh-CN" sz="2400" dirty="0"/>
              <a:t>时，系统的熵达到最小值，此时系统的安全性就达到最大值（因为“安全”是“负熵” ）</a:t>
            </a:r>
            <a:r>
              <a:rPr lang="zh-CN" altLang="en-US" sz="2400" dirty="0"/>
              <a:t>当然，一般情况下，熵总是正数。</a:t>
            </a:r>
            <a:endParaRPr lang="en-US" altLang="zh-CN" sz="2400" dirty="0"/>
          </a:p>
          <a:p>
            <a:r>
              <a:rPr lang="zh-CN" altLang="zh-CN" sz="2400" dirty="0"/>
              <a:t>若</a:t>
            </a:r>
            <a:r>
              <a:rPr lang="en-US" altLang="zh-CN" sz="2400" dirty="0"/>
              <a:t>Q(t)</a:t>
            </a:r>
            <a:r>
              <a:rPr lang="zh-CN" altLang="zh-CN" sz="2400" dirty="0"/>
              <a:t>随时间而增长，即微分</a:t>
            </a:r>
            <a:r>
              <a:rPr lang="en-US" altLang="zh-CN" sz="2400" dirty="0" err="1"/>
              <a:t>dQ</a:t>
            </a:r>
            <a:r>
              <a:rPr lang="en-US" altLang="zh-CN" sz="2400" dirty="0"/>
              <a:t>(t)/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&gt;0</a:t>
            </a:r>
            <a:r>
              <a:rPr lang="zh-CN" altLang="zh-CN" sz="2400" dirty="0"/>
              <a:t>，那么，系统将变得越来越不安全；反之，若</a:t>
            </a:r>
            <a:r>
              <a:rPr lang="en-US" altLang="zh-CN" sz="2400" dirty="0"/>
              <a:t>Q(t)</a:t>
            </a:r>
            <a:r>
              <a:rPr lang="zh-CN" altLang="zh-CN" sz="2400" dirty="0"/>
              <a:t>随时间而减少，即微分</a:t>
            </a:r>
            <a:r>
              <a:rPr lang="en-US" altLang="zh-CN" sz="2400" dirty="0" err="1"/>
              <a:t>dQ</a:t>
            </a:r>
            <a:r>
              <a:rPr lang="en-US" altLang="zh-CN" sz="2400" dirty="0"/>
              <a:t>(t)/</a:t>
            </a:r>
            <a:r>
              <a:rPr lang="en-US" altLang="zh-CN" sz="2400" dirty="0" err="1"/>
              <a:t>dt</a:t>
            </a:r>
            <a:r>
              <a:rPr lang="en-US" altLang="zh-CN" sz="2400" dirty="0"/>
              <a:t>&lt;0</a:t>
            </a:r>
            <a:r>
              <a:rPr lang="zh-CN" altLang="zh-CN" sz="2400" dirty="0"/>
              <a:t>，那么，系统将变得越来越安全。因此，下面将</a:t>
            </a:r>
            <a:r>
              <a:rPr lang="en-US" altLang="zh-CN" sz="2400" dirty="0">
                <a:solidFill>
                  <a:srgbClr val="FF0000"/>
                </a:solidFill>
              </a:rPr>
              <a:t>Q(t)</a:t>
            </a:r>
            <a:r>
              <a:rPr lang="zh-CN" altLang="zh-CN" sz="2400" dirty="0">
                <a:solidFill>
                  <a:srgbClr val="FF0000"/>
                </a:solidFill>
              </a:rPr>
              <a:t>称为“安全熵</a:t>
            </a:r>
            <a:r>
              <a:rPr lang="zh-CN" altLang="zh-CN" sz="2400" dirty="0"/>
              <a:t>”。</a:t>
            </a:r>
            <a:r>
              <a:rPr lang="zh-CN" altLang="zh-CN" sz="2400" dirty="0">
                <a:solidFill>
                  <a:srgbClr val="FF0000"/>
                </a:solidFill>
              </a:rPr>
              <a:t>而红客的目标就是要努力使得“安全熵”越来越小，黑客则想使“安全熵”越来越大</a:t>
            </a:r>
            <a:r>
              <a:rPr lang="zh-CN" altLang="zh-CN" sz="2400" dirty="0"/>
              <a:t>。</a:t>
            </a:r>
          </a:p>
          <a:p>
            <a:endParaRPr kumimoji="1" lang="zh-CN" altLang="en-US" sz="2400" dirty="0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457200" y="28606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</a:rPr>
              <a:t>4.2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安全熵及其时变性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直接连接符 8"/>
          <p:cNvSpPr>
            <a:spLocks noChangeShapeType="1"/>
          </p:cNvSpPr>
          <p:nvPr/>
        </p:nvSpPr>
        <p:spPr bwMode="auto">
          <a:xfrm flipV="1">
            <a:off x="1895995" y="134786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584326" y="1250707"/>
            <a:ext cx="808379" cy="169541"/>
            <a:chOff x="0" y="0"/>
            <a:chExt cx="1541192" cy="321992"/>
          </a:xfrm>
        </p:grpSpPr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7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1648</TotalTime>
  <Words>3440</Words>
  <Application>Microsoft Office PowerPoint</Application>
  <PresentationFormat>全屏显示(4:3)</PresentationFormat>
  <Paragraphs>131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宋体</vt:lpstr>
      <vt:lpstr>Lucida Sans Unicode</vt:lpstr>
      <vt:lpstr>Verdana</vt:lpstr>
      <vt:lpstr>Wingdings</vt:lpstr>
      <vt:lpstr>Wingdings 2</vt:lpstr>
      <vt:lpstr>Wingdings 3</vt:lpstr>
      <vt:lpstr>Concourse</vt:lpstr>
      <vt:lpstr>第4章 ---红客</vt:lpstr>
      <vt:lpstr>PowerPoint 演示文稿</vt:lpstr>
      <vt:lpstr>PowerPoint 演示文稿</vt:lpstr>
      <vt:lpstr>4.1 漏洞的主观和客观描述</vt:lpstr>
      <vt:lpstr>4.1 漏洞的主观和客观描述</vt:lpstr>
      <vt:lpstr>4.1 漏洞的主观和客观描述</vt:lpstr>
      <vt:lpstr>4.1 漏洞的主观和客观描述</vt:lpstr>
      <vt:lpstr>4.1 漏洞的主观和客观描述</vt:lpstr>
      <vt:lpstr>4.2 安全熵及其时变性</vt:lpstr>
      <vt:lpstr>4.2 安全熵及其时变性</vt:lpstr>
      <vt:lpstr>4.2 安全熵及其时变性</vt:lpstr>
      <vt:lpstr>4.2 安全熵及其时变性</vt:lpstr>
      <vt:lpstr>4.2 安全熵及其时变性</vt:lpstr>
      <vt:lpstr>4.2 安全熵及其时变性</vt:lpstr>
      <vt:lpstr>4.2 安全熵及其时变性</vt:lpstr>
      <vt:lpstr>4.2 安全熵及其时变性</vt:lpstr>
      <vt:lpstr>4.3 最佳红客</vt:lpstr>
      <vt:lpstr>4.3 最佳红客</vt:lpstr>
      <vt:lpstr>PowerPoint 演示文稿</vt:lpstr>
      <vt:lpstr>4.3 最佳红客</vt:lpstr>
      <vt:lpstr>4.3 最佳红客</vt:lpstr>
      <vt:lpstr>4.3 最佳红客</vt:lpstr>
      <vt:lpstr>4.4 小结</vt:lpstr>
      <vt:lpstr>本章结束，谢谢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zhiwei wang</cp:lastModifiedBy>
  <cp:revision>79</cp:revision>
  <dcterms:created xsi:type="dcterms:W3CDTF">2014-09-16T21:33:07Z</dcterms:created>
  <dcterms:modified xsi:type="dcterms:W3CDTF">2020-03-06T08:33:35Z</dcterms:modified>
</cp:coreProperties>
</file>