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262" r:id="rId16"/>
    <p:sldId id="260" r:id="rId17"/>
    <p:sldId id="261" r:id="rId18"/>
    <p:sldId id="259" r:id="rId19"/>
    <p:sldId id="263" r:id="rId20"/>
    <p:sldId id="265" r:id="rId21"/>
    <p:sldId id="266" r:id="rId22"/>
    <p:sldId id="267" r:id="rId23"/>
    <p:sldId id="269" r:id="rId24"/>
    <p:sldId id="268" r:id="rId25"/>
    <p:sldId id="270" r:id="rId26"/>
    <p:sldId id="276" r:id="rId27"/>
    <p:sldId id="277" r:id="rId28"/>
    <p:sldId id="279" r:id="rId29"/>
    <p:sldId id="280" r:id="rId30"/>
    <p:sldId id="281" r:id="rId31"/>
    <p:sldId id="288" r:id="rId32"/>
    <p:sldId id="285" r:id="rId33"/>
    <p:sldId id="287" r:id="rId34"/>
    <p:sldId id="286" r:id="rId35"/>
    <p:sldId id="289" r:id="rId36"/>
    <p:sldId id="298" r:id="rId37"/>
    <p:sldId id="299" r:id="rId38"/>
    <p:sldId id="300" r:id="rId39"/>
    <p:sldId id="303" r:id="rId40"/>
    <p:sldId id="304" r:id="rId41"/>
    <p:sldId id="305" r:id="rId42"/>
    <p:sldId id="316" r:id="rId43"/>
    <p:sldId id="317" r:id="rId44"/>
    <p:sldId id="319" r:id="rId45"/>
    <p:sldId id="320" r:id="rId46"/>
    <p:sldId id="321" r:id="rId47"/>
    <p:sldId id="338" r:id="rId48"/>
    <p:sldId id="340" r:id="rId49"/>
    <p:sldId id="341" r:id="rId50"/>
    <p:sldId id="339" r:id="rId51"/>
    <p:sldId id="34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3/11/2020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3/11/2020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3/11/2020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300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4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CN" altLang="en-US" sz="4300" dirty="0">
                <a:solidFill>
                  <a:schemeClr val="bg2">
                    <a:lumMod val="25000"/>
                  </a:schemeClr>
                </a:solidFill>
              </a:rPr>
              <a:t>章</a:t>
            </a:r>
            <a:br>
              <a:rPr lang="en-US" altLang="zh-CN" sz="4300" dirty="0">
                <a:solidFill>
                  <a:srgbClr val="FF0000"/>
                </a:solidFill>
              </a:rPr>
            </a:br>
            <a:r>
              <a:rPr lang="en-US" altLang="zh-CN" sz="4300" dirty="0">
                <a:solidFill>
                  <a:schemeClr val="bg2">
                    <a:lumMod val="25000"/>
                  </a:schemeClr>
                </a:solidFill>
              </a:rPr>
              <a:t>---</a:t>
            </a:r>
            <a:r>
              <a:rPr lang="zh-CN" altLang="en-US" sz="4300" dirty="0">
                <a:solidFill>
                  <a:schemeClr val="bg2">
                    <a:lumMod val="25000"/>
                  </a:schemeClr>
                </a:solidFill>
              </a:rPr>
              <a:t>红客与黑客的单挑对抗极限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2E6865-423D-4DD8-B2CA-FAE5BFC4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1BF78BB-A24D-42ED-8E22-AF042BD3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95814927-7D0A-4409-BE10-80BB31AF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568249"/>
            <a:ext cx="7564438" cy="560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97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A65E053-16F8-46F3-8C9B-548555FB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CC37C1-D094-4C29-8AA7-6058BF63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26D0BEF-F40F-42A9-935A-2A287B3D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376238"/>
            <a:ext cx="9078912" cy="610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83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09B3DA-1550-4E42-A1E6-B5D287B45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8D3E4D-6AE4-4997-9CC4-2C4E4A21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995ABF8-94A7-48CD-B911-C7BAE881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8491"/>
            <a:ext cx="765968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83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41BDD3-52B2-459D-8861-C41AF475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788955-8325-4FBB-92B8-6F3A900E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DD2BD1-8291-4701-8E1E-7D1440130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6900"/>
            <a:ext cx="8275637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41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44CEE67-DA89-44E8-81B3-ADA13EAE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hlink"/>
                </a:solidFill>
              </a:rPr>
              <a:t>正定理</a:t>
            </a:r>
            <a:r>
              <a:rPr lang="zh-CN" altLang="en-US" b="1" dirty="0"/>
              <a:t>：只要传信率</a:t>
            </a:r>
            <a:r>
              <a:rPr lang="en-US" altLang="zh-CN" b="1" i="1" dirty="0"/>
              <a:t>R</a:t>
            </a:r>
            <a:r>
              <a:rPr lang="zh-CN" altLang="en-US" b="1" dirty="0"/>
              <a:t>小于信道容量</a:t>
            </a:r>
            <a:r>
              <a:rPr lang="en-US" altLang="zh-CN" b="1" i="1" dirty="0"/>
              <a:t>C</a:t>
            </a:r>
            <a:r>
              <a:rPr lang="zh-CN" altLang="en-US" b="1" dirty="0"/>
              <a:t>，总存在一种信道码（及解码器），可以以所要求的任意小的差错概率实现可靠的通信。</a:t>
            </a:r>
          </a:p>
          <a:p>
            <a:r>
              <a:rPr lang="zh-CN" altLang="en-US" b="1" dirty="0">
                <a:solidFill>
                  <a:schemeClr val="hlink"/>
                </a:solidFill>
              </a:rPr>
              <a:t>逆定理</a:t>
            </a:r>
            <a:r>
              <a:rPr lang="zh-CN" altLang="en-US" b="1" dirty="0"/>
              <a:t>：信道容量</a:t>
            </a:r>
            <a:r>
              <a:rPr lang="en-US" altLang="zh-CN" b="1" i="1" dirty="0"/>
              <a:t>C</a:t>
            </a:r>
            <a:r>
              <a:rPr lang="zh-CN" altLang="en-US" b="1" dirty="0"/>
              <a:t>是可靠通信系统传信率</a:t>
            </a:r>
            <a:r>
              <a:rPr lang="en-US" altLang="zh-CN" b="1" i="1" dirty="0"/>
              <a:t>R</a:t>
            </a:r>
            <a:r>
              <a:rPr lang="zh-CN" altLang="en-US" b="1" dirty="0"/>
              <a:t>的上边界，如果</a:t>
            </a:r>
            <a:r>
              <a:rPr lang="en-US" altLang="zh-CN" b="1" i="1" dirty="0"/>
              <a:t>R </a:t>
            </a:r>
            <a:r>
              <a:rPr lang="en-US" altLang="zh-CN" b="1" dirty="0"/>
              <a:t>&gt;</a:t>
            </a:r>
            <a:r>
              <a:rPr lang="en-US" altLang="zh-CN" b="1" i="1" dirty="0"/>
              <a:t>C</a:t>
            </a:r>
            <a:r>
              <a:rPr lang="zh-CN" altLang="en-US" b="1" dirty="0"/>
              <a:t>，就不可能有任何一种编码能使差错概率任意小。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9C2473-9BAB-48E9-BCA7-E1A623C5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信道编码定理</a:t>
            </a:r>
          </a:p>
        </p:txBody>
      </p:sp>
    </p:spTree>
    <p:extLst>
      <p:ext uri="{BB962C8B-B14F-4D97-AF65-F5344CB8AC3E}">
        <p14:creationId xmlns:p14="http://schemas.microsoft.com/office/powerpoint/2010/main" val="233235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767383" y="1843611"/>
            <a:ext cx="6489510" cy="332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1. </a:t>
            </a:r>
            <a:r>
              <a:rPr lang="zh-CN" altLang="en-US" sz="2600" dirty="0">
                <a:latin typeface="+mn-ea"/>
              </a:rPr>
              <a:t>单挑盲对抗的极限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2. </a:t>
            </a:r>
            <a:r>
              <a:rPr lang="zh-CN" altLang="en-US" sz="2600" dirty="0">
                <a:latin typeface="+mn-ea"/>
              </a:rPr>
              <a:t>单挑非盲对抗极限之“石头剪刀布”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3. </a:t>
            </a:r>
            <a:r>
              <a:rPr lang="zh-CN" altLang="en-US" sz="2600" dirty="0">
                <a:latin typeface="+mn-ea"/>
              </a:rPr>
              <a:t>非盲对抗极限之“童趣游戏”</a:t>
            </a:r>
            <a:endParaRPr lang="en-US" altLang="zh-CN" sz="2600" dirty="0">
              <a:latin typeface="+mn-ea"/>
            </a:endParaRP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4. </a:t>
            </a:r>
            <a:r>
              <a:rPr lang="zh-CN" altLang="en-US" sz="2600" dirty="0">
                <a:latin typeface="+mn-ea"/>
              </a:rPr>
              <a:t>单挑非盲对抗极限之“劝酒令”</a:t>
            </a:r>
            <a:endParaRPr lang="en-US" altLang="zh-CN" sz="2600" dirty="0">
              <a:latin typeface="+mn-ea"/>
            </a:endParaRP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5. </a:t>
            </a:r>
            <a:r>
              <a:rPr lang="zh-CN" altLang="en-US" sz="2600" dirty="0">
                <a:latin typeface="+mn-ea"/>
              </a:rPr>
              <a:t>小结与说明</a:t>
            </a: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章 红客与黑客的单挑对抗极限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单挑盲对抗的极限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1" dirty="0">
                <a:latin typeface="+mn-ea"/>
              </a:rPr>
              <a:t>“有裁判攻防”</a:t>
            </a:r>
            <a:endParaRPr lang="zh-CN" altLang="en-US" sz="2900" b="1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dirty="0">
                <a:latin typeface="+mn-ea"/>
              </a:rPr>
              <a:t>日常看到的诸如拳击比赛等“有裁判攻防”的体育项目，并不是真正的“攻防”：其实，“攻防”系统中，只有“攻方”和“守方”这两个直接利益方（虽然有时，这种利益方可能超过两个），但绝没有无关的第三方，所以，对“攻防”结果来说，吹哨的裁判员其实是干扰，是噪音，而且还是主观的噪音，必须去除。</a:t>
            </a:r>
            <a:endParaRPr lang="zh-CN" altLang="en-US" sz="26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1" dirty="0">
                <a:latin typeface="+mn-ea"/>
              </a:rPr>
              <a:t>“无裁判攻防”</a:t>
            </a:r>
            <a:endParaRPr lang="en-US" altLang="zh-CN" sz="2900" b="1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1" dirty="0">
                <a:latin typeface="+mn-ea"/>
              </a:rPr>
              <a:t>“盲攻防”</a:t>
            </a:r>
            <a:r>
              <a:rPr lang="zh-CN" altLang="en-US" sz="2600" dirty="0">
                <a:latin typeface="+mn-ea"/>
              </a:rPr>
              <a:t>：意指每次攻防后，双方都只知道自己的损益情况，而对另一方却一无所知（大国博弈、网络攻防、实际战场、间谍战、泼妇互骂等）</a:t>
            </a:r>
            <a:endParaRPr lang="en-US" altLang="zh-CN" sz="26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dirty="0">
                <a:latin typeface="+mn-ea"/>
              </a:rPr>
              <a:t>“非盲攻防”：意指每次攻防后，双方都知道本次攻防的结果，而且还一致认同这个结果（石头剪刀布游戏、下棋、炒股等）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单挑盲对抗的极限</a:t>
            </a:r>
            <a:r>
              <a:rPr lang="zh-CN" altLang="zh-CN" sz="2700" dirty="0"/>
              <a:t>“盲攻防”系统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1" dirty="0">
                <a:latin typeface="+mn-ea"/>
              </a:rPr>
              <a:t>攻方（黑客）：随机变量</a:t>
            </a:r>
            <a:r>
              <a:rPr lang="en-US" altLang="zh-CN" sz="2900" b="1" dirty="0">
                <a:latin typeface="+mn-ea"/>
              </a:rPr>
              <a:t>X</a:t>
            </a:r>
            <a:endParaRPr lang="zh-CN" altLang="en-US" sz="2900" b="1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dirty="0">
                <a:latin typeface="+mn-ea"/>
              </a:rPr>
              <a:t>“真心盲评价”（比如，自认为本次出击成功或失败。当自认为本次出击成功时，记为</a:t>
            </a:r>
            <a:r>
              <a:rPr lang="en-US" altLang="zh-CN" sz="2600" dirty="0">
                <a:latin typeface="+mn-ea"/>
              </a:rPr>
              <a:t>X=1</a:t>
            </a:r>
            <a:r>
              <a:rPr lang="zh-CN" altLang="en-US" sz="2600" dirty="0">
                <a:latin typeface="+mn-ea"/>
              </a:rPr>
              <a:t>；当自认为出击失败时，记为</a:t>
            </a:r>
            <a:r>
              <a:rPr lang="en-US" altLang="zh-CN" sz="2600" dirty="0">
                <a:latin typeface="+mn-ea"/>
              </a:rPr>
              <a:t>X=0</a:t>
            </a:r>
            <a:r>
              <a:rPr lang="zh-CN" altLang="en-US" sz="2600" dirty="0">
                <a:latin typeface="+mn-ea"/>
              </a:rPr>
              <a:t>），但是，这个“真心盲评价”他绝不告诉任何人，只有他自己才知道（当然，上帝也知道）！此处，之所以假定“攻方（黑客）的盲自评要对外保密”是因为，我们可以因此认定他的盲自评是真心的，不会也没有必要弄虚作假。</a:t>
            </a:r>
            <a:endParaRPr lang="zh-CN" altLang="en-US" sz="26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2900" b="1" dirty="0">
                <a:latin typeface="+mn-ea"/>
              </a:rPr>
              <a:t>守方（红客）</a:t>
            </a:r>
            <a:r>
              <a:rPr lang="zh-CN" altLang="en-US" sz="2900" b="1" dirty="0">
                <a:latin typeface="+mn-ea"/>
              </a:rPr>
              <a:t>：随机变量</a:t>
            </a:r>
            <a:r>
              <a:rPr lang="en-US" altLang="zh-CN" sz="2900" b="1" dirty="0">
                <a:latin typeface="+mn-ea"/>
              </a:rPr>
              <a:t>Y</a:t>
            </a:r>
            <a:endParaRPr lang="zh-CN" altLang="en-US" sz="2900" b="1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dirty="0">
                <a:latin typeface="+mn-ea"/>
              </a:rPr>
              <a:t>“真心盲评价”（比如，自认为本次守卫是成功或失败。当自认为守卫成功时，记为</a:t>
            </a:r>
            <a:r>
              <a:rPr lang="en-US" altLang="zh-CN" sz="2600" dirty="0">
                <a:latin typeface="+mn-ea"/>
              </a:rPr>
              <a:t>Y=1</a:t>
            </a:r>
            <a:r>
              <a:rPr lang="zh-CN" altLang="en-US" sz="2600" dirty="0">
                <a:latin typeface="+mn-ea"/>
              </a:rPr>
              <a:t>；当自认为守卫失败时，记为</a:t>
            </a:r>
            <a:r>
              <a:rPr lang="en-US" altLang="zh-CN" sz="2600" dirty="0">
                <a:latin typeface="+mn-ea"/>
              </a:rPr>
              <a:t>Y=0</a:t>
            </a:r>
            <a:r>
              <a:rPr lang="zh-CN" altLang="en-US" sz="2600" dirty="0">
                <a:latin typeface="+mn-ea"/>
              </a:rPr>
              <a:t>）。这个评价也仍然绝不告诉任何人，只有红客自己才知道！（当然，上帝本来就知道）同样，之所以要假定“红客的盲自评要对外保密”是因为，我们可以因此认定他的自评是真心的，不会也没有必要弄虚作假。</a:t>
            </a:r>
            <a:endParaRPr lang="zh-CN" altLang="en-US" sz="2600" b="0" i="0" dirty="0">
              <a:solidFill>
                <a:schemeClr val="tx1"/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单挑盲对抗的极限</a:t>
            </a:r>
            <a:r>
              <a:rPr lang="zh-CN" altLang="zh-CN" sz="2700" dirty="0">
                <a:solidFill>
                  <a:srgbClr val="464646"/>
                </a:solidFill>
              </a:rPr>
              <a:t>“盲攻防”系统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568344"/>
          </a:xfrm>
        </p:spPr>
        <p:txBody>
          <a:bodyPr>
            <a:normAutofit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b="1" dirty="0">
                <a:latin typeface="+mn-ea"/>
              </a:rPr>
              <a:t>“盲评价”</a:t>
            </a:r>
            <a:r>
              <a:rPr lang="zh-CN" altLang="en-US" sz="2500" dirty="0">
                <a:latin typeface="+mn-ea"/>
              </a:rPr>
              <a:t>：双方都不知道对方的评价，而只知道自己的评价</a:t>
            </a:r>
            <a:r>
              <a:rPr lang="en-US" altLang="zh-CN" sz="2500" dirty="0">
                <a:latin typeface="+mn-ea"/>
              </a:rPr>
              <a:t>—————— </a:t>
            </a:r>
            <a:r>
              <a:rPr lang="zh-CN" altLang="en-US" sz="2500" dirty="0">
                <a:latin typeface="+mn-ea"/>
              </a:rPr>
              <a:t>“黑客一拳打掉红客假牙”</a:t>
            </a:r>
            <a:endParaRPr lang="zh-CN" altLang="en-US" sz="25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b="1" dirty="0">
                <a:latin typeface="+mn-ea"/>
              </a:rPr>
              <a:t>黑客“盲自评”</a:t>
            </a:r>
            <a:endParaRPr lang="en-US" altLang="zh-CN" sz="2500" b="1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成功，</a:t>
            </a:r>
            <a:r>
              <a:rPr lang="en-US" altLang="zh-CN" sz="2200" dirty="0">
                <a:latin typeface="+mn-ea"/>
              </a:rPr>
              <a:t>X=1</a:t>
            </a:r>
            <a:r>
              <a:rPr lang="zh-CN" altLang="en-US" sz="2200" dirty="0">
                <a:latin typeface="+mn-ea"/>
              </a:rPr>
              <a:t>（如果他原本以为打不着对方）</a:t>
            </a:r>
            <a:endParaRPr lang="en-US" altLang="zh-CN" sz="22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失败，</a:t>
            </a:r>
            <a:r>
              <a:rPr lang="en-US" altLang="zh-CN" sz="2200" dirty="0">
                <a:latin typeface="+mn-ea"/>
              </a:rPr>
              <a:t>X=0</a:t>
            </a:r>
            <a:r>
              <a:rPr lang="zh-CN" altLang="en-US" sz="2200" dirty="0">
                <a:latin typeface="+mn-ea"/>
              </a:rPr>
              <a:t>（如果他原本以为会打瞎对方眼睛）</a:t>
            </a:r>
            <a:endParaRPr lang="en-US" altLang="zh-CN" sz="22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b="1" dirty="0">
                <a:latin typeface="+mn-ea"/>
              </a:rPr>
              <a:t>红客“防卫盲自评”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成功，</a:t>
            </a:r>
            <a:r>
              <a:rPr lang="en-US" altLang="zh-CN" sz="2200" dirty="0">
                <a:latin typeface="+mn-ea"/>
              </a:rPr>
              <a:t>Y=1</a:t>
            </a:r>
            <a:r>
              <a:rPr lang="zh-CN" altLang="en-US" sz="2200" dirty="0">
                <a:latin typeface="+mn-ea"/>
              </a:rPr>
              <a:t>（如果他原本以为会因此次攻击毙命）</a:t>
            </a:r>
            <a:endParaRPr lang="en-US" altLang="zh-CN" sz="22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失败，</a:t>
            </a:r>
            <a:r>
              <a:rPr lang="en-US" altLang="zh-CN" sz="2200" dirty="0">
                <a:latin typeface="+mn-ea"/>
              </a:rPr>
              <a:t>Y=0</a:t>
            </a:r>
            <a:r>
              <a:rPr lang="zh-CN" altLang="en-US" sz="2200" dirty="0">
                <a:latin typeface="+mn-ea"/>
              </a:rPr>
              <a:t>（如果他原本以为对方会扑空）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单挑盲对抗的极限</a:t>
            </a:r>
            <a:r>
              <a:rPr lang="zh-CN" altLang="zh-CN" sz="2700" dirty="0">
                <a:solidFill>
                  <a:srgbClr val="464646"/>
                </a:solidFill>
              </a:rPr>
              <a:t>“盲攻防”系统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dirty="0">
                <a:latin typeface="+mn-ea"/>
              </a:rPr>
              <a:t>将攻守双方过去</a:t>
            </a:r>
            <a:r>
              <a:rPr lang="en-US" altLang="zh-CN" sz="2500" dirty="0">
                <a:latin typeface="+mn-ea"/>
              </a:rPr>
              <a:t>N</a:t>
            </a:r>
            <a:r>
              <a:rPr lang="zh-CN" altLang="en-US" sz="2500" dirty="0">
                <a:latin typeface="+mn-ea"/>
              </a:rPr>
              <a:t>次对抗的“盲自评结果”记录下来，得到一个二维随机变量：</a:t>
            </a:r>
            <a:r>
              <a:rPr lang="zh-CN" altLang="zh-CN" sz="2500" dirty="0"/>
              <a:t>（</a:t>
            </a:r>
            <a:r>
              <a:rPr lang="en-US" altLang="zh-CN" sz="2500" dirty="0"/>
              <a:t>X</a:t>
            </a:r>
            <a:r>
              <a:rPr lang="zh-CN" altLang="zh-CN" sz="2500" dirty="0"/>
              <a:t>，</a:t>
            </a:r>
            <a:r>
              <a:rPr lang="en-US" altLang="zh-CN" sz="2500" dirty="0"/>
              <a:t>Y</a:t>
            </a:r>
            <a:r>
              <a:rPr lang="zh-CN" altLang="zh-CN" sz="2500" dirty="0"/>
              <a:t>）</a:t>
            </a:r>
            <a:r>
              <a:rPr lang="en-US" altLang="zh-CN" sz="2500" dirty="0"/>
              <a:t>=</a:t>
            </a:r>
            <a:r>
              <a:rPr lang="zh-CN" altLang="zh-CN" sz="2500" dirty="0"/>
              <a:t>（</a:t>
            </a:r>
            <a:r>
              <a:rPr lang="en-US" altLang="zh-CN" sz="2500" dirty="0"/>
              <a:t>X</a:t>
            </a:r>
            <a:r>
              <a:rPr lang="en-US" altLang="zh-CN" sz="2500" baseline="-25000" dirty="0"/>
              <a:t>1</a:t>
            </a:r>
            <a:r>
              <a:rPr lang="zh-CN" altLang="zh-CN" sz="2500" dirty="0"/>
              <a:t>，</a:t>
            </a:r>
            <a:r>
              <a:rPr lang="en-US" altLang="zh-CN" sz="2500" dirty="0"/>
              <a:t>Y</a:t>
            </a:r>
            <a:r>
              <a:rPr lang="en-US" altLang="zh-CN" sz="2500" baseline="-25000" dirty="0"/>
              <a:t>1</a:t>
            </a:r>
            <a:r>
              <a:rPr lang="zh-CN" altLang="zh-CN" sz="2500" dirty="0"/>
              <a:t>）、（</a:t>
            </a:r>
            <a:r>
              <a:rPr lang="en-US" altLang="zh-CN" sz="2500" dirty="0"/>
              <a:t>X</a:t>
            </a:r>
            <a:r>
              <a:rPr lang="en-US" altLang="zh-CN" sz="2500" baseline="-25000" dirty="0"/>
              <a:t>2</a:t>
            </a:r>
            <a:r>
              <a:rPr lang="zh-CN" altLang="zh-CN" sz="2500" dirty="0"/>
              <a:t>，</a:t>
            </a:r>
            <a:r>
              <a:rPr lang="en-US" altLang="zh-CN" sz="2500" dirty="0"/>
              <a:t>Y</a:t>
            </a:r>
            <a:r>
              <a:rPr lang="en-US" altLang="zh-CN" sz="2500" baseline="-25000" dirty="0"/>
              <a:t>2</a:t>
            </a:r>
            <a:r>
              <a:rPr lang="zh-CN" altLang="zh-CN" sz="2500" dirty="0"/>
              <a:t>）、</a:t>
            </a:r>
            <a:r>
              <a:rPr lang="en-US" altLang="zh-CN" sz="2500" dirty="0"/>
              <a:t>…</a:t>
            </a:r>
            <a:r>
              <a:rPr lang="zh-CN" altLang="zh-CN" sz="2500" dirty="0"/>
              <a:t>、（</a:t>
            </a:r>
            <a:r>
              <a:rPr lang="en-US" altLang="zh-CN" sz="2500" dirty="0"/>
              <a:t>X</a:t>
            </a:r>
            <a:r>
              <a:rPr lang="en-US" altLang="zh-CN" sz="2500" baseline="-25000" dirty="0"/>
              <a:t>N</a:t>
            </a:r>
            <a:r>
              <a:rPr lang="zh-CN" altLang="zh-CN" sz="2500" dirty="0"/>
              <a:t>，</a:t>
            </a:r>
            <a:r>
              <a:rPr lang="en-US" altLang="zh-CN" sz="2500" dirty="0"/>
              <a:t>Y</a:t>
            </a:r>
            <a:r>
              <a:rPr lang="en-US" altLang="zh-CN" sz="2500" baseline="-25000" dirty="0"/>
              <a:t>N</a:t>
            </a:r>
            <a:r>
              <a:rPr lang="zh-CN" altLang="zh-CN" sz="2500" dirty="0"/>
              <a:t>）</a:t>
            </a:r>
            <a:endParaRPr lang="zh-CN" altLang="en-US" sz="25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dirty="0">
                <a:latin typeface="+mn-ea"/>
              </a:rPr>
              <a:t>当</a:t>
            </a:r>
            <a:r>
              <a:rPr lang="en-US" altLang="zh-CN" sz="2500" dirty="0">
                <a:latin typeface="+mn-ea"/>
              </a:rPr>
              <a:t>N</a:t>
            </a:r>
            <a:r>
              <a:rPr lang="zh-CN" altLang="en-US" sz="2500" dirty="0">
                <a:latin typeface="+mn-ea"/>
              </a:rPr>
              <a:t>趋于无穷大时，频率趋于概率</a:t>
            </a:r>
            <a:r>
              <a:rPr lang="en-US" altLang="zh-CN" sz="2500" dirty="0">
                <a:latin typeface="+mn-ea"/>
              </a:rPr>
              <a:t>Pr</a:t>
            </a:r>
            <a:r>
              <a:rPr lang="zh-CN" altLang="en-US" sz="2500" dirty="0">
                <a:latin typeface="+mn-ea"/>
              </a:rPr>
              <a:t>，所以，只要攻守双方足够长时间对抗之后，得到随机变量</a:t>
            </a:r>
            <a:r>
              <a:rPr lang="en-US" altLang="zh-CN" sz="2500" b="1" dirty="0">
                <a:latin typeface="+mn-ea"/>
              </a:rPr>
              <a:t>X</a:t>
            </a:r>
            <a:r>
              <a:rPr lang="zh-CN" altLang="en-US" sz="2500" b="1" dirty="0">
                <a:latin typeface="+mn-ea"/>
              </a:rPr>
              <a:t>、</a:t>
            </a:r>
            <a:r>
              <a:rPr lang="en-US" altLang="zh-CN" sz="2500" b="1" dirty="0">
                <a:latin typeface="+mn-ea"/>
              </a:rPr>
              <a:t>Y</a:t>
            </a:r>
            <a:r>
              <a:rPr lang="zh-CN" altLang="en-US" sz="2500" b="1" dirty="0">
                <a:latin typeface="+mn-ea"/>
              </a:rPr>
              <a:t>的概率分布如下</a:t>
            </a:r>
            <a:r>
              <a:rPr lang="zh-CN" altLang="en-US" sz="2500" dirty="0">
                <a:latin typeface="+mn-ea"/>
              </a:rPr>
              <a:t>：</a:t>
            </a:r>
            <a:endParaRPr lang="en-US" altLang="zh-CN" sz="25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200" dirty="0">
                <a:latin typeface="+mn-ea"/>
              </a:rPr>
              <a:t>Pr</a:t>
            </a:r>
            <a:r>
              <a:rPr lang="zh-CN" altLang="en-US" sz="2200" dirty="0">
                <a:latin typeface="+mn-ea"/>
              </a:rPr>
              <a:t>（攻方盲自评为成功）</a:t>
            </a:r>
            <a:r>
              <a:rPr lang="en-US" altLang="zh-CN" sz="2200" dirty="0">
                <a:latin typeface="+mn-ea"/>
              </a:rPr>
              <a:t>= Pr(X=1)=p</a:t>
            </a:r>
            <a:r>
              <a:rPr lang="zh-CN" altLang="en-US" sz="2200" dirty="0">
                <a:latin typeface="+mn-ea"/>
              </a:rPr>
              <a:t>，</a:t>
            </a:r>
            <a:endParaRPr lang="en-US" altLang="zh-CN" sz="22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200" dirty="0">
                <a:latin typeface="+mn-ea"/>
              </a:rPr>
              <a:t>Pr</a:t>
            </a:r>
            <a:r>
              <a:rPr lang="zh-CN" altLang="en-US" sz="2200" dirty="0">
                <a:latin typeface="+mn-ea"/>
              </a:rPr>
              <a:t>（攻方盲自评为失败）</a:t>
            </a:r>
            <a:r>
              <a:rPr lang="en-US" altLang="zh-CN" sz="2200" dirty="0">
                <a:latin typeface="+mn-ea"/>
              </a:rPr>
              <a:t>= Pr(X=0)=1-p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0&lt;p&lt;1</a:t>
            </a:r>
            <a:r>
              <a:rPr lang="zh-CN" altLang="en-US" sz="2200" dirty="0">
                <a:latin typeface="+mn-ea"/>
              </a:rPr>
              <a:t>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200" dirty="0">
                <a:latin typeface="+mn-ea"/>
              </a:rPr>
              <a:t>Pr</a:t>
            </a:r>
            <a:r>
              <a:rPr lang="zh-CN" altLang="en-US" sz="2200" dirty="0">
                <a:latin typeface="+mn-ea"/>
              </a:rPr>
              <a:t>（守方盲自评为成功）</a:t>
            </a:r>
            <a:r>
              <a:rPr lang="en-US" altLang="zh-CN" sz="2200" dirty="0">
                <a:latin typeface="+mn-ea"/>
              </a:rPr>
              <a:t>= Pr(Y=1)=q</a:t>
            </a:r>
            <a:r>
              <a:rPr lang="zh-CN" altLang="en-US" sz="2200" dirty="0">
                <a:latin typeface="+mn-ea"/>
              </a:rPr>
              <a:t>，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200" dirty="0">
                <a:latin typeface="+mn-ea"/>
              </a:rPr>
              <a:t>Pr</a:t>
            </a:r>
            <a:r>
              <a:rPr lang="zh-CN" altLang="en-US" sz="2200" dirty="0">
                <a:latin typeface="+mn-ea"/>
              </a:rPr>
              <a:t>（守方盲自评为失败）</a:t>
            </a:r>
            <a:r>
              <a:rPr lang="en-US" altLang="zh-CN" sz="2200" dirty="0">
                <a:latin typeface="+mn-ea"/>
              </a:rPr>
              <a:t>= Pr(Y=0)=1-q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0&lt;q&lt;1</a:t>
            </a:r>
            <a:r>
              <a:rPr lang="zh-CN" altLang="en-US" sz="2200" dirty="0">
                <a:latin typeface="+mn-ea"/>
              </a:rPr>
              <a:t>。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章 红客与黑客的单挑对抗极限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itchFamily="2" charset="2"/>
              <a:buChar char="l"/>
            </a:pPr>
            <a:r>
              <a:rPr lang="zh-CN" altLang="zh-CN" sz="2200" dirty="0"/>
              <a:t>首先，出人意料的是，这些极限竟然真的存在，而且还都是可达极限</a:t>
            </a:r>
            <a:endParaRPr lang="en-US" altLang="zh-CN" sz="2200" dirty="0"/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itchFamily="2" charset="2"/>
              <a:buChar char="l"/>
            </a:pPr>
            <a:r>
              <a:rPr lang="zh-CN" altLang="zh-CN" sz="2200" dirty="0"/>
              <a:t>其次，极限对攻防双方都具有“灯塔”的作用，正如香农的信道容量极限，指引了现代通信理论和技术的发展方向一样。</a:t>
            </a:r>
            <a:endParaRPr lang="en-US" altLang="zh-CN" sz="2200" dirty="0"/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itchFamily="2" charset="2"/>
              <a:buChar char="l"/>
            </a:pPr>
            <a:r>
              <a:rPr lang="zh-CN" altLang="zh-CN" sz="2200" dirty="0"/>
              <a:t>正如香农信道容量极限也只是在数据通信普及后，才越来越显示其威力一样，红客与黑客之间的各种对抗极限，将会在攻防节奏加快（比如，红客机器人和黑客机器人普及）后，显示出相应的不可替代性。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单挑盲对抗的极限</a:t>
            </a:r>
            <a:r>
              <a:rPr lang="zh-CN" altLang="zh-CN" sz="2700" dirty="0">
                <a:solidFill>
                  <a:srgbClr val="464646"/>
                </a:solidFill>
              </a:rPr>
              <a:t>“盲攻防”系统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3600" b="1" dirty="0">
                <a:latin typeface="+mn-ea"/>
              </a:rPr>
              <a:t>（</a:t>
            </a:r>
            <a:r>
              <a:rPr lang="en-US" altLang="zh-CN" sz="3600" b="1" dirty="0">
                <a:latin typeface="+mn-ea"/>
              </a:rPr>
              <a:t>X</a:t>
            </a:r>
            <a:r>
              <a:rPr lang="zh-CN" altLang="en-US" sz="3600" b="1" dirty="0">
                <a:latin typeface="+mn-ea"/>
              </a:rPr>
              <a:t>，</a:t>
            </a:r>
            <a:r>
              <a:rPr lang="en-US" altLang="zh-CN" sz="3600" b="1" dirty="0">
                <a:latin typeface="+mn-ea"/>
              </a:rPr>
              <a:t>Y</a:t>
            </a:r>
            <a:r>
              <a:rPr lang="zh-CN" altLang="en-US" sz="3600" b="1" dirty="0">
                <a:latin typeface="+mn-ea"/>
              </a:rPr>
              <a:t>）的联合概率分布如下：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3100" dirty="0">
                <a:latin typeface="+mn-ea"/>
              </a:rPr>
              <a:t>Pr</a:t>
            </a:r>
            <a:r>
              <a:rPr lang="zh-CN" altLang="en-US" sz="3100" dirty="0">
                <a:latin typeface="+mn-ea"/>
              </a:rPr>
              <a:t>（攻方盲自评为成功，守方盲自评为成功）</a:t>
            </a:r>
            <a:r>
              <a:rPr lang="en-US" altLang="zh-CN" sz="3100" dirty="0">
                <a:latin typeface="+mn-ea"/>
              </a:rPr>
              <a:t>= Pr</a:t>
            </a:r>
            <a:r>
              <a:rPr lang="zh-CN" altLang="en-US" sz="3100" dirty="0">
                <a:latin typeface="+mn-ea"/>
              </a:rPr>
              <a:t>（</a:t>
            </a:r>
            <a:r>
              <a:rPr lang="en-US" altLang="zh-CN" sz="3100" dirty="0">
                <a:latin typeface="+mn-ea"/>
              </a:rPr>
              <a:t>X=1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Y=1</a:t>
            </a:r>
            <a:r>
              <a:rPr lang="zh-CN" altLang="en-US" sz="3100" dirty="0">
                <a:latin typeface="+mn-ea"/>
              </a:rPr>
              <a:t>）</a:t>
            </a:r>
            <a:r>
              <a:rPr lang="en-US" altLang="zh-CN" sz="3100" dirty="0">
                <a:latin typeface="+mn-ea"/>
              </a:rPr>
              <a:t>=a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0&lt;a&lt;1</a:t>
            </a:r>
            <a:r>
              <a:rPr lang="zh-CN" altLang="en-US" sz="3100" dirty="0">
                <a:latin typeface="+mn-ea"/>
              </a:rPr>
              <a:t>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3100" dirty="0">
                <a:latin typeface="+mn-ea"/>
              </a:rPr>
              <a:t>Pr</a:t>
            </a:r>
            <a:r>
              <a:rPr lang="zh-CN" altLang="en-US" sz="3100" dirty="0">
                <a:latin typeface="+mn-ea"/>
              </a:rPr>
              <a:t>（攻方盲自评为成功，守方盲自评为失败）</a:t>
            </a:r>
            <a:r>
              <a:rPr lang="en-US" altLang="zh-CN" sz="3100" dirty="0">
                <a:latin typeface="+mn-ea"/>
              </a:rPr>
              <a:t>= Pr</a:t>
            </a:r>
            <a:r>
              <a:rPr lang="zh-CN" altLang="en-US" sz="3100" dirty="0">
                <a:latin typeface="+mn-ea"/>
              </a:rPr>
              <a:t>（</a:t>
            </a:r>
            <a:r>
              <a:rPr lang="en-US" altLang="zh-CN" sz="3100" dirty="0">
                <a:latin typeface="+mn-ea"/>
              </a:rPr>
              <a:t>X=1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Y=0</a:t>
            </a:r>
            <a:r>
              <a:rPr lang="zh-CN" altLang="en-US" sz="3100" dirty="0">
                <a:latin typeface="+mn-ea"/>
              </a:rPr>
              <a:t>）</a:t>
            </a:r>
            <a:r>
              <a:rPr lang="en-US" altLang="zh-CN" sz="3100" dirty="0">
                <a:latin typeface="+mn-ea"/>
              </a:rPr>
              <a:t>=b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0&lt;b&lt;1</a:t>
            </a:r>
            <a:r>
              <a:rPr lang="zh-CN" altLang="en-US" sz="3100" dirty="0">
                <a:latin typeface="+mn-ea"/>
              </a:rPr>
              <a:t>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3100" dirty="0">
                <a:latin typeface="+mn-ea"/>
              </a:rPr>
              <a:t>Pr</a:t>
            </a:r>
            <a:r>
              <a:rPr lang="zh-CN" altLang="en-US" sz="3100" dirty="0">
                <a:latin typeface="+mn-ea"/>
              </a:rPr>
              <a:t>（攻方盲自评为失败，守方盲自评为成功）</a:t>
            </a:r>
            <a:r>
              <a:rPr lang="en-US" altLang="zh-CN" sz="3100" dirty="0">
                <a:latin typeface="+mn-ea"/>
              </a:rPr>
              <a:t>= Pr</a:t>
            </a:r>
            <a:r>
              <a:rPr lang="zh-CN" altLang="en-US" sz="3100" dirty="0">
                <a:latin typeface="+mn-ea"/>
              </a:rPr>
              <a:t>（</a:t>
            </a:r>
            <a:r>
              <a:rPr lang="en-US" altLang="zh-CN" sz="3100" dirty="0">
                <a:latin typeface="+mn-ea"/>
              </a:rPr>
              <a:t>X=0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Y=1</a:t>
            </a:r>
            <a:r>
              <a:rPr lang="zh-CN" altLang="en-US" sz="3100" dirty="0">
                <a:latin typeface="+mn-ea"/>
              </a:rPr>
              <a:t>）</a:t>
            </a:r>
            <a:r>
              <a:rPr lang="en-US" altLang="zh-CN" sz="3100" dirty="0">
                <a:latin typeface="+mn-ea"/>
              </a:rPr>
              <a:t>=c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0&lt;c&lt;1</a:t>
            </a:r>
            <a:r>
              <a:rPr lang="zh-CN" altLang="en-US" sz="3100" dirty="0">
                <a:latin typeface="+mn-ea"/>
              </a:rPr>
              <a:t>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3100" dirty="0">
                <a:latin typeface="+mn-ea"/>
              </a:rPr>
              <a:t>Pr</a:t>
            </a:r>
            <a:r>
              <a:rPr lang="zh-CN" altLang="en-US" sz="3100" dirty="0">
                <a:latin typeface="+mn-ea"/>
              </a:rPr>
              <a:t>（攻方盲自评为失败，守方盲自评为失败）</a:t>
            </a:r>
            <a:r>
              <a:rPr lang="en-US" altLang="zh-CN" sz="3100" dirty="0">
                <a:latin typeface="+mn-ea"/>
              </a:rPr>
              <a:t>= Pr</a:t>
            </a:r>
            <a:r>
              <a:rPr lang="zh-CN" altLang="en-US" sz="3100" dirty="0">
                <a:latin typeface="+mn-ea"/>
              </a:rPr>
              <a:t>（</a:t>
            </a:r>
            <a:r>
              <a:rPr lang="en-US" altLang="zh-CN" sz="3100" dirty="0">
                <a:latin typeface="+mn-ea"/>
              </a:rPr>
              <a:t>X=0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Y=0</a:t>
            </a:r>
            <a:r>
              <a:rPr lang="zh-CN" altLang="en-US" sz="3100" dirty="0">
                <a:latin typeface="+mn-ea"/>
              </a:rPr>
              <a:t>）</a:t>
            </a:r>
            <a:r>
              <a:rPr lang="en-US" altLang="zh-CN" sz="3100" dirty="0">
                <a:latin typeface="+mn-ea"/>
              </a:rPr>
              <a:t>=d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0&lt;d&lt;1</a:t>
            </a:r>
            <a:r>
              <a:rPr lang="zh-CN" altLang="en-US" sz="3100" dirty="0">
                <a:latin typeface="+mn-ea"/>
              </a:rPr>
              <a:t>；</a:t>
            </a:r>
            <a:endParaRPr lang="zh-CN" altLang="en-US" sz="31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3600" dirty="0"/>
              <a:t>变量</a:t>
            </a:r>
            <a:r>
              <a:rPr lang="en-US" altLang="zh-CN" sz="3600" dirty="0"/>
              <a:t>a</a:t>
            </a:r>
            <a:r>
              <a:rPr lang="zh-CN" altLang="zh-CN" sz="3600" dirty="0"/>
              <a:t>，</a:t>
            </a:r>
            <a:r>
              <a:rPr lang="en-US" altLang="zh-CN" sz="3600" dirty="0"/>
              <a:t>b</a:t>
            </a:r>
            <a:r>
              <a:rPr lang="zh-CN" altLang="zh-CN" sz="3600" dirty="0"/>
              <a:t>，</a:t>
            </a:r>
            <a:r>
              <a:rPr lang="en-US" altLang="zh-CN" sz="3600" dirty="0"/>
              <a:t>c</a:t>
            </a:r>
            <a:r>
              <a:rPr lang="zh-CN" altLang="zh-CN" sz="3600" dirty="0"/>
              <a:t>，</a:t>
            </a:r>
            <a:r>
              <a:rPr lang="en-US" altLang="zh-CN" sz="3600" dirty="0"/>
              <a:t>d</a:t>
            </a:r>
            <a:r>
              <a:rPr lang="zh-CN" altLang="zh-CN" sz="3600" dirty="0"/>
              <a:t>，</a:t>
            </a:r>
            <a:r>
              <a:rPr lang="en-US" altLang="zh-CN" sz="3600" dirty="0"/>
              <a:t>p</a:t>
            </a:r>
            <a:r>
              <a:rPr lang="zh-CN" altLang="zh-CN" sz="3600" dirty="0"/>
              <a:t>，</a:t>
            </a:r>
            <a:r>
              <a:rPr lang="en-US" altLang="zh-CN" sz="3600" dirty="0"/>
              <a:t>q</a:t>
            </a:r>
            <a:r>
              <a:rPr lang="zh-CN" altLang="zh-CN" sz="3600" dirty="0"/>
              <a:t>中，其实只有三个是独立的</a:t>
            </a:r>
            <a:endParaRPr lang="en-US" altLang="zh-CN" sz="36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fr-FR" altLang="zh-CN" sz="3100" dirty="0">
                <a:latin typeface="+mn-ea"/>
              </a:rPr>
              <a:t>a+b+c+d=1</a:t>
            </a:r>
            <a:r>
              <a:rPr lang="zh-CN" altLang="fr-FR" sz="3100" dirty="0">
                <a:latin typeface="+mn-ea"/>
              </a:rPr>
              <a:t>； </a:t>
            </a:r>
            <a:endParaRPr lang="en-US" altLang="zh-CN" sz="31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fr-FR" altLang="zh-CN" sz="3100" dirty="0">
                <a:latin typeface="+mn-ea"/>
              </a:rPr>
              <a:t>p=Pr(X=1)= Pr(X=1,Y=0)+ Pr(X=1,Y=1)=a+b;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fr-FR" altLang="zh-CN" sz="3100" dirty="0">
                <a:latin typeface="+mn-ea"/>
              </a:rPr>
              <a:t>q=Pr(Y=1)= Pr(X=1,Y=1)+ Pr(X=0,Y=1)=a+c;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单挑盲对抗的极限</a:t>
            </a:r>
            <a:r>
              <a:rPr lang="zh-CN" altLang="zh-CN" sz="2700" dirty="0">
                <a:solidFill>
                  <a:srgbClr val="464646"/>
                </a:solidFill>
              </a:rPr>
              <a:t>“盲攻防”系统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dirty="0">
                <a:latin typeface="+mn-ea"/>
              </a:rPr>
              <a:t>“秘密调整”</a:t>
            </a:r>
            <a:endParaRPr lang="zh-CN" altLang="en-US" sz="25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指双方都不知道对方做了些什么调整。比如，针对网络空间安全对抗，也许红客安装了一个防火墙，也许黑客植入了一种新的恶意代码等；针对阵地战的情况，也许攻方调来了一支增援部队，也许守方又埋了一批地雷等。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攻守双方调整完成后，双方又在新擂台上，再开始“下一轮”的对抗</a:t>
            </a:r>
            <a:r>
              <a:rPr lang="zh-CN" altLang="en-US" sz="2600" dirty="0">
                <a:latin typeface="+mn-ea"/>
              </a:rPr>
              <a:t>。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由上面的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、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、（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）等随机变量组成的攻防系统。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单挑盲对抗的极限 </a:t>
            </a:r>
            <a:r>
              <a:rPr lang="zh-CN" altLang="zh-CN" sz="2700" dirty="0"/>
              <a:t>黑客攻击能力的极限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dirty="0">
                <a:latin typeface="+mn-ea"/>
              </a:rPr>
              <a:t>新造一个随机变量</a:t>
            </a:r>
            <a:r>
              <a:rPr lang="en-US" altLang="zh-CN" sz="2500" dirty="0">
                <a:latin typeface="+mn-ea"/>
              </a:rPr>
              <a:t>:Z=</a:t>
            </a:r>
            <a:r>
              <a:rPr lang="zh-CN" altLang="en-US" sz="2500" dirty="0">
                <a:latin typeface="+mn-ea"/>
              </a:rPr>
              <a:t>（</a:t>
            </a:r>
            <a:r>
              <a:rPr lang="en-US" altLang="zh-CN" sz="2500" dirty="0">
                <a:latin typeface="+mn-ea"/>
              </a:rPr>
              <a:t>X+Y</a:t>
            </a:r>
            <a:r>
              <a:rPr lang="zh-CN" altLang="en-US" sz="2500" dirty="0">
                <a:latin typeface="+mn-ea"/>
              </a:rPr>
              <a:t>）</a:t>
            </a:r>
            <a:r>
              <a:rPr lang="en-US" altLang="zh-CN" sz="2500" dirty="0">
                <a:latin typeface="+mn-ea"/>
              </a:rPr>
              <a:t>mod2</a:t>
            </a:r>
            <a:r>
              <a:rPr lang="zh-CN" altLang="en-US" sz="2500" dirty="0">
                <a:latin typeface="+mn-ea"/>
              </a:rPr>
              <a:t>。</a:t>
            </a:r>
            <a:endParaRPr lang="zh-CN" altLang="en-US" sz="25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任何两个随机变量都可以组成一个通信信道，所以，把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作为输入，</a:t>
            </a:r>
            <a:r>
              <a:rPr lang="en-US" altLang="zh-CN" sz="2200" dirty="0">
                <a:latin typeface="+mn-ea"/>
              </a:rPr>
              <a:t>Z</a:t>
            </a:r>
            <a:r>
              <a:rPr lang="zh-CN" altLang="en-US" sz="2200" dirty="0">
                <a:latin typeface="+mn-ea"/>
              </a:rPr>
              <a:t>作为输出，上帝便可构造出一个通信信道</a:t>
            </a:r>
            <a:r>
              <a:rPr lang="en-US" altLang="zh-CN" sz="2200" dirty="0">
                <a:latin typeface="+mn-ea"/>
              </a:rPr>
              <a:t>F</a:t>
            </a:r>
            <a:r>
              <a:rPr lang="zh-CN" altLang="en-US" sz="2200" dirty="0">
                <a:latin typeface="+mn-ea"/>
              </a:rPr>
              <a:t>，称之为“攻击信道”。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dirty="0">
                <a:latin typeface="+mn-ea"/>
              </a:rPr>
              <a:t>由于攻方（黑客）的目的是要打败守方（红客），所以，黑客是否“真正成功”，不能由自己的盲评价来定（虽然这个盲评价是真心的），而应该是由“红客”的真心盲评价说了算</a:t>
            </a:r>
            <a:endParaRPr lang="zh-CN" altLang="en-US" sz="25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200" dirty="0">
                <a:latin typeface="+mn-ea"/>
              </a:rPr>
              <a:t>{</a:t>
            </a:r>
            <a:r>
              <a:rPr lang="zh-CN" altLang="en-US" sz="2200" dirty="0">
                <a:latin typeface="+mn-ea"/>
              </a:rPr>
              <a:t>攻方的某次攻击真正成功</a:t>
            </a:r>
            <a:r>
              <a:rPr lang="en-US" altLang="zh-CN" sz="2200" dirty="0">
                <a:latin typeface="+mn-ea"/>
              </a:rPr>
              <a:t>}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200" dirty="0">
                <a:latin typeface="+mn-ea"/>
              </a:rPr>
              <a:t>	={</a:t>
            </a:r>
            <a:r>
              <a:rPr lang="zh-CN" altLang="en-US" sz="2200" dirty="0">
                <a:latin typeface="+mn-ea"/>
              </a:rPr>
              <a:t>攻方本次盲自评为成功∩守方本次盲自评为失败</a:t>
            </a:r>
            <a:r>
              <a:rPr lang="en-US" altLang="zh-CN" sz="2200" dirty="0">
                <a:latin typeface="+mn-ea"/>
              </a:rPr>
              <a:t>}∪{</a:t>
            </a:r>
            <a:r>
              <a:rPr lang="zh-CN" altLang="en-US" sz="2200" dirty="0">
                <a:latin typeface="+mn-ea"/>
              </a:rPr>
              <a:t>攻方本次盲自评为失败∩守方本次盲自评为失败</a:t>
            </a:r>
            <a:r>
              <a:rPr lang="en-US" altLang="zh-CN" sz="2200" dirty="0">
                <a:latin typeface="+mn-ea"/>
              </a:rPr>
              <a:t>}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200" dirty="0">
                <a:latin typeface="+mn-ea"/>
              </a:rPr>
              <a:t>  ={X=1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Y=0}∪{X=0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Y=0}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200" dirty="0">
                <a:latin typeface="+mn-ea"/>
              </a:rPr>
              <a:t>	={X=1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Z=1}∪{X=0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Z=0}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200" dirty="0">
                <a:latin typeface="+mn-ea"/>
              </a:rPr>
              <a:t>  ={1</a:t>
            </a:r>
            <a:r>
              <a:rPr lang="zh-CN" altLang="en-US" sz="2200" dirty="0">
                <a:latin typeface="+mn-ea"/>
              </a:rPr>
              <a:t>比特信息被成功地从通信系统</a:t>
            </a:r>
            <a:r>
              <a:rPr lang="en-US" altLang="zh-CN" sz="2200" dirty="0">
                <a:latin typeface="+mn-ea"/>
              </a:rPr>
              <a:t>F</a:t>
            </a:r>
            <a:r>
              <a:rPr lang="zh-CN" altLang="en-US" sz="2200" dirty="0">
                <a:latin typeface="+mn-ea"/>
              </a:rPr>
              <a:t>的发端（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）传输到了收端（</a:t>
            </a:r>
            <a:r>
              <a:rPr lang="en-US" altLang="zh-CN" sz="2200" dirty="0">
                <a:latin typeface="+mn-ea"/>
              </a:rPr>
              <a:t>Z</a:t>
            </a:r>
            <a:r>
              <a:rPr lang="zh-CN" altLang="en-US" sz="2200" dirty="0">
                <a:latin typeface="+mn-ea"/>
              </a:rPr>
              <a:t>）</a:t>
            </a:r>
            <a:r>
              <a:rPr lang="en-US" altLang="zh-CN" sz="2200" dirty="0">
                <a:latin typeface="+mn-ea"/>
              </a:rPr>
              <a:t>}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单挑盲对抗的极限 </a:t>
            </a:r>
            <a:r>
              <a:rPr lang="zh-CN" altLang="zh-CN" sz="2700" dirty="0">
                <a:solidFill>
                  <a:srgbClr val="464646"/>
                </a:solidFill>
              </a:rPr>
              <a:t>黑客攻击能力的极限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dirty="0">
                <a:latin typeface="+mn-ea"/>
              </a:rPr>
              <a:t>如果有</a:t>
            </a:r>
            <a:r>
              <a:rPr lang="en-US" altLang="zh-CN" sz="2500" dirty="0">
                <a:latin typeface="+mn-ea"/>
              </a:rPr>
              <a:t>1</a:t>
            </a:r>
            <a:r>
              <a:rPr lang="zh-CN" altLang="en-US" sz="2500" dirty="0">
                <a:latin typeface="+mn-ea"/>
              </a:rPr>
              <a:t>比特信息被成功地从发端（</a:t>
            </a:r>
            <a:r>
              <a:rPr lang="en-US" altLang="zh-CN" sz="2500" dirty="0">
                <a:latin typeface="+mn-ea"/>
              </a:rPr>
              <a:t>X</a:t>
            </a:r>
            <a:r>
              <a:rPr lang="zh-CN" altLang="en-US" sz="2500" dirty="0">
                <a:latin typeface="+mn-ea"/>
              </a:rPr>
              <a:t>）传到了收端（</a:t>
            </a:r>
            <a:r>
              <a:rPr lang="en-US" altLang="zh-CN" sz="2500" dirty="0">
                <a:latin typeface="+mn-ea"/>
              </a:rPr>
              <a:t>Z</a:t>
            </a:r>
            <a:r>
              <a:rPr lang="zh-CN" altLang="en-US" sz="2500" dirty="0">
                <a:latin typeface="+mn-ea"/>
              </a:rPr>
              <a:t>），那么，要么是“</a:t>
            </a:r>
            <a:r>
              <a:rPr lang="en-US" altLang="zh-CN" sz="2500" dirty="0">
                <a:latin typeface="+mn-ea"/>
              </a:rPr>
              <a:t>X=0</a:t>
            </a:r>
            <a:r>
              <a:rPr lang="zh-CN" altLang="en-US" sz="2500" dirty="0">
                <a:latin typeface="+mn-ea"/>
              </a:rPr>
              <a:t>，</a:t>
            </a:r>
            <a:r>
              <a:rPr lang="en-US" altLang="zh-CN" sz="2500" dirty="0">
                <a:latin typeface="+mn-ea"/>
              </a:rPr>
              <a:t>Z=0”</a:t>
            </a:r>
            <a:r>
              <a:rPr lang="zh-CN" altLang="en-US" sz="2500" dirty="0">
                <a:latin typeface="+mn-ea"/>
              </a:rPr>
              <a:t>；要么是“</a:t>
            </a:r>
            <a:r>
              <a:rPr lang="en-US" altLang="zh-CN" sz="2500" dirty="0">
                <a:latin typeface="+mn-ea"/>
              </a:rPr>
              <a:t>X=1</a:t>
            </a:r>
            <a:r>
              <a:rPr lang="zh-CN" altLang="en-US" sz="2500" dirty="0">
                <a:latin typeface="+mn-ea"/>
              </a:rPr>
              <a:t>，</a:t>
            </a:r>
            <a:r>
              <a:rPr lang="en-US" altLang="zh-CN" sz="2500" dirty="0">
                <a:latin typeface="+mn-ea"/>
              </a:rPr>
              <a:t>Z=1”</a:t>
            </a:r>
            <a:r>
              <a:rPr lang="zh-CN" altLang="en-US" sz="2500" dirty="0">
                <a:latin typeface="+mn-ea"/>
              </a:rPr>
              <a:t>。</a:t>
            </a:r>
            <a:endParaRPr lang="en-US" altLang="zh-CN" sz="25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dirty="0">
                <a:latin typeface="+mn-ea"/>
              </a:rPr>
              <a:t>由于</a:t>
            </a:r>
            <a:r>
              <a:rPr lang="en-US" altLang="zh-CN" sz="2500" dirty="0">
                <a:latin typeface="+mn-ea"/>
              </a:rPr>
              <a:t>Y=</a:t>
            </a:r>
            <a:r>
              <a:rPr lang="zh-CN" altLang="en-US" sz="2500" dirty="0">
                <a:latin typeface="+mn-ea"/>
              </a:rPr>
              <a:t>（</a:t>
            </a:r>
            <a:r>
              <a:rPr lang="en-US" altLang="zh-CN" sz="2500" dirty="0">
                <a:latin typeface="+mn-ea"/>
              </a:rPr>
              <a:t>X+Z</a:t>
            </a:r>
            <a:r>
              <a:rPr lang="zh-CN" altLang="en-US" sz="2500" dirty="0">
                <a:latin typeface="+mn-ea"/>
              </a:rPr>
              <a:t>）</a:t>
            </a:r>
            <a:r>
              <a:rPr lang="en-US" altLang="zh-CN" sz="2500" dirty="0">
                <a:latin typeface="+mn-ea"/>
              </a:rPr>
              <a:t>mod2</a:t>
            </a:r>
            <a:r>
              <a:rPr lang="zh-CN" altLang="en-US" sz="2500" dirty="0">
                <a:latin typeface="+mn-ea"/>
              </a:rPr>
              <a:t>，所以，由“</a:t>
            </a:r>
            <a:r>
              <a:rPr lang="en-US" altLang="zh-CN" sz="2500" dirty="0">
                <a:latin typeface="+mn-ea"/>
              </a:rPr>
              <a:t>X=0</a:t>
            </a:r>
            <a:r>
              <a:rPr lang="zh-CN" altLang="en-US" sz="2500" dirty="0">
                <a:latin typeface="+mn-ea"/>
              </a:rPr>
              <a:t>，</a:t>
            </a:r>
            <a:r>
              <a:rPr lang="en-US" altLang="zh-CN" sz="2500" dirty="0">
                <a:latin typeface="+mn-ea"/>
              </a:rPr>
              <a:t>Z=0”</a:t>
            </a:r>
            <a:r>
              <a:rPr lang="zh-CN" altLang="en-US" sz="2500" dirty="0">
                <a:latin typeface="+mn-ea"/>
              </a:rPr>
              <a:t>推知“</a:t>
            </a:r>
            <a:r>
              <a:rPr lang="en-US" altLang="zh-CN" sz="2500" dirty="0">
                <a:latin typeface="+mn-ea"/>
              </a:rPr>
              <a:t>X=0</a:t>
            </a:r>
            <a:r>
              <a:rPr lang="zh-CN" altLang="en-US" sz="2500" dirty="0">
                <a:latin typeface="+mn-ea"/>
              </a:rPr>
              <a:t>，</a:t>
            </a:r>
            <a:r>
              <a:rPr lang="en-US" altLang="zh-CN" sz="2500" dirty="0">
                <a:latin typeface="+mn-ea"/>
              </a:rPr>
              <a:t>Y=0”</a:t>
            </a:r>
            <a:r>
              <a:rPr lang="zh-CN" altLang="en-US" sz="2500" dirty="0">
                <a:latin typeface="+mn-ea"/>
              </a:rPr>
              <a:t>；由“</a:t>
            </a:r>
            <a:r>
              <a:rPr lang="en-US" altLang="zh-CN" sz="2500" dirty="0">
                <a:latin typeface="+mn-ea"/>
              </a:rPr>
              <a:t>X=1</a:t>
            </a:r>
            <a:r>
              <a:rPr lang="zh-CN" altLang="en-US" sz="2500" dirty="0">
                <a:latin typeface="+mn-ea"/>
              </a:rPr>
              <a:t>，</a:t>
            </a:r>
            <a:r>
              <a:rPr lang="en-US" altLang="zh-CN" sz="2500" dirty="0">
                <a:latin typeface="+mn-ea"/>
              </a:rPr>
              <a:t>Z=1”</a:t>
            </a:r>
            <a:r>
              <a:rPr lang="zh-CN" altLang="en-US" sz="2500" dirty="0">
                <a:latin typeface="+mn-ea"/>
              </a:rPr>
              <a:t>推知“</a:t>
            </a:r>
            <a:r>
              <a:rPr lang="en-US" altLang="zh-CN" sz="2500" dirty="0">
                <a:latin typeface="+mn-ea"/>
              </a:rPr>
              <a:t>X=1</a:t>
            </a:r>
            <a:r>
              <a:rPr lang="zh-CN" altLang="en-US" sz="2500" dirty="0">
                <a:latin typeface="+mn-ea"/>
              </a:rPr>
              <a:t>，</a:t>
            </a:r>
            <a:r>
              <a:rPr lang="en-US" altLang="zh-CN" sz="2500" dirty="0">
                <a:latin typeface="+mn-ea"/>
              </a:rPr>
              <a:t>Y=0”</a:t>
            </a:r>
            <a:r>
              <a:rPr lang="zh-CN" altLang="en-US" sz="2500" dirty="0">
                <a:latin typeface="+mn-ea"/>
              </a:rPr>
              <a:t>。</a:t>
            </a:r>
            <a:endParaRPr lang="zh-CN" altLang="en-US" sz="25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“</a:t>
            </a:r>
            <a:r>
              <a:rPr lang="en-US" altLang="zh-CN" sz="2200" dirty="0">
                <a:latin typeface="+mn-ea"/>
              </a:rPr>
              <a:t>X=0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Y=0”</a:t>
            </a:r>
            <a:r>
              <a:rPr lang="zh-CN" altLang="en-US" sz="2200" dirty="0">
                <a:latin typeface="+mn-ea"/>
              </a:rPr>
              <a:t>意味着“攻方本次盲自评为失败∩守方本次盲自评为失败”；</a:t>
            </a:r>
            <a:endParaRPr lang="en-US" altLang="zh-CN" sz="22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“</a:t>
            </a:r>
            <a:r>
              <a:rPr lang="en-US" altLang="zh-CN" sz="2200" dirty="0">
                <a:latin typeface="+mn-ea"/>
              </a:rPr>
              <a:t>X=1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Y=0”</a:t>
            </a:r>
            <a:r>
              <a:rPr lang="zh-CN" altLang="en-US" sz="2200" dirty="0">
                <a:latin typeface="+mn-ea"/>
              </a:rPr>
              <a:t>意味着“攻方本次盲自评为成功∩守方本次盲自评为失败”；综合起来就意味着“攻方获得某次攻击的真正成功”。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）如果黑客的某次攻击“真正成功”，那么，“攻击信道”</a:t>
            </a:r>
            <a:r>
              <a:rPr lang="en-US" altLang="zh-CN" sz="2200" dirty="0">
                <a:latin typeface="+mn-ea"/>
              </a:rPr>
              <a:t>F</a:t>
            </a:r>
            <a:r>
              <a:rPr lang="zh-CN" altLang="en-US" sz="2200" dirty="0">
                <a:latin typeface="+mn-ea"/>
              </a:rPr>
              <a:t>就成功地传输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个比特到收端；</a:t>
            </a:r>
            <a:endParaRPr lang="en-US" altLang="zh-CN" sz="22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）如果有一个比特被成功地从“攻击信道”</a:t>
            </a:r>
            <a:r>
              <a:rPr lang="en-US" altLang="zh-CN" sz="2200" dirty="0">
                <a:latin typeface="+mn-ea"/>
              </a:rPr>
              <a:t>F</a:t>
            </a:r>
            <a:r>
              <a:rPr lang="zh-CN" altLang="en-US" sz="2200" dirty="0">
                <a:latin typeface="+mn-ea"/>
              </a:rPr>
              <a:t>的发端，传送到了收端，那么，黑客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就获得了一次“真正成功攻击”。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单挑盲对抗的极限 </a:t>
            </a:r>
            <a:r>
              <a:rPr lang="zh-CN" altLang="zh-CN" sz="2700" dirty="0">
                <a:solidFill>
                  <a:srgbClr val="464646"/>
                </a:solidFill>
              </a:rPr>
              <a:t>黑客攻击能力的极限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2400" b="1" dirty="0"/>
              <a:t>引理</a:t>
            </a:r>
            <a:r>
              <a:rPr lang="en-US" altLang="zh-CN" sz="2400" b="1" dirty="0"/>
              <a:t>5.1</a:t>
            </a:r>
            <a:r>
              <a:rPr lang="zh-CN" altLang="zh-CN" sz="2400" b="1" dirty="0"/>
              <a:t>：黑客获得一次“真正成功的攻击”，其实就等于说：“攻击信道”</a:t>
            </a:r>
            <a:r>
              <a:rPr lang="en-US" altLang="zh-CN" sz="2400" b="1" dirty="0"/>
              <a:t>F</a:t>
            </a:r>
            <a:r>
              <a:rPr lang="zh-CN" altLang="zh-CN" sz="2400" b="1" dirty="0"/>
              <a:t>成功地传输了一个比特。</a:t>
            </a:r>
            <a:endParaRPr lang="zh-CN" altLang="en-US" sz="25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根据香农信息论的著名“信道编码定理”（见文献</a:t>
            </a:r>
            <a:r>
              <a:rPr lang="en-US" altLang="zh-CN" sz="2200" dirty="0">
                <a:latin typeface="+mn-ea"/>
              </a:rPr>
              <a:t>[5]</a:t>
            </a:r>
            <a:r>
              <a:rPr lang="zh-CN" altLang="en-US" sz="2200" dirty="0">
                <a:latin typeface="+mn-ea"/>
              </a:rPr>
              <a:t>或本书第</a:t>
            </a:r>
            <a:r>
              <a:rPr lang="en-US" altLang="zh-CN" sz="2200" dirty="0">
                <a:latin typeface="+mn-ea"/>
              </a:rPr>
              <a:t>7.3</a:t>
            </a:r>
            <a:r>
              <a:rPr lang="zh-CN" altLang="en-US" sz="2200" dirty="0">
                <a:latin typeface="+mn-ea"/>
              </a:rPr>
              <a:t>节）：如果信道</a:t>
            </a:r>
            <a:r>
              <a:rPr lang="en-US" altLang="zh-CN" sz="2200" dirty="0">
                <a:latin typeface="+mn-ea"/>
              </a:rPr>
              <a:t>F</a:t>
            </a:r>
            <a:r>
              <a:rPr lang="zh-CN" altLang="en-US" sz="2200" dirty="0">
                <a:latin typeface="+mn-ea"/>
              </a:rPr>
              <a:t>的容量为</a:t>
            </a:r>
            <a:r>
              <a:rPr lang="en-US" altLang="zh-CN" sz="2200" dirty="0">
                <a:latin typeface="+mn-ea"/>
              </a:rPr>
              <a:t>C</a:t>
            </a:r>
            <a:r>
              <a:rPr lang="zh-CN" altLang="en-US" sz="2200" dirty="0">
                <a:latin typeface="+mn-ea"/>
              </a:rPr>
              <a:t>，那么，对于任意传输率</a:t>
            </a: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600" b="1" dirty="0"/>
              <a:t>k/n</a:t>
            </a:r>
            <a:r>
              <a:rPr lang="zh-CN" altLang="zh-CN" sz="2600" b="1" dirty="0"/>
              <a:t>≤</a:t>
            </a:r>
            <a:r>
              <a:rPr lang="en-US" altLang="zh-CN" sz="2600" b="1" dirty="0"/>
              <a:t>C</a:t>
            </a:r>
            <a:endParaRPr lang="zh-CN" altLang="en-US" sz="3000" b="1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都可以在译码错误概率任意小的情况下，通过某个</a:t>
            </a:r>
            <a:r>
              <a:rPr lang="en-US" altLang="zh-CN" sz="2200" dirty="0">
                <a:latin typeface="+mn-ea"/>
              </a:rPr>
              <a:t>n</a:t>
            </a:r>
            <a:r>
              <a:rPr lang="zh-CN" altLang="en-US" sz="2200" dirty="0">
                <a:latin typeface="+mn-ea"/>
              </a:rPr>
              <a:t>比特长的码字，成功地把</a:t>
            </a:r>
            <a:r>
              <a:rPr lang="en-US" altLang="zh-CN" sz="2200" dirty="0">
                <a:latin typeface="+mn-ea"/>
              </a:rPr>
              <a:t>k</a:t>
            </a:r>
            <a:r>
              <a:rPr lang="zh-CN" altLang="en-US" sz="2200" dirty="0">
                <a:latin typeface="+mn-ea"/>
              </a:rPr>
              <a:t>个比特传输到收信端。反过来，如果信道</a:t>
            </a:r>
            <a:r>
              <a:rPr lang="en-US" altLang="zh-CN" sz="2200" dirty="0">
                <a:latin typeface="+mn-ea"/>
              </a:rPr>
              <a:t>F</a:t>
            </a:r>
            <a:r>
              <a:rPr lang="zh-CN" altLang="en-US" sz="2200" dirty="0">
                <a:latin typeface="+mn-ea"/>
              </a:rPr>
              <a:t>能够用</a:t>
            </a:r>
            <a:r>
              <a:rPr lang="en-US" altLang="zh-CN" sz="2200" dirty="0">
                <a:latin typeface="+mn-ea"/>
              </a:rPr>
              <a:t>n</a:t>
            </a:r>
            <a:r>
              <a:rPr lang="zh-CN" altLang="en-US" sz="2200" dirty="0">
                <a:latin typeface="+mn-ea"/>
              </a:rPr>
              <a:t>长码字，把</a:t>
            </a:r>
            <a:r>
              <a:rPr lang="en-US" altLang="zh-CN" sz="2200" dirty="0">
                <a:latin typeface="+mn-ea"/>
              </a:rPr>
              <a:t>S</a:t>
            </a:r>
            <a:r>
              <a:rPr lang="zh-CN" altLang="en-US" sz="2200" dirty="0">
                <a:latin typeface="+mn-ea"/>
              </a:rPr>
              <a:t>个比特无误差地传输到收端，那么，一定有</a:t>
            </a:r>
            <a:endParaRPr lang="en-US" altLang="zh-CN" sz="2200" dirty="0">
              <a:latin typeface="+mn-ea"/>
            </a:endParaRP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400" b="1" dirty="0"/>
              <a:t>S</a:t>
            </a:r>
            <a:r>
              <a:rPr lang="zh-CN" altLang="zh-CN" sz="2400" b="1" dirty="0"/>
              <a:t>≤</a:t>
            </a:r>
            <a:r>
              <a:rPr lang="en-US" altLang="zh-CN" sz="2400" b="1" dirty="0" err="1"/>
              <a:t>nC</a:t>
            </a:r>
            <a:endParaRPr lang="zh-CN" altLang="en-US" sz="3300" b="1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单挑盲对抗的极限 </a:t>
            </a:r>
            <a:r>
              <a:rPr lang="zh-CN" altLang="zh-CN" sz="2700" dirty="0">
                <a:solidFill>
                  <a:srgbClr val="464646"/>
                </a:solidFill>
              </a:rPr>
              <a:t>黑客攻击能力的极限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b="1" dirty="0">
                <a:latin typeface="+mn-ea"/>
              </a:rPr>
              <a:t>定理</a:t>
            </a:r>
            <a:r>
              <a:rPr lang="en-US" altLang="zh-CN" sz="2500" b="1" dirty="0">
                <a:latin typeface="+mn-ea"/>
              </a:rPr>
              <a:t>5.1</a:t>
            </a:r>
            <a:r>
              <a:rPr lang="zh-CN" altLang="en-US" sz="2500" b="1" dirty="0">
                <a:latin typeface="+mn-ea"/>
              </a:rPr>
              <a:t>（单挑盲对抗时黑客攻击能力极限定理）：</a:t>
            </a:r>
            <a:endParaRPr lang="zh-CN" altLang="en-US" sz="2500" b="1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设由随机变量（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；</a:t>
            </a:r>
            <a:r>
              <a:rPr lang="en-US" altLang="zh-CN" sz="2200" dirty="0">
                <a:latin typeface="+mn-ea"/>
              </a:rPr>
              <a:t>Z</a:t>
            </a:r>
            <a:r>
              <a:rPr lang="zh-CN" altLang="en-US" sz="2200" dirty="0">
                <a:latin typeface="+mn-ea"/>
              </a:rPr>
              <a:t>）组成的“攻击信道”</a:t>
            </a:r>
            <a:r>
              <a:rPr lang="en-US" altLang="zh-CN" sz="2200" dirty="0">
                <a:latin typeface="+mn-ea"/>
              </a:rPr>
              <a:t>F</a:t>
            </a:r>
            <a:r>
              <a:rPr lang="zh-CN" altLang="en-US" sz="2200" dirty="0">
                <a:latin typeface="+mn-ea"/>
              </a:rPr>
              <a:t>的信道容量为</a:t>
            </a:r>
            <a:r>
              <a:rPr lang="en-US" altLang="zh-CN" sz="2200" dirty="0">
                <a:latin typeface="+mn-ea"/>
              </a:rPr>
              <a:t>C</a:t>
            </a:r>
            <a:r>
              <a:rPr lang="zh-CN" altLang="en-US" sz="2200" dirty="0">
                <a:latin typeface="+mn-ea"/>
              </a:rPr>
              <a:t>。那么，</a:t>
            </a:r>
            <a:endParaRPr lang="en-US" altLang="zh-CN" sz="22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200" dirty="0">
                <a:latin typeface="+mn-ea"/>
              </a:rPr>
              <a:t>  1</a:t>
            </a:r>
            <a:r>
              <a:rPr lang="zh-CN" altLang="en-US" sz="2200" dirty="0">
                <a:latin typeface="+mn-ea"/>
              </a:rPr>
              <a:t>）如果黑客想“真正成功”地把红客打败</a:t>
            </a:r>
            <a:r>
              <a:rPr lang="en-US" altLang="zh-CN" sz="2200" dirty="0">
                <a:latin typeface="+mn-ea"/>
              </a:rPr>
              <a:t>k</a:t>
            </a:r>
            <a:r>
              <a:rPr lang="zh-CN" altLang="en-US" sz="2200" dirty="0">
                <a:latin typeface="+mn-ea"/>
              </a:rPr>
              <a:t>次，那么，一定有某种技巧（对应于香农编码），使得他能够在</a:t>
            </a:r>
            <a:r>
              <a:rPr lang="en-US" altLang="zh-CN" sz="2200" dirty="0">
                <a:latin typeface="+mn-ea"/>
              </a:rPr>
              <a:t>k/C</a:t>
            </a:r>
            <a:r>
              <a:rPr lang="zh-CN" altLang="en-US" sz="2200" dirty="0">
                <a:latin typeface="+mn-ea"/>
              </a:rPr>
              <a:t>次攻击中，以任意接近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的概率达到目的。反过来，</a:t>
            </a:r>
            <a:endParaRPr lang="en-US" altLang="zh-CN" sz="22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200" dirty="0">
                <a:latin typeface="+mn-ea"/>
              </a:rPr>
              <a:t>  2</a:t>
            </a:r>
            <a:r>
              <a:rPr lang="zh-CN" altLang="en-US" sz="2200" dirty="0">
                <a:latin typeface="+mn-ea"/>
              </a:rPr>
              <a:t>）如果黑客经过</a:t>
            </a:r>
            <a:r>
              <a:rPr lang="en-US" altLang="zh-CN" sz="2200" dirty="0">
                <a:latin typeface="+mn-ea"/>
              </a:rPr>
              <a:t>n</a:t>
            </a:r>
            <a:r>
              <a:rPr lang="zh-CN" altLang="en-US" sz="2200" dirty="0">
                <a:latin typeface="+mn-ea"/>
              </a:rPr>
              <a:t>次攻击，获得了</a:t>
            </a:r>
            <a:r>
              <a:rPr lang="en-US" altLang="zh-CN" sz="2200" dirty="0">
                <a:latin typeface="+mn-ea"/>
              </a:rPr>
              <a:t>S</a:t>
            </a:r>
            <a:r>
              <a:rPr lang="zh-CN" altLang="en-US" sz="2200" dirty="0">
                <a:latin typeface="+mn-ea"/>
              </a:rPr>
              <a:t>次“真正成功”的攻击，那么，一定有</a:t>
            </a:r>
            <a:endParaRPr lang="en-US" altLang="zh-CN" sz="2200" dirty="0">
              <a:latin typeface="+mn-ea"/>
            </a:endParaRP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400" b="1" dirty="0"/>
              <a:t>S</a:t>
            </a:r>
            <a:r>
              <a:rPr lang="zh-CN" altLang="zh-CN" sz="2400" b="1" dirty="0"/>
              <a:t>≤</a:t>
            </a:r>
            <a:r>
              <a:rPr lang="en-US" altLang="zh-CN" sz="2400" b="1" dirty="0" err="1"/>
              <a:t>nC</a:t>
            </a:r>
            <a:endParaRPr lang="en-US" altLang="zh-CN" sz="3300" b="1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 pitchFamily="2" charset="2"/>
              <a:buChar char="Ø"/>
            </a:pPr>
            <a:r>
              <a:rPr lang="zh-CN" altLang="en-US" sz="2200" dirty="0">
                <a:latin typeface="+mn-ea"/>
              </a:rPr>
              <a:t>由定理</a:t>
            </a:r>
            <a:r>
              <a:rPr lang="en-US" altLang="zh-CN" sz="2200" dirty="0">
                <a:latin typeface="+mn-ea"/>
              </a:rPr>
              <a:t>5.1</a:t>
            </a:r>
            <a:r>
              <a:rPr lang="zh-CN" altLang="en-US" sz="2200" dirty="0">
                <a:latin typeface="+mn-ea"/>
              </a:rPr>
              <a:t>可知，只要求出“攻击信道”</a:t>
            </a:r>
            <a:r>
              <a:rPr lang="en-US" altLang="zh-CN" sz="2200" dirty="0">
                <a:latin typeface="+mn-ea"/>
              </a:rPr>
              <a:t>F</a:t>
            </a:r>
            <a:r>
              <a:rPr lang="zh-CN" altLang="en-US" sz="2200" dirty="0">
                <a:latin typeface="+mn-ea"/>
              </a:rPr>
              <a:t>的信道容量</a:t>
            </a:r>
            <a:r>
              <a:rPr lang="en-US" altLang="zh-CN" sz="2200" dirty="0">
                <a:latin typeface="+mn-ea"/>
              </a:rPr>
              <a:t>C</a:t>
            </a:r>
            <a:r>
              <a:rPr lang="zh-CN" altLang="en-US" sz="2200" dirty="0">
                <a:latin typeface="+mn-ea"/>
              </a:rPr>
              <a:t>，那么，黑客的攻击能力极限就确定了。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sz="25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单挑盲对抗的极限 </a:t>
            </a:r>
            <a:r>
              <a:rPr lang="zh-CN" altLang="en-US" sz="2700" dirty="0">
                <a:latin typeface="+mn-ea"/>
              </a:rPr>
              <a:t>红客守卫能力极限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“防御信道”</a:t>
            </a:r>
            <a:r>
              <a:rPr lang="en-US" altLang="zh-CN" sz="2200" dirty="0">
                <a:latin typeface="+mn-ea"/>
              </a:rPr>
              <a:t>:</a:t>
            </a:r>
            <a:r>
              <a:rPr lang="zh-CN" altLang="en-US" sz="2200" dirty="0">
                <a:latin typeface="+mn-ea"/>
              </a:rPr>
              <a:t>根据随机变量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（红客）和</a:t>
            </a:r>
            <a:r>
              <a:rPr lang="en-US" altLang="zh-CN" sz="2200" dirty="0">
                <a:latin typeface="+mn-ea"/>
              </a:rPr>
              <a:t>Z</a:t>
            </a:r>
            <a:r>
              <a:rPr lang="zh-CN" altLang="en-US" sz="2200" dirty="0">
                <a:latin typeface="+mn-ea"/>
              </a:rPr>
              <a:t>，再组成另一个通信信道</a:t>
            </a:r>
            <a:r>
              <a:rPr lang="en-US" altLang="zh-CN" sz="2200" dirty="0">
                <a:latin typeface="+mn-ea"/>
              </a:rPr>
              <a:t>G</a:t>
            </a:r>
            <a:r>
              <a:rPr lang="zh-CN" altLang="en-US" sz="2200" dirty="0">
                <a:latin typeface="+mn-ea"/>
              </a:rPr>
              <a:t>，称为“防御信道”，即，把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作为输入，</a:t>
            </a:r>
            <a:r>
              <a:rPr lang="en-US" altLang="zh-CN" sz="2200" dirty="0">
                <a:latin typeface="+mn-ea"/>
              </a:rPr>
              <a:t>Z</a:t>
            </a:r>
            <a:r>
              <a:rPr lang="zh-CN" altLang="en-US" sz="2200" dirty="0">
                <a:latin typeface="+mn-ea"/>
              </a:rPr>
              <a:t>作为输出。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200" dirty="0">
                <a:latin typeface="+mn-ea"/>
              </a:rPr>
              <a:t>{</a:t>
            </a:r>
            <a:r>
              <a:rPr lang="zh-CN" altLang="en-US" sz="2200" dirty="0">
                <a:latin typeface="+mn-ea"/>
              </a:rPr>
              <a:t>守方的某次防卫真正成功</a:t>
            </a:r>
            <a:r>
              <a:rPr lang="en-US" altLang="zh-CN" sz="2200" dirty="0">
                <a:latin typeface="+mn-ea"/>
              </a:rPr>
              <a:t>}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200" dirty="0">
                <a:latin typeface="+mn-ea"/>
              </a:rPr>
              <a:t>	={</a:t>
            </a:r>
            <a:r>
              <a:rPr lang="zh-CN" altLang="en-US" sz="2200" dirty="0">
                <a:latin typeface="+mn-ea"/>
              </a:rPr>
              <a:t>守方本次盲自评为成功∩攻方本次盲自评为失败</a:t>
            </a:r>
            <a:r>
              <a:rPr lang="en-US" altLang="zh-CN" sz="2200" dirty="0">
                <a:latin typeface="+mn-ea"/>
              </a:rPr>
              <a:t>}∪{</a:t>
            </a:r>
            <a:r>
              <a:rPr lang="zh-CN" altLang="en-US" sz="2200" dirty="0">
                <a:latin typeface="+mn-ea"/>
              </a:rPr>
              <a:t>守方本次盲自评为失败∩攻方本次盲自评为失败</a:t>
            </a:r>
            <a:r>
              <a:rPr lang="en-US" altLang="zh-CN" sz="2200" dirty="0">
                <a:latin typeface="+mn-ea"/>
              </a:rPr>
              <a:t>}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200" dirty="0">
                <a:latin typeface="+mn-ea"/>
              </a:rPr>
              <a:t>	={Y=1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X=0}∪{Y=0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X=0}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200" dirty="0">
                <a:latin typeface="+mn-ea"/>
              </a:rPr>
              <a:t>	={Y=1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Z=1}∪{Y=0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Z=0}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200" dirty="0">
                <a:latin typeface="+mn-ea"/>
              </a:rPr>
              <a:t>	={1</a:t>
            </a:r>
            <a:r>
              <a:rPr lang="zh-CN" altLang="en-US" sz="2200" dirty="0">
                <a:latin typeface="+mn-ea"/>
              </a:rPr>
              <a:t>比特信息被成功地从防御信道</a:t>
            </a:r>
            <a:r>
              <a:rPr lang="en-US" altLang="zh-CN" sz="2200" dirty="0">
                <a:latin typeface="+mn-ea"/>
              </a:rPr>
              <a:t>G</a:t>
            </a:r>
            <a:r>
              <a:rPr lang="zh-CN" altLang="en-US" sz="2200" dirty="0">
                <a:latin typeface="+mn-ea"/>
              </a:rPr>
              <a:t>的发端（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）传输到了收端（</a:t>
            </a:r>
            <a:r>
              <a:rPr lang="en-US" altLang="zh-CN" sz="2200" dirty="0">
                <a:latin typeface="+mn-ea"/>
              </a:rPr>
              <a:t>Z</a:t>
            </a:r>
            <a:r>
              <a:rPr lang="zh-CN" altLang="en-US" sz="2200" dirty="0">
                <a:latin typeface="+mn-ea"/>
              </a:rPr>
              <a:t>）</a:t>
            </a:r>
            <a:r>
              <a:rPr lang="en-US" altLang="zh-CN" sz="2200" dirty="0">
                <a:latin typeface="+mn-ea"/>
              </a:rPr>
              <a:t>}</a:t>
            </a:r>
            <a:r>
              <a:rPr lang="zh-CN" altLang="en-US" sz="2200" dirty="0">
                <a:latin typeface="+mn-ea"/>
              </a:rPr>
              <a:t>。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如果在“防御信道”</a:t>
            </a:r>
            <a:r>
              <a:rPr lang="en-US" altLang="zh-CN" sz="2200" dirty="0">
                <a:latin typeface="+mn-ea"/>
              </a:rPr>
              <a:t>G</a:t>
            </a:r>
            <a:r>
              <a:rPr lang="zh-CN" altLang="en-US" sz="2200" dirty="0">
                <a:latin typeface="+mn-ea"/>
              </a:rPr>
              <a:t>中，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比特信息被成功地从发端（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）传到了收端（</a:t>
            </a:r>
            <a:r>
              <a:rPr lang="en-US" altLang="zh-CN" sz="2200" dirty="0">
                <a:latin typeface="+mn-ea"/>
              </a:rPr>
              <a:t>Z</a:t>
            </a:r>
            <a:r>
              <a:rPr lang="zh-CN" altLang="en-US" sz="2200" dirty="0">
                <a:latin typeface="+mn-ea"/>
              </a:rPr>
              <a:t>），那么，红客就获得了一次“真正成功的”防卫。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b="1" dirty="0">
                <a:latin typeface="+mn-ea"/>
              </a:rPr>
              <a:t>引理</a:t>
            </a:r>
            <a:r>
              <a:rPr lang="en-US" altLang="zh-CN" sz="2500" b="1" dirty="0">
                <a:latin typeface="+mn-ea"/>
              </a:rPr>
              <a:t>5.2</a:t>
            </a:r>
            <a:r>
              <a:rPr lang="zh-CN" altLang="en-US" sz="2500" b="1" dirty="0">
                <a:latin typeface="+mn-ea"/>
              </a:rPr>
              <a:t>：红客获得一次“真正成功的守卫”，其实就等于说：“防御信道”</a:t>
            </a:r>
            <a:r>
              <a:rPr lang="en-US" altLang="zh-CN" sz="2500" b="1" dirty="0">
                <a:latin typeface="+mn-ea"/>
              </a:rPr>
              <a:t>G</a:t>
            </a:r>
            <a:r>
              <a:rPr lang="zh-CN" altLang="en-US" sz="2500" b="1" dirty="0">
                <a:latin typeface="+mn-ea"/>
              </a:rPr>
              <a:t>成功地传输了一个比特。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单挑盲对抗的极限 </a:t>
            </a:r>
            <a:r>
              <a:rPr lang="zh-CN" altLang="en-US" sz="2700" dirty="0">
                <a:solidFill>
                  <a:srgbClr val="464646"/>
                </a:solidFill>
                <a:latin typeface="黑体"/>
              </a:rPr>
              <a:t>红客守卫能力极限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b="1" dirty="0">
                <a:latin typeface="+mn-ea"/>
              </a:rPr>
              <a:t>定理</a:t>
            </a:r>
            <a:r>
              <a:rPr lang="en-US" altLang="zh-CN" sz="2500" b="1" dirty="0">
                <a:latin typeface="+mn-ea"/>
              </a:rPr>
              <a:t>5.2</a:t>
            </a:r>
            <a:r>
              <a:rPr lang="zh-CN" altLang="en-US" sz="2500" b="1" dirty="0">
                <a:latin typeface="+mn-ea"/>
              </a:rPr>
              <a:t>（单挑盲对抗场景下红客守卫能力极限定理）：</a:t>
            </a:r>
            <a:endParaRPr lang="en-US" altLang="zh-CN" sz="2500" b="1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b="0" i="0" dirty="0">
                <a:solidFill>
                  <a:schemeClr val="tx1"/>
                </a:solidFill>
                <a:latin typeface="+mn-ea"/>
                <a:cs typeface="+mn-cs"/>
              </a:rPr>
              <a:t>课程目标 </a:t>
            </a:r>
            <a:r>
              <a:rPr lang="en-US" altLang="zh-CN" sz="2200" b="0" i="0" dirty="0">
                <a:solidFill>
                  <a:schemeClr val="tx1"/>
                </a:solidFill>
                <a:latin typeface="+mn-ea"/>
                <a:cs typeface="+mn-cs"/>
              </a:rPr>
              <a:t>1</a:t>
            </a:r>
            <a:r>
              <a:rPr lang="zh-CN" altLang="en-US" sz="2200" dirty="0">
                <a:latin typeface="+mn-ea"/>
              </a:rPr>
              <a:t>设由随机变量（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；</a:t>
            </a:r>
            <a:r>
              <a:rPr lang="en-US" altLang="zh-CN" sz="2200" dirty="0">
                <a:latin typeface="+mn-ea"/>
              </a:rPr>
              <a:t>Z</a:t>
            </a:r>
            <a:r>
              <a:rPr lang="zh-CN" altLang="en-US" sz="2200" dirty="0">
                <a:latin typeface="+mn-ea"/>
              </a:rPr>
              <a:t>）组成的“防御信道”</a:t>
            </a:r>
            <a:r>
              <a:rPr lang="en-US" altLang="zh-CN" sz="2200" dirty="0">
                <a:latin typeface="+mn-ea"/>
              </a:rPr>
              <a:t>G</a:t>
            </a:r>
            <a:r>
              <a:rPr lang="zh-CN" altLang="en-US" sz="2200" dirty="0">
                <a:latin typeface="+mn-ea"/>
              </a:rPr>
              <a:t>的信道容量为</a:t>
            </a:r>
            <a:r>
              <a:rPr lang="en-US" altLang="zh-CN" sz="2200" dirty="0">
                <a:latin typeface="+mn-ea"/>
              </a:rPr>
              <a:t>D</a:t>
            </a:r>
            <a:r>
              <a:rPr lang="zh-CN" altLang="en-US" sz="2200" dirty="0">
                <a:latin typeface="+mn-ea"/>
              </a:rPr>
              <a:t>。那么，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）如果红客想“真正成功”地把黑客挡住</a:t>
            </a:r>
            <a:r>
              <a:rPr lang="en-US" altLang="zh-CN" sz="2200" dirty="0">
                <a:latin typeface="+mn-ea"/>
              </a:rPr>
              <a:t>R</a:t>
            </a:r>
            <a:r>
              <a:rPr lang="zh-CN" altLang="en-US" sz="2200" dirty="0">
                <a:latin typeface="+mn-ea"/>
              </a:rPr>
              <a:t>次，那么，一定有某种技巧（对应于香农编码），使得他能够在</a:t>
            </a:r>
            <a:r>
              <a:rPr lang="en-US" altLang="zh-CN" sz="2200" dirty="0">
                <a:latin typeface="+mn-ea"/>
              </a:rPr>
              <a:t>R/D</a:t>
            </a:r>
            <a:r>
              <a:rPr lang="zh-CN" altLang="en-US" sz="2200" dirty="0">
                <a:latin typeface="+mn-ea"/>
              </a:rPr>
              <a:t>次防御中，以任意接近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的概率达到目的。反过来，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）如果红客经过</a:t>
            </a:r>
            <a:r>
              <a:rPr lang="en-US" altLang="zh-CN" sz="2200" dirty="0">
                <a:latin typeface="+mn-ea"/>
              </a:rPr>
              <a:t>N</a:t>
            </a:r>
            <a:r>
              <a:rPr lang="zh-CN" altLang="en-US" sz="2200" dirty="0">
                <a:latin typeface="+mn-ea"/>
              </a:rPr>
              <a:t>次守卫，获得了</a:t>
            </a:r>
            <a:r>
              <a:rPr lang="en-US" altLang="zh-CN" sz="2200" dirty="0">
                <a:latin typeface="+mn-ea"/>
              </a:rPr>
              <a:t>R</a:t>
            </a:r>
            <a:r>
              <a:rPr lang="zh-CN" altLang="en-US" sz="2200" dirty="0">
                <a:latin typeface="+mn-ea"/>
              </a:rPr>
              <a:t>次“真正成功”的守卫，那么，一定有</a:t>
            </a: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200" dirty="0">
                <a:latin typeface="+mn-ea"/>
              </a:rPr>
              <a:t>R≤ND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dirty="0">
                <a:latin typeface="+mn-ea"/>
              </a:rPr>
              <a:t>计算“防御信道”</a:t>
            </a:r>
            <a:r>
              <a:rPr lang="en-US" altLang="zh-CN" sz="2500" dirty="0">
                <a:latin typeface="+mn-ea"/>
              </a:rPr>
              <a:t>G</a:t>
            </a:r>
            <a:r>
              <a:rPr lang="zh-CN" altLang="en-US" sz="2500" dirty="0">
                <a:latin typeface="+mn-ea"/>
              </a:rPr>
              <a:t>的“信道容量”</a:t>
            </a:r>
            <a:r>
              <a:rPr lang="en-US" altLang="zh-CN" sz="2500" dirty="0">
                <a:latin typeface="+mn-ea"/>
              </a:rPr>
              <a:t>D</a:t>
            </a:r>
            <a:r>
              <a:rPr lang="zh-CN" altLang="en-US" sz="2500" dirty="0">
                <a:latin typeface="+mn-ea"/>
              </a:rPr>
              <a:t>：</a:t>
            </a:r>
            <a:endParaRPr lang="zh-CN" altLang="en-US" sz="25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考虑通信系统</a:t>
            </a:r>
            <a:r>
              <a:rPr lang="en-US" altLang="zh-CN" sz="2200" dirty="0">
                <a:latin typeface="+mn-ea"/>
              </a:rPr>
              <a:t>G</a:t>
            </a:r>
            <a:r>
              <a:rPr lang="zh-CN" altLang="en-US" sz="2200" dirty="0">
                <a:latin typeface="+mn-ea"/>
              </a:rPr>
              <a:t>，它由随机变量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Z</a:t>
            </a:r>
            <a:r>
              <a:rPr lang="zh-CN" altLang="en-US" sz="2200" dirty="0">
                <a:latin typeface="+mn-ea"/>
              </a:rPr>
              <a:t>构成的，即，它以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为输入，</a:t>
            </a:r>
            <a:r>
              <a:rPr lang="en-US" altLang="zh-CN" sz="2200" dirty="0">
                <a:latin typeface="+mn-ea"/>
              </a:rPr>
              <a:t>Z</a:t>
            </a:r>
            <a:r>
              <a:rPr lang="zh-CN" altLang="en-US" sz="2200" dirty="0">
                <a:latin typeface="+mn-ea"/>
              </a:rPr>
              <a:t>为输出；它的</a:t>
            </a:r>
            <a:r>
              <a:rPr lang="en-US" altLang="zh-CN" sz="2200" dirty="0">
                <a:latin typeface="+mn-ea"/>
              </a:rPr>
              <a:t>2X2</a:t>
            </a:r>
            <a:r>
              <a:rPr lang="zh-CN" altLang="en-US" sz="2200" dirty="0">
                <a:latin typeface="+mn-ea"/>
              </a:rPr>
              <a:t>阶转移概率矩阵为</a:t>
            </a: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000" dirty="0"/>
              <a:t>B=[B(</a:t>
            </a:r>
            <a:r>
              <a:rPr lang="en-US" altLang="zh-CN" sz="2000" dirty="0" err="1"/>
              <a:t>y,z</a:t>
            </a:r>
            <a:r>
              <a:rPr lang="en-US" altLang="zh-CN" sz="2000" dirty="0"/>
              <a:t>)]=[P</a:t>
            </a:r>
            <a:r>
              <a:rPr lang="en-US" altLang="zh-CN" sz="2000" baseline="-25000" dirty="0"/>
              <a:t>r</a:t>
            </a:r>
            <a:r>
              <a:rPr lang="en-US" altLang="zh-CN" sz="2000" dirty="0"/>
              <a:t>(z</a:t>
            </a:r>
            <a:r>
              <a:rPr lang="zh-CN" altLang="zh-CN" sz="2000" dirty="0"/>
              <a:t>│</a:t>
            </a:r>
            <a:r>
              <a:rPr lang="en-US" altLang="zh-CN" sz="2000" dirty="0"/>
              <a:t>y)]</a:t>
            </a:r>
            <a:r>
              <a:rPr lang="zh-CN" altLang="zh-CN" sz="2000" dirty="0"/>
              <a:t>，这里</a:t>
            </a:r>
            <a:r>
              <a:rPr lang="en-US" altLang="zh-CN" sz="2000" dirty="0"/>
              <a:t>y</a:t>
            </a:r>
            <a:r>
              <a:rPr lang="zh-CN" altLang="zh-CN" sz="2000" dirty="0"/>
              <a:t>，</a:t>
            </a:r>
            <a:r>
              <a:rPr lang="en-US" altLang="zh-CN" sz="2000" dirty="0"/>
              <a:t>z=0</a:t>
            </a:r>
            <a:r>
              <a:rPr lang="zh-CN" altLang="zh-CN" sz="2000" dirty="0"/>
              <a:t>或</a:t>
            </a:r>
            <a:r>
              <a:rPr lang="en-US" altLang="zh-CN" sz="2000" dirty="0"/>
              <a:t>1</a:t>
            </a:r>
            <a:r>
              <a:rPr lang="zh-CN" altLang="zh-CN" sz="2000" dirty="0"/>
              <a:t>，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单挑盲对抗的极限 </a:t>
            </a:r>
            <a:r>
              <a:rPr lang="zh-CN" altLang="en-US" sz="2700" dirty="0">
                <a:solidFill>
                  <a:srgbClr val="464646"/>
                </a:solidFill>
                <a:latin typeface="黑体"/>
              </a:rPr>
              <a:t>攻守双方的实力对比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>
                <a:latin typeface="+mn-ea"/>
              </a:rPr>
              <a:t>“信道容量”是在传信率</a:t>
            </a:r>
            <a:r>
              <a:rPr lang="en-US" altLang="zh-CN" dirty="0">
                <a:latin typeface="+mn-ea"/>
              </a:rPr>
              <a:t>k/n</a:t>
            </a:r>
            <a:r>
              <a:rPr lang="zh-CN" altLang="en-US" dirty="0">
                <a:latin typeface="+mn-ea"/>
              </a:rPr>
              <a:t>保持不变的情况下，系统所能够传输的最大信息比特数，而每成功传输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比特，就相当于攻方的一次攻击“真正成功”（或守方的一次防守“真正成功”）</a:t>
            </a:r>
            <a:endParaRPr lang="en-US" altLang="zh-CN" dirty="0">
              <a:latin typeface="+mn-ea"/>
            </a:endParaRPr>
          </a:p>
          <a:p>
            <a:pPr marL="320040" lvl="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黑体"/>
              </a:rPr>
              <a:t>定理</a:t>
            </a:r>
            <a:r>
              <a:rPr lang="en-US" altLang="zh-CN" sz="2500" b="1" dirty="0">
                <a:solidFill>
                  <a:prstClr val="black"/>
                </a:solidFill>
                <a:latin typeface="黑体"/>
              </a:rPr>
              <a:t>5.3</a:t>
            </a:r>
            <a:r>
              <a:rPr lang="zh-CN" altLang="en-US" sz="2500" b="1" dirty="0">
                <a:solidFill>
                  <a:prstClr val="black"/>
                </a:solidFill>
                <a:latin typeface="黑体"/>
              </a:rPr>
              <a:t>（单挑盲对抗场景下攻守实力定理）：</a:t>
            </a:r>
            <a:endParaRPr lang="en-US" altLang="zh-CN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>
                <a:latin typeface="+mn-ea"/>
              </a:rPr>
              <a:t>设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D</a:t>
            </a:r>
            <a:r>
              <a:rPr lang="zh-CN" altLang="en-US" dirty="0">
                <a:latin typeface="+mn-ea"/>
              </a:rPr>
              <a:t>分别表示“攻击信道”</a:t>
            </a:r>
            <a:r>
              <a:rPr lang="en-US" altLang="zh-CN" dirty="0">
                <a:latin typeface="+mn-ea"/>
              </a:rPr>
              <a:t>F</a:t>
            </a:r>
            <a:r>
              <a:rPr lang="zh-CN" altLang="en-US" dirty="0">
                <a:latin typeface="+mn-ea"/>
              </a:rPr>
              <a:t>和“防御信道”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的“信道容量”，那么，如果</a:t>
            </a:r>
            <a:r>
              <a:rPr lang="en-US" altLang="zh-CN" dirty="0">
                <a:latin typeface="+mn-ea"/>
              </a:rPr>
              <a:t>C&lt;D</a:t>
            </a:r>
            <a:r>
              <a:rPr lang="zh-CN" altLang="en-US" dirty="0">
                <a:latin typeface="+mn-ea"/>
              </a:rPr>
              <a:t>，那么，整体上黑客处于弱势；如果</a:t>
            </a:r>
            <a:r>
              <a:rPr lang="en-US" altLang="zh-CN" dirty="0">
                <a:latin typeface="+mn-ea"/>
              </a:rPr>
              <a:t>C&gt;D</a:t>
            </a:r>
            <a:r>
              <a:rPr lang="zh-CN" altLang="en-US" dirty="0">
                <a:latin typeface="+mn-ea"/>
              </a:rPr>
              <a:t>，那么，整体上红客处于弱势；如果</a:t>
            </a:r>
            <a:r>
              <a:rPr lang="en-US" altLang="zh-CN" dirty="0">
                <a:latin typeface="+mn-ea"/>
              </a:rPr>
              <a:t>C=D</a:t>
            </a:r>
            <a:r>
              <a:rPr lang="zh-CN" altLang="en-US" dirty="0">
                <a:latin typeface="+mn-ea"/>
              </a:rPr>
              <a:t>，那么，红黑双方实力相当，难分伯仲。</a:t>
            </a:r>
            <a:endParaRPr lang="en-US" altLang="zh-CN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>
                <a:latin typeface="+mn-ea"/>
              </a:rPr>
              <a:t>注意到，“攻击信道”的容量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，其实是</a:t>
            </a:r>
            <a:r>
              <a:rPr lang="en-US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的函数，所以，可以记之为</a:t>
            </a:r>
            <a:r>
              <a:rPr lang="en-US" altLang="zh-CN" dirty="0">
                <a:latin typeface="+mn-ea"/>
              </a:rPr>
              <a:t>C(q)</a:t>
            </a:r>
            <a:r>
              <a:rPr lang="zh-CN" altLang="en-US" dirty="0">
                <a:latin typeface="+mn-ea"/>
              </a:rPr>
              <a:t>；同理，“防御信道”的容量</a:t>
            </a:r>
            <a:r>
              <a:rPr lang="en-US" altLang="zh-CN" dirty="0">
                <a:latin typeface="+mn-ea"/>
              </a:rPr>
              <a:t>D</a:t>
            </a: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的函数，可以记之为</a:t>
            </a:r>
            <a:r>
              <a:rPr lang="en-US" altLang="zh-CN" dirty="0">
                <a:latin typeface="+mn-ea"/>
              </a:rPr>
              <a:t>D(p)</a:t>
            </a:r>
            <a:r>
              <a:rPr lang="zh-CN" altLang="en-US" dirty="0">
                <a:latin typeface="+mn-ea"/>
              </a:rPr>
              <a:t>。由此，在单挑“盲对抗”中，红黑双方可以通过对自己预期的调整，即，改变相应的概率</a:t>
            </a:r>
            <a:r>
              <a:rPr lang="en-US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，从而，改变</a:t>
            </a:r>
            <a:r>
              <a:rPr lang="en-US" altLang="zh-CN" dirty="0">
                <a:latin typeface="+mn-ea"/>
              </a:rPr>
              <a:t>C(q)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D(p)</a:t>
            </a:r>
            <a:r>
              <a:rPr lang="zh-CN" altLang="en-US" dirty="0">
                <a:latin typeface="+mn-ea"/>
              </a:rPr>
              <a:t>的大小，并最终提升自己在“盲对抗”中的胜算情况。</a:t>
            </a:r>
            <a:endParaRPr lang="en-US" altLang="zh-CN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zh-CN" dirty="0">
              <a:ea typeface="宋体" pitchFamily="2" charset="-122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单挑盲对抗的极限 </a:t>
            </a:r>
            <a:r>
              <a:rPr lang="zh-CN" altLang="en-US" sz="2700" dirty="0">
                <a:solidFill>
                  <a:srgbClr val="464646"/>
                </a:solidFill>
                <a:latin typeface="黑体"/>
              </a:rPr>
              <a:t>攻守双方的实力对比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b="1" dirty="0">
                <a:latin typeface="+mn-ea"/>
              </a:rPr>
              <a:t>定理</a:t>
            </a:r>
            <a:r>
              <a:rPr lang="en-US" altLang="zh-CN" sz="2500" b="1" dirty="0">
                <a:latin typeface="+mn-ea"/>
              </a:rPr>
              <a:t>5.4</a:t>
            </a:r>
            <a:r>
              <a:rPr lang="zh-CN" altLang="en-US" sz="2500" b="1" dirty="0">
                <a:latin typeface="+mn-ea"/>
              </a:rPr>
              <a:t>（知足常乐定理）：</a:t>
            </a:r>
            <a:endParaRPr lang="en-US" altLang="zh-CN" sz="2500" b="1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>
                <a:latin typeface="+mn-ea"/>
              </a:rPr>
              <a:t>在“盲对抗”中，黑客（或红客）有两种思路来提高自己的业绩，或称为“幸福指数”：其一，增强自身的相对打击（或抵抗）力，即，增加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d</a:t>
            </a:r>
            <a:r>
              <a:rPr lang="zh-CN" altLang="en-US" dirty="0">
                <a:latin typeface="+mn-ea"/>
              </a:rPr>
              <a:t>（或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）；其二，降低自己的贪欲，即，增加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（或</a:t>
            </a:r>
            <a:r>
              <a:rPr lang="en-US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）。但是，请注意，你可能无法改变外界，即调整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d</a:t>
            </a:r>
            <a:r>
              <a:rPr lang="zh-CN" altLang="en-US" dirty="0">
                <a:latin typeface="+mn-ea"/>
              </a:rPr>
              <a:t>（或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），但却可以改变自身，即调整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（或</a:t>
            </a:r>
            <a:r>
              <a:rPr lang="en-US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）。由此可见，“知足常乐”不仅仅是一个成语，而且也是“盲对抗”中的一个真理。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97B380-7F19-4556-B1C2-9B7CF0746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5257D3-89EE-4DC0-91BB-856139C5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10C8E1D0-CF45-41EA-A191-7EBF4824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33375"/>
            <a:ext cx="8678862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651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5.1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单挑盲对抗的极限  </a:t>
            </a:r>
            <a:r>
              <a:rPr lang="zh-CN" altLang="en-US" sz="2700" dirty="0">
                <a:solidFill>
                  <a:srgbClr val="464646"/>
                </a:solidFill>
                <a:latin typeface="黑体"/>
              </a:rPr>
              <a:t>总结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dirty="0">
                <a:latin typeface="+mn-ea"/>
              </a:rPr>
              <a:t>本小节的诀窍有两点：其一，巧妙地构造了一个随机变量</a:t>
            </a:r>
            <a:endParaRPr lang="en-US" altLang="zh-CN" sz="2500" dirty="0">
              <a:latin typeface="+mn-ea"/>
            </a:endParaRP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400" dirty="0">
                <a:latin typeface="+mn-ea"/>
              </a:rPr>
              <a:t>Z=</a:t>
            </a:r>
            <a:r>
              <a:rPr lang="zh-CN" altLang="zh-CN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X+Y</a:t>
            </a:r>
            <a:r>
              <a:rPr lang="zh-CN" altLang="zh-CN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mod2</a:t>
            </a:r>
            <a:endParaRPr lang="en-US" altLang="zh-CN" sz="2500" b="1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>
                <a:latin typeface="+mn-ea"/>
              </a:rPr>
              <a:t>并将“一次真正成功”的攻防问题，等价地转换成了攻击信道（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；</a:t>
            </a:r>
            <a:r>
              <a:rPr lang="en-US" altLang="zh-CN" dirty="0">
                <a:latin typeface="+mn-ea"/>
              </a:rPr>
              <a:t>Z</a:t>
            </a:r>
            <a:r>
              <a:rPr lang="zh-CN" altLang="en-US" dirty="0">
                <a:latin typeface="+mn-ea"/>
              </a:rPr>
              <a:t>）（或者防守信道（</a:t>
            </a:r>
            <a:r>
              <a:rPr lang="en-US" altLang="zh-CN" dirty="0">
                <a:latin typeface="+mn-ea"/>
              </a:rPr>
              <a:t>Y</a:t>
            </a:r>
            <a:r>
              <a:rPr lang="zh-CN" altLang="en-US" dirty="0">
                <a:latin typeface="+mn-ea"/>
              </a:rPr>
              <a:t>；</a:t>
            </a:r>
            <a:r>
              <a:rPr lang="en-US" altLang="zh-CN" dirty="0">
                <a:latin typeface="+mn-ea"/>
              </a:rPr>
              <a:t>Z</a:t>
            </a:r>
            <a:r>
              <a:rPr lang="zh-CN" altLang="en-US" dirty="0">
                <a:latin typeface="+mn-ea"/>
              </a:rPr>
              <a:t>））的“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比特成功传输”问题；其二，恰到好处地应用了看似风马牛不相关的，香农信道编码定理。以上两点，任缺一项，就不会找到让“黑客悟空”永远也跳不出去的“如来手掌”，即，红客和黑客对抗的能力极限。</a:t>
            </a:r>
            <a:endParaRPr lang="en-US" altLang="zh-CN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5.2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单挑非盲对抗极限之“石头剪刀布”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dirty="0">
                <a:latin typeface="+mn-ea"/>
              </a:rPr>
              <a:t>设甲与乙玩“石头剪刀布”。他们可分别用随机变量</a:t>
            </a:r>
            <a:r>
              <a:rPr lang="en-US" altLang="zh-CN" sz="2500" dirty="0">
                <a:latin typeface="+mn-ea"/>
              </a:rPr>
              <a:t>X</a:t>
            </a:r>
            <a:r>
              <a:rPr lang="zh-CN" altLang="en-US" sz="2500" dirty="0">
                <a:latin typeface="+mn-ea"/>
              </a:rPr>
              <a:t>和</a:t>
            </a:r>
            <a:r>
              <a:rPr lang="en-US" altLang="zh-CN" sz="2500" dirty="0">
                <a:latin typeface="+mn-ea"/>
              </a:rPr>
              <a:t>Y</a:t>
            </a:r>
            <a:r>
              <a:rPr lang="zh-CN" altLang="en-US" sz="2500" dirty="0">
                <a:latin typeface="+mn-ea"/>
              </a:rPr>
              <a:t>来表示：</a:t>
            </a:r>
            <a:r>
              <a:rPr lang="en-US" altLang="zh-CN" sz="2500" dirty="0">
                <a:latin typeface="+mn-ea"/>
              </a:rPr>
              <a:t> 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当甲出拳为剪刀、石头、布时，分别记为</a:t>
            </a:r>
            <a:r>
              <a:rPr lang="en-US" altLang="zh-CN" dirty="0">
                <a:latin typeface="+mn-ea"/>
              </a:rPr>
              <a:t>X=0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X=1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X=2</a:t>
            </a:r>
            <a:r>
              <a:rPr lang="zh-CN" altLang="en-US" dirty="0">
                <a:latin typeface="+mn-ea"/>
              </a:rPr>
              <a:t>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当乙出拳为剪刀、石头、布时，分别记为</a:t>
            </a:r>
            <a:r>
              <a:rPr lang="en-US" altLang="zh-CN" dirty="0">
                <a:latin typeface="+mn-ea"/>
              </a:rPr>
              <a:t>Y=0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Y=1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Y=2</a:t>
            </a:r>
            <a:r>
              <a:rPr lang="zh-CN" altLang="en-US" dirty="0">
                <a:latin typeface="+mn-ea"/>
              </a:rPr>
              <a:t>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zh-CN" dirty="0">
                <a:latin typeface="+mn-ea"/>
              </a:rPr>
              <a:t>根据概率论中的“大数定律”，频率的极限趋于概率，所以甲乙双方的出拳习惯，可以用随机变量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Y</a:t>
            </a:r>
            <a:r>
              <a:rPr lang="zh-CN" altLang="zh-CN" dirty="0">
                <a:latin typeface="+mn-ea"/>
              </a:rPr>
              <a:t>的概率分布表示为：</a:t>
            </a:r>
            <a:endParaRPr lang="en-US" altLang="zh-CN" dirty="0">
              <a:ea typeface="宋体" pitchFamily="2" charset="-122"/>
            </a:endParaRP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/>
              <a:t>Pr(X=0)=p</a:t>
            </a:r>
            <a:r>
              <a:rPr lang="zh-CN" altLang="zh-CN" dirty="0"/>
              <a:t>，即，甲出“剪刀”的概率；</a:t>
            </a:r>
            <a:endParaRPr lang="en-US" altLang="zh-CN" dirty="0"/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/>
              <a:t>Pr(X=1)=q</a:t>
            </a:r>
            <a:r>
              <a:rPr lang="zh-CN" altLang="en-US" dirty="0"/>
              <a:t>，即，甲出“石头”的概率；</a:t>
            </a: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/>
              <a:t>Pr(X=2)=1-p-q</a:t>
            </a:r>
            <a:r>
              <a:rPr lang="zh-CN" altLang="en-US" dirty="0"/>
              <a:t>，即，甲出“布”的概率。这里</a:t>
            </a:r>
            <a:r>
              <a:rPr lang="en-US" altLang="zh-CN" dirty="0"/>
              <a:t>0&lt;</a:t>
            </a:r>
            <a:r>
              <a:rPr lang="en-US" altLang="zh-CN" dirty="0" err="1"/>
              <a:t>p,q,p+q</a:t>
            </a:r>
            <a:r>
              <a:rPr lang="en-US" altLang="zh-CN" dirty="0"/>
              <a:t>&lt;1</a:t>
            </a:r>
            <a:r>
              <a:rPr lang="zh-CN" altLang="en-US" dirty="0"/>
              <a:t>。</a:t>
            </a: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/>
              <a:t>Pr(Y=0)=r</a:t>
            </a:r>
            <a:r>
              <a:rPr lang="zh-CN" altLang="en-US" dirty="0"/>
              <a:t>，即，乙出“剪刀”的概率；</a:t>
            </a: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/>
              <a:t>Pr(Y=1)=s</a:t>
            </a:r>
            <a:r>
              <a:rPr lang="zh-CN" altLang="en-US" dirty="0"/>
              <a:t>，即，乙出“石头”的概率；</a:t>
            </a: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/>
              <a:t>Pr(Y=2)=1-r-s</a:t>
            </a:r>
            <a:r>
              <a:rPr lang="zh-CN" altLang="en-US" dirty="0"/>
              <a:t>，即，乙出“布”的概率。这里</a:t>
            </a:r>
            <a:r>
              <a:rPr lang="en-US" altLang="zh-CN" dirty="0"/>
              <a:t>0&lt;</a:t>
            </a:r>
            <a:r>
              <a:rPr lang="en-US" altLang="zh-CN" dirty="0" err="1"/>
              <a:t>r,s,r+s</a:t>
            </a:r>
            <a:r>
              <a:rPr lang="en-US" altLang="zh-CN" dirty="0"/>
              <a:t>&lt;1</a:t>
            </a:r>
            <a:r>
              <a:rPr lang="zh-CN" altLang="en-US" dirty="0"/>
              <a:t>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5.2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单挑非盲对抗极限之“石头剪刀布”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2400" dirty="0">
                <a:latin typeface="+mn-ea"/>
              </a:rPr>
              <a:t>同样，还可以统计出二维随机变量（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Y</a:t>
            </a:r>
            <a:r>
              <a:rPr lang="zh-CN" altLang="zh-CN" sz="2400" dirty="0">
                <a:latin typeface="+mn-ea"/>
              </a:rPr>
              <a:t>）的联合分布概率如下：</a:t>
            </a:r>
            <a:endParaRPr lang="en-US" altLang="zh-CN" sz="25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>
                <a:latin typeface="+mn-ea"/>
              </a:rPr>
              <a:t>	Pr(X=0,Y=0)=a</a:t>
            </a:r>
            <a:r>
              <a:rPr lang="zh-CN" altLang="zh-CN" dirty="0">
                <a:latin typeface="+mn-ea"/>
              </a:rPr>
              <a:t>，即，甲出“剪刀”，乙出“剪刀”的概率；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>
                <a:latin typeface="+mn-ea"/>
              </a:rPr>
              <a:t>	Pr(X=0,Y=1)=b</a:t>
            </a:r>
            <a:r>
              <a:rPr lang="zh-CN" altLang="en-US" dirty="0">
                <a:latin typeface="+mn-ea"/>
              </a:rPr>
              <a:t>，即，甲出“剪刀”，乙出“石头”的概率；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>
                <a:latin typeface="+mn-ea"/>
              </a:rPr>
              <a:t>	Pr(X=0,Y=2)=1-a-b</a:t>
            </a:r>
            <a:r>
              <a:rPr lang="zh-CN" altLang="en-US" dirty="0">
                <a:latin typeface="+mn-ea"/>
              </a:rPr>
              <a:t>，即，甲出“剪刀”，乙出“布”的概率。这里</a:t>
            </a:r>
            <a:r>
              <a:rPr lang="en-US" altLang="zh-CN" dirty="0">
                <a:latin typeface="+mn-ea"/>
              </a:rPr>
              <a:t>0&lt;</a:t>
            </a:r>
            <a:r>
              <a:rPr lang="en-US" altLang="zh-CN" dirty="0" err="1">
                <a:latin typeface="+mn-ea"/>
              </a:rPr>
              <a:t>a,b,a+b</a:t>
            </a:r>
            <a:r>
              <a:rPr lang="en-US" altLang="zh-CN" dirty="0">
                <a:latin typeface="+mn-ea"/>
              </a:rPr>
              <a:t>&lt;1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>
                <a:latin typeface="+mn-ea"/>
              </a:rPr>
              <a:t>	Pr(X=1,Y=0)=e</a:t>
            </a:r>
            <a:r>
              <a:rPr lang="zh-CN" altLang="en-US" dirty="0">
                <a:latin typeface="+mn-ea"/>
              </a:rPr>
              <a:t>，即，甲出“石头”，乙出“剪刀”的概率；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>
                <a:latin typeface="+mn-ea"/>
              </a:rPr>
              <a:t>	Pr(X=1,Y=1)=f</a:t>
            </a:r>
            <a:r>
              <a:rPr lang="zh-CN" altLang="en-US" dirty="0">
                <a:latin typeface="+mn-ea"/>
              </a:rPr>
              <a:t>，即，甲出“石头”，乙出“石头”的概率；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>
                <a:latin typeface="+mn-ea"/>
              </a:rPr>
              <a:t>	Pr(X=1,Y=2)=1-e-f</a:t>
            </a:r>
            <a:r>
              <a:rPr lang="zh-CN" altLang="en-US" dirty="0">
                <a:latin typeface="+mn-ea"/>
              </a:rPr>
              <a:t>，即，甲出“石头”，乙出“布”的概率。这里</a:t>
            </a:r>
            <a:r>
              <a:rPr lang="en-US" altLang="zh-CN" dirty="0">
                <a:latin typeface="+mn-ea"/>
              </a:rPr>
              <a:t>0&lt;</a:t>
            </a:r>
            <a:r>
              <a:rPr lang="en-US" altLang="zh-CN" dirty="0" err="1">
                <a:latin typeface="+mn-ea"/>
              </a:rPr>
              <a:t>e,f,e+f</a:t>
            </a:r>
            <a:r>
              <a:rPr lang="en-US" altLang="zh-CN" dirty="0">
                <a:latin typeface="+mn-ea"/>
              </a:rPr>
              <a:t>&lt;1</a:t>
            </a:r>
            <a:r>
              <a:rPr lang="zh-CN" altLang="en-US" dirty="0">
                <a:latin typeface="+mn-ea"/>
              </a:rPr>
              <a:t>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>
                <a:latin typeface="+mn-ea"/>
              </a:rPr>
              <a:t>	Pr(X=2,Y=0)=g</a:t>
            </a:r>
            <a:r>
              <a:rPr lang="zh-CN" altLang="en-US" dirty="0">
                <a:latin typeface="+mn-ea"/>
              </a:rPr>
              <a:t>，即，甲出“布”，乙出“剪刀”的概率；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>
                <a:latin typeface="+mn-ea"/>
              </a:rPr>
              <a:t>	Pr(X=2,Y=1)=h</a:t>
            </a:r>
            <a:r>
              <a:rPr lang="zh-CN" altLang="en-US" dirty="0">
                <a:latin typeface="+mn-ea"/>
              </a:rPr>
              <a:t>，即，甲出“布”，乙出“石头”的概率；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dirty="0">
                <a:latin typeface="+mn-ea"/>
              </a:rPr>
              <a:t>	Pr(X=2,Y=2)=1-g-h</a:t>
            </a:r>
            <a:r>
              <a:rPr lang="zh-CN" altLang="en-US" dirty="0">
                <a:latin typeface="+mn-ea"/>
              </a:rPr>
              <a:t>，即，甲出“布”，乙出“布”的概率。这里</a:t>
            </a:r>
            <a:r>
              <a:rPr lang="en-US" altLang="zh-CN" dirty="0">
                <a:latin typeface="+mn-ea"/>
              </a:rPr>
              <a:t>0&lt;</a:t>
            </a:r>
            <a:r>
              <a:rPr lang="en-US" altLang="zh-CN" dirty="0" err="1">
                <a:latin typeface="+mn-ea"/>
              </a:rPr>
              <a:t>g,h,g+h</a:t>
            </a:r>
            <a:r>
              <a:rPr lang="en-US" altLang="zh-CN" dirty="0">
                <a:latin typeface="+mn-ea"/>
              </a:rPr>
              <a:t>&lt;1</a:t>
            </a:r>
            <a:r>
              <a:rPr lang="zh-CN" altLang="en-US" dirty="0">
                <a:latin typeface="+mn-ea"/>
              </a:rPr>
              <a:t>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5.2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单挑非盲对抗极限之“石头剪刀布”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2400" dirty="0"/>
              <a:t>由随机变量</a:t>
            </a:r>
            <a:r>
              <a:rPr lang="en-US" altLang="zh-CN" sz="2400" dirty="0"/>
              <a:t>X</a:t>
            </a:r>
            <a:r>
              <a:rPr lang="zh-CN" altLang="zh-CN" sz="2400" dirty="0"/>
              <a:t>和</a:t>
            </a:r>
            <a:r>
              <a:rPr lang="en-US" altLang="zh-CN" sz="2400" dirty="0"/>
              <a:t>Y</a:t>
            </a:r>
            <a:r>
              <a:rPr lang="zh-CN" altLang="zh-CN" sz="2400" dirty="0"/>
              <a:t>，构造另一个随机变量</a:t>
            </a:r>
            <a:endParaRPr lang="en-US" altLang="zh-CN" sz="2400" dirty="0"/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500" dirty="0">
                <a:latin typeface="+mn-ea"/>
              </a:rPr>
              <a:t>Z=[2(1+X+Y)]mod3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zh-CN" dirty="0"/>
              <a:t>由于任意两个随机变量都可构成一个通信信道，所以，以</a:t>
            </a:r>
            <a:r>
              <a:rPr lang="en-US" altLang="zh-CN" dirty="0"/>
              <a:t>X</a:t>
            </a:r>
            <a:r>
              <a:rPr lang="zh-CN" altLang="zh-CN" dirty="0"/>
              <a:t>为输入，以</a:t>
            </a:r>
            <a:r>
              <a:rPr lang="en-US" altLang="zh-CN" dirty="0"/>
              <a:t>Z</a:t>
            </a:r>
            <a:r>
              <a:rPr lang="zh-CN" altLang="zh-CN" dirty="0"/>
              <a:t>为输出，我们就得到一个通信信道（</a:t>
            </a:r>
            <a:r>
              <a:rPr lang="en-US" altLang="zh-CN" dirty="0"/>
              <a:t>X</a:t>
            </a:r>
            <a:r>
              <a:rPr lang="zh-CN" altLang="zh-CN" dirty="0"/>
              <a:t>；</a:t>
            </a:r>
            <a:r>
              <a:rPr lang="en-US" altLang="zh-CN" dirty="0"/>
              <a:t>Z</a:t>
            </a:r>
            <a:r>
              <a:rPr lang="zh-CN" altLang="zh-CN" dirty="0"/>
              <a:t>），称之为“甲方信道”。</a:t>
            </a:r>
            <a:endParaRPr lang="en-US" altLang="zh-CN" dirty="0">
              <a:ea typeface="宋体" pitchFamily="2" charset="-122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2400" dirty="0"/>
              <a:t>如果在某次游戏中甲方赢，那么，就只可能有三种情况：</a:t>
            </a:r>
            <a:endParaRPr lang="en-US" altLang="zh-CN" sz="2500" b="1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>
                <a:latin typeface="+mn-ea"/>
              </a:rPr>
              <a:t>情况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，“甲出剪刀，乙出布”，即，“</a:t>
            </a:r>
            <a:r>
              <a:rPr lang="en-US" altLang="zh-CN" dirty="0">
                <a:latin typeface="+mn-ea"/>
              </a:rPr>
              <a:t>X=0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Y=2”</a:t>
            </a:r>
            <a:r>
              <a:rPr lang="zh-CN" altLang="en-US" dirty="0">
                <a:latin typeface="+mn-ea"/>
              </a:rPr>
              <a:t>，这也等价于“</a:t>
            </a:r>
            <a:r>
              <a:rPr lang="en-US" altLang="zh-CN" dirty="0">
                <a:latin typeface="+mn-ea"/>
              </a:rPr>
              <a:t>X=0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Z=0”</a:t>
            </a:r>
            <a:r>
              <a:rPr lang="zh-CN" altLang="en-US" dirty="0">
                <a:latin typeface="+mn-ea"/>
              </a:rPr>
              <a:t>，即，“甲方信道”的输入等于输出；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>
                <a:latin typeface="+mn-ea"/>
              </a:rPr>
              <a:t>情况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，“甲出石头，乙出剪刀”，即，“</a:t>
            </a:r>
            <a:r>
              <a:rPr lang="en-US" altLang="zh-CN" dirty="0">
                <a:latin typeface="+mn-ea"/>
              </a:rPr>
              <a:t>X=1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Y=0”</a:t>
            </a:r>
            <a:r>
              <a:rPr lang="zh-CN" altLang="en-US" dirty="0">
                <a:latin typeface="+mn-ea"/>
              </a:rPr>
              <a:t>，这也等价于“</a:t>
            </a:r>
            <a:r>
              <a:rPr lang="en-US" altLang="zh-CN" dirty="0">
                <a:latin typeface="+mn-ea"/>
              </a:rPr>
              <a:t>X=1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Z=1”</a:t>
            </a:r>
            <a:r>
              <a:rPr lang="zh-CN" altLang="en-US" dirty="0">
                <a:latin typeface="+mn-ea"/>
              </a:rPr>
              <a:t>，即，“甲方信道”的输入等于输出；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>
                <a:latin typeface="+mn-ea"/>
              </a:rPr>
              <a:t>情况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，“甲出布，乙出石头”，即，“</a:t>
            </a:r>
            <a:r>
              <a:rPr lang="en-US" altLang="zh-CN" dirty="0">
                <a:latin typeface="+mn-ea"/>
              </a:rPr>
              <a:t>X=2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Y=1”</a:t>
            </a:r>
            <a:r>
              <a:rPr lang="zh-CN" altLang="en-US" dirty="0">
                <a:latin typeface="+mn-ea"/>
              </a:rPr>
              <a:t>，这也等价于“</a:t>
            </a:r>
            <a:r>
              <a:rPr lang="en-US" altLang="zh-CN" dirty="0">
                <a:latin typeface="+mn-ea"/>
              </a:rPr>
              <a:t>X=2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Z=2”</a:t>
            </a:r>
            <a:r>
              <a:rPr lang="zh-CN" altLang="en-US" dirty="0">
                <a:latin typeface="+mn-ea"/>
              </a:rPr>
              <a:t>，即，“甲方信道”的输入等于输出。</a:t>
            </a:r>
            <a:endParaRPr lang="en-US" altLang="zh-CN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5.2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单挑非盲对抗极限之“石头剪刀布”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3100" dirty="0"/>
              <a:t>反过来，如果“甲方信道”将</a:t>
            </a:r>
            <a:r>
              <a:rPr lang="en-US" altLang="zh-CN" sz="3100" dirty="0"/>
              <a:t>1</a:t>
            </a:r>
            <a:r>
              <a:rPr lang="zh-CN" altLang="zh-CN" sz="3100" dirty="0"/>
              <a:t>比特信息成功地从发端送到了收端，那么，也只有三种可能的情况：</a:t>
            </a:r>
            <a:endParaRPr lang="en-US" altLang="zh-CN" sz="31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3100" dirty="0">
                <a:latin typeface="+mn-ea"/>
              </a:rPr>
              <a:t>情况</a:t>
            </a:r>
            <a:r>
              <a:rPr lang="en-US" altLang="zh-CN" sz="3100" dirty="0">
                <a:latin typeface="+mn-ea"/>
              </a:rPr>
              <a:t>1</a:t>
            </a:r>
            <a:r>
              <a:rPr lang="zh-CN" altLang="en-US" sz="3100" dirty="0">
                <a:latin typeface="+mn-ea"/>
              </a:rPr>
              <a:t>，输入和输出都等于</a:t>
            </a:r>
            <a:r>
              <a:rPr lang="en-US" altLang="zh-CN" sz="3100" dirty="0">
                <a:latin typeface="+mn-ea"/>
              </a:rPr>
              <a:t>0</a:t>
            </a:r>
            <a:r>
              <a:rPr lang="zh-CN" altLang="en-US" sz="3100" dirty="0">
                <a:latin typeface="+mn-ea"/>
              </a:rPr>
              <a:t>，即，“</a:t>
            </a:r>
            <a:r>
              <a:rPr lang="en-US" altLang="zh-CN" sz="3100" dirty="0">
                <a:latin typeface="+mn-ea"/>
              </a:rPr>
              <a:t>X=0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Z=0”</a:t>
            </a:r>
            <a:r>
              <a:rPr lang="zh-CN" altLang="en-US" sz="3100" dirty="0">
                <a:latin typeface="+mn-ea"/>
              </a:rPr>
              <a:t>，这也等价于“</a:t>
            </a:r>
            <a:r>
              <a:rPr lang="en-US" altLang="zh-CN" sz="3100" dirty="0">
                <a:latin typeface="+mn-ea"/>
              </a:rPr>
              <a:t>X=0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Y=2”</a:t>
            </a:r>
            <a:r>
              <a:rPr lang="zh-CN" altLang="en-US" sz="3100" dirty="0">
                <a:latin typeface="+mn-ea"/>
              </a:rPr>
              <a:t>，即，“甲出剪刀，乙出布”，即，甲赢；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3100" dirty="0">
                <a:latin typeface="+mn-ea"/>
              </a:rPr>
              <a:t>情况</a:t>
            </a:r>
            <a:r>
              <a:rPr lang="en-US" altLang="zh-CN" sz="3100" dirty="0">
                <a:latin typeface="+mn-ea"/>
              </a:rPr>
              <a:t>2</a:t>
            </a:r>
            <a:r>
              <a:rPr lang="zh-CN" altLang="en-US" sz="3100" dirty="0">
                <a:latin typeface="+mn-ea"/>
              </a:rPr>
              <a:t>，输入和输出都等于</a:t>
            </a:r>
            <a:r>
              <a:rPr lang="en-US" altLang="zh-CN" sz="3100" dirty="0">
                <a:latin typeface="+mn-ea"/>
              </a:rPr>
              <a:t>1</a:t>
            </a:r>
            <a:r>
              <a:rPr lang="zh-CN" altLang="en-US" sz="3100" dirty="0">
                <a:latin typeface="+mn-ea"/>
              </a:rPr>
              <a:t>，即，“</a:t>
            </a:r>
            <a:r>
              <a:rPr lang="en-US" altLang="zh-CN" sz="3100" dirty="0">
                <a:latin typeface="+mn-ea"/>
              </a:rPr>
              <a:t>X=1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Z=1”</a:t>
            </a:r>
            <a:r>
              <a:rPr lang="zh-CN" altLang="en-US" sz="3100" dirty="0">
                <a:latin typeface="+mn-ea"/>
              </a:rPr>
              <a:t>，这也等价于“</a:t>
            </a:r>
            <a:r>
              <a:rPr lang="en-US" altLang="zh-CN" sz="3100" dirty="0">
                <a:latin typeface="+mn-ea"/>
              </a:rPr>
              <a:t>X=1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Y=0”</a:t>
            </a:r>
            <a:r>
              <a:rPr lang="zh-CN" altLang="en-US" sz="3100" dirty="0">
                <a:latin typeface="+mn-ea"/>
              </a:rPr>
              <a:t>，即，“甲出石头，乙出剪刀”，即，甲赢；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3100" dirty="0">
                <a:latin typeface="+mn-ea"/>
              </a:rPr>
              <a:t>情况</a:t>
            </a:r>
            <a:r>
              <a:rPr lang="en-US" altLang="zh-CN" sz="3100" dirty="0">
                <a:latin typeface="+mn-ea"/>
              </a:rPr>
              <a:t>3</a:t>
            </a:r>
            <a:r>
              <a:rPr lang="zh-CN" altLang="en-US" sz="3100" dirty="0">
                <a:latin typeface="+mn-ea"/>
              </a:rPr>
              <a:t>，输入和输出都等于</a:t>
            </a:r>
            <a:r>
              <a:rPr lang="en-US" altLang="zh-CN" sz="3100" dirty="0">
                <a:latin typeface="+mn-ea"/>
              </a:rPr>
              <a:t>2</a:t>
            </a:r>
            <a:r>
              <a:rPr lang="zh-CN" altLang="en-US" sz="3100" dirty="0">
                <a:latin typeface="+mn-ea"/>
              </a:rPr>
              <a:t>，即，“</a:t>
            </a:r>
            <a:r>
              <a:rPr lang="en-US" altLang="zh-CN" sz="3100" dirty="0">
                <a:latin typeface="+mn-ea"/>
              </a:rPr>
              <a:t>X=2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Z=2”</a:t>
            </a:r>
            <a:r>
              <a:rPr lang="zh-CN" altLang="en-US" sz="3100" dirty="0">
                <a:latin typeface="+mn-ea"/>
              </a:rPr>
              <a:t>，这也等价于“</a:t>
            </a:r>
            <a:r>
              <a:rPr lang="en-US" altLang="zh-CN" sz="3100" dirty="0">
                <a:latin typeface="+mn-ea"/>
              </a:rPr>
              <a:t>X=2</a:t>
            </a:r>
            <a:r>
              <a:rPr lang="zh-CN" altLang="en-US" sz="3100" dirty="0">
                <a:latin typeface="+mn-ea"/>
              </a:rPr>
              <a:t>，</a:t>
            </a:r>
            <a:r>
              <a:rPr lang="en-US" altLang="zh-CN" sz="3100" dirty="0">
                <a:latin typeface="+mn-ea"/>
              </a:rPr>
              <a:t>Y=1”</a:t>
            </a:r>
            <a:r>
              <a:rPr lang="zh-CN" altLang="en-US" sz="3100" dirty="0">
                <a:latin typeface="+mn-ea"/>
              </a:rPr>
              <a:t>，即，“甲出布，乙出石头”，即，甲赢。</a:t>
            </a:r>
            <a:r>
              <a:rPr lang="en-US" altLang="zh-CN" sz="3100" dirty="0">
                <a:latin typeface="+mn-ea"/>
              </a:rPr>
              <a:t> 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zh-CN" altLang="en-US" sz="3100" dirty="0">
                <a:latin typeface="+mn-ea"/>
              </a:rPr>
              <a:t>综合以上正反两方面，共六种情况，就得到一个重要引理：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3100" b="1" dirty="0">
                <a:latin typeface="+mn-ea"/>
              </a:rPr>
              <a:t>引理</a:t>
            </a:r>
            <a:r>
              <a:rPr lang="en-US" altLang="zh-CN" sz="3100" b="1" dirty="0">
                <a:latin typeface="+mn-ea"/>
              </a:rPr>
              <a:t>5.3</a:t>
            </a:r>
            <a:r>
              <a:rPr lang="zh-CN" altLang="en-US" sz="3100" b="1" dirty="0">
                <a:latin typeface="+mn-ea"/>
              </a:rPr>
              <a:t>：甲赢一次，就意味着“甲方信道”成功地把</a:t>
            </a:r>
            <a:r>
              <a:rPr lang="en-US" altLang="zh-CN" sz="3100" b="1" dirty="0">
                <a:latin typeface="+mn-ea"/>
              </a:rPr>
              <a:t>1</a:t>
            </a:r>
            <a:r>
              <a:rPr lang="zh-CN" altLang="en-US" sz="3100" b="1" dirty="0">
                <a:latin typeface="+mn-ea"/>
              </a:rPr>
              <a:t>比特信息，从发端送到了收端；反之亦然。</a:t>
            </a:r>
            <a:endParaRPr lang="en-US" altLang="zh-CN" sz="3100" b="1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100" dirty="0">
                <a:latin typeface="+mn-ea"/>
              </a:rPr>
              <a:t>	</a:t>
            </a:r>
            <a:r>
              <a:rPr lang="zh-CN" altLang="en-US" sz="3100" dirty="0">
                <a:latin typeface="+mn-ea"/>
              </a:rPr>
              <a:t>再利用随机变量</a:t>
            </a:r>
            <a:r>
              <a:rPr lang="en-US" altLang="zh-CN" sz="3100" dirty="0">
                <a:latin typeface="+mn-ea"/>
              </a:rPr>
              <a:t>Y</a:t>
            </a:r>
            <a:r>
              <a:rPr lang="zh-CN" altLang="en-US" sz="3100" dirty="0">
                <a:latin typeface="+mn-ea"/>
              </a:rPr>
              <a:t>和</a:t>
            </a:r>
            <a:r>
              <a:rPr lang="en-US" altLang="zh-CN" sz="3100" dirty="0">
                <a:latin typeface="+mn-ea"/>
              </a:rPr>
              <a:t>Z</a:t>
            </a:r>
            <a:r>
              <a:rPr lang="zh-CN" altLang="en-US" sz="3100" dirty="0">
                <a:latin typeface="+mn-ea"/>
              </a:rPr>
              <a:t>构造一个信道（</a:t>
            </a:r>
            <a:r>
              <a:rPr lang="en-US" altLang="zh-CN" sz="3100" dirty="0">
                <a:latin typeface="+mn-ea"/>
              </a:rPr>
              <a:t>Y</a:t>
            </a:r>
            <a:r>
              <a:rPr lang="zh-CN" altLang="en-US" sz="3100" dirty="0">
                <a:latin typeface="+mn-ea"/>
              </a:rPr>
              <a:t>；</a:t>
            </a:r>
            <a:r>
              <a:rPr lang="en-US" altLang="zh-CN" sz="3100" dirty="0">
                <a:latin typeface="+mn-ea"/>
              </a:rPr>
              <a:t>Z</a:t>
            </a:r>
            <a:r>
              <a:rPr lang="zh-CN" altLang="en-US" sz="3100" dirty="0">
                <a:latin typeface="+mn-ea"/>
              </a:rPr>
              <a:t>），称之为“乙方信道”，它以</a:t>
            </a:r>
            <a:r>
              <a:rPr lang="en-US" altLang="zh-CN" sz="3100" dirty="0">
                <a:latin typeface="+mn-ea"/>
              </a:rPr>
              <a:t>Y</a:t>
            </a:r>
            <a:r>
              <a:rPr lang="zh-CN" altLang="en-US" sz="3100" dirty="0">
                <a:latin typeface="+mn-ea"/>
              </a:rPr>
              <a:t>为输入，以</a:t>
            </a:r>
            <a:r>
              <a:rPr lang="en-US" altLang="zh-CN" sz="3100" dirty="0">
                <a:latin typeface="+mn-ea"/>
              </a:rPr>
              <a:t>Z</a:t>
            </a:r>
            <a:r>
              <a:rPr lang="zh-CN" altLang="en-US" sz="3100" dirty="0">
                <a:latin typeface="+mn-ea"/>
              </a:rPr>
              <a:t>为输出。那么，仿照前面的论述，我们可得如下引理：</a:t>
            </a:r>
            <a:r>
              <a:rPr lang="en-US" altLang="zh-CN" sz="3100" dirty="0">
                <a:latin typeface="+mn-ea"/>
              </a:rPr>
              <a:t> </a:t>
            </a:r>
            <a:endParaRPr lang="zh-CN" altLang="en-US" sz="31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3100" b="1" dirty="0">
                <a:latin typeface="+mn-ea"/>
              </a:rPr>
              <a:t>引理</a:t>
            </a:r>
            <a:r>
              <a:rPr lang="en-US" altLang="zh-CN" sz="3100" b="1" dirty="0">
                <a:latin typeface="+mn-ea"/>
              </a:rPr>
              <a:t>5.4</a:t>
            </a:r>
            <a:r>
              <a:rPr lang="zh-CN" altLang="en-US" sz="3100" b="1" dirty="0">
                <a:latin typeface="+mn-ea"/>
              </a:rPr>
              <a:t>：乙方赢一次，就意味着“乙方信道”成功地把</a:t>
            </a:r>
            <a:r>
              <a:rPr lang="en-US" altLang="zh-CN" sz="3100" b="1" dirty="0">
                <a:latin typeface="+mn-ea"/>
              </a:rPr>
              <a:t>1</a:t>
            </a:r>
            <a:r>
              <a:rPr lang="zh-CN" altLang="en-US" sz="3100" b="1" dirty="0">
                <a:latin typeface="+mn-ea"/>
              </a:rPr>
              <a:t>比特信息，从发端送到了收端；反之亦然。</a:t>
            </a:r>
            <a:endParaRPr lang="en-US" altLang="zh-CN" sz="3100" b="1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5.2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单挑非盲对抗极限之“石头剪刀布”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zh-CN" sz="5600" dirty="0"/>
              <a:t>由此可见，甲乙双方玩“石头剪刀布”的输赢问题，就转化成了“甲方信道”和“乙方信道”能否成功地传输信息比特的问题。根据香农信道编码容量定理（见文献</a:t>
            </a:r>
            <a:r>
              <a:rPr lang="en-US" altLang="zh-CN" sz="5600" dirty="0"/>
              <a:t>[5]</a:t>
            </a:r>
            <a:r>
              <a:rPr lang="zh-CN" altLang="zh-CN" sz="5600" dirty="0"/>
              <a:t>或本书第</a:t>
            </a:r>
            <a:r>
              <a:rPr lang="en-US" altLang="zh-CN" sz="5600" dirty="0"/>
              <a:t>7.3</a:t>
            </a:r>
            <a:r>
              <a:rPr lang="zh-CN" altLang="zh-CN" sz="5600" dirty="0"/>
              <a:t>节），我们知道：信道容量就等于该信道能够成功传输的信息比特数。所以，“石头剪刀布”的游戏问题，就转化成了信道容量问题。更准确地说，我们有如下定理：</a:t>
            </a:r>
            <a:endParaRPr lang="en-US" altLang="zh-CN" sz="5600" dirty="0">
              <a:ea typeface="宋体" pitchFamily="2" charset="-122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5600" b="1" dirty="0"/>
              <a:t>定理</a:t>
            </a:r>
            <a:r>
              <a:rPr lang="en-US" altLang="zh-CN" sz="5600" b="1" dirty="0"/>
              <a:t>5.5</a:t>
            </a:r>
            <a:r>
              <a:rPr lang="zh-CN" altLang="zh-CN" sz="5600" b="1" dirty="0"/>
              <a:t>（“石头剪刀布”定理）：</a:t>
            </a:r>
            <a:endParaRPr lang="en-US" altLang="zh-CN" sz="5600" dirty="0"/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6200" dirty="0">
                <a:latin typeface="+mn-ea"/>
              </a:rPr>
              <a:t>如果剔除“平局”不考虑（即，忽略甲乙双方都出相同手势的情况），那么，</a:t>
            </a:r>
            <a:endParaRPr lang="en-US" altLang="zh-CN" sz="6200" dirty="0">
              <a:latin typeface="+mn-ea"/>
            </a:endParaRPr>
          </a:p>
          <a:p>
            <a:pPr marL="576072" lvl="1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5500" dirty="0"/>
              <a:t>	1</a:t>
            </a:r>
            <a:r>
              <a:rPr lang="zh-CN" altLang="en-US" sz="5500" dirty="0"/>
              <a:t>）针对甲方来说，对任意</a:t>
            </a:r>
            <a:r>
              <a:rPr lang="en-US" altLang="zh-CN" sz="5500" dirty="0"/>
              <a:t>k/</a:t>
            </a:r>
            <a:r>
              <a:rPr lang="en-US" altLang="zh-CN" sz="5500" dirty="0" err="1"/>
              <a:t>n≤C</a:t>
            </a:r>
            <a:r>
              <a:rPr lang="zh-CN" altLang="en-US" sz="5500" dirty="0"/>
              <a:t>，都一定有某种技巧（对应于香农信道编码），使得，在</a:t>
            </a:r>
            <a:r>
              <a:rPr lang="en-US" altLang="zh-CN" sz="5500" dirty="0" err="1"/>
              <a:t>nC</a:t>
            </a:r>
            <a:r>
              <a:rPr lang="zh-CN" altLang="en-US" sz="5500" dirty="0"/>
              <a:t>次游戏中，甲方能够胜乙方</a:t>
            </a:r>
            <a:r>
              <a:rPr lang="en-US" altLang="zh-CN" sz="5500" dirty="0"/>
              <a:t>k</a:t>
            </a:r>
            <a:r>
              <a:rPr lang="zh-CN" altLang="en-US" sz="5500" dirty="0"/>
              <a:t>次；如果在某</a:t>
            </a:r>
            <a:r>
              <a:rPr lang="en-US" altLang="zh-CN" sz="5500" dirty="0"/>
              <a:t>m</a:t>
            </a:r>
            <a:r>
              <a:rPr lang="zh-CN" altLang="en-US" sz="5500" dirty="0"/>
              <a:t>次游戏中，甲方已经胜出乙方</a:t>
            </a:r>
            <a:r>
              <a:rPr lang="en-US" altLang="zh-CN" sz="5500" dirty="0"/>
              <a:t>u</a:t>
            </a:r>
            <a:r>
              <a:rPr lang="zh-CN" altLang="en-US" sz="5500" dirty="0"/>
              <a:t>次，那么，一定有</a:t>
            </a:r>
            <a:r>
              <a:rPr lang="en-US" altLang="zh-CN" sz="5500" dirty="0" err="1"/>
              <a:t>u≤mC</a:t>
            </a:r>
            <a:r>
              <a:rPr lang="zh-CN" altLang="en-US" sz="5500" dirty="0"/>
              <a:t>。这里</a:t>
            </a:r>
            <a:r>
              <a:rPr lang="en-US" altLang="zh-CN" sz="5500" dirty="0"/>
              <a:t>C</a:t>
            </a:r>
            <a:r>
              <a:rPr lang="zh-CN" altLang="en-US" sz="5500" dirty="0"/>
              <a:t>是“甲方信道”的容量。</a:t>
            </a:r>
          </a:p>
          <a:p>
            <a:pPr marL="576072" lvl="1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5500" dirty="0"/>
              <a:t>	2</a:t>
            </a:r>
            <a:r>
              <a:rPr lang="zh-CN" altLang="en-US" sz="5500" dirty="0"/>
              <a:t>）针对乙方来说，对任意</a:t>
            </a:r>
            <a:r>
              <a:rPr lang="en-US" altLang="zh-CN" sz="5500" dirty="0"/>
              <a:t>k/</a:t>
            </a:r>
            <a:r>
              <a:rPr lang="en-US" altLang="zh-CN" sz="5500" dirty="0" err="1"/>
              <a:t>n≤D</a:t>
            </a:r>
            <a:r>
              <a:rPr lang="zh-CN" altLang="en-US" sz="5500" dirty="0"/>
              <a:t>，都一定有某种技巧（对应于香农信道编码），使得，在</a:t>
            </a:r>
            <a:r>
              <a:rPr lang="en-US" altLang="zh-CN" sz="5500" dirty="0" err="1"/>
              <a:t>nD</a:t>
            </a:r>
            <a:r>
              <a:rPr lang="zh-CN" altLang="en-US" sz="5500" dirty="0"/>
              <a:t>次游戏中，乙方能够胜甲方</a:t>
            </a:r>
            <a:r>
              <a:rPr lang="en-US" altLang="zh-CN" sz="5500" dirty="0"/>
              <a:t>k</a:t>
            </a:r>
            <a:r>
              <a:rPr lang="zh-CN" altLang="en-US" sz="5500" dirty="0"/>
              <a:t>次；如果在某</a:t>
            </a:r>
            <a:r>
              <a:rPr lang="en-US" altLang="zh-CN" sz="5500" dirty="0"/>
              <a:t>m</a:t>
            </a:r>
            <a:r>
              <a:rPr lang="zh-CN" altLang="en-US" sz="5500" dirty="0"/>
              <a:t>次游戏中，乙方已经胜出甲方</a:t>
            </a:r>
            <a:r>
              <a:rPr lang="en-US" altLang="zh-CN" sz="5500" dirty="0"/>
              <a:t>u</a:t>
            </a:r>
            <a:r>
              <a:rPr lang="zh-CN" altLang="en-US" sz="5500" dirty="0"/>
              <a:t>次，那么，一定有</a:t>
            </a:r>
            <a:r>
              <a:rPr lang="en-US" altLang="zh-CN" sz="5500" dirty="0" err="1"/>
              <a:t>u≤mD</a:t>
            </a:r>
            <a:r>
              <a:rPr lang="zh-CN" altLang="en-US" sz="5500" dirty="0"/>
              <a:t>。这里</a:t>
            </a:r>
            <a:r>
              <a:rPr lang="en-US" altLang="zh-CN" sz="5500" dirty="0"/>
              <a:t>D</a:t>
            </a:r>
            <a:r>
              <a:rPr lang="zh-CN" altLang="en-US" sz="5500" dirty="0"/>
              <a:t>是“乙方信道”的容量。</a:t>
            </a:r>
          </a:p>
          <a:p>
            <a:pPr marL="576072" lvl="1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5500" dirty="0"/>
              <a:t>	3</a:t>
            </a:r>
            <a:r>
              <a:rPr lang="zh-CN" altLang="en-US" sz="5500" dirty="0"/>
              <a:t>）如果</a:t>
            </a:r>
            <a:r>
              <a:rPr lang="en-US" altLang="zh-CN" sz="5500" dirty="0"/>
              <a:t>C&lt;D</a:t>
            </a:r>
            <a:r>
              <a:rPr lang="zh-CN" altLang="en-US" sz="5500" dirty="0"/>
              <a:t>，那么，整体上甲方会输；如果</a:t>
            </a:r>
            <a:r>
              <a:rPr lang="en-US" altLang="zh-CN" sz="5500" dirty="0"/>
              <a:t>C&gt;D</a:t>
            </a:r>
            <a:r>
              <a:rPr lang="zh-CN" altLang="en-US" sz="5500" dirty="0"/>
              <a:t>，那么，整体上甲方会赢；如果</a:t>
            </a:r>
            <a:r>
              <a:rPr lang="en-US" altLang="zh-CN" sz="5500" dirty="0"/>
              <a:t>C=D</a:t>
            </a:r>
            <a:r>
              <a:rPr lang="zh-CN" altLang="en-US" sz="5500" dirty="0"/>
              <a:t>，那么，甲乙双方势均力敌。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5.3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非盲对抗极限之“童趣游戏”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496390"/>
          </a:xfrm>
        </p:spPr>
        <p:txBody>
          <a:bodyPr>
            <a:normAutofit fontScale="85000" lnSpcReduction="1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800" b="1" dirty="0">
                <a:latin typeface="+mn-ea"/>
              </a:rPr>
              <a:t>“猜正反面游戏”输赢极限的信道容量法</a:t>
            </a:r>
            <a:endParaRPr lang="en-US" altLang="zh-CN" sz="2800" b="1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400" dirty="0">
                <a:latin typeface="+mn-ea"/>
              </a:rPr>
              <a:t>“庄家”用手把一枚硬币掩在桌上，“玩家”来猜是“正面”还是“反面”。若猜中，则“玩家”赢；若猜错，则“庄家”赢。</a:t>
            </a:r>
            <a:endParaRPr lang="en-US" altLang="zh-CN" sz="24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400" dirty="0">
                <a:latin typeface="+mn-ea"/>
              </a:rPr>
              <a:t>由概率论中的大数定律，频率趋于概率，所以，根据“庄家”和“玩家”的习惯，即，过去的统计规律，就可以分别给出他们的概率分布：</a:t>
            </a:r>
            <a:endParaRPr lang="zh-CN" altLang="en-US" sz="2400" b="1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400" dirty="0">
                <a:latin typeface="+mn-ea"/>
              </a:rPr>
              <a:t>用随机变量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代表“庄家”，当他把“正面”向上时，记为</a:t>
            </a:r>
            <a:r>
              <a:rPr lang="en-US" altLang="zh-CN" sz="2400" dirty="0">
                <a:latin typeface="+mn-ea"/>
              </a:rPr>
              <a:t>X=0</a:t>
            </a:r>
            <a:r>
              <a:rPr lang="zh-CN" altLang="en-US" sz="2400" dirty="0">
                <a:latin typeface="+mn-ea"/>
              </a:rPr>
              <a:t>；否则，记为</a:t>
            </a:r>
            <a:r>
              <a:rPr lang="en-US" altLang="zh-CN" sz="2400" dirty="0">
                <a:latin typeface="+mn-ea"/>
              </a:rPr>
              <a:t>X=1</a:t>
            </a:r>
            <a:r>
              <a:rPr lang="zh-CN" altLang="en-US" sz="2400" dirty="0">
                <a:latin typeface="+mn-ea"/>
              </a:rPr>
              <a:t>。所以，“庄家”的习惯就可以用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的概率分布来描述，比如，</a:t>
            </a:r>
            <a:endParaRPr lang="en-US" altLang="zh-CN" sz="2400" dirty="0">
              <a:latin typeface="+mn-ea"/>
            </a:endParaRP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400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(X=0)=p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(X=1)=1-p </a:t>
            </a:r>
            <a:r>
              <a:rPr lang="zh-CN" altLang="en-US" sz="2400" dirty="0">
                <a:latin typeface="+mn-ea"/>
              </a:rPr>
              <a:t>。</a:t>
            </a:r>
            <a:r>
              <a:rPr lang="en-US" altLang="zh-CN" sz="2400" dirty="0">
                <a:latin typeface="+mn-ea"/>
              </a:rPr>
              <a:t>1&lt;p&lt;1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400" dirty="0">
                <a:latin typeface="+mn-ea"/>
              </a:rPr>
              <a:t>用随机变量</a:t>
            </a:r>
            <a:r>
              <a:rPr lang="en-US" altLang="zh-CN" sz="2400" dirty="0">
                <a:latin typeface="+mn-ea"/>
              </a:rPr>
              <a:t>Y</a:t>
            </a:r>
            <a:r>
              <a:rPr lang="zh-CN" altLang="en-US" sz="2400" dirty="0">
                <a:latin typeface="+mn-ea"/>
              </a:rPr>
              <a:t>代表“玩家”，当他猜“正面”时，记为</a:t>
            </a:r>
            <a:r>
              <a:rPr lang="en-US" altLang="zh-CN" sz="2400" dirty="0">
                <a:latin typeface="+mn-ea"/>
              </a:rPr>
              <a:t>Y=0</a:t>
            </a:r>
            <a:r>
              <a:rPr lang="zh-CN" altLang="en-US" sz="2400" dirty="0">
                <a:latin typeface="+mn-ea"/>
              </a:rPr>
              <a:t>；否则，记为</a:t>
            </a:r>
            <a:r>
              <a:rPr lang="en-US" altLang="zh-CN" sz="2400" dirty="0">
                <a:latin typeface="+mn-ea"/>
              </a:rPr>
              <a:t>Y=1</a:t>
            </a:r>
            <a:r>
              <a:rPr lang="zh-CN" altLang="en-US" sz="2400" dirty="0">
                <a:latin typeface="+mn-ea"/>
              </a:rPr>
              <a:t>。所以，“玩家”的习惯就可以用</a:t>
            </a:r>
            <a:r>
              <a:rPr lang="en-US" altLang="zh-CN" sz="2400" dirty="0">
                <a:latin typeface="+mn-ea"/>
              </a:rPr>
              <a:t>Y</a:t>
            </a:r>
            <a:r>
              <a:rPr lang="zh-CN" altLang="en-US" sz="2400" dirty="0">
                <a:latin typeface="+mn-ea"/>
              </a:rPr>
              <a:t>的概率分布来描述，比如，</a:t>
            </a:r>
            <a:endParaRPr lang="en-US" altLang="zh-CN" sz="2400" dirty="0">
              <a:latin typeface="+mn-ea"/>
            </a:endParaRP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400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(Y=0)=q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(Y=1)=1-q</a:t>
            </a:r>
            <a:r>
              <a:rPr lang="zh-CN" altLang="zh-CN" sz="2400" dirty="0">
                <a:latin typeface="+mn-ea"/>
              </a:rPr>
              <a:t>。</a:t>
            </a:r>
            <a:r>
              <a:rPr lang="en-US" altLang="zh-CN" sz="2400" dirty="0">
                <a:latin typeface="+mn-ea"/>
              </a:rPr>
              <a:t>1&lt;q&lt;1</a:t>
            </a:r>
            <a:r>
              <a:rPr lang="zh-CN" altLang="zh-CN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endParaRPr lang="zh-CN" altLang="zh-CN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5.3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非盲对抗极限之“童趣游戏”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91925"/>
          </a:xfrm>
        </p:spPr>
        <p:txBody>
          <a:bodyPr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dirty="0">
                <a:latin typeface="+mn-ea"/>
              </a:rPr>
              <a:t>同样，根据过去“庄家”和“玩家”的记录，可以知道随机变量（</a:t>
            </a:r>
            <a:r>
              <a:rPr lang="en-US" altLang="zh-CN" sz="2500" dirty="0">
                <a:latin typeface="+mn-ea"/>
              </a:rPr>
              <a:t>X</a:t>
            </a:r>
            <a:r>
              <a:rPr lang="zh-CN" altLang="en-US" sz="2500" dirty="0">
                <a:latin typeface="+mn-ea"/>
              </a:rPr>
              <a:t>，</a:t>
            </a:r>
            <a:r>
              <a:rPr lang="en-US" altLang="zh-CN" sz="2500" dirty="0">
                <a:latin typeface="+mn-ea"/>
              </a:rPr>
              <a:t>Y</a:t>
            </a:r>
            <a:r>
              <a:rPr lang="zh-CN" altLang="en-US" sz="2500" dirty="0">
                <a:latin typeface="+mn-ea"/>
              </a:rPr>
              <a:t>）的联合概率分布，比如，</a:t>
            </a:r>
            <a:endParaRPr lang="en-US" altLang="zh-CN" sz="2500" b="1" dirty="0">
              <a:latin typeface="+mn-ea"/>
            </a:endParaRPr>
          </a:p>
          <a:p>
            <a:pPr algn="ctr">
              <a:buNone/>
            </a:pP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r</a:t>
            </a:r>
            <a:r>
              <a:rPr lang="en-US" altLang="zh-CN" sz="2000" dirty="0">
                <a:latin typeface="+mn-ea"/>
              </a:rPr>
              <a:t>(X=0,Y=0)=a</a:t>
            </a:r>
            <a:r>
              <a:rPr lang="zh-CN" altLang="zh-CN" sz="2000" dirty="0">
                <a:latin typeface="+mn-ea"/>
              </a:rPr>
              <a:t>；</a:t>
            </a:r>
          </a:p>
          <a:p>
            <a:pPr algn="ctr">
              <a:buNone/>
            </a:pP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r</a:t>
            </a:r>
            <a:r>
              <a:rPr lang="en-US" altLang="zh-CN" sz="2000" dirty="0">
                <a:latin typeface="+mn-ea"/>
              </a:rPr>
              <a:t>(X=0,Y=1)=b</a:t>
            </a:r>
            <a:r>
              <a:rPr lang="zh-CN" altLang="zh-CN" sz="2000" dirty="0">
                <a:latin typeface="+mn-ea"/>
              </a:rPr>
              <a:t>；</a:t>
            </a:r>
          </a:p>
          <a:p>
            <a:pPr algn="ctr">
              <a:buNone/>
            </a:pP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r</a:t>
            </a:r>
            <a:r>
              <a:rPr lang="en-US" altLang="zh-CN" sz="2000" dirty="0">
                <a:latin typeface="+mn-ea"/>
              </a:rPr>
              <a:t>(X=1,Y=0)=c</a:t>
            </a:r>
            <a:r>
              <a:rPr lang="zh-CN" altLang="zh-CN" sz="2000" dirty="0">
                <a:latin typeface="+mn-ea"/>
              </a:rPr>
              <a:t>；</a:t>
            </a:r>
          </a:p>
          <a:p>
            <a:pPr algn="ctr">
              <a:buNone/>
            </a:pP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r</a:t>
            </a:r>
            <a:r>
              <a:rPr lang="en-US" altLang="zh-CN" sz="2000" dirty="0">
                <a:latin typeface="+mn-ea"/>
              </a:rPr>
              <a:t>(X=1,Y=1)=d</a:t>
            </a:r>
            <a:r>
              <a:rPr lang="zh-CN" altLang="zh-CN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这里各个参数</a:t>
            </a:r>
            <a:r>
              <a:rPr lang="en-US" altLang="zh-CN" sz="2200" dirty="0">
                <a:latin typeface="+mn-ea"/>
              </a:rPr>
              <a:t>0&lt;</a:t>
            </a:r>
            <a:r>
              <a:rPr lang="en-US" altLang="zh-CN" sz="2200" dirty="0" err="1">
                <a:latin typeface="+mn-ea"/>
              </a:rPr>
              <a:t>p,q,a,b,c,d</a:t>
            </a:r>
            <a:r>
              <a:rPr lang="en-US" altLang="zh-CN" sz="2200" dirty="0">
                <a:latin typeface="+mn-ea"/>
              </a:rPr>
              <a:t>&lt;1</a:t>
            </a:r>
            <a:r>
              <a:rPr lang="zh-CN" altLang="en-US" sz="2200" dirty="0">
                <a:latin typeface="+mn-ea"/>
              </a:rPr>
              <a:t>并且还满足如下三个关系式：</a:t>
            </a: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fr-FR" altLang="zh-CN" sz="2200" dirty="0">
                <a:latin typeface="+mn-ea"/>
              </a:rPr>
              <a:t>	a+b+c+d=1</a:t>
            </a:r>
            <a:r>
              <a:rPr lang="zh-CN" altLang="fr-FR" sz="2200" dirty="0">
                <a:latin typeface="+mn-ea"/>
              </a:rPr>
              <a:t>；</a:t>
            </a: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fr-FR" altLang="zh-CN" sz="2200" dirty="0">
                <a:latin typeface="+mn-ea"/>
              </a:rPr>
              <a:t>	p=Pr(X=0)= Pr(X=0,Y=0)+ Pr(X=0,Y=1)=a+b</a:t>
            </a:r>
            <a:r>
              <a:rPr lang="zh-CN" altLang="fr-FR" sz="2200" dirty="0">
                <a:latin typeface="+mn-ea"/>
              </a:rPr>
              <a:t>；</a:t>
            </a: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fr-FR" altLang="zh-CN" sz="2200" dirty="0">
                <a:latin typeface="+mn-ea"/>
              </a:rPr>
              <a:t>	q=Pr(Y=0)= Pr(X=0,Y=0)+ Pr(X=1,Y=0)=a+c</a:t>
            </a:r>
            <a:r>
              <a:rPr lang="zh-CN" altLang="fr-FR" sz="2200" dirty="0">
                <a:latin typeface="+mn-ea"/>
              </a:rPr>
              <a:t>。</a:t>
            </a:r>
            <a:endParaRPr lang="zh-CN" altLang="en-US" sz="2500" b="1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考虑信道（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；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），即，以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为输入，以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为输出的信道，称之为“庄家信道”。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5.3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非盲对抗极限之“童趣游戏”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7459"/>
          </a:xfrm>
        </p:spPr>
        <p:txBody>
          <a:bodyPr>
            <a:normAutofit fontScale="92500" lnSpcReduction="10000"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由于有事件等式：</a:t>
            </a:r>
            <a:r>
              <a:rPr lang="en-US" altLang="zh-CN" sz="2200" dirty="0">
                <a:latin typeface="+mn-ea"/>
              </a:rPr>
              <a:t>{</a:t>
            </a:r>
            <a:r>
              <a:rPr lang="zh-CN" altLang="en-US" sz="2200" dirty="0">
                <a:latin typeface="+mn-ea"/>
              </a:rPr>
              <a:t>玩家猜中</a:t>
            </a:r>
            <a:r>
              <a:rPr lang="en-US" altLang="zh-CN" sz="2200" dirty="0">
                <a:latin typeface="+mn-ea"/>
              </a:rPr>
              <a:t>}={X=0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Y=0}∪{X=1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Y=1}={1</a:t>
            </a:r>
            <a:r>
              <a:rPr lang="zh-CN" altLang="en-US" sz="2200" dirty="0">
                <a:latin typeface="+mn-ea"/>
              </a:rPr>
              <a:t>比特信息被从“庄家信道”的发送端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成功地传输到了收信端</a:t>
            </a:r>
            <a:r>
              <a:rPr lang="en-US" altLang="zh-CN" sz="2200" dirty="0">
                <a:latin typeface="+mn-ea"/>
              </a:rPr>
              <a:t>Y}</a:t>
            </a:r>
            <a:r>
              <a:rPr lang="zh-CN" altLang="en-US" sz="2200" dirty="0">
                <a:latin typeface="+mn-ea"/>
              </a:rPr>
              <a:t>，所以，“玩家”每赢一次，就相当于“庄家信道”成功地传输了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比特信息。由此，再结合香农信息论的著名“信道编码定理”（见文献</a:t>
            </a:r>
            <a:r>
              <a:rPr lang="en-US" altLang="zh-CN" sz="2200" dirty="0">
                <a:latin typeface="+mn-ea"/>
              </a:rPr>
              <a:t>[5]</a:t>
            </a:r>
            <a:r>
              <a:rPr lang="zh-CN" altLang="en-US" sz="2200" dirty="0">
                <a:latin typeface="+mn-ea"/>
              </a:rPr>
              <a:t>或本书第</a:t>
            </a:r>
            <a:r>
              <a:rPr lang="en-US" altLang="zh-CN" sz="2200" dirty="0">
                <a:latin typeface="+mn-ea"/>
              </a:rPr>
              <a:t>7.3</a:t>
            </a:r>
            <a:r>
              <a:rPr lang="zh-CN" altLang="en-US" sz="2200" dirty="0">
                <a:latin typeface="+mn-ea"/>
              </a:rPr>
              <a:t>节）：如果“庄家信道”的容量为</a:t>
            </a:r>
            <a:r>
              <a:rPr lang="en-US" altLang="zh-CN" sz="2200" dirty="0">
                <a:latin typeface="+mn-ea"/>
              </a:rPr>
              <a:t>C</a:t>
            </a:r>
            <a:r>
              <a:rPr lang="zh-CN" altLang="en-US" sz="2200" dirty="0">
                <a:latin typeface="+mn-ea"/>
              </a:rPr>
              <a:t>，那么，对于任意传输率</a:t>
            </a:r>
            <a:r>
              <a:rPr lang="en-US" altLang="zh-CN" sz="2200" dirty="0">
                <a:latin typeface="+mn-ea"/>
              </a:rPr>
              <a:t>k/</a:t>
            </a:r>
            <a:r>
              <a:rPr lang="en-US" altLang="zh-CN" sz="2200" dirty="0" err="1">
                <a:latin typeface="+mn-ea"/>
              </a:rPr>
              <a:t>n≤C</a:t>
            </a:r>
            <a:r>
              <a:rPr lang="zh-CN" altLang="en-US" sz="2200" dirty="0">
                <a:latin typeface="+mn-ea"/>
              </a:rPr>
              <a:t>，都可以在译码错误概率任意小的情况下，通过某个</a:t>
            </a:r>
            <a:r>
              <a:rPr lang="en-US" altLang="zh-CN" sz="2200" dirty="0">
                <a:latin typeface="+mn-ea"/>
              </a:rPr>
              <a:t>n</a:t>
            </a:r>
            <a:r>
              <a:rPr lang="zh-CN" altLang="en-US" sz="2200" dirty="0">
                <a:latin typeface="+mn-ea"/>
              </a:rPr>
              <a:t>比特长的码字，成功地把</a:t>
            </a:r>
            <a:r>
              <a:rPr lang="en-US" altLang="zh-CN" sz="2200" dirty="0">
                <a:latin typeface="+mn-ea"/>
              </a:rPr>
              <a:t>k</a:t>
            </a:r>
            <a:r>
              <a:rPr lang="zh-CN" altLang="en-US" sz="2200" dirty="0">
                <a:latin typeface="+mn-ea"/>
              </a:rPr>
              <a:t>个比特传输到收信端。反过来，如果“庄家信道”能够用</a:t>
            </a:r>
            <a:r>
              <a:rPr lang="en-US" altLang="zh-CN" sz="2200" dirty="0">
                <a:latin typeface="+mn-ea"/>
              </a:rPr>
              <a:t>n</a:t>
            </a:r>
            <a:r>
              <a:rPr lang="zh-CN" altLang="en-US" sz="2200" dirty="0">
                <a:latin typeface="+mn-ea"/>
              </a:rPr>
              <a:t>长码字，把</a:t>
            </a:r>
            <a:r>
              <a:rPr lang="en-US" altLang="zh-CN" sz="2200" dirty="0">
                <a:latin typeface="+mn-ea"/>
              </a:rPr>
              <a:t>S</a:t>
            </a:r>
            <a:r>
              <a:rPr lang="zh-CN" altLang="en-US" sz="2200" dirty="0">
                <a:latin typeface="+mn-ea"/>
              </a:rPr>
              <a:t>个比特无误差地传输到收端，那么，一定有</a:t>
            </a:r>
            <a:r>
              <a:rPr lang="en-US" altLang="zh-CN" sz="2200" dirty="0" err="1">
                <a:latin typeface="+mn-ea"/>
              </a:rPr>
              <a:t>S≤nC</a:t>
            </a:r>
            <a:r>
              <a:rPr lang="zh-CN" altLang="en-US" sz="2200" dirty="0">
                <a:latin typeface="+mn-ea"/>
              </a:rPr>
              <a:t>。</a:t>
            </a:r>
            <a:endParaRPr lang="en-US" altLang="zh-CN" sz="22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b="1" dirty="0">
                <a:latin typeface="+mn-ea"/>
              </a:rPr>
              <a:t>定理</a:t>
            </a:r>
            <a:r>
              <a:rPr lang="en-US" altLang="zh-CN" sz="2500" b="1" dirty="0">
                <a:latin typeface="+mn-ea"/>
              </a:rPr>
              <a:t>5.6</a:t>
            </a:r>
            <a:r>
              <a:rPr lang="zh-CN" altLang="en-US" sz="2500" b="1" dirty="0">
                <a:latin typeface="+mn-ea"/>
              </a:rPr>
              <a:t>（庄家定理）：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设由随机变量（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；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）组成的“庄家信道”的信道容量为</a:t>
            </a:r>
            <a:r>
              <a:rPr lang="en-US" altLang="zh-CN" sz="2200" dirty="0">
                <a:latin typeface="+mn-ea"/>
              </a:rPr>
              <a:t>C</a:t>
            </a:r>
            <a:r>
              <a:rPr lang="zh-CN" altLang="en-US" sz="2200" dirty="0">
                <a:latin typeface="+mn-ea"/>
              </a:rPr>
              <a:t>。那么，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）如果玩家想胜</a:t>
            </a:r>
            <a:r>
              <a:rPr lang="en-US" altLang="zh-CN" sz="2200" dirty="0">
                <a:latin typeface="+mn-ea"/>
              </a:rPr>
              <a:t>k</a:t>
            </a:r>
            <a:r>
              <a:rPr lang="zh-CN" altLang="en-US" sz="2200" dirty="0">
                <a:latin typeface="+mn-ea"/>
              </a:rPr>
              <a:t>次，那么，一定有某种技巧（对应于香农编码），使得他能够在</a:t>
            </a:r>
            <a:r>
              <a:rPr lang="en-US" altLang="zh-CN" sz="2200" dirty="0">
                <a:latin typeface="+mn-ea"/>
              </a:rPr>
              <a:t>k/C</a:t>
            </a:r>
            <a:r>
              <a:rPr lang="zh-CN" altLang="en-US" sz="2200" dirty="0">
                <a:latin typeface="+mn-ea"/>
              </a:rPr>
              <a:t>次游戏中，以任意接近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的概率达到目的。反过来，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）如果玩家在</a:t>
            </a:r>
            <a:r>
              <a:rPr lang="en-US" altLang="zh-CN" sz="2200" dirty="0">
                <a:latin typeface="+mn-ea"/>
              </a:rPr>
              <a:t>n</a:t>
            </a:r>
            <a:r>
              <a:rPr lang="zh-CN" altLang="en-US" sz="2200" dirty="0">
                <a:latin typeface="+mn-ea"/>
              </a:rPr>
              <a:t>次游戏中，赢了</a:t>
            </a:r>
            <a:r>
              <a:rPr lang="en-US" altLang="zh-CN" sz="2200" dirty="0">
                <a:latin typeface="+mn-ea"/>
              </a:rPr>
              <a:t>S</a:t>
            </a:r>
            <a:r>
              <a:rPr lang="zh-CN" altLang="en-US" sz="2200" dirty="0">
                <a:latin typeface="+mn-ea"/>
              </a:rPr>
              <a:t>次，那么，一定有</a:t>
            </a:r>
            <a:endParaRPr lang="en-US" altLang="zh-CN" sz="2200" dirty="0">
              <a:latin typeface="+mn-ea"/>
            </a:endParaRP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1800" dirty="0">
                <a:latin typeface="+mn-ea"/>
              </a:rPr>
              <a:t>S</a:t>
            </a:r>
            <a:r>
              <a:rPr lang="zh-CN" altLang="zh-CN" sz="1800" dirty="0">
                <a:latin typeface="+mn-ea"/>
              </a:rPr>
              <a:t>≤</a:t>
            </a:r>
            <a:r>
              <a:rPr lang="en-US" altLang="zh-CN" sz="1800" dirty="0" err="1">
                <a:latin typeface="+mn-ea"/>
              </a:rPr>
              <a:t>nC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5.3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非盲对抗极限之“童趣游戏”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10038"/>
          </a:xfrm>
        </p:spPr>
        <p:txBody>
          <a:bodyPr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2400" dirty="0">
                <a:latin typeface="+mn-ea"/>
              </a:rPr>
              <a:t>所以，“庄家信道”的信道容量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zh-CN" sz="2400" dirty="0">
                <a:latin typeface="+mn-ea"/>
              </a:rPr>
              <a:t>就等于</a:t>
            </a:r>
            <a:r>
              <a:rPr lang="en-US" altLang="zh-CN" sz="2400" dirty="0">
                <a:latin typeface="+mn-ea"/>
              </a:rPr>
              <a:t>Max[I(X,Y)]</a:t>
            </a:r>
            <a:r>
              <a:rPr lang="zh-CN" altLang="zh-CN" sz="2400" dirty="0">
                <a:latin typeface="+mn-ea"/>
              </a:rPr>
              <a:t>（这里的最大值是对所有可能的二元随机变量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来取的），或者，更简单地说，</a:t>
            </a: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400" dirty="0">
                <a:latin typeface="+mn-ea"/>
              </a:rPr>
              <a:t>C=Max[I(X,Y)]</a:t>
            </a:r>
            <a:r>
              <a:rPr lang="en-US" altLang="zh-CN" sz="2400" baseline="-25000" dirty="0">
                <a:latin typeface="+mn-ea"/>
              </a:rPr>
              <a:t>0&lt;</a:t>
            </a:r>
            <a:r>
              <a:rPr lang="en-US" altLang="zh-CN" sz="2400" baseline="-25000" dirty="0" err="1">
                <a:latin typeface="+mn-ea"/>
              </a:rPr>
              <a:t>a,p</a:t>
            </a:r>
            <a:r>
              <a:rPr lang="en-US" altLang="zh-CN" sz="2400" baseline="-25000" dirty="0">
                <a:latin typeface="+mn-ea"/>
              </a:rPr>
              <a:t>&lt;1</a:t>
            </a:r>
            <a:endParaRPr lang="zh-CN" altLang="en-US" sz="25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这里的</a:t>
            </a:r>
            <a:r>
              <a:rPr lang="en-US" altLang="zh-CN" sz="2200" dirty="0">
                <a:latin typeface="+mn-ea"/>
              </a:rPr>
              <a:t>I</a:t>
            </a: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）就是上面的互信息公式，而最大值是对满足条件</a:t>
            </a:r>
            <a:r>
              <a:rPr lang="en-US" altLang="zh-CN" sz="2200" dirty="0">
                <a:latin typeface="+mn-ea"/>
              </a:rPr>
              <a:t>0&lt;</a:t>
            </a:r>
            <a:r>
              <a:rPr lang="en-US" altLang="zh-CN" sz="2200" dirty="0" err="1">
                <a:latin typeface="+mn-ea"/>
              </a:rPr>
              <a:t>a,p</a:t>
            </a:r>
            <a:r>
              <a:rPr lang="en-US" altLang="zh-CN" sz="2200" dirty="0">
                <a:latin typeface="+mn-ea"/>
              </a:rPr>
              <a:t>&lt;1</a:t>
            </a:r>
            <a:r>
              <a:rPr lang="zh-CN" altLang="en-US" sz="2200" dirty="0">
                <a:latin typeface="+mn-ea"/>
              </a:rPr>
              <a:t>的自然数而取的。注意：这时</a:t>
            </a:r>
            <a:r>
              <a:rPr lang="en-US" altLang="zh-CN" sz="2200" dirty="0">
                <a:latin typeface="+mn-ea"/>
              </a:rPr>
              <a:t>q</a:t>
            </a:r>
            <a:r>
              <a:rPr lang="zh-CN" altLang="en-US" sz="2200" dirty="0">
                <a:latin typeface="+mn-ea"/>
              </a:rPr>
              <a:t>是当作一个常量来对待的。</a:t>
            </a:r>
            <a:endParaRPr lang="en-US" altLang="zh-CN" sz="22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可见，“庄家信道”的信道容量</a:t>
            </a:r>
            <a:r>
              <a:rPr lang="en-US" altLang="zh-CN" sz="2200" dirty="0">
                <a:latin typeface="+mn-ea"/>
              </a:rPr>
              <a:t>C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q</a:t>
            </a:r>
            <a:r>
              <a:rPr lang="zh-CN" altLang="en-US" sz="2200" dirty="0">
                <a:latin typeface="+mn-ea"/>
              </a:rPr>
              <a:t>的函数，记为</a:t>
            </a:r>
            <a:r>
              <a:rPr lang="en-US" altLang="zh-CN" sz="2200" dirty="0">
                <a:latin typeface="+mn-ea"/>
              </a:rPr>
              <a:t>C</a:t>
            </a: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q</a:t>
            </a:r>
            <a:r>
              <a:rPr lang="zh-CN" altLang="en-US" sz="2200" dirty="0">
                <a:latin typeface="+mn-ea"/>
              </a:rPr>
              <a:t>）。</a:t>
            </a:r>
            <a:endParaRPr lang="zh-CN" altLang="en-US" sz="2500" b="1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针对玩家的情况也类似。此时，设随机变量</a:t>
            </a: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000" dirty="0">
                <a:latin typeface="+mn-ea"/>
              </a:rPr>
              <a:t>Z=(X+1)mod2</a:t>
            </a:r>
            <a:r>
              <a:rPr lang="zh-CN" altLang="zh-CN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 pitchFamily="2" charset="2"/>
              <a:buChar char="Ø"/>
            </a:pPr>
            <a:r>
              <a:rPr lang="zh-CN" altLang="en-US" sz="2200" dirty="0">
                <a:latin typeface="+mn-ea"/>
              </a:rPr>
              <a:t>下面再考虑另一个信道，（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；</a:t>
            </a:r>
            <a:r>
              <a:rPr lang="en-US" altLang="zh-CN" sz="2200" dirty="0">
                <a:latin typeface="+mn-ea"/>
              </a:rPr>
              <a:t>Z</a:t>
            </a:r>
            <a:r>
              <a:rPr lang="zh-CN" altLang="en-US" sz="2200" dirty="0">
                <a:latin typeface="+mn-ea"/>
              </a:rPr>
              <a:t>），它以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为输入，以</a:t>
            </a:r>
            <a:r>
              <a:rPr lang="en-US" altLang="zh-CN" sz="2200" dirty="0">
                <a:latin typeface="+mn-ea"/>
              </a:rPr>
              <a:t>Z</a:t>
            </a:r>
            <a:r>
              <a:rPr lang="zh-CN" altLang="en-US" sz="2200" dirty="0">
                <a:latin typeface="+mn-ea"/>
              </a:rPr>
              <a:t>为输出。称该信道为“玩家信道”。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endParaRPr lang="en-US" altLang="zh-CN" sz="22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2C14F3-B41B-45A8-8EFE-24C105BFA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731BB0-8493-44B8-A57D-EE55A828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F45658-4020-4130-876B-4182C896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357122"/>
            <a:ext cx="7183437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89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5.3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非盲对抗极限之“童趣游戏”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742050"/>
          </a:xfrm>
        </p:spPr>
        <p:txBody>
          <a:bodyPr>
            <a:normAutofit fontScale="77500" lnSpcReduction="20000"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zh-CN" sz="2600" dirty="0">
                <a:latin typeface="+mn-ea"/>
              </a:rPr>
              <a:t>由于有事件等式：</a:t>
            </a:r>
            <a:r>
              <a:rPr lang="en-US" altLang="zh-CN" sz="2600" dirty="0">
                <a:latin typeface="+mn-ea"/>
              </a:rPr>
              <a:t>{</a:t>
            </a:r>
            <a:r>
              <a:rPr lang="zh-CN" altLang="zh-CN" sz="2600" dirty="0">
                <a:latin typeface="+mn-ea"/>
              </a:rPr>
              <a:t>庄家赢</a:t>
            </a:r>
            <a:r>
              <a:rPr lang="en-US" altLang="zh-CN" sz="2600" dirty="0">
                <a:latin typeface="+mn-ea"/>
              </a:rPr>
              <a:t>}={Y=0</a:t>
            </a:r>
            <a:r>
              <a:rPr lang="zh-CN" altLang="zh-CN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X=1}</a:t>
            </a:r>
            <a:r>
              <a:rPr lang="zh-CN" altLang="zh-CN" sz="2600" dirty="0">
                <a:latin typeface="+mn-ea"/>
              </a:rPr>
              <a:t>∪</a:t>
            </a:r>
            <a:r>
              <a:rPr lang="en-US" altLang="zh-CN" sz="2600" dirty="0">
                <a:latin typeface="+mn-ea"/>
              </a:rPr>
              <a:t>{Y=1</a:t>
            </a:r>
            <a:r>
              <a:rPr lang="zh-CN" altLang="zh-CN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X=0}={Y=0</a:t>
            </a:r>
            <a:r>
              <a:rPr lang="zh-CN" altLang="zh-CN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Z=0}</a:t>
            </a:r>
            <a:r>
              <a:rPr lang="zh-CN" altLang="zh-CN" sz="2600" dirty="0">
                <a:latin typeface="+mn-ea"/>
              </a:rPr>
              <a:t>∪</a:t>
            </a:r>
            <a:r>
              <a:rPr lang="en-US" altLang="zh-CN" sz="2600" dirty="0">
                <a:latin typeface="+mn-ea"/>
              </a:rPr>
              <a:t>{Y=1</a:t>
            </a:r>
            <a:r>
              <a:rPr lang="zh-CN" altLang="zh-CN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Z=1}={1</a:t>
            </a:r>
            <a:r>
              <a:rPr lang="zh-CN" altLang="zh-CN" sz="2600" dirty="0">
                <a:latin typeface="+mn-ea"/>
              </a:rPr>
              <a:t>比特信息被从“玩家信道”的发送端</a:t>
            </a:r>
            <a:r>
              <a:rPr lang="en-US" altLang="zh-CN" sz="2600" dirty="0">
                <a:latin typeface="+mn-ea"/>
              </a:rPr>
              <a:t>Y</a:t>
            </a:r>
            <a:r>
              <a:rPr lang="zh-CN" altLang="zh-CN" sz="2600" dirty="0">
                <a:latin typeface="+mn-ea"/>
              </a:rPr>
              <a:t>成功地传输到了收信端</a:t>
            </a:r>
            <a:r>
              <a:rPr lang="en-US" altLang="zh-CN" sz="2600" dirty="0">
                <a:latin typeface="+mn-ea"/>
              </a:rPr>
              <a:t>Z}</a:t>
            </a:r>
            <a:r>
              <a:rPr lang="zh-CN" altLang="zh-CN" sz="2600" dirty="0">
                <a:latin typeface="+mn-ea"/>
              </a:rPr>
              <a:t>，所以，“庄家”每赢一次，就相当于“玩家信道”成功地传输了</a:t>
            </a:r>
            <a:r>
              <a:rPr lang="en-US" altLang="zh-CN" sz="2600" dirty="0">
                <a:latin typeface="+mn-ea"/>
              </a:rPr>
              <a:t>1</a:t>
            </a:r>
            <a:r>
              <a:rPr lang="zh-CN" altLang="zh-CN" sz="2600" dirty="0">
                <a:latin typeface="+mn-ea"/>
              </a:rPr>
              <a:t>比特信息。由此，再结合香农信息论的著名“信道编码定理”（见文献</a:t>
            </a:r>
            <a:r>
              <a:rPr lang="en-US" altLang="zh-CN" sz="2600" dirty="0">
                <a:latin typeface="+mn-ea"/>
              </a:rPr>
              <a:t>[5]</a:t>
            </a:r>
            <a:r>
              <a:rPr lang="zh-CN" altLang="zh-CN" sz="2600" dirty="0">
                <a:latin typeface="+mn-ea"/>
              </a:rPr>
              <a:t>或本书第</a:t>
            </a:r>
            <a:r>
              <a:rPr lang="en-US" altLang="zh-CN" sz="2600" dirty="0">
                <a:latin typeface="+mn-ea"/>
              </a:rPr>
              <a:t>7.3</a:t>
            </a:r>
            <a:r>
              <a:rPr lang="zh-CN" altLang="zh-CN" sz="2600" dirty="0">
                <a:latin typeface="+mn-ea"/>
              </a:rPr>
              <a:t>节）：如果“玩家信道”的容量为</a:t>
            </a:r>
            <a:r>
              <a:rPr lang="en-US" altLang="zh-CN" sz="2600" dirty="0">
                <a:latin typeface="+mn-ea"/>
              </a:rPr>
              <a:t>D</a:t>
            </a:r>
            <a:r>
              <a:rPr lang="zh-CN" altLang="zh-CN" sz="2600" dirty="0">
                <a:latin typeface="+mn-ea"/>
              </a:rPr>
              <a:t>，那么，对于任意传输率</a:t>
            </a:r>
            <a:r>
              <a:rPr lang="en-US" altLang="zh-CN" sz="2600" dirty="0">
                <a:latin typeface="+mn-ea"/>
              </a:rPr>
              <a:t>k/n</a:t>
            </a:r>
            <a:r>
              <a:rPr lang="zh-CN" altLang="zh-CN" sz="2600" dirty="0">
                <a:latin typeface="+mn-ea"/>
              </a:rPr>
              <a:t>≤</a:t>
            </a:r>
            <a:r>
              <a:rPr lang="en-US" altLang="zh-CN" sz="2600" dirty="0">
                <a:latin typeface="+mn-ea"/>
              </a:rPr>
              <a:t>D</a:t>
            </a:r>
            <a:r>
              <a:rPr lang="zh-CN" altLang="zh-CN" sz="2600" dirty="0">
                <a:latin typeface="+mn-ea"/>
              </a:rPr>
              <a:t>，都可以在译码错误概率任意小的情况下，通过某个</a:t>
            </a:r>
            <a:r>
              <a:rPr lang="en-US" altLang="zh-CN" sz="2600" dirty="0">
                <a:latin typeface="+mn-ea"/>
              </a:rPr>
              <a:t>n</a:t>
            </a:r>
            <a:r>
              <a:rPr lang="zh-CN" altLang="zh-CN" sz="2600" dirty="0">
                <a:latin typeface="+mn-ea"/>
              </a:rPr>
              <a:t>比特长的码字，成功地把</a:t>
            </a:r>
            <a:r>
              <a:rPr lang="en-US" altLang="zh-CN" sz="2600" dirty="0">
                <a:latin typeface="+mn-ea"/>
              </a:rPr>
              <a:t>k</a:t>
            </a:r>
            <a:r>
              <a:rPr lang="zh-CN" altLang="zh-CN" sz="2600" dirty="0">
                <a:latin typeface="+mn-ea"/>
              </a:rPr>
              <a:t>个比特传输到收信端。反过来，如果“玩家信道”能够用</a:t>
            </a:r>
            <a:r>
              <a:rPr lang="en-US" altLang="zh-CN" sz="2600" dirty="0">
                <a:latin typeface="+mn-ea"/>
              </a:rPr>
              <a:t>n</a:t>
            </a:r>
            <a:r>
              <a:rPr lang="zh-CN" altLang="zh-CN" sz="2600" dirty="0">
                <a:latin typeface="+mn-ea"/>
              </a:rPr>
              <a:t>长码字，把</a:t>
            </a:r>
            <a:r>
              <a:rPr lang="en-US" altLang="zh-CN" sz="2600" dirty="0">
                <a:latin typeface="+mn-ea"/>
              </a:rPr>
              <a:t>S</a:t>
            </a:r>
            <a:r>
              <a:rPr lang="zh-CN" altLang="zh-CN" sz="2600" dirty="0">
                <a:latin typeface="+mn-ea"/>
              </a:rPr>
              <a:t>个比特无误差地传输到收端，那么，一定有</a:t>
            </a:r>
            <a:r>
              <a:rPr lang="en-US" altLang="zh-CN" sz="2600" dirty="0">
                <a:latin typeface="+mn-ea"/>
              </a:rPr>
              <a:t>S</a:t>
            </a:r>
            <a:r>
              <a:rPr lang="zh-CN" altLang="zh-CN" sz="2600" dirty="0">
                <a:latin typeface="+mn-ea"/>
              </a:rPr>
              <a:t>≤</a:t>
            </a:r>
            <a:r>
              <a:rPr lang="en-US" altLang="zh-CN" sz="2600" dirty="0" err="1">
                <a:latin typeface="+mn-ea"/>
              </a:rPr>
              <a:t>nD</a:t>
            </a:r>
            <a:r>
              <a:rPr lang="zh-CN" altLang="zh-CN" sz="2600" dirty="0">
                <a:latin typeface="+mn-ea"/>
              </a:rPr>
              <a:t>。</a:t>
            </a:r>
            <a:endParaRPr lang="en-US" altLang="zh-CN" sz="26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600" b="1" dirty="0">
                <a:latin typeface="+mn-ea"/>
              </a:rPr>
              <a:t>定理</a:t>
            </a:r>
            <a:r>
              <a:rPr lang="en-US" altLang="zh-CN" sz="2600" b="1" dirty="0">
                <a:latin typeface="+mn-ea"/>
              </a:rPr>
              <a:t>5.7</a:t>
            </a:r>
            <a:r>
              <a:rPr lang="zh-CN" altLang="en-US" sz="2600" b="1" dirty="0">
                <a:latin typeface="+mn-ea"/>
              </a:rPr>
              <a:t>（玩家定理）：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zh-CN" sz="2600" dirty="0">
                <a:latin typeface="+mn-ea"/>
              </a:rPr>
              <a:t>设由随机变量（</a:t>
            </a:r>
            <a:r>
              <a:rPr lang="en-US" altLang="zh-CN" sz="2600" dirty="0">
                <a:latin typeface="+mn-ea"/>
              </a:rPr>
              <a:t>Y</a:t>
            </a:r>
            <a:r>
              <a:rPr lang="zh-CN" altLang="zh-CN" sz="2600" dirty="0">
                <a:latin typeface="+mn-ea"/>
              </a:rPr>
              <a:t>；</a:t>
            </a:r>
            <a:r>
              <a:rPr lang="en-US" altLang="zh-CN" sz="2600" dirty="0">
                <a:latin typeface="+mn-ea"/>
              </a:rPr>
              <a:t>Z</a:t>
            </a:r>
            <a:r>
              <a:rPr lang="zh-CN" altLang="zh-CN" sz="2600" dirty="0">
                <a:latin typeface="+mn-ea"/>
              </a:rPr>
              <a:t>）组成的“玩家信道”的信道容量为</a:t>
            </a:r>
            <a:r>
              <a:rPr lang="en-US" altLang="zh-CN" sz="2600" dirty="0">
                <a:latin typeface="+mn-ea"/>
              </a:rPr>
              <a:t>D</a:t>
            </a:r>
            <a:r>
              <a:rPr lang="zh-CN" altLang="zh-CN" sz="2600" dirty="0">
                <a:latin typeface="+mn-ea"/>
              </a:rPr>
              <a:t>。那么，</a:t>
            </a:r>
            <a:r>
              <a:rPr lang="en-US" altLang="zh-CN" sz="2600" dirty="0">
                <a:latin typeface="+mn-ea"/>
              </a:rPr>
              <a:t>1</a:t>
            </a:r>
            <a:r>
              <a:rPr lang="zh-CN" altLang="zh-CN" sz="2600" dirty="0">
                <a:latin typeface="+mn-ea"/>
              </a:rPr>
              <a:t>）如果庄家想胜</a:t>
            </a:r>
            <a:r>
              <a:rPr lang="en-US" altLang="zh-CN" sz="2600" dirty="0">
                <a:latin typeface="+mn-ea"/>
              </a:rPr>
              <a:t>k</a:t>
            </a:r>
            <a:r>
              <a:rPr lang="zh-CN" altLang="zh-CN" sz="2600" dirty="0">
                <a:latin typeface="+mn-ea"/>
              </a:rPr>
              <a:t>次，那么，一定有某种技巧（对应于香农编码），使得他能够在</a:t>
            </a:r>
            <a:r>
              <a:rPr lang="en-US" altLang="zh-CN" sz="2600" dirty="0">
                <a:latin typeface="+mn-ea"/>
              </a:rPr>
              <a:t>k/D</a:t>
            </a:r>
            <a:r>
              <a:rPr lang="zh-CN" altLang="zh-CN" sz="2600" dirty="0">
                <a:latin typeface="+mn-ea"/>
              </a:rPr>
              <a:t>次游戏中，以任意接近</a:t>
            </a:r>
            <a:r>
              <a:rPr lang="en-US" altLang="zh-CN" sz="2600" dirty="0">
                <a:latin typeface="+mn-ea"/>
              </a:rPr>
              <a:t>1</a:t>
            </a:r>
            <a:r>
              <a:rPr lang="zh-CN" altLang="zh-CN" sz="2600" dirty="0">
                <a:latin typeface="+mn-ea"/>
              </a:rPr>
              <a:t>的概率达到目的。反过来，</a:t>
            </a:r>
            <a:r>
              <a:rPr lang="en-US" altLang="zh-CN" sz="2600" dirty="0">
                <a:latin typeface="+mn-ea"/>
              </a:rPr>
              <a:t>2</a:t>
            </a:r>
            <a:r>
              <a:rPr lang="zh-CN" altLang="zh-CN" sz="2600" dirty="0">
                <a:latin typeface="+mn-ea"/>
              </a:rPr>
              <a:t>）如果庄家在</a:t>
            </a:r>
            <a:r>
              <a:rPr lang="en-US" altLang="zh-CN" sz="2600" dirty="0">
                <a:latin typeface="+mn-ea"/>
              </a:rPr>
              <a:t>n</a:t>
            </a:r>
            <a:r>
              <a:rPr lang="zh-CN" altLang="zh-CN" sz="2600" dirty="0">
                <a:latin typeface="+mn-ea"/>
              </a:rPr>
              <a:t>次游戏中，赢了</a:t>
            </a:r>
            <a:r>
              <a:rPr lang="en-US" altLang="zh-CN" sz="2600" dirty="0">
                <a:latin typeface="+mn-ea"/>
              </a:rPr>
              <a:t>S</a:t>
            </a:r>
            <a:r>
              <a:rPr lang="zh-CN" altLang="zh-CN" sz="2600" dirty="0">
                <a:latin typeface="+mn-ea"/>
              </a:rPr>
              <a:t>次，那么，一定有</a:t>
            </a: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600" dirty="0">
                <a:latin typeface="+mn-ea"/>
              </a:rPr>
              <a:t>S</a:t>
            </a:r>
            <a:r>
              <a:rPr lang="zh-CN" altLang="zh-CN" sz="2600" dirty="0">
                <a:latin typeface="+mn-ea"/>
              </a:rPr>
              <a:t>≤</a:t>
            </a:r>
            <a:r>
              <a:rPr lang="en-US" altLang="zh-CN" sz="2600" dirty="0" err="1">
                <a:latin typeface="+mn-ea"/>
              </a:rPr>
              <a:t>nD</a:t>
            </a:r>
            <a:endParaRPr lang="en-US" altLang="zh-CN" sz="26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dirty="0">
                <a:latin typeface="+mn-ea"/>
              </a:rPr>
              <a:t>由定理</a:t>
            </a:r>
            <a:r>
              <a:rPr lang="en-US" altLang="zh-CN" sz="2600" dirty="0">
                <a:latin typeface="+mn-ea"/>
              </a:rPr>
              <a:t>5.7</a:t>
            </a:r>
            <a:r>
              <a:rPr lang="zh-CN" altLang="en-US" sz="2600" dirty="0">
                <a:latin typeface="+mn-ea"/>
              </a:rPr>
              <a:t>可知，只要求出“玩家信道”的信道容量</a:t>
            </a:r>
            <a:r>
              <a:rPr lang="en-US" altLang="zh-CN" sz="2600" dirty="0">
                <a:latin typeface="+mn-ea"/>
              </a:rPr>
              <a:t>D</a:t>
            </a:r>
            <a:r>
              <a:rPr lang="zh-CN" altLang="en-US" sz="2600" dirty="0">
                <a:latin typeface="+mn-ea"/>
              </a:rPr>
              <a:t>，那么，庄家获胜的极限就确定了。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5.3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非盲对抗极限之“童趣游戏”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28653"/>
          </a:xfrm>
        </p:spPr>
        <p:txBody>
          <a:bodyPr>
            <a:normAutofit fontScale="85000" lnSpcReduction="2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b="1" dirty="0">
                <a:latin typeface="+mn-ea"/>
              </a:rPr>
              <a:t>定理</a:t>
            </a:r>
            <a:r>
              <a:rPr lang="en-US" altLang="zh-CN" sz="2500" b="1" dirty="0">
                <a:latin typeface="+mn-ea"/>
              </a:rPr>
              <a:t>5.8</a:t>
            </a:r>
            <a:r>
              <a:rPr lang="zh-CN" altLang="en-US" sz="2500" b="1" dirty="0">
                <a:latin typeface="+mn-ea"/>
              </a:rPr>
              <a:t>（庄家与玩家对抗的实力定理）：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“猜正反面游戏”中，如果“庄家信道”和“玩家信道”的信道容量分别是</a:t>
            </a:r>
            <a:r>
              <a:rPr lang="en-US" altLang="zh-CN" sz="2200" dirty="0">
                <a:latin typeface="+mn-ea"/>
              </a:rPr>
              <a:t>C(q)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D(p)</a:t>
            </a:r>
            <a:r>
              <a:rPr lang="zh-CN" altLang="en-US" sz="2200" dirty="0">
                <a:latin typeface="+mn-ea"/>
              </a:rPr>
              <a:t>，那么，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情况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：如果庄家和玩家都是老实人，即，他们在游戏过程中不试图去调整自己的习惯，即，</a:t>
            </a:r>
            <a:r>
              <a:rPr lang="en-US" altLang="zh-CN" sz="2200" dirty="0">
                <a:latin typeface="+mn-ea"/>
              </a:rPr>
              <a:t>p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q</a:t>
            </a:r>
            <a:r>
              <a:rPr lang="zh-CN" altLang="en-US" sz="2200" dirty="0">
                <a:latin typeface="+mn-ea"/>
              </a:rPr>
              <a:t>都恒定不变。那么，如果</a:t>
            </a:r>
            <a:r>
              <a:rPr lang="en-US" altLang="zh-CN" sz="2200" dirty="0">
                <a:latin typeface="+mn-ea"/>
              </a:rPr>
              <a:t>C(q)</a:t>
            </a:r>
            <a:r>
              <a:rPr lang="zh-CN" altLang="en-US" sz="2200" dirty="0">
                <a:latin typeface="+mn-ea"/>
              </a:rPr>
              <a:t>大于</a:t>
            </a:r>
            <a:r>
              <a:rPr lang="en-US" altLang="zh-CN" sz="2200" dirty="0">
                <a:latin typeface="+mn-ea"/>
              </a:rPr>
              <a:t>D(p)</a:t>
            </a:r>
            <a:r>
              <a:rPr lang="zh-CN" altLang="en-US" sz="2200" dirty="0">
                <a:latin typeface="+mn-ea"/>
              </a:rPr>
              <a:t>，则，总体上玩家会赢；如果</a:t>
            </a:r>
            <a:r>
              <a:rPr lang="en-US" altLang="zh-CN" sz="2200" dirty="0">
                <a:latin typeface="+mn-ea"/>
              </a:rPr>
              <a:t>C(q)</a:t>
            </a:r>
            <a:r>
              <a:rPr lang="zh-CN" altLang="en-US" sz="2200" dirty="0">
                <a:latin typeface="+mn-ea"/>
              </a:rPr>
              <a:t>小于</a:t>
            </a:r>
            <a:r>
              <a:rPr lang="en-US" altLang="zh-CN" sz="2200" dirty="0">
                <a:latin typeface="+mn-ea"/>
              </a:rPr>
              <a:t>D(p)</a:t>
            </a:r>
            <a:r>
              <a:rPr lang="zh-CN" altLang="en-US" sz="2200" dirty="0">
                <a:latin typeface="+mn-ea"/>
              </a:rPr>
              <a:t>，则，总体上庄家赢；如果</a:t>
            </a:r>
            <a:r>
              <a:rPr lang="en-US" altLang="zh-CN" sz="2200" dirty="0">
                <a:latin typeface="+mn-ea"/>
              </a:rPr>
              <a:t>C(q)=D(p)</a:t>
            </a:r>
            <a:r>
              <a:rPr lang="zh-CN" altLang="en-US" sz="2200" dirty="0">
                <a:latin typeface="+mn-ea"/>
              </a:rPr>
              <a:t>，则，总体上玩家和庄家持平。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情况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：如果庄家和玩家中的某一方（比如，玩家）是老实人，但是，另一方（比如，庄家）却不老实，他会悄悄调整自己的习惯，即，改变随机变量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的概率分布</a:t>
            </a:r>
            <a:r>
              <a:rPr lang="en-US" altLang="zh-CN" sz="2200" dirty="0">
                <a:latin typeface="+mn-ea"/>
              </a:rPr>
              <a:t>p</a:t>
            </a:r>
            <a:r>
              <a:rPr lang="zh-CN" altLang="en-US" sz="2200" dirty="0">
                <a:latin typeface="+mn-ea"/>
              </a:rPr>
              <a:t>，使得“玩家信道”的</a:t>
            </a:r>
            <a:r>
              <a:rPr lang="en-US" altLang="zh-CN" sz="2200" dirty="0">
                <a:latin typeface="+mn-ea"/>
              </a:rPr>
              <a:t>D(p)</a:t>
            </a:r>
            <a:r>
              <a:rPr lang="zh-CN" altLang="en-US" sz="2200" dirty="0">
                <a:latin typeface="+mn-ea"/>
              </a:rPr>
              <a:t>变大，并最终大于“庄家信道”的</a:t>
            </a:r>
            <a:r>
              <a:rPr lang="en-US" altLang="zh-CN" sz="2200" dirty="0">
                <a:latin typeface="+mn-ea"/>
              </a:rPr>
              <a:t>C(q)</a:t>
            </a:r>
            <a:r>
              <a:rPr lang="zh-CN" altLang="en-US" sz="2200" dirty="0">
                <a:latin typeface="+mn-ea"/>
              </a:rPr>
              <a:t>，那么，庄家将整体上赢得该游戏。反之亦然，即，若只有庄家是老实人，那么，玩家也可以通过调整自己的习惯，即，调整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的概率分布</a:t>
            </a:r>
            <a:r>
              <a:rPr lang="en-US" altLang="zh-CN" sz="2200" dirty="0">
                <a:latin typeface="+mn-ea"/>
              </a:rPr>
              <a:t>q</a:t>
            </a:r>
            <a:r>
              <a:rPr lang="zh-CN" altLang="en-US" sz="2200" dirty="0">
                <a:latin typeface="+mn-ea"/>
              </a:rPr>
              <a:t>，使得“庄家信道”的</a:t>
            </a:r>
            <a:r>
              <a:rPr lang="en-US" altLang="zh-CN" sz="2200" dirty="0">
                <a:latin typeface="+mn-ea"/>
              </a:rPr>
              <a:t>C(q)</a:t>
            </a:r>
            <a:r>
              <a:rPr lang="zh-CN" altLang="en-US" sz="2200" dirty="0">
                <a:latin typeface="+mn-ea"/>
              </a:rPr>
              <a:t>变大，并最终大于“玩家信道”的</a:t>
            </a:r>
            <a:r>
              <a:rPr lang="en-US" altLang="zh-CN" sz="2200" dirty="0">
                <a:latin typeface="+mn-ea"/>
              </a:rPr>
              <a:t>D(p)</a:t>
            </a:r>
            <a:r>
              <a:rPr lang="zh-CN" altLang="en-US" sz="2200" dirty="0">
                <a:latin typeface="+mn-ea"/>
              </a:rPr>
              <a:t>，那么，玩家将整体上赢得该游戏。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情况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en-US" sz="2200" dirty="0">
                <a:latin typeface="+mn-ea"/>
              </a:rPr>
              <a:t>：如果玩家和庄家都不是老实人，他们都在不断地调整自己的习惯，使</a:t>
            </a:r>
            <a:r>
              <a:rPr lang="en-US" altLang="zh-CN" sz="2200" dirty="0">
                <a:latin typeface="+mn-ea"/>
              </a:rPr>
              <a:t>C(q)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D(p)</a:t>
            </a:r>
            <a:r>
              <a:rPr lang="zh-CN" altLang="en-US" sz="2200" dirty="0">
                <a:latin typeface="+mn-ea"/>
              </a:rPr>
              <a:t>不断变大，出现“水涨船高”的态势，那么，最终他们将在</a:t>
            </a:r>
            <a:r>
              <a:rPr lang="en-US" altLang="zh-CN" sz="2200" dirty="0">
                <a:latin typeface="+mn-ea"/>
              </a:rPr>
              <a:t>p=q=0.5</a:t>
            </a:r>
            <a:r>
              <a:rPr lang="zh-CN" altLang="en-US" sz="2200" dirty="0">
                <a:latin typeface="+mn-ea"/>
              </a:rPr>
              <a:t>的地方，达到动态平衡，此时他们都没有输赢。“猜正反面游戏”出现“握手言和”的局面。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5.4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单挑非盲对抗极限之“劝酒令”</a:t>
            </a:r>
            <a:r>
              <a:rPr lang="zh-CN" altLang="zh-CN" sz="3200" dirty="0">
                <a:solidFill>
                  <a:srgbClr val="464646"/>
                </a:solidFill>
              </a:rPr>
              <a:t> </a:t>
            </a:r>
            <a:r>
              <a:rPr lang="zh-CN" altLang="zh-CN" sz="2400" dirty="0">
                <a:solidFill>
                  <a:srgbClr val="464646"/>
                </a:solidFill>
              </a:rPr>
              <a:t>“猜拳”</a:t>
            </a:r>
            <a:endParaRPr lang="zh-CN" altLang="en-US" sz="6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482743"/>
          </a:xfrm>
        </p:spPr>
        <p:txBody>
          <a:bodyPr>
            <a:normAutofit fontScale="77500" lnSpcReduction="2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2400" dirty="0">
                <a:latin typeface="+mn-ea"/>
              </a:rPr>
              <a:t>“猜拳”，在北京又称“棒打老虎”，它是宴会上，主人和客人闹酒的法宝之一。其游戏规则是：在每个回合中，主人和客人同时独立亮出如下四种手势之一：虫子、公鸡、老虎、棒子。然后，双方共同根据如下“胜负判定规则”来决定该罚谁喝一杯酒：</a:t>
            </a:r>
            <a:endParaRPr lang="en-US" altLang="zh-CN" sz="24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“虫子”被“公鸡”吃掉；“公鸡”被“老虎”吃掉；“老虎”被“棒子”打死；“棒子”被“虫子”蛀断。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除此之外，主客双方就算平局，互不罚酒。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一个回合结束后，主客双方再进行下一回合的“猜拳”。</a:t>
            </a:r>
            <a:endParaRPr lang="zh-CN" altLang="en-US" sz="25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500" dirty="0">
                <a:latin typeface="+mn-ea"/>
              </a:rPr>
              <a:t>将此“猜拳游戏”用数学方式表示出来便是：设主人和客人分别用随机变量</a:t>
            </a:r>
            <a:r>
              <a:rPr lang="en-US" altLang="zh-CN" sz="2500" dirty="0">
                <a:latin typeface="+mn-ea"/>
              </a:rPr>
              <a:t>X</a:t>
            </a:r>
            <a:r>
              <a:rPr lang="zh-CN" altLang="en-US" sz="2500" dirty="0">
                <a:latin typeface="+mn-ea"/>
              </a:rPr>
              <a:t>和</a:t>
            </a:r>
            <a:r>
              <a:rPr lang="en-US" altLang="zh-CN" sz="2500" dirty="0">
                <a:latin typeface="+mn-ea"/>
              </a:rPr>
              <a:t>Y</a:t>
            </a:r>
            <a:r>
              <a:rPr lang="zh-CN" altLang="en-US" sz="2500" dirty="0">
                <a:latin typeface="+mn-ea"/>
              </a:rPr>
              <a:t>来表示，它们的可能取值有四个：</a:t>
            </a:r>
            <a:r>
              <a:rPr lang="en-US" altLang="zh-CN" sz="2500" dirty="0">
                <a:latin typeface="+mn-ea"/>
              </a:rPr>
              <a:t>0</a:t>
            </a:r>
            <a:r>
              <a:rPr lang="zh-CN" altLang="en-US" sz="2500" dirty="0">
                <a:latin typeface="+mn-ea"/>
              </a:rPr>
              <a:t>，</a:t>
            </a:r>
            <a:r>
              <a:rPr lang="en-US" altLang="zh-CN" sz="2500" dirty="0">
                <a:latin typeface="+mn-ea"/>
              </a:rPr>
              <a:t>1</a:t>
            </a:r>
            <a:r>
              <a:rPr lang="zh-CN" altLang="en-US" sz="2500" dirty="0">
                <a:latin typeface="+mn-ea"/>
              </a:rPr>
              <a:t>，</a:t>
            </a:r>
            <a:r>
              <a:rPr lang="en-US" altLang="zh-CN" sz="2500" dirty="0">
                <a:latin typeface="+mn-ea"/>
              </a:rPr>
              <a:t>2</a:t>
            </a:r>
            <a:r>
              <a:rPr lang="zh-CN" altLang="en-US" sz="2500" dirty="0">
                <a:latin typeface="+mn-ea"/>
              </a:rPr>
              <a:t>，</a:t>
            </a:r>
            <a:r>
              <a:rPr lang="en-US" altLang="zh-CN" sz="2500" dirty="0">
                <a:latin typeface="+mn-ea"/>
              </a:rPr>
              <a:t>3</a:t>
            </a:r>
            <a:r>
              <a:rPr lang="zh-CN" altLang="en-US" sz="2500" dirty="0">
                <a:latin typeface="+mn-ea"/>
              </a:rPr>
              <a:t>。具体地说：</a:t>
            </a: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500" dirty="0">
                <a:latin typeface="+mn-ea"/>
              </a:rPr>
              <a:t>	</a:t>
            </a:r>
            <a:r>
              <a:rPr lang="zh-CN" altLang="en-US" sz="2500" dirty="0">
                <a:latin typeface="+mn-ea"/>
              </a:rPr>
              <a:t>当主人（或客人）亮出“虫子”时，记，</a:t>
            </a:r>
            <a:r>
              <a:rPr lang="en-US" altLang="zh-CN" sz="2500" dirty="0">
                <a:latin typeface="+mn-ea"/>
              </a:rPr>
              <a:t>X=0</a:t>
            </a:r>
            <a:r>
              <a:rPr lang="zh-CN" altLang="en-US" sz="2500" dirty="0">
                <a:latin typeface="+mn-ea"/>
              </a:rPr>
              <a:t>（或</a:t>
            </a:r>
            <a:r>
              <a:rPr lang="en-US" altLang="zh-CN" sz="2500" dirty="0">
                <a:latin typeface="+mn-ea"/>
              </a:rPr>
              <a:t>Y=0</a:t>
            </a:r>
            <a:r>
              <a:rPr lang="zh-CN" altLang="en-US" sz="2500" dirty="0">
                <a:latin typeface="+mn-ea"/>
              </a:rPr>
              <a:t>）；</a:t>
            </a: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500" dirty="0">
                <a:latin typeface="+mn-ea"/>
              </a:rPr>
              <a:t>	</a:t>
            </a:r>
            <a:r>
              <a:rPr lang="zh-CN" altLang="en-US" sz="2500" dirty="0">
                <a:latin typeface="+mn-ea"/>
              </a:rPr>
              <a:t>当主人（或客人）亮出“公鸡”时，记，</a:t>
            </a:r>
            <a:r>
              <a:rPr lang="en-US" altLang="zh-CN" sz="2500" dirty="0">
                <a:latin typeface="+mn-ea"/>
              </a:rPr>
              <a:t>X=1</a:t>
            </a:r>
            <a:r>
              <a:rPr lang="zh-CN" altLang="en-US" sz="2500" dirty="0">
                <a:latin typeface="+mn-ea"/>
              </a:rPr>
              <a:t>（或</a:t>
            </a:r>
            <a:r>
              <a:rPr lang="en-US" altLang="zh-CN" sz="2500" dirty="0">
                <a:latin typeface="+mn-ea"/>
              </a:rPr>
              <a:t>Y=1</a:t>
            </a:r>
            <a:r>
              <a:rPr lang="zh-CN" altLang="en-US" sz="2500" dirty="0">
                <a:latin typeface="+mn-ea"/>
              </a:rPr>
              <a:t>）；</a:t>
            </a: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500" dirty="0">
                <a:latin typeface="+mn-ea"/>
              </a:rPr>
              <a:t>	</a:t>
            </a:r>
            <a:r>
              <a:rPr lang="zh-CN" altLang="en-US" sz="2500" dirty="0">
                <a:latin typeface="+mn-ea"/>
              </a:rPr>
              <a:t>当主人（或客人）亮出“老虎”时，记，</a:t>
            </a:r>
            <a:r>
              <a:rPr lang="en-US" altLang="zh-CN" sz="2500" dirty="0">
                <a:latin typeface="+mn-ea"/>
              </a:rPr>
              <a:t>X=2</a:t>
            </a:r>
            <a:r>
              <a:rPr lang="zh-CN" altLang="en-US" sz="2500" dirty="0">
                <a:latin typeface="+mn-ea"/>
              </a:rPr>
              <a:t>（或</a:t>
            </a:r>
            <a:r>
              <a:rPr lang="en-US" altLang="zh-CN" sz="2500" dirty="0">
                <a:latin typeface="+mn-ea"/>
              </a:rPr>
              <a:t>Y=2</a:t>
            </a:r>
            <a:r>
              <a:rPr lang="zh-CN" altLang="en-US" sz="2500" dirty="0">
                <a:latin typeface="+mn-ea"/>
              </a:rPr>
              <a:t>）；</a:t>
            </a: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500" dirty="0">
                <a:latin typeface="+mn-ea"/>
              </a:rPr>
              <a:t>	</a:t>
            </a:r>
            <a:r>
              <a:rPr lang="zh-CN" altLang="en-US" sz="2500" dirty="0">
                <a:latin typeface="+mn-ea"/>
              </a:rPr>
              <a:t>当主人（或客人）亮出“棒子”时，记，</a:t>
            </a:r>
            <a:r>
              <a:rPr lang="en-US" altLang="zh-CN" sz="2500" dirty="0">
                <a:latin typeface="+mn-ea"/>
              </a:rPr>
              <a:t>X=3</a:t>
            </a:r>
            <a:r>
              <a:rPr lang="zh-CN" altLang="en-US" sz="2500" dirty="0">
                <a:latin typeface="+mn-ea"/>
              </a:rPr>
              <a:t>（或</a:t>
            </a:r>
            <a:r>
              <a:rPr lang="en-US" altLang="zh-CN" sz="2500" dirty="0">
                <a:latin typeface="+mn-ea"/>
              </a:rPr>
              <a:t>Y=3</a:t>
            </a:r>
            <a:r>
              <a:rPr lang="zh-CN" altLang="en-US" sz="2500" dirty="0">
                <a:latin typeface="+mn-ea"/>
              </a:rPr>
              <a:t>）。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sz="2500" b="1" dirty="0">
              <a:latin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5.4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单挑非盲对抗极限之“劝酒令”</a:t>
            </a:r>
            <a:r>
              <a:rPr lang="zh-CN" altLang="zh-CN" sz="3200" dirty="0"/>
              <a:t> </a:t>
            </a:r>
            <a:r>
              <a:rPr lang="zh-CN" altLang="zh-CN" sz="2400" dirty="0"/>
              <a:t>“猜拳”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10039"/>
          </a:xfrm>
        </p:spPr>
        <p:txBody>
          <a:bodyPr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2200" dirty="0">
                <a:latin typeface="+mn-ea"/>
              </a:rPr>
              <a:t>如果某回合中，主人亮出的是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zh-CN" sz="2200" dirty="0">
                <a:latin typeface="+mn-ea"/>
              </a:rPr>
              <a:t>（即，</a:t>
            </a:r>
            <a:r>
              <a:rPr lang="en-US" altLang="zh-CN" sz="2200" dirty="0">
                <a:latin typeface="+mn-ea"/>
              </a:rPr>
              <a:t>X=</a:t>
            </a:r>
            <a:r>
              <a:rPr lang="en-US" altLang="zh-CN" sz="2200" dirty="0" err="1">
                <a:latin typeface="+mn-ea"/>
              </a:rPr>
              <a:t>x</a:t>
            </a:r>
            <a:r>
              <a:rPr lang="zh-CN" altLang="zh-CN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zh-CN" sz="2200" dirty="0">
                <a:latin typeface="+mn-ea"/>
              </a:rPr>
              <a:t>≤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zh-CN" sz="2200" dirty="0">
                <a:latin typeface="+mn-ea"/>
              </a:rPr>
              <a:t>≤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zh-CN" sz="2200" dirty="0">
                <a:latin typeface="+mn-ea"/>
              </a:rPr>
              <a:t>），而客人亮出的是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zh-CN" sz="2200" dirty="0">
                <a:latin typeface="+mn-ea"/>
              </a:rPr>
              <a:t>（即，</a:t>
            </a:r>
            <a:r>
              <a:rPr lang="en-US" altLang="zh-CN" sz="2200" dirty="0">
                <a:latin typeface="+mn-ea"/>
              </a:rPr>
              <a:t>Y=</a:t>
            </a:r>
            <a:r>
              <a:rPr lang="en-US" altLang="zh-CN" sz="2200" dirty="0" err="1">
                <a:latin typeface="+mn-ea"/>
              </a:rPr>
              <a:t>y</a:t>
            </a:r>
            <a:r>
              <a:rPr lang="zh-CN" altLang="zh-CN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zh-CN" sz="2200" dirty="0">
                <a:latin typeface="+mn-ea"/>
              </a:rPr>
              <a:t>≤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zh-CN" sz="2200" dirty="0">
                <a:latin typeface="+mn-ea"/>
              </a:rPr>
              <a:t>≤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zh-CN" sz="2200" dirty="0">
                <a:latin typeface="+mn-ea"/>
              </a:rPr>
              <a:t>），那么，本回合，主人赢（即，罚客人一杯酒）的充分必要条件是：</a:t>
            </a: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200" dirty="0">
                <a:latin typeface="+mn-ea"/>
              </a:rPr>
              <a:t>(x-y)mod4=1</a:t>
            </a:r>
            <a:r>
              <a:rPr lang="zh-CN" altLang="zh-CN" sz="2200" dirty="0">
                <a:latin typeface="+mn-ea"/>
              </a:rPr>
              <a:t>；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200" dirty="0">
                <a:latin typeface="+mn-ea"/>
              </a:rPr>
              <a:t>	</a:t>
            </a:r>
            <a:r>
              <a:rPr lang="zh-CN" altLang="en-US" sz="2200" dirty="0">
                <a:latin typeface="+mn-ea"/>
              </a:rPr>
              <a:t>客人赢（即，罚主人一杯酒）的充分必要条件是：</a:t>
            </a: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200" dirty="0">
                <a:latin typeface="+mn-ea"/>
              </a:rPr>
              <a:t>(y-x)mod4=1</a:t>
            </a:r>
            <a:r>
              <a:rPr lang="zh-CN" altLang="en-US" sz="2200" dirty="0">
                <a:latin typeface="+mn-ea"/>
              </a:rPr>
              <a:t>；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200" dirty="0">
                <a:latin typeface="+mn-ea"/>
              </a:rPr>
              <a:t>	</a:t>
            </a:r>
            <a:r>
              <a:rPr lang="zh-CN" altLang="en-US" sz="2200" dirty="0">
                <a:latin typeface="+mn-ea"/>
              </a:rPr>
              <a:t>否则，本回合就算“平局”，即主客双方互不罚酒，接着进行下一回合的“斗酒”。</a:t>
            </a: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这个“猜拳”游戏显然是一种“非盲对抗”。主人和客人到底谁输，谁赢呢？最多会被罚多少杯酒呢？他们怎样才能让对方多喝，而自己少喝呢？下面就继续用“信道容量法”，来回答这些问题。</a:t>
            </a:r>
            <a:endParaRPr lang="en-US" altLang="zh-CN" sz="22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sz="2500" b="1" dirty="0">
              <a:latin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5.4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单挑非盲对抗极限之“劝酒令”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414504"/>
          </a:xfrm>
        </p:spPr>
        <p:txBody>
          <a:bodyPr>
            <a:normAutofit fontScale="55000" lnSpcReduction="20000"/>
          </a:bodyPr>
          <a:lstStyle/>
          <a:p>
            <a:pPr marL="320040" lvl="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3500" dirty="0">
                <a:solidFill>
                  <a:prstClr val="black"/>
                </a:solidFill>
                <a:latin typeface="+mn-ea"/>
              </a:rPr>
              <a:t>由概率论中的大数定律，频率趋于概率，所以，根据“主人（</a:t>
            </a:r>
            <a:r>
              <a:rPr lang="en-US" altLang="zh-CN" sz="3500" dirty="0">
                <a:solidFill>
                  <a:prstClr val="black"/>
                </a:solidFill>
                <a:latin typeface="+mn-ea"/>
              </a:rPr>
              <a:t>X</a:t>
            </a:r>
            <a:r>
              <a:rPr lang="zh-CN" altLang="en-US" sz="3500" dirty="0">
                <a:solidFill>
                  <a:prstClr val="black"/>
                </a:solidFill>
                <a:latin typeface="+mn-ea"/>
              </a:rPr>
              <a:t>）”和“客人（</a:t>
            </a:r>
            <a:r>
              <a:rPr lang="en-US" altLang="zh-CN" sz="3500" dirty="0">
                <a:solidFill>
                  <a:prstClr val="black"/>
                </a:solidFill>
                <a:latin typeface="+mn-ea"/>
              </a:rPr>
              <a:t>Y</a:t>
            </a:r>
            <a:r>
              <a:rPr lang="zh-CN" altLang="en-US" sz="3500" dirty="0">
                <a:solidFill>
                  <a:prstClr val="black"/>
                </a:solidFill>
                <a:latin typeface="+mn-ea"/>
              </a:rPr>
              <a:t>）”的习惯，即，过去他们“斗酒”的统计规律（如果他们是初次见面，那么，不妨让他们以“热身赛”方式，先“斗酒”一阵子，然后，记下他们的习惯就行了），就可以分别给出</a:t>
            </a:r>
            <a:r>
              <a:rPr lang="en-US" altLang="zh-CN" sz="3500" dirty="0">
                <a:solidFill>
                  <a:prstClr val="black"/>
                </a:solidFill>
                <a:latin typeface="+mn-ea"/>
              </a:rPr>
              <a:t>X</a:t>
            </a:r>
            <a:r>
              <a:rPr lang="zh-CN" altLang="en-US" sz="3500" dirty="0">
                <a:solidFill>
                  <a:prstClr val="black"/>
                </a:solidFill>
                <a:latin typeface="+mn-ea"/>
              </a:rPr>
              <a:t>和</a:t>
            </a:r>
            <a:r>
              <a:rPr lang="en-US" altLang="zh-CN" sz="3500" dirty="0">
                <a:solidFill>
                  <a:prstClr val="black"/>
                </a:solidFill>
                <a:latin typeface="+mn-ea"/>
              </a:rPr>
              <a:t>Y</a:t>
            </a:r>
            <a:r>
              <a:rPr lang="zh-CN" altLang="en-US" sz="3500" dirty="0">
                <a:solidFill>
                  <a:prstClr val="black"/>
                </a:solidFill>
                <a:latin typeface="+mn-ea"/>
              </a:rPr>
              <a:t>的概率分布，以及（</a:t>
            </a:r>
            <a:r>
              <a:rPr lang="en-US" altLang="zh-CN" sz="3500" dirty="0">
                <a:solidFill>
                  <a:prstClr val="black"/>
                </a:solidFill>
                <a:latin typeface="+mn-ea"/>
              </a:rPr>
              <a:t>X</a:t>
            </a:r>
            <a:r>
              <a:rPr lang="zh-CN" altLang="en-US" sz="3500" dirty="0">
                <a:solidFill>
                  <a:prstClr val="black"/>
                </a:solidFill>
                <a:latin typeface="+mn-ea"/>
              </a:rPr>
              <a:t>，</a:t>
            </a:r>
            <a:r>
              <a:rPr lang="en-US" altLang="zh-CN" sz="3500" dirty="0">
                <a:solidFill>
                  <a:prstClr val="black"/>
                </a:solidFill>
                <a:latin typeface="+mn-ea"/>
              </a:rPr>
              <a:t>Y</a:t>
            </a:r>
            <a:r>
              <a:rPr lang="zh-CN" altLang="en-US" sz="3500" dirty="0">
                <a:solidFill>
                  <a:prstClr val="black"/>
                </a:solidFill>
                <a:latin typeface="+mn-ea"/>
              </a:rPr>
              <a:t>）的联合概率分布：</a:t>
            </a:r>
            <a:endParaRPr lang="en-US" altLang="zh-CN" sz="3500" dirty="0">
              <a:solidFill>
                <a:prstClr val="black"/>
              </a:solidFill>
              <a:latin typeface="+mn-ea"/>
            </a:endParaRPr>
          </a:p>
          <a:p>
            <a:pPr algn="ctr">
              <a:buNone/>
            </a:pPr>
            <a:r>
              <a:rPr lang="en-US" altLang="zh-CN" sz="3500" dirty="0">
                <a:latin typeface="+mn-ea"/>
              </a:rPr>
              <a:t>	0&lt;P</a:t>
            </a:r>
            <a:r>
              <a:rPr lang="en-US" altLang="zh-CN" sz="3500" baseline="-25000" dirty="0">
                <a:latin typeface="+mn-ea"/>
              </a:rPr>
              <a:t>r</a:t>
            </a:r>
            <a:r>
              <a:rPr lang="en-US" altLang="zh-CN" sz="3500" dirty="0">
                <a:latin typeface="+mn-ea"/>
              </a:rPr>
              <a:t>(X=</a:t>
            </a:r>
            <a:r>
              <a:rPr lang="en-US" altLang="zh-CN" sz="3500" dirty="0" err="1">
                <a:latin typeface="+mn-ea"/>
              </a:rPr>
              <a:t>i</a:t>
            </a:r>
            <a:r>
              <a:rPr lang="en-US" altLang="zh-CN" sz="3500" dirty="0">
                <a:latin typeface="+mn-ea"/>
              </a:rPr>
              <a:t>)=p</a:t>
            </a:r>
            <a:r>
              <a:rPr lang="en-US" altLang="zh-CN" sz="3500" baseline="-25000" dirty="0">
                <a:latin typeface="+mn-ea"/>
              </a:rPr>
              <a:t>i</a:t>
            </a:r>
            <a:r>
              <a:rPr lang="en-US" altLang="zh-CN" sz="3500" dirty="0">
                <a:latin typeface="+mn-ea"/>
              </a:rPr>
              <a:t>&lt;1</a:t>
            </a:r>
            <a:r>
              <a:rPr lang="zh-CN" altLang="zh-CN" sz="3500" dirty="0">
                <a:latin typeface="+mn-ea"/>
              </a:rPr>
              <a:t>，</a:t>
            </a:r>
            <a:r>
              <a:rPr lang="en-US" altLang="zh-CN" sz="3500" dirty="0" err="1">
                <a:latin typeface="+mn-ea"/>
              </a:rPr>
              <a:t>i</a:t>
            </a:r>
            <a:r>
              <a:rPr lang="en-US" altLang="zh-CN" sz="3500" dirty="0">
                <a:latin typeface="+mn-ea"/>
              </a:rPr>
              <a:t>=0,1,2,3</a:t>
            </a:r>
            <a:r>
              <a:rPr lang="zh-CN" altLang="zh-CN" sz="3500" dirty="0">
                <a:latin typeface="+mn-ea"/>
              </a:rPr>
              <a:t>；</a:t>
            </a:r>
            <a:r>
              <a:rPr lang="en-US" altLang="zh-CN" sz="3500" dirty="0">
                <a:latin typeface="+mn-ea"/>
              </a:rPr>
              <a:t>p</a:t>
            </a:r>
            <a:r>
              <a:rPr lang="en-US" altLang="zh-CN" sz="3500" baseline="-25000" dirty="0">
                <a:latin typeface="+mn-ea"/>
              </a:rPr>
              <a:t>0</a:t>
            </a:r>
            <a:r>
              <a:rPr lang="en-US" altLang="zh-CN" sz="3500" dirty="0">
                <a:latin typeface="+mn-ea"/>
              </a:rPr>
              <a:t>+p</a:t>
            </a:r>
            <a:r>
              <a:rPr lang="en-US" altLang="zh-CN" sz="3500" baseline="-25000" dirty="0">
                <a:latin typeface="+mn-ea"/>
              </a:rPr>
              <a:t>1</a:t>
            </a:r>
            <a:r>
              <a:rPr lang="en-US" altLang="zh-CN" sz="3500" dirty="0">
                <a:latin typeface="+mn-ea"/>
              </a:rPr>
              <a:t>+p</a:t>
            </a:r>
            <a:r>
              <a:rPr lang="en-US" altLang="zh-CN" sz="3500" baseline="-25000" dirty="0">
                <a:latin typeface="+mn-ea"/>
              </a:rPr>
              <a:t>2</a:t>
            </a:r>
            <a:r>
              <a:rPr lang="en-US" altLang="zh-CN" sz="3500" dirty="0">
                <a:latin typeface="+mn-ea"/>
              </a:rPr>
              <a:t>+p</a:t>
            </a:r>
            <a:r>
              <a:rPr lang="en-US" altLang="zh-CN" sz="3500" baseline="-25000" dirty="0">
                <a:latin typeface="+mn-ea"/>
              </a:rPr>
              <a:t>3</a:t>
            </a:r>
            <a:r>
              <a:rPr lang="en-US" altLang="zh-CN" sz="3500" dirty="0">
                <a:latin typeface="+mn-ea"/>
              </a:rPr>
              <a:t>=1</a:t>
            </a:r>
            <a:r>
              <a:rPr lang="zh-CN" altLang="zh-CN" sz="3500" dirty="0">
                <a:latin typeface="+mn-ea"/>
              </a:rPr>
              <a:t>；</a:t>
            </a:r>
          </a:p>
          <a:p>
            <a:pPr algn="ctr">
              <a:buNone/>
            </a:pPr>
            <a:r>
              <a:rPr lang="en-US" altLang="zh-CN" sz="3500" dirty="0">
                <a:latin typeface="+mn-ea"/>
              </a:rPr>
              <a:t>	0&lt;P</a:t>
            </a:r>
            <a:r>
              <a:rPr lang="en-US" altLang="zh-CN" sz="3500" baseline="-25000" dirty="0">
                <a:latin typeface="+mn-ea"/>
              </a:rPr>
              <a:t>r</a:t>
            </a:r>
            <a:r>
              <a:rPr lang="en-US" altLang="zh-CN" sz="3500" dirty="0">
                <a:latin typeface="+mn-ea"/>
              </a:rPr>
              <a:t>(Y=</a:t>
            </a:r>
            <a:r>
              <a:rPr lang="en-US" altLang="zh-CN" sz="3500" dirty="0" err="1">
                <a:latin typeface="+mn-ea"/>
              </a:rPr>
              <a:t>i</a:t>
            </a:r>
            <a:r>
              <a:rPr lang="en-US" altLang="zh-CN" sz="3500" dirty="0">
                <a:latin typeface="+mn-ea"/>
              </a:rPr>
              <a:t>)=</a:t>
            </a:r>
            <a:r>
              <a:rPr lang="en-US" altLang="zh-CN" sz="3500" dirty="0" err="1">
                <a:latin typeface="+mn-ea"/>
              </a:rPr>
              <a:t>q</a:t>
            </a:r>
            <a:r>
              <a:rPr lang="en-US" altLang="zh-CN" sz="3500" baseline="-25000" dirty="0" err="1">
                <a:latin typeface="+mn-ea"/>
              </a:rPr>
              <a:t>i</a:t>
            </a:r>
            <a:r>
              <a:rPr lang="en-US" altLang="zh-CN" sz="3500" dirty="0">
                <a:latin typeface="+mn-ea"/>
              </a:rPr>
              <a:t>&lt;1</a:t>
            </a:r>
            <a:r>
              <a:rPr lang="zh-CN" altLang="zh-CN" sz="3500" dirty="0">
                <a:latin typeface="+mn-ea"/>
              </a:rPr>
              <a:t>，</a:t>
            </a:r>
            <a:r>
              <a:rPr lang="en-US" altLang="zh-CN" sz="3500" dirty="0" err="1">
                <a:latin typeface="+mn-ea"/>
              </a:rPr>
              <a:t>i</a:t>
            </a:r>
            <a:r>
              <a:rPr lang="en-US" altLang="zh-CN" sz="3500" dirty="0">
                <a:latin typeface="+mn-ea"/>
              </a:rPr>
              <a:t>=0,1,2,3</a:t>
            </a:r>
            <a:r>
              <a:rPr lang="zh-CN" altLang="zh-CN" sz="3500" dirty="0">
                <a:latin typeface="+mn-ea"/>
              </a:rPr>
              <a:t>；</a:t>
            </a:r>
            <a:r>
              <a:rPr lang="en-US" altLang="zh-CN" sz="3500" dirty="0">
                <a:latin typeface="+mn-ea"/>
              </a:rPr>
              <a:t>q</a:t>
            </a:r>
            <a:r>
              <a:rPr lang="en-US" altLang="zh-CN" sz="3500" baseline="-25000" dirty="0">
                <a:latin typeface="+mn-ea"/>
              </a:rPr>
              <a:t>0</a:t>
            </a:r>
            <a:r>
              <a:rPr lang="en-US" altLang="zh-CN" sz="3500" dirty="0">
                <a:latin typeface="+mn-ea"/>
              </a:rPr>
              <a:t>+q</a:t>
            </a:r>
            <a:r>
              <a:rPr lang="en-US" altLang="zh-CN" sz="3500" baseline="-25000" dirty="0">
                <a:latin typeface="+mn-ea"/>
              </a:rPr>
              <a:t>1</a:t>
            </a:r>
            <a:r>
              <a:rPr lang="en-US" altLang="zh-CN" sz="3500" dirty="0">
                <a:latin typeface="+mn-ea"/>
              </a:rPr>
              <a:t>+q</a:t>
            </a:r>
            <a:r>
              <a:rPr lang="en-US" altLang="zh-CN" sz="3500" baseline="-25000" dirty="0">
                <a:latin typeface="+mn-ea"/>
              </a:rPr>
              <a:t>2</a:t>
            </a:r>
            <a:r>
              <a:rPr lang="en-US" altLang="zh-CN" sz="3500" dirty="0">
                <a:latin typeface="+mn-ea"/>
              </a:rPr>
              <a:t>+q</a:t>
            </a:r>
            <a:r>
              <a:rPr lang="en-US" altLang="zh-CN" sz="3500" baseline="-25000" dirty="0">
                <a:latin typeface="+mn-ea"/>
              </a:rPr>
              <a:t>3</a:t>
            </a:r>
            <a:r>
              <a:rPr lang="en-US" altLang="zh-CN" sz="3500" dirty="0">
                <a:latin typeface="+mn-ea"/>
              </a:rPr>
              <a:t>=1</a:t>
            </a:r>
            <a:r>
              <a:rPr lang="zh-CN" altLang="zh-CN" sz="3500" dirty="0">
                <a:latin typeface="+mn-ea"/>
              </a:rPr>
              <a:t>；</a:t>
            </a:r>
          </a:p>
          <a:p>
            <a:pPr algn="ctr">
              <a:buNone/>
            </a:pPr>
            <a:r>
              <a:rPr lang="en-US" altLang="zh-CN" sz="3500" dirty="0">
                <a:latin typeface="+mn-ea"/>
              </a:rPr>
              <a:t>	0&lt;P</a:t>
            </a:r>
            <a:r>
              <a:rPr lang="en-US" altLang="zh-CN" sz="3500" baseline="-25000" dirty="0">
                <a:latin typeface="+mn-ea"/>
              </a:rPr>
              <a:t>r</a:t>
            </a:r>
            <a:r>
              <a:rPr lang="en-US" altLang="zh-CN" sz="3500" dirty="0">
                <a:latin typeface="+mn-ea"/>
              </a:rPr>
              <a:t>(X=</a:t>
            </a:r>
            <a:r>
              <a:rPr lang="en-US" altLang="zh-CN" sz="3500" dirty="0" err="1">
                <a:latin typeface="+mn-ea"/>
              </a:rPr>
              <a:t>i,Y</a:t>
            </a:r>
            <a:r>
              <a:rPr lang="en-US" altLang="zh-CN" sz="3500" dirty="0">
                <a:latin typeface="+mn-ea"/>
              </a:rPr>
              <a:t>=j)=</a:t>
            </a:r>
            <a:r>
              <a:rPr lang="en-US" altLang="zh-CN" sz="3500" dirty="0" err="1">
                <a:latin typeface="+mn-ea"/>
              </a:rPr>
              <a:t>t</a:t>
            </a:r>
            <a:r>
              <a:rPr lang="en-US" altLang="zh-CN" sz="3500" baseline="-25000" dirty="0" err="1">
                <a:latin typeface="+mn-ea"/>
              </a:rPr>
              <a:t>ij</a:t>
            </a:r>
            <a:r>
              <a:rPr lang="en-US" altLang="zh-CN" sz="3500" dirty="0">
                <a:latin typeface="+mn-ea"/>
              </a:rPr>
              <a:t>&lt;1</a:t>
            </a:r>
            <a:r>
              <a:rPr lang="zh-CN" altLang="zh-CN" sz="3500" dirty="0">
                <a:latin typeface="+mn-ea"/>
              </a:rPr>
              <a:t>，</a:t>
            </a:r>
            <a:r>
              <a:rPr lang="en-US" altLang="zh-CN" sz="3500" dirty="0" err="1">
                <a:latin typeface="+mn-ea"/>
              </a:rPr>
              <a:t>i</a:t>
            </a:r>
            <a:r>
              <a:rPr lang="en-US" altLang="zh-CN" sz="3500" dirty="0">
                <a:latin typeface="+mn-ea"/>
              </a:rPr>
              <a:t>, j=0,1,2,3</a:t>
            </a:r>
            <a:r>
              <a:rPr lang="zh-CN" altLang="zh-CN" sz="3500" dirty="0">
                <a:latin typeface="+mn-ea"/>
              </a:rPr>
              <a:t>；∑</a:t>
            </a:r>
            <a:r>
              <a:rPr lang="en-US" altLang="zh-CN" sz="3500" baseline="-25000" dirty="0">
                <a:latin typeface="+mn-ea"/>
              </a:rPr>
              <a:t>0</a:t>
            </a:r>
            <a:r>
              <a:rPr lang="zh-CN" altLang="zh-CN" sz="3500" baseline="-25000" dirty="0">
                <a:latin typeface="+mn-ea"/>
              </a:rPr>
              <a:t>≤</a:t>
            </a:r>
            <a:r>
              <a:rPr lang="en-US" altLang="zh-CN" sz="3500" baseline="-25000" dirty="0" err="1">
                <a:latin typeface="+mn-ea"/>
              </a:rPr>
              <a:t>i,j</a:t>
            </a:r>
            <a:r>
              <a:rPr lang="zh-CN" altLang="zh-CN" sz="3500" baseline="-25000" dirty="0">
                <a:latin typeface="+mn-ea"/>
              </a:rPr>
              <a:t>≤</a:t>
            </a:r>
            <a:r>
              <a:rPr lang="en-US" altLang="zh-CN" sz="3500" baseline="-25000" dirty="0">
                <a:latin typeface="+mn-ea"/>
              </a:rPr>
              <a:t>3</a:t>
            </a:r>
            <a:r>
              <a:rPr lang="en-US" altLang="zh-CN" sz="3500" dirty="0">
                <a:latin typeface="+mn-ea"/>
              </a:rPr>
              <a:t>t</a:t>
            </a:r>
            <a:r>
              <a:rPr lang="en-US" altLang="zh-CN" sz="3500" baseline="-25000" dirty="0">
                <a:latin typeface="+mn-ea"/>
              </a:rPr>
              <a:t>ij</a:t>
            </a:r>
            <a:r>
              <a:rPr lang="en-US" altLang="zh-CN" sz="3500" dirty="0">
                <a:latin typeface="+mn-ea"/>
              </a:rPr>
              <a:t>=1</a:t>
            </a:r>
            <a:r>
              <a:rPr lang="zh-CN" altLang="zh-CN" sz="3500" dirty="0">
                <a:latin typeface="+mn-ea"/>
              </a:rPr>
              <a:t>。</a:t>
            </a:r>
          </a:p>
          <a:p>
            <a:pPr algn="ctr">
              <a:buNone/>
            </a:pPr>
            <a:r>
              <a:rPr lang="en-US" altLang="zh-CN" sz="3500" dirty="0">
                <a:latin typeface="+mn-ea"/>
              </a:rPr>
              <a:t>	</a:t>
            </a:r>
            <a:r>
              <a:rPr lang="en-US" altLang="zh-CN" sz="3500" dirty="0" err="1">
                <a:latin typeface="+mn-ea"/>
              </a:rPr>
              <a:t>p</a:t>
            </a:r>
            <a:r>
              <a:rPr lang="en-US" altLang="zh-CN" sz="3500" baseline="-25000" dirty="0" err="1">
                <a:latin typeface="+mn-ea"/>
              </a:rPr>
              <a:t>x</a:t>
            </a:r>
            <a:r>
              <a:rPr lang="en-US" altLang="zh-CN" sz="3500" dirty="0">
                <a:latin typeface="+mn-ea"/>
              </a:rPr>
              <a:t>=</a:t>
            </a:r>
            <a:r>
              <a:rPr lang="zh-CN" altLang="zh-CN" sz="3500" dirty="0">
                <a:latin typeface="+mn-ea"/>
              </a:rPr>
              <a:t>∑</a:t>
            </a:r>
            <a:r>
              <a:rPr lang="en-US" altLang="zh-CN" sz="3500" baseline="-25000" dirty="0">
                <a:latin typeface="+mn-ea"/>
              </a:rPr>
              <a:t>0</a:t>
            </a:r>
            <a:r>
              <a:rPr lang="zh-CN" altLang="zh-CN" sz="3500" baseline="-25000" dirty="0">
                <a:latin typeface="+mn-ea"/>
              </a:rPr>
              <a:t>≤</a:t>
            </a:r>
            <a:r>
              <a:rPr lang="en-US" altLang="zh-CN" sz="3500" baseline="-25000" dirty="0">
                <a:latin typeface="+mn-ea"/>
              </a:rPr>
              <a:t>y</a:t>
            </a:r>
            <a:r>
              <a:rPr lang="zh-CN" altLang="zh-CN" sz="3500" baseline="-25000" dirty="0">
                <a:latin typeface="+mn-ea"/>
              </a:rPr>
              <a:t>≤</a:t>
            </a:r>
            <a:r>
              <a:rPr lang="en-US" altLang="zh-CN" sz="3500" baseline="-25000" dirty="0">
                <a:latin typeface="+mn-ea"/>
              </a:rPr>
              <a:t>3</a:t>
            </a:r>
            <a:r>
              <a:rPr lang="en-US" altLang="zh-CN" sz="3500" dirty="0">
                <a:latin typeface="+mn-ea"/>
              </a:rPr>
              <a:t>t</a:t>
            </a:r>
            <a:r>
              <a:rPr lang="en-US" altLang="zh-CN" sz="3500" baseline="-25000" dirty="0">
                <a:latin typeface="+mn-ea"/>
              </a:rPr>
              <a:t>xy</a:t>
            </a:r>
            <a:r>
              <a:rPr lang="en-US" altLang="zh-CN" sz="3500" dirty="0">
                <a:latin typeface="+mn-ea"/>
              </a:rPr>
              <a:t> </a:t>
            </a:r>
            <a:r>
              <a:rPr lang="zh-CN" altLang="zh-CN" sz="3500" dirty="0">
                <a:latin typeface="+mn-ea"/>
              </a:rPr>
              <a:t>，</a:t>
            </a:r>
            <a:r>
              <a:rPr lang="en-US" altLang="zh-CN" sz="3500" dirty="0">
                <a:latin typeface="+mn-ea"/>
              </a:rPr>
              <a:t>x=0,1,2,3</a:t>
            </a:r>
            <a:r>
              <a:rPr lang="zh-CN" altLang="zh-CN" sz="3500" dirty="0">
                <a:latin typeface="+mn-ea"/>
              </a:rPr>
              <a:t>；</a:t>
            </a:r>
          </a:p>
          <a:p>
            <a:pPr algn="ctr">
              <a:buNone/>
            </a:pPr>
            <a:r>
              <a:rPr lang="en-US" altLang="zh-CN" sz="3500" dirty="0">
                <a:latin typeface="+mn-ea"/>
              </a:rPr>
              <a:t>	</a:t>
            </a:r>
            <a:r>
              <a:rPr lang="en-US" altLang="zh-CN" sz="3500" dirty="0" err="1">
                <a:latin typeface="+mn-ea"/>
              </a:rPr>
              <a:t>q</a:t>
            </a:r>
            <a:r>
              <a:rPr lang="en-US" altLang="zh-CN" sz="3500" baseline="-25000" dirty="0" err="1">
                <a:latin typeface="+mn-ea"/>
              </a:rPr>
              <a:t>y</a:t>
            </a:r>
            <a:r>
              <a:rPr lang="en-US" altLang="zh-CN" sz="3500" dirty="0">
                <a:latin typeface="+mn-ea"/>
              </a:rPr>
              <a:t> =</a:t>
            </a:r>
            <a:r>
              <a:rPr lang="zh-CN" altLang="zh-CN" sz="3500" dirty="0">
                <a:latin typeface="+mn-ea"/>
              </a:rPr>
              <a:t>∑</a:t>
            </a:r>
            <a:r>
              <a:rPr lang="en-US" altLang="zh-CN" sz="3500" baseline="-25000" dirty="0">
                <a:latin typeface="+mn-ea"/>
              </a:rPr>
              <a:t>0</a:t>
            </a:r>
            <a:r>
              <a:rPr lang="zh-CN" altLang="zh-CN" sz="3500" baseline="-25000" dirty="0">
                <a:latin typeface="+mn-ea"/>
              </a:rPr>
              <a:t>≤</a:t>
            </a:r>
            <a:r>
              <a:rPr lang="en-US" altLang="zh-CN" sz="3500" baseline="-25000" dirty="0">
                <a:latin typeface="+mn-ea"/>
              </a:rPr>
              <a:t>x</a:t>
            </a:r>
            <a:r>
              <a:rPr lang="zh-CN" altLang="zh-CN" sz="3500" baseline="-25000" dirty="0">
                <a:latin typeface="+mn-ea"/>
              </a:rPr>
              <a:t>≤</a:t>
            </a:r>
            <a:r>
              <a:rPr lang="en-US" altLang="zh-CN" sz="3500" baseline="-25000" dirty="0">
                <a:latin typeface="+mn-ea"/>
              </a:rPr>
              <a:t>3</a:t>
            </a:r>
            <a:r>
              <a:rPr lang="en-US" altLang="zh-CN" sz="3500" dirty="0">
                <a:latin typeface="+mn-ea"/>
              </a:rPr>
              <a:t>t</a:t>
            </a:r>
            <a:r>
              <a:rPr lang="en-US" altLang="zh-CN" sz="3500" baseline="-25000" dirty="0">
                <a:latin typeface="+mn-ea"/>
              </a:rPr>
              <a:t>xy</a:t>
            </a:r>
            <a:r>
              <a:rPr lang="en-US" altLang="zh-CN" sz="3500" dirty="0">
                <a:latin typeface="+mn-ea"/>
              </a:rPr>
              <a:t> </a:t>
            </a:r>
            <a:r>
              <a:rPr lang="zh-CN" altLang="zh-CN" sz="3500" dirty="0">
                <a:latin typeface="+mn-ea"/>
              </a:rPr>
              <a:t>，</a:t>
            </a:r>
            <a:r>
              <a:rPr lang="en-US" altLang="zh-CN" sz="3500" dirty="0">
                <a:latin typeface="+mn-ea"/>
              </a:rPr>
              <a:t>y=0,1,2,3</a:t>
            </a:r>
            <a:r>
              <a:rPr lang="zh-CN" altLang="zh-CN" sz="3500" dirty="0">
                <a:latin typeface="+mn-ea"/>
              </a:rPr>
              <a:t>。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endParaRPr lang="zh-CN" altLang="en-US" sz="35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3500" dirty="0">
                <a:latin typeface="+mn-ea"/>
              </a:rPr>
              <a:t>为了分析“主人”赢酒情况，我们构造一个随机变量</a:t>
            </a:r>
          </a:p>
          <a:p>
            <a:pPr indent="304800" algn="ctr">
              <a:buNone/>
            </a:pPr>
            <a:r>
              <a:rPr lang="en-US" altLang="zh-CN" sz="3500" kern="100" dirty="0">
                <a:latin typeface="+mn-ea"/>
                <a:cs typeface="Times New Roman"/>
              </a:rPr>
              <a:t>Z=(Y+1)mod4</a:t>
            </a:r>
            <a:r>
              <a:rPr lang="zh-CN" altLang="zh-CN" sz="3500" kern="100" dirty="0">
                <a:latin typeface="+mn-ea"/>
                <a:cs typeface="Times New Roman"/>
              </a:rPr>
              <a:t>。</a:t>
            </a:r>
            <a:endParaRPr lang="en-US" altLang="zh-CN" sz="3500" kern="100" dirty="0">
              <a:latin typeface="+mn-ea"/>
              <a:cs typeface="Times New Roman"/>
            </a:endParaRPr>
          </a:p>
          <a:p>
            <a:pPr indent="304800">
              <a:buNone/>
            </a:pPr>
            <a:r>
              <a:rPr lang="zh-CN" altLang="en-US" sz="3500" kern="100" dirty="0">
                <a:latin typeface="+mn-ea"/>
                <a:cs typeface="Times New Roman"/>
              </a:rPr>
              <a:t>然后，再用随机变量</a:t>
            </a:r>
            <a:r>
              <a:rPr lang="en-US" altLang="zh-CN" sz="3500" kern="100" dirty="0">
                <a:latin typeface="+mn-ea"/>
                <a:cs typeface="Times New Roman"/>
              </a:rPr>
              <a:t>X</a:t>
            </a:r>
            <a:r>
              <a:rPr lang="zh-CN" altLang="en-US" sz="3500" kern="100" dirty="0">
                <a:latin typeface="+mn-ea"/>
                <a:cs typeface="Times New Roman"/>
              </a:rPr>
              <a:t>和</a:t>
            </a:r>
            <a:r>
              <a:rPr lang="en-US" altLang="zh-CN" sz="3500" kern="100" dirty="0">
                <a:latin typeface="+mn-ea"/>
                <a:cs typeface="Times New Roman"/>
              </a:rPr>
              <a:t>Z</a:t>
            </a:r>
            <a:r>
              <a:rPr lang="zh-CN" altLang="en-US" sz="3500" kern="100" dirty="0">
                <a:latin typeface="+mn-ea"/>
                <a:cs typeface="Times New Roman"/>
              </a:rPr>
              <a:t>构成一个信道（</a:t>
            </a:r>
            <a:r>
              <a:rPr lang="en-US" altLang="zh-CN" sz="3500" kern="100" dirty="0">
                <a:latin typeface="+mn-ea"/>
                <a:cs typeface="Times New Roman"/>
              </a:rPr>
              <a:t>X</a:t>
            </a:r>
            <a:r>
              <a:rPr lang="zh-CN" altLang="en-US" sz="3500" kern="100" dirty="0">
                <a:latin typeface="+mn-ea"/>
                <a:cs typeface="Times New Roman"/>
              </a:rPr>
              <a:t>；</a:t>
            </a:r>
            <a:r>
              <a:rPr lang="en-US" altLang="zh-CN" sz="3500" kern="100" dirty="0">
                <a:latin typeface="+mn-ea"/>
                <a:cs typeface="Times New Roman"/>
              </a:rPr>
              <a:t>Z</a:t>
            </a:r>
            <a:r>
              <a:rPr lang="zh-CN" altLang="en-US" sz="3500" kern="100" dirty="0">
                <a:latin typeface="+mn-ea"/>
                <a:cs typeface="Times New Roman"/>
              </a:rPr>
              <a:t>），称它为“猜拳主人信道”，即，该信道以</a:t>
            </a:r>
            <a:r>
              <a:rPr lang="en-US" altLang="zh-CN" sz="3500" kern="100" dirty="0">
                <a:latin typeface="+mn-ea"/>
                <a:cs typeface="Times New Roman"/>
              </a:rPr>
              <a:t>X</a:t>
            </a:r>
            <a:r>
              <a:rPr lang="zh-CN" altLang="en-US" sz="3500" kern="100" dirty="0">
                <a:latin typeface="+mn-ea"/>
                <a:cs typeface="Times New Roman"/>
              </a:rPr>
              <a:t>为输入，以</a:t>
            </a:r>
            <a:r>
              <a:rPr lang="en-US" altLang="zh-CN" sz="3500" kern="100" dirty="0">
                <a:latin typeface="+mn-ea"/>
                <a:cs typeface="Times New Roman"/>
              </a:rPr>
              <a:t>Z</a:t>
            </a:r>
            <a:r>
              <a:rPr lang="zh-CN" altLang="en-US" sz="3500" kern="100" dirty="0">
                <a:latin typeface="+mn-ea"/>
                <a:cs typeface="Times New Roman"/>
              </a:rPr>
              <a:t>为输出。</a:t>
            </a:r>
          </a:p>
          <a:p>
            <a:pPr indent="304800">
              <a:buNone/>
            </a:pPr>
            <a:endParaRPr lang="zh-CN" altLang="zh-CN" sz="3500" kern="100" dirty="0">
              <a:latin typeface="+mn-ea"/>
              <a:cs typeface="Times New Roman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sz="2500" b="1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endParaRPr lang="en-US" altLang="zh-CN" sz="2200" dirty="0">
              <a:latin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5.4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单挑非盲对抗极限之“劝酒令”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864880"/>
          </a:xfrm>
        </p:spPr>
        <p:txBody>
          <a:bodyPr>
            <a:noAutofit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1900" dirty="0">
                <a:latin typeface="+mn-ea"/>
              </a:rPr>
              <a:t>下面来分析几个事件等式。如果某回合中，主人亮出的是</a:t>
            </a:r>
            <a:r>
              <a:rPr lang="en-US" altLang="zh-CN" sz="1900" dirty="0">
                <a:latin typeface="+mn-ea"/>
              </a:rPr>
              <a:t>x</a:t>
            </a:r>
            <a:r>
              <a:rPr lang="zh-CN" altLang="zh-CN" sz="1900" dirty="0">
                <a:latin typeface="+mn-ea"/>
              </a:rPr>
              <a:t>（即，</a:t>
            </a:r>
            <a:r>
              <a:rPr lang="en-US" altLang="zh-CN" sz="1900" dirty="0">
                <a:latin typeface="+mn-ea"/>
              </a:rPr>
              <a:t>X=</a:t>
            </a:r>
            <a:r>
              <a:rPr lang="en-US" altLang="zh-CN" sz="1900" dirty="0" err="1">
                <a:latin typeface="+mn-ea"/>
              </a:rPr>
              <a:t>x</a:t>
            </a:r>
            <a:r>
              <a:rPr lang="zh-CN" altLang="zh-CN" sz="1900" dirty="0">
                <a:latin typeface="+mn-ea"/>
              </a:rPr>
              <a:t>，</a:t>
            </a:r>
            <a:r>
              <a:rPr lang="en-US" altLang="zh-CN" sz="1900" dirty="0">
                <a:latin typeface="+mn-ea"/>
              </a:rPr>
              <a:t>0</a:t>
            </a:r>
            <a:r>
              <a:rPr lang="zh-CN" altLang="zh-CN" sz="1900" dirty="0">
                <a:latin typeface="+mn-ea"/>
              </a:rPr>
              <a:t>≤</a:t>
            </a:r>
            <a:r>
              <a:rPr lang="en-US" altLang="zh-CN" sz="1900" dirty="0">
                <a:latin typeface="+mn-ea"/>
              </a:rPr>
              <a:t>x</a:t>
            </a:r>
            <a:r>
              <a:rPr lang="zh-CN" altLang="zh-CN" sz="1900" dirty="0">
                <a:latin typeface="+mn-ea"/>
              </a:rPr>
              <a:t>≤</a:t>
            </a:r>
            <a:r>
              <a:rPr lang="en-US" altLang="zh-CN" sz="1900" dirty="0">
                <a:latin typeface="+mn-ea"/>
              </a:rPr>
              <a:t>3</a:t>
            </a:r>
            <a:r>
              <a:rPr lang="zh-CN" altLang="zh-CN" sz="1900" dirty="0">
                <a:latin typeface="+mn-ea"/>
              </a:rPr>
              <a:t>），而客人亮出的是</a:t>
            </a:r>
            <a:r>
              <a:rPr lang="en-US" altLang="zh-CN" sz="1900" dirty="0">
                <a:latin typeface="+mn-ea"/>
              </a:rPr>
              <a:t>y</a:t>
            </a:r>
            <a:r>
              <a:rPr lang="zh-CN" altLang="zh-CN" sz="1900" dirty="0">
                <a:latin typeface="+mn-ea"/>
              </a:rPr>
              <a:t>（即，</a:t>
            </a:r>
            <a:r>
              <a:rPr lang="en-US" altLang="zh-CN" sz="1900" dirty="0">
                <a:latin typeface="+mn-ea"/>
              </a:rPr>
              <a:t>Y=</a:t>
            </a:r>
            <a:r>
              <a:rPr lang="en-US" altLang="zh-CN" sz="1900" dirty="0" err="1">
                <a:latin typeface="+mn-ea"/>
              </a:rPr>
              <a:t>y</a:t>
            </a:r>
            <a:r>
              <a:rPr lang="zh-CN" altLang="zh-CN" sz="1900" dirty="0">
                <a:latin typeface="+mn-ea"/>
              </a:rPr>
              <a:t>，</a:t>
            </a:r>
            <a:r>
              <a:rPr lang="en-US" altLang="zh-CN" sz="1900" dirty="0">
                <a:latin typeface="+mn-ea"/>
              </a:rPr>
              <a:t>0</a:t>
            </a:r>
            <a:r>
              <a:rPr lang="zh-CN" altLang="zh-CN" sz="1900" dirty="0">
                <a:latin typeface="+mn-ea"/>
              </a:rPr>
              <a:t>≤</a:t>
            </a:r>
            <a:r>
              <a:rPr lang="en-US" altLang="zh-CN" sz="1900" dirty="0">
                <a:latin typeface="+mn-ea"/>
              </a:rPr>
              <a:t>y</a:t>
            </a:r>
            <a:r>
              <a:rPr lang="zh-CN" altLang="zh-CN" sz="1900" dirty="0">
                <a:latin typeface="+mn-ea"/>
              </a:rPr>
              <a:t>≤</a:t>
            </a:r>
            <a:r>
              <a:rPr lang="en-US" altLang="zh-CN" sz="1900" dirty="0">
                <a:latin typeface="+mn-ea"/>
              </a:rPr>
              <a:t>3</a:t>
            </a:r>
            <a:r>
              <a:rPr lang="zh-CN" altLang="zh-CN" sz="1900" dirty="0">
                <a:latin typeface="+mn-ea"/>
              </a:rPr>
              <a:t>），那么，</a:t>
            </a:r>
            <a:endParaRPr lang="en-US" altLang="zh-CN" sz="19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900" dirty="0">
                <a:latin typeface="+mn-ea"/>
              </a:rPr>
              <a:t>	</a:t>
            </a:r>
            <a:r>
              <a:rPr lang="zh-CN" altLang="zh-CN" sz="1900" dirty="0">
                <a:latin typeface="+mn-ea"/>
              </a:rPr>
              <a:t>如果本回合“主人”赢，那么，就有</a:t>
            </a: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900" dirty="0">
                <a:latin typeface="+mn-ea"/>
              </a:rPr>
              <a:t>(x-y)mod4=1</a:t>
            </a:r>
            <a:r>
              <a:rPr lang="zh-CN" altLang="zh-CN" sz="1900" dirty="0">
                <a:latin typeface="+mn-ea"/>
              </a:rPr>
              <a:t>，即，</a:t>
            </a:r>
            <a:r>
              <a:rPr lang="en-US" altLang="zh-CN" sz="1900" dirty="0">
                <a:latin typeface="+mn-ea"/>
              </a:rPr>
              <a:t>y=(x-1)mod4</a:t>
            </a:r>
            <a:r>
              <a:rPr lang="zh-CN" altLang="zh-CN" sz="1900" dirty="0">
                <a:latin typeface="+mn-ea"/>
              </a:rPr>
              <a:t>，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900" dirty="0">
                <a:latin typeface="+mn-ea"/>
              </a:rPr>
              <a:t>	</a:t>
            </a:r>
            <a:r>
              <a:rPr lang="zh-CN" altLang="zh-CN" sz="1900" dirty="0">
                <a:latin typeface="+mn-ea"/>
              </a:rPr>
              <a:t>于是，</a:t>
            </a: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900" dirty="0">
                <a:latin typeface="+mn-ea"/>
              </a:rPr>
              <a:t>z=(y+1)mod4=[(x-1)+1]mod4=xmod4=x</a:t>
            </a:r>
            <a:r>
              <a:rPr lang="zh-CN" altLang="zh-CN" sz="1900" dirty="0">
                <a:latin typeface="+mn-ea"/>
              </a:rPr>
              <a:t>，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900" dirty="0">
                <a:latin typeface="+mn-ea"/>
              </a:rPr>
              <a:t>	</a:t>
            </a:r>
            <a:r>
              <a:rPr lang="zh-CN" altLang="en-US" sz="1900" dirty="0">
                <a:latin typeface="+mn-ea"/>
              </a:rPr>
              <a:t>换句话说，此时，“猜拳主人信道”的输出</a:t>
            </a:r>
            <a:r>
              <a:rPr lang="en-US" altLang="zh-CN" sz="1900" dirty="0">
                <a:latin typeface="+mn-ea"/>
              </a:rPr>
              <a:t>Z</a:t>
            </a:r>
            <a:r>
              <a:rPr lang="zh-CN" altLang="en-US" sz="1900" dirty="0">
                <a:latin typeface="+mn-ea"/>
              </a:rPr>
              <a:t>始终等于输入</a:t>
            </a:r>
            <a:r>
              <a:rPr lang="en-US" altLang="zh-CN" sz="1900" dirty="0">
                <a:latin typeface="+mn-ea"/>
              </a:rPr>
              <a:t>X</a:t>
            </a:r>
            <a:r>
              <a:rPr lang="zh-CN" altLang="en-US" sz="1900" dirty="0">
                <a:latin typeface="+mn-ea"/>
              </a:rPr>
              <a:t>，也就是说：一个“比特”被成功地从输入端</a:t>
            </a:r>
            <a:r>
              <a:rPr lang="en-US" altLang="zh-CN" sz="1900" dirty="0">
                <a:latin typeface="+mn-ea"/>
              </a:rPr>
              <a:t>X</a:t>
            </a:r>
            <a:r>
              <a:rPr lang="zh-CN" altLang="en-US" sz="1900" dirty="0">
                <a:latin typeface="+mn-ea"/>
              </a:rPr>
              <a:t>，发送到了输出端</a:t>
            </a:r>
            <a:r>
              <a:rPr lang="en-US" altLang="zh-CN" sz="1900" dirty="0">
                <a:latin typeface="+mn-ea"/>
              </a:rPr>
              <a:t>Z</a:t>
            </a:r>
            <a:r>
              <a:rPr lang="zh-CN" altLang="en-US" sz="1900" dirty="0">
                <a:latin typeface="+mn-ea"/>
              </a:rPr>
              <a:t>。</a:t>
            </a:r>
            <a:endParaRPr lang="zh-CN" altLang="en-US" sz="19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1900" dirty="0">
                <a:latin typeface="+mn-ea"/>
              </a:rPr>
              <a:t>反过来，如果在“猜拳主人信道”中，一个“比特”被成功地从输入端</a:t>
            </a:r>
            <a:r>
              <a:rPr lang="en-US" altLang="zh-CN" sz="1900" dirty="0">
                <a:latin typeface="+mn-ea"/>
              </a:rPr>
              <a:t>X</a:t>
            </a:r>
            <a:r>
              <a:rPr lang="zh-CN" altLang="en-US" sz="1900" dirty="0">
                <a:latin typeface="+mn-ea"/>
              </a:rPr>
              <a:t>，发送到了输出端</a:t>
            </a:r>
            <a:r>
              <a:rPr lang="en-US" altLang="zh-CN" sz="1900" dirty="0">
                <a:latin typeface="+mn-ea"/>
              </a:rPr>
              <a:t>Z</a:t>
            </a:r>
            <a:r>
              <a:rPr lang="zh-CN" altLang="en-US" sz="1900" dirty="0">
                <a:latin typeface="+mn-ea"/>
              </a:rPr>
              <a:t>；那么，此时就该“输出</a:t>
            </a:r>
            <a:r>
              <a:rPr lang="en-US" altLang="zh-CN" sz="1900" dirty="0">
                <a:latin typeface="+mn-ea"/>
              </a:rPr>
              <a:t>z</a:t>
            </a:r>
            <a:r>
              <a:rPr lang="zh-CN" altLang="en-US" sz="1900" dirty="0">
                <a:latin typeface="+mn-ea"/>
              </a:rPr>
              <a:t>始终等于输入</a:t>
            </a:r>
            <a:r>
              <a:rPr lang="en-US" altLang="zh-CN" sz="1900" dirty="0">
                <a:latin typeface="+mn-ea"/>
              </a:rPr>
              <a:t>x</a:t>
            </a:r>
            <a:r>
              <a:rPr lang="zh-CN" altLang="en-US" sz="1900" dirty="0">
                <a:latin typeface="+mn-ea"/>
              </a:rPr>
              <a:t>，即，</a:t>
            </a:r>
            <a:r>
              <a:rPr lang="en-US" altLang="zh-CN" sz="1900" dirty="0">
                <a:latin typeface="+mn-ea"/>
              </a:rPr>
              <a:t>z=x”</a:t>
            </a:r>
            <a:r>
              <a:rPr lang="zh-CN" altLang="en-US" sz="1900" dirty="0">
                <a:latin typeface="+mn-ea"/>
              </a:rPr>
              <a:t>，也就有：</a:t>
            </a: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900" dirty="0">
                <a:latin typeface="+mn-ea"/>
              </a:rPr>
              <a:t>(x-y)mod4=(z-y)mod4=[(y+1)-y]mod4=1mod4=1</a:t>
            </a:r>
            <a:r>
              <a:rPr lang="zh-CN" altLang="zh-CN" sz="1900" dirty="0">
                <a:latin typeface="+mn-ea"/>
              </a:rPr>
              <a:t>，</a:t>
            </a:r>
            <a:endParaRPr lang="en-US" altLang="zh-CN" sz="19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zh-CN" sz="1900" dirty="0">
                <a:latin typeface="+mn-ea"/>
              </a:rPr>
              <a:t>于是，根据“猜拳”规则，就该判“主人赢”，即，客人罚酒一杯！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5.4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单挑非盲对抗极限之“劝酒令”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82993"/>
          </a:xfrm>
        </p:spPr>
        <p:txBody>
          <a:bodyPr>
            <a:normAutofit fontScale="70000" lnSpcReduction="20000"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zh-CN" sz="2900" dirty="0">
                <a:solidFill>
                  <a:prstClr val="black"/>
                </a:solidFill>
                <a:latin typeface="+mn-ea"/>
              </a:rPr>
              <a:t>结合上述正反两种情况，我们便有：</a:t>
            </a:r>
            <a:endParaRPr lang="en-US" altLang="zh-CN" sz="2900" b="1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1" dirty="0">
                <a:latin typeface="+mn-ea"/>
              </a:rPr>
              <a:t>引理</a:t>
            </a:r>
            <a:r>
              <a:rPr lang="en-US" altLang="zh-CN" sz="2900" b="1" dirty="0">
                <a:latin typeface="+mn-ea"/>
              </a:rPr>
              <a:t>5.5</a:t>
            </a:r>
            <a:r>
              <a:rPr lang="zh-CN" altLang="en-US" sz="2900" b="1" dirty="0">
                <a:latin typeface="+mn-ea"/>
              </a:rPr>
              <a:t>：在“猜拳”游戏中，“主人赢一次”就等价于“</a:t>
            </a:r>
            <a:r>
              <a:rPr lang="en-US" altLang="zh-CN" sz="2900" b="1" dirty="0">
                <a:latin typeface="+mn-ea"/>
              </a:rPr>
              <a:t>1</a:t>
            </a:r>
            <a:r>
              <a:rPr lang="zh-CN" altLang="en-US" sz="2900" b="1" dirty="0">
                <a:latin typeface="+mn-ea"/>
              </a:rPr>
              <a:t>个“比特”被成功地从“猜拳主人信道”（</a:t>
            </a:r>
            <a:r>
              <a:rPr lang="en-US" altLang="zh-CN" sz="2900" b="1" dirty="0">
                <a:latin typeface="+mn-ea"/>
              </a:rPr>
              <a:t>X</a:t>
            </a:r>
            <a:r>
              <a:rPr lang="zh-CN" altLang="en-US" sz="2900" b="1" dirty="0">
                <a:latin typeface="+mn-ea"/>
              </a:rPr>
              <a:t>；</a:t>
            </a:r>
            <a:r>
              <a:rPr lang="en-US" altLang="zh-CN" sz="2900" b="1" dirty="0">
                <a:latin typeface="+mn-ea"/>
              </a:rPr>
              <a:t>Z</a:t>
            </a:r>
            <a:r>
              <a:rPr lang="zh-CN" altLang="en-US" sz="2900" b="1" dirty="0">
                <a:latin typeface="+mn-ea"/>
              </a:rPr>
              <a:t>）的输入端，发送到了输出端”。</a:t>
            </a:r>
            <a:endParaRPr lang="en-US" altLang="zh-CN" sz="29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zh-CN" sz="2900" dirty="0">
                <a:latin typeface="+mn-ea"/>
              </a:rPr>
              <a:t>由引理</a:t>
            </a:r>
            <a:r>
              <a:rPr lang="en-US" altLang="zh-CN" sz="2900" dirty="0">
                <a:latin typeface="+mn-ea"/>
              </a:rPr>
              <a:t>5.5</a:t>
            </a:r>
            <a:r>
              <a:rPr lang="zh-CN" altLang="zh-CN" sz="2900" dirty="0">
                <a:latin typeface="+mn-ea"/>
              </a:rPr>
              <a:t>，再结合香农信息论的著名“信道编码定理”（见文献</a:t>
            </a:r>
            <a:r>
              <a:rPr lang="en-US" altLang="zh-CN" sz="2900" dirty="0">
                <a:latin typeface="+mn-ea"/>
              </a:rPr>
              <a:t>[5]</a:t>
            </a:r>
            <a:r>
              <a:rPr lang="zh-CN" altLang="zh-CN" sz="2900" dirty="0">
                <a:latin typeface="+mn-ea"/>
              </a:rPr>
              <a:t>或本书第</a:t>
            </a:r>
            <a:r>
              <a:rPr lang="en-US" altLang="zh-CN" sz="2900" dirty="0">
                <a:latin typeface="+mn-ea"/>
              </a:rPr>
              <a:t>7.3</a:t>
            </a:r>
            <a:r>
              <a:rPr lang="zh-CN" altLang="zh-CN" sz="2900" dirty="0">
                <a:latin typeface="+mn-ea"/>
              </a:rPr>
              <a:t>节）：如果“猜拳主人信道”的容量为</a:t>
            </a:r>
            <a:r>
              <a:rPr lang="en-US" altLang="zh-CN" sz="2900" dirty="0">
                <a:latin typeface="+mn-ea"/>
              </a:rPr>
              <a:t>C</a:t>
            </a:r>
            <a:r>
              <a:rPr lang="zh-CN" altLang="zh-CN" sz="2900" dirty="0">
                <a:latin typeface="+mn-ea"/>
              </a:rPr>
              <a:t>，那么，对于任意传输率</a:t>
            </a:r>
            <a:r>
              <a:rPr lang="en-US" altLang="zh-CN" sz="2900" dirty="0">
                <a:latin typeface="+mn-ea"/>
              </a:rPr>
              <a:t>k/n</a:t>
            </a:r>
            <a:r>
              <a:rPr lang="zh-CN" altLang="zh-CN" sz="2900" dirty="0">
                <a:latin typeface="+mn-ea"/>
              </a:rPr>
              <a:t>≤</a:t>
            </a:r>
            <a:r>
              <a:rPr lang="en-US" altLang="zh-CN" sz="2900" dirty="0">
                <a:latin typeface="+mn-ea"/>
              </a:rPr>
              <a:t>C</a:t>
            </a:r>
            <a:r>
              <a:rPr lang="zh-CN" altLang="zh-CN" sz="2900" dirty="0">
                <a:latin typeface="+mn-ea"/>
              </a:rPr>
              <a:t>，都可以在译码错误概率任意小的情况下，通过某个</a:t>
            </a:r>
            <a:r>
              <a:rPr lang="en-US" altLang="zh-CN" sz="2900" dirty="0">
                <a:latin typeface="+mn-ea"/>
              </a:rPr>
              <a:t>n</a:t>
            </a:r>
            <a:r>
              <a:rPr lang="zh-CN" altLang="zh-CN" sz="2900" dirty="0">
                <a:latin typeface="+mn-ea"/>
              </a:rPr>
              <a:t>比特长的码字，成功地把</a:t>
            </a:r>
            <a:r>
              <a:rPr lang="en-US" altLang="zh-CN" sz="2900" dirty="0">
                <a:latin typeface="+mn-ea"/>
              </a:rPr>
              <a:t>k</a:t>
            </a:r>
            <a:r>
              <a:rPr lang="zh-CN" altLang="zh-CN" sz="2900" dirty="0">
                <a:latin typeface="+mn-ea"/>
              </a:rPr>
              <a:t>个比特传输到收信端。反过来，如果“猜拳主人信道”能够用</a:t>
            </a:r>
            <a:r>
              <a:rPr lang="en-US" altLang="zh-CN" sz="2900" dirty="0">
                <a:latin typeface="+mn-ea"/>
              </a:rPr>
              <a:t>n</a:t>
            </a:r>
            <a:r>
              <a:rPr lang="zh-CN" altLang="zh-CN" sz="2900" dirty="0">
                <a:latin typeface="+mn-ea"/>
              </a:rPr>
              <a:t>长码字，把</a:t>
            </a:r>
            <a:r>
              <a:rPr lang="en-US" altLang="zh-CN" sz="2900" dirty="0">
                <a:latin typeface="+mn-ea"/>
              </a:rPr>
              <a:t>S</a:t>
            </a:r>
            <a:r>
              <a:rPr lang="zh-CN" altLang="zh-CN" sz="2900" dirty="0">
                <a:latin typeface="+mn-ea"/>
              </a:rPr>
              <a:t>个比特无误差地传输到收端，那么，一定有</a:t>
            </a:r>
            <a:r>
              <a:rPr lang="en-US" altLang="zh-CN" sz="2900" dirty="0">
                <a:latin typeface="+mn-ea"/>
              </a:rPr>
              <a:t>S</a:t>
            </a:r>
            <a:r>
              <a:rPr lang="zh-CN" altLang="zh-CN" sz="2900" dirty="0">
                <a:latin typeface="+mn-ea"/>
              </a:rPr>
              <a:t>≤</a:t>
            </a:r>
            <a:r>
              <a:rPr lang="en-US" altLang="zh-CN" sz="2900" dirty="0" err="1">
                <a:latin typeface="+mn-ea"/>
              </a:rPr>
              <a:t>nC</a:t>
            </a:r>
            <a:r>
              <a:rPr lang="zh-CN" altLang="zh-CN" sz="2900" dirty="0">
                <a:latin typeface="+mn-ea"/>
              </a:rPr>
              <a:t>。</a:t>
            </a:r>
            <a:endParaRPr lang="en-US" altLang="zh-CN" sz="29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1" dirty="0">
                <a:latin typeface="+mn-ea"/>
              </a:rPr>
              <a:t>定理</a:t>
            </a:r>
            <a:r>
              <a:rPr lang="en-US" altLang="zh-CN" sz="2900" b="1" dirty="0">
                <a:latin typeface="+mn-ea"/>
              </a:rPr>
              <a:t>5.13</a:t>
            </a:r>
            <a:r>
              <a:rPr lang="zh-CN" altLang="en-US" sz="2900" b="1" dirty="0">
                <a:latin typeface="+mn-ea"/>
              </a:rPr>
              <a:t>（猜拳主人赢酒定理）：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900" dirty="0">
                <a:latin typeface="+mn-ea"/>
              </a:rPr>
              <a:t>设由随机变量（</a:t>
            </a:r>
            <a:r>
              <a:rPr lang="en-US" altLang="zh-CN" sz="2900" dirty="0">
                <a:latin typeface="+mn-ea"/>
              </a:rPr>
              <a:t>X</a:t>
            </a:r>
            <a:r>
              <a:rPr lang="zh-CN" altLang="en-US" sz="2900" dirty="0">
                <a:latin typeface="+mn-ea"/>
              </a:rPr>
              <a:t>；</a:t>
            </a:r>
            <a:r>
              <a:rPr lang="en-US" altLang="zh-CN" sz="2900" dirty="0">
                <a:latin typeface="+mn-ea"/>
              </a:rPr>
              <a:t>Z</a:t>
            </a:r>
            <a:r>
              <a:rPr lang="zh-CN" altLang="en-US" sz="2900" dirty="0">
                <a:latin typeface="+mn-ea"/>
              </a:rPr>
              <a:t>）组成的“猜拳主人信道”的信道容量为</a:t>
            </a:r>
            <a:r>
              <a:rPr lang="en-US" altLang="zh-CN" sz="2900" dirty="0">
                <a:latin typeface="+mn-ea"/>
              </a:rPr>
              <a:t>C</a:t>
            </a:r>
            <a:r>
              <a:rPr lang="zh-CN" altLang="en-US" sz="2900" dirty="0">
                <a:latin typeface="+mn-ea"/>
              </a:rPr>
              <a:t>。那么，在剔除掉“平局”的情况后有：</a:t>
            </a:r>
            <a:r>
              <a:rPr lang="en-US" altLang="zh-CN" sz="2900" dirty="0">
                <a:latin typeface="+mn-ea"/>
              </a:rPr>
              <a:t>1</a:t>
            </a:r>
            <a:r>
              <a:rPr lang="zh-CN" altLang="en-US" sz="2900" dirty="0">
                <a:latin typeface="+mn-ea"/>
              </a:rPr>
              <a:t>）如果主人想罚客人</a:t>
            </a:r>
            <a:r>
              <a:rPr lang="en-US" altLang="zh-CN" sz="2900" dirty="0">
                <a:latin typeface="+mn-ea"/>
              </a:rPr>
              <a:t>k</a:t>
            </a:r>
            <a:r>
              <a:rPr lang="zh-CN" altLang="en-US" sz="2900" dirty="0">
                <a:latin typeface="+mn-ea"/>
              </a:rPr>
              <a:t>杯酒，那么，他一定有某种技巧（对应于香农编码），使得他能够在</a:t>
            </a:r>
            <a:r>
              <a:rPr lang="en-US" altLang="zh-CN" sz="2900" dirty="0">
                <a:latin typeface="+mn-ea"/>
              </a:rPr>
              <a:t>k/C</a:t>
            </a:r>
            <a:r>
              <a:rPr lang="zh-CN" altLang="en-US" sz="2900" dirty="0">
                <a:latin typeface="+mn-ea"/>
              </a:rPr>
              <a:t>个回合中，以任意接近</a:t>
            </a:r>
            <a:r>
              <a:rPr lang="en-US" altLang="zh-CN" sz="2900" dirty="0">
                <a:latin typeface="+mn-ea"/>
              </a:rPr>
              <a:t>1</a:t>
            </a:r>
            <a:r>
              <a:rPr lang="zh-CN" altLang="en-US" sz="2900" dirty="0">
                <a:latin typeface="+mn-ea"/>
              </a:rPr>
              <a:t>的概率达到目的。反过来，</a:t>
            </a:r>
            <a:r>
              <a:rPr lang="en-US" altLang="zh-CN" sz="2900" dirty="0">
                <a:latin typeface="+mn-ea"/>
              </a:rPr>
              <a:t>2</a:t>
            </a:r>
            <a:r>
              <a:rPr lang="zh-CN" altLang="en-US" sz="2900" dirty="0">
                <a:latin typeface="+mn-ea"/>
              </a:rPr>
              <a:t>）如果主人在</a:t>
            </a:r>
            <a:r>
              <a:rPr lang="en-US" altLang="zh-CN" sz="2900" dirty="0">
                <a:latin typeface="+mn-ea"/>
              </a:rPr>
              <a:t>n</a:t>
            </a:r>
            <a:r>
              <a:rPr lang="zh-CN" altLang="en-US" sz="2900" dirty="0">
                <a:latin typeface="+mn-ea"/>
              </a:rPr>
              <a:t>回合中，赢了</a:t>
            </a:r>
            <a:r>
              <a:rPr lang="en-US" altLang="zh-CN" sz="2900" dirty="0">
                <a:latin typeface="+mn-ea"/>
              </a:rPr>
              <a:t>S</a:t>
            </a:r>
            <a:r>
              <a:rPr lang="zh-CN" altLang="en-US" sz="2900" dirty="0">
                <a:latin typeface="+mn-ea"/>
              </a:rPr>
              <a:t>次，即，罚了客人</a:t>
            </a:r>
            <a:r>
              <a:rPr lang="en-US" altLang="zh-CN" sz="2900" dirty="0">
                <a:latin typeface="+mn-ea"/>
              </a:rPr>
              <a:t>S</a:t>
            </a:r>
            <a:r>
              <a:rPr lang="zh-CN" altLang="en-US" sz="2900" dirty="0">
                <a:latin typeface="+mn-ea"/>
              </a:rPr>
              <a:t>杯酒，那么，一定有</a:t>
            </a:r>
            <a:endParaRPr lang="en-US" altLang="zh-CN" sz="2900" dirty="0">
              <a:latin typeface="+mn-ea"/>
            </a:endParaRP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900" dirty="0" err="1">
                <a:latin typeface="+mn-ea"/>
              </a:rPr>
              <a:t>S≤nC</a:t>
            </a:r>
            <a:r>
              <a:rPr lang="zh-CN" altLang="en-US" sz="2900" dirty="0">
                <a:latin typeface="+mn-ea"/>
              </a:rPr>
              <a:t>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5.5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小结与说明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73811"/>
          </a:xfrm>
        </p:spPr>
        <p:txBody>
          <a:bodyPr>
            <a:normAutofit fontScale="85000" lnSpcReduction="20000"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关于黑客和红客之间的攻防分类，有许多种分法。比如，在上一章中，我们曾将黑客的攻击分为：主动攻击和被动攻击。此章又分出了盲攻击和非盲攻击。此外，还有诸如单挑攻防、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对多的攻防、多对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的攻防、多人混战式攻防、直接攻防、间接攻防等。当然，每一种分类法，都有其道理，不过目的始终是不变的，即，不断转换视角，以便将网络空间安全的核心（攻防）看得更清楚，理解得更深刻。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在结束本章前，为了加深大家的印象，我们对“盲对抗”和“非盲对抗”，再做一些形象的描述：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所谓“盲对抗”，就是在每个攻防回合后，攻防双方都只知道自己的“自评结果”，而对敌方的“他评结果”一无所知。像大国斗智、战场搏杀、网络攻防、谍报战等比较惨烈的对抗，通常都属于“盲对抗”。这里的“盲”，与是否面对面无关，比如，“两泼妇互相骂街”就是典型的，面对面的“盲对抗”；因为，人的心理状态千差万别，被骂的痛点也完全不同，“攻方”是否骂到了“守方”的痛处，只有“守方”自己才知道，而且，被骂者通常还要极力掩盖其痛处，不让“攻方”知道自己的弱点在哪，所以，“骂架”是“盲的”。当然，“一群泼妇互相乱骂”，更是盲对抗了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sz="2200" b="0" i="0" dirty="0">
              <a:solidFill>
                <a:schemeClr val="tx1"/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</a:rPr>
              <a:t>5.5 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</a:rPr>
              <a:t>单挑非盲对抗极限之“劝酒令”</a:t>
            </a:r>
            <a:r>
              <a:rPr lang="zh-CN" altLang="en-US" sz="2000" dirty="0"/>
              <a:t>线性可分“非盲对抗”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14755"/>
          </a:xfrm>
        </p:spPr>
        <p:txBody>
          <a:bodyPr>
            <a:noAutofit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000" dirty="0">
                <a:latin typeface="+mn-ea"/>
              </a:rPr>
              <a:t>所谓“非盲对抗”，就是在每个攻防回合后，双方都知道本回合的，一致的“胜败结果”。比如，像古老的“石头剪刀布”游戏中，一旦双方的手势亮出后，本回合的胜败结果就一目了然：石头胜剪刀，剪刀胜布，布胜石头。像许多赌博游戏、体育竞技等项目都属于“非盲对抗”。家喻户晓的童趣游戏“猜正反面游戏”、“手心手背游戏”和本文中的“猜拳”和“划拳”等，也都是“非盲对抗”，只不过，在“手心手背游戏”中彼此对抗的人，不再是两个，而是三个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000" dirty="0">
                <a:latin typeface="+mn-ea"/>
              </a:rPr>
              <a:t>更形象地说，虽然“泼妇骂架”是“盲对抗”，但是，“两流氓打架”却是“非盲对抗”了。因为，人的身体结构都相似，被打的痛处在哪，谁都知道，而且结论也基本一致的，所以，“打架”是“非盲的”，当然，“打群架”也是“非盲对抗”。</a:t>
            </a: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</a:rPr>
              <a:t>5.5 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</a:rPr>
              <a:t>单挑非盲对抗极限之“劝酒令”</a:t>
            </a:r>
            <a:r>
              <a:rPr lang="zh-CN" altLang="en-US" sz="2000" dirty="0"/>
              <a:t>线性可分“非盲对抗”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9095"/>
          </a:xfrm>
        </p:spPr>
        <p:txBody>
          <a:bodyPr>
            <a:noAutofit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1800" dirty="0">
                <a:latin typeface="+mn-ea"/>
              </a:rPr>
              <a:t>本章第</a:t>
            </a: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小节，聚焦于盲对抗，并精确地给出了黑客攻击能力和红客防御能力的可达理论极限！对黑客来说，如果他想“真正成功”地把红客打败</a:t>
            </a:r>
            <a:r>
              <a:rPr lang="en-US" altLang="zh-CN" sz="1800" dirty="0">
                <a:latin typeface="+mn-ea"/>
              </a:rPr>
              <a:t>k</a:t>
            </a:r>
            <a:r>
              <a:rPr lang="zh-CN" altLang="en-US" sz="1800" dirty="0">
                <a:latin typeface="+mn-ea"/>
              </a:rPr>
              <a:t>次，那么，一定有某种技巧，使他能够在</a:t>
            </a:r>
            <a:r>
              <a:rPr lang="en-US" altLang="zh-CN" sz="1800" dirty="0">
                <a:latin typeface="+mn-ea"/>
              </a:rPr>
              <a:t>k/C</a:t>
            </a:r>
            <a:r>
              <a:rPr lang="zh-CN" altLang="en-US" sz="1800" dirty="0">
                <a:latin typeface="+mn-ea"/>
              </a:rPr>
              <a:t>次进攻中，以任意接近</a:t>
            </a: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的概率达到目的；如果黑客经过</a:t>
            </a:r>
            <a:r>
              <a:rPr lang="en-US" altLang="zh-CN" sz="1800" dirty="0">
                <a:latin typeface="+mn-ea"/>
              </a:rPr>
              <a:t>n</a:t>
            </a:r>
            <a:r>
              <a:rPr lang="zh-CN" altLang="en-US" sz="1800" dirty="0">
                <a:latin typeface="+mn-ea"/>
              </a:rPr>
              <a:t>次攻击，获得了</a:t>
            </a:r>
            <a:r>
              <a:rPr lang="en-US" altLang="zh-CN" sz="1800" dirty="0">
                <a:latin typeface="+mn-ea"/>
              </a:rPr>
              <a:t>S</a:t>
            </a:r>
            <a:r>
              <a:rPr lang="zh-CN" altLang="en-US" sz="1800" dirty="0">
                <a:latin typeface="+mn-ea"/>
              </a:rPr>
              <a:t>次“真正成功”，那么，一定有</a:t>
            </a:r>
            <a:r>
              <a:rPr lang="en-US" altLang="zh-CN" sz="1800" dirty="0" err="1">
                <a:latin typeface="+mn-ea"/>
              </a:rPr>
              <a:t>S≤nC</a:t>
            </a:r>
            <a:r>
              <a:rPr lang="zh-CN" altLang="en-US" sz="1800" dirty="0">
                <a:latin typeface="+mn-ea"/>
              </a:rPr>
              <a:t>。对红客来说，如果他想“真正成功”地把黑客挡住</a:t>
            </a:r>
            <a:r>
              <a:rPr lang="en-US" altLang="zh-CN" sz="1800" dirty="0">
                <a:latin typeface="+mn-ea"/>
              </a:rPr>
              <a:t>R</a:t>
            </a:r>
            <a:r>
              <a:rPr lang="zh-CN" altLang="en-US" sz="1800" dirty="0">
                <a:latin typeface="+mn-ea"/>
              </a:rPr>
              <a:t>次，那么，一定有某种技巧，使得他能够在</a:t>
            </a:r>
            <a:r>
              <a:rPr lang="en-US" altLang="zh-CN" sz="1800" dirty="0">
                <a:latin typeface="+mn-ea"/>
              </a:rPr>
              <a:t>R/D</a:t>
            </a:r>
            <a:r>
              <a:rPr lang="zh-CN" altLang="en-US" sz="1800" dirty="0">
                <a:latin typeface="+mn-ea"/>
              </a:rPr>
              <a:t>次防御中，以任意接近</a:t>
            </a: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的概率达到目的。反过来，如果红客经过</a:t>
            </a:r>
            <a:r>
              <a:rPr lang="en-US" altLang="zh-CN" sz="1800" dirty="0">
                <a:latin typeface="+mn-ea"/>
              </a:rPr>
              <a:t>N</a:t>
            </a:r>
            <a:r>
              <a:rPr lang="zh-CN" altLang="en-US" sz="1800" dirty="0">
                <a:latin typeface="+mn-ea"/>
              </a:rPr>
              <a:t>次防卫，获得了</a:t>
            </a:r>
            <a:r>
              <a:rPr lang="en-US" altLang="zh-CN" sz="1800" dirty="0">
                <a:latin typeface="+mn-ea"/>
              </a:rPr>
              <a:t>R</a:t>
            </a:r>
            <a:r>
              <a:rPr lang="zh-CN" altLang="en-US" sz="1800" dirty="0">
                <a:latin typeface="+mn-ea"/>
              </a:rPr>
              <a:t>次“真正成功”，那么，一定有</a:t>
            </a:r>
            <a:r>
              <a:rPr lang="en-US" altLang="zh-CN" sz="1800" dirty="0">
                <a:latin typeface="+mn-ea"/>
              </a:rPr>
              <a:t>R≤ND</a:t>
            </a:r>
            <a:r>
              <a:rPr lang="zh-CN" altLang="en-US" sz="1800" dirty="0">
                <a:latin typeface="+mn-ea"/>
              </a:rPr>
              <a:t>。这里</a:t>
            </a:r>
            <a:r>
              <a:rPr lang="en-US" altLang="zh-CN" sz="1800" dirty="0">
                <a:latin typeface="+mn-ea"/>
              </a:rPr>
              <a:t>C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>
                <a:latin typeface="+mn-ea"/>
              </a:rPr>
              <a:t>D</a:t>
            </a:r>
            <a:r>
              <a:rPr lang="zh-CN" altLang="en-US" sz="1800" dirty="0">
                <a:latin typeface="+mn-ea"/>
              </a:rPr>
              <a:t>分别是“攻击信道”和“防御信道”的信道容量。如果</a:t>
            </a:r>
            <a:r>
              <a:rPr lang="en-US" altLang="zh-CN" sz="1800" dirty="0">
                <a:latin typeface="+mn-ea"/>
              </a:rPr>
              <a:t>C&lt;D</a:t>
            </a:r>
            <a:r>
              <a:rPr lang="zh-CN" altLang="en-US" sz="1800" dirty="0">
                <a:latin typeface="+mn-ea"/>
              </a:rPr>
              <a:t>，那么黑客输；如果</a:t>
            </a:r>
            <a:r>
              <a:rPr lang="en-US" altLang="zh-CN" sz="1800" dirty="0">
                <a:latin typeface="+mn-ea"/>
              </a:rPr>
              <a:t>C&gt;D</a:t>
            </a:r>
            <a:r>
              <a:rPr lang="zh-CN" altLang="en-US" sz="1800" dirty="0">
                <a:latin typeface="+mn-ea"/>
              </a:rPr>
              <a:t>，那么红客输；如果</a:t>
            </a:r>
            <a:r>
              <a:rPr lang="en-US" altLang="zh-CN" sz="1800" dirty="0">
                <a:latin typeface="+mn-ea"/>
              </a:rPr>
              <a:t>C=D</a:t>
            </a:r>
            <a:r>
              <a:rPr lang="zh-CN" altLang="en-US" sz="1800" dirty="0">
                <a:latin typeface="+mn-ea"/>
              </a:rPr>
              <a:t>，那么，红黑实力相当。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1800" dirty="0">
                <a:latin typeface="+mn-ea"/>
              </a:rPr>
              <a:t>除第</a:t>
            </a: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小节外，本章的其它小节，都在研究不同情况下的非盲攻防可达极限。研究重点包括：几千年来全世界每个人在童年时代几乎都玩过的“石头剪刀布”游戏、国内家喻户晓的“猜正反面游戏”和“手心手背游戏”、酒桌上著名的“划拳”和“猜拳”游戏等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A20D23-24EE-4182-AE3D-6C4361E9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5C7D94-BE0D-474F-BC31-20B77A46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2364C3-3C0F-4179-8C57-F7A9F2949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436563"/>
            <a:ext cx="744696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158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</a:rPr>
              <a:t>5.5 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</a:rPr>
              <a:t>单挑非盲对抗极限之“劝酒令”</a:t>
            </a:r>
            <a:r>
              <a:rPr lang="zh-CN" altLang="en-US" sz="2000" dirty="0"/>
              <a:t>线性可分“非盲对抗”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91925"/>
          </a:xfrm>
        </p:spPr>
        <p:txBody>
          <a:bodyPr>
            <a:noAutofit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1800" dirty="0">
                <a:latin typeface="+mn-ea"/>
              </a:rPr>
              <a:t>关于“盲对抗”，本章已给出了黑客（红客）攻击（防守）能力的精确可达极限（见定理</a:t>
            </a:r>
            <a:r>
              <a:rPr lang="en-US" altLang="zh-CN" sz="1800" dirty="0">
                <a:latin typeface="+mn-ea"/>
              </a:rPr>
              <a:t>5.1</a:t>
            </a:r>
            <a:r>
              <a:rPr lang="zh-CN" altLang="en-US" sz="1800" dirty="0">
                <a:latin typeface="+mn-ea"/>
              </a:rPr>
              <a:t>）；但是，针对“非盲对抗”，我们却只找到了统一的研究方法（即，信道容量法），这是因为“非盲对抗”的模型千变万化，只能“见招拆招”。不过，我们还是针对“非盲对抗”的很大一个子类（输赢规则线性可分的情况），给出了统一的解决方案（见定理</a:t>
            </a:r>
            <a:r>
              <a:rPr lang="en-US" altLang="zh-CN" sz="1800" dirty="0">
                <a:latin typeface="+mn-ea"/>
              </a:rPr>
              <a:t>5.15</a:t>
            </a:r>
            <a:r>
              <a:rPr lang="zh-CN" altLang="en-US" sz="1800" dirty="0">
                <a:latin typeface="+mn-ea"/>
              </a:rPr>
              <a:t>）。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1800" dirty="0">
                <a:latin typeface="+mn-ea"/>
              </a:rPr>
              <a:t>“盲对抗“和“非盲对抗之间”，还有一个非常重要的差别，必须在此明确指出：黑客与红客之间的“非盲对抗”是没有纳什均衡的，因为，一方只要知道另一方的博弈策略后，他就一定能够通过调整自己的战略而获胜。但是，“盲对抗”则存在纳什均衡，而且，本书后面将看到：纳什均衡所对应的攻防双方的“混合策略”，刚好就是达到信道容量的极限概率分布。因此，过去一直认为，网络空间安全对抗的状态只有两个：此起、彼伏。但却忽略了另一个，更重要的状态：纳什均衡！当达到该状态时，攻防双方的最佳策略，就是“静止不动”，至少表面上是这样。关于什么是“纳什均衡”，本章后面几章将详细介绍，此处点到为止，因为，本书后面将不再讨论非盲对抗了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本章结束，谢谢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8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D0956F-F9F4-4BD0-8807-E5517C28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4577E2-B5B1-4CCC-91C6-670FA851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3FE1C6DB-D3EE-49A5-8B5D-80B70A01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49350"/>
            <a:ext cx="82280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31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F2B72AE-88D3-4453-B0C5-0BFAFDA6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B61330-FB84-49A9-A45B-4D3640D6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545A8E59-2CE9-4C7D-B0C2-DBB10B350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88913"/>
            <a:ext cx="8869362" cy="60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47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9B1F25A-7747-4C8D-8F48-7ECFD9FB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C89F5B-63FB-44C2-B5C9-A9D4D78B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09063-E3C1-470D-87EC-4B5FE6013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714375"/>
            <a:ext cx="84566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38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E9AD80-E63E-4A4E-9A1E-752FEF8C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279D1A-1C9D-4CE5-BF94-C852E27D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62D16C72-8922-44F7-85B0-9CBA520A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509588"/>
            <a:ext cx="8228012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221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1270</TotalTime>
  <Words>8179</Words>
  <Application>Microsoft Office PowerPoint</Application>
  <PresentationFormat>全屏显示(4:3)</PresentationFormat>
  <Paragraphs>262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黑体</vt:lpstr>
      <vt:lpstr>宋体</vt:lpstr>
      <vt:lpstr>Lucida Sans Unicode</vt:lpstr>
      <vt:lpstr>Verdana</vt:lpstr>
      <vt:lpstr>Wingdings</vt:lpstr>
      <vt:lpstr>Wingdings 2</vt:lpstr>
      <vt:lpstr>Wingdings 3</vt:lpstr>
      <vt:lpstr>Concourse</vt:lpstr>
      <vt:lpstr>第5章 ---红客与黑客的单挑对抗极限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信道编码定理</vt:lpstr>
      <vt:lpstr>PowerPoint 演示文稿</vt:lpstr>
      <vt:lpstr>5.1 单挑盲对抗的极限</vt:lpstr>
      <vt:lpstr>5.1 单挑盲对抗的极限“盲攻防”系统</vt:lpstr>
      <vt:lpstr>5.1 单挑盲对抗的极限“盲攻防”系统</vt:lpstr>
      <vt:lpstr>5.1 单挑盲对抗的极限“盲攻防”系统</vt:lpstr>
      <vt:lpstr>5.1 单挑盲对抗的极限“盲攻防”系统</vt:lpstr>
      <vt:lpstr>5.1 单挑盲对抗的极限“盲攻防”系统</vt:lpstr>
      <vt:lpstr>5.1 单挑盲对抗的极限 黑客攻击能力的极限</vt:lpstr>
      <vt:lpstr>5.1 单挑盲对抗的极限 黑客攻击能力的极限</vt:lpstr>
      <vt:lpstr>5.1 单挑盲对抗的极限 黑客攻击能力的极限</vt:lpstr>
      <vt:lpstr>5.1 单挑盲对抗的极限 黑客攻击能力的极限</vt:lpstr>
      <vt:lpstr>5.1 单挑盲对抗的极限 红客守卫能力极限</vt:lpstr>
      <vt:lpstr>5.1 单挑盲对抗的极限 红客守卫能力极限</vt:lpstr>
      <vt:lpstr>5.1 单挑盲对抗的极限 攻守双方的实力对比</vt:lpstr>
      <vt:lpstr>5.1 单挑盲对抗的极限 攻守双方的实力对比</vt:lpstr>
      <vt:lpstr>5.1 单挑盲对抗的极限  总结</vt:lpstr>
      <vt:lpstr>5.2 单挑非盲对抗极限之“石头剪刀布”</vt:lpstr>
      <vt:lpstr>5.2 单挑非盲对抗极限之“石头剪刀布”</vt:lpstr>
      <vt:lpstr>5.2 单挑非盲对抗极限之“石头剪刀布”</vt:lpstr>
      <vt:lpstr>5.2 单挑非盲对抗极限之“石头剪刀布”</vt:lpstr>
      <vt:lpstr>5.2 单挑非盲对抗极限之“石头剪刀布”</vt:lpstr>
      <vt:lpstr>5.3 非盲对抗极限之“童趣游戏”</vt:lpstr>
      <vt:lpstr>5.3 非盲对抗极限之“童趣游戏”</vt:lpstr>
      <vt:lpstr>5.3 非盲对抗极限之“童趣游戏”</vt:lpstr>
      <vt:lpstr>5.3 非盲对抗极限之“童趣游戏”</vt:lpstr>
      <vt:lpstr>5.3 非盲对抗极限之“童趣游戏”</vt:lpstr>
      <vt:lpstr>5.3 非盲对抗极限之“童趣游戏”</vt:lpstr>
      <vt:lpstr>5.4 单挑非盲对抗极限之“劝酒令” “猜拳”</vt:lpstr>
      <vt:lpstr>5.4 单挑非盲对抗极限之“劝酒令” “猜拳”</vt:lpstr>
      <vt:lpstr>5.4 单挑非盲对抗极限之“劝酒令”</vt:lpstr>
      <vt:lpstr>5.4 单挑非盲对抗极限之“劝酒令”</vt:lpstr>
      <vt:lpstr>5.4 单挑非盲对抗极限之“劝酒令”</vt:lpstr>
      <vt:lpstr>5.5 小结与说明</vt:lpstr>
      <vt:lpstr>5.5 单挑非盲对抗极限之“劝酒令”线性可分“非盲对抗”</vt:lpstr>
      <vt:lpstr>5.5 单挑非盲对抗极限之“劝酒令”线性可分“非盲对抗”</vt:lpstr>
      <vt:lpstr>5.5 单挑非盲对抗极限之“劝酒令”线性可分“非盲对抗”</vt:lpstr>
      <vt:lpstr>本章结束，谢谢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zhiwei wang</cp:lastModifiedBy>
  <cp:revision>116</cp:revision>
  <dcterms:created xsi:type="dcterms:W3CDTF">2014-09-16T21:33:07Z</dcterms:created>
  <dcterms:modified xsi:type="dcterms:W3CDTF">2020-03-11T01:59:27Z</dcterms:modified>
</cp:coreProperties>
</file>