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6" r:id="rId3"/>
    <p:sldId id="297" r:id="rId4"/>
    <p:sldId id="257" r:id="rId5"/>
    <p:sldId id="298" r:id="rId6"/>
    <p:sldId id="304" r:id="rId7"/>
    <p:sldId id="299" r:id="rId8"/>
    <p:sldId id="300" r:id="rId9"/>
    <p:sldId id="305" r:id="rId10"/>
    <p:sldId id="306" r:id="rId11"/>
    <p:sldId id="301" r:id="rId12"/>
    <p:sldId id="267" r:id="rId13"/>
    <p:sldId id="302" r:id="rId14"/>
    <p:sldId id="269" r:id="rId15"/>
    <p:sldId id="270" r:id="rId16"/>
    <p:sldId id="303" r:id="rId17"/>
    <p:sldId id="272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307" r:id="rId27"/>
    <p:sldId id="308" r:id="rId28"/>
    <p:sldId id="309" r:id="rId29"/>
    <p:sldId id="310" r:id="rId30"/>
    <p:sldId id="311" r:id="rId31"/>
    <p:sldId id="286" r:id="rId32"/>
    <p:sldId id="287" r:id="rId33"/>
    <p:sldId id="312" r:id="rId34"/>
    <p:sldId id="314" r:id="rId35"/>
    <p:sldId id="313" r:id="rId36"/>
    <p:sldId id="316" r:id="rId37"/>
    <p:sldId id="317" r:id="rId38"/>
    <p:sldId id="318" r:id="rId39"/>
    <p:sldId id="319" r:id="rId40"/>
    <p:sldId id="315" r:id="rId41"/>
    <p:sldId id="288" r:id="rId42"/>
    <p:sldId id="320" r:id="rId43"/>
    <p:sldId id="295" r:id="rId44"/>
    <p:sldId id="323" r:id="rId45"/>
    <p:sldId id="324" r:id="rId46"/>
    <p:sldId id="325" r:id="rId47"/>
    <p:sldId id="326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92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3/1/2020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3/1/2020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3/1/2020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9769"/>
            <a:ext cx="7772400" cy="182976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5300" dirty="0">
                <a:solidFill>
                  <a:schemeClr val="bg2">
                    <a:lumMod val="25000"/>
                  </a:schemeClr>
                </a:solidFill>
              </a:rPr>
              <a:t>第</a:t>
            </a:r>
            <a:r>
              <a:rPr lang="en-US" altLang="zh-CN" sz="5300" dirty="0">
                <a:solidFill>
                  <a:schemeClr val="bg2">
                    <a:lumMod val="25000"/>
                  </a:schemeClr>
                </a:solidFill>
              </a:rPr>
              <a:t>6</a:t>
            </a:r>
            <a:r>
              <a:rPr lang="zh-CN" altLang="en-US" sz="5300" dirty="0">
                <a:solidFill>
                  <a:schemeClr val="bg2">
                    <a:lumMod val="25000"/>
                  </a:schemeClr>
                </a:solidFill>
              </a:rPr>
              <a:t>章</a:t>
            </a:r>
            <a:br>
              <a:rPr lang="en-US" altLang="zh-CN" sz="8000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---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红客与黑客的多方对抗极限</a:t>
            </a:r>
          </a:p>
        </p:txBody>
      </p:sp>
    </p:spTree>
    <p:extLst>
      <p:ext uri="{BB962C8B-B14F-4D97-AF65-F5344CB8AC3E}">
        <p14:creationId xmlns:p14="http://schemas.microsoft.com/office/powerpoint/2010/main" val="112122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6.1</a:t>
            </a:r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</a:rPr>
              <a:t> 多攻一可达极限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617808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600" b="1" dirty="0">
                <a:latin typeface="+mn-ea"/>
              </a:rPr>
              <a:t>定理</a:t>
            </a:r>
            <a:r>
              <a:rPr lang="en-US" altLang="zh-CN" sz="2600" b="1" dirty="0">
                <a:latin typeface="+mn-ea"/>
              </a:rPr>
              <a:t>6.1</a:t>
            </a:r>
            <a:r>
              <a:rPr lang="zh-CN" altLang="en-US" sz="2600" b="1" dirty="0">
                <a:latin typeface="+mn-ea"/>
              </a:rPr>
              <a:t>： </a:t>
            </a:r>
            <a:endParaRPr lang="en-US" altLang="zh-CN" sz="2600" b="1" dirty="0">
              <a:latin typeface="+mn-ea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600" b="1" dirty="0">
                <a:latin typeface="+mn-ea"/>
              </a:rPr>
              <a:t>	</a:t>
            </a:r>
            <a:r>
              <a:rPr lang="zh-CN" altLang="zh-CN" sz="2600" dirty="0">
                <a:latin typeface="+mn-ea"/>
              </a:rPr>
              <a:t>设随机变量</a:t>
            </a:r>
            <a:r>
              <a:rPr lang="en-US" altLang="zh-CN" sz="2600" dirty="0">
                <a:latin typeface="+mn-ea"/>
              </a:rPr>
              <a:t>X</a:t>
            </a:r>
            <a:r>
              <a:rPr lang="en-US" altLang="zh-CN" sz="2600" baseline="-25000" dirty="0">
                <a:latin typeface="+mn-ea"/>
              </a:rPr>
              <a:t>1</a:t>
            </a:r>
            <a:r>
              <a:rPr lang="zh-CN" altLang="zh-CN" sz="2600" dirty="0">
                <a:latin typeface="+mn-ea"/>
              </a:rPr>
              <a:t>、</a:t>
            </a:r>
            <a:r>
              <a:rPr lang="en-US" altLang="zh-CN" sz="2600" dirty="0">
                <a:latin typeface="+mn-ea"/>
              </a:rPr>
              <a:t>X</a:t>
            </a:r>
            <a:r>
              <a:rPr lang="en-US" altLang="zh-CN" sz="2600" baseline="-25000" dirty="0">
                <a:latin typeface="+mn-ea"/>
              </a:rPr>
              <a:t>2</a:t>
            </a:r>
            <a:r>
              <a:rPr lang="zh-CN" altLang="zh-CN" sz="2600" dirty="0">
                <a:latin typeface="+mn-ea"/>
              </a:rPr>
              <a:t>和</a:t>
            </a:r>
            <a:r>
              <a:rPr lang="en-US" altLang="zh-CN" sz="2600" dirty="0">
                <a:latin typeface="+mn-ea"/>
              </a:rPr>
              <a:t>Z</a:t>
            </a:r>
            <a:r>
              <a:rPr lang="zh-CN" altLang="zh-CN" sz="2600" dirty="0">
                <a:latin typeface="+mn-ea"/>
              </a:rPr>
              <a:t>如上所述，防御信道</a:t>
            </a:r>
            <a:r>
              <a:rPr lang="en-US" altLang="zh-CN" sz="2600" dirty="0">
                <a:latin typeface="+mn-ea"/>
              </a:rPr>
              <a:t>F</a:t>
            </a:r>
            <a:r>
              <a:rPr lang="zh-CN" altLang="zh-CN" sz="2600" dirty="0">
                <a:latin typeface="+mn-ea"/>
              </a:rPr>
              <a:t>是如下</a:t>
            </a:r>
            <a:r>
              <a:rPr lang="en-US" altLang="zh-CN" sz="2600" dirty="0">
                <a:latin typeface="+mn-ea"/>
              </a:rPr>
              <a:t>2-</a:t>
            </a:r>
            <a:r>
              <a:rPr lang="zh-CN" altLang="zh-CN" sz="2600" dirty="0">
                <a:latin typeface="+mn-ea"/>
              </a:rPr>
              <a:t>接入信道（</a:t>
            </a:r>
            <a:r>
              <a:rPr lang="en-US" altLang="zh-CN" sz="2600" dirty="0">
                <a:latin typeface="+mn-ea"/>
              </a:rPr>
              <a:t>X</a:t>
            </a:r>
            <a:r>
              <a:rPr lang="en-US" altLang="zh-CN" sz="2600" baseline="-25000" dirty="0">
                <a:latin typeface="+mn-ea"/>
              </a:rPr>
              <a:t>1</a:t>
            </a:r>
            <a:r>
              <a:rPr lang="en-US" altLang="zh-CN" sz="2600" dirty="0">
                <a:latin typeface="+mn-ea"/>
              </a:rPr>
              <a:t>,X</a:t>
            </a:r>
            <a:r>
              <a:rPr lang="en-US" altLang="zh-CN" sz="2600" baseline="-25000" dirty="0">
                <a:latin typeface="+mn-ea"/>
              </a:rPr>
              <a:t>2</a:t>
            </a:r>
            <a:r>
              <a:rPr lang="en-US" altLang="zh-CN" sz="2600" dirty="0">
                <a:latin typeface="+mn-ea"/>
              </a:rPr>
              <a:t>,p(z</a:t>
            </a:r>
            <a:r>
              <a:rPr lang="zh-CN" altLang="zh-CN" sz="2600" dirty="0">
                <a:latin typeface="+mn-ea"/>
              </a:rPr>
              <a:t>│</a:t>
            </a:r>
            <a:r>
              <a:rPr lang="en-US" altLang="zh-CN" sz="2600" dirty="0">
                <a:latin typeface="+mn-ea"/>
              </a:rPr>
              <a:t>x</a:t>
            </a:r>
            <a:r>
              <a:rPr lang="en-US" altLang="zh-CN" sz="2600" baseline="-25000" dirty="0">
                <a:latin typeface="+mn-ea"/>
              </a:rPr>
              <a:t>1</a:t>
            </a:r>
            <a:r>
              <a:rPr lang="en-US" altLang="zh-CN" sz="2600" dirty="0">
                <a:latin typeface="+mn-ea"/>
              </a:rPr>
              <a:t>,x</a:t>
            </a:r>
            <a:r>
              <a:rPr lang="en-US" altLang="zh-CN" sz="2600" baseline="-25000" dirty="0">
                <a:latin typeface="+mn-ea"/>
              </a:rPr>
              <a:t>2</a:t>
            </a:r>
            <a:r>
              <a:rPr lang="en-US" altLang="zh-CN" sz="2600" dirty="0">
                <a:latin typeface="+mn-ea"/>
              </a:rPr>
              <a:t>),Z</a:t>
            </a:r>
            <a:r>
              <a:rPr lang="zh-CN" altLang="zh-CN" sz="2600" dirty="0">
                <a:latin typeface="+mn-ea"/>
              </a:rPr>
              <a:t>），那么，“红客在某回合中防御成功”就等价于“</a:t>
            </a:r>
            <a:r>
              <a:rPr lang="en-US" altLang="zh-CN" sz="2600" dirty="0">
                <a:latin typeface="+mn-ea"/>
              </a:rPr>
              <a:t>1</a:t>
            </a:r>
            <a:r>
              <a:rPr lang="zh-CN" altLang="zh-CN" sz="2600" dirty="0">
                <a:latin typeface="+mn-ea"/>
              </a:rPr>
              <a:t>比特信息在防御信道</a:t>
            </a:r>
            <a:r>
              <a:rPr lang="en-US" altLang="zh-CN" sz="2600" dirty="0">
                <a:latin typeface="+mn-ea"/>
              </a:rPr>
              <a:t>F</a:t>
            </a:r>
            <a:r>
              <a:rPr lang="zh-CN" altLang="zh-CN" sz="2600" dirty="0">
                <a:latin typeface="+mn-ea"/>
              </a:rPr>
              <a:t>中被成功传输”。</a:t>
            </a: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 pitchFamily="2" charset="2"/>
              <a:buChar char="Ø"/>
            </a:pPr>
            <a:r>
              <a:rPr lang="zh-CN" altLang="zh-CN" sz="2600" dirty="0">
                <a:latin typeface="+mn-ea"/>
              </a:rPr>
              <a:t>根据文献</a:t>
            </a:r>
            <a:r>
              <a:rPr lang="en-US" altLang="zh-CN" sz="2600" dirty="0">
                <a:latin typeface="+mn-ea"/>
              </a:rPr>
              <a:t>[5]</a:t>
            </a:r>
            <a:r>
              <a:rPr lang="zh-CN" altLang="zh-CN" sz="2600" dirty="0">
                <a:latin typeface="+mn-ea"/>
              </a:rPr>
              <a:t>的定理</a:t>
            </a:r>
            <a:r>
              <a:rPr lang="en-US" altLang="zh-CN" sz="2600" dirty="0">
                <a:latin typeface="+mn-ea"/>
              </a:rPr>
              <a:t>15.3.1</a:t>
            </a:r>
            <a:r>
              <a:rPr lang="zh-CN" altLang="zh-CN" sz="2600" dirty="0">
                <a:latin typeface="+mn-ea"/>
              </a:rPr>
              <a:t>及其逆定理，我们知道信道</a:t>
            </a:r>
            <a:r>
              <a:rPr lang="en-US" altLang="zh-CN" sz="2600" dirty="0">
                <a:latin typeface="+mn-ea"/>
              </a:rPr>
              <a:t>F</a:t>
            </a:r>
            <a:r>
              <a:rPr lang="zh-CN" altLang="zh-CN" sz="2600" dirty="0">
                <a:latin typeface="+mn-ea"/>
              </a:rPr>
              <a:t>的可达容量区域为满足下列条件的全体</a:t>
            </a:r>
            <a:r>
              <a:rPr lang="en-US" altLang="zh-CN" sz="2600" dirty="0">
                <a:latin typeface="+mn-ea"/>
              </a:rPr>
              <a:t>(R</a:t>
            </a:r>
            <a:r>
              <a:rPr lang="en-US" altLang="zh-CN" sz="2600" baseline="-25000" dirty="0">
                <a:latin typeface="+mn-ea"/>
              </a:rPr>
              <a:t>1</a:t>
            </a:r>
            <a:r>
              <a:rPr lang="zh-CN" altLang="zh-CN" sz="2600" dirty="0">
                <a:latin typeface="+mn-ea"/>
              </a:rPr>
              <a:t>，</a:t>
            </a:r>
            <a:r>
              <a:rPr lang="en-US" altLang="zh-CN" sz="2600" dirty="0">
                <a:latin typeface="+mn-ea"/>
              </a:rPr>
              <a:t>R</a:t>
            </a:r>
            <a:r>
              <a:rPr lang="en-US" altLang="zh-CN" sz="2600" baseline="-25000" dirty="0">
                <a:latin typeface="+mn-ea"/>
              </a:rPr>
              <a:t>2</a:t>
            </a:r>
            <a:r>
              <a:rPr lang="en-US" altLang="zh-CN" sz="2600" dirty="0">
                <a:latin typeface="+mn-ea"/>
              </a:rPr>
              <a:t>)</a:t>
            </a:r>
            <a:r>
              <a:rPr lang="zh-CN" altLang="zh-CN" sz="2600" dirty="0">
                <a:latin typeface="+mn-ea"/>
              </a:rPr>
              <a:t>所组成集合的凸闭包，</a:t>
            </a:r>
          </a:p>
          <a:p>
            <a:pPr algn="ctr">
              <a:buNone/>
            </a:pPr>
            <a:r>
              <a:rPr lang="en-US" altLang="zh-CN" sz="2600" dirty="0">
                <a:latin typeface="+mn-ea"/>
              </a:rPr>
              <a:t>	0</a:t>
            </a:r>
            <a:r>
              <a:rPr lang="zh-CN" altLang="zh-CN" sz="2600" dirty="0">
                <a:latin typeface="+mn-ea"/>
              </a:rPr>
              <a:t>≤</a:t>
            </a:r>
            <a:r>
              <a:rPr lang="en-US" altLang="zh-CN" sz="2600" dirty="0">
                <a:latin typeface="+mn-ea"/>
              </a:rPr>
              <a:t>R</a:t>
            </a:r>
            <a:r>
              <a:rPr lang="en-US" altLang="zh-CN" sz="2600" baseline="-25000" dirty="0">
                <a:latin typeface="+mn-ea"/>
              </a:rPr>
              <a:t>1</a:t>
            </a:r>
            <a:r>
              <a:rPr lang="zh-CN" altLang="zh-CN" sz="2600" dirty="0">
                <a:latin typeface="+mn-ea"/>
              </a:rPr>
              <a:t>≤</a:t>
            </a:r>
            <a:r>
              <a:rPr lang="en-US" altLang="zh-CN" sz="2600" dirty="0" err="1">
                <a:latin typeface="+mn-ea"/>
              </a:rPr>
              <a:t>max</a:t>
            </a:r>
            <a:r>
              <a:rPr lang="en-US" altLang="zh-CN" sz="2600" baseline="-25000" dirty="0" err="1">
                <a:latin typeface="+mn-ea"/>
              </a:rPr>
              <a:t>X</a:t>
            </a:r>
            <a:r>
              <a:rPr lang="en-US" altLang="zh-CN" sz="2600" dirty="0" err="1">
                <a:latin typeface="+mn-ea"/>
              </a:rPr>
              <a:t>I</a:t>
            </a:r>
            <a:r>
              <a:rPr lang="en-US" altLang="zh-CN" sz="2600" dirty="0">
                <a:latin typeface="+mn-ea"/>
              </a:rPr>
              <a:t>(X</a:t>
            </a:r>
            <a:r>
              <a:rPr lang="en-US" altLang="zh-CN" sz="2600" baseline="-25000" dirty="0">
                <a:latin typeface="+mn-ea"/>
              </a:rPr>
              <a:t>1</a:t>
            </a:r>
            <a:r>
              <a:rPr lang="en-US" altLang="zh-CN" sz="2600" dirty="0">
                <a:latin typeface="+mn-ea"/>
              </a:rPr>
              <a:t>;Z</a:t>
            </a:r>
            <a:r>
              <a:rPr lang="zh-CN" altLang="zh-CN" sz="2600" dirty="0">
                <a:latin typeface="+mn-ea"/>
              </a:rPr>
              <a:t>│</a:t>
            </a:r>
            <a:r>
              <a:rPr lang="en-US" altLang="zh-CN" sz="2600" dirty="0">
                <a:latin typeface="+mn-ea"/>
              </a:rPr>
              <a:t>X</a:t>
            </a:r>
            <a:r>
              <a:rPr lang="en-US" altLang="zh-CN" sz="2600" baseline="-25000" dirty="0">
                <a:latin typeface="+mn-ea"/>
              </a:rPr>
              <a:t>2</a:t>
            </a:r>
            <a:r>
              <a:rPr lang="en-US" altLang="zh-CN" sz="2600" dirty="0">
                <a:latin typeface="+mn-ea"/>
              </a:rPr>
              <a:t>)</a:t>
            </a:r>
            <a:r>
              <a:rPr lang="zh-CN" altLang="zh-CN" sz="2600" dirty="0">
                <a:latin typeface="+mn-ea"/>
              </a:rPr>
              <a:t>，</a:t>
            </a:r>
          </a:p>
          <a:p>
            <a:pPr algn="ctr">
              <a:buNone/>
            </a:pPr>
            <a:r>
              <a:rPr lang="en-US" altLang="zh-CN" sz="2600" dirty="0">
                <a:latin typeface="+mn-ea"/>
              </a:rPr>
              <a:t>	0</a:t>
            </a:r>
            <a:r>
              <a:rPr lang="zh-CN" altLang="zh-CN" sz="2600" dirty="0">
                <a:latin typeface="+mn-ea"/>
              </a:rPr>
              <a:t>≤</a:t>
            </a:r>
            <a:r>
              <a:rPr lang="en-US" altLang="zh-CN" sz="2600" dirty="0">
                <a:latin typeface="+mn-ea"/>
              </a:rPr>
              <a:t>R</a:t>
            </a:r>
            <a:r>
              <a:rPr lang="en-US" altLang="zh-CN" sz="2600" baseline="-25000" dirty="0">
                <a:latin typeface="+mn-ea"/>
              </a:rPr>
              <a:t>2</a:t>
            </a:r>
            <a:r>
              <a:rPr lang="zh-CN" altLang="zh-CN" sz="2600" dirty="0">
                <a:latin typeface="+mn-ea"/>
              </a:rPr>
              <a:t>≤</a:t>
            </a:r>
            <a:r>
              <a:rPr lang="en-US" altLang="zh-CN" sz="2600" dirty="0" err="1">
                <a:latin typeface="+mn-ea"/>
              </a:rPr>
              <a:t>max</a:t>
            </a:r>
            <a:r>
              <a:rPr lang="en-US" altLang="zh-CN" sz="2600" baseline="-25000" dirty="0" err="1">
                <a:latin typeface="+mn-ea"/>
              </a:rPr>
              <a:t>X</a:t>
            </a:r>
            <a:r>
              <a:rPr lang="en-US" altLang="zh-CN" sz="2600" dirty="0" err="1">
                <a:latin typeface="+mn-ea"/>
              </a:rPr>
              <a:t>I</a:t>
            </a:r>
            <a:r>
              <a:rPr lang="en-US" altLang="zh-CN" sz="2600" dirty="0">
                <a:latin typeface="+mn-ea"/>
              </a:rPr>
              <a:t>(X</a:t>
            </a:r>
            <a:r>
              <a:rPr lang="en-US" altLang="zh-CN" sz="2600" baseline="-25000" dirty="0">
                <a:latin typeface="+mn-ea"/>
              </a:rPr>
              <a:t>2</a:t>
            </a:r>
            <a:r>
              <a:rPr lang="en-US" altLang="zh-CN" sz="2600" dirty="0">
                <a:latin typeface="+mn-ea"/>
              </a:rPr>
              <a:t>;Z</a:t>
            </a:r>
            <a:r>
              <a:rPr lang="zh-CN" altLang="zh-CN" sz="2600" dirty="0">
                <a:latin typeface="+mn-ea"/>
              </a:rPr>
              <a:t>│</a:t>
            </a:r>
            <a:r>
              <a:rPr lang="en-US" altLang="zh-CN" sz="2600" dirty="0">
                <a:latin typeface="+mn-ea"/>
              </a:rPr>
              <a:t>X</a:t>
            </a:r>
            <a:r>
              <a:rPr lang="en-US" altLang="zh-CN" sz="2600" baseline="-25000" dirty="0">
                <a:latin typeface="+mn-ea"/>
              </a:rPr>
              <a:t>1</a:t>
            </a:r>
            <a:r>
              <a:rPr lang="en-US" altLang="zh-CN" sz="2600" dirty="0">
                <a:latin typeface="+mn-ea"/>
              </a:rPr>
              <a:t>)</a:t>
            </a:r>
            <a:r>
              <a:rPr lang="zh-CN" altLang="zh-CN" sz="2600" dirty="0">
                <a:latin typeface="+mn-ea"/>
              </a:rPr>
              <a:t>，</a:t>
            </a:r>
          </a:p>
          <a:p>
            <a:pPr algn="ctr">
              <a:buNone/>
            </a:pPr>
            <a:r>
              <a:rPr lang="en-US" altLang="zh-CN" sz="2600" dirty="0">
                <a:latin typeface="+mn-ea"/>
              </a:rPr>
              <a:t>	0</a:t>
            </a:r>
            <a:r>
              <a:rPr lang="zh-CN" altLang="zh-CN" sz="2600" dirty="0">
                <a:latin typeface="+mn-ea"/>
              </a:rPr>
              <a:t>≤</a:t>
            </a:r>
            <a:r>
              <a:rPr lang="en-US" altLang="zh-CN" sz="2600" dirty="0">
                <a:latin typeface="+mn-ea"/>
              </a:rPr>
              <a:t>R</a:t>
            </a:r>
            <a:r>
              <a:rPr lang="en-US" altLang="zh-CN" sz="2600" baseline="-25000" dirty="0">
                <a:latin typeface="+mn-ea"/>
              </a:rPr>
              <a:t>1</a:t>
            </a:r>
            <a:r>
              <a:rPr lang="en-US" altLang="zh-CN" sz="2600" dirty="0">
                <a:latin typeface="+mn-ea"/>
              </a:rPr>
              <a:t>+R</a:t>
            </a:r>
            <a:r>
              <a:rPr lang="en-US" altLang="zh-CN" sz="2600" baseline="-25000" dirty="0">
                <a:latin typeface="+mn-ea"/>
              </a:rPr>
              <a:t>2</a:t>
            </a:r>
            <a:r>
              <a:rPr lang="zh-CN" altLang="zh-CN" sz="2600" dirty="0">
                <a:latin typeface="+mn-ea"/>
              </a:rPr>
              <a:t>≤</a:t>
            </a:r>
            <a:r>
              <a:rPr lang="en-US" altLang="zh-CN" sz="2600" dirty="0" err="1">
                <a:latin typeface="+mn-ea"/>
              </a:rPr>
              <a:t>max</a:t>
            </a:r>
            <a:r>
              <a:rPr lang="en-US" altLang="zh-CN" sz="2600" baseline="-25000" dirty="0" err="1">
                <a:latin typeface="+mn-ea"/>
              </a:rPr>
              <a:t>X</a:t>
            </a:r>
            <a:r>
              <a:rPr lang="en-US" altLang="zh-CN" sz="2600" dirty="0" err="1">
                <a:latin typeface="+mn-ea"/>
              </a:rPr>
              <a:t>I</a:t>
            </a:r>
            <a:r>
              <a:rPr lang="en-US" altLang="zh-CN" sz="2600" dirty="0">
                <a:latin typeface="+mn-ea"/>
              </a:rPr>
              <a:t>(X</a:t>
            </a:r>
            <a:r>
              <a:rPr lang="en-US" altLang="zh-CN" sz="2600" baseline="-25000" dirty="0">
                <a:latin typeface="+mn-ea"/>
              </a:rPr>
              <a:t>1</a:t>
            </a:r>
            <a:r>
              <a:rPr lang="en-US" altLang="zh-CN" sz="2600" dirty="0">
                <a:latin typeface="+mn-ea"/>
              </a:rPr>
              <a:t>, X</a:t>
            </a:r>
            <a:r>
              <a:rPr lang="en-US" altLang="zh-CN" sz="2600" baseline="-25000" dirty="0">
                <a:latin typeface="+mn-ea"/>
              </a:rPr>
              <a:t>2</a:t>
            </a:r>
            <a:r>
              <a:rPr lang="en-US" altLang="zh-CN" sz="2600" dirty="0">
                <a:latin typeface="+mn-ea"/>
              </a:rPr>
              <a:t>;Z).</a:t>
            </a:r>
            <a:endParaRPr lang="zh-CN" altLang="zh-CN" sz="2600" dirty="0">
              <a:latin typeface="+mn-ea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 pitchFamily="2" charset="2"/>
              <a:buChar char="Ø"/>
            </a:pPr>
            <a:r>
              <a:rPr lang="zh-CN" altLang="zh-CN" sz="2600" dirty="0">
                <a:latin typeface="+mn-ea"/>
              </a:rPr>
              <a:t>这里最大值是针对所有独立随机变量</a:t>
            </a:r>
            <a:r>
              <a:rPr lang="en-US" altLang="zh-CN" sz="2600" dirty="0">
                <a:latin typeface="+mn-ea"/>
              </a:rPr>
              <a:t>X</a:t>
            </a:r>
            <a:r>
              <a:rPr lang="en-US" altLang="zh-CN" sz="2600" baseline="-25000" dirty="0">
                <a:latin typeface="+mn-ea"/>
              </a:rPr>
              <a:t>1</a:t>
            </a:r>
            <a:r>
              <a:rPr lang="zh-CN" altLang="zh-CN" sz="2600" dirty="0">
                <a:latin typeface="+mn-ea"/>
              </a:rPr>
              <a:t>和</a:t>
            </a:r>
            <a:r>
              <a:rPr lang="en-US" altLang="zh-CN" sz="2600" dirty="0">
                <a:latin typeface="+mn-ea"/>
              </a:rPr>
              <a:t>X</a:t>
            </a:r>
            <a:r>
              <a:rPr lang="en-US" altLang="zh-CN" sz="2600" baseline="-25000" dirty="0">
                <a:latin typeface="+mn-ea"/>
              </a:rPr>
              <a:t>2</a:t>
            </a:r>
            <a:r>
              <a:rPr lang="zh-CN" altLang="zh-CN" sz="2600" dirty="0">
                <a:latin typeface="+mn-ea"/>
              </a:rPr>
              <a:t>的概率分布而取的；</a:t>
            </a:r>
            <a:r>
              <a:rPr lang="en-US" altLang="zh-CN" sz="2600" dirty="0">
                <a:latin typeface="+mn-ea"/>
              </a:rPr>
              <a:t>I(A,B;C)</a:t>
            </a:r>
            <a:r>
              <a:rPr lang="zh-CN" altLang="zh-CN" sz="2600" dirty="0">
                <a:latin typeface="+mn-ea"/>
              </a:rPr>
              <a:t>表示互信息，而</a:t>
            </a:r>
            <a:r>
              <a:rPr lang="en-US" altLang="zh-CN" sz="2600" dirty="0">
                <a:latin typeface="+mn-ea"/>
              </a:rPr>
              <a:t>I(A;B</a:t>
            </a:r>
            <a:r>
              <a:rPr lang="zh-CN" altLang="zh-CN" sz="2600" dirty="0">
                <a:latin typeface="+mn-ea"/>
              </a:rPr>
              <a:t>│</a:t>
            </a:r>
            <a:r>
              <a:rPr lang="en-US" altLang="zh-CN" sz="2600" dirty="0">
                <a:latin typeface="+mn-ea"/>
              </a:rPr>
              <a:t>C)</a:t>
            </a:r>
            <a:r>
              <a:rPr lang="zh-CN" altLang="zh-CN" sz="2600" dirty="0">
                <a:latin typeface="+mn-ea"/>
              </a:rPr>
              <a:t>表示条件互信息；</a:t>
            </a:r>
            <a:endParaRPr lang="en-US" altLang="zh-CN" sz="2600" dirty="0">
              <a:latin typeface="+mn-ea"/>
            </a:endParaRPr>
          </a:p>
          <a:p>
            <a:pPr marL="640080" lvl="1" indent="-274320" algn="ctr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sz="2600" dirty="0">
                <a:latin typeface="+mn-ea"/>
              </a:rPr>
              <a:t>Z=(Z</a:t>
            </a:r>
            <a:r>
              <a:rPr lang="en-US" altLang="zh-CN" sz="2600" baseline="-25000" dirty="0">
                <a:latin typeface="+mn-ea"/>
              </a:rPr>
              <a:t>1</a:t>
            </a:r>
            <a:r>
              <a:rPr lang="zh-CN" altLang="zh-CN" sz="2600" dirty="0">
                <a:latin typeface="+mn-ea"/>
              </a:rPr>
              <a:t>，</a:t>
            </a:r>
            <a:r>
              <a:rPr lang="en-US" altLang="zh-CN" sz="2600" dirty="0">
                <a:latin typeface="+mn-ea"/>
              </a:rPr>
              <a:t>Z</a:t>
            </a:r>
            <a:r>
              <a:rPr lang="en-US" altLang="zh-CN" sz="2600" baseline="-25000" dirty="0">
                <a:latin typeface="+mn-ea"/>
              </a:rPr>
              <a:t>2</a:t>
            </a:r>
            <a:r>
              <a:rPr lang="en-US" altLang="zh-CN" sz="2600" dirty="0">
                <a:latin typeface="+mn-ea"/>
              </a:rPr>
              <a:t>)=((1+X</a:t>
            </a:r>
            <a:r>
              <a:rPr lang="en-US" altLang="zh-CN" sz="2600" baseline="-25000" dirty="0">
                <a:latin typeface="+mn-ea"/>
              </a:rPr>
              <a:t>1</a:t>
            </a:r>
            <a:r>
              <a:rPr lang="en-US" altLang="zh-CN" sz="2600" dirty="0">
                <a:latin typeface="+mn-ea"/>
              </a:rPr>
              <a:t>+Y</a:t>
            </a:r>
            <a:r>
              <a:rPr lang="en-US" altLang="zh-CN" sz="2600" baseline="-25000" dirty="0">
                <a:latin typeface="+mn-ea"/>
              </a:rPr>
              <a:t>1</a:t>
            </a:r>
            <a:r>
              <a:rPr lang="en-US" altLang="zh-CN" sz="2600" dirty="0">
                <a:latin typeface="+mn-ea"/>
              </a:rPr>
              <a:t>)mod2, (1+X</a:t>
            </a:r>
            <a:r>
              <a:rPr lang="en-US" altLang="zh-CN" sz="2600" baseline="-25000" dirty="0">
                <a:latin typeface="+mn-ea"/>
              </a:rPr>
              <a:t>2</a:t>
            </a:r>
            <a:r>
              <a:rPr lang="en-US" altLang="zh-CN" sz="2600" dirty="0">
                <a:latin typeface="+mn-ea"/>
              </a:rPr>
              <a:t>+Y</a:t>
            </a:r>
            <a:r>
              <a:rPr lang="en-US" altLang="zh-CN" sz="2600" baseline="-25000" dirty="0">
                <a:latin typeface="+mn-ea"/>
              </a:rPr>
              <a:t>2</a:t>
            </a:r>
            <a:r>
              <a:rPr lang="en-US" altLang="zh-CN" sz="2600" dirty="0">
                <a:latin typeface="+mn-ea"/>
              </a:rPr>
              <a:t>)mod2)</a:t>
            </a:r>
            <a:r>
              <a:rPr lang="zh-CN" altLang="zh-CN" sz="2600" dirty="0">
                <a:latin typeface="+mn-ea"/>
              </a:rPr>
              <a:t>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6.1</a:t>
            </a:r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</a:rPr>
              <a:t> 多攻一可达极限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617808"/>
            <a:ext cx="8229600" cy="4525963"/>
          </a:xfrm>
        </p:spPr>
        <p:txBody>
          <a:bodyPr>
            <a:noAutofit/>
          </a:bodyPr>
          <a:lstStyle/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400" b="1" dirty="0">
                <a:latin typeface="+mn-ea"/>
              </a:rPr>
              <a:t>定理</a:t>
            </a:r>
            <a:r>
              <a:rPr lang="en-US" altLang="zh-CN" sz="2400" b="1" dirty="0">
                <a:latin typeface="+mn-ea"/>
              </a:rPr>
              <a:t>6.2</a:t>
            </a:r>
            <a:r>
              <a:rPr lang="zh-CN" altLang="en-US" sz="2400" b="1" dirty="0">
                <a:latin typeface="+mn-ea"/>
              </a:rPr>
              <a:t>：</a:t>
            </a:r>
            <a:endParaRPr lang="en-US" altLang="zh-CN" sz="2400" b="1" dirty="0">
              <a:latin typeface="+mn-ea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400" b="1" dirty="0">
                <a:latin typeface="+mn-ea"/>
              </a:rPr>
              <a:t>	</a:t>
            </a:r>
            <a:r>
              <a:rPr lang="zh-CN" altLang="en-US" sz="2400" dirty="0">
                <a:latin typeface="+mn-ea"/>
              </a:rPr>
              <a:t>两个黑客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独立地攻击一个红客</a:t>
            </a:r>
            <a:r>
              <a:rPr lang="en-US" altLang="zh-CN" sz="2400" dirty="0">
                <a:latin typeface="+mn-ea"/>
              </a:rPr>
              <a:t>Y</a:t>
            </a:r>
            <a:r>
              <a:rPr lang="zh-CN" altLang="zh-CN" sz="2400" dirty="0">
                <a:latin typeface="+mn-ea"/>
              </a:rPr>
              <a:t>。如果，在</a:t>
            </a:r>
            <a:r>
              <a:rPr lang="en-US" altLang="zh-CN" sz="2400" dirty="0">
                <a:latin typeface="+mn-ea"/>
              </a:rPr>
              <a:t>n</a:t>
            </a:r>
            <a:r>
              <a:rPr lang="zh-CN" altLang="zh-CN" sz="2400" dirty="0">
                <a:latin typeface="+mn-ea"/>
              </a:rPr>
              <a:t>个攻防回合中，红客成功防御第一个黑客</a:t>
            </a:r>
            <a:r>
              <a:rPr lang="en-US" altLang="zh-CN" sz="2400" dirty="0">
                <a:latin typeface="+mn-ea"/>
              </a:rPr>
              <a:t>r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次，成功防御第二个黑客</a:t>
            </a:r>
            <a:r>
              <a:rPr lang="en-US" altLang="zh-CN" sz="2400" dirty="0">
                <a:latin typeface="+mn-ea"/>
              </a:rPr>
              <a:t>r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次，那么，一定有：</a:t>
            </a:r>
            <a:endParaRPr lang="en-US" altLang="zh-CN" sz="2400" dirty="0">
              <a:latin typeface="+mn-ea"/>
            </a:endParaRPr>
          </a:p>
          <a:p>
            <a:pPr lvl="1" algn="ctr">
              <a:buFont typeface="Wingdings" charset="2"/>
              <a:buNone/>
            </a:pPr>
            <a:r>
              <a:rPr lang="en-US" altLang="zh-CN" sz="2400" dirty="0">
                <a:latin typeface="+mn-ea"/>
              </a:rPr>
              <a:t>0</a:t>
            </a:r>
            <a:r>
              <a:rPr lang="zh-CN" altLang="zh-CN" sz="2400" dirty="0">
                <a:latin typeface="+mn-ea"/>
              </a:rPr>
              <a:t>≤</a:t>
            </a:r>
            <a:r>
              <a:rPr lang="en-US" altLang="zh-CN" sz="2400" dirty="0">
                <a:latin typeface="+mn-ea"/>
              </a:rPr>
              <a:t>r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≤</a:t>
            </a:r>
            <a:r>
              <a:rPr lang="en-US" altLang="zh-CN" sz="2400" dirty="0">
                <a:latin typeface="+mn-ea"/>
              </a:rPr>
              <a:t>n[</a:t>
            </a:r>
            <a:r>
              <a:rPr lang="en-US" altLang="zh-CN" sz="2400" dirty="0" err="1">
                <a:latin typeface="+mn-ea"/>
              </a:rPr>
              <a:t>max</a:t>
            </a:r>
            <a:r>
              <a:rPr lang="en-US" altLang="zh-CN" sz="2400" baseline="-25000" dirty="0" err="1">
                <a:latin typeface="+mn-ea"/>
              </a:rPr>
              <a:t>X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(X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;Z</a:t>
            </a:r>
            <a:r>
              <a:rPr lang="zh-CN" altLang="zh-CN" sz="2400" dirty="0">
                <a:latin typeface="+mn-ea"/>
              </a:rPr>
              <a:t>│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)]</a:t>
            </a:r>
            <a:r>
              <a:rPr lang="zh-CN" altLang="zh-CN" sz="2400" dirty="0">
                <a:latin typeface="+mn-ea"/>
              </a:rPr>
              <a:t>，</a:t>
            </a:r>
            <a:endParaRPr lang="en-US" altLang="zh-CN" sz="2400" dirty="0">
              <a:latin typeface="+mn-ea"/>
            </a:endParaRPr>
          </a:p>
          <a:p>
            <a:pPr lvl="1" algn="ctr">
              <a:buFont typeface="Wingdings" charset="2"/>
              <a:buNone/>
            </a:pPr>
            <a:r>
              <a:rPr lang="en-US" altLang="zh-CN" sz="2400" dirty="0">
                <a:latin typeface="+mn-ea"/>
              </a:rPr>
              <a:t>0</a:t>
            </a:r>
            <a:r>
              <a:rPr lang="zh-CN" altLang="zh-CN" sz="2400" dirty="0">
                <a:latin typeface="+mn-ea"/>
              </a:rPr>
              <a:t>≤</a:t>
            </a:r>
            <a:r>
              <a:rPr lang="en-US" altLang="zh-CN" sz="2400" dirty="0">
                <a:latin typeface="+mn-ea"/>
              </a:rPr>
              <a:t>r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≤</a:t>
            </a:r>
            <a:r>
              <a:rPr lang="en-US" altLang="zh-CN" sz="2400" dirty="0">
                <a:latin typeface="+mn-ea"/>
              </a:rPr>
              <a:t>n[</a:t>
            </a:r>
            <a:r>
              <a:rPr lang="en-US" altLang="zh-CN" sz="2400" dirty="0" err="1">
                <a:latin typeface="+mn-ea"/>
              </a:rPr>
              <a:t>max</a:t>
            </a:r>
            <a:r>
              <a:rPr lang="en-US" altLang="zh-CN" sz="2400" baseline="-25000" dirty="0" err="1">
                <a:latin typeface="+mn-ea"/>
              </a:rPr>
              <a:t>X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(X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;Z</a:t>
            </a:r>
            <a:r>
              <a:rPr lang="zh-CN" altLang="zh-CN" sz="2400" dirty="0">
                <a:latin typeface="+mn-ea"/>
              </a:rPr>
              <a:t>│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)]</a:t>
            </a:r>
            <a:r>
              <a:rPr lang="zh-CN" altLang="zh-CN" sz="2400" dirty="0">
                <a:latin typeface="+mn-ea"/>
              </a:rPr>
              <a:t>，</a:t>
            </a:r>
            <a:endParaRPr lang="en-US" altLang="zh-CN" sz="2400" dirty="0">
              <a:latin typeface="+mn-ea"/>
            </a:endParaRPr>
          </a:p>
          <a:p>
            <a:pPr lvl="1" algn="ctr">
              <a:buFont typeface="Wingdings" charset="2"/>
              <a:buNone/>
            </a:pPr>
            <a:r>
              <a:rPr lang="en-US" altLang="zh-CN" sz="2400" dirty="0">
                <a:latin typeface="+mn-ea"/>
              </a:rPr>
              <a:t>0</a:t>
            </a:r>
            <a:r>
              <a:rPr lang="zh-CN" altLang="zh-CN" sz="2400" dirty="0">
                <a:latin typeface="+mn-ea"/>
              </a:rPr>
              <a:t>≤</a:t>
            </a:r>
            <a:r>
              <a:rPr lang="en-US" altLang="zh-CN" sz="2400" dirty="0">
                <a:latin typeface="+mn-ea"/>
              </a:rPr>
              <a:t>r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+r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≤</a:t>
            </a:r>
            <a:r>
              <a:rPr lang="en-US" altLang="zh-CN" sz="2400" dirty="0">
                <a:latin typeface="+mn-ea"/>
              </a:rPr>
              <a:t>n[</a:t>
            </a:r>
            <a:r>
              <a:rPr lang="en-US" altLang="zh-CN" sz="2400" dirty="0" err="1">
                <a:latin typeface="+mn-ea"/>
              </a:rPr>
              <a:t>max</a:t>
            </a:r>
            <a:r>
              <a:rPr lang="en-US" altLang="zh-CN" sz="2400" baseline="-25000" dirty="0" err="1">
                <a:latin typeface="+mn-ea"/>
              </a:rPr>
              <a:t>X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(X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, 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;Z)].</a:t>
            </a: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400" dirty="0">
                <a:latin typeface="+mn-ea"/>
              </a:rPr>
              <a:t>而且上述的上限是可达的，</a:t>
            </a:r>
            <a:r>
              <a:rPr lang="zh-CN" altLang="zh-CN" sz="2400" dirty="0">
                <a:latin typeface="+mn-ea"/>
              </a:rPr>
              <a:t>即，红客一定有某种最有效的防御方法，使得在</a:t>
            </a:r>
            <a:r>
              <a:rPr lang="en-US" altLang="zh-CN" sz="2400" dirty="0">
                <a:latin typeface="+mn-ea"/>
              </a:rPr>
              <a:t>n</a:t>
            </a:r>
            <a:r>
              <a:rPr lang="zh-CN" altLang="zh-CN" sz="2400" dirty="0">
                <a:latin typeface="+mn-ea"/>
              </a:rPr>
              <a:t>次攻防回合中，红客成功防御第一个黑客</a:t>
            </a:r>
            <a:r>
              <a:rPr lang="en-US" altLang="zh-CN" sz="2400" dirty="0">
                <a:latin typeface="+mn-ea"/>
              </a:rPr>
              <a:t>r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次，成功防御第二个黑客</a:t>
            </a:r>
            <a:r>
              <a:rPr lang="en-US" altLang="zh-CN" sz="2400" dirty="0">
                <a:latin typeface="+mn-ea"/>
              </a:rPr>
              <a:t>r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次，的成功次数</a:t>
            </a:r>
            <a:r>
              <a:rPr lang="en-US" altLang="zh-CN" sz="2400" dirty="0">
                <a:latin typeface="+mn-ea"/>
              </a:rPr>
              <a:t>r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r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达到上限：</a:t>
            </a:r>
            <a:endParaRPr lang="en-US" altLang="zh-CN" sz="2400" dirty="0">
              <a:latin typeface="+mn-ea"/>
            </a:endParaRPr>
          </a:p>
          <a:p>
            <a:pPr marL="320040" indent="-320040" algn="ctr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000" dirty="0">
                <a:latin typeface="+mn-ea"/>
              </a:rPr>
              <a:t>	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6.1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多攻一可达极限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20040" indent="-320040" algn="ctr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200" dirty="0">
                <a:latin typeface="+mn-ea"/>
              </a:rPr>
              <a:t>r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>
                <a:latin typeface="+mn-ea"/>
              </a:rPr>
              <a:t>=n[</a:t>
            </a:r>
            <a:r>
              <a:rPr lang="en-US" altLang="zh-CN" sz="2200" dirty="0" err="1">
                <a:latin typeface="+mn-ea"/>
              </a:rPr>
              <a:t>max</a:t>
            </a:r>
            <a:r>
              <a:rPr lang="en-US" altLang="zh-CN" sz="2200" baseline="-25000" dirty="0" err="1">
                <a:latin typeface="+mn-ea"/>
              </a:rPr>
              <a:t>X</a:t>
            </a:r>
            <a:r>
              <a:rPr lang="en-US" altLang="zh-CN" sz="2200" dirty="0" err="1">
                <a:latin typeface="+mn-ea"/>
              </a:rPr>
              <a:t>I</a:t>
            </a:r>
            <a:r>
              <a:rPr lang="en-US" altLang="zh-CN" sz="2200" dirty="0">
                <a:latin typeface="+mn-ea"/>
              </a:rPr>
              <a:t>(X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>
                <a:latin typeface="+mn-ea"/>
              </a:rPr>
              <a:t>;Z</a:t>
            </a:r>
            <a:r>
              <a:rPr lang="zh-CN" altLang="zh-CN" sz="2200" dirty="0">
                <a:latin typeface="+mn-ea"/>
              </a:rPr>
              <a:t>│</a:t>
            </a:r>
            <a:r>
              <a:rPr lang="en-US" altLang="zh-CN" sz="2200" dirty="0">
                <a:latin typeface="+mn-ea"/>
              </a:rPr>
              <a:t>X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>
                <a:latin typeface="+mn-ea"/>
              </a:rPr>
              <a:t>)]</a:t>
            </a:r>
            <a:r>
              <a:rPr lang="zh-CN" altLang="zh-CN" sz="2200" dirty="0">
                <a:latin typeface="+mn-ea"/>
              </a:rPr>
              <a:t>，</a:t>
            </a:r>
            <a:endParaRPr lang="en-US" altLang="zh-CN" sz="2200" dirty="0">
              <a:latin typeface="+mn-ea"/>
            </a:endParaRPr>
          </a:p>
          <a:p>
            <a:pPr marL="320040" indent="-320040" algn="ctr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200" dirty="0">
                <a:latin typeface="+mn-ea"/>
              </a:rPr>
              <a:t>	r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>
                <a:latin typeface="+mn-ea"/>
              </a:rPr>
              <a:t>=n[</a:t>
            </a:r>
            <a:r>
              <a:rPr lang="en-US" altLang="zh-CN" sz="2200" dirty="0" err="1">
                <a:latin typeface="+mn-ea"/>
              </a:rPr>
              <a:t>max</a:t>
            </a:r>
            <a:r>
              <a:rPr lang="en-US" altLang="zh-CN" sz="2200" baseline="-25000" dirty="0" err="1">
                <a:latin typeface="+mn-ea"/>
              </a:rPr>
              <a:t>X</a:t>
            </a:r>
            <a:r>
              <a:rPr lang="en-US" altLang="zh-CN" sz="2200" dirty="0" err="1">
                <a:latin typeface="+mn-ea"/>
              </a:rPr>
              <a:t>I</a:t>
            </a:r>
            <a:r>
              <a:rPr lang="en-US" altLang="zh-CN" sz="2200" dirty="0">
                <a:latin typeface="+mn-ea"/>
              </a:rPr>
              <a:t>(X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>
                <a:latin typeface="+mn-ea"/>
              </a:rPr>
              <a:t>;Z</a:t>
            </a:r>
            <a:r>
              <a:rPr lang="zh-CN" altLang="zh-CN" sz="2200" dirty="0">
                <a:latin typeface="+mn-ea"/>
              </a:rPr>
              <a:t>│</a:t>
            </a:r>
            <a:r>
              <a:rPr lang="en-US" altLang="zh-CN" sz="2200" dirty="0">
                <a:latin typeface="+mn-ea"/>
              </a:rPr>
              <a:t>X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>
                <a:latin typeface="+mn-ea"/>
              </a:rPr>
              <a:t>)]</a:t>
            </a:r>
          </a:p>
          <a:p>
            <a:pPr marL="320040" indent="-320040" algn="ctr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200" dirty="0">
                <a:latin typeface="+mn-ea"/>
              </a:rPr>
              <a:t>	r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>
                <a:latin typeface="+mn-ea"/>
              </a:rPr>
              <a:t>+r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>
                <a:latin typeface="+mn-ea"/>
              </a:rPr>
              <a:t>=n[</a:t>
            </a:r>
            <a:r>
              <a:rPr lang="en-US" altLang="zh-CN" sz="2200" dirty="0" err="1">
                <a:latin typeface="+mn-ea"/>
              </a:rPr>
              <a:t>max</a:t>
            </a:r>
            <a:r>
              <a:rPr lang="en-US" altLang="zh-CN" sz="2200" baseline="-25000" dirty="0" err="1">
                <a:latin typeface="+mn-ea"/>
              </a:rPr>
              <a:t>X</a:t>
            </a:r>
            <a:r>
              <a:rPr lang="en-US" altLang="zh-CN" sz="2200" dirty="0" err="1">
                <a:latin typeface="+mn-ea"/>
              </a:rPr>
              <a:t>I</a:t>
            </a:r>
            <a:r>
              <a:rPr lang="en-US" altLang="zh-CN" sz="2200" dirty="0">
                <a:latin typeface="+mn-ea"/>
              </a:rPr>
              <a:t>(X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>
                <a:latin typeface="+mn-ea"/>
              </a:rPr>
              <a:t>, X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>
                <a:latin typeface="+mn-ea"/>
              </a:rPr>
              <a:t>;Z)]</a:t>
            </a:r>
            <a:r>
              <a:rPr lang="zh-CN" altLang="zh-CN" sz="2200" dirty="0">
                <a:latin typeface="+mn-ea"/>
              </a:rPr>
              <a:t>。</a:t>
            </a:r>
            <a:endParaRPr lang="zh-CN" altLang="en-US" sz="2200" dirty="0">
              <a:latin typeface="+mn-ea"/>
            </a:endParaRPr>
          </a:p>
          <a:p>
            <a:pPr lvl="1">
              <a:buNone/>
            </a:pPr>
            <a:endParaRPr lang="en-US" altLang="zh-CN" sz="2200" dirty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zh-CN" sz="2200" dirty="0">
                <a:latin typeface="+mn-ea"/>
              </a:rPr>
              <a:t>再换一个角度，还有：如果红客要想成功防御第一个黑客</a:t>
            </a:r>
            <a:r>
              <a:rPr lang="en-US" altLang="zh-CN" sz="2200" dirty="0">
                <a:latin typeface="+mn-ea"/>
              </a:rPr>
              <a:t>r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zh-CN" altLang="zh-CN" sz="2200" dirty="0">
                <a:latin typeface="+mn-ea"/>
              </a:rPr>
              <a:t>次，成功防御第二个黑客</a:t>
            </a:r>
            <a:r>
              <a:rPr lang="en-US" altLang="zh-CN" sz="2200" dirty="0">
                <a:latin typeface="+mn-ea"/>
              </a:rPr>
              <a:t>r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zh-CN" altLang="zh-CN" sz="2200" dirty="0">
                <a:latin typeface="+mn-ea"/>
              </a:rPr>
              <a:t>次，那么，他至少得进行</a:t>
            </a:r>
            <a:endParaRPr lang="en-US" altLang="zh-CN" sz="2200" dirty="0">
              <a:latin typeface="+mn-ea"/>
            </a:endParaRPr>
          </a:p>
          <a:p>
            <a:pPr lvl="1" algn="ctr">
              <a:buNone/>
            </a:pPr>
            <a:r>
              <a:rPr lang="en-US" altLang="zh-CN" sz="2200" dirty="0">
                <a:latin typeface="+mn-ea"/>
              </a:rPr>
              <a:t>	max{r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>
                <a:latin typeface="+mn-ea"/>
              </a:rPr>
              <a:t>/[</a:t>
            </a:r>
            <a:r>
              <a:rPr lang="en-US" altLang="zh-CN" sz="2200" dirty="0" err="1">
                <a:latin typeface="+mn-ea"/>
              </a:rPr>
              <a:t>max</a:t>
            </a:r>
            <a:r>
              <a:rPr lang="en-US" altLang="zh-CN" sz="2200" baseline="-25000" dirty="0" err="1">
                <a:latin typeface="+mn-ea"/>
              </a:rPr>
              <a:t>X</a:t>
            </a:r>
            <a:r>
              <a:rPr lang="en-US" altLang="zh-CN" sz="2200" dirty="0" err="1">
                <a:latin typeface="+mn-ea"/>
              </a:rPr>
              <a:t>I</a:t>
            </a:r>
            <a:r>
              <a:rPr lang="en-US" altLang="zh-CN" sz="2200" dirty="0">
                <a:latin typeface="+mn-ea"/>
              </a:rPr>
              <a:t>(X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>
                <a:latin typeface="+mn-ea"/>
              </a:rPr>
              <a:t>;Z</a:t>
            </a:r>
            <a:r>
              <a:rPr lang="zh-CN" altLang="zh-CN" sz="2200" dirty="0">
                <a:latin typeface="+mn-ea"/>
              </a:rPr>
              <a:t>│</a:t>
            </a:r>
            <a:r>
              <a:rPr lang="en-US" altLang="zh-CN" sz="2200" dirty="0">
                <a:latin typeface="+mn-ea"/>
              </a:rPr>
              <a:t>X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>
                <a:latin typeface="+mn-ea"/>
              </a:rPr>
              <a:t>)]</a:t>
            </a:r>
            <a:r>
              <a:rPr lang="zh-CN" altLang="zh-CN" sz="2200" dirty="0">
                <a:latin typeface="+mn-ea"/>
              </a:rPr>
              <a:t>，</a:t>
            </a:r>
            <a:r>
              <a:rPr lang="en-US" altLang="zh-CN" sz="2200" dirty="0">
                <a:latin typeface="+mn-ea"/>
              </a:rPr>
              <a:t>r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>
                <a:latin typeface="+mn-ea"/>
              </a:rPr>
              <a:t>/[</a:t>
            </a:r>
            <a:r>
              <a:rPr lang="en-US" altLang="zh-CN" sz="2200" dirty="0" err="1">
                <a:latin typeface="+mn-ea"/>
              </a:rPr>
              <a:t>max</a:t>
            </a:r>
            <a:r>
              <a:rPr lang="en-US" altLang="zh-CN" sz="2200" baseline="-25000" dirty="0" err="1">
                <a:latin typeface="+mn-ea"/>
              </a:rPr>
              <a:t>X</a:t>
            </a:r>
            <a:r>
              <a:rPr lang="en-US" altLang="zh-CN" sz="2200" dirty="0" err="1">
                <a:latin typeface="+mn-ea"/>
              </a:rPr>
              <a:t>I</a:t>
            </a:r>
            <a:r>
              <a:rPr lang="en-US" altLang="zh-CN" sz="2200" dirty="0">
                <a:latin typeface="+mn-ea"/>
              </a:rPr>
              <a:t>(X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>
                <a:latin typeface="+mn-ea"/>
              </a:rPr>
              <a:t>;Z</a:t>
            </a:r>
            <a:r>
              <a:rPr lang="zh-CN" altLang="zh-CN" sz="2200" dirty="0">
                <a:latin typeface="+mn-ea"/>
              </a:rPr>
              <a:t>│</a:t>
            </a:r>
            <a:r>
              <a:rPr lang="en-US" altLang="zh-CN" sz="2200" dirty="0">
                <a:latin typeface="+mn-ea"/>
              </a:rPr>
              <a:t>X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>
                <a:latin typeface="+mn-ea"/>
              </a:rPr>
              <a:t>)]</a:t>
            </a:r>
            <a:r>
              <a:rPr lang="zh-CN" altLang="zh-CN" sz="2200" dirty="0">
                <a:latin typeface="+mn-ea"/>
              </a:rPr>
              <a:t>，</a:t>
            </a:r>
            <a:r>
              <a:rPr lang="en-US" altLang="zh-CN" sz="2200" dirty="0">
                <a:latin typeface="+mn-ea"/>
              </a:rPr>
              <a:t>[</a:t>
            </a:r>
            <a:r>
              <a:rPr lang="en-US" altLang="zh-CN" sz="2200" dirty="0" err="1">
                <a:latin typeface="+mn-ea"/>
              </a:rPr>
              <a:t>max</a:t>
            </a:r>
            <a:r>
              <a:rPr lang="en-US" altLang="zh-CN" sz="2200" baseline="-25000" dirty="0" err="1">
                <a:latin typeface="+mn-ea"/>
              </a:rPr>
              <a:t>X</a:t>
            </a:r>
            <a:r>
              <a:rPr lang="en-US" altLang="zh-CN" sz="2200" dirty="0" err="1">
                <a:latin typeface="+mn-ea"/>
              </a:rPr>
              <a:t>I</a:t>
            </a:r>
            <a:r>
              <a:rPr lang="en-US" altLang="zh-CN" sz="2200" dirty="0">
                <a:latin typeface="+mn-ea"/>
              </a:rPr>
              <a:t>(X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>
                <a:latin typeface="+mn-ea"/>
              </a:rPr>
              <a:t>, X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>
                <a:latin typeface="+mn-ea"/>
              </a:rPr>
              <a:t>;Z)]}</a:t>
            </a:r>
          </a:p>
          <a:p>
            <a:pPr lvl="1">
              <a:buNone/>
            </a:pPr>
            <a:r>
              <a:rPr lang="en-US" altLang="zh-CN" sz="2200" dirty="0">
                <a:latin typeface="+mn-ea"/>
              </a:rPr>
              <a:t>	</a:t>
            </a:r>
            <a:r>
              <a:rPr lang="zh-CN" altLang="zh-CN" sz="2200" dirty="0">
                <a:latin typeface="+mn-ea"/>
              </a:rPr>
              <a:t>次防御</a:t>
            </a:r>
            <a:r>
              <a:rPr lang="zh-CN" altLang="en-US" sz="2200" dirty="0">
                <a:latin typeface="+mn-ea"/>
              </a:rPr>
              <a:t>。</a:t>
            </a:r>
            <a:endParaRPr lang="en-US" altLang="zh-CN" sz="2200" dirty="0">
              <a:latin typeface="+mn-ea"/>
            </a:endParaRPr>
          </a:p>
          <a:p>
            <a:pPr lvl="2">
              <a:buFont typeface="Verdana" charset="0"/>
              <a:buChar char="◦"/>
            </a:pPr>
            <a:endParaRPr lang="en-US" altLang="zh-CN" sz="2200" dirty="0"/>
          </a:p>
          <a:p>
            <a:pPr marL="630936" lvl="2" indent="0">
              <a:buNone/>
            </a:pPr>
            <a:endParaRPr lang="en-US" altLang="zh-CN" sz="2200" dirty="0">
              <a:solidFill>
                <a:srgbClr val="FF0000"/>
              </a:solidFill>
            </a:endParaRPr>
          </a:p>
          <a:p>
            <a:pPr lvl="2">
              <a:buFont typeface="Verdana" charset="0"/>
              <a:buChar char="◦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070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6.1</a:t>
            </a:r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</a:rPr>
              <a:t> 多攻一可达极限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617808"/>
            <a:ext cx="8229600" cy="4525963"/>
          </a:xfrm>
        </p:spPr>
        <p:txBody>
          <a:bodyPr>
            <a:normAutofit lnSpcReduction="10000"/>
          </a:bodyPr>
          <a:lstStyle/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800" dirty="0">
                <a:latin typeface="+mn-ea"/>
              </a:rPr>
              <a:t>将定理</a:t>
            </a:r>
            <a:r>
              <a:rPr lang="en-US" altLang="zh-CN" sz="2800" dirty="0">
                <a:latin typeface="+mn-ea"/>
              </a:rPr>
              <a:t>6.2</a:t>
            </a:r>
            <a:r>
              <a:rPr lang="zh-CN" altLang="zh-CN" sz="2800" dirty="0"/>
              <a:t>推广到任意</a:t>
            </a:r>
            <a:r>
              <a:rPr lang="en-US" altLang="zh-CN" sz="2800" dirty="0"/>
              <a:t>m</a:t>
            </a:r>
            <a:r>
              <a:rPr lang="zh-CN" altLang="zh-CN" sz="2800" dirty="0"/>
              <a:t>个黑客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1</a:t>
            </a:r>
            <a:r>
              <a:rPr lang="zh-CN" altLang="zh-CN" sz="2800" dirty="0"/>
              <a:t>、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2</a:t>
            </a:r>
            <a:r>
              <a:rPr lang="zh-CN" altLang="zh-CN" sz="2800" dirty="0"/>
              <a:t>、</a:t>
            </a:r>
            <a:r>
              <a:rPr lang="en-US" altLang="zh-CN" sz="2800" dirty="0"/>
              <a:t>…</a:t>
            </a:r>
            <a:r>
              <a:rPr lang="zh-CN" altLang="zh-CN" sz="2800" dirty="0"/>
              <a:t>、</a:t>
            </a:r>
            <a:r>
              <a:rPr lang="en-US" altLang="zh-CN" sz="2800" dirty="0" err="1"/>
              <a:t>X</a:t>
            </a:r>
            <a:r>
              <a:rPr lang="en-US" altLang="zh-CN" sz="2800" baseline="-25000" dirty="0" err="1"/>
              <a:t>m</a:t>
            </a:r>
            <a:r>
              <a:rPr lang="zh-CN" altLang="zh-CN" sz="2800" dirty="0"/>
              <a:t>，独立地攻击一个红客</a:t>
            </a:r>
            <a:r>
              <a:rPr lang="en-US" altLang="zh-CN" sz="2800" dirty="0"/>
              <a:t>Y=(Y</a:t>
            </a:r>
            <a:r>
              <a:rPr lang="en-US" altLang="zh-CN" sz="2800" baseline="-25000" dirty="0"/>
              <a:t>1</a:t>
            </a:r>
            <a:r>
              <a:rPr lang="zh-CN" altLang="zh-CN" sz="2800" dirty="0"/>
              <a:t>，</a:t>
            </a:r>
            <a:r>
              <a:rPr lang="en-US" altLang="zh-CN" sz="2800" dirty="0"/>
              <a:t>Y</a:t>
            </a:r>
            <a:r>
              <a:rPr lang="en-US" altLang="zh-CN" sz="2800" baseline="-25000" dirty="0"/>
              <a:t>2</a:t>
            </a:r>
            <a:r>
              <a:rPr lang="zh-CN" altLang="zh-CN" sz="2800" dirty="0"/>
              <a:t>，</a:t>
            </a:r>
            <a:r>
              <a:rPr lang="en-US" altLang="zh-CN" sz="2800" dirty="0"/>
              <a:t>…</a:t>
            </a:r>
            <a:r>
              <a:rPr lang="zh-CN" altLang="zh-CN" sz="2800" dirty="0"/>
              <a:t>，</a:t>
            </a:r>
            <a:r>
              <a:rPr lang="en-US" altLang="zh-CN" sz="2800" dirty="0" err="1"/>
              <a:t>Y</a:t>
            </a:r>
            <a:r>
              <a:rPr lang="en-US" altLang="zh-CN" sz="2800" baseline="-25000" dirty="0" err="1"/>
              <a:t>m</a:t>
            </a:r>
            <a:r>
              <a:rPr lang="en-US" altLang="zh-CN" sz="2800" dirty="0"/>
              <a:t>)</a:t>
            </a:r>
            <a:r>
              <a:rPr lang="zh-CN" altLang="zh-CN" sz="2800" dirty="0"/>
              <a:t>的情况。</a:t>
            </a:r>
            <a:endParaRPr lang="en-US" altLang="zh-CN" sz="2800" dirty="0">
              <a:latin typeface="+mn-ea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800" dirty="0">
                <a:latin typeface="+mn-ea"/>
              </a:rPr>
              <a:t>仍然假设：</a:t>
            </a:r>
            <a:endParaRPr lang="en-US" altLang="zh-CN" sz="2800" dirty="0">
              <a:latin typeface="+mn-ea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800" dirty="0">
                <a:latin typeface="+mn-ea"/>
              </a:rPr>
              <a:t>	</a:t>
            </a:r>
            <a:r>
              <a:rPr lang="zh-CN" altLang="en-US" sz="2800" dirty="0">
                <a:latin typeface="+mn-ea"/>
              </a:rPr>
              <a:t>攻防各方采取“回合制”，并且，每个“回合”后，各方都对本次的攻防结果，给出一个“真心的盲自评”，由于这些自评结果是不告诉任何人的，所以，有理由假设“真心的盲自评”是真实可信的，没必要做假。</a:t>
            </a:r>
            <a:endParaRPr lang="en-US" altLang="zh-CN" sz="2800" dirty="0">
              <a:latin typeface="+mn-ea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800" dirty="0">
                <a:latin typeface="+mn-ea"/>
              </a:rPr>
              <a:t>对任意</a:t>
            </a:r>
            <a:r>
              <a:rPr lang="en-US" altLang="zh-CN" sz="2800" dirty="0"/>
              <a:t>1</a:t>
            </a:r>
            <a:r>
              <a:rPr lang="zh-CN" altLang="zh-CN" sz="2800" dirty="0"/>
              <a:t>≤</a:t>
            </a:r>
            <a:r>
              <a:rPr lang="en-US" altLang="zh-CN" sz="2800" dirty="0" err="1"/>
              <a:t>i</a:t>
            </a:r>
            <a:r>
              <a:rPr lang="zh-CN" altLang="zh-CN" sz="2800" dirty="0"/>
              <a:t>≤</a:t>
            </a:r>
            <a:r>
              <a:rPr lang="en-US" altLang="zh-CN" sz="2800" dirty="0"/>
              <a:t>m</a:t>
            </a:r>
            <a:r>
              <a:rPr lang="zh-CN" altLang="zh-CN" sz="2800" dirty="0"/>
              <a:t>，黑客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i</a:t>
            </a:r>
            <a:r>
              <a:rPr lang="zh-CN" altLang="zh-CN" sz="2800" dirty="0"/>
              <a:t>按如下方式对自己每个回合的战果，进行真心盲自评：</a:t>
            </a:r>
            <a:endParaRPr lang="zh-CN" altLang="en-US" sz="2800" dirty="0">
              <a:latin typeface="+mn-ea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6.1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多攻一可达极限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81328"/>
            <a:ext cx="8039686" cy="4525963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Ø"/>
            </a:pPr>
            <a:r>
              <a:rPr lang="zh-CN" altLang="zh-CN" sz="2400" dirty="0">
                <a:latin typeface="+mn-ea"/>
              </a:rPr>
              <a:t>黑客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i</a:t>
            </a:r>
            <a:r>
              <a:rPr lang="zh-CN" altLang="zh-CN" sz="2400" dirty="0">
                <a:latin typeface="+mn-ea"/>
              </a:rPr>
              <a:t>对本回合盲自评为成功，则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=1</a:t>
            </a:r>
            <a:r>
              <a:rPr lang="zh-CN" altLang="zh-CN" sz="2400" dirty="0">
                <a:latin typeface="+mn-ea"/>
              </a:rPr>
              <a:t>；黑客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i</a:t>
            </a:r>
            <a:r>
              <a:rPr lang="zh-CN" altLang="zh-CN" sz="2400" dirty="0">
                <a:latin typeface="+mn-ea"/>
              </a:rPr>
              <a:t>对本回合盲自评为失败，则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=0</a:t>
            </a:r>
            <a:r>
              <a:rPr lang="zh-CN" altLang="zh-CN" sz="2400" dirty="0">
                <a:latin typeface="+mn-ea"/>
              </a:rPr>
              <a:t>；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zh-CN" sz="2400" dirty="0">
                <a:latin typeface="+mn-ea"/>
              </a:rPr>
              <a:t>每个回合中，红客按如下方式对自己防御黑客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…</a:t>
            </a:r>
            <a:r>
              <a:rPr lang="zh-CN" altLang="zh-CN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X</a:t>
            </a:r>
            <a:r>
              <a:rPr lang="en-US" altLang="zh-CN" sz="2400" baseline="-25000" dirty="0" err="1">
                <a:latin typeface="+mn-ea"/>
              </a:rPr>
              <a:t>m</a:t>
            </a:r>
            <a:r>
              <a:rPr lang="zh-CN" altLang="zh-CN" sz="2400" dirty="0">
                <a:latin typeface="+mn-ea"/>
              </a:rPr>
              <a:t>的成果，进行真心盲自评：任取整数集合</a:t>
            </a:r>
            <a:r>
              <a:rPr lang="en-US" altLang="zh-CN" sz="2400" dirty="0">
                <a:latin typeface="+mn-ea"/>
              </a:rPr>
              <a:t>{1,2,…,m}</a:t>
            </a:r>
            <a:r>
              <a:rPr lang="zh-CN" altLang="zh-CN" sz="2400" dirty="0">
                <a:latin typeface="+mn-ea"/>
              </a:rPr>
              <a:t>的一个子集</a:t>
            </a:r>
            <a:r>
              <a:rPr lang="en-US" altLang="zh-CN" sz="2400" dirty="0">
                <a:latin typeface="+mn-ea"/>
              </a:rPr>
              <a:t>S</a:t>
            </a:r>
            <a:r>
              <a:rPr lang="zh-CN" altLang="zh-CN" sz="2400" dirty="0">
                <a:latin typeface="+mn-ea"/>
              </a:rPr>
              <a:t>，记</a:t>
            </a:r>
            <a:r>
              <a:rPr lang="en-US" altLang="zh-CN" sz="2400" dirty="0" err="1">
                <a:latin typeface="+mn-ea"/>
              </a:rPr>
              <a:t>S</a:t>
            </a:r>
            <a:r>
              <a:rPr lang="en-US" altLang="zh-CN" sz="2400" baseline="30000" dirty="0" err="1">
                <a:latin typeface="+mn-ea"/>
              </a:rPr>
              <a:t>c</a:t>
            </a:r>
            <a:r>
              <a:rPr lang="zh-CN" altLang="zh-CN" sz="2400" dirty="0">
                <a:latin typeface="+mn-ea"/>
              </a:rPr>
              <a:t>为</a:t>
            </a:r>
            <a:r>
              <a:rPr lang="en-US" altLang="zh-CN" sz="2400" dirty="0">
                <a:latin typeface="+mn-ea"/>
              </a:rPr>
              <a:t>S</a:t>
            </a:r>
            <a:r>
              <a:rPr lang="zh-CN" altLang="zh-CN" sz="2400" dirty="0">
                <a:latin typeface="+mn-ea"/>
              </a:rPr>
              <a:t>的补集，即，</a:t>
            </a:r>
            <a:r>
              <a:rPr lang="en-US" altLang="zh-CN" sz="2400" dirty="0" err="1">
                <a:latin typeface="+mn-ea"/>
              </a:rPr>
              <a:t>S</a:t>
            </a:r>
            <a:r>
              <a:rPr lang="en-US" altLang="zh-CN" sz="2400" baseline="30000" dirty="0" err="1">
                <a:latin typeface="+mn-ea"/>
              </a:rPr>
              <a:t>c</a:t>
            </a:r>
            <a:r>
              <a:rPr lang="en-US" altLang="zh-CN" sz="2400" dirty="0">
                <a:latin typeface="+mn-ea"/>
              </a:rPr>
              <a:t>={1,2,…,m}-S</a:t>
            </a:r>
            <a:r>
              <a:rPr lang="zh-CN" altLang="zh-CN" sz="2400" dirty="0">
                <a:latin typeface="+mn-ea"/>
              </a:rPr>
              <a:t>，再记</a:t>
            </a:r>
            <a:r>
              <a:rPr lang="en-US" altLang="zh-CN" sz="2400" dirty="0">
                <a:latin typeface="+mn-ea"/>
              </a:rPr>
              <a:t>X(S)</a:t>
            </a:r>
            <a:r>
              <a:rPr lang="zh-CN" altLang="zh-CN" sz="2400" dirty="0">
                <a:latin typeface="+mn-ea"/>
              </a:rPr>
              <a:t>为</a:t>
            </a:r>
            <a:r>
              <a:rPr lang="en-US" altLang="zh-CN" sz="2400" dirty="0">
                <a:latin typeface="+mn-ea"/>
              </a:rPr>
              <a:t>{X</a:t>
            </a:r>
            <a:r>
              <a:rPr lang="en-US" altLang="zh-CN" sz="2400" baseline="-25000" dirty="0">
                <a:latin typeface="+mn-ea"/>
              </a:rPr>
              <a:t>i</a:t>
            </a:r>
            <a:r>
              <a:rPr lang="zh-CN" altLang="zh-CN" sz="2400" dirty="0">
                <a:latin typeface="+mn-ea"/>
              </a:rPr>
              <a:t>：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zh-CN" altLang="zh-CN" sz="2400" dirty="0">
                <a:latin typeface="+mn-ea"/>
              </a:rPr>
              <a:t>∈</a:t>
            </a:r>
            <a:r>
              <a:rPr lang="en-US" altLang="zh-CN" sz="2400" dirty="0">
                <a:latin typeface="+mn-ea"/>
              </a:rPr>
              <a:t>S}</a:t>
            </a:r>
            <a:r>
              <a:rPr lang="zh-CN" altLang="zh-CN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X(</a:t>
            </a:r>
            <a:r>
              <a:rPr lang="en-US" altLang="zh-CN" sz="2400" dirty="0" err="1">
                <a:latin typeface="+mn-ea"/>
              </a:rPr>
              <a:t>S</a:t>
            </a:r>
            <a:r>
              <a:rPr lang="en-US" altLang="zh-CN" sz="2400" baseline="30000" dirty="0" err="1">
                <a:latin typeface="+mn-ea"/>
              </a:rPr>
              <a:t>c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zh-CN" sz="2400" dirty="0">
                <a:latin typeface="+mn-ea"/>
              </a:rPr>
              <a:t>为</a:t>
            </a:r>
            <a:r>
              <a:rPr lang="en-US" altLang="zh-CN" sz="2400" dirty="0">
                <a:latin typeface="+mn-ea"/>
              </a:rPr>
              <a:t>{X</a:t>
            </a:r>
            <a:r>
              <a:rPr lang="en-US" altLang="zh-CN" sz="2400" baseline="-25000" dirty="0">
                <a:latin typeface="+mn-ea"/>
              </a:rPr>
              <a:t>i</a:t>
            </a:r>
            <a:r>
              <a:rPr lang="zh-CN" altLang="zh-CN" sz="2400" dirty="0">
                <a:latin typeface="+mn-ea"/>
              </a:rPr>
              <a:t>：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zh-CN" altLang="zh-CN" sz="2400" dirty="0">
                <a:latin typeface="+mn-ea"/>
              </a:rPr>
              <a:t>∈</a:t>
            </a:r>
            <a:r>
              <a:rPr lang="en-US" altLang="zh-CN" sz="2400" dirty="0" err="1">
                <a:latin typeface="+mn-ea"/>
              </a:rPr>
              <a:t>S</a:t>
            </a:r>
            <a:r>
              <a:rPr lang="en-US" altLang="zh-CN" sz="2400" baseline="30000" dirty="0" err="1">
                <a:latin typeface="+mn-ea"/>
              </a:rPr>
              <a:t>c</a:t>
            </a:r>
            <a:r>
              <a:rPr lang="en-US" altLang="zh-CN" sz="2400" dirty="0">
                <a:latin typeface="+mn-ea"/>
              </a:rPr>
              <a:t>}</a:t>
            </a:r>
            <a:r>
              <a:rPr lang="zh-CN" altLang="zh-CN" sz="2400" dirty="0">
                <a:latin typeface="+mn-ea"/>
              </a:rPr>
              <a:t>，如果红客成功地防御了</a:t>
            </a:r>
            <a:r>
              <a:rPr lang="en-US" altLang="zh-CN" sz="2400" dirty="0">
                <a:latin typeface="+mn-ea"/>
              </a:rPr>
              <a:t>X(S)</a:t>
            </a:r>
            <a:r>
              <a:rPr lang="zh-CN" altLang="zh-CN" sz="2400" dirty="0">
                <a:latin typeface="+mn-ea"/>
              </a:rPr>
              <a:t>中的黑客，但却自评被</a:t>
            </a:r>
            <a:r>
              <a:rPr lang="en-US" altLang="zh-CN" sz="2400" dirty="0">
                <a:latin typeface="+mn-ea"/>
              </a:rPr>
              <a:t>X(</a:t>
            </a:r>
            <a:r>
              <a:rPr lang="en-US" altLang="zh-CN" sz="2400" dirty="0" err="1">
                <a:latin typeface="+mn-ea"/>
              </a:rPr>
              <a:t>S</a:t>
            </a:r>
            <a:r>
              <a:rPr lang="en-US" altLang="zh-CN" sz="2400" baseline="30000" dirty="0" err="1">
                <a:latin typeface="+mn-ea"/>
              </a:rPr>
              <a:t>c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zh-CN" sz="2400" dirty="0">
                <a:latin typeface="+mn-ea"/>
              </a:rPr>
              <a:t>中的黑客打败，那么，红客的盲自评估就为：</a:t>
            </a:r>
            <a:endParaRPr lang="en-US" altLang="zh-CN" sz="2400" dirty="0">
              <a:latin typeface="+mn-ea"/>
            </a:endParaRPr>
          </a:p>
          <a:p>
            <a:pPr marL="1800000" indent="0">
              <a:buNone/>
            </a:pPr>
            <a:r>
              <a:rPr lang="en-US" altLang="zh-CN" sz="2400" dirty="0">
                <a:latin typeface="+mn-ea"/>
              </a:rPr>
              <a:t>{Y</a:t>
            </a:r>
            <a:r>
              <a:rPr lang="en-US" altLang="zh-CN" sz="2400" baseline="-25000" dirty="0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=1</a:t>
            </a:r>
            <a:r>
              <a:rPr lang="zh-CN" altLang="zh-CN" sz="2400" dirty="0">
                <a:latin typeface="+mn-ea"/>
              </a:rPr>
              <a:t>：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zh-CN" altLang="zh-CN" sz="2400" dirty="0">
                <a:latin typeface="+mn-ea"/>
              </a:rPr>
              <a:t>∈</a:t>
            </a:r>
            <a:r>
              <a:rPr lang="en-US" altLang="zh-CN" sz="2400" dirty="0">
                <a:latin typeface="+mn-ea"/>
              </a:rPr>
              <a:t>S}</a:t>
            </a:r>
            <a:r>
              <a:rPr lang="zh-CN" altLang="zh-CN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{Y</a:t>
            </a:r>
            <a:r>
              <a:rPr lang="en-US" altLang="zh-CN" sz="2400" baseline="-25000" dirty="0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=0</a:t>
            </a:r>
            <a:r>
              <a:rPr lang="zh-CN" altLang="zh-CN" sz="2400" dirty="0">
                <a:latin typeface="+mn-ea"/>
              </a:rPr>
              <a:t>：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zh-CN" altLang="zh-CN" sz="2400" dirty="0">
                <a:latin typeface="+mn-ea"/>
              </a:rPr>
              <a:t>∈</a:t>
            </a:r>
            <a:r>
              <a:rPr lang="en-US" altLang="zh-CN" sz="2400" dirty="0" err="1">
                <a:latin typeface="+mn-ea"/>
              </a:rPr>
              <a:t>S</a:t>
            </a:r>
            <a:r>
              <a:rPr lang="en-US" altLang="zh-CN" sz="2400" baseline="30000" dirty="0" err="1">
                <a:latin typeface="+mn-ea"/>
              </a:rPr>
              <a:t>c</a:t>
            </a:r>
            <a:r>
              <a:rPr lang="en-US" altLang="zh-CN" sz="2400" dirty="0">
                <a:latin typeface="+mn-ea"/>
              </a:rPr>
              <a:t>}</a:t>
            </a:r>
            <a:r>
              <a:rPr lang="zh-CN" altLang="zh-CN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 marL="393192" lvl="1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Font typeface="Verdana" charset="0"/>
              <a:buChar char="◦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0852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6.1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多攻一可达极限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08818"/>
            <a:ext cx="8039686" cy="4525963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Ø"/>
            </a:pPr>
            <a:r>
              <a:rPr lang="zh-CN" altLang="zh-CN" sz="2400" dirty="0">
                <a:latin typeface="+mn-ea"/>
              </a:rPr>
              <a:t>再造一个</a:t>
            </a:r>
            <a:r>
              <a:rPr lang="en-US" altLang="zh-CN" sz="2400" dirty="0">
                <a:latin typeface="+mn-ea"/>
              </a:rPr>
              <a:t>m</a:t>
            </a:r>
            <a:r>
              <a:rPr lang="zh-CN" altLang="zh-CN" sz="2400" dirty="0">
                <a:latin typeface="+mn-ea"/>
              </a:rPr>
              <a:t>维随机变量</a:t>
            </a:r>
            <a:endParaRPr lang="en-US" altLang="zh-CN" sz="2400" dirty="0">
              <a:latin typeface="+mn-ea"/>
            </a:endParaRPr>
          </a:p>
          <a:p>
            <a:pPr lvl="1">
              <a:buNone/>
            </a:pPr>
            <a:r>
              <a:rPr lang="en-US" altLang="zh-CN" sz="2400" dirty="0">
                <a:latin typeface="+mn-ea"/>
              </a:rPr>
              <a:t>	Z=(Z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Z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…</a:t>
            </a:r>
            <a:r>
              <a:rPr lang="en-US" altLang="zh-CN" sz="2400" dirty="0" err="1">
                <a:latin typeface="+mn-ea"/>
              </a:rPr>
              <a:t>Z</a:t>
            </a:r>
            <a:r>
              <a:rPr lang="en-US" altLang="zh-CN" sz="2400" baseline="-25000" dirty="0" err="1">
                <a:latin typeface="+mn-ea"/>
              </a:rPr>
              <a:t>m</a:t>
            </a:r>
            <a:r>
              <a:rPr lang="en-US" altLang="zh-CN" sz="2400" dirty="0">
                <a:latin typeface="+mn-ea"/>
              </a:rPr>
              <a:t>)</a:t>
            </a:r>
          </a:p>
          <a:p>
            <a:pPr lvl="1">
              <a:buNone/>
            </a:pP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=((1+X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+Y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)mod2,(1+X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+Y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)mod2, … ,(1+X</a:t>
            </a:r>
            <a:r>
              <a:rPr lang="en-US" altLang="zh-CN" sz="2400" baseline="-25000" dirty="0">
                <a:latin typeface="+mn-ea"/>
              </a:rPr>
              <a:t>m</a:t>
            </a:r>
            <a:r>
              <a:rPr lang="en-US" altLang="zh-CN" sz="2400" dirty="0">
                <a:latin typeface="+mn-ea"/>
              </a:rPr>
              <a:t>+Y</a:t>
            </a:r>
            <a:r>
              <a:rPr lang="en-US" altLang="zh-CN" sz="2400" baseline="-25000" dirty="0">
                <a:latin typeface="+mn-ea"/>
              </a:rPr>
              <a:t>m</a:t>
            </a:r>
            <a:r>
              <a:rPr lang="en-US" altLang="zh-CN" sz="2400" dirty="0">
                <a:latin typeface="+mn-ea"/>
              </a:rPr>
              <a:t>)mod2)</a:t>
            </a:r>
            <a:r>
              <a:rPr lang="zh-CN" altLang="zh-CN" sz="2400" dirty="0">
                <a:latin typeface="+mn-ea"/>
              </a:rPr>
              <a:t>，即，</a:t>
            </a:r>
            <a:endParaRPr lang="en-US" altLang="zh-CN" sz="2400" dirty="0">
              <a:latin typeface="+mn-ea"/>
            </a:endParaRPr>
          </a:p>
          <a:p>
            <a:pPr lvl="1" algn="ctr">
              <a:buNone/>
            </a:pPr>
            <a:r>
              <a:rPr lang="en-US" altLang="zh-CN" sz="2400" dirty="0">
                <a:latin typeface="+mn-ea"/>
              </a:rPr>
              <a:t>	</a:t>
            </a:r>
            <a:r>
              <a:rPr lang="en-US" altLang="zh-CN" sz="2400" dirty="0" err="1">
                <a:latin typeface="+mn-ea"/>
              </a:rPr>
              <a:t>Z</a:t>
            </a:r>
            <a:r>
              <a:rPr lang="en-US" altLang="zh-CN" sz="2400" baseline="-250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=(1+X</a:t>
            </a:r>
            <a:r>
              <a:rPr lang="en-US" altLang="zh-CN" sz="2400" baseline="-25000" dirty="0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+Y</a:t>
            </a:r>
            <a:r>
              <a:rPr lang="en-US" altLang="zh-CN" sz="2400" baseline="-25000" dirty="0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)mod2</a:t>
            </a:r>
            <a:r>
              <a:rPr lang="zh-CN" altLang="zh-CN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≤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zh-CN" altLang="zh-CN" sz="2400" dirty="0">
                <a:latin typeface="+mn-ea"/>
              </a:rPr>
              <a:t>≤</a:t>
            </a:r>
            <a:r>
              <a:rPr lang="en-US" altLang="zh-CN" sz="2400" dirty="0">
                <a:latin typeface="+mn-ea"/>
              </a:rPr>
              <a:t>m</a:t>
            </a:r>
            <a:r>
              <a:rPr lang="zh-CN" altLang="zh-CN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 lvl="1">
              <a:buNone/>
            </a:pPr>
            <a:r>
              <a:rPr lang="en-US" altLang="zh-CN" sz="2400" dirty="0">
                <a:latin typeface="+mn-ea"/>
              </a:rPr>
              <a:t>	</a:t>
            </a:r>
            <a:r>
              <a:rPr lang="zh-CN" altLang="zh-CN" sz="2400" dirty="0">
                <a:latin typeface="+mn-ea"/>
              </a:rPr>
              <a:t>并利用随机变量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…</a:t>
            </a:r>
            <a:r>
              <a:rPr lang="zh-CN" altLang="zh-CN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X</a:t>
            </a:r>
            <a:r>
              <a:rPr lang="en-US" altLang="zh-CN" sz="2400" baseline="-25000" dirty="0" err="1">
                <a:latin typeface="+mn-ea"/>
              </a:rPr>
              <a:t>m</a:t>
            </a:r>
            <a:r>
              <a:rPr lang="zh-CN" altLang="zh-CN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Z</a:t>
            </a:r>
            <a:r>
              <a:rPr lang="zh-CN" altLang="zh-CN" sz="2400" dirty="0">
                <a:latin typeface="+mn-ea"/>
              </a:rPr>
              <a:t>构造一个</a:t>
            </a:r>
            <a:r>
              <a:rPr lang="en-US" altLang="zh-CN" sz="2400" dirty="0">
                <a:latin typeface="+mn-ea"/>
              </a:rPr>
              <a:t>m-</a:t>
            </a:r>
            <a:r>
              <a:rPr lang="zh-CN" altLang="zh-CN" sz="2400" dirty="0">
                <a:latin typeface="+mn-ea"/>
              </a:rPr>
              <a:t>接入信道，并称该信道为红客的防御信道</a:t>
            </a:r>
            <a:r>
              <a:rPr lang="en-US" altLang="zh-CN" sz="2400" dirty="0">
                <a:latin typeface="+mn-ea"/>
              </a:rPr>
              <a:t>G</a:t>
            </a:r>
            <a:r>
              <a:rPr lang="zh-CN" altLang="zh-CN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400" dirty="0">
                <a:latin typeface="+mn-ea"/>
              </a:rPr>
              <a:t>由于</a:t>
            </a:r>
            <a:r>
              <a:rPr lang="zh-CN" altLang="zh-CN" sz="2400" dirty="0">
                <a:latin typeface="+mn-ea"/>
              </a:rPr>
              <a:t>信道</a:t>
            </a:r>
            <a:r>
              <a:rPr lang="en-US" altLang="zh-CN" sz="2400" dirty="0">
                <a:latin typeface="+mn-ea"/>
              </a:rPr>
              <a:t>G</a:t>
            </a:r>
            <a:r>
              <a:rPr lang="zh-CN" altLang="zh-CN" sz="2400" dirty="0">
                <a:latin typeface="+mn-ea"/>
              </a:rPr>
              <a:t>的可达容量区域为满足下列条件的所有码率向量所成集合的凸闭</a:t>
            </a:r>
            <a:r>
              <a:rPr lang="zh-CN" altLang="en-US" sz="2400" dirty="0">
                <a:latin typeface="+mn-ea"/>
              </a:rPr>
              <a:t>包</a:t>
            </a:r>
            <a:r>
              <a:rPr lang="en-US" altLang="zh-CN" sz="2400" dirty="0">
                <a:latin typeface="+mn-ea"/>
              </a:rPr>
              <a:t>R(S)</a:t>
            </a:r>
            <a:r>
              <a:rPr lang="zh-CN" altLang="zh-CN" sz="2400" dirty="0">
                <a:latin typeface="+mn-ea"/>
              </a:rPr>
              <a:t>≤</a:t>
            </a:r>
            <a:r>
              <a:rPr lang="en-US" altLang="zh-CN" sz="2400" dirty="0">
                <a:latin typeface="+mn-ea"/>
              </a:rPr>
              <a:t>I(X(S);Z</a:t>
            </a:r>
            <a:r>
              <a:rPr lang="zh-CN" altLang="zh-CN" sz="2400" dirty="0">
                <a:latin typeface="+mn-ea"/>
              </a:rPr>
              <a:t>│</a:t>
            </a:r>
            <a:r>
              <a:rPr lang="en-US" altLang="zh-CN" sz="2400" dirty="0">
                <a:latin typeface="+mn-ea"/>
              </a:rPr>
              <a:t>X(</a:t>
            </a:r>
            <a:r>
              <a:rPr lang="en-US" altLang="zh-CN" sz="2400" dirty="0" err="1">
                <a:latin typeface="+mn-ea"/>
              </a:rPr>
              <a:t>S</a:t>
            </a:r>
            <a:r>
              <a:rPr lang="en-US" altLang="zh-CN" sz="2400" baseline="30000" dirty="0" err="1">
                <a:latin typeface="+mn-ea"/>
              </a:rPr>
              <a:t>c</a:t>
            </a:r>
            <a:r>
              <a:rPr lang="en-US" altLang="zh-CN" sz="2400" dirty="0">
                <a:latin typeface="+mn-ea"/>
              </a:rPr>
              <a:t>))</a:t>
            </a:r>
            <a:r>
              <a:rPr lang="zh-CN" altLang="zh-CN" sz="2400" dirty="0">
                <a:latin typeface="+mn-ea"/>
              </a:rPr>
              <a:t>对</a:t>
            </a:r>
            <a:r>
              <a:rPr lang="en-US" altLang="zh-CN" sz="2400" dirty="0">
                <a:latin typeface="+mn-ea"/>
              </a:rPr>
              <a:t>{1,2,…,m}</a:t>
            </a:r>
            <a:r>
              <a:rPr lang="zh-CN" altLang="zh-CN" sz="2400" dirty="0">
                <a:latin typeface="+mn-ea"/>
              </a:rPr>
              <a:t>的所有子集</a:t>
            </a:r>
            <a:r>
              <a:rPr lang="en-US" altLang="zh-CN" sz="2400" dirty="0">
                <a:latin typeface="+mn-ea"/>
              </a:rPr>
              <a:t>S</a:t>
            </a:r>
            <a:r>
              <a:rPr lang="zh-CN" altLang="zh-CN" sz="2400" dirty="0">
                <a:latin typeface="+mn-ea"/>
              </a:rPr>
              <a:t>。这里</a:t>
            </a:r>
            <a:r>
              <a:rPr lang="en-US" altLang="zh-CN" sz="2400" dirty="0">
                <a:latin typeface="+mn-ea"/>
              </a:rPr>
              <a:t>R(S)</a:t>
            </a:r>
            <a:r>
              <a:rPr lang="zh-CN" altLang="zh-CN" sz="2400" dirty="0">
                <a:latin typeface="+mn-ea"/>
              </a:rPr>
              <a:t>定义为</a:t>
            </a:r>
            <a:r>
              <a:rPr lang="en-US" altLang="zh-CN" sz="2400" dirty="0">
                <a:latin typeface="+mn-ea"/>
              </a:rPr>
              <a:t>R(S)=</a:t>
            </a:r>
            <a:r>
              <a:rPr lang="zh-CN" altLang="zh-CN" sz="2400" dirty="0">
                <a:latin typeface="+mn-ea"/>
              </a:rPr>
              <a:t>∑</a:t>
            </a:r>
            <a:r>
              <a:rPr lang="en-US" altLang="zh-CN" sz="2400" baseline="-25000" dirty="0" err="1">
                <a:latin typeface="+mn-ea"/>
              </a:rPr>
              <a:t>i</a:t>
            </a:r>
            <a:r>
              <a:rPr lang="zh-CN" altLang="zh-CN" sz="2400" baseline="-25000" dirty="0">
                <a:latin typeface="+mn-ea"/>
              </a:rPr>
              <a:t>∈</a:t>
            </a:r>
            <a:r>
              <a:rPr lang="en-US" altLang="zh-CN" sz="2400" baseline="-25000" dirty="0" err="1">
                <a:latin typeface="+mn-ea"/>
              </a:rPr>
              <a:t>S</a:t>
            </a:r>
            <a:r>
              <a:rPr lang="en-US" altLang="zh-CN" sz="2400" dirty="0" err="1">
                <a:latin typeface="+mn-ea"/>
              </a:rPr>
              <a:t>R</a:t>
            </a:r>
            <a:r>
              <a:rPr lang="en-US" altLang="zh-CN" sz="2400" baseline="-250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=</a:t>
            </a:r>
            <a:r>
              <a:rPr lang="zh-CN" altLang="zh-CN" sz="2400" dirty="0">
                <a:latin typeface="+mn-ea"/>
              </a:rPr>
              <a:t>∑</a:t>
            </a:r>
            <a:r>
              <a:rPr lang="en-US" altLang="zh-CN" sz="2400" baseline="-25000" dirty="0" err="1">
                <a:latin typeface="+mn-ea"/>
              </a:rPr>
              <a:t>i</a:t>
            </a:r>
            <a:r>
              <a:rPr lang="zh-CN" altLang="zh-CN" sz="2400" baseline="-25000" dirty="0">
                <a:latin typeface="+mn-ea"/>
              </a:rPr>
              <a:t>∈</a:t>
            </a:r>
            <a:r>
              <a:rPr lang="en-US" altLang="zh-CN" sz="2400" baseline="-25000" dirty="0">
                <a:latin typeface="+mn-ea"/>
              </a:rPr>
              <a:t>S</a:t>
            </a:r>
            <a:r>
              <a:rPr lang="en-US" altLang="zh-CN" sz="2400" dirty="0">
                <a:latin typeface="+mn-ea"/>
              </a:rPr>
              <a:t>[</a:t>
            </a:r>
            <a:r>
              <a:rPr lang="en-US" altLang="zh-CN" sz="2400" dirty="0" err="1">
                <a:latin typeface="+mn-ea"/>
              </a:rPr>
              <a:t>r</a:t>
            </a:r>
            <a:r>
              <a:rPr lang="en-US" altLang="zh-CN" sz="2400" baseline="-250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/n]</a:t>
            </a:r>
            <a:r>
              <a:rPr lang="zh-CN" altLang="zh-CN" sz="2400" dirty="0">
                <a:latin typeface="+mn-ea"/>
              </a:rPr>
              <a:t>，</a:t>
            </a:r>
            <a:r>
              <a:rPr lang="en-US" altLang="zh-CN" sz="2400" dirty="0" err="1">
                <a:latin typeface="+mn-ea"/>
              </a:rPr>
              <a:t>r</a:t>
            </a:r>
            <a:r>
              <a:rPr lang="en-US" altLang="zh-CN" sz="2400" baseline="-250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/n</a:t>
            </a:r>
            <a:r>
              <a:rPr lang="zh-CN" altLang="zh-CN" sz="2400" dirty="0">
                <a:latin typeface="+mn-ea"/>
              </a:rPr>
              <a:t>是第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zh-CN" altLang="zh-CN" sz="2400" dirty="0">
                <a:latin typeface="+mn-ea"/>
              </a:rPr>
              <a:t>个输入的码率。</a:t>
            </a:r>
          </a:p>
          <a:p>
            <a:pPr marL="630936" lvl="2" indent="0">
              <a:buNone/>
            </a:pPr>
            <a:endParaRPr lang="en-US" altLang="zh-CN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150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6.1</a:t>
            </a:r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</a:rPr>
              <a:t> 多攻一可达极限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617808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3200" b="1" dirty="0">
                <a:latin typeface="+mn-ea"/>
              </a:rPr>
              <a:t>定理</a:t>
            </a:r>
            <a:r>
              <a:rPr lang="en-US" altLang="zh-CN" sz="3200" b="1" dirty="0">
                <a:latin typeface="+mn-ea"/>
              </a:rPr>
              <a:t>6.3</a:t>
            </a:r>
            <a:r>
              <a:rPr lang="zh-CN" altLang="en-US" sz="3200" b="1" dirty="0">
                <a:latin typeface="+mn-ea"/>
              </a:rPr>
              <a:t>：</a:t>
            </a:r>
            <a:endParaRPr lang="en-US" altLang="zh-CN" sz="3200" b="1" dirty="0">
              <a:latin typeface="+mn-ea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3200" dirty="0">
                <a:latin typeface="+mn-ea"/>
              </a:rPr>
              <a:t>	m</a:t>
            </a:r>
            <a:r>
              <a:rPr lang="zh-CN" altLang="en-US" sz="3200" dirty="0">
                <a:latin typeface="+mn-ea"/>
              </a:rPr>
              <a:t>个</a:t>
            </a:r>
            <a:r>
              <a:rPr lang="zh-CN" altLang="zh-CN" sz="3200" dirty="0">
                <a:latin typeface="+mn-ea"/>
              </a:rPr>
              <a:t>黑客</a:t>
            </a:r>
            <a:r>
              <a:rPr lang="en-US" altLang="zh-CN" sz="3200" dirty="0">
                <a:latin typeface="+mn-ea"/>
              </a:rPr>
              <a:t>X</a:t>
            </a:r>
            <a:r>
              <a:rPr lang="en-US" altLang="zh-CN" sz="3200" baseline="-25000" dirty="0">
                <a:latin typeface="+mn-ea"/>
              </a:rPr>
              <a:t>1</a:t>
            </a:r>
            <a:r>
              <a:rPr lang="zh-CN" altLang="zh-CN" sz="3200" dirty="0">
                <a:latin typeface="+mn-ea"/>
              </a:rPr>
              <a:t>、</a:t>
            </a:r>
            <a:r>
              <a:rPr lang="en-US" altLang="zh-CN" sz="3200" dirty="0">
                <a:latin typeface="+mn-ea"/>
              </a:rPr>
              <a:t>X</a:t>
            </a:r>
            <a:r>
              <a:rPr lang="en-US" altLang="zh-CN" sz="3200" baseline="-25000" dirty="0">
                <a:latin typeface="+mn-ea"/>
              </a:rPr>
              <a:t>2</a:t>
            </a:r>
            <a:r>
              <a:rPr lang="zh-CN" altLang="zh-CN" sz="3200" dirty="0">
                <a:latin typeface="+mn-ea"/>
              </a:rPr>
              <a:t>、</a:t>
            </a:r>
            <a:r>
              <a:rPr lang="en-US" altLang="zh-CN" sz="3200" dirty="0">
                <a:latin typeface="+mn-ea"/>
              </a:rPr>
              <a:t>…</a:t>
            </a:r>
            <a:r>
              <a:rPr lang="zh-CN" altLang="zh-CN" sz="3200" dirty="0">
                <a:latin typeface="+mn-ea"/>
              </a:rPr>
              <a:t>、</a:t>
            </a:r>
            <a:r>
              <a:rPr lang="en-US" altLang="zh-CN" sz="3200" dirty="0" err="1">
                <a:latin typeface="+mn-ea"/>
              </a:rPr>
              <a:t>X</a:t>
            </a:r>
            <a:r>
              <a:rPr lang="en-US" altLang="zh-CN" sz="3200" baseline="-25000" dirty="0" err="1">
                <a:latin typeface="+mn-ea"/>
              </a:rPr>
              <a:t>m</a:t>
            </a:r>
            <a:r>
              <a:rPr lang="zh-CN" altLang="zh-CN" sz="3200" dirty="0">
                <a:latin typeface="+mn-ea"/>
              </a:rPr>
              <a:t>独立地攻击一个红客</a:t>
            </a:r>
            <a:r>
              <a:rPr lang="en-US" altLang="zh-CN" sz="3200" dirty="0">
                <a:latin typeface="+mn-ea"/>
              </a:rPr>
              <a:t>Y</a:t>
            </a:r>
            <a:r>
              <a:rPr lang="zh-CN" altLang="zh-CN" sz="3200" dirty="0">
                <a:latin typeface="+mn-ea"/>
              </a:rPr>
              <a:t>。如果，在</a:t>
            </a:r>
            <a:r>
              <a:rPr lang="en-US" altLang="zh-CN" sz="3200" dirty="0">
                <a:latin typeface="+mn-ea"/>
              </a:rPr>
              <a:t>n</a:t>
            </a:r>
            <a:r>
              <a:rPr lang="zh-CN" altLang="zh-CN" sz="3200" dirty="0">
                <a:latin typeface="+mn-ea"/>
              </a:rPr>
              <a:t>个攻防回合中，红客成功防御第</a:t>
            </a:r>
            <a:r>
              <a:rPr lang="en-US" altLang="zh-CN" sz="3200" dirty="0" err="1">
                <a:latin typeface="+mn-ea"/>
              </a:rPr>
              <a:t>i</a:t>
            </a:r>
            <a:r>
              <a:rPr lang="zh-CN" altLang="zh-CN" sz="3200" dirty="0">
                <a:latin typeface="+mn-ea"/>
              </a:rPr>
              <a:t>个黑客</a:t>
            </a:r>
            <a:r>
              <a:rPr lang="en-US" altLang="zh-CN" sz="3200" dirty="0" err="1">
                <a:latin typeface="+mn-ea"/>
              </a:rPr>
              <a:t>r</a:t>
            </a:r>
            <a:r>
              <a:rPr lang="en-US" altLang="zh-CN" sz="3200" baseline="-25000" dirty="0" err="1">
                <a:latin typeface="+mn-ea"/>
              </a:rPr>
              <a:t>i</a:t>
            </a:r>
            <a:r>
              <a:rPr lang="zh-CN" altLang="zh-CN" sz="3200" dirty="0">
                <a:latin typeface="+mn-ea"/>
              </a:rPr>
              <a:t>次，</a:t>
            </a:r>
            <a:r>
              <a:rPr lang="en-US" altLang="zh-CN" sz="3200" dirty="0">
                <a:latin typeface="+mn-ea"/>
              </a:rPr>
              <a:t>1</a:t>
            </a:r>
            <a:r>
              <a:rPr lang="zh-CN" altLang="zh-CN" sz="3200" dirty="0">
                <a:latin typeface="+mn-ea"/>
              </a:rPr>
              <a:t>≤</a:t>
            </a:r>
            <a:r>
              <a:rPr lang="en-US" altLang="zh-CN" sz="3200" dirty="0" err="1">
                <a:latin typeface="+mn-ea"/>
              </a:rPr>
              <a:t>i</a:t>
            </a:r>
            <a:r>
              <a:rPr lang="zh-CN" altLang="zh-CN" sz="3200" dirty="0">
                <a:latin typeface="+mn-ea"/>
              </a:rPr>
              <a:t>≤</a:t>
            </a:r>
            <a:r>
              <a:rPr lang="en-US" altLang="zh-CN" sz="3200" dirty="0">
                <a:latin typeface="+mn-ea"/>
              </a:rPr>
              <a:t>m</a:t>
            </a:r>
            <a:r>
              <a:rPr lang="zh-CN" altLang="zh-CN" sz="3200" dirty="0">
                <a:latin typeface="+mn-ea"/>
              </a:rPr>
              <a:t>，那么，一定有</a:t>
            </a:r>
            <a:endParaRPr lang="en-US" altLang="zh-CN" sz="3200" dirty="0">
              <a:latin typeface="+mn-ea"/>
            </a:endParaRPr>
          </a:p>
          <a:p>
            <a:pPr marL="320040" indent="-320040" algn="ctr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3200" dirty="0">
                <a:latin typeface="+mn-ea"/>
              </a:rPr>
              <a:t>	r(S)</a:t>
            </a:r>
            <a:r>
              <a:rPr lang="zh-CN" altLang="zh-CN" sz="3200" dirty="0">
                <a:latin typeface="+mn-ea"/>
              </a:rPr>
              <a:t>≤</a:t>
            </a:r>
            <a:r>
              <a:rPr lang="en-US" altLang="zh-CN" sz="3200" dirty="0">
                <a:latin typeface="+mn-ea"/>
              </a:rPr>
              <a:t>n[I(X(S);Z</a:t>
            </a:r>
            <a:r>
              <a:rPr lang="zh-CN" altLang="zh-CN" sz="3200" dirty="0">
                <a:latin typeface="+mn-ea"/>
              </a:rPr>
              <a:t>│</a:t>
            </a:r>
            <a:r>
              <a:rPr lang="en-US" altLang="zh-CN" sz="3200" dirty="0">
                <a:latin typeface="+mn-ea"/>
              </a:rPr>
              <a:t>X(S</a:t>
            </a:r>
            <a:r>
              <a:rPr lang="en-US" altLang="zh-CN" sz="3200" baseline="30000" dirty="0">
                <a:latin typeface="+mn-ea"/>
              </a:rPr>
              <a:t>c</a:t>
            </a:r>
            <a:r>
              <a:rPr lang="en-US" altLang="zh-CN" sz="3200" dirty="0">
                <a:latin typeface="+mn-ea"/>
              </a:rPr>
              <a:t>))]</a:t>
            </a:r>
            <a:r>
              <a:rPr lang="zh-CN" altLang="zh-CN" sz="3200" dirty="0">
                <a:latin typeface="+mn-ea"/>
              </a:rPr>
              <a:t>，对</a:t>
            </a:r>
            <a:r>
              <a:rPr lang="en-US" altLang="zh-CN" sz="3200" dirty="0">
                <a:latin typeface="+mn-ea"/>
              </a:rPr>
              <a:t>{1,2,…,m}</a:t>
            </a:r>
            <a:r>
              <a:rPr lang="zh-CN" altLang="zh-CN" sz="3200" dirty="0">
                <a:latin typeface="+mn-ea"/>
              </a:rPr>
              <a:t>的所有子集</a:t>
            </a:r>
            <a:r>
              <a:rPr lang="en-US" altLang="zh-CN" sz="3200" dirty="0">
                <a:latin typeface="+mn-ea"/>
              </a:rPr>
              <a:t>S</a:t>
            </a:r>
            <a:r>
              <a:rPr lang="zh-CN" altLang="zh-CN" sz="3200" dirty="0">
                <a:latin typeface="+mn-ea"/>
              </a:rPr>
              <a:t>。</a:t>
            </a:r>
            <a:endParaRPr lang="en-US" altLang="zh-CN" sz="3200" dirty="0">
              <a:latin typeface="+mn-ea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3200" dirty="0">
                <a:latin typeface="+mn-ea"/>
              </a:rPr>
              <a:t>	</a:t>
            </a:r>
            <a:r>
              <a:rPr lang="zh-CN" altLang="zh-CN" sz="3200" dirty="0">
                <a:latin typeface="+mn-ea"/>
              </a:rPr>
              <a:t>这里</a:t>
            </a:r>
            <a:endParaRPr lang="en-US" altLang="zh-CN" sz="3200" dirty="0">
              <a:latin typeface="+mn-ea"/>
            </a:endParaRPr>
          </a:p>
          <a:p>
            <a:pPr marL="320040" indent="-320040" algn="ctr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3200" dirty="0">
                <a:latin typeface="+mn-ea"/>
              </a:rPr>
              <a:t>	r(S)=</a:t>
            </a:r>
            <a:r>
              <a:rPr lang="zh-CN" altLang="zh-CN" sz="3200" dirty="0">
                <a:latin typeface="+mn-ea"/>
              </a:rPr>
              <a:t>∑</a:t>
            </a:r>
            <a:r>
              <a:rPr lang="en-US" altLang="zh-CN" sz="3200" baseline="-25000" dirty="0" err="1">
                <a:latin typeface="+mn-ea"/>
              </a:rPr>
              <a:t>i</a:t>
            </a:r>
            <a:r>
              <a:rPr lang="zh-CN" altLang="zh-CN" sz="3200" baseline="-25000" dirty="0">
                <a:latin typeface="+mn-ea"/>
              </a:rPr>
              <a:t>∈</a:t>
            </a:r>
            <a:r>
              <a:rPr lang="en-US" altLang="zh-CN" sz="3200" baseline="-25000" dirty="0">
                <a:latin typeface="+mn-ea"/>
              </a:rPr>
              <a:t>S</a:t>
            </a:r>
            <a:r>
              <a:rPr lang="en-US" altLang="zh-CN" sz="3200" dirty="0">
                <a:latin typeface="+mn-ea"/>
              </a:rPr>
              <a:t>r</a:t>
            </a:r>
            <a:r>
              <a:rPr lang="en-US" altLang="zh-CN" sz="3200" baseline="-25000" dirty="0">
                <a:latin typeface="+mn-ea"/>
              </a:rPr>
              <a:t>i</a:t>
            </a:r>
            <a:r>
              <a:rPr lang="zh-CN" altLang="zh-CN" sz="3200" dirty="0">
                <a:latin typeface="+mn-ea"/>
              </a:rPr>
              <a:t>。</a:t>
            </a:r>
            <a:endParaRPr lang="en-US" altLang="zh-CN" sz="3200" dirty="0">
              <a:latin typeface="+mn-ea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3200" dirty="0">
                <a:latin typeface="+mn-ea"/>
              </a:rPr>
              <a:t>	</a:t>
            </a:r>
            <a:r>
              <a:rPr lang="zh-CN" altLang="zh-CN" sz="3200" dirty="0">
                <a:latin typeface="+mn-ea"/>
              </a:rPr>
              <a:t>而且，该上限是可达的，即， </a:t>
            </a:r>
            <a:endParaRPr lang="en-US" altLang="zh-CN" sz="3200" dirty="0">
              <a:latin typeface="+mn-ea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3200" dirty="0">
                <a:latin typeface="+mn-ea"/>
              </a:rPr>
              <a:t>	</a:t>
            </a:r>
            <a:r>
              <a:rPr lang="zh-CN" altLang="en-US" sz="3200" dirty="0">
                <a:latin typeface="+mn-ea"/>
              </a:rPr>
              <a:t>红客一定有某种最有效的防御方法，使得在</a:t>
            </a:r>
            <a:r>
              <a:rPr lang="en-US" altLang="zh-CN" sz="3200" dirty="0">
                <a:latin typeface="+mn-ea"/>
              </a:rPr>
              <a:t>n</a:t>
            </a:r>
            <a:r>
              <a:rPr lang="zh-CN" altLang="en-US" sz="3200" dirty="0">
                <a:latin typeface="+mn-ea"/>
              </a:rPr>
              <a:t>次攻防回合中，红客成功防御黑客集</a:t>
            </a:r>
            <a:r>
              <a:rPr lang="en-US" altLang="zh-CN" sz="3200" dirty="0">
                <a:latin typeface="+mn-ea"/>
              </a:rPr>
              <a:t>S</a:t>
            </a:r>
            <a:r>
              <a:rPr lang="zh-CN" altLang="en-US" sz="3200" dirty="0">
                <a:latin typeface="+mn-ea"/>
              </a:rPr>
              <a:t>的次数集合</a:t>
            </a:r>
            <a:r>
              <a:rPr lang="en-US" altLang="zh-CN" sz="3200" dirty="0">
                <a:latin typeface="+mn-ea"/>
              </a:rPr>
              <a:t>r(S)</a:t>
            </a:r>
            <a:r>
              <a:rPr lang="zh-CN" altLang="zh-CN" sz="3200" dirty="0">
                <a:latin typeface="+mn-ea"/>
              </a:rPr>
              <a:t>，达到上限：</a:t>
            </a:r>
            <a:r>
              <a:rPr lang="en-US" altLang="zh-CN" sz="3200" dirty="0">
                <a:latin typeface="+mn-ea"/>
              </a:rPr>
              <a:t>r(S)=n[I(X(S);Z</a:t>
            </a:r>
            <a:r>
              <a:rPr lang="zh-CN" altLang="zh-CN" sz="3200" dirty="0">
                <a:latin typeface="+mn-ea"/>
              </a:rPr>
              <a:t>│</a:t>
            </a:r>
            <a:r>
              <a:rPr lang="en-US" altLang="zh-CN" sz="3200" dirty="0">
                <a:latin typeface="+mn-ea"/>
              </a:rPr>
              <a:t>X(S</a:t>
            </a:r>
            <a:r>
              <a:rPr lang="en-US" altLang="zh-CN" sz="3200" baseline="30000" dirty="0">
                <a:latin typeface="+mn-ea"/>
              </a:rPr>
              <a:t>c</a:t>
            </a:r>
            <a:r>
              <a:rPr lang="en-US" altLang="zh-CN" sz="3200" dirty="0">
                <a:latin typeface="+mn-ea"/>
              </a:rPr>
              <a:t>))]</a:t>
            </a:r>
            <a:r>
              <a:rPr lang="zh-CN" altLang="zh-CN" sz="3200" dirty="0">
                <a:latin typeface="+mn-ea"/>
              </a:rPr>
              <a:t>，对</a:t>
            </a:r>
            <a:r>
              <a:rPr lang="en-US" altLang="zh-CN" sz="3200" dirty="0">
                <a:latin typeface="+mn-ea"/>
              </a:rPr>
              <a:t>{1,2,…,m}</a:t>
            </a:r>
            <a:r>
              <a:rPr lang="zh-CN" altLang="zh-CN" sz="3200" dirty="0">
                <a:latin typeface="+mn-ea"/>
              </a:rPr>
              <a:t>的所有子集</a:t>
            </a:r>
            <a:r>
              <a:rPr lang="en-US" altLang="zh-CN" sz="3200" dirty="0">
                <a:latin typeface="+mn-ea"/>
              </a:rPr>
              <a:t>S </a:t>
            </a:r>
            <a:r>
              <a:rPr lang="zh-CN" altLang="en-US" sz="3200" dirty="0">
                <a:latin typeface="+mn-ea"/>
              </a:rPr>
              <a:t>。再换一个角度，还有：</a:t>
            </a:r>
            <a:endParaRPr lang="en-US" altLang="zh-CN" sz="3200" dirty="0">
              <a:latin typeface="+mn-ea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3200" dirty="0">
                <a:latin typeface="+mn-ea"/>
              </a:rPr>
              <a:t>	</a:t>
            </a:r>
            <a:r>
              <a:rPr lang="zh-CN" altLang="en-US" sz="3200" dirty="0">
                <a:latin typeface="+mn-ea"/>
              </a:rPr>
              <a:t>如果红客要想成功防御黑客集</a:t>
            </a:r>
            <a:r>
              <a:rPr lang="en-US" altLang="zh-CN" sz="3200" dirty="0">
                <a:latin typeface="+mn-ea"/>
              </a:rPr>
              <a:t>S</a:t>
            </a:r>
            <a:r>
              <a:rPr lang="zh-CN" altLang="en-US" sz="3200" dirty="0">
                <a:latin typeface="+mn-ea"/>
              </a:rPr>
              <a:t>的次数集合为</a:t>
            </a:r>
            <a:r>
              <a:rPr lang="en-US" altLang="zh-CN" sz="3200" dirty="0">
                <a:latin typeface="+mn-ea"/>
              </a:rPr>
              <a:t>r(S)</a:t>
            </a:r>
            <a:r>
              <a:rPr lang="zh-CN" altLang="zh-CN" sz="3200" dirty="0">
                <a:latin typeface="+mn-ea"/>
              </a:rPr>
              <a:t>，那么，他至少得进行</a:t>
            </a:r>
            <a:r>
              <a:rPr lang="en-US" altLang="zh-CN" sz="3200" dirty="0">
                <a:latin typeface="+mn-ea"/>
              </a:rPr>
              <a:t>max{r(S)/[I(X(S);Z</a:t>
            </a:r>
            <a:r>
              <a:rPr lang="zh-CN" altLang="zh-CN" sz="3200" dirty="0">
                <a:latin typeface="+mn-ea"/>
              </a:rPr>
              <a:t>│</a:t>
            </a:r>
            <a:r>
              <a:rPr lang="en-US" altLang="zh-CN" sz="3200" dirty="0">
                <a:latin typeface="+mn-ea"/>
              </a:rPr>
              <a:t>X(S</a:t>
            </a:r>
            <a:r>
              <a:rPr lang="en-US" altLang="zh-CN" sz="3200" baseline="30000" dirty="0">
                <a:latin typeface="+mn-ea"/>
              </a:rPr>
              <a:t>c</a:t>
            </a:r>
            <a:r>
              <a:rPr lang="en-US" altLang="zh-CN" sz="3200" dirty="0">
                <a:latin typeface="+mn-ea"/>
              </a:rPr>
              <a:t>))]}</a:t>
            </a:r>
            <a:r>
              <a:rPr lang="zh-CN" altLang="en-US" sz="3200" dirty="0">
                <a:latin typeface="+mn-ea"/>
              </a:rPr>
              <a:t>次防御。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6.2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一攻多可达极限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08818"/>
            <a:ext cx="8039686" cy="4525963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Ø"/>
            </a:pPr>
            <a:r>
              <a:rPr lang="zh-CN" altLang="zh-CN" sz="2200" dirty="0">
                <a:latin typeface="+mn-ea"/>
              </a:rPr>
              <a:t>设黑客</a:t>
            </a:r>
            <a:r>
              <a:rPr lang="en-US" altLang="zh-CN" sz="2200" dirty="0">
                <a:latin typeface="+mn-ea"/>
              </a:rPr>
              <a:t>X=(X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>
                <a:latin typeface="+mn-ea"/>
              </a:rPr>
              <a:t>,X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>
                <a:latin typeface="+mn-ea"/>
              </a:rPr>
              <a:t>)</a:t>
            </a:r>
            <a:r>
              <a:rPr lang="zh-CN" altLang="zh-CN" sz="2200" dirty="0">
                <a:latin typeface="+mn-ea"/>
              </a:rPr>
              <a:t>同时攻击两个红客</a:t>
            </a:r>
            <a:r>
              <a:rPr lang="en-US" altLang="zh-CN" sz="2200" dirty="0">
                <a:latin typeface="+mn-ea"/>
              </a:rPr>
              <a:t>Y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zh-CN" altLang="zh-CN" sz="2200" dirty="0">
                <a:latin typeface="+mn-ea"/>
              </a:rPr>
              <a:t>和</a:t>
            </a:r>
            <a:r>
              <a:rPr lang="en-US" altLang="zh-CN" sz="2200" dirty="0">
                <a:latin typeface="+mn-ea"/>
              </a:rPr>
              <a:t>Y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zh-CN" altLang="zh-CN" sz="2200" dirty="0">
                <a:latin typeface="+mn-ea"/>
              </a:rPr>
              <a:t>。由于这两个红客是两个互为备份系统的守卫者，因此，黑客必须同时把这两个红客打败才能算真赢</a:t>
            </a:r>
            <a:r>
              <a:rPr lang="zh-CN" altLang="en-US" sz="2200" dirty="0">
                <a:latin typeface="+mn-ea"/>
              </a:rPr>
              <a:t>。</a:t>
            </a:r>
            <a:endParaRPr lang="zh-CN" altLang="zh-CN" sz="2200" dirty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zh-CN" sz="2200" dirty="0">
                <a:latin typeface="+mn-ea"/>
              </a:rPr>
              <a:t>仍然假设：攻防各方采取“回合制”，并且，每个“回合”后，各方都对本次的攻防结果，给出一个“真心的盲自评”，由于这些自评结果是不告诉任何人的，所以，有理由假设“真心的盲自评”是真实可信的，没必要做假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zh-CN" sz="2200" dirty="0">
                <a:latin typeface="+mn-ea"/>
              </a:rPr>
              <a:t>分别用随机变量</a:t>
            </a:r>
            <a:r>
              <a:rPr lang="en-US" altLang="zh-CN" sz="2200" dirty="0">
                <a:latin typeface="+mn-ea"/>
              </a:rPr>
              <a:t>Y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zh-CN" altLang="zh-CN" sz="2200" dirty="0">
                <a:latin typeface="+mn-ea"/>
              </a:rPr>
              <a:t>和</a:t>
            </a:r>
            <a:r>
              <a:rPr lang="en-US" altLang="zh-CN" sz="2200" dirty="0">
                <a:latin typeface="+mn-ea"/>
              </a:rPr>
              <a:t>Y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zh-CN" altLang="zh-CN" sz="2200" dirty="0">
                <a:latin typeface="+mn-ea"/>
              </a:rPr>
              <a:t>代表第一个和第二个红客，他们按如下方式对进行真心盲自评：</a:t>
            </a:r>
            <a:endParaRPr lang="en-US" altLang="zh-CN" sz="2200" dirty="0">
              <a:latin typeface="+mn-ea"/>
            </a:endParaRPr>
          </a:p>
          <a:p>
            <a:pPr lvl="1">
              <a:buNone/>
            </a:pPr>
            <a:r>
              <a:rPr lang="en-US" altLang="zh-CN" sz="2200" dirty="0">
                <a:latin typeface="+mn-ea"/>
              </a:rPr>
              <a:t>	</a:t>
            </a:r>
            <a:r>
              <a:rPr lang="zh-CN" altLang="zh-CN" sz="2200" dirty="0">
                <a:latin typeface="+mn-ea"/>
              </a:rPr>
              <a:t>红客</a:t>
            </a:r>
            <a:r>
              <a:rPr lang="en-US" altLang="zh-CN" sz="2200" dirty="0">
                <a:latin typeface="+mn-ea"/>
              </a:rPr>
              <a:t>Y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zh-CN" altLang="zh-CN" sz="2200" dirty="0">
                <a:latin typeface="+mn-ea"/>
              </a:rPr>
              <a:t>对本回合防御盲自评为成功，则</a:t>
            </a:r>
            <a:r>
              <a:rPr lang="en-US" altLang="zh-CN" sz="2200" dirty="0">
                <a:latin typeface="+mn-ea"/>
              </a:rPr>
              <a:t>Y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>
                <a:latin typeface="+mn-ea"/>
              </a:rPr>
              <a:t>=1</a:t>
            </a:r>
            <a:r>
              <a:rPr lang="zh-CN" altLang="zh-CN" sz="2200" dirty="0">
                <a:latin typeface="+mn-ea"/>
              </a:rPr>
              <a:t>；红客</a:t>
            </a:r>
            <a:r>
              <a:rPr lang="en-US" altLang="zh-CN" sz="2200" dirty="0">
                <a:latin typeface="+mn-ea"/>
              </a:rPr>
              <a:t>Y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zh-CN" altLang="zh-CN" sz="2200" dirty="0">
                <a:latin typeface="+mn-ea"/>
              </a:rPr>
              <a:t>对本回合防御盲自评为失败，则</a:t>
            </a:r>
            <a:r>
              <a:rPr lang="en-US" altLang="zh-CN" sz="2200" dirty="0">
                <a:latin typeface="+mn-ea"/>
              </a:rPr>
              <a:t>Y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>
                <a:latin typeface="+mn-ea"/>
              </a:rPr>
              <a:t>=0</a:t>
            </a:r>
            <a:r>
              <a:rPr lang="zh-CN" altLang="zh-CN" sz="2200" dirty="0">
                <a:latin typeface="+mn-ea"/>
              </a:rPr>
              <a:t>；</a:t>
            </a:r>
            <a:endParaRPr lang="en-US" altLang="zh-CN" sz="2200" dirty="0">
              <a:latin typeface="+mn-ea"/>
            </a:endParaRPr>
          </a:p>
          <a:p>
            <a:pPr lvl="1">
              <a:buNone/>
            </a:pPr>
            <a:r>
              <a:rPr lang="en-US" altLang="zh-CN" sz="2200" dirty="0">
                <a:latin typeface="+mn-ea"/>
              </a:rPr>
              <a:t>	</a:t>
            </a:r>
            <a:r>
              <a:rPr lang="zh-CN" altLang="zh-CN" sz="2200" dirty="0">
                <a:latin typeface="+mn-ea"/>
              </a:rPr>
              <a:t>红客</a:t>
            </a:r>
            <a:r>
              <a:rPr lang="en-US" altLang="zh-CN" sz="2200" dirty="0">
                <a:latin typeface="+mn-ea"/>
              </a:rPr>
              <a:t>Y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zh-CN" altLang="zh-CN" sz="2200" dirty="0">
                <a:latin typeface="+mn-ea"/>
              </a:rPr>
              <a:t>对本回合防御盲自评为成功，则</a:t>
            </a:r>
            <a:r>
              <a:rPr lang="en-US" altLang="zh-CN" sz="2200" dirty="0">
                <a:latin typeface="+mn-ea"/>
              </a:rPr>
              <a:t>Y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>
                <a:latin typeface="+mn-ea"/>
              </a:rPr>
              <a:t>=1</a:t>
            </a:r>
            <a:r>
              <a:rPr lang="zh-CN" altLang="zh-CN" sz="2200" dirty="0">
                <a:latin typeface="+mn-ea"/>
              </a:rPr>
              <a:t>；红客</a:t>
            </a:r>
            <a:r>
              <a:rPr lang="en-US" altLang="zh-CN" sz="2200" dirty="0">
                <a:latin typeface="+mn-ea"/>
              </a:rPr>
              <a:t>Y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zh-CN" altLang="zh-CN" sz="2200" dirty="0">
                <a:latin typeface="+mn-ea"/>
              </a:rPr>
              <a:t>对本回合防御盲自评为失败，则</a:t>
            </a:r>
            <a:r>
              <a:rPr lang="en-US" altLang="zh-CN" sz="2200" dirty="0">
                <a:latin typeface="+mn-ea"/>
              </a:rPr>
              <a:t>Y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>
                <a:latin typeface="+mn-ea"/>
              </a:rPr>
              <a:t>=0</a:t>
            </a:r>
            <a:r>
              <a:rPr lang="zh-CN" altLang="zh-CN" sz="2200" dirty="0">
                <a:latin typeface="+mn-ea"/>
              </a:rPr>
              <a:t>；</a:t>
            </a:r>
            <a:endParaRPr lang="en-US" altLang="zh-CN" sz="2200" dirty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endParaRPr lang="zh-CN" altLang="zh-CN" sz="2400" dirty="0">
              <a:latin typeface="+mn-ea"/>
            </a:endParaRPr>
          </a:p>
          <a:p>
            <a:pPr marL="630936" lvl="2" indent="0">
              <a:buNone/>
            </a:pPr>
            <a:endParaRPr lang="en-US" altLang="zh-CN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97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6.2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一攻多可达极限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08818"/>
            <a:ext cx="8039686" cy="4525963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Ø"/>
            </a:pPr>
            <a:r>
              <a:rPr lang="zh-CN" altLang="zh-CN" sz="2400" dirty="0">
                <a:latin typeface="+mn-ea"/>
              </a:rPr>
              <a:t>由于每个回合中，黑客要同时攻击两个红客，所以，用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维随机变量</a:t>
            </a:r>
            <a:r>
              <a:rPr lang="en-US" altLang="zh-CN" sz="2400" dirty="0">
                <a:latin typeface="+mn-ea"/>
              </a:rPr>
              <a:t>X=</a:t>
            </a:r>
            <a:r>
              <a:rPr lang="zh-CN" altLang="zh-CN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）代表黑客，他按如下方式对自己每个回合攻击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的成果，进行</a:t>
            </a:r>
            <a:r>
              <a:rPr lang="zh-CN" altLang="en-US" sz="2400" dirty="0">
                <a:latin typeface="+mn-ea"/>
              </a:rPr>
              <a:t>如下</a:t>
            </a:r>
            <a:r>
              <a:rPr lang="zh-CN" altLang="zh-CN" sz="2400" dirty="0">
                <a:latin typeface="+mn-ea"/>
              </a:rPr>
              <a:t>真心盲自评：</a:t>
            </a:r>
            <a:endParaRPr lang="en-US" altLang="zh-CN" sz="2400" dirty="0">
              <a:latin typeface="+mn-ea"/>
            </a:endParaRPr>
          </a:p>
          <a:p>
            <a:pPr lvl="1">
              <a:buNone/>
            </a:pPr>
            <a:r>
              <a:rPr lang="en-US" altLang="zh-CN" sz="2400" dirty="0">
                <a:latin typeface="+mn-ea"/>
              </a:rPr>
              <a:t>	</a:t>
            </a:r>
            <a:r>
              <a:rPr lang="zh-CN" altLang="zh-CN" sz="2400" dirty="0">
                <a:latin typeface="+mn-ea"/>
              </a:rPr>
              <a:t>本回合</a:t>
            </a:r>
            <a:r>
              <a:rPr lang="en-US" altLang="zh-CN" sz="2400" dirty="0">
                <a:latin typeface="+mn-ea"/>
              </a:rPr>
              <a:t>X</a:t>
            </a:r>
            <a:r>
              <a:rPr lang="zh-CN" altLang="zh-CN" sz="2400" dirty="0">
                <a:latin typeface="+mn-ea"/>
              </a:rPr>
              <a:t>自评攻击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成功，自评攻击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成功时，记为，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=1</a:t>
            </a:r>
            <a:r>
              <a:rPr lang="zh-CN" altLang="zh-CN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=1</a:t>
            </a:r>
            <a:r>
              <a:rPr lang="zh-CN" altLang="zh-CN" sz="2400" dirty="0">
                <a:latin typeface="+mn-ea"/>
              </a:rPr>
              <a:t>；</a:t>
            </a:r>
            <a:endParaRPr lang="en-US" altLang="zh-CN" sz="2400" dirty="0">
              <a:latin typeface="+mn-ea"/>
            </a:endParaRPr>
          </a:p>
          <a:p>
            <a:pPr lvl="1">
              <a:buNone/>
            </a:pPr>
            <a:r>
              <a:rPr lang="en-US" altLang="zh-CN" sz="2400" dirty="0">
                <a:latin typeface="+mn-ea"/>
              </a:rPr>
              <a:t>	</a:t>
            </a:r>
            <a:r>
              <a:rPr lang="zh-CN" altLang="zh-CN" sz="2400" dirty="0">
                <a:latin typeface="+mn-ea"/>
              </a:rPr>
              <a:t>本回合</a:t>
            </a:r>
            <a:r>
              <a:rPr lang="en-US" altLang="zh-CN" sz="2400" dirty="0">
                <a:latin typeface="+mn-ea"/>
              </a:rPr>
              <a:t>X</a:t>
            </a:r>
            <a:r>
              <a:rPr lang="zh-CN" altLang="zh-CN" sz="2400" dirty="0">
                <a:latin typeface="+mn-ea"/>
              </a:rPr>
              <a:t>自评攻击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成功，自评攻击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失败时，记为，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=1</a:t>
            </a:r>
            <a:r>
              <a:rPr lang="zh-CN" altLang="zh-CN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=0</a:t>
            </a:r>
            <a:r>
              <a:rPr lang="zh-CN" altLang="zh-CN" sz="2400" dirty="0">
                <a:latin typeface="+mn-ea"/>
              </a:rPr>
              <a:t>；</a:t>
            </a:r>
            <a:endParaRPr lang="en-US" altLang="zh-CN" sz="2400" dirty="0">
              <a:latin typeface="+mn-ea"/>
            </a:endParaRPr>
          </a:p>
          <a:p>
            <a:pPr lvl="1">
              <a:buNone/>
            </a:pPr>
            <a:r>
              <a:rPr lang="en-US" altLang="zh-CN" sz="2400" dirty="0">
                <a:latin typeface="+mn-ea"/>
              </a:rPr>
              <a:t>	</a:t>
            </a:r>
            <a:r>
              <a:rPr lang="zh-CN" altLang="zh-CN" sz="2400" dirty="0">
                <a:latin typeface="+mn-ea"/>
              </a:rPr>
              <a:t>本回合</a:t>
            </a:r>
            <a:r>
              <a:rPr lang="en-US" altLang="zh-CN" sz="2400" dirty="0">
                <a:latin typeface="+mn-ea"/>
              </a:rPr>
              <a:t>X</a:t>
            </a:r>
            <a:r>
              <a:rPr lang="zh-CN" altLang="zh-CN" sz="2400" dirty="0">
                <a:latin typeface="+mn-ea"/>
              </a:rPr>
              <a:t>自评攻击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失败，自评攻击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成功时，记为，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=0</a:t>
            </a:r>
            <a:r>
              <a:rPr lang="zh-CN" altLang="zh-CN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=1</a:t>
            </a:r>
            <a:r>
              <a:rPr lang="zh-CN" altLang="zh-CN" sz="2400" dirty="0">
                <a:latin typeface="+mn-ea"/>
              </a:rPr>
              <a:t>；</a:t>
            </a:r>
            <a:endParaRPr lang="en-US" altLang="zh-CN" sz="2400" dirty="0">
              <a:latin typeface="+mn-ea"/>
            </a:endParaRPr>
          </a:p>
          <a:p>
            <a:pPr lvl="1">
              <a:buNone/>
            </a:pPr>
            <a:r>
              <a:rPr lang="en-US" altLang="zh-CN" sz="2400" dirty="0">
                <a:latin typeface="+mn-ea"/>
              </a:rPr>
              <a:t>	</a:t>
            </a:r>
            <a:r>
              <a:rPr lang="zh-CN" altLang="zh-CN" sz="2400" dirty="0">
                <a:latin typeface="+mn-ea"/>
              </a:rPr>
              <a:t>本回合</a:t>
            </a:r>
            <a:r>
              <a:rPr lang="en-US" altLang="zh-CN" sz="2400" dirty="0">
                <a:latin typeface="+mn-ea"/>
              </a:rPr>
              <a:t>X</a:t>
            </a:r>
            <a:r>
              <a:rPr lang="zh-CN" altLang="zh-CN" sz="2400" dirty="0">
                <a:latin typeface="+mn-ea"/>
              </a:rPr>
              <a:t>自评攻击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失败，自评攻击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失败时，记为，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=0</a:t>
            </a:r>
            <a:r>
              <a:rPr lang="zh-CN" altLang="zh-CN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=0</a:t>
            </a:r>
            <a:r>
              <a:rPr lang="zh-CN" altLang="zh-CN" sz="2400" dirty="0">
                <a:latin typeface="+mn-ea"/>
              </a:rPr>
              <a:t>；</a:t>
            </a:r>
          </a:p>
          <a:p>
            <a:pPr lvl="1">
              <a:buFont typeface="Wingdings" pitchFamily="2" charset="2"/>
              <a:buChar char="Ø"/>
            </a:pPr>
            <a:endParaRPr lang="zh-CN" altLang="zh-CN" sz="2400" dirty="0"/>
          </a:p>
          <a:p>
            <a:pPr marL="630936" lvl="2" indent="0">
              <a:buNone/>
            </a:pPr>
            <a:endParaRPr lang="en-US" altLang="zh-CN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31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6.2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一攻多可达极限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08818"/>
            <a:ext cx="8039686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200" dirty="0">
                <a:latin typeface="+mn-ea"/>
              </a:rPr>
              <a:t>根据“频率趋于概率”这个大数定律，就可以计算出如下概率：</a:t>
            </a:r>
            <a:endParaRPr lang="en-US" altLang="zh-CN" sz="2200" dirty="0">
              <a:latin typeface="+mn-ea"/>
            </a:endParaRPr>
          </a:p>
          <a:p>
            <a:pPr lvl="1" algn="ctr">
              <a:buNone/>
            </a:pPr>
            <a:r>
              <a:rPr lang="en-US" altLang="zh-CN" sz="2200" dirty="0">
                <a:latin typeface="+mn-ea"/>
              </a:rPr>
              <a:t>0&lt;P</a:t>
            </a:r>
            <a:r>
              <a:rPr lang="en-US" altLang="zh-CN" sz="2200" baseline="-25000" dirty="0">
                <a:latin typeface="+mn-ea"/>
              </a:rPr>
              <a:t>r</a:t>
            </a:r>
            <a:r>
              <a:rPr lang="en-US" altLang="zh-CN" sz="2200" dirty="0">
                <a:latin typeface="+mn-ea"/>
              </a:rPr>
              <a:t>(Y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>
                <a:latin typeface="+mn-ea"/>
              </a:rPr>
              <a:t>=1)=f&lt;1</a:t>
            </a:r>
            <a:r>
              <a:rPr lang="zh-CN" altLang="zh-CN" sz="2200" dirty="0">
                <a:latin typeface="+mn-ea"/>
              </a:rPr>
              <a:t>；</a:t>
            </a:r>
            <a:r>
              <a:rPr lang="en-US" altLang="zh-CN" sz="2200" dirty="0">
                <a:latin typeface="+mn-ea"/>
              </a:rPr>
              <a:t> 0&lt;P</a:t>
            </a:r>
            <a:r>
              <a:rPr lang="en-US" altLang="zh-CN" sz="2200" baseline="-25000" dirty="0">
                <a:latin typeface="+mn-ea"/>
              </a:rPr>
              <a:t>r</a:t>
            </a:r>
            <a:r>
              <a:rPr lang="en-US" altLang="zh-CN" sz="2200" dirty="0">
                <a:latin typeface="+mn-ea"/>
              </a:rPr>
              <a:t>(Y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>
                <a:latin typeface="+mn-ea"/>
              </a:rPr>
              <a:t>=0)=1-f&lt;1</a:t>
            </a:r>
            <a:r>
              <a:rPr lang="zh-CN" altLang="zh-CN" sz="2200" dirty="0">
                <a:latin typeface="+mn-ea"/>
              </a:rPr>
              <a:t>；</a:t>
            </a:r>
          </a:p>
          <a:p>
            <a:pPr algn="ctr">
              <a:buNone/>
            </a:pPr>
            <a:r>
              <a:rPr lang="en-US" altLang="zh-CN" sz="2200" dirty="0">
                <a:latin typeface="+mn-ea"/>
              </a:rPr>
              <a:t>	0&lt;P</a:t>
            </a:r>
            <a:r>
              <a:rPr lang="en-US" altLang="zh-CN" sz="2200" baseline="-25000" dirty="0">
                <a:latin typeface="+mn-ea"/>
              </a:rPr>
              <a:t>r</a:t>
            </a:r>
            <a:r>
              <a:rPr lang="en-US" altLang="zh-CN" sz="2200" dirty="0">
                <a:latin typeface="+mn-ea"/>
              </a:rPr>
              <a:t>(Y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>
                <a:latin typeface="+mn-ea"/>
              </a:rPr>
              <a:t>=1)=g&lt;1</a:t>
            </a:r>
            <a:r>
              <a:rPr lang="zh-CN" altLang="zh-CN" sz="2200" dirty="0">
                <a:latin typeface="+mn-ea"/>
              </a:rPr>
              <a:t>；</a:t>
            </a:r>
            <a:r>
              <a:rPr lang="en-US" altLang="zh-CN" sz="2200" dirty="0">
                <a:latin typeface="+mn-ea"/>
              </a:rPr>
              <a:t> 0&lt;P</a:t>
            </a:r>
            <a:r>
              <a:rPr lang="en-US" altLang="zh-CN" sz="2200" baseline="-25000" dirty="0">
                <a:latin typeface="+mn-ea"/>
              </a:rPr>
              <a:t>r</a:t>
            </a:r>
            <a:r>
              <a:rPr lang="en-US" altLang="zh-CN" sz="2200" dirty="0">
                <a:latin typeface="+mn-ea"/>
              </a:rPr>
              <a:t>(Y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>
                <a:latin typeface="+mn-ea"/>
              </a:rPr>
              <a:t>=0)=1-g&lt;1</a:t>
            </a:r>
            <a:r>
              <a:rPr lang="zh-CN" altLang="zh-CN" sz="2200" dirty="0">
                <a:latin typeface="+mn-ea"/>
              </a:rPr>
              <a:t>；</a:t>
            </a:r>
          </a:p>
          <a:p>
            <a:pPr algn="ctr">
              <a:buNone/>
            </a:pPr>
            <a:r>
              <a:rPr lang="en-US" altLang="zh-CN" sz="2200" dirty="0">
                <a:latin typeface="+mn-ea"/>
              </a:rPr>
              <a:t>	0&lt;P</a:t>
            </a:r>
            <a:r>
              <a:rPr lang="en-US" altLang="zh-CN" sz="2200" baseline="-25000" dirty="0">
                <a:latin typeface="+mn-ea"/>
              </a:rPr>
              <a:t>r</a:t>
            </a:r>
            <a:r>
              <a:rPr lang="en-US" altLang="zh-CN" sz="2200" dirty="0">
                <a:latin typeface="+mn-ea"/>
              </a:rPr>
              <a:t>(X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>
                <a:latin typeface="+mn-ea"/>
              </a:rPr>
              <a:t>=1, X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>
                <a:latin typeface="+mn-ea"/>
              </a:rPr>
              <a:t>=1)=b</a:t>
            </a:r>
            <a:r>
              <a:rPr lang="en-US" altLang="zh-CN" sz="2200" baseline="-25000" dirty="0">
                <a:latin typeface="+mn-ea"/>
              </a:rPr>
              <a:t>11</a:t>
            </a:r>
            <a:r>
              <a:rPr lang="en-US" altLang="zh-CN" sz="2200" dirty="0">
                <a:latin typeface="+mn-ea"/>
              </a:rPr>
              <a:t>&lt;1</a:t>
            </a:r>
            <a:r>
              <a:rPr lang="zh-CN" altLang="zh-CN" sz="2200" dirty="0">
                <a:latin typeface="+mn-ea"/>
              </a:rPr>
              <a:t>；</a:t>
            </a:r>
            <a:r>
              <a:rPr lang="en-US" altLang="zh-CN" sz="2200" dirty="0">
                <a:latin typeface="+mn-ea"/>
              </a:rPr>
              <a:t>0&lt;P</a:t>
            </a:r>
            <a:r>
              <a:rPr lang="en-US" altLang="zh-CN" sz="2200" baseline="-25000" dirty="0">
                <a:latin typeface="+mn-ea"/>
              </a:rPr>
              <a:t>r</a:t>
            </a:r>
            <a:r>
              <a:rPr lang="en-US" altLang="zh-CN" sz="2200" dirty="0">
                <a:latin typeface="+mn-ea"/>
              </a:rPr>
              <a:t>(X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>
                <a:latin typeface="+mn-ea"/>
              </a:rPr>
              <a:t>=1, X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>
                <a:latin typeface="+mn-ea"/>
              </a:rPr>
              <a:t>=0)=b</a:t>
            </a:r>
            <a:r>
              <a:rPr lang="en-US" altLang="zh-CN" sz="2200" baseline="-25000" dirty="0">
                <a:latin typeface="+mn-ea"/>
              </a:rPr>
              <a:t>10</a:t>
            </a:r>
            <a:r>
              <a:rPr lang="en-US" altLang="zh-CN" sz="2200" dirty="0">
                <a:latin typeface="+mn-ea"/>
              </a:rPr>
              <a:t>&lt;1</a:t>
            </a:r>
            <a:r>
              <a:rPr lang="zh-CN" altLang="zh-CN" sz="2200" dirty="0">
                <a:latin typeface="+mn-ea"/>
              </a:rPr>
              <a:t>；</a:t>
            </a:r>
          </a:p>
          <a:p>
            <a:pPr algn="ctr">
              <a:buNone/>
            </a:pPr>
            <a:r>
              <a:rPr lang="en-US" altLang="zh-CN" sz="2200" dirty="0">
                <a:latin typeface="+mn-ea"/>
              </a:rPr>
              <a:t>	0&lt;P</a:t>
            </a:r>
            <a:r>
              <a:rPr lang="en-US" altLang="zh-CN" sz="2200" baseline="-25000" dirty="0">
                <a:latin typeface="+mn-ea"/>
              </a:rPr>
              <a:t>r</a:t>
            </a:r>
            <a:r>
              <a:rPr lang="en-US" altLang="zh-CN" sz="2200" dirty="0">
                <a:latin typeface="+mn-ea"/>
              </a:rPr>
              <a:t>(X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>
                <a:latin typeface="+mn-ea"/>
              </a:rPr>
              <a:t>=0, X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>
                <a:latin typeface="+mn-ea"/>
              </a:rPr>
              <a:t>=1)=b</a:t>
            </a:r>
            <a:r>
              <a:rPr lang="en-US" altLang="zh-CN" sz="2200" baseline="-25000" dirty="0">
                <a:latin typeface="+mn-ea"/>
              </a:rPr>
              <a:t>01</a:t>
            </a:r>
            <a:r>
              <a:rPr lang="en-US" altLang="zh-CN" sz="2200" dirty="0">
                <a:latin typeface="+mn-ea"/>
              </a:rPr>
              <a:t>&lt;1</a:t>
            </a:r>
            <a:r>
              <a:rPr lang="zh-CN" altLang="zh-CN" sz="2200" dirty="0">
                <a:latin typeface="+mn-ea"/>
              </a:rPr>
              <a:t>；</a:t>
            </a:r>
            <a:r>
              <a:rPr lang="en-US" altLang="zh-CN" sz="2200" dirty="0">
                <a:latin typeface="+mn-ea"/>
              </a:rPr>
              <a:t>0&lt;P</a:t>
            </a:r>
            <a:r>
              <a:rPr lang="en-US" altLang="zh-CN" sz="2200" baseline="-25000" dirty="0">
                <a:latin typeface="+mn-ea"/>
              </a:rPr>
              <a:t>r</a:t>
            </a:r>
            <a:r>
              <a:rPr lang="en-US" altLang="zh-CN" sz="2200" dirty="0">
                <a:latin typeface="+mn-ea"/>
              </a:rPr>
              <a:t>(X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>
                <a:latin typeface="+mn-ea"/>
              </a:rPr>
              <a:t>=0, X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>
                <a:latin typeface="+mn-ea"/>
              </a:rPr>
              <a:t>=0)=b</a:t>
            </a:r>
            <a:r>
              <a:rPr lang="en-US" altLang="zh-CN" sz="2200" baseline="-25000" dirty="0">
                <a:latin typeface="+mn-ea"/>
              </a:rPr>
              <a:t>00</a:t>
            </a:r>
            <a:r>
              <a:rPr lang="en-US" altLang="zh-CN" sz="2200" dirty="0">
                <a:latin typeface="+mn-ea"/>
              </a:rPr>
              <a:t>&lt;1</a:t>
            </a:r>
            <a:r>
              <a:rPr lang="zh-CN" altLang="zh-CN" sz="2200" dirty="0">
                <a:latin typeface="+mn-ea"/>
              </a:rPr>
              <a:t>；</a:t>
            </a:r>
          </a:p>
          <a:p>
            <a:pPr algn="ctr">
              <a:buNone/>
            </a:pPr>
            <a:r>
              <a:rPr lang="en-US" altLang="zh-CN" sz="2200" dirty="0">
                <a:latin typeface="+mn-ea"/>
              </a:rPr>
              <a:t>	</a:t>
            </a:r>
            <a:r>
              <a:rPr lang="zh-CN" altLang="zh-CN" sz="2200" dirty="0">
                <a:latin typeface="+mn-ea"/>
              </a:rPr>
              <a:t>这里，</a:t>
            </a:r>
            <a:r>
              <a:rPr lang="en-US" altLang="zh-CN" sz="2200" dirty="0">
                <a:latin typeface="+mn-ea"/>
              </a:rPr>
              <a:t>b</a:t>
            </a:r>
            <a:r>
              <a:rPr lang="en-US" altLang="zh-CN" sz="2200" baseline="-25000" dirty="0">
                <a:latin typeface="+mn-ea"/>
              </a:rPr>
              <a:t>00</a:t>
            </a:r>
            <a:r>
              <a:rPr lang="en-US" altLang="zh-CN" sz="2200" dirty="0">
                <a:latin typeface="+mn-ea"/>
              </a:rPr>
              <a:t>+b</a:t>
            </a:r>
            <a:r>
              <a:rPr lang="en-US" altLang="zh-CN" sz="2200" baseline="-25000" dirty="0">
                <a:latin typeface="+mn-ea"/>
              </a:rPr>
              <a:t>01</a:t>
            </a:r>
            <a:r>
              <a:rPr lang="en-US" altLang="zh-CN" sz="2200" dirty="0">
                <a:latin typeface="+mn-ea"/>
              </a:rPr>
              <a:t>+b</a:t>
            </a:r>
            <a:r>
              <a:rPr lang="en-US" altLang="zh-CN" sz="2200" baseline="-25000" dirty="0">
                <a:latin typeface="+mn-ea"/>
              </a:rPr>
              <a:t>10</a:t>
            </a:r>
            <a:r>
              <a:rPr lang="en-US" altLang="zh-CN" sz="2200" dirty="0">
                <a:latin typeface="+mn-ea"/>
              </a:rPr>
              <a:t>+b</a:t>
            </a:r>
            <a:r>
              <a:rPr lang="en-US" altLang="zh-CN" sz="2200" baseline="-25000" dirty="0">
                <a:latin typeface="+mn-ea"/>
              </a:rPr>
              <a:t>11</a:t>
            </a:r>
            <a:r>
              <a:rPr lang="en-US" altLang="zh-CN" sz="2200" dirty="0">
                <a:latin typeface="+mn-ea"/>
              </a:rPr>
              <a:t>=1</a:t>
            </a:r>
          </a:p>
          <a:p>
            <a:pPr>
              <a:buFont typeface="Wingdings" pitchFamily="2" charset="2"/>
              <a:buChar char="Ø"/>
            </a:pPr>
            <a:r>
              <a:rPr lang="zh-CN" altLang="zh-CN" sz="2200" dirty="0">
                <a:latin typeface="+mn-ea"/>
              </a:rPr>
              <a:t>再造两个随机变量</a:t>
            </a:r>
            <a:r>
              <a:rPr lang="en-US" altLang="zh-CN" sz="2200" dirty="0">
                <a:latin typeface="+mn-ea"/>
              </a:rPr>
              <a:t>Z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zh-CN" altLang="zh-CN" sz="2200" dirty="0">
                <a:latin typeface="+mn-ea"/>
              </a:rPr>
              <a:t>和</a:t>
            </a:r>
            <a:r>
              <a:rPr lang="en-US" altLang="zh-CN" sz="2200" dirty="0">
                <a:latin typeface="+mn-ea"/>
              </a:rPr>
              <a:t>Z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zh-CN" altLang="zh-CN" sz="2200" dirty="0">
                <a:latin typeface="+mn-ea"/>
              </a:rPr>
              <a:t>，这里</a:t>
            </a:r>
            <a:r>
              <a:rPr lang="en-US" altLang="zh-CN" sz="2200" dirty="0">
                <a:latin typeface="+mn-ea"/>
              </a:rPr>
              <a:t>Z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>
                <a:latin typeface="+mn-ea"/>
              </a:rPr>
              <a:t>=(X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>
                <a:latin typeface="+mn-ea"/>
              </a:rPr>
              <a:t>+Y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>
                <a:latin typeface="+mn-ea"/>
              </a:rPr>
              <a:t>)mod2</a:t>
            </a:r>
            <a:r>
              <a:rPr lang="zh-CN" altLang="zh-CN" sz="2200" dirty="0">
                <a:latin typeface="+mn-ea"/>
              </a:rPr>
              <a:t>， </a:t>
            </a:r>
            <a:r>
              <a:rPr lang="en-US" altLang="zh-CN" sz="2200" dirty="0">
                <a:latin typeface="+mn-ea"/>
              </a:rPr>
              <a:t>Z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>
                <a:latin typeface="+mn-ea"/>
              </a:rPr>
              <a:t>=(X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>
                <a:latin typeface="+mn-ea"/>
              </a:rPr>
              <a:t>+Y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>
                <a:latin typeface="+mn-ea"/>
              </a:rPr>
              <a:t>)mod2</a:t>
            </a:r>
            <a:r>
              <a:rPr lang="zh-CN" altLang="zh-CN" sz="2200" dirty="0">
                <a:latin typeface="+mn-ea"/>
              </a:rPr>
              <a:t>。并利用随机变量</a:t>
            </a:r>
            <a:r>
              <a:rPr lang="en-US" altLang="zh-CN" sz="2200" dirty="0">
                <a:latin typeface="+mn-ea"/>
              </a:rPr>
              <a:t>X</a:t>
            </a:r>
            <a:r>
              <a:rPr lang="zh-CN" altLang="zh-CN" sz="2200" dirty="0">
                <a:latin typeface="+mn-ea"/>
              </a:rPr>
              <a:t>（输入）和</a:t>
            </a:r>
            <a:r>
              <a:rPr lang="en-US" altLang="zh-CN" sz="2200" dirty="0">
                <a:latin typeface="+mn-ea"/>
              </a:rPr>
              <a:t>Z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zh-CN" altLang="zh-CN" sz="2200" dirty="0">
                <a:latin typeface="+mn-ea"/>
              </a:rPr>
              <a:t>、</a:t>
            </a:r>
            <a:r>
              <a:rPr lang="en-US" altLang="zh-CN" sz="2200" dirty="0">
                <a:latin typeface="+mn-ea"/>
              </a:rPr>
              <a:t>Z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zh-CN" altLang="zh-CN" sz="2200" dirty="0">
                <a:latin typeface="+mn-ea"/>
              </a:rPr>
              <a:t>（输出）构造一个</a:t>
            </a:r>
            <a:r>
              <a:rPr lang="en-US" altLang="zh-CN" sz="2200" dirty="0">
                <a:latin typeface="+mn-ea"/>
              </a:rPr>
              <a:t>2-</a:t>
            </a:r>
            <a:r>
              <a:rPr lang="zh-CN" altLang="zh-CN" sz="2200" dirty="0">
                <a:latin typeface="+mn-ea"/>
              </a:rPr>
              <a:t>输出广播信道</a:t>
            </a:r>
            <a:r>
              <a:rPr lang="en-US" altLang="zh-CN" sz="2200" dirty="0">
                <a:latin typeface="+mn-ea"/>
              </a:rPr>
              <a:t>p(z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>
                <a:latin typeface="+mn-ea"/>
              </a:rPr>
              <a:t>,z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zh-CN" altLang="zh-CN" sz="2200" dirty="0">
                <a:latin typeface="+mn-ea"/>
              </a:rPr>
              <a:t>│</a:t>
            </a:r>
            <a:r>
              <a:rPr lang="en-US" altLang="zh-CN" sz="2200" dirty="0">
                <a:latin typeface="+mn-ea"/>
              </a:rPr>
              <a:t>x)</a:t>
            </a:r>
            <a:r>
              <a:rPr lang="zh-CN" altLang="zh-CN" sz="2200" dirty="0">
                <a:latin typeface="+mn-ea"/>
              </a:rPr>
              <a:t>，并称该信道为黑客的攻击信道</a:t>
            </a:r>
            <a:r>
              <a:rPr lang="en-US" altLang="zh-CN" sz="2200" dirty="0">
                <a:latin typeface="+mn-ea"/>
              </a:rPr>
              <a:t>G</a:t>
            </a:r>
            <a:r>
              <a:rPr lang="zh-CN" altLang="zh-CN" sz="2200" dirty="0">
                <a:latin typeface="+mn-ea"/>
              </a:rPr>
              <a:t>。</a:t>
            </a:r>
            <a:endParaRPr lang="en-US" altLang="zh-CN" sz="2200" dirty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zh-CN" sz="2200" dirty="0">
                <a:latin typeface="+mn-ea"/>
              </a:rPr>
              <a:t>好了，下面来考虑几个事件恒等式：</a:t>
            </a:r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en-US" altLang="zh-CN" sz="2400" dirty="0"/>
          </a:p>
          <a:p>
            <a:pPr lvl="1">
              <a:buFont typeface="Verdana" charset="0"/>
              <a:buChar char="◦"/>
            </a:pPr>
            <a:endParaRPr lang="zh-CN" altLang="zh-CN" sz="2800" dirty="0"/>
          </a:p>
          <a:p>
            <a:pPr marL="393192" lvl="1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6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2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第</a:t>
            </a:r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6</a:t>
            </a: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章 红客与黑客的多方对抗极限</a:t>
            </a:r>
            <a:endParaRPr kumimoji="0" lang="zh-CN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69347"/>
          </a:xfrm>
        </p:spPr>
        <p:txBody>
          <a:bodyPr>
            <a:noAutofit/>
          </a:bodyPr>
          <a:lstStyle/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 pitchFamily="2" charset="2"/>
              <a:buChar char="l"/>
            </a:pPr>
            <a:r>
              <a:rPr lang="zh-CN" altLang="en-US" sz="2100" dirty="0"/>
              <a:t>在上一章中，为了简捷计算，我们做了两个假定：</a:t>
            </a:r>
            <a:r>
              <a:rPr lang="en-US" altLang="zh-CN" sz="2100" dirty="0"/>
              <a:t>1</a:t>
            </a:r>
            <a:r>
              <a:rPr lang="zh-CN" altLang="en-US" sz="2100" dirty="0"/>
              <a:t>）红客与黑客是</a:t>
            </a:r>
            <a:r>
              <a:rPr lang="en-US" altLang="zh-CN" sz="2100" dirty="0"/>
              <a:t>1</a:t>
            </a:r>
            <a:r>
              <a:rPr lang="zh-CN" altLang="en-US" sz="2100" dirty="0"/>
              <a:t>对</a:t>
            </a:r>
            <a:r>
              <a:rPr lang="en-US" altLang="zh-CN" sz="2100" dirty="0"/>
              <a:t>1</a:t>
            </a:r>
            <a:r>
              <a:rPr lang="zh-CN" altLang="en-US" sz="2100" dirty="0"/>
              <a:t>的单挑；</a:t>
            </a:r>
            <a:r>
              <a:rPr lang="en-US" altLang="zh-CN" sz="2100" dirty="0"/>
              <a:t>2</a:t>
            </a:r>
            <a:r>
              <a:rPr lang="zh-CN" altLang="en-US" sz="2100" dirty="0"/>
              <a:t>）红客是红客，黑客是黑客，彼此界线十分明确。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 pitchFamily="2" charset="2"/>
              <a:buChar char="l"/>
            </a:pPr>
            <a:r>
              <a:rPr lang="zh-CN" altLang="en-US" sz="2100" dirty="0"/>
              <a:t>但是，在网络空间安全对抗的实际场景中，上述假定都有待突破。比如，</a:t>
            </a:r>
            <a:endParaRPr lang="en-US" altLang="zh-CN" sz="2100" dirty="0"/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sz="2100" dirty="0"/>
              <a:t>	</a:t>
            </a:r>
            <a:r>
              <a:rPr lang="zh-CN" altLang="en-US" sz="2100" dirty="0"/>
              <a:t>①多攻</a:t>
            </a:r>
            <a:r>
              <a:rPr lang="en-US" altLang="zh-CN" sz="2100" dirty="0"/>
              <a:t>1</a:t>
            </a:r>
            <a:r>
              <a:rPr lang="zh-CN" altLang="en-US" sz="2100" dirty="0"/>
              <a:t>的情形：几乎任何一个重要的网络系统，随时都在遭受众多黑客的攻击，而且，这些黑客彼此之间可能根本就不认识，甚至不知道相互的存在。</a:t>
            </a:r>
            <a:endParaRPr lang="en-US" altLang="zh-CN" sz="2100" dirty="0"/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sz="2100" dirty="0"/>
              <a:t>	</a:t>
            </a:r>
            <a:r>
              <a:rPr lang="zh-CN" altLang="en-US" sz="2100" dirty="0"/>
              <a:t>②</a:t>
            </a:r>
            <a:r>
              <a:rPr lang="en-US" altLang="zh-CN" sz="2100" dirty="0"/>
              <a:t>1</a:t>
            </a:r>
            <a:r>
              <a:rPr lang="zh-CN" altLang="en-US" sz="2100" dirty="0"/>
              <a:t>攻多的情形：每一个重要的信息系统，它一定有多个备份；假若黑客只是将该系统和其部分备份攻破了，但没能全部攻破所有备份，那么，就不能算黑客赢。 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 pitchFamily="2" charset="2"/>
              <a:buChar char="l"/>
            </a:pPr>
            <a:r>
              <a:rPr lang="zh-CN" altLang="en-US" sz="2100" dirty="0"/>
              <a:t>在网络空间安全的实战中，其实攻与防是一体的，既没有纯粹的黑客，同时也没有纯粹的红客。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6.2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一攻多可达极限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08818"/>
            <a:ext cx="8039686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>
                <a:latin typeface="+mn-ea"/>
              </a:rPr>
              <a:t>	{</a:t>
            </a:r>
            <a:r>
              <a:rPr lang="zh-CN" altLang="zh-CN" sz="2400" dirty="0">
                <a:latin typeface="+mn-ea"/>
              </a:rPr>
              <a:t>黑客</a:t>
            </a:r>
            <a:r>
              <a:rPr lang="en-US" altLang="zh-CN" sz="2400" dirty="0">
                <a:latin typeface="+mn-ea"/>
              </a:rPr>
              <a:t>X</a:t>
            </a:r>
            <a:r>
              <a:rPr lang="zh-CN" altLang="zh-CN" sz="2400" dirty="0">
                <a:latin typeface="+mn-ea"/>
              </a:rPr>
              <a:t>攻击成功</a:t>
            </a:r>
            <a:r>
              <a:rPr lang="en-US" altLang="zh-CN" sz="2400" dirty="0">
                <a:latin typeface="+mn-ea"/>
              </a:rPr>
              <a:t>}={</a:t>
            </a:r>
            <a:r>
              <a:rPr lang="zh-CN" altLang="zh-CN" sz="2400" dirty="0">
                <a:latin typeface="+mn-ea"/>
              </a:rPr>
              <a:t>黑客</a:t>
            </a:r>
            <a:r>
              <a:rPr lang="en-US" altLang="zh-CN" sz="2400" dirty="0">
                <a:latin typeface="+mn-ea"/>
              </a:rPr>
              <a:t>X</a:t>
            </a:r>
            <a:r>
              <a:rPr lang="zh-CN" altLang="zh-CN" sz="2400" dirty="0">
                <a:latin typeface="+mn-ea"/>
              </a:rPr>
              <a:t>攻击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成功</a:t>
            </a:r>
            <a:r>
              <a:rPr lang="en-US" altLang="zh-CN" sz="2400" dirty="0">
                <a:latin typeface="+mn-ea"/>
              </a:rPr>
              <a:t>}</a:t>
            </a:r>
            <a:r>
              <a:rPr lang="zh-CN" altLang="zh-CN" sz="2400" dirty="0">
                <a:latin typeface="+mn-ea"/>
              </a:rPr>
              <a:t>∩</a:t>
            </a:r>
            <a:r>
              <a:rPr lang="en-US" altLang="zh-CN" sz="2400" dirty="0">
                <a:latin typeface="+mn-ea"/>
              </a:rPr>
              <a:t>{</a:t>
            </a:r>
            <a:r>
              <a:rPr lang="zh-CN" altLang="zh-CN" sz="2400" dirty="0">
                <a:latin typeface="+mn-ea"/>
              </a:rPr>
              <a:t>黑客</a:t>
            </a:r>
            <a:r>
              <a:rPr lang="en-US" altLang="zh-CN" sz="2400" dirty="0">
                <a:latin typeface="+mn-ea"/>
              </a:rPr>
              <a:t>X</a:t>
            </a:r>
            <a:r>
              <a:rPr lang="zh-CN" altLang="zh-CN" sz="2400" dirty="0">
                <a:latin typeface="+mn-ea"/>
              </a:rPr>
              <a:t>攻击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成功</a:t>
            </a:r>
            <a:r>
              <a:rPr lang="en-US" altLang="zh-CN" sz="2400" dirty="0">
                <a:latin typeface="+mn-ea"/>
              </a:rPr>
              <a:t>}=[{</a:t>
            </a:r>
            <a:r>
              <a:rPr lang="zh-CN" altLang="zh-CN" sz="2400" dirty="0">
                <a:latin typeface="+mn-ea"/>
              </a:rPr>
              <a:t>黑客</a:t>
            </a:r>
            <a:r>
              <a:rPr lang="en-US" altLang="zh-CN" sz="2400" dirty="0">
                <a:latin typeface="+mn-ea"/>
              </a:rPr>
              <a:t>X</a:t>
            </a:r>
            <a:r>
              <a:rPr lang="zh-CN" altLang="zh-CN" sz="2400" dirty="0">
                <a:latin typeface="+mn-ea"/>
              </a:rPr>
              <a:t>自评攻击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成功，红客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自评防御失败</a:t>
            </a:r>
            <a:r>
              <a:rPr lang="en-US" altLang="zh-CN" sz="2400" dirty="0">
                <a:latin typeface="+mn-ea"/>
              </a:rPr>
              <a:t>}</a:t>
            </a:r>
            <a:r>
              <a:rPr lang="zh-CN" altLang="zh-CN" sz="2400" dirty="0">
                <a:latin typeface="+mn-ea"/>
              </a:rPr>
              <a:t>∪</a:t>
            </a:r>
            <a:r>
              <a:rPr lang="en-US" altLang="zh-CN" sz="2400" dirty="0">
                <a:latin typeface="+mn-ea"/>
              </a:rPr>
              <a:t>{</a:t>
            </a:r>
            <a:r>
              <a:rPr lang="zh-CN" altLang="zh-CN" sz="2400" dirty="0">
                <a:latin typeface="+mn-ea"/>
              </a:rPr>
              <a:t>黑客</a:t>
            </a:r>
            <a:r>
              <a:rPr lang="en-US" altLang="zh-CN" sz="2400" dirty="0">
                <a:latin typeface="+mn-ea"/>
              </a:rPr>
              <a:t>X</a:t>
            </a:r>
            <a:r>
              <a:rPr lang="zh-CN" altLang="zh-CN" sz="2400" dirty="0">
                <a:latin typeface="+mn-ea"/>
              </a:rPr>
              <a:t>自评攻击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失败，红客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自评防御失败</a:t>
            </a:r>
            <a:r>
              <a:rPr lang="en-US" altLang="zh-CN" sz="2400" dirty="0">
                <a:latin typeface="+mn-ea"/>
              </a:rPr>
              <a:t>}]</a:t>
            </a:r>
            <a:r>
              <a:rPr lang="zh-CN" altLang="zh-CN" sz="2400" dirty="0">
                <a:latin typeface="+mn-ea"/>
              </a:rPr>
              <a:t>∩</a:t>
            </a:r>
            <a:r>
              <a:rPr lang="en-US" altLang="zh-CN" sz="2400" dirty="0">
                <a:latin typeface="+mn-ea"/>
              </a:rPr>
              <a:t>[{</a:t>
            </a:r>
            <a:r>
              <a:rPr lang="zh-CN" altLang="zh-CN" sz="2400" dirty="0">
                <a:latin typeface="+mn-ea"/>
              </a:rPr>
              <a:t>黑客</a:t>
            </a:r>
            <a:r>
              <a:rPr lang="en-US" altLang="zh-CN" sz="2400" dirty="0">
                <a:latin typeface="+mn-ea"/>
              </a:rPr>
              <a:t>X</a:t>
            </a:r>
            <a:r>
              <a:rPr lang="zh-CN" altLang="zh-CN" sz="2400" dirty="0">
                <a:latin typeface="+mn-ea"/>
              </a:rPr>
              <a:t>自评攻击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成功，红客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自评防御失败</a:t>
            </a:r>
            <a:r>
              <a:rPr lang="en-US" altLang="zh-CN" sz="2400" dirty="0">
                <a:latin typeface="+mn-ea"/>
              </a:rPr>
              <a:t>}</a:t>
            </a:r>
            <a:r>
              <a:rPr lang="zh-CN" altLang="zh-CN" sz="2400" dirty="0">
                <a:latin typeface="+mn-ea"/>
              </a:rPr>
              <a:t>∪</a:t>
            </a:r>
            <a:r>
              <a:rPr lang="en-US" altLang="zh-CN" sz="2400" dirty="0">
                <a:latin typeface="+mn-ea"/>
              </a:rPr>
              <a:t>{</a:t>
            </a:r>
            <a:r>
              <a:rPr lang="zh-CN" altLang="zh-CN" sz="2400" dirty="0">
                <a:latin typeface="+mn-ea"/>
              </a:rPr>
              <a:t>黑客</a:t>
            </a:r>
            <a:r>
              <a:rPr lang="en-US" altLang="zh-CN" sz="2400" dirty="0">
                <a:latin typeface="+mn-ea"/>
              </a:rPr>
              <a:t>X</a:t>
            </a:r>
            <a:r>
              <a:rPr lang="zh-CN" altLang="zh-CN" sz="2400" dirty="0">
                <a:latin typeface="+mn-ea"/>
              </a:rPr>
              <a:t>自评攻击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失败，红客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自评防御失败</a:t>
            </a:r>
            <a:r>
              <a:rPr lang="en-US" altLang="zh-CN" sz="2400" dirty="0">
                <a:latin typeface="+mn-ea"/>
              </a:rPr>
              <a:t>}]</a:t>
            </a:r>
          </a:p>
          <a:p>
            <a:pPr>
              <a:buNone/>
            </a:pPr>
            <a:r>
              <a:rPr lang="en-US" altLang="zh-CN" sz="2400" dirty="0">
                <a:latin typeface="+mn-ea"/>
              </a:rPr>
              <a:t>	=[{X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=1,Y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=0}</a:t>
            </a:r>
            <a:r>
              <a:rPr lang="zh-CN" altLang="zh-CN" sz="2400" dirty="0">
                <a:latin typeface="+mn-ea"/>
              </a:rPr>
              <a:t>∪</a:t>
            </a:r>
            <a:r>
              <a:rPr lang="en-US" altLang="zh-CN" sz="2400" dirty="0">
                <a:latin typeface="+mn-ea"/>
              </a:rPr>
              <a:t>{X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=0, Y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=0}]</a:t>
            </a:r>
            <a:r>
              <a:rPr lang="zh-CN" altLang="zh-CN" sz="2400" dirty="0">
                <a:latin typeface="+mn-ea"/>
              </a:rPr>
              <a:t>∩</a:t>
            </a:r>
            <a:r>
              <a:rPr lang="en-US" altLang="zh-CN" sz="2400" dirty="0">
                <a:latin typeface="+mn-ea"/>
              </a:rPr>
              <a:t>[{X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=1,Y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=0}</a:t>
            </a:r>
            <a:r>
              <a:rPr lang="zh-CN" altLang="zh-CN" sz="2400" dirty="0">
                <a:latin typeface="+mn-ea"/>
              </a:rPr>
              <a:t>∪</a:t>
            </a:r>
            <a:r>
              <a:rPr lang="en-US" altLang="zh-CN" sz="2400" dirty="0">
                <a:latin typeface="+mn-ea"/>
              </a:rPr>
              <a:t>{X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=0, Y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=0}]=[{X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=1,Z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=1}</a:t>
            </a:r>
            <a:r>
              <a:rPr lang="zh-CN" altLang="zh-CN" sz="2400" dirty="0">
                <a:latin typeface="+mn-ea"/>
              </a:rPr>
              <a:t>∪</a:t>
            </a:r>
            <a:r>
              <a:rPr lang="en-US" altLang="zh-CN" sz="2400" dirty="0">
                <a:latin typeface="+mn-ea"/>
              </a:rPr>
              <a:t>{X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=0, Z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=0}]</a:t>
            </a:r>
            <a:r>
              <a:rPr lang="zh-CN" altLang="zh-CN" sz="2400" dirty="0">
                <a:latin typeface="+mn-ea"/>
              </a:rPr>
              <a:t>∩</a:t>
            </a:r>
            <a:r>
              <a:rPr lang="en-US" altLang="zh-CN" sz="2400" dirty="0">
                <a:latin typeface="+mn-ea"/>
              </a:rPr>
              <a:t>[{X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=1,Z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=1}</a:t>
            </a:r>
            <a:r>
              <a:rPr lang="zh-CN" altLang="zh-CN" sz="2400" dirty="0">
                <a:latin typeface="+mn-ea"/>
              </a:rPr>
              <a:t>∪</a:t>
            </a:r>
            <a:r>
              <a:rPr lang="en-US" altLang="zh-CN" sz="2400" dirty="0">
                <a:latin typeface="+mn-ea"/>
              </a:rPr>
              <a:t>{X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=0, Z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=0}]=[1</a:t>
            </a:r>
            <a:r>
              <a:rPr lang="zh-CN" altLang="zh-CN" sz="2400" dirty="0">
                <a:latin typeface="+mn-ea"/>
              </a:rPr>
              <a:t>比特信息被成功从广播信道</a:t>
            </a:r>
            <a:r>
              <a:rPr lang="en-US" altLang="zh-CN" sz="2400" dirty="0">
                <a:latin typeface="+mn-ea"/>
              </a:rPr>
              <a:t>G</a:t>
            </a:r>
            <a:r>
              <a:rPr lang="zh-CN" altLang="zh-CN" sz="2400" dirty="0">
                <a:latin typeface="+mn-ea"/>
              </a:rPr>
              <a:t>的第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个分支传输到目的地</a:t>
            </a:r>
            <a:r>
              <a:rPr lang="en-US" altLang="zh-CN" sz="2400" dirty="0">
                <a:latin typeface="+mn-ea"/>
              </a:rPr>
              <a:t>]</a:t>
            </a:r>
            <a:r>
              <a:rPr lang="zh-CN" altLang="zh-CN" sz="2400" dirty="0">
                <a:latin typeface="+mn-ea"/>
              </a:rPr>
              <a:t>∩</a:t>
            </a:r>
            <a:r>
              <a:rPr lang="en-US" altLang="zh-CN" sz="2400" dirty="0">
                <a:latin typeface="+mn-ea"/>
              </a:rPr>
              <a:t>[1</a:t>
            </a:r>
            <a:r>
              <a:rPr lang="zh-CN" altLang="zh-CN" sz="2400" dirty="0">
                <a:latin typeface="+mn-ea"/>
              </a:rPr>
              <a:t>比特信息被成功地从广播信道</a:t>
            </a:r>
            <a:r>
              <a:rPr lang="en-US" altLang="zh-CN" sz="2400" dirty="0">
                <a:latin typeface="+mn-ea"/>
              </a:rPr>
              <a:t>G</a:t>
            </a:r>
            <a:r>
              <a:rPr lang="zh-CN" altLang="zh-CN" sz="2400" dirty="0">
                <a:latin typeface="+mn-ea"/>
              </a:rPr>
              <a:t>的第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个分支传输到目的地</a:t>
            </a:r>
            <a:r>
              <a:rPr lang="en-US" altLang="zh-CN" sz="2400" dirty="0">
                <a:latin typeface="+mn-ea"/>
              </a:rPr>
              <a:t>]=[1</a:t>
            </a:r>
            <a:r>
              <a:rPr lang="zh-CN" altLang="zh-CN" sz="2400" dirty="0">
                <a:latin typeface="+mn-ea"/>
              </a:rPr>
              <a:t>比特信息在广播信道</a:t>
            </a:r>
            <a:r>
              <a:rPr lang="en-US" altLang="zh-CN" sz="2400" dirty="0">
                <a:latin typeface="+mn-ea"/>
              </a:rPr>
              <a:t>G</a:t>
            </a:r>
            <a:r>
              <a:rPr lang="zh-CN" altLang="zh-CN" sz="2400" dirty="0">
                <a:latin typeface="+mn-ea"/>
              </a:rPr>
              <a:t>中被成功传输</a:t>
            </a:r>
            <a:r>
              <a:rPr lang="en-US" altLang="zh-CN" sz="2400" dirty="0">
                <a:latin typeface="+mn-ea"/>
              </a:rPr>
              <a:t>]</a:t>
            </a:r>
            <a:r>
              <a:rPr lang="zh-CN" altLang="zh-CN" sz="2400" dirty="0">
                <a:latin typeface="+mn-ea"/>
              </a:rPr>
              <a:t>。</a:t>
            </a:r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en-US" altLang="zh-CN" sz="2400" dirty="0"/>
          </a:p>
          <a:p>
            <a:pPr lvl="1">
              <a:buFont typeface="Verdana" charset="0"/>
              <a:buChar char="◦"/>
            </a:pPr>
            <a:endParaRPr lang="zh-CN" altLang="zh-CN" sz="2800" dirty="0"/>
          </a:p>
          <a:p>
            <a:pPr marL="393192" lvl="1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170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6.2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一攻多可达极限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08818"/>
            <a:ext cx="8039686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zh-CN" sz="2500" dirty="0">
                <a:latin typeface="+mn-ea"/>
              </a:rPr>
              <a:t>以上推理过程，完全可以逆向进行，所以，我们有</a:t>
            </a:r>
            <a:r>
              <a:rPr lang="zh-CN" altLang="en-US" sz="2500" dirty="0">
                <a:latin typeface="+mn-ea"/>
              </a:rPr>
              <a:t>下</a:t>
            </a:r>
            <a:r>
              <a:rPr lang="zh-CN" altLang="en-US" sz="2500" b="1" dirty="0">
                <a:latin typeface="+mn-ea"/>
              </a:rPr>
              <a:t>定理</a:t>
            </a:r>
            <a:r>
              <a:rPr lang="en-US" altLang="zh-CN" sz="2500" b="1" dirty="0">
                <a:latin typeface="+mn-ea"/>
              </a:rPr>
              <a:t>6.4</a:t>
            </a:r>
            <a:r>
              <a:rPr lang="zh-CN" altLang="en-US" sz="2500" b="1" dirty="0">
                <a:latin typeface="+mn-ea"/>
              </a:rPr>
              <a:t>：</a:t>
            </a:r>
            <a:endParaRPr lang="zh-CN" altLang="zh-CN" sz="2500" b="1" dirty="0">
              <a:latin typeface="+mn-ea"/>
            </a:endParaRPr>
          </a:p>
          <a:p>
            <a:pPr>
              <a:buNone/>
            </a:pPr>
            <a:r>
              <a:rPr lang="en-US" altLang="zh-CN" sz="2500" dirty="0">
                <a:latin typeface="+mn-ea"/>
              </a:rPr>
              <a:t>	</a:t>
            </a:r>
            <a:r>
              <a:rPr lang="zh-CN" altLang="zh-CN" sz="2500" dirty="0">
                <a:latin typeface="+mn-ea"/>
              </a:rPr>
              <a:t>一个黑客</a:t>
            </a:r>
            <a:r>
              <a:rPr lang="en-US" altLang="zh-CN" sz="2500" dirty="0">
                <a:latin typeface="+mn-ea"/>
              </a:rPr>
              <a:t>X=(X</a:t>
            </a:r>
            <a:r>
              <a:rPr lang="en-US" altLang="zh-CN" sz="2500" baseline="-25000" dirty="0">
                <a:latin typeface="+mn-ea"/>
              </a:rPr>
              <a:t>1</a:t>
            </a:r>
            <a:r>
              <a:rPr lang="en-US" altLang="zh-CN" sz="2500" dirty="0">
                <a:latin typeface="+mn-ea"/>
              </a:rPr>
              <a:t>,X</a:t>
            </a:r>
            <a:r>
              <a:rPr lang="en-US" altLang="zh-CN" sz="2500" baseline="-25000" dirty="0">
                <a:latin typeface="+mn-ea"/>
              </a:rPr>
              <a:t>2</a:t>
            </a:r>
            <a:r>
              <a:rPr lang="en-US" altLang="zh-CN" sz="2500" dirty="0">
                <a:latin typeface="+mn-ea"/>
              </a:rPr>
              <a:t>)</a:t>
            </a:r>
            <a:r>
              <a:rPr lang="zh-CN" altLang="zh-CN" sz="2500" dirty="0">
                <a:latin typeface="+mn-ea"/>
              </a:rPr>
              <a:t>同时攻击两个红客</a:t>
            </a:r>
            <a:r>
              <a:rPr lang="en-US" altLang="zh-CN" sz="2500" dirty="0">
                <a:latin typeface="+mn-ea"/>
              </a:rPr>
              <a:t>Y</a:t>
            </a:r>
            <a:r>
              <a:rPr lang="en-US" altLang="zh-CN" sz="2500" baseline="-25000" dirty="0">
                <a:latin typeface="+mn-ea"/>
              </a:rPr>
              <a:t>1</a:t>
            </a:r>
            <a:r>
              <a:rPr lang="zh-CN" altLang="zh-CN" sz="2500" dirty="0">
                <a:latin typeface="+mn-ea"/>
              </a:rPr>
              <a:t>和</a:t>
            </a:r>
            <a:r>
              <a:rPr lang="en-US" altLang="zh-CN" sz="2500" dirty="0">
                <a:latin typeface="+mn-ea"/>
              </a:rPr>
              <a:t>Y</a:t>
            </a:r>
            <a:r>
              <a:rPr lang="en-US" altLang="zh-CN" sz="2500" baseline="-25000" dirty="0">
                <a:latin typeface="+mn-ea"/>
              </a:rPr>
              <a:t>2</a:t>
            </a:r>
            <a:r>
              <a:rPr lang="zh-CN" altLang="zh-CN" sz="2500" dirty="0">
                <a:latin typeface="+mn-ea"/>
              </a:rPr>
              <a:t>，如果在某个回合中黑客攻击成功，那么，</a:t>
            </a:r>
            <a:r>
              <a:rPr lang="en-US" altLang="zh-CN" sz="2500" dirty="0">
                <a:latin typeface="+mn-ea"/>
              </a:rPr>
              <a:t>1</a:t>
            </a:r>
            <a:r>
              <a:rPr lang="zh-CN" altLang="zh-CN" sz="2500" dirty="0">
                <a:latin typeface="+mn-ea"/>
              </a:rPr>
              <a:t>比特信息就在上述</a:t>
            </a:r>
            <a:r>
              <a:rPr lang="en-US" altLang="zh-CN" sz="2500" dirty="0">
                <a:latin typeface="+mn-ea"/>
              </a:rPr>
              <a:t>2-</a:t>
            </a:r>
            <a:r>
              <a:rPr lang="zh-CN" altLang="zh-CN" sz="2500" dirty="0">
                <a:latin typeface="+mn-ea"/>
              </a:rPr>
              <a:t>输出广播信道（攻击信道）</a:t>
            </a:r>
            <a:r>
              <a:rPr lang="en-US" altLang="zh-CN" sz="2500" dirty="0">
                <a:latin typeface="+mn-ea"/>
              </a:rPr>
              <a:t>G</a:t>
            </a:r>
            <a:r>
              <a:rPr lang="zh-CN" altLang="zh-CN" sz="2500" dirty="0">
                <a:latin typeface="+mn-ea"/>
              </a:rPr>
              <a:t>中被成功传输，反之亦然。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500" dirty="0">
                <a:latin typeface="+mn-ea"/>
              </a:rPr>
              <a:t>此定理，可以推广到“</a:t>
            </a:r>
            <a:r>
              <a:rPr lang="en-US" altLang="zh-CN" sz="2500" dirty="0">
                <a:latin typeface="+mn-ea"/>
              </a:rPr>
              <a:t>1</a:t>
            </a:r>
            <a:r>
              <a:rPr lang="zh-CN" altLang="en-US" sz="2500" dirty="0">
                <a:latin typeface="+mn-ea"/>
              </a:rPr>
              <a:t>攻多”的情况：</a:t>
            </a:r>
            <a:endParaRPr lang="en-US" altLang="zh-CN" sz="2500" dirty="0">
              <a:latin typeface="+mn-ea"/>
            </a:endParaRPr>
          </a:p>
          <a:p>
            <a:pPr>
              <a:buNone/>
            </a:pPr>
            <a:r>
              <a:rPr lang="en-US" altLang="zh-CN" sz="2500" dirty="0">
                <a:latin typeface="+mn-ea"/>
              </a:rPr>
              <a:t>	1</a:t>
            </a:r>
            <a:r>
              <a:rPr lang="zh-CN" altLang="zh-CN" sz="2500" dirty="0">
                <a:latin typeface="+mn-ea"/>
              </a:rPr>
              <a:t>个黑客</a:t>
            </a:r>
            <a:r>
              <a:rPr lang="en-US" altLang="zh-CN" sz="2500" dirty="0">
                <a:latin typeface="+mn-ea"/>
              </a:rPr>
              <a:t>X=(X</a:t>
            </a:r>
            <a:r>
              <a:rPr lang="en-US" altLang="zh-CN" sz="2500" baseline="-25000" dirty="0">
                <a:latin typeface="+mn-ea"/>
              </a:rPr>
              <a:t>1</a:t>
            </a:r>
            <a:r>
              <a:rPr lang="en-US" altLang="zh-CN" sz="2500" dirty="0">
                <a:latin typeface="+mn-ea"/>
              </a:rPr>
              <a:t>,X</a:t>
            </a:r>
            <a:r>
              <a:rPr lang="en-US" altLang="zh-CN" sz="2500" baseline="-25000" dirty="0">
                <a:latin typeface="+mn-ea"/>
              </a:rPr>
              <a:t>2</a:t>
            </a:r>
            <a:r>
              <a:rPr lang="en-US" altLang="zh-CN" sz="2500" dirty="0">
                <a:latin typeface="+mn-ea"/>
              </a:rPr>
              <a:t>,…,</a:t>
            </a:r>
            <a:r>
              <a:rPr lang="en-US" altLang="zh-CN" sz="2500" dirty="0" err="1">
                <a:latin typeface="+mn-ea"/>
              </a:rPr>
              <a:t>X</a:t>
            </a:r>
            <a:r>
              <a:rPr lang="en-US" altLang="zh-CN" sz="2500" baseline="-25000" dirty="0" err="1">
                <a:latin typeface="+mn-ea"/>
              </a:rPr>
              <a:t>m</a:t>
            </a:r>
            <a:r>
              <a:rPr lang="en-US" altLang="zh-CN" sz="2500" dirty="0">
                <a:latin typeface="+mn-ea"/>
              </a:rPr>
              <a:t>)</a:t>
            </a:r>
            <a:r>
              <a:rPr lang="zh-CN" altLang="zh-CN" sz="2500" dirty="0">
                <a:latin typeface="+mn-ea"/>
              </a:rPr>
              <a:t>，同时攻击任意</a:t>
            </a:r>
            <a:r>
              <a:rPr lang="en-US" altLang="zh-CN" sz="2500" dirty="0">
                <a:latin typeface="+mn-ea"/>
              </a:rPr>
              <a:t>m</a:t>
            </a:r>
            <a:r>
              <a:rPr lang="zh-CN" altLang="zh-CN" sz="2500" dirty="0">
                <a:latin typeface="+mn-ea"/>
              </a:rPr>
              <a:t>个红客</a:t>
            </a:r>
            <a:r>
              <a:rPr lang="en-US" altLang="zh-CN" sz="2500" dirty="0">
                <a:latin typeface="+mn-ea"/>
              </a:rPr>
              <a:t>Y</a:t>
            </a:r>
            <a:r>
              <a:rPr lang="en-US" altLang="zh-CN" sz="2500" baseline="-25000" dirty="0">
                <a:latin typeface="+mn-ea"/>
              </a:rPr>
              <a:t>1</a:t>
            </a:r>
            <a:r>
              <a:rPr lang="zh-CN" altLang="zh-CN" sz="2500" dirty="0">
                <a:latin typeface="+mn-ea"/>
              </a:rPr>
              <a:t>、</a:t>
            </a:r>
            <a:r>
              <a:rPr lang="en-US" altLang="zh-CN" sz="2500" dirty="0">
                <a:latin typeface="+mn-ea"/>
              </a:rPr>
              <a:t>Y</a:t>
            </a:r>
            <a:r>
              <a:rPr lang="en-US" altLang="zh-CN" sz="2500" baseline="-25000" dirty="0">
                <a:latin typeface="+mn-ea"/>
              </a:rPr>
              <a:t>2</a:t>
            </a:r>
            <a:r>
              <a:rPr lang="zh-CN" altLang="zh-CN" sz="2500" dirty="0">
                <a:latin typeface="+mn-ea"/>
              </a:rPr>
              <a:t>、</a:t>
            </a:r>
            <a:r>
              <a:rPr lang="en-US" altLang="zh-CN" sz="2500" dirty="0">
                <a:latin typeface="+mn-ea"/>
              </a:rPr>
              <a:t>…</a:t>
            </a:r>
            <a:r>
              <a:rPr lang="zh-CN" altLang="zh-CN" sz="2500" dirty="0">
                <a:latin typeface="+mn-ea"/>
              </a:rPr>
              <a:t>、</a:t>
            </a:r>
            <a:r>
              <a:rPr lang="en-US" altLang="zh-CN" sz="2500" dirty="0" err="1">
                <a:latin typeface="+mn-ea"/>
              </a:rPr>
              <a:t>Y</a:t>
            </a:r>
            <a:r>
              <a:rPr lang="en-US" altLang="zh-CN" sz="2500" baseline="-25000" dirty="0" err="1">
                <a:latin typeface="+mn-ea"/>
              </a:rPr>
              <a:t>m</a:t>
            </a:r>
            <a:r>
              <a:rPr lang="zh-CN" altLang="zh-CN" sz="2500" dirty="0">
                <a:latin typeface="+mn-ea"/>
              </a:rPr>
              <a:t>的情况。由于这</a:t>
            </a:r>
            <a:r>
              <a:rPr lang="en-US" altLang="zh-CN" sz="2500" dirty="0">
                <a:latin typeface="+mn-ea"/>
              </a:rPr>
              <a:t>m</a:t>
            </a:r>
            <a:r>
              <a:rPr lang="zh-CN" altLang="zh-CN" sz="2500" dirty="0">
                <a:latin typeface="+mn-ea"/>
              </a:rPr>
              <a:t>个红客是互为备份系统的守卫者，因此，黑客必须同时把这</a:t>
            </a:r>
            <a:r>
              <a:rPr lang="en-US" altLang="zh-CN" sz="2500" dirty="0">
                <a:latin typeface="+mn-ea"/>
              </a:rPr>
              <a:t>m</a:t>
            </a:r>
            <a:r>
              <a:rPr lang="zh-CN" altLang="zh-CN" sz="2500" dirty="0">
                <a:latin typeface="+mn-ea"/>
              </a:rPr>
              <a:t>个红客打败，才能算真赢。</a:t>
            </a:r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en-US" altLang="zh-CN" sz="2400" dirty="0"/>
          </a:p>
          <a:p>
            <a:pPr lvl="1">
              <a:buFont typeface="Verdana" charset="0"/>
              <a:buChar char="◦"/>
            </a:pPr>
            <a:endParaRPr lang="zh-CN" altLang="zh-CN" sz="2800" dirty="0"/>
          </a:p>
          <a:p>
            <a:pPr marL="393192" lvl="1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65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6.2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一攻多可达极限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08818"/>
            <a:ext cx="8039686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zh-CN" sz="2400" dirty="0">
                <a:latin typeface="+mn-ea"/>
              </a:rPr>
              <a:t>对任意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≤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zh-CN" altLang="zh-CN" sz="2400" dirty="0">
                <a:latin typeface="+mn-ea"/>
              </a:rPr>
              <a:t>≤</a:t>
            </a:r>
            <a:r>
              <a:rPr lang="en-US" altLang="zh-CN" sz="2400" dirty="0">
                <a:latin typeface="+mn-ea"/>
              </a:rPr>
              <a:t>m</a:t>
            </a:r>
            <a:r>
              <a:rPr lang="zh-CN" altLang="zh-CN" sz="2400" dirty="0">
                <a:latin typeface="+mn-ea"/>
              </a:rPr>
              <a:t>，红客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i</a:t>
            </a:r>
            <a:r>
              <a:rPr lang="zh-CN" altLang="zh-CN" sz="2400" dirty="0">
                <a:latin typeface="+mn-ea"/>
              </a:rPr>
              <a:t>按如下方式对自己每个回合的战果，进行真心盲自评：</a:t>
            </a:r>
          </a:p>
          <a:p>
            <a:pPr lvl="1">
              <a:buNone/>
            </a:pPr>
            <a:r>
              <a:rPr lang="en-US" altLang="zh-CN" sz="2400" dirty="0">
                <a:latin typeface="+mn-ea"/>
              </a:rPr>
              <a:t>	</a:t>
            </a:r>
            <a:r>
              <a:rPr lang="zh-CN" altLang="zh-CN" sz="2400" dirty="0">
                <a:latin typeface="+mn-ea"/>
              </a:rPr>
              <a:t>红客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i</a:t>
            </a:r>
            <a:r>
              <a:rPr lang="zh-CN" altLang="zh-CN" sz="2400" dirty="0">
                <a:latin typeface="+mn-ea"/>
              </a:rPr>
              <a:t>对本回合防御盲自评为成功，则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=1</a:t>
            </a:r>
            <a:r>
              <a:rPr lang="zh-CN" altLang="zh-CN" sz="2400" dirty="0">
                <a:latin typeface="+mn-ea"/>
              </a:rPr>
              <a:t>；红客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i</a:t>
            </a:r>
            <a:r>
              <a:rPr lang="zh-CN" altLang="zh-CN" sz="2400" dirty="0">
                <a:latin typeface="+mn-ea"/>
              </a:rPr>
              <a:t>对本回合盲自评防御为失败，则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=0</a:t>
            </a:r>
            <a:r>
              <a:rPr lang="zh-CN" altLang="zh-CN" sz="2400" dirty="0">
                <a:latin typeface="+mn-ea"/>
              </a:rPr>
              <a:t>；</a:t>
            </a:r>
          </a:p>
          <a:p>
            <a:pPr>
              <a:buFont typeface="Wingdings" pitchFamily="2" charset="2"/>
              <a:buChar char="Ø"/>
            </a:pPr>
            <a:r>
              <a:rPr lang="zh-CN" altLang="zh-CN" sz="2400" dirty="0">
                <a:latin typeface="+mn-ea"/>
              </a:rPr>
              <a:t>每个回合中，黑客按如下方式对自己攻击红客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…</a:t>
            </a:r>
            <a:r>
              <a:rPr lang="zh-CN" altLang="zh-CN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Y</a:t>
            </a:r>
            <a:r>
              <a:rPr lang="en-US" altLang="zh-CN" sz="2400" baseline="-25000" dirty="0" err="1">
                <a:latin typeface="+mn-ea"/>
              </a:rPr>
              <a:t>m</a:t>
            </a:r>
            <a:r>
              <a:rPr lang="zh-CN" altLang="zh-CN" sz="2400" dirty="0">
                <a:latin typeface="+mn-ea"/>
              </a:rPr>
              <a:t>的成果，进行真心盲自评：任取整数集合</a:t>
            </a:r>
            <a:r>
              <a:rPr lang="en-US" altLang="zh-CN" sz="2400" dirty="0">
                <a:latin typeface="+mn-ea"/>
              </a:rPr>
              <a:t>{1,2,…,m}</a:t>
            </a:r>
            <a:r>
              <a:rPr lang="zh-CN" altLang="zh-CN" sz="2400" dirty="0">
                <a:latin typeface="+mn-ea"/>
              </a:rPr>
              <a:t>的一个子集</a:t>
            </a:r>
            <a:r>
              <a:rPr lang="en-US" altLang="zh-CN" sz="2400" dirty="0">
                <a:latin typeface="+mn-ea"/>
              </a:rPr>
              <a:t>S</a:t>
            </a:r>
            <a:r>
              <a:rPr lang="zh-CN" altLang="zh-CN" sz="2400" dirty="0">
                <a:latin typeface="+mn-ea"/>
              </a:rPr>
              <a:t>，记</a:t>
            </a:r>
            <a:r>
              <a:rPr lang="en-US" altLang="zh-CN" sz="2400" dirty="0" err="1">
                <a:latin typeface="+mn-ea"/>
              </a:rPr>
              <a:t>S</a:t>
            </a:r>
            <a:r>
              <a:rPr lang="en-US" altLang="zh-CN" sz="2400" baseline="30000" dirty="0" err="1">
                <a:latin typeface="+mn-ea"/>
              </a:rPr>
              <a:t>c</a:t>
            </a:r>
            <a:r>
              <a:rPr lang="zh-CN" altLang="zh-CN" sz="2400" dirty="0">
                <a:latin typeface="+mn-ea"/>
              </a:rPr>
              <a:t>为</a:t>
            </a:r>
            <a:r>
              <a:rPr lang="en-US" altLang="zh-CN" sz="2400" dirty="0">
                <a:latin typeface="+mn-ea"/>
              </a:rPr>
              <a:t>S</a:t>
            </a:r>
            <a:r>
              <a:rPr lang="zh-CN" altLang="zh-CN" sz="2400" dirty="0">
                <a:latin typeface="+mn-ea"/>
              </a:rPr>
              <a:t>的补集，即，</a:t>
            </a:r>
            <a:r>
              <a:rPr lang="en-US" altLang="zh-CN" sz="2400" dirty="0" err="1">
                <a:latin typeface="+mn-ea"/>
              </a:rPr>
              <a:t>S</a:t>
            </a:r>
            <a:r>
              <a:rPr lang="en-US" altLang="zh-CN" sz="2400" baseline="30000" dirty="0" err="1">
                <a:latin typeface="+mn-ea"/>
              </a:rPr>
              <a:t>c</a:t>
            </a:r>
            <a:r>
              <a:rPr lang="en-US" altLang="zh-CN" sz="2400" dirty="0">
                <a:latin typeface="+mn-ea"/>
              </a:rPr>
              <a:t>={1,2,…,m}-S</a:t>
            </a:r>
            <a:r>
              <a:rPr lang="zh-CN" altLang="zh-CN" sz="2400" dirty="0">
                <a:latin typeface="+mn-ea"/>
              </a:rPr>
              <a:t>，再记</a:t>
            </a:r>
            <a:r>
              <a:rPr lang="en-US" altLang="zh-CN" sz="2400" dirty="0">
                <a:latin typeface="+mn-ea"/>
              </a:rPr>
              <a:t>Y(S)</a:t>
            </a:r>
            <a:r>
              <a:rPr lang="zh-CN" altLang="zh-CN" sz="2400" dirty="0">
                <a:latin typeface="+mn-ea"/>
              </a:rPr>
              <a:t>为</a:t>
            </a:r>
            <a:r>
              <a:rPr lang="en-US" altLang="zh-CN" sz="2400" dirty="0">
                <a:latin typeface="+mn-ea"/>
              </a:rPr>
              <a:t>{Y</a:t>
            </a:r>
            <a:r>
              <a:rPr lang="en-US" altLang="zh-CN" sz="2400" baseline="-25000" dirty="0">
                <a:latin typeface="+mn-ea"/>
              </a:rPr>
              <a:t>i</a:t>
            </a:r>
            <a:r>
              <a:rPr lang="zh-CN" altLang="zh-CN" sz="2400" dirty="0">
                <a:latin typeface="+mn-ea"/>
              </a:rPr>
              <a:t>：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zh-CN" altLang="zh-CN" sz="2400" dirty="0">
                <a:latin typeface="+mn-ea"/>
              </a:rPr>
              <a:t>∈</a:t>
            </a:r>
            <a:r>
              <a:rPr lang="en-US" altLang="zh-CN" sz="2400" dirty="0">
                <a:latin typeface="+mn-ea"/>
              </a:rPr>
              <a:t>S}</a:t>
            </a:r>
            <a:r>
              <a:rPr lang="zh-CN" altLang="zh-CN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Y(</a:t>
            </a:r>
            <a:r>
              <a:rPr lang="en-US" altLang="zh-CN" sz="2400" dirty="0" err="1">
                <a:latin typeface="+mn-ea"/>
              </a:rPr>
              <a:t>S</a:t>
            </a:r>
            <a:r>
              <a:rPr lang="en-US" altLang="zh-CN" sz="2400" baseline="30000" dirty="0" err="1">
                <a:latin typeface="+mn-ea"/>
              </a:rPr>
              <a:t>c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zh-CN" sz="2400" dirty="0">
                <a:latin typeface="+mn-ea"/>
              </a:rPr>
              <a:t>为</a:t>
            </a:r>
            <a:r>
              <a:rPr lang="en-US" altLang="zh-CN" sz="2400" dirty="0">
                <a:latin typeface="+mn-ea"/>
              </a:rPr>
              <a:t>{Y</a:t>
            </a:r>
            <a:r>
              <a:rPr lang="en-US" altLang="zh-CN" sz="2400" baseline="-25000" dirty="0">
                <a:latin typeface="+mn-ea"/>
              </a:rPr>
              <a:t>i</a:t>
            </a:r>
            <a:r>
              <a:rPr lang="zh-CN" altLang="zh-CN" sz="2400" dirty="0">
                <a:latin typeface="+mn-ea"/>
              </a:rPr>
              <a:t>：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zh-CN" altLang="zh-CN" sz="2400" dirty="0">
                <a:latin typeface="+mn-ea"/>
              </a:rPr>
              <a:t>∈</a:t>
            </a:r>
            <a:r>
              <a:rPr lang="en-US" altLang="zh-CN" sz="2400" dirty="0" err="1">
                <a:latin typeface="+mn-ea"/>
              </a:rPr>
              <a:t>S</a:t>
            </a:r>
            <a:r>
              <a:rPr lang="en-US" altLang="zh-CN" sz="2400" baseline="30000" dirty="0" err="1">
                <a:latin typeface="+mn-ea"/>
              </a:rPr>
              <a:t>c</a:t>
            </a:r>
            <a:r>
              <a:rPr lang="en-US" altLang="zh-CN" sz="2400" dirty="0">
                <a:latin typeface="+mn-ea"/>
              </a:rPr>
              <a:t>}</a:t>
            </a:r>
            <a:r>
              <a:rPr lang="zh-CN" altLang="zh-CN" sz="2400" dirty="0">
                <a:latin typeface="+mn-ea"/>
              </a:rPr>
              <a:t>，如果黑客自评成功地攻击了</a:t>
            </a:r>
            <a:r>
              <a:rPr lang="en-US" altLang="zh-CN" sz="2400" dirty="0">
                <a:latin typeface="+mn-ea"/>
              </a:rPr>
              <a:t>Y(S)</a:t>
            </a:r>
            <a:r>
              <a:rPr lang="zh-CN" altLang="zh-CN" sz="2400" dirty="0">
                <a:latin typeface="+mn-ea"/>
              </a:rPr>
              <a:t>中的红客，但却自评被</a:t>
            </a:r>
            <a:r>
              <a:rPr lang="en-US" altLang="zh-CN" sz="2400" dirty="0">
                <a:latin typeface="+mn-ea"/>
              </a:rPr>
              <a:t>Y(</a:t>
            </a:r>
            <a:r>
              <a:rPr lang="en-US" altLang="zh-CN" sz="2400" dirty="0" err="1">
                <a:latin typeface="+mn-ea"/>
              </a:rPr>
              <a:t>S</a:t>
            </a:r>
            <a:r>
              <a:rPr lang="en-US" altLang="zh-CN" sz="2400" baseline="30000" dirty="0" err="1">
                <a:latin typeface="+mn-ea"/>
              </a:rPr>
              <a:t>c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zh-CN" sz="2400" dirty="0">
                <a:latin typeface="+mn-ea"/>
              </a:rPr>
              <a:t>中的红客成功防御，那么，黑客</a:t>
            </a:r>
            <a:r>
              <a:rPr lang="en-US" altLang="zh-CN" sz="2400" dirty="0">
                <a:latin typeface="+mn-ea"/>
              </a:rPr>
              <a:t>X</a:t>
            </a:r>
            <a:r>
              <a:rPr lang="zh-CN" altLang="zh-CN" sz="2400" dirty="0">
                <a:latin typeface="+mn-ea"/>
              </a:rPr>
              <a:t>的盲自评就为：</a:t>
            </a:r>
            <a:endParaRPr lang="en-US" altLang="zh-CN" sz="2400" dirty="0">
              <a:latin typeface="+mn-ea"/>
            </a:endParaRPr>
          </a:p>
          <a:p>
            <a:pPr algn="ctr">
              <a:buNone/>
            </a:pPr>
            <a:r>
              <a:rPr lang="en-US" altLang="zh-CN" sz="2400" dirty="0">
                <a:latin typeface="+mn-ea"/>
              </a:rPr>
              <a:t>	{X</a:t>
            </a:r>
            <a:r>
              <a:rPr lang="en-US" altLang="zh-CN" sz="2400" baseline="-25000" dirty="0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=1</a:t>
            </a:r>
            <a:r>
              <a:rPr lang="zh-CN" altLang="zh-CN" sz="2400" dirty="0">
                <a:latin typeface="+mn-ea"/>
              </a:rPr>
              <a:t>：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zh-CN" altLang="zh-CN" sz="2400" dirty="0">
                <a:latin typeface="+mn-ea"/>
              </a:rPr>
              <a:t>∈</a:t>
            </a:r>
            <a:r>
              <a:rPr lang="en-US" altLang="zh-CN" sz="2400" dirty="0">
                <a:latin typeface="+mn-ea"/>
              </a:rPr>
              <a:t>S}</a:t>
            </a:r>
            <a:r>
              <a:rPr lang="zh-CN" altLang="zh-CN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{X</a:t>
            </a:r>
            <a:r>
              <a:rPr lang="en-US" altLang="zh-CN" sz="2400" baseline="-25000" dirty="0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=0</a:t>
            </a:r>
            <a:r>
              <a:rPr lang="zh-CN" altLang="zh-CN" sz="2400" dirty="0">
                <a:latin typeface="+mn-ea"/>
              </a:rPr>
              <a:t>：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zh-CN" altLang="zh-CN" sz="2400" dirty="0">
                <a:latin typeface="+mn-ea"/>
              </a:rPr>
              <a:t>∈</a:t>
            </a:r>
            <a:r>
              <a:rPr lang="en-US" altLang="zh-CN" sz="2400" dirty="0" err="1">
                <a:latin typeface="+mn-ea"/>
              </a:rPr>
              <a:t>S</a:t>
            </a:r>
            <a:r>
              <a:rPr lang="en-US" altLang="zh-CN" sz="2400" baseline="30000" dirty="0" err="1">
                <a:latin typeface="+mn-ea"/>
              </a:rPr>
              <a:t>c</a:t>
            </a:r>
            <a:r>
              <a:rPr lang="en-US" altLang="zh-CN" sz="2400" dirty="0">
                <a:latin typeface="+mn-ea"/>
              </a:rPr>
              <a:t>}</a:t>
            </a:r>
            <a:endParaRPr lang="zh-CN" altLang="zh-CN" sz="2400" dirty="0">
              <a:latin typeface="+mn-ea"/>
            </a:endParaRPr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en-US" altLang="zh-CN" sz="2400" dirty="0"/>
          </a:p>
          <a:p>
            <a:pPr lvl="1">
              <a:buFont typeface="Verdana" charset="0"/>
              <a:buChar char="◦"/>
            </a:pPr>
            <a:endParaRPr lang="zh-CN" altLang="zh-CN" sz="2800" dirty="0"/>
          </a:p>
          <a:p>
            <a:pPr marL="393192" lvl="1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6.2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一攻多可达极限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08818"/>
            <a:ext cx="8039686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zh-CN" dirty="0">
                <a:latin typeface="+mn-ea"/>
              </a:rPr>
              <a:t>再造</a:t>
            </a:r>
            <a:r>
              <a:rPr lang="en-US" altLang="zh-CN" dirty="0">
                <a:latin typeface="+mn-ea"/>
              </a:rPr>
              <a:t>m</a:t>
            </a:r>
            <a:r>
              <a:rPr lang="zh-CN" altLang="zh-CN" dirty="0">
                <a:latin typeface="+mn-ea"/>
              </a:rPr>
              <a:t>个随机变量</a:t>
            </a:r>
            <a:r>
              <a:rPr lang="en-US" altLang="zh-CN" dirty="0" err="1">
                <a:latin typeface="+mn-ea"/>
              </a:rPr>
              <a:t>Z</a:t>
            </a:r>
            <a:r>
              <a:rPr lang="en-US" altLang="zh-CN" baseline="-25000" dirty="0" err="1">
                <a:latin typeface="+mn-ea"/>
              </a:rPr>
              <a:t>i</a:t>
            </a:r>
            <a:r>
              <a:rPr lang="zh-CN" altLang="zh-CN" dirty="0">
                <a:latin typeface="+mn-ea"/>
              </a:rPr>
              <a:t>，这里</a:t>
            </a:r>
            <a:endParaRPr lang="en-US" altLang="zh-CN" dirty="0">
              <a:latin typeface="+mn-ea"/>
            </a:endParaRPr>
          </a:p>
          <a:p>
            <a:pPr algn="ctr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Z</a:t>
            </a:r>
            <a:r>
              <a:rPr lang="en-US" altLang="zh-CN" baseline="-25000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= (</a:t>
            </a:r>
            <a:r>
              <a:rPr lang="en-US" altLang="zh-CN" dirty="0" err="1">
                <a:latin typeface="+mn-ea"/>
              </a:rPr>
              <a:t>X</a:t>
            </a:r>
            <a:r>
              <a:rPr lang="en-US" altLang="zh-CN" baseline="-25000" dirty="0" err="1">
                <a:latin typeface="+mn-ea"/>
              </a:rPr>
              <a:t>i</a:t>
            </a:r>
            <a:r>
              <a:rPr lang="en-US" altLang="zh-CN" dirty="0" err="1">
                <a:latin typeface="+mn-ea"/>
              </a:rPr>
              <a:t>+Y</a:t>
            </a:r>
            <a:r>
              <a:rPr lang="en-US" altLang="zh-CN" baseline="-25000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)mod2</a:t>
            </a:r>
            <a:r>
              <a:rPr lang="zh-CN" altLang="zh-CN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≤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zh-CN" dirty="0">
                <a:latin typeface="+mn-ea"/>
              </a:rPr>
              <a:t>≤</a:t>
            </a:r>
            <a:r>
              <a:rPr lang="en-US" altLang="zh-CN" dirty="0">
                <a:latin typeface="+mn-ea"/>
              </a:rPr>
              <a:t>m</a:t>
            </a:r>
            <a:r>
              <a:rPr lang="zh-CN" altLang="zh-CN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zh-CN" dirty="0">
                <a:latin typeface="+mn-ea"/>
              </a:rPr>
              <a:t>并利用随机变量</a:t>
            </a:r>
            <a:r>
              <a:rPr lang="en-US" altLang="zh-CN" dirty="0">
                <a:latin typeface="+mn-ea"/>
              </a:rPr>
              <a:t>X</a:t>
            </a:r>
            <a:r>
              <a:rPr lang="zh-CN" altLang="zh-CN" dirty="0">
                <a:latin typeface="+mn-ea"/>
              </a:rPr>
              <a:t>（输入）和</a:t>
            </a:r>
            <a:r>
              <a:rPr lang="en-US" altLang="zh-CN" dirty="0">
                <a:latin typeface="+mn-ea"/>
              </a:rPr>
              <a:t>Z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Z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zh-CN" altLang="en-US" baseline="-25000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…</a:t>
            </a:r>
            <a:r>
              <a:rPr lang="zh-CN" altLang="zh-CN" dirty="0">
                <a:latin typeface="+mn-ea"/>
              </a:rPr>
              <a:t>、</a:t>
            </a:r>
            <a:r>
              <a:rPr lang="en-US" altLang="zh-CN" dirty="0" err="1">
                <a:latin typeface="+mn-ea"/>
              </a:rPr>
              <a:t>Z</a:t>
            </a:r>
            <a:r>
              <a:rPr lang="en-US" altLang="zh-CN" baseline="-25000" dirty="0" err="1">
                <a:latin typeface="+mn-ea"/>
              </a:rPr>
              <a:t>m</a:t>
            </a:r>
            <a:r>
              <a:rPr lang="zh-CN" altLang="zh-CN" dirty="0">
                <a:latin typeface="+mn-ea"/>
              </a:rPr>
              <a:t>（输出）构造一个</a:t>
            </a:r>
            <a:r>
              <a:rPr lang="en-US" altLang="zh-CN" dirty="0">
                <a:latin typeface="+mn-ea"/>
              </a:rPr>
              <a:t>m-</a:t>
            </a:r>
            <a:r>
              <a:rPr lang="zh-CN" altLang="zh-CN" dirty="0">
                <a:latin typeface="+mn-ea"/>
              </a:rPr>
              <a:t>输出广播信道</a:t>
            </a:r>
            <a:r>
              <a:rPr lang="en-US" altLang="zh-CN" dirty="0">
                <a:latin typeface="+mn-ea"/>
              </a:rPr>
              <a:t>p(z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,z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en-US" altLang="zh-CN" dirty="0">
                <a:latin typeface="+mn-ea"/>
              </a:rPr>
              <a:t>,…,</a:t>
            </a:r>
            <a:r>
              <a:rPr lang="en-US" altLang="zh-CN" dirty="0" err="1">
                <a:latin typeface="+mn-ea"/>
              </a:rPr>
              <a:t>z</a:t>
            </a:r>
            <a:r>
              <a:rPr lang="en-US" altLang="zh-CN" baseline="-25000" dirty="0" err="1">
                <a:latin typeface="+mn-ea"/>
              </a:rPr>
              <a:t>m</a:t>
            </a:r>
            <a:r>
              <a:rPr lang="zh-CN" altLang="zh-CN" dirty="0">
                <a:latin typeface="+mn-ea"/>
              </a:rPr>
              <a:t>│</a:t>
            </a:r>
            <a:r>
              <a:rPr lang="en-US" altLang="zh-CN" dirty="0">
                <a:latin typeface="+mn-ea"/>
              </a:rPr>
              <a:t>x)</a:t>
            </a:r>
            <a:r>
              <a:rPr lang="zh-CN" altLang="zh-CN" dirty="0">
                <a:latin typeface="+mn-ea"/>
              </a:rPr>
              <a:t>并称该信道为黑客的攻击信道</a:t>
            </a:r>
            <a:r>
              <a:rPr lang="en-US" altLang="zh-CN" dirty="0">
                <a:latin typeface="+mn-ea"/>
              </a:rPr>
              <a:t>H</a:t>
            </a:r>
            <a:r>
              <a:rPr lang="zh-CN" altLang="zh-CN" dirty="0">
                <a:latin typeface="+mn-ea"/>
              </a:rPr>
              <a:t>。</a:t>
            </a:r>
          </a:p>
          <a:p>
            <a:pPr>
              <a:buFont typeface="Wingdings" pitchFamily="2" charset="2"/>
              <a:buChar char="Ø"/>
            </a:pPr>
            <a:r>
              <a:rPr lang="zh-CN" altLang="zh-CN" dirty="0">
                <a:latin typeface="+mn-ea"/>
              </a:rPr>
              <a:t>好了，下面来考虑几个事件恒等式：</a:t>
            </a:r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en-US" altLang="zh-CN" sz="2400" dirty="0"/>
          </a:p>
          <a:p>
            <a:pPr lvl="1">
              <a:buFont typeface="Verdana" charset="0"/>
              <a:buChar char="◦"/>
            </a:pPr>
            <a:endParaRPr lang="zh-CN" altLang="zh-CN" sz="2800" dirty="0"/>
          </a:p>
          <a:p>
            <a:pPr marL="393192" lvl="1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20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6.2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一攻多可达极限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08818"/>
            <a:ext cx="8039686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>
                <a:latin typeface="+mn-ea"/>
              </a:rPr>
              <a:t>{</a:t>
            </a:r>
            <a:r>
              <a:rPr lang="zh-CN" altLang="zh-CN" dirty="0">
                <a:latin typeface="+mn-ea"/>
              </a:rPr>
              <a:t>黑客</a:t>
            </a:r>
            <a:r>
              <a:rPr lang="en-US" altLang="zh-CN" dirty="0">
                <a:latin typeface="+mn-ea"/>
              </a:rPr>
              <a:t>X</a:t>
            </a:r>
            <a:r>
              <a:rPr lang="zh-CN" altLang="zh-CN" dirty="0">
                <a:latin typeface="+mn-ea"/>
              </a:rPr>
              <a:t>攻击成功</a:t>
            </a:r>
            <a:r>
              <a:rPr lang="en-US" altLang="zh-CN" dirty="0">
                <a:latin typeface="+mn-ea"/>
              </a:rPr>
              <a:t>}=</a:t>
            </a:r>
            <a:r>
              <a:rPr lang="zh-CN" altLang="zh-CN" dirty="0">
                <a:latin typeface="+mn-ea"/>
              </a:rPr>
              <a:t>∩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zh-CN" altLang="zh-CN" baseline="-25000" dirty="0">
                <a:latin typeface="+mn-ea"/>
              </a:rPr>
              <a:t>≤</a:t>
            </a:r>
            <a:r>
              <a:rPr lang="en-US" altLang="zh-CN" baseline="-25000" dirty="0" err="1">
                <a:latin typeface="+mn-ea"/>
              </a:rPr>
              <a:t>i</a:t>
            </a:r>
            <a:r>
              <a:rPr lang="zh-CN" altLang="zh-CN" baseline="-25000" dirty="0">
                <a:latin typeface="+mn-ea"/>
              </a:rPr>
              <a:t>≤</a:t>
            </a:r>
            <a:r>
              <a:rPr lang="en-US" altLang="zh-CN" baseline="-25000" dirty="0">
                <a:latin typeface="+mn-ea"/>
              </a:rPr>
              <a:t>m</a:t>
            </a:r>
            <a:r>
              <a:rPr lang="en-US" altLang="zh-CN" dirty="0">
                <a:latin typeface="+mn-ea"/>
              </a:rPr>
              <a:t>{</a:t>
            </a:r>
            <a:r>
              <a:rPr lang="zh-CN" altLang="zh-CN" dirty="0">
                <a:latin typeface="+mn-ea"/>
              </a:rPr>
              <a:t>黑客</a:t>
            </a:r>
            <a:r>
              <a:rPr lang="en-US" altLang="zh-CN" dirty="0">
                <a:latin typeface="+mn-ea"/>
              </a:rPr>
              <a:t>X</a:t>
            </a:r>
            <a:r>
              <a:rPr lang="zh-CN" altLang="zh-CN" dirty="0">
                <a:latin typeface="+mn-ea"/>
              </a:rPr>
              <a:t>攻击</a:t>
            </a:r>
            <a:r>
              <a:rPr lang="en-US" altLang="zh-CN" dirty="0">
                <a:latin typeface="+mn-ea"/>
              </a:rPr>
              <a:t>Y</a:t>
            </a:r>
            <a:r>
              <a:rPr lang="en-US" altLang="zh-CN" baseline="-25000" dirty="0">
                <a:latin typeface="+mn-ea"/>
              </a:rPr>
              <a:t>i</a:t>
            </a:r>
            <a:r>
              <a:rPr lang="zh-CN" altLang="zh-CN" dirty="0">
                <a:latin typeface="+mn-ea"/>
              </a:rPr>
              <a:t>成功</a:t>
            </a:r>
            <a:r>
              <a:rPr lang="en-US" altLang="zh-CN" dirty="0">
                <a:latin typeface="+mn-ea"/>
              </a:rPr>
              <a:t>}=</a:t>
            </a:r>
            <a:r>
              <a:rPr lang="zh-CN" altLang="zh-CN" dirty="0">
                <a:latin typeface="+mn-ea"/>
              </a:rPr>
              <a:t>∩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zh-CN" altLang="zh-CN" baseline="-25000" dirty="0">
                <a:latin typeface="+mn-ea"/>
              </a:rPr>
              <a:t>≤</a:t>
            </a:r>
            <a:r>
              <a:rPr lang="en-US" altLang="zh-CN" baseline="-25000" dirty="0" err="1">
                <a:latin typeface="+mn-ea"/>
              </a:rPr>
              <a:t>i</a:t>
            </a:r>
            <a:r>
              <a:rPr lang="zh-CN" altLang="zh-CN" baseline="-25000" dirty="0">
                <a:latin typeface="+mn-ea"/>
              </a:rPr>
              <a:t>≤</a:t>
            </a:r>
            <a:r>
              <a:rPr lang="en-US" altLang="zh-CN" baseline="-25000" dirty="0">
                <a:latin typeface="+mn-ea"/>
              </a:rPr>
              <a:t>m</a:t>
            </a:r>
            <a:r>
              <a:rPr lang="en-US" altLang="zh-CN" dirty="0">
                <a:latin typeface="+mn-ea"/>
              </a:rPr>
              <a:t> [{</a:t>
            </a:r>
            <a:r>
              <a:rPr lang="zh-CN" altLang="zh-CN" dirty="0">
                <a:latin typeface="+mn-ea"/>
              </a:rPr>
              <a:t>黑客</a:t>
            </a:r>
            <a:r>
              <a:rPr lang="en-US" altLang="zh-CN" dirty="0">
                <a:latin typeface="+mn-ea"/>
              </a:rPr>
              <a:t>X</a:t>
            </a:r>
            <a:r>
              <a:rPr lang="zh-CN" altLang="zh-CN" dirty="0">
                <a:latin typeface="+mn-ea"/>
              </a:rPr>
              <a:t>自评攻击</a:t>
            </a:r>
            <a:r>
              <a:rPr lang="en-US" altLang="zh-CN" dirty="0">
                <a:latin typeface="+mn-ea"/>
              </a:rPr>
              <a:t>Y</a:t>
            </a:r>
            <a:r>
              <a:rPr lang="en-US" altLang="zh-CN" baseline="-25000" dirty="0">
                <a:latin typeface="+mn-ea"/>
              </a:rPr>
              <a:t>i</a:t>
            </a:r>
            <a:r>
              <a:rPr lang="zh-CN" altLang="zh-CN" dirty="0">
                <a:latin typeface="+mn-ea"/>
              </a:rPr>
              <a:t>成功，红客</a:t>
            </a:r>
            <a:r>
              <a:rPr lang="en-US" altLang="zh-CN" dirty="0">
                <a:latin typeface="+mn-ea"/>
              </a:rPr>
              <a:t>Y</a:t>
            </a:r>
            <a:r>
              <a:rPr lang="en-US" altLang="zh-CN" baseline="-25000" dirty="0">
                <a:latin typeface="+mn-ea"/>
              </a:rPr>
              <a:t>i</a:t>
            </a:r>
            <a:r>
              <a:rPr lang="zh-CN" altLang="zh-CN" dirty="0">
                <a:latin typeface="+mn-ea"/>
              </a:rPr>
              <a:t>自评防御失败</a:t>
            </a:r>
            <a:r>
              <a:rPr lang="en-US" altLang="zh-CN" dirty="0">
                <a:latin typeface="+mn-ea"/>
              </a:rPr>
              <a:t>}</a:t>
            </a:r>
            <a:r>
              <a:rPr lang="zh-CN" altLang="zh-CN" dirty="0">
                <a:latin typeface="+mn-ea"/>
              </a:rPr>
              <a:t>∪</a:t>
            </a:r>
            <a:r>
              <a:rPr lang="en-US" altLang="zh-CN" dirty="0">
                <a:latin typeface="+mn-ea"/>
              </a:rPr>
              <a:t>{</a:t>
            </a:r>
            <a:r>
              <a:rPr lang="zh-CN" altLang="zh-CN" dirty="0">
                <a:latin typeface="+mn-ea"/>
              </a:rPr>
              <a:t>黑客</a:t>
            </a:r>
            <a:r>
              <a:rPr lang="en-US" altLang="zh-CN" dirty="0">
                <a:latin typeface="+mn-ea"/>
              </a:rPr>
              <a:t>X</a:t>
            </a:r>
            <a:r>
              <a:rPr lang="zh-CN" altLang="zh-CN" dirty="0">
                <a:latin typeface="+mn-ea"/>
              </a:rPr>
              <a:t>自评攻击</a:t>
            </a:r>
            <a:r>
              <a:rPr lang="en-US" altLang="zh-CN" dirty="0">
                <a:latin typeface="+mn-ea"/>
              </a:rPr>
              <a:t>Y</a:t>
            </a:r>
            <a:r>
              <a:rPr lang="en-US" altLang="zh-CN" baseline="-25000" dirty="0">
                <a:latin typeface="+mn-ea"/>
              </a:rPr>
              <a:t>i</a:t>
            </a:r>
            <a:r>
              <a:rPr lang="zh-CN" altLang="zh-CN" dirty="0">
                <a:latin typeface="+mn-ea"/>
              </a:rPr>
              <a:t>失败，红客</a:t>
            </a:r>
            <a:r>
              <a:rPr lang="en-US" altLang="zh-CN" dirty="0">
                <a:latin typeface="+mn-ea"/>
              </a:rPr>
              <a:t>Y</a:t>
            </a:r>
            <a:r>
              <a:rPr lang="en-US" altLang="zh-CN" baseline="-25000" dirty="0">
                <a:latin typeface="+mn-ea"/>
              </a:rPr>
              <a:t>i</a:t>
            </a:r>
            <a:r>
              <a:rPr lang="zh-CN" altLang="zh-CN" dirty="0">
                <a:latin typeface="+mn-ea"/>
              </a:rPr>
              <a:t>自评防御失败</a:t>
            </a:r>
            <a:r>
              <a:rPr lang="en-US" altLang="zh-CN" dirty="0">
                <a:latin typeface="+mn-ea"/>
              </a:rPr>
              <a:t>}]=</a:t>
            </a:r>
            <a:r>
              <a:rPr lang="zh-CN" altLang="zh-CN" dirty="0">
                <a:latin typeface="+mn-ea"/>
              </a:rPr>
              <a:t>∩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zh-CN" altLang="zh-CN" baseline="-25000" dirty="0">
                <a:latin typeface="+mn-ea"/>
              </a:rPr>
              <a:t>≤</a:t>
            </a:r>
            <a:r>
              <a:rPr lang="en-US" altLang="zh-CN" baseline="-25000" dirty="0" err="1">
                <a:latin typeface="+mn-ea"/>
              </a:rPr>
              <a:t>i</a:t>
            </a:r>
            <a:r>
              <a:rPr lang="zh-CN" altLang="zh-CN" baseline="-25000" dirty="0">
                <a:latin typeface="+mn-ea"/>
              </a:rPr>
              <a:t>≤</a:t>
            </a:r>
            <a:r>
              <a:rPr lang="en-US" altLang="zh-CN" baseline="-25000" dirty="0">
                <a:latin typeface="+mn-ea"/>
              </a:rPr>
              <a:t>m</a:t>
            </a:r>
            <a:r>
              <a:rPr lang="en-US" altLang="zh-CN" dirty="0">
                <a:latin typeface="+mn-ea"/>
              </a:rPr>
              <a:t> [{X</a:t>
            </a:r>
            <a:r>
              <a:rPr lang="en-US" altLang="zh-CN" baseline="-25000" dirty="0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=1,Y</a:t>
            </a:r>
            <a:r>
              <a:rPr lang="en-US" altLang="zh-CN" baseline="-25000" dirty="0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=0}</a:t>
            </a:r>
            <a:r>
              <a:rPr lang="zh-CN" altLang="zh-CN" dirty="0">
                <a:latin typeface="+mn-ea"/>
              </a:rPr>
              <a:t>∪</a:t>
            </a:r>
            <a:r>
              <a:rPr lang="en-US" altLang="zh-CN" dirty="0">
                <a:latin typeface="+mn-ea"/>
              </a:rPr>
              <a:t>{X</a:t>
            </a:r>
            <a:r>
              <a:rPr lang="en-US" altLang="zh-CN" baseline="-25000" dirty="0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=0, Y</a:t>
            </a:r>
            <a:r>
              <a:rPr lang="en-US" altLang="zh-CN" baseline="-25000" dirty="0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=0}]=</a:t>
            </a:r>
            <a:r>
              <a:rPr lang="zh-CN" altLang="zh-CN" dirty="0">
                <a:latin typeface="+mn-ea"/>
              </a:rPr>
              <a:t>∩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zh-CN" altLang="zh-CN" baseline="-25000" dirty="0">
                <a:latin typeface="+mn-ea"/>
              </a:rPr>
              <a:t>≤</a:t>
            </a:r>
            <a:r>
              <a:rPr lang="en-US" altLang="zh-CN" baseline="-25000" dirty="0" err="1">
                <a:latin typeface="+mn-ea"/>
              </a:rPr>
              <a:t>i</a:t>
            </a:r>
            <a:r>
              <a:rPr lang="zh-CN" altLang="zh-CN" baseline="-25000" dirty="0">
                <a:latin typeface="+mn-ea"/>
              </a:rPr>
              <a:t>≤</a:t>
            </a:r>
            <a:r>
              <a:rPr lang="en-US" altLang="zh-CN" baseline="-25000" dirty="0">
                <a:latin typeface="+mn-ea"/>
              </a:rPr>
              <a:t>m</a:t>
            </a:r>
            <a:r>
              <a:rPr lang="en-US" altLang="zh-CN" dirty="0">
                <a:latin typeface="+mn-ea"/>
              </a:rPr>
              <a:t> [{X</a:t>
            </a:r>
            <a:r>
              <a:rPr lang="en-US" altLang="zh-CN" baseline="-25000" dirty="0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=1,Z</a:t>
            </a:r>
            <a:r>
              <a:rPr lang="en-US" altLang="zh-CN" baseline="-25000" dirty="0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=1}</a:t>
            </a:r>
            <a:r>
              <a:rPr lang="zh-CN" altLang="zh-CN" dirty="0">
                <a:latin typeface="+mn-ea"/>
              </a:rPr>
              <a:t>∪</a:t>
            </a:r>
            <a:r>
              <a:rPr lang="en-US" altLang="zh-CN" dirty="0">
                <a:latin typeface="+mn-ea"/>
              </a:rPr>
              <a:t>{X</a:t>
            </a:r>
            <a:r>
              <a:rPr lang="en-US" altLang="zh-CN" baseline="-25000" dirty="0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=0, </a:t>
            </a:r>
            <a:r>
              <a:rPr lang="en-US" altLang="zh-CN" dirty="0" err="1">
                <a:latin typeface="+mn-ea"/>
              </a:rPr>
              <a:t>Z</a:t>
            </a:r>
            <a:r>
              <a:rPr lang="en-US" altLang="zh-CN" baseline="-25000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=0}]=</a:t>
            </a:r>
            <a:r>
              <a:rPr lang="zh-CN" altLang="zh-CN" dirty="0">
                <a:latin typeface="+mn-ea"/>
              </a:rPr>
              <a:t>∩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zh-CN" altLang="zh-CN" baseline="-25000" dirty="0">
                <a:latin typeface="+mn-ea"/>
              </a:rPr>
              <a:t>≤</a:t>
            </a:r>
            <a:r>
              <a:rPr lang="en-US" altLang="zh-CN" baseline="-25000" dirty="0" err="1">
                <a:latin typeface="+mn-ea"/>
              </a:rPr>
              <a:t>i</a:t>
            </a:r>
            <a:r>
              <a:rPr lang="zh-CN" altLang="zh-CN" baseline="-25000" dirty="0">
                <a:latin typeface="+mn-ea"/>
              </a:rPr>
              <a:t>≤</a:t>
            </a:r>
            <a:r>
              <a:rPr lang="en-US" altLang="zh-CN" baseline="-25000" dirty="0">
                <a:latin typeface="+mn-ea"/>
              </a:rPr>
              <a:t>m</a:t>
            </a:r>
            <a:r>
              <a:rPr lang="en-US" altLang="zh-CN" dirty="0">
                <a:latin typeface="+mn-ea"/>
              </a:rPr>
              <a:t> [1</a:t>
            </a:r>
            <a:r>
              <a:rPr lang="zh-CN" altLang="zh-CN" dirty="0">
                <a:latin typeface="+mn-ea"/>
              </a:rPr>
              <a:t>比特信息被成功地从广播信道</a:t>
            </a:r>
            <a:r>
              <a:rPr lang="en-US" altLang="zh-CN" dirty="0">
                <a:latin typeface="+mn-ea"/>
              </a:rPr>
              <a:t>G</a:t>
            </a:r>
            <a:r>
              <a:rPr lang="zh-CN" altLang="zh-CN" dirty="0">
                <a:latin typeface="+mn-ea"/>
              </a:rPr>
              <a:t>的第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zh-CN" dirty="0">
                <a:latin typeface="+mn-ea"/>
              </a:rPr>
              <a:t>个分支传输到目的地</a:t>
            </a:r>
            <a:r>
              <a:rPr lang="en-US" altLang="zh-CN" dirty="0">
                <a:latin typeface="+mn-ea"/>
              </a:rPr>
              <a:t>] =[1</a:t>
            </a:r>
            <a:r>
              <a:rPr lang="zh-CN" altLang="zh-CN" dirty="0">
                <a:latin typeface="+mn-ea"/>
              </a:rPr>
              <a:t>比特信息在</a:t>
            </a:r>
            <a:r>
              <a:rPr lang="en-US" altLang="zh-CN" dirty="0">
                <a:latin typeface="+mn-ea"/>
              </a:rPr>
              <a:t>m-</a:t>
            </a:r>
            <a:r>
              <a:rPr lang="zh-CN" altLang="zh-CN" dirty="0">
                <a:latin typeface="+mn-ea"/>
              </a:rPr>
              <a:t>广播信道</a:t>
            </a:r>
            <a:r>
              <a:rPr lang="en-US" altLang="zh-CN" dirty="0">
                <a:latin typeface="+mn-ea"/>
              </a:rPr>
              <a:t>G</a:t>
            </a:r>
            <a:r>
              <a:rPr lang="zh-CN" altLang="zh-CN" dirty="0">
                <a:latin typeface="+mn-ea"/>
              </a:rPr>
              <a:t>中被成功传输</a:t>
            </a:r>
            <a:r>
              <a:rPr lang="en-US" altLang="zh-CN" dirty="0">
                <a:latin typeface="+mn-ea"/>
              </a:rPr>
              <a:t>]</a:t>
            </a:r>
            <a:r>
              <a:rPr lang="zh-CN" altLang="zh-CN" dirty="0">
                <a:latin typeface="+mn-ea"/>
              </a:rPr>
              <a:t>。</a:t>
            </a:r>
          </a:p>
          <a:p>
            <a:pPr>
              <a:buFont typeface="Wingdings" pitchFamily="2" charset="2"/>
              <a:buChar char="Ø"/>
            </a:pPr>
            <a:r>
              <a:rPr lang="zh-CN" altLang="zh-CN" dirty="0">
                <a:latin typeface="+mn-ea"/>
              </a:rPr>
              <a:t>以上推理过程，完全可以逆向进行，所以，我们有</a:t>
            </a:r>
            <a:r>
              <a:rPr lang="zh-CN" altLang="en-US" dirty="0">
                <a:latin typeface="+mn-ea"/>
              </a:rPr>
              <a:t>如下定理</a:t>
            </a:r>
            <a:r>
              <a:rPr lang="zh-CN" altLang="zh-CN" dirty="0">
                <a:latin typeface="+mn-ea"/>
              </a:rPr>
              <a:t>：</a:t>
            </a:r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en-US" altLang="zh-CN" sz="2400" dirty="0"/>
          </a:p>
          <a:p>
            <a:pPr lvl="1">
              <a:buFont typeface="Verdana" charset="0"/>
              <a:buChar char="◦"/>
            </a:pPr>
            <a:endParaRPr lang="zh-CN" altLang="zh-CN" sz="2800" dirty="0"/>
          </a:p>
          <a:p>
            <a:pPr marL="393192" lvl="1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815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6.2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一攻多可达极限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08818"/>
            <a:ext cx="8039686" cy="4525963"/>
          </a:xfrm>
        </p:spPr>
        <p:txBody>
          <a:bodyPr>
            <a:noAutofit/>
          </a:bodyPr>
          <a:lstStyle/>
          <a:p>
            <a:pPr marL="624078" indent="-514350">
              <a:buFont typeface="Wingdings" pitchFamily="2" charset="2"/>
              <a:buChar char="Ø"/>
            </a:pPr>
            <a:r>
              <a:rPr lang="zh-CN" altLang="en-US" sz="2800" b="1" dirty="0">
                <a:latin typeface="+mn-ea"/>
              </a:rPr>
              <a:t>定理</a:t>
            </a:r>
            <a:r>
              <a:rPr lang="en-US" altLang="zh-CN" sz="2800" b="1" dirty="0">
                <a:latin typeface="+mn-ea"/>
              </a:rPr>
              <a:t>6.5</a:t>
            </a:r>
            <a:r>
              <a:rPr lang="zh-CN" altLang="en-US" sz="2800" b="1" dirty="0">
                <a:latin typeface="+mn-ea"/>
              </a:rPr>
              <a:t>：</a:t>
            </a:r>
            <a:r>
              <a:rPr lang="zh-CN" altLang="zh-CN" sz="2800" dirty="0">
                <a:latin typeface="+mn-ea"/>
              </a:rPr>
              <a:t>一个黑客</a:t>
            </a:r>
            <a:r>
              <a:rPr lang="en-US" altLang="zh-CN" sz="2800" dirty="0">
                <a:latin typeface="+mn-ea"/>
              </a:rPr>
              <a:t>X=(X</a:t>
            </a:r>
            <a:r>
              <a:rPr lang="en-US" altLang="zh-CN" sz="2800" baseline="-25000" dirty="0">
                <a:latin typeface="+mn-ea"/>
              </a:rPr>
              <a:t>1</a:t>
            </a:r>
            <a:r>
              <a:rPr lang="en-US" altLang="zh-CN" sz="2800" dirty="0">
                <a:latin typeface="+mn-ea"/>
              </a:rPr>
              <a:t>,X</a:t>
            </a:r>
            <a:r>
              <a:rPr lang="en-US" altLang="zh-CN" sz="2800" baseline="-25000" dirty="0">
                <a:latin typeface="+mn-ea"/>
              </a:rPr>
              <a:t>2</a:t>
            </a:r>
            <a:r>
              <a:rPr lang="en-US" altLang="zh-CN" sz="2800" dirty="0">
                <a:latin typeface="+mn-ea"/>
              </a:rPr>
              <a:t>,…,</a:t>
            </a:r>
            <a:r>
              <a:rPr lang="en-US" altLang="zh-CN" sz="2800" dirty="0" err="1">
                <a:latin typeface="+mn-ea"/>
              </a:rPr>
              <a:t>X</a:t>
            </a:r>
            <a:r>
              <a:rPr lang="en-US" altLang="zh-CN" sz="2800" baseline="-25000" dirty="0" err="1">
                <a:latin typeface="+mn-ea"/>
              </a:rPr>
              <a:t>m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zh-CN" sz="2800" dirty="0">
                <a:latin typeface="+mn-ea"/>
              </a:rPr>
              <a:t>同时攻击</a:t>
            </a:r>
            <a:r>
              <a:rPr lang="en-US" altLang="zh-CN" sz="2800" dirty="0">
                <a:latin typeface="+mn-ea"/>
              </a:rPr>
              <a:t>m</a:t>
            </a:r>
            <a:r>
              <a:rPr lang="zh-CN" altLang="zh-CN" sz="2800" dirty="0">
                <a:latin typeface="+mn-ea"/>
              </a:rPr>
              <a:t>个红客</a:t>
            </a:r>
            <a:r>
              <a:rPr lang="en-US" altLang="zh-CN" sz="2800" dirty="0">
                <a:latin typeface="+mn-ea"/>
              </a:rPr>
              <a:t>Y</a:t>
            </a:r>
            <a:r>
              <a:rPr lang="en-US" altLang="zh-CN" sz="2800" baseline="-25000" dirty="0">
                <a:latin typeface="+mn-ea"/>
              </a:rPr>
              <a:t>1</a:t>
            </a:r>
            <a:r>
              <a:rPr lang="zh-CN" altLang="zh-CN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Y</a:t>
            </a:r>
            <a:r>
              <a:rPr lang="en-US" altLang="zh-CN" sz="2800" baseline="-25000" dirty="0">
                <a:latin typeface="+mn-ea"/>
              </a:rPr>
              <a:t>2</a:t>
            </a:r>
            <a:r>
              <a:rPr lang="zh-CN" altLang="zh-CN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…</a:t>
            </a:r>
            <a:r>
              <a:rPr lang="zh-CN" altLang="zh-CN" sz="2800" dirty="0">
                <a:latin typeface="+mn-ea"/>
              </a:rPr>
              <a:t>、</a:t>
            </a:r>
            <a:r>
              <a:rPr lang="en-US" altLang="zh-CN" sz="2800" dirty="0" err="1">
                <a:latin typeface="+mn-ea"/>
              </a:rPr>
              <a:t>Y</a:t>
            </a:r>
            <a:r>
              <a:rPr lang="en-US" altLang="zh-CN" sz="2800" baseline="-25000" dirty="0" err="1">
                <a:latin typeface="+mn-ea"/>
              </a:rPr>
              <a:t>m</a:t>
            </a:r>
            <a:r>
              <a:rPr lang="zh-CN" altLang="zh-CN" sz="2800" dirty="0">
                <a:latin typeface="+mn-ea"/>
              </a:rPr>
              <a:t>，如果在某个回合中黑客攻击成功，那么，</a:t>
            </a:r>
            <a:r>
              <a:rPr lang="en-US" altLang="zh-CN" sz="2800" dirty="0">
                <a:latin typeface="+mn-ea"/>
              </a:rPr>
              <a:t>1</a:t>
            </a:r>
            <a:r>
              <a:rPr lang="zh-CN" altLang="zh-CN" sz="2800" dirty="0">
                <a:latin typeface="+mn-ea"/>
              </a:rPr>
              <a:t>比特信息就在上述</a:t>
            </a:r>
            <a:r>
              <a:rPr lang="en-US" altLang="zh-CN" sz="2800" dirty="0">
                <a:latin typeface="+mn-ea"/>
              </a:rPr>
              <a:t>m-</a:t>
            </a:r>
            <a:r>
              <a:rPr lang="zh-CN" altLang="zh-CN" sz="2800" dirty="0">
                <a:latin typeface="+mn-ea"/>
              </a:rPr>
              <a:t>输出广播信道（攻击信道）</a:t>
            </a:r>
            <a:r>
              <a:rPr lang="en-US" altLang="zh-CN" sz="2800" dirty="0">
                <a:latin typeface="+mn-ea"/>
              </a:rPr>
              <a:t>H</a:t>
            </a:r>
            <a:r>
              <a:rPr lang="zh-CN" altLang="zh-CN" sz="2800" dirty="0">
                <a:latin typeface="+mn-ea"/>
              </a:rPr>
              <a:t>中被成功传输，反之亦然。</a:t>
            </a:r>
          </a:p>
          <a:p>
            <a:pPr marL="624078" indent="-514350">
              <a:buFont typeface="Wingdings" pitchFamily="2" charset="2"/>
              <a:buChar char="Ø"/>
            </a:pPr>
            <a:r>
              <a:rPr lang="zh-CN" altLang="en-US" sz="2800" dirty="0">
                <a:latin typeface="+mn-ea"/>
              </a:rPr>
              <a:t>根据上述定理</a:t>
            </a:r>
            <a:r>
              <a:rPr lang="en-US" altLang="zh-CN" sz="2800" dirty="0">
                <a:latin typeface="+mn-ea"/>
              </a:rPr>
              <a:t>6.4</a:t>
            </a:r>
            <a:r>
              <a:rPr lang="zh-CN" altLang="en-US" sz="2800" dirty="0">
                <a:latin typeface="+mn-ea"/>
              </a:rPr>
              <a:t>和定理</a:t>
            </a:r>
            <a:r>
              <a:rPr lang="en-US" altLang="zh-CN" sz="2800" dirty="0">
                <a:latin typeface="+mn-ea"/>
              </a:rPr>
              <a:t>6.5</a:t>
            </a:r>
            <a:r>
              <a:rPr lang="zh-CN" altLang="en-US" sz="2800" dirty="0">
                <a:latin typeface="+mn-ea"/>
              </a:rPr>
              <a:t>，</a:t>
            </a:r>
            <a:r>
              <a:rPr lang="zh-CN" altLang="zh-CN" sz="2800" dirty="0">
                <a:latin typeface="+mn-ea"/>
              </a:rPr>
              <a:t>一个黑客同时攻击多个红客的问题，就完全等价于广播信道的信息容量区域问题。可惜，到目前为止，广播信道的信息容量区域问题还未被解决</a:t>
            </a:r>
            <a:r>
              <a:rPr lang="zh-CN" altLang="en-US" sz="2800" b="1" dirty="0">
                <a:latin typeface="+mn-ea"/>
              </a:rPr>
              <a:t>。</a:t>
            </a:r>
            <a:endParaRPr lang="zh-CN" altLang="zh-CN" sz="2800" dirty="0">
              <a:latin typeface="+mn-ea"/>
            </a:endParaRPr>
          </a:p>
          <a:p>
            <a:pPr marL="850392" lvl="1" indent="-457200">
              <a:buFont typeface="Wingdings" pitchFamily="2" charset="2"/>
              <a:buChar char="Ø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en-US" altLang="zh-CN" sz="2400" dirty="0"/>
          </a:p>
          <a:p>
            <a:pPr lvl="1">
              <a:buFont typeface="Verdana" charset="0"/>
              <a:buChar char="◦"/>
            </a:pPr>
            <a:endParaRPr lang="zh-CN" altLang="zh-CN" sz="2800" dirty="0"/>
          </a:p>
          <a:p>
            <a:pPr marL="393192" lvl="1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30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6.2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一攻多可达极限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08818"/>
            <a:ext cx="8039686" cy="4525963"/>
          </a:xfrm>
        </p:spPr>
        <p:txBody>
          <a:bodyPr>
            <a:noAutofit/>
          </a:bodyPr>
          <a:lstStyle/>
          <a:p>
            <a:pPr marL="624078" indent="-514350">
              <a:buFont typeface="Wingdings" pitchFamily="2" charset="2"/>
              <a:buChar char="Ø"/>
            </a:pPr>
            <a:r>
              <a:rPr lang="zh-CN" altLang="en-US" sz="2800" b="1" dirty="0">
                <a:latin typeface="+mn-ea"/>
              </a:rPr>
              <a:t>两个猜测：</a:t>
            </a:r>
            <a:endParaRPr lang="en-US" altLang="zh-CN" sz="2800" b="1" dirty="0">
              <a:latin typeface="+mn-ea"/>
            </a:endParaRPr>
          </a:p>
          <a:p>
            <a:pPr marL="624078" indent="-514350">
              <a:buNone/>
            </a:pPr>
            <a:r>
              <a:rPr lang="en-US" altLang="zh-CN" sz="2800" dirty="0">
                <a:latin typeface="+mn-ea"/>
              </a:rPr>
              <a:t>	</a:t>
            </a:r>
            <a:r>
              <a:rPr lang="zh-CN" altLang="en-US" sz="2800" dirty="0">
                <a:latin typeface="+mn-ea"/>
              </a:rPr>
              <a:t>猜测</a:t>
            </a: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，中继信道可用于研究黑客的跳板攻击；</a:t>
            </a:r>
          </a:p>
          <a:p>
            <a:pPr marL="624078" indent="-514350">
              <a:buNone/>
            </a:pPr>
            <a:r>
              <a:rPr lang="en-US" altLang="zh-CN" sz="2800" dirty="0">
                <a:latin typeface="+mn-ea"/>
              </a:rPr>
              <a:t>	</a:t>
            </a:r>
            <a:r>
              <a:rPr lang="zh-CN" altLang="en-US" sz="2800" dirty="0">
                <a:latin typeface="+mn-ea"/>
              </a:rPr>
              <a:t>猜测</a:t>
            </a: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，边信息信道可用于研究有内奸攻击。</a:t>
            </a:r>
          </a:p>
          <a:p>
            <a:pPr marL="624078" indent="-514350">
              <a:buNone/>
            </a:pPr>
            <a:endParaRPr lang="zh-CN" altLang="zh-CN" sz="2800" dirty="0">
              <a:latin typeface="+mn-ea"/>
            </a:endParaRPr>
          </a:p>
          <a:p>
            <a:pPr marL="850392" lvl="1" indent="-457200">
              <a:buFont typeface="Wingdings" pitchFamily="2" charset="2"/>
              <a:buChar char="Ø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en-US" altLang="zh-CN" sz="2400" dirty="0"/>
          </a:p>
          <a:p>
            <a:pPr lvl="1">
              <a:buFont typeface="Verdana" charset="0"/>
              <a:buChar char="◦"/>
            </a:pPr>
            <a:endParaRPr lang="zh-CN" altLang="zh-CN" sz="2800" dirty="0"/>
          </a:p>
          <a:p>
            <a:pPr marL="393192" lvl="1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30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6.3</a:t>
            </a:r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</a:rPr>
              <a:t> 攻防一体星状网可达极限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617808"/>
            <a:ext cx="8229600" cy="4525963"/>
          </a:xfrm>
        </p:spPr>
        <p:txBody>
          <a:bodyPr>
            <a:normAutofit/>
          </a:bodyPr>
          <a:lstStyle/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200" b="1" dirty="0">
                <a:latin typeface="+mn-ea"/>
              </a:rPr>
              <a:t>对盲对抗的自评估输赢进行分类：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在每个回合后，各方对自己本轮攻防的“业绩”进行“保密的自评估”（即，该评估结果不告诉任何人，因此，其客观公正性就有保障，因为，可以假定每个人不会“自己骗自己”）：比如，一方（</a:t>
            </a:r>
            <a:r>
              <a:rPr lang="en-US" altLang="zh-CN" sz="2200" dirty="0">
                <a:latin typeface="+mn-ea"/>
              </a:rPr>
              <a:t>X</a:t>
            </a:r>
            <a:r>
              <a:rPr lang="zh-CN" altLang="en-US" sz="2200" dirty="0">
                <a:latin typeface="+mn-ea"/>
              </a:rPr>
              <a:t>）若认为本回合的攻防对抗中自己得胜，就自评估为</a:t>
            </a:r>
            <a:r>
              <a:rPr lang="en-US" altLang="zh-CN" sz="2200" dirty="0">
                <a:latin typeface="+mn-ea"/>
              </a:rPr>
              <a:t>X=1</a:t>
            </a:r>
            <a:r>
              <a:rPr lang="zh-CN" altLang="en-US" sz="2200" dirty="0">
                <a:latin typeface="+mn-ea"/>
              </a:rPr>
              <a:t>；若认为本回合自己失败，就自评估为</a:t>
            </a:r>
            <a:r>
              <a:rPr lang="en-US" altLang="zh-CN" sz="2200" dirty="0">
                <a:latin typeface="+mn-ea"/>
              </a:rPr>
              <a:t>X=0</a:t>
            </a:r>
            <a:r>
              <a:rPr lang="zh-CN" altLang="en-US" sz="2200" dirty="0">
                <a:latin typeface="+mn-ea"/>
              </a:rPr>
              <a:t>。同理，在每个回合后，另一方（</a:t>
            </a:r>
            <a:r>
              <a:rPr lang="en-US" altLang="zh-CN" sz="2200" dirty="0">
                <a:latin typeface="+mn-ea"/>
              </a:rPr>
              <a:t>Y</a:t>
            </a:r>
            <a:r>
              <a:rPr lang="zh-CN" altLang="en-US" sz="2200" dirty="0">
                <a:latin typeface="+mn-ea"/>
              </a:rPr>
              <a:t>）对自己的“业绩”也进行“保密的自评估”：若认为本回合自己得胜，就自评估为</a:t>
            </a:r>
            <a:r>
              <a:rPr lang="en-US" altLang="zh-CN" sz="2200" dirty="0">
                <a:latin typeface="+mn-ea"/>
              </a:rPr>
              <a:t>Y=1</a:t>
            </a:r>
            <a:r>
              <a:rPr lang="zh-CN" altLang="en-US" sz="2200" dirty="0">
                <a:latin typeface="+mn-ea"/>
              </a:rPr>
              <a:t>；若认为本回合自己失败，就自评估为</a:t>
            </a:r>
            <a:r>
              <a:rPr lang="en-US" altLang="zh-CN" sz="2200" dirty="0">
                <a:latin typeface="+mn-ea"/>
              </a:rPr>
              <a:t>Y=0</a:t>
            </a:r>
            <a:r>
              <a:rPr lang="zh-CN" altLang="en-US" sz="2200" dirty="0">
                <a:latin typeface="+mn-ea"/>
              </a:rPr>
              <a:t>。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zh-CN" sz="2200" dirty="0"/>
              <a:t>当然，每次对抗的胜负，决不是由攻方或守方单方面说了算，但是，基于攻守双方的客观自评估结果，从旁观者角度来看，我们可以公正地确定如下一些输赢规则。</a:t>
            </a:r>
            <a:endParaRPr lang="zh-CN" altLang="en-US" sz="22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6.3</a:t>
            </a:r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</a:rPr>
              <a:t> 攻防一体星状网可达极限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617808"/>
            <a:ext cx="8229600" cy="4525963"/>
          </a:xfrm>
        </p:spPr>
        <p:txBody>
          <a:bodyPr>
            <a:noAutofit/>
          </a:bodyPr>
          <a:lstStyle/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“对手服输的赢”（在上一章叫真正赢），此时双方的自评估结果集是</a:t>
            </a:r>
            <a:r>
              <a:rPr lang="en-US" altLang="zh-CN" sz="2200" dirty="0">
                <a:latin typeface="+mn-ea"/>
              </a:rPr>
              <a:t>{X=1,Y=0}∪{X=0,Y=0}</a:t>
            </a:r>
            <a:r>
              <a:rPr lang="zh-CN" altLang="en-US" sz="2200" dirty="0">
                <a:latin typeface="+mn-ea"/>
              </a:rPr>
              <a:t>，即，此时对手服输了（</a:t>
            </a:r>
            <a:r>
              <a:rPr lang="en-US" altLang="zh-CN" sz="2200" dirty="0">
                <a:latin typeface="+mn-ea"/>
              </a:rPr>
              <a:t>Y=0</a:t>
            </a:r>
            <a:r>
              <a:rPr lang="zh-CN" altLang="en-US" sz="2200" dirty="0">
                <a:latin typeface="+mn-ea"/>
              </a:rPr>
              <a:t>），那怕自己都误以为未赢（</a:t>
            </a:r>
            <a:r>
              <a:rPr lang="en-US" altLang="zh-CN" sz="2200" dirty="0">
                <a:latin typeface="+mn-ea"/>
              </a:rPr>
              <a:t>X=0</a:t>
            </a:r>
            <a:r>
              <a:rPr lang="zh-CN" altLang="en-US" sz="2200" dirty="0">
                <a:latin typeface="+mn-ea"/>
              </a:rPr>
              <a:t>）。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“对手的阿</a:t>
            </a:r>
            <a:r>
              <a:rPr lang="en-US" altLang="zh-CN" sz="2200" dirty="0">
                <a:latin typeface="+mn-ea"/>
              </a:rPr>
              <a:t>Q</a:t>
            </a:r>
            <a:r>
              <a:rPr lang="zh-CN" altLang="en-US" sz="2200" dirty="0">
                <a:latin typeface="+mn-ea"/>
              </a:rPr>
              <a:t>式赢”，此时双方的自评估结果集是</a:t>
            </a:r>
            <a:r>
              <a:rPr lang="en-US" altLang="zh-CN" sz="2200" dirty="0">
                <a:latin typeface="+mn-ea"/>
              </a:rPr>
              <a:t>{X=0,Y=1}∪{X=1,Y=1}</a:t>
            </a:r>
            <a:r>
              <a:rPr lang="zh-CN" altLang="en-US" sz="2200" dirty="0">
                <a:latin typeface="+mn-ea"/>
              </a:rPr>
              <a:t>，即，此时对手永远认为他赢了（</a:t>
            </a:r>
            <a:r>
              <a:rPr lang="en-US" altLang="zh-CN" sz="2200" dirty="0">
                <a:latin typeface="+mn-ea"/>
              </a:rPr>
              <a:t>Y=1</a:t>
            </a:r>
            <a:r>
              <a:rPr lang="zh-CN" altLang="en-US" sz="2200" dirty="0">
                <a:latin typeface="+mn-ea"/>
              </a:rPr>
              <a:t>），那怕另一方并不认输（</a:t>
            </a:r>
            <a:r>
              <a:rPr lang="en-US" altLang="zh-CN" sz="2200" dirty="0">
                <a:latin typeface="+mn-ea"/>
              </a:rPr>
              <a:t>X=1</a:t>
            </a:r>
            <a:r>
              <a:rPr lang="zh-CN" altLang="en-US" sz="2200" dirty="0">
                <a:latin typeface="+mn-ea"/>
              </a:rPr>
              <a:t>）。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“自己心服口服的输”（在上一章叫真正输）：此时双方的自评估结果集是</a:t>
            </a:r>
            <a:r>
              <a:rPr lang="en-US" altLang="zh-CN" sz="2200" dirty="0">
                <a:latin typeface="+mn-ea"/>
              </a:rPr>
              <a:t>{X=0,Y=1}∪{X=0,Y=0}</a:t>
            </a:r>
            <a:r>
              <a:rPr lang="zh-CN" altLang="en-US" sz="2200" dirty="0">
                <a:latin typeface="+mn-ea"/>
              </a:rPr>
              <a:t>，即，此时自己服输了（</a:t>
            </a:r>
            <a:r>
              <a:rPr lang="en-US" altLang="zh-CN" sz="2200" dirty="0">
                <a:latin typeface="+mn-ea"/>
              </a:rPr>
              <a:t>X=0</a:t>
            </a:r>
            <a:r>
              <a:rPr lang="zh-CN" altLang="en-US" sz="2200" dirty="0">
                <a:latin typeface="+mn-ea"/>
              </a:rPr>
              <a:t>），那怕对手以为未赢（</a:t>
            </a:r>
            <a:r>
              <a:rPr lang="en-US" altLang="zh-CN" sz="2200" dirty="0">
                <a:latin typeface="+mn-ea"/>
              </a:rPr>
              <a:t>Y=0</a:t>
            </a:r>
            <a:r>
              <a:rPr lang="zh-CN" altLang="en-US" sz="2200" dirty="0">
                <a:latin typeface="+mn-ea"/>
              </a:rPr>
              <a:t>）。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“自己的阿</a:t>
            </a:r>
            <a:r>
              <a:rPr lang="en-US" altLang="zh-CN" sz="2200" dirty="0">
                <a:latin typeface="+mn-ea"/>
              </a:rPr>
              <a:t>Q</a:t>
            </a:r>
            <a:r>
              <a:rPr lang="zh-CN" altLang="en-US" sz="2200" dirty="0">
                <a:latin typeface="+mn-ea"/>
              </a:rPr>
              <a:t>式赢”，此时双方的自评估结果集是</a:t>
            </a:r>
            <a:r>
              <a:rPr lang="en-US" altLang="zh-CN" sz="2200" dirty="0">
                <a:latin typeface="+mn-ea"/>
              </a:rPr>
              <a:t>{X=1,Y=0}∪{X=1,Y=1}</a:t>
            </a:r>
            <a:r>
              <a:rPr lang="zh-CN" altLang="en-US" sz="2200" dirty="0">
                <a:latin typeface="+mn-ea"/>
              </a:rPr>
              <a:t>，即，此时永远都认为自己赢了（</a:t>
            </a:r>
            <a:r>
              <a:rPr lang="en-US" altLang="zh-CN" sz="2200" dirty="0">
                <a:latin typeface="+mn-ea"/>
              </a:rPr>
              <a:t>X=1</a:t>
            </a:r>
            <a:r>
              <a:rPr lang="zh-CN" altLang="en-US" sz="2200" dirty="0">
                <a:latin typeface="+mn-ea"/>
              </a:rPr>
              <a:t>），那怕另一方并不认输（</a:t>
            </a:r>
            <a:r>
              <a:rPr lang="en-US" altLang="zh-CN" sz="2200" dirty="0">
                <a:latin typeface="+mn-ea"/>
              </a:rPr>
              <a:t>Y=1</a:t>
            </a:r>
            <a:r>
              <a:rPr lang="zh-CN" altLang="en-US" sz="2200" dirty="0">
                <a:latin typeface="+mn-ea"/>
              </a:rPr>
              <a:t>）。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6.3</a:t>
            </a:r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</a:rPr>
              <a:t> 攻防一体星状网可达极限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617808"/>
            <a:ext cx="8229600" cy="4525963"/>
          </a:xfrm>
        </p:spPr>
        <p:txBody>
          <a:bodyPr>
            <a:noAutofit/>
          </a:bodyPr>
          <a:lstStyle/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“对手服输的无异议赢”：此时双方的自评估结果集是</a:t>
            </a:r>
            <a:r>
              <a:rPr lang="en-US" altLang="zh-CN" sz="2200" dirty="0">
                <a:latin typeface="+mn-ea"/>
              </a:rPr>
              <a:t>{X=1,Y=0}</a:t>
            </a:r>
            <a:r>
              <a:rPr lang="zh-CN" altLang="en-US" sz="2200" dirty="0">
                <a:latin typeface="+mn-ea"/>
              </a:rPr>
              <a:t>，即，攻方自评为“成功”，守方也自评为“失败”。（从守方角度看，这等价于“无异议地守方认输”）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“对手不服的赢”：此时双方的自评估结果集是</a:t>
            </a:r>
            <a:r>
              <a:rPr lang="en-US" altLang="zh-CN" sz="2200" dirty="0">
                <a:latin typeface="+mn-ea"/>
              </a:rPr>
              <a:t>{X=1,Y=1}</a:t>
            </a:r>
            <a:r>
              <a:rPr lang="zh-CN" altLang="en-US" sz="2200" dirty="0">
                <a:latin typeface="+mn-ea"/>
              </a:rPr>
              <a:t>，即，攻守双方都咬定自己“成功”。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“意外之赢”：此时双方的自评估结果集是</a:t>
            </a:r>
            <a:r>
              <a:rPr lang="en-US" altLang="zh-CN" sz="2200" dirty="0">
                <a:latin typeface="+mn-ea"/>
              </a:rPr>
              <a:t>{X=0,Y=0}</a:t>
            </a:r>
            <a:r>
              <a:rPr lang="zh-CN" altLang="en-US" sz="2200" dirty="0">
                <a:latin typeface="+mn-ea"/>
              </a:rPr>
              <a:t>，即，攻守双方承认自己“失败”。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“无异议地自己认输”：此时双方的自评估结果集是</a:t>
            </a:r>
            <a:r>
              <a:rPr lang="en-US" altLang="zh-CN" sz="2200" dirty="0">
                <a:latin typeface="+mn-ea"/>
              </a:rPr>
              <a:t>{X=0,Y=1}</a:t>
            </a:r>
            <a:r>
              <a:rPr lang="zh-CN" altLang="en-US" sz="2200" dirty="0">
                <a:latin typeface="+mn-ea"/>
              </a:rPr>
              <a:t>，即，攻方承认自己“失败”，守方自评为“成功”。（从守方的角度看，这等价于“对手无异议的守方赢”）。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767383" y="1843611"/>
            <a:ext cx="6489510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 dirty="0">
                <a:latin typeface="+mn-ea"/>
              </a:rPr>
              <a:t>1. </a:t>
            </a:r>
            <a:r>
              <a:rPr lang="zh-CN" altLang="en-US" sz="2600" dirty="0">
                <a:latin typeface="+mn-ea"/>
              </a:rPr>
              <a:t>多攻一可达极限 </a:t>
            </a: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 dirty="0">
                <a:latin typeface="+mn-ea"/>
              </a:rPr>
              <a:t>2. </a:t>
            </a:r>
            <a:r>
              <a:rPr lang="zh-CN" altLang="en-US" sz="2600" dirty="0">
                <a:latin typeface="+mn-ea"/>
              </a:rPr>
              <a:t>一攻多可达极限</a:t>
            </a: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 dirty="0">
                <a:latin typeface="+mn-ea"/>
              </a:rPr>
              <a:t>3. </a:t>
            </a:r>
            <a:r>
              <a:rPr lang="zh-CN" altLang="en-US" sz="2600" dirty="0">
                <a:latin typeface="+mn-ea"/>
              </a:rPr>
              <a:t>攻防一体星状网的可达极限 </a:t>
            </a: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 dirty="0">
                <a:latin typeface="+mn-ea"/>
              </a:rPr>
              <a:t>4. </a:t>
            </a:r>
            <a:r>
              <a:rPr lang="zh-CN" altLang="en-US" sz="2600" dirty="0">
                <a:latin typeface="+mn-ea"/>
              </a:rPr>
              <a:t>攻防一体榕树网的可达极限 </a:t>
            </a: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 dirty="0">
                <a:latin typeface="+mn-ea"/>
              </a:rPr>
              <a:t>5. </a:t>
            </a:r>
            <a:r>
              <a:rPr lang="zh-CN" altLang="en-US" sz="2600" dirty="0">
                <a:latin typeface="+mn-ea"/>
              </a:rPr>
              <a:t>攻防一体麻将网的可达极限</a:t>
            </a: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 dirty="0">
                <a:latin typeface="+mn-ea"/>
              </a:rPr>
              <a:t>6. </a:t>
            </a:r>
            <a:r>
              <a:rPr lang="zh-CN" altLang="en-US" sz="2600" dirty="0">
                <a:latin typeface="+mn-ea"/>
              </a:rPr>
              <a:t>小结与答疑</a:t>
            </a:r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2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第</a:t>
            </a:r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6</a:t>
            </a: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章 红客与黑客的多方对抗极限</a:t>
            </a:r>
            <a:endParaRPr kumimoji="0" lang="zh-CN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6.3</a:t>
            </a:r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</a:rPr>
              <a:t> 攻防一体星状网可达极限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617808"/>
            <a:ext cx="8229600" cy="4525963"/>
          </a:xfrm>
        </p:spPr>
        <p:txBody>
          <a:bodyPr>
            <a:noAutofit/>
          </a:bodyPr>
          <a:lstStyle/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400" dirty="0">
                <a:latin typeface="+mn-ea"/>
              </a:rPr>
              <a:t>上面的</a:t>
            </a:r>
            <a:r>
              <a:rPr lang="en-US" altLang="zh-CN" sz="2400" dirty="0">
                <a:latin typeface="+mn-ea"/>
              </a:rPr>
              <a:t>8</a:t>
            </a:r>
            <a:r>
              <a:rPr lang="zh-CN" altLang="en-US" sz="2400" dirty="0">
                <a:latin typeface="+mn-ea"/>
              </a:rPr>
              <a:t>种自评估输赢情况，其实可以分为两大类：其一，叫“独裁评估”，即，损益情况完全由自己说了算（即，前面的四种情况，根本不考虑另一方的评估结果）；其二，叫“合成评估”，即，损益情况由攻守双方的盲自评估合成（后面的四种情况）。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400" dirty="0">
                <a:latin typeface="+mn-ea"/>
              </a:rPr>
              <a:t>由于“合成评估”将攻守双方都锁定了，所以，其变数不大，完全可以根据攻防的自评估历史记录，客观地计算出来，而且，其概率极限范围也很平凡（介于</a:t>
            </a:r>
            <a:r>
              <a:rPr lang="en-US" altLang="zh-CN" sz="2400" dirty="0">
                <a:latin typeface="+mn-ea"/>
              </a:rPr>
              <a:t>0</a:t>
            </a:r>
            <a:r>
              <a:rPr lang="zh-CN" altLang="en-US" sz="2400" dirty="0">
                <a:latin typeface="+mn-ea"/>
              </a:rPr>
              <a:t>与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之间，而且还是遍历的），因此，只考虑“独裁评估”的极限问题。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08818"/>
            <a:ext cx="8039686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zh-CN" sz="2800" b="1" dirty="0"/>
              <a:t>“星状网络对抗”</a:t>
            </a:r>
            <a:r>
              <a:rPr lang="zh-CN" altLang="en-US" sz="2800" b="1" dirty="0"/>
              <a:t>：</a:t>
            </a:r>
            <a:r>
              <a:rPr lang="zh-CN" altLang="zh-CN" sz="2800" dirty="0"/>
              <a:t>对抗的一方只有一个人，比如，星状图的中心点（</a:t>
            </a:r>
            <a:r>
              <a:rPr lang="en-US" altLang="zh-CN" sz="2800" dirty="0"/>
              <a:t>X</a:t>
            </a:r>
            <a:r>
              <a:rPr lang="zh-CN" altLang="zh-CN" sz="2800" dirty="0"/>
              <a:t>）；对抗的另一方有许多人，比如，星状图的非中心点（</a:t>
            </a:r>
            <a:r>
              <a:rPr lang="en-US" altLang="zh-CN" sz="2800" dirty="0"/>
              <a:t>Y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,Y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,…,</a:t>
            </a:r>
            <a:r>
              <a:rPr lang="en-US" altLang="zh-CN" sz="2800" dirty="0" err="1"/>
              <a:t>Y</a:t>
            </a:r>
            <a:r>
              <a:rPr lang="en-US" altLang="zh-CN" sz="2800" baseline="-25000" dirty="0" err="1"/>
              <a:t>n</a:t>
            </a:r>
            <a:r>
              <a:rPr lang="zh-CN" altLang="zh-CN" sz="2800" dirty="0"/>
              <a:t>）。更形象地说，此时，一群人要围攻一位武林高手，当然，该武林高手也要回击那一群人。为研究方便，假设这一群人彼此之间是相互独立的，他们只与武林高手过招，互相之间不攻击。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dirty="0">
                <a:latin typeface="+mn-ea"/>
              </a:rPr>
              <a:t>先考虑</a:t>
            </a: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个高手对抗</a:t>
            </a: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个战士的情形</a:t>
            </a: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en-US" altLang="zh-CN" sz="2400" dirty="0"/>
          </a:p>
          <a:p>
            <a:pPr lvl="1">
              <a:buFont typeface="Verdana" charset="0"/>
              <a:buChar char="◦"/>
            </a:pPr>
            <a:endParaRPr lang="zh-CN" altLang="zh-CN" sz="2800" dirty="0"/>
          </a:p>
          <a:p>
            <a:pPr marL="393192" lvl="1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6.3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攻防一体星状网可达极限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736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08818"/>
            <a:ext cx="8039686" cy="4525963"/>
          </a:xfrm>
        </p:spPr>
        <p:txBody>
          <a:bodyPr>
            <a:noAutofit/>
          </a:bodyPr>
          <a:lstStyle/>
          <a:p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en-US" altLang="zh-CN" sz="2400" dirty="0"/>
          </a:p>
          <a:p>
            <a:pPr lvl="1">
              <a:buFont typeface="Verdana" charset="0"/>
              <a:buChar char="◦"/>
            </a:pPr>
            <a:endParaRPr lang="zh-CN" altLang="zh-CN" sz="2800" dirty="0"/>
          </a:p>
          <a:p>
            <a:pPr marL="393192" lvl="1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6.3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攻防一体星状网可达极限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2"/>
          <p:cNvSpPr txBox="1">
            <a:spLocks/>
          </p:cNvSpPr>
          <p:nvPr/>
        </p:nvSpPr>
        <p:spPr>
          <a:xfrm>
            <a:off x="609600" y="1417638"/>
            <a:ext cx="8039686" cy="4669543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itchFamily="2" charset="2"/>
              <a:buChar char="Ø"/>
            </a:pPr>
            <a:r>
              <a:rPr lang="zh-CN" altLang="en-US" sz="2400" dirty="0">
                <a:latin typeface="+mn-ea"/>
              </a:rPr>
              <a:t>设高手</a:t>
            </a:r>
            <a:r>
              <a:rPr lang="en-US" altLang="zh-CN" sz="2400" dirty="0">
                <a:latin typeface="+mn-ea"/>
              </a:rPr>
              <a:t>X=(X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,X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zh-CN" sz="2400" dirty="0">
                <a:latin typeface="+mn-ea"/>
              </a:rPr>
              <a:t>想同时对抗两个战士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。由于这两个战士是互为备份系统的守卫者，因此，高手必须同时把这两个战士打败，才能算真赢（提醒：与上章不同的是，此处每个人既是攻方也是守方，他们都是攻防一体的哟）。仍然假设：攻防各方采取“回合制”，并且，每个“回合”后，各方都对本次的攻防结果，给出一个“真心的盲自评”，由于这些自评结果是不告诉任何人的，所以，有理由假设“真心的盲自评”是真实可信的，没必要做假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dirty="0">
                <a:latin typeface="+mn-ea"/>
              </a:rPr>
              <a:t>分别用随机变量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代表第一个和第二个战士，他们按如下方式对自己每个回合的战果，进行真心盲自评：</a:t>
            </a:r>
          </a:p>
          <a:p>
            <a:pPr lvl="1">
              <a:buFont typeface="Verdana" charset="0"/>
              <a:buChar char="◦"/>
            </a:pPr>
            <a:endParaRPr lang="en-US" altLang="zh-CN" sz="2400" dirty="0">
              <a:latin typeface="+mn-ea"/>
            </a:endParaRPr>
          </a:p>
          <a:p>
            <a:pPr lvl="1">
              <a:buFont typeface="Verdana" charset="0"/>
              <a:buChar char="◦"/>
            </a:pPr>
            <a:endParaRPr lang="zh-CN" altLang="zh-CN" sz="2400" dirty="0">
              <a:latin typeface="+mn-ea"/>
            </a:endParaRPr>
          </a:p>
          <a:p>
            <a:pPr marL="393192" lvl="1" indent="0">
              <a:buFont typeface="Verdana"/>
              <a:buNone/>
            </a:pPr>
            <a:endParaRPr lang="en-US" altLang="zh-CN" sz="24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4629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08818"/>
            <a:ext cx="8039686" cy="4525963"/>
          </a:xfrm>
        </p:spPr>
        <p:txBody>
          <a:bodyPr>
            <a:noAutofit/>
          </a:bodyPr>
          <a:lstStyle/>
          <a:p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en-US" altLang="zh-CN" sz="2400" dirty="0"/>
          </a:p>
          <a:p>
            <a:pPr lvl="1">
              <a:buFont typeface="Verdana" charset="0"/>
              <a:buChar char="◦"/>
            </a:pPr>
            <a:endParaRPr lang="zh-CN" altLang="zh-CN" sz="2800" dirty="0"/>
          </a:p>
          <a:p>
            <a:pPr marL="393192" lvl="1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6.3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攻防一体星状网可达极限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2"/>
          <p:cNvSpPr txBox="1">
            <a:spLocks/>
          </p:cNvSpPr>
          <p:nvPr/>
        </p:nvSpPr>
        <p:spPr>
          <a:xfrm>
            <a:off x="609600" y="1417638"/>
            <a:ext cx="8039686" cy="4669543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itchFamily="2" charset="2"/>
              <a:buChar char="Ø"/>
            </a:pPr>
            <a:r>
              <a:rPr lang="zh-CN" altLang="en-US" sz="2400" dirty="0">
                <a:latin typeface="+mn-ea"/>
              </a:rPr>
              <a:t>战士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1</a:t>
            </a:r>
            <a:r>
              <a:rPr lang="zh-CN" altLang="zh-CN" sz="2400" dirty="0"/>
              <a:t>对本回合防御盲自评为成功，则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=1</a:t>
            </a:r>
            <a:r>
              <a:rPr lang="zh-CN" altLang="zh-CN" sz="2400" dirty="0"/>
              <a:t>；战士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1</a:t>
            </a:r>
            <a:r>
              <a:rPr lang="zh-CN" altLang="zh-CN" sz="2400" dirty="0"/>
              <a:t>对本回合防御盲自评为失败，则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=0</a:t>
            </a:r>
            <a:r>
              <a:rPr lang="zh-CN" altLang="zh-CN" sz="2400" dirty="0"/>
              <a:t>；</a:t>
            </a:r>
            <a:endParaRPr lang="zh-CN" altLang="en-US" sz="2400" dirty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>
                <a:latin typeface="+mn-ea"/>
              </a:rPr>
              <a:t>战士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2</a:t>
            </a:r>
            <a:r>
              <a:rPr lang="zh-CN" altLang="zh-CN" sz="2400" dirty="0"/>
              <a:t>对本回合防御盲自评为成功，则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=1</a:t>
            </a:r>
            <a:r>
              <a:rPr lang="zh-CN" altLang="zh-CN" sz="2400" dirty="0"/>
              <a:t>；战士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2</a:t>
            </a:r>
            <a:r>
              <a:rPr lang="zh-CN" altLang="zh-CN" sz="2400" dirty="0"/>
              <a:t>对本回合防御盲自评为失败，则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=0</a:t>
            </a:r>
            <a:r>
              <a:rPr lang="zh-CN" altLang="zh-CN" sz="2400" dirty="0"/>
              <a:t>；</a:t>
            </a:r>
            <a:endParaRPr lang="zh-CN" altLang="en-US" sz="2400" dirty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>
                <a:latin typeface="+mn-ea"/>
              </a:rPr>
              <a:t>由于每个回合中，高手要同时攻击两个战士，所以，用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维随机变量</a:t>
            </a:r>
            <a:r>
              <a:rPr lang="en-US" altLang="zh-CN" sz="2400" dirty="0"/>
              <a:t>X=</a:t>
            </a:r>
            <a:r>
              <a:rPr lang="zh-CN" altLang="zh-CN" sz="2400" dirty="0"/>
              <a:t>（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zh-CN" altLang="zh-CN" sz="2400" dirty="0"/>
              <a:t>，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2</a:t>
            </a:r>
            <a:r>
              <a:rPr lang="zh-CN" altLang="zh-CN" sz="2400" dirty="0"/>
              <a:t>）代表高手。为形象计，假定高手有两只手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zh-CN" altLang="zh-CN" sz="2400" dirty="0"/>
              <a:t>和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2</a:t>
            </a:r>
            <a:r>
              <a:rPr lang="zh-CN" altLang="zh-CN" sz="2400" dirty="0"/>
              <a:t>，分别用来对付那两个战士。他按如下方式对自己每个回合攻击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1</a:t>
            </a:r>
            <a:r>
              <a:rPr lang="zh-CN" altLang="zh-CN" sz="2400" dirty="0"/>
              <a:t>和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2</a:t>
            </a:r>
            <a:r>
              <a:rPr lang="zh-CN" altLang="zh-CN" sz="2400" dirty="0"/>
              <a:t>的成果，进行真心盲自评：</a:t>
            </a:r>
            <a:endParaRPr lang="en-US" altLang="zh-CN" sz="2400" dirty="0"/>
          </a:p>
          <a:p>
            <a:pPr>
              <a:buFont typeface="Wingdings" pitchFamily="2" charset="2"/>
              <a:buChar char="Ø"/>
            </a:pPr>
            <a:endParaRPr lang="zh-CN" altLang="zh-CN" sz="2800" dirty="0"/>
          </a:p>
          <a:p>
            <a:pPr marL="393192" lvl="1" indent="0">
              <a:buFont typeface="Verdana"/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629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08818"/>
            <a:ext cx="8039686" cy="4525963"/>
          </a:xfrm>
        </p:spPr>
        <p:txBody>
          <a:bodyPr>
            <a:noAutofit/>
          </a:bodyPr>
          <a:lstStyle/>
          <a:p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en-US" altLang="zh-CN" sz="2400" dirty="0"/>
          </a:p>
          <a:p>
            <a:pPr lvl="1">
              <a:buFont typeface="Verdana" charset="0"/>
              <a:buChar char="◦"/>
            </a:pPr>
            <a:endParaRPr lang="zh-CN" altLang="zh-CN" sz="2800" dirty="0"/>
          </a:p>
          <a:p>
            <a:pPr marL="393192" lvl="1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6.3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攻防一体星状网可达极限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2"/>
          <p:cNvSpPr txBox="1">
            <a:spLocks/>
          </p:cNvSpPr>
          <p:nvPr/>
        </p:nvSpPr>
        <p:spPr>
          <a:xfrm>
            <a:off x="609600" y="1417638"/>
            <a:ext cx="8039686" cy="4669543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altLang="zh-CN" sz="2400" dirty="0">
                <a:latin typeface="+mn-ea"/>
              </a:rPr>
              <a:t>	</a:t>
            </a:r>
            <a:r>
              <a:rPr lang="zh-CN" altLang="en-US" sz="2400" dirty="0">
                <a:latin typeface="+mn-ea"/>
              </a:rPr>
              <a:t>本回合</a:t>
            </a:r>
            <a:r>
              <a:rPr lang="en-US" altLang="zh-CN" sz="2400" dirty="0">
                <a:latin typeface="+mn-ea"/>
              </a:rPr>
              <a:t>X</a:t>
            </a:r>
            <a:r>
              <a:rPr lang="zh-CN" altLang="zh-CN" sz="2400" dirty="0">
                <a:latin typeface="+mn-ea"/>
              </a:rPr>
              <a:t>自评攻击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成功，自评攻击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成功时，记为，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=1</a:t>
            </a:r>
            <a:r>
              <a:rPr lang="zh-CN" altLang="zh-CN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=1</a:t>
            </a:r>
            <a:r>
              <a:rPr lang="zh-CN" altLang="zh-CN" sz="2400" dirty="0">
                <a:latin typeface="+mn-ea"/>
              </a:rPr>
              <a:t>；</a:t>
            </a:r>
            <a:endParaRPr lang="zh-CN" altLang="en-US" sz="2400" dirty="0">
              <a:latin typeface="+mn-ea"/>
            </a:endParaRPr>
          </a:p>
          <a:p>
            <a:pPr>
              <a:buNone/>
            </a:pPr>
            <a:r>
              <a:rPr lang="en-US" altLang="zh-CN" sz="2400" dirty="0">
                <a:latin typeface="+mn-ea"/>
              </a:rPr>
              <a:t>	</a:t>
            </a:r>
            <a:r>
              <a:rPr lang="zh-CN" altLang="en-US" sz="2400" dirty="0">
                <a:latin typeface="+mn-ea"/>
              </a:rPr>
              <a:t>本回合</a:t>
            </a:r>
            <a:r>
              <a:rPr lang="en-US" altLang="zh-CN" sz="2400" dirty="0">
                <a:latin typeface="+mn-ea"/>
              </a:rPr>
              <a:t>X</a:t>
            </a:r>
            <a:r>
              <a:rPr lang="zh-CN" altLang="en-US" sz="2400" dirty="0">
                <a:latin typeface="+mn-ea"/>
              </a:rPr>
              <a:t>自评攻击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成功，自评攻击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失败时，记为，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=1</a:t>
            </a:r>
            <a:r>
              <a:rPr lang="zh-CN" altLang="zh-CN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=0</a:t>
            </a:r>
            <a:r>
              <a:rPr lang="zh-CN" altLang="zh-CN" sz="2400" dirty="0">
                <a:latin typeface="+mn-ea"/>
              </a:rPr>
              <a:t>；</a:t>
            </a:r>
            <a:endParaRPr lang="zh-CN" altLang="en-US" sz="2400" dirty="0">
              <a:latin typeface="+mn-ea"/>
            </a:endParaRPr>
          </a:p>
          <a:p>
            <a:pPr>
              <a:buNone/>
            </a:pPr>
            <a:r>
              <a:rPr lang="en-US" altLang="zh-CN" sz="2400" dirty="0">
                <a:latin typeface="+mn-ea"/>
              </a:rPr>
              <a:t>	</a:t>
            </a:r>
            <a:r>
              <a:rPr lang="zh-CN" altLang="en-US" sz="2400" dirty="0">
                <a:latin typeface="+mn-ea"/>
              </a:rPr>
              <a:t>本回合</a:t>
            </a:r>
            <a:r>
              <a:rPr lang="en-US" altLang="zh-CN" sz="2400" dirty="0">
                <a:latin typeface="+mn-ea"/>
              </a:rPr>
              <a:t>X</a:t>
            </a:r>
            <a:r>
              <a:rPr lang="zh-CN" altLang="en-US" sz="2400" dirty="0">
                <a:latin typeface="+mn-ea"/>
              </a:rPr>
              <a:t>自评攻击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失败，自评攻击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成功时，记为，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=0</a:t>
            </a:r>
            <a:r>
              <a:rPr lang="zh-CN" altLang="zh-CN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=1</a:t>
            </a:r>
            <a:r>
              <a:rPr lang="zh-CN" altLang="zh-CN" sz="2400" dirty="0">
                <a:latin typeface="+mn-ea"/>
              </a:rPr>
              <a:t>；</a:t>
            </a:r>
            <a:endParaRPr lang="zh-CN" altLang="en-US" sz="2400" dirty="0">
              <a:latin typeface="+mn-ea"/>
            </a:endParaRPr>
          </a:p>
          <a:p>
            <a:pPr>
              <a:buNone/>
            </a:pPr>
            <a:r>
              <a:rPr lang="en-US" altLang="zh-CN" sz="2400" dirty="0">
                <a:latin typeface="+mn-ea"/>
              </a:rPr>
              <a:t>	</a:t>
            </a:r>
            <a:r>
              <a:rPr lang="zh-CN" altLang="en-US" sz="2400" dirty="0">
                <a:latin typeface="+mn-ea"/>
              </a:rPr>
              <a:t>本回合</a:t>
            </a:r>
            <a:r>
              <a:rPr lang="en-US" altLang="zh-CN" sz="2400" dirty="0">
                <a:latin typeface="+mn-ea"/>
              </a:rPr>
              <a:t>X</a:t>
            </a:r>
            <a:r>
              <a:rPr lang="zh-CN" altLang="en-US" sz="2400" dirty="0">
                <a:latin typeface="+mn-ea"/>
              </a:rPr>
              <a:t>自评攻击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失败，自评攻击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失败时，记为，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=0</a:t>
            </a:r>
            <a:r>
              <a:rPr lang="zh-CN" altLang="zh-CN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=0</a:t>
            </a:r>
            <a:r>
              <a:rPr lang="zh-CN" altLang="zh-CN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zh-CN" sz="2400" dirty="0">
                <a:latin typeface="+mn-ea"/>
              </a:rPr>
              <a:t>每次对抗的胜负，决不是由某个单方面说了算，但是，上述客观自评估结果，从旁观者角度来看，我们可以公正地确定输赢规则。由于这时从任何一个战士（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或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）的角度来看，他面临的情况与“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对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的情况”完全相同</a:t>
            </a:r>
          </a:p>
          <a:p>
            <a:pPr marL="393192" lvl="1" indent="0">
              <a:buFont typeface="Verdana"/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629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08818"/>
            <a:ext cx="8039686" cy="4525963"/>
          </a:xfrm>
        </p:spPr>
        <p:txBody>
          <a:bodyPr>
            <a:noAutofit/>
          </a:bodyPr>
          <a:lstStyle/>
          <a:p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en-US" altLang="zh-CN" sz="2400" dirty="0"/>
          </a:p>
          <a:p>
            <a:pPr lvl="1">
              <a:buFont typeface="Verdana" charset="0"/>
              <a:buChar char="◦"/>
            </a:pPr>
            <a:endParaRPr lang="zh-CN" altLang="zh-CN" sz="2800" dirty="0"/>
          </a:p>
          <a:p>
            <a:pPr marL="393192" lvl="1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6.3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攻防一体星状网可达极限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2"/>
          <p:cNvSpPr txBox="1">
            <a:spLocks/>
          </p:cNvSpPr>
          <p:nvPr/>
        </p:nvSpPr>
        <p:spPr>
          <a:xfrm>
            <a:off x="609600" y="1417638"/>
            <a:ext cx="8039686" cy="4669543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itchFamily="2" charset="2"/>
              <a:buChar char="Ø"/>
            </a:pPr>
            <a:r>
              <a:rPr lang="zh-CN" altLang="en-US" sz="2400" dirty="0">
                <a:latin typeface="+mn-ea"/>
              </a:rPr>
              <a:t>只从高手</a:t>
            </a:r>
            <a:r>
              <a:rPr lang="en-US" altLang="zh-CN" sz="2400" dirty="0">
                <a:latin typeface="+mn-ea"/>
              </a:rPr>
              <a:t>X</a:t>
            </a:r>
            <a:r>
              <a:rPr lang="zh-CN" altLang="en-US" sz="2400" dirty="0">
                <a:latin typeface="+mn-ea"/>
              </a:rPr>
              <a:t>的角度来对“独裁评估”输赢次数的极限问题。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dirty="0">
                <a:latin typeface="+mn-ea"/>
              </a:rPr>
              <a:t>首先看高手“真正赢”的情况，即，高手</a:t>
            </a:r>
            <a:r>
              <a:rPr lang="en-US" altLang="zh-CN" sz="2400" dirty="0">
                <a:latin typeface="+mn-ea"/>
              </a:rPr>
              <a:t>X</a:t>
            </a:r>
            <a:r>
              <a:rPr lang="zh-CN" altLang="en-US" sz="2400" dirty="0">
                <a:latin typeface="+mn-ea"/>
              </a:rPr>
              <a:t>同时使战士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1</a:t>
            </a:r>
            <a:r>
              <a:rPr lang="zh-CN" altLang="zh-CN" sz="2400" dirty="0"/>
              <a:t>和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2</a:t>
            </a:r>
            <a:r>
              <a:rPr lang="zh-CN" altLang="zh-CN" sz="2400" dirty="0"/>
              <a:t>服输，即，</a:t>
            </a:r>
            <a:r>
              <a:rPr lang="en-US" altLang="zh-CN" sz="2400" dirty="0"/>
              <a:t>{Y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=0, Y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=0}</a:t>
            </a:r>
            <a:r>
              <a:rPr lang="zh-CN" altLang="zh-CN" sz="2400" dirty="0"/>
              <a:t>。由于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1</a:t>
            </a:r>
            <a:r>
              <a:rPr lang="zh-CN" altLang="zh-CN" sz="2400" dirty="0"/>
              <a:t>和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2</a:t>
            </a:r>
            <a:r>
              <a:rPr lang="zh-CN" altLang="zh-CN" sz="2400" dirty="0"/>
              <a:t>相互独立，所以，</a:t>
            </a:r>
          </a:p>
          <a:p>
            <a:pPr>
              <a:buNone/>
            </a:pPr>
            <a:r>
              <a:rPr lang="en-US" altLang="zh-CN" sz="2400" dirty="0"/>
              <a:t>		P(Y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=0, Y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=0)=P(Y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=0)P(Y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=0)</a:t>
            </a:r>
            <a:endParaRPr lang="zh-CN" altLang="zh-CN" sz="2400" dirty="0"/>
          </a:p>
          <a:p>
            <a:pPr lvl="1">
              <a:buNone/>
            </a:pPr>
            <a:r>
              <a:rPr lang="en-US" altLang="zh-CN" sz="2000" dirty="0"/>
              <a:t>		= [P(X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=1,Y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=0)+ P(X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=0, Y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=0)][P(X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=1,Y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=0)+P(X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=0, Y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=0)] </a:t>
            </a:r>
            <a:endParaRPr lang="zh-CN" altLang="zh-CN" sz="2000" dirty="0"/>
          </a:p>
          <a:p>
            <a:pPr>
              <a:buNone/>
            </a:pPr>
            <a:r>
              <a:rPr lang="en-US" altLang="zh-CN" sz="2400" dirty="0"/>
              <a:t>		= P(X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=Z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)P(X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=Z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</a:t>
            </a:r>
            <a:r>
              <a:rPr lang="zh-CN" altLang="zh-CN" sz="2400" dirty="0"/>
              <a:t>，</a:t>
            </a:r>
          </a:p>
          <a:p>
            <a:pPr>
              <a:buFont typeface="Wingdings" pitchFamily="2" charset="2"/>
              <a:buChar char="Ø"/>
            </a:pPr>
            <a:r>
              <a:rPr lang="zh-CN" altLang="zh-CN" sz="2400" dirty="0"/>
              <a:t>其中，随机变量</a:t>
            </a:r>
            <a:endParaRPr lang="en-US" altLang="zh-CN" sz="2400" dirty="0"/>
          </a:p>
          <a:p>
            <a:pPr algn="ctr">
              <a:buNone/>
            </a:pPr>
            <a:r>
              <a:rPr lang="en-US" altLang="zh-CN" sz="2400" dirty="0"/>
              <a:t>	Z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=(X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+Y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)mod2, Z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=(X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+Y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)mod2</a:t>
            </a:r>
            <a:r>
              <a:rPr lang="zh-CN" altLang="zh-CN" sz="2400" dirty="0"/>
              <a:t>。</a:t>
            </a:r>
          </a:p>
          <a:p>
            <a:pPr>
              <a:buFont typeface="Wingdings" pitchFamily="2" charset="2"/>
              <a:buChar char="Ø"/>
            </a:pPr>
            <a:endParaRPr lang="en-US" altLang="zh-CN" sz="2400" dirty="0"/>
          </a:p>
          <a:p>
            <a:pPr lvl="1">
              <a:buFont typeface="Verdana" charset="0"/>
              <a:buChar char="◦"/>
            </a:pPr>
            <a:endParaRPr lang="zh-CN" altLang="zh-CN" sz="2800" dirty="0"/>
          </a:p>
          <a:p>
            <a:pPr marL="393192" lvl="1" indent="0">
              <a:buFont typeface="Verdana"/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629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08818"/>
            <a:ext cx="8039686" cy="4525963"/>
          </a:xfrm>
        </p:spPr>
        <p:txBody>
          <a:bodyPr>
            <a:noAutofit/>
          </a:bodyPr>
          <a:lstStyle/>
          <a:p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en-US" altLang="zh-CN" sz="2400" dirty="0"/>
          </a:p>
          <a:p>
            <a:pPr lvl="1">
              <a:buFont typeface="Verdana" charset="0"/>
              <a:buChar char="◦"/>
            </a:pPr>
            <a:endParaRPr lang="zh-CN" altLang="zh-CN" sz="2800" dirty="0"/>
          </a:p>
          <a:p>
            <a:pPr marL="393192" lvl="1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6.3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攻防一体星状网可达极限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2"/>
          <p:cNvSpPr txBox="1">
            <a:spLocks/>
          </p:cNvSpPr>
          <p:nvPr/>
        </p:nvSpPr>
        <p:spPr>
          <a:xfrm>
            <a:off x="609600" y="1417638"/>
            <a:ext cx="8039686" cy="4669543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>
              <a:buFont typeface="Wingdings" pitchFamily="2" charset="2"/>
              <a:buChar char="Ø"/>
            </a:pPr>
            <a:r>
              <a:rPr lang="zh-CN" altLang="en-US" sz="2400" dirty="0">
                <a:latin typeface="+mn-ea"/>
              </a:rPr>
              <a:t>由于如下两个信道：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）</a:t>
            </a:r>
            <a:r>
              <a:rPr lang="zh-CN" altLang="zh-CN" sz="2400" dirty="0">
                <a:latin typeface="+mn-ea"/>
              </a:rPr>
              <a:t>以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为输入，</a:t>
            </a:r>
            <a:r>
              <a:rPr lang="en-US" altLang="zh-CN" sz="2400" dirty="0">
                <a:latin typeface="+mn-ea"/>
              </a:rPr>
              <a:t>Z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为输出，其信道容量记为</a:t>
            </a:r>
            <a:r>
              <a:rPr lang="en-US" altLang="zh-CN" sz="2400" dirty="0">
                <a:latin typeface="+mn-ea"/>
              </a:rPr>
              <a:t>C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；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）以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为输入，</a:t>
            </a:r>
            <a:r>
              <a:rPr lang="en-US" altLang="zh-CN" sz="2400" dirty="0">
                <a:latin typeface="+mn-ea"/>
              </a:rPr>
              <a:t>Z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为输出，其信道容量记为</a:t>
            </a:r>
            <a:r>
              <a:rPr lang="en-US" altLang="zh-CN" sz="2400" dirty="0">
                <a:latin typeface="+mn-ea"/>
              </a:rPr>
              <a:t>C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。根据香农编码极限定理（见文献</a:t>
            </a:r>
            <a:r>
              <a:rPr lang="en-US" altLang="zh-CN" sz="2400" dirty="0">
                <a:latin typeface="+mn-ea"/>
              </a:rPr>
              <a:t>[5]</a:t>
            </a:r>
            <a:r>
              <a:rPr lang="zh-CN" altLang="zh-CN" sz="2400" dirty="0">
                <a:latin typeface="+mn-ea"/>
              </a:rPr>
              <a:t>或本书第</a:t>
            </a:r>
            <a:r>
              <a:rPr lang="en-US" altLang="zh-CN" sz="2400" dirty="0">
                <a:latin typeface="+mn-ea"/>
              </a:rPr>
              <a:t>7.3</a:t>
            </a:r>
            <a:r>
              <a:rPr lang="zh-CN" altLang="zh-CN" sz="2400" dirty="0">
                <a:latin typeface="+mn-ea"/>
              </a:rPr>
              <a:t>节），知道：</a:t>
            </a:r>
          </a:p>
          <a:p>
            <a:pPr algn="ctr">
              <a:buNone/>
            </a:pPr>
            <a:r>
              <a:rPr lang="en-US" altLang="zh-CN" sz="2400" dirty="0">
                <a:latin typeface="+mn-ea"/>
              </a:rPr>
              <a:t>	P(X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=Z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zh-CN" sz="2400" dirty="0">
                <a:latin typeface="+mn-ea"/>
              </a:rPr>
              <a:t>≤</a:t>
            </a:r>
            <a:r>
              <a:rPr lang="en-US" altLang="zh-CN" sz="2400" dirty="0">
                <a:latin typeface="+mn-ea"/>
              </a:rPr>
              <a:t>C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P(X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=Z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zh-CN" sz="2400" dirty="0">
                <a:latin typeface="+mn-ea"/>
              </a:rPr>
              <a:t>≤</a:t>
            </a:r>
            <a:r>
              <a:rPr lang="en-US" altLang="zh-CN" sz="2400" dirty="0">
                <a:latin typeface="+mn-ea"/>
              </a:rPr>
              <a:t>C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，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zh-CN" sz="2400" dirty="0">
                <a:latin typeface="+mn-ea"/>
              </a:rPr>
              <a:t>而且，这两个不等式还是可以达到的，于是，</a:t>
            </a:r>
            <a:endParaRPr lang="en-US" altLang="zh-CN" sz="2400" dirty="0">
              <a:latin typeface="+mn-ea"/>
            </a:endParaRPr>
          </a:p>
          <a:p>
            <a:pPr algn="ctr">
              <a:buNone/>
            </a:pPr>
            <a:r>
              <a:rPr lang="en-US" altLang="zh-CN" sz="2400" dirty="0">
                <a:latin typeface="+mn-ea"/>
              </a:rPr>
              <a:t>P(Y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=0, Y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=0)</a:t>
            </a:r>
            <a:r>
              <a:rPr lang="zh-CN" altLang="zh-CN" sz="2400" dirty="0">
                <a:latin typeface="+mn-ea"/>
              </a:rPr>
              <a:t>≤</a:t>
            </a:r>
            <a:r>
              <a:rPr lang="en-US" altLang="zh-CN" sz="2400" dirty="0">
                <a:latin typeface="+mn-ea"/>
              </a:rPr>
              <a:t>C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C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。</a:t>
            </a:r>
          </a:p>
          <a:p>
            <a:pPr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zh-CN" sz="2400" b="1" dirty="0">
                <a:latin typeface="+mn-ea"/>
              </a:rPr>
              <a:t>定理</a:t>
            </a:r>
            <a:r>
              <a:rPr lang="en-US" altLang="zh-CN" sz="2400" b="1" dirty="0">
                <a:latin typeface="+mn-ea"/>
              </a:rPr>
              <a:t>6.6</a:t>
            </a:r>
            <a:r>
              <a:rPr lang="zh-CN" altLang="zh-CN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1</a:t>
            </a:r>
            <a:r>
              <a:rPr lang="zh-CN" altLang="zh-CN" sz="2400" b="1" dirty="0">
                <a:latin typeface="+mn-ea"/>
              </a:rPr>
              <a:t>攻</a:t>
            </a:r>
            <a:r>
              <a:rPr lang="en-US" altLang="zh-CN" sz="2400" b="1" dirty="0">
                <a:latin typeface="+mn-ea"/>
              </a:rPr>
              <a:t>2</a:t>
            </a:r>
            <a:r>
              <a:rPr lang="zh-CN" altLang="zh-CN" sz="2400" b="1" dirty="0">
                <a:latin typeface="+mn-ea"/>
              </a:rPr>
              <a:t>的攻击能力极限定理）：</a:t>
            </a:r>
            <a:endParaRPr lang="en-US" altLang="zh-CN" sz="2400" b="1" dirty="0">
              <a:latin typeface="+mn-ea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+mn-ea"/>
              </a:rPr>
              <a:t>在</a:t>
            </a:r>
            <a:r>
              <a:rPr lang="en-US" altLang="zh-CN" sz="2400" dirty="0"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个攻防回合中，一个高手最多能够同时把两个战士打败</a:t>
            </a:r>
            <a:r>
              <a:rPr lang="en-US" altLang="zh-CN" sz="2400" dirty="0">
                <a:latin typeface="+mn-ea"/>
              </a:rPr>
              <a:t>NC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C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次，而且，一定有某种技巧，可以使高手达到该极限。</a:t>
            </a:r>
            <a:endParaRPr lang="en-US" altLang="zh-CN" sz="2400" dirty="0">
              <a:latin typeface="+mn-ea"/>
            </a:endParaRP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endParaRPr lang="zh-CN" altLang="en-US" sz="2000" dirty="0">
              <a:latin typeface="+mn-ea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4629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08818"/>
            <a:ext cx="8039686" cy="4525963"/>
          </a:xfrm>
        </p:spPr>
        <p:txBody>
          <a:bodyPr>
            <a:noAutofit/>
          </a:bodyPr>
          <a:lstStyle/>
          <a:p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en-US" altLang="zh-CN" sz="2400" dirty="0"/>
          </a:p>
          <a:p>
            <a:pPr lvl="1">
              <a:buFont typeface="Verdana" charset="0"/>
              <a:buChar char="◦"/>
            </a:pPr>
            <a:endParaRPr lang="zh-CN" altLang="zh-CN" sz="2800" dirty="0"/>
          </a:p>
          <a:p>
            <a:pPr marL="393192" lvl="1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6.3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攻防一体星状网可达极限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2"/>
          <p:cNvSpPr txBox="1">
            <a:spLocks/>
          </p:cNvSpPr>
          <p:nvPr/>
        </p:nvSpPr>
        <p:spPr>
          <a:xfrm>
            <a:off x="609600" y="1417638"/>
            <a:ext cx="8039686" cy="4669543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>
              <a:buFont typeface="Wingdings" pitchFamily="2" charset="2"/>
              <a:buChar char="Ø"/>
            </a:pPr>
            <a:r>
              <a:rPr lang="zh-CN" altLang="en-US" sz="2400" dirty="0">
                <a:latin typeface="+mn-ea"/>
              </a:rPr>
              <a:t>在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对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情况下，所有可能的“独裁评估”有：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=a</a:t>
            </a:r>
            <a:r>
              <a:rPr lang="zh-CN" altLang="zh-CN" sz="2400" dirty="0"/>
              <a:t>、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=b</a:t>
            </a:r>
            <a:r>
              <a:rPr lang="zh-CN" altLang="zh-CN" sz="2400" dirty="0"/>
              <a:t>、</a:t>
            </a:r>
            <a:r>
              <a:rPr lang="en-US" altLang="zh-CN" sz="2400" dirty="0"/>
              <a:t>(X</a:t>
            </a:r>
            <a:r>
              <a:rPr lang="en-US" altLang="zh-CN" sz="2400" baseline="-25000" dirty="0"/>
              <a:t>1</a:t>
            </a:r>
            <a:r>
              <a:rPr lang="zh-CN" altLang="zh-CN" sz="2400" dirty="0"/>
              <a:t>，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)=(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</a:t>
            </a:r>
            <a:r>
              <a:rPr lang="zh-CN" altLang="zh-CN" sz="2400" dirty="0"/>
              <a:t>、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=a</a:t>
            </a:r>
            <a:r>
              <a:rPr lang="zh-CN" altLang="zh-CN" sz="2400" dirty="0"/>
              <a:t>、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=b</a:t>
            </a:r>
            <a:r>
              <a:rPr lang="zh-CN" altLang="zh-CN" sz="2400" dirty="0"/>
              <a:t>、</a:t>
            </a:r>
            <a:r>
              <a:rPr lang="en-US" altLang="zh-CN" sz="2400" dirty="0"/>
              <a:t>(Y</a:t>
            </a:r>
            <a:r>
              <a:rPr lang="en-US" altLang="zh-CN" sz="2400" baseline="-25000" dirty="0"/>
              <a:t>1</a:t>
            </a:r>
            <a:r>
              <a:rPr lang="zh-CN" altLang="zh-CN" sz="2400" dirty="0"/>
              <a:t>，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)=(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</a:t>
            </a:r>
            <a:r>
              <a:rPr lang="zh-CN" altLang="zh-CN" sz="2400" dirty="0"/>
              <a:t>、</a:t>
            </a:r>
            <a:r>
              <a:rPr lang="en-US" altLang="zh-CN" sz="2400" dirty="0"/>
              <a:t>(X</a:t>
            </a:r>
            <a:r>
              <a:rPr lang="en-US" altLang="zh-CN" sz="2400" baseline="-25000" dirty="0"/>
              <a:t>1</a:t>
            </a:r>
            <a:r>
              <a:rPr lang="zh-CN" altLang="zh-CN" sz="2400" dirty="0"/>
              <a:t>，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)=(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</a:t>
            </a:r>
            <a:r>
              <a:rPr lang="zh-CN" altLang="zh-CN" sz="2400" dirty="0"/>
              <a:t>、</a:t>
            </a:r>
            <a:r>
              <a:rPr lang="en-US" altLang="zh-CN" sz="2400" dirty="0"/>
              <a:t>(X</a:t>
            </a:r>
            <a:r>
              <a:rPr lang="en-US" altLang="zh-CN" sz="2400" baseline="-25000" dirty="0"/>
              <a:t>2</a:t>
            </a:r>
            <a:r>
              <a:rPr lang="zh-CN" altLang="zh-CN" sz="2400" dirty="0"/>
              <a:t>，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)=(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</a:t>
            </a:r>
            <a:r>
              <a:rPr lang="zh-CN" altLang="zh-CN" sz="2400" dirty="0"/>
              <a:t>，这里</a:t>
            </a:r>
            <a:r>
              <a:rPr lang="en-US" altLang="zh-CN" sz="2400" dirty="0"/>
              <a:t>a</a:t>
            </a:r>
            <a:r>
              <a:rPr lang="zh-CN" altLang="zh-CN" sz="2400" dirty="0"/>
              <a:t>和</a:t>
            </a:r>
            <a:r>
              <a:rPr lang="en-US" altLang="zh-CN" sz="2400" dirty="0"/>
              <a:t>b</a:t>
            </a:r>
            <a:r>
              <a:rPr lang="zh-CN" altLang="zh-CN" sz="2400" dirty="0"/>
              <a:t>取值为</a:t>
            </a:r>
            <a:r>
              <a:rPr lang="en-US" altLang="zh-CN" sz="2400" dirty="0"/>
              <a:t>0</a:t>
            </a:r>
            <a:r>
              <a:rPr lang="zh-CN" altLang="zh-CN" sz="2400" dirty="0"/>
              <a:t>或</a:t>
            </a:r>
            <a:r>
              <a:rPr lang="en-US" altLang="zh-CN" sz="2400" dirty="0"/>
              <a:t>1</a:t>
            </a:r>
            <a:r>
              <a:rPr lang="zh-CN" altLang="zh-CN" sz="2400" dirty="0"/>
              <a:t>。由于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zh-CN" altLang="zh-CN" sz="2400" dirty="0"/>
              <a:t>与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2</a:t>
            </a:r>
            <a:r>
              <a:rPr lang="zh-CN" altLang="zh-CN" sz="2400" dirty="0"/>
              <a:t>相互独立，由于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1</a:t>
            </a:r>
            <a:r>
              <a:rPr lang="zh-CN" altLang="zh-CN" sz="2400" dirty="0"/>
              <a:t>与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2</a:t>
            </a:r>
            <a:r>
              <a:rPr lang="zh-CN" altLang="zh-CN" sz="2400" dirty="0"/>
              <a:t>相互独立，由于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zh-CN" altLang="zh-CN" sz="2400" dirty="0"/>
              <a:t>与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2</a:t>
            </a:r>
            <a:r>
              <a:rPr lang="zh-CN" altLang="zh-CN" sz="2400" dirty="0"/>
              <a:t>相互独立，由于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1</a:t>
            </a:r>
            <a:r>
              <a:rPr lang="zh-CN" altLang="zh-CN" sz="2400" dirty="0"/>
              <a:t>与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2</a:t>
            </a:r>
            <a:r>
              <a:rPr lang="zh-CN" altLang="zh-CN" sz="2400" dirty="0"/>
              <a:t>相互独立，所以，仿照定理</a:t>
            </a:r>
            <a:r>
              <a:rPr lang="en-US" altLang="zh-CN" sz="2400" dirty="0"/>
              <a:t>6.6</a:t>
            </a:r>
            <a:r>
              <a:rPr lang="zh-CN" altLang="zh-CN" sz="2400" dirty="0"/>
              <a:t>的证明过程，可以得到：</a:t>
            </a:r>
            <a:endParaRPr lang="zh-CN" altLang="en-US" sz="2400" dirty="0">
              <a:latin typeface="+mn-ea"/>
            </a:endParaRPr>
          </a:p>
          <a:p>
            <a:pPr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+mn-ea"/>
              </a:rPr>
              <a:t>定理</a:t>
            </a:r>
            <a:r>
              <a:rPr lang="en-US" altLang="zh-CN" sz="2400" b="1" dirty="0">
                <a:latin typeface="+mn-ea"/>
              </a:rPr>
              <a:t>6.7</a:t>
            </a:r>
            <a:r>
              <a:rPr lang="zh-CN" altLang="en-US" sz="2400" b="1" dirty="0">
                <a:latin typeface="+mn-ea"/>
              </a:rPr>
              <a:t>（独裁评估的极限）</a:t>
            </a:r>
            <a:r>
              <a:rPr lang="zh-CN" altLang="zh-CN" sz="2400" b="1" dirty="0">
                <a:latin typeface="+mn-ea"/>
              </a:rPr>
              <a:t>：</a:t>
            </a:r>
            <a:endParaRPr lang="en-US" altLang="zh-CN" sz="2400" b="1" dirty="0">
              <a:latin typeface="+mn-ea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+mn-ea"/>
              </a:rPr>
              <a:t>在一个高手</a:t>
            </a:r>
            <a:r>
              <a:rPr lang="en-US" altLang="zh-CN" sz="2400" dirty="0"/>
              <a:t>X=(X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</a:t>
            </a:r>
            <a:r>
              <a:rPr lang="zh-CN" altLang="zh-CN" sz="2400" dirty="0"/>
              <a:t>同时攻击两个战士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1</a:t>
            </a:r>
            <a:r>
              <a:rPr lang="zh-CN" altLang="zh-CN" sz="2400" dirty="0"/>
              <a:t>和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2</a:t>
            </a:r>
            <a:r>
              <a:rPr lang="zh-CN" altLang="en-US" sz="2400" dirty="0">
                <a:latin typeface="+mn-ea"/>
              </a:rPr>
              <a:t>的情况下，在</a:t>
            </a:r>
            <a:r>
              <a:rPr lang="en-US" altLang="zh-CN" sz="2400" dirty="0"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个攻防回合中，有如下极限，而且它们都是可以达到的极限：</a:t>
            </a:r>
            <a:endParaRPr lang="en-US" altLang="zh-CN" sz="2400" dirty="0">
              <a:latin typeface="+mn-ea"/>
            </a:endParaRP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400" dirty="0"/>
              <a:t>	1</a:t>
            </a:r>
            <a:r>
              <a:rPr lang="zh-CN" altLang="zh-CN" sz="2400" dirty="0"/>
              <a:t>）</a:t>
            </a:r>
            <a:r>
              <a:rPr lang="en-US" altLang="zh-CN" sz="2400" dirty="0"/>
              <a:t>{X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=a}</a:t>
            </a:r>
            <a:r>
              <a:rPr lang="zh-CN" altLang="zh-CN" sz="2400" dirty="0"/>
              <a:t>最多出现</a:t>
            </a:r>
            <a:r>
              <a:rPr lang="en-US" altLang="zh-CN" sz="2400" dirty="0"/>
              <a:t>NC</a:t>
            </a:r>
            <a:r>
              <a:rPr lang="en-US" altLang="zh-CN" sz="2400" baseline="-25000" dirty="0"/>
              <a:t>1</a:t>
            </a:r>
            <a:r>
              <a:rPr lang="zh-CN" altLang="zh-CN" sz="2400" dirty="0"/>
              <a:t>次，其中，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1</a:t>
            </a:r>
            <a:r>
              <a:rPr lang="zh-CN" altLang="zh-CN" sz="2400" dirty="0"/>
              <a:t>是以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1</a:t>
            </a:r>
            <a:r>
              <a:rPr lang="zh-CN" altLang="zh-CN" sz="2400" dirty="0"/>
              <a:t>为输入，以</a:t>
            </a:r>
            <a:r>
              <a:rPr lang="en-US" altLang="zh-CN" sz="2400" dirty="0"/>
              <a:t>(X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+Y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+a)mod2</a:t>
            </a:r>
            <a:r>
              <a:rPr lang="zh-CN" altLang="zh-CN" sz="2400" dirty="0"/>
              <a:t>为输出的信道容量；</a:t>
            </a:r>
            <a:endParaRPr lang="en-US" altLang="zh-CN" sz="2400" dirty="0"/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endParaRPr lang="zh-CN" altLang="zh-CN" sz="2400" dirty="0"/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endParaRPr lang="zh-CN" altLang="en-US" sz="2000" dirty="0">
              <a:latin typeface="+mn-ea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4629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08818"/>
            <a:ext cx="8039686" cy="4525963"/>
          </a:xfrm>
        </p:spPr>
        <p:txBody>
          <a:bodyPr>
            <a:noAutofit/>
          </a:bodyPr>
          <a:lstStyle/>
          <a:p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en-US" altLang="zh-CN" sz="2400" dirty="0"/>
          </a:p>
          <a:p>
            <a:pPr lvl="1">
              <a:buFont typeface="Verdana" charset="0"/>
              <a:buChar char="◦"/>
            </a:pPr>
            <a:endParaRPr lang="zh-CN" altLang="zh-CN" sz="2800" dirty="0"/>
          </a:p>
          <a:p>
            <a:pPr marL="393192" lvl="1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6.3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攻防一体星状网可达极限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2"/>
          <p:cNvSpPr txBox="1">
            <a:spLocks/>
          </p:cNvSpPr>
          <p:nvPr/>
        </p:nvSpPr>
        <p:spPr>
          <a:xfrm>
            <a:off x="609600" y="1417638"/>
            <a:ext cx="8039686" cy="512383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>
              <a:buNone/>
            </a:pPr>
            <a:r>
              <a:rPr lang="en-US" altLang="zh-CN" dirty="0">
                <a:latin typeface="+mn-ea"/>
              </a:rPr>
              <a:t>	2</a:t>
            </a:r>
            <a:r>
              <a:rPr lang="zh-CN" altLang="en-US" dirty="0">
                <a:latin typeface="+mn-ea"/>
              </a:rPr>
              <a:t>）</a:t>
            </a:r>
            <a:r>
              <a:rPr lang="en-US" altLang="zh-CN" dirty="0">
                <a:latin typeface="+mn-ea"/>
              </a:rPr>
              <a:t>{X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en-US" altLang="zh-CN" dirty="0">
                <a:latin typeface="+mn-ea"/>
              </a:rPr>
              <a:t>=b}</a:t>
            </a:r>
            <a:r>
              <a:rPr lang="zh-CN" altLang="zh-CN" dirty="0">
                <a:latin typeface="+mn-ea"/>
              </a:rPr>
              <a:t>最多出现</a:t>
            </a:r>
            <a:r>
              <a:rPr lang="en-US" altLang="zh-CN" dirty="0">
                <a:latin typeface="+mn-ea"/>
              </a:rPr>
              <a:t>NC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次，其中，</a:t>
            </a:r>
            <a:r>
              <a:rPr lang="en-US" altLang="zh-CN" dirty="0">
                <a:latin typeface="+mn-ea"/>
              </a:rPr>
              <a:t>C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是以</a:t>
            </a:r>
            <a:r>
              <a:rPr lang="en-US" altLang="zh-CN" dirty="0">
                <a:latin typeface="+mn-ea"/>
              </a:rPr>
              <a:t>Y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为输入，以</a:t>
            </a:r>
            <a:r>
              <a:rPr lang="en-US" altLang="zh-CN" dirty="0">
                <a:latin typeface="+mn-ea"/>
              </a:rPr>
              <a:t>(X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en-US" altLang="zh-CN" dirty="0">
                <a:latin typeface="+mn-ea"/>
              </a:rPr>
              <a:t>+Y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en-US" altLang="zh-CN" dirty="0">
                <a:latin typeface="+mn-ea"/>
              </a:rPr>
              <a:t>+b)mod2</a:t>
            </a:r>
            <a:r>
              <a:rPr lang="zh-CN" altLang="zh-CN" dirty="0">
                <a:latin typeface="+mn-ea"/>
              </a:rPr>
              <a:t>为输出的信道容量；</a:t>
            </a:r>
            <a:endParaRPr lang="zh-CN" altLang="en-US" dirty="0">
              <a:latin typeface="+mn-ea"/>
            </a:endParaRPr>
          </a:p>
          <a:p>
            <a:pPr lvl="1">
              <a:buNone/>
            </a:pPr>
            <a:r>
              <a:rPr lang="en-US" altLang="zh-CN" dirty="0">
                <a:latin typeface="+mn-ea"/>
              </a:rPr>
              <a:t>	3</a:t>
            </a:r>
            <a:r>
              <a:rPr lang="zh-CN" altLang="en-US" dirty="0">
                <a:latin typeface="+mn-ea"/>
              </a:rPr>
              <a:t>）</a:t>
            </a:r>
            <a:r>
              <a:rPr lang="en-US" altLang="zh-CN" dirty="0">
                <a:latin typeface="+mn-ea"/>
              </a:rPr>
              <a:t>{(X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X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en-US" altLang="zh-CN" dirty="0">
                <a:latin typeface="+mn-ea"/>
              </a:rPr>
              <a:t>)=(</a:t>
            </a:r>
            <a:r>
              <a:rPr lang="en-US" altLang="zh-CN" dirty="0" err="1">
                <a:latin typeface="+mn-ea"/>
              </a:rPr>
              <a:t>a,b</a:t>
            </a:r>
            <a:r>
              <a:rPr lang="en-US" altLang="zh-CN" dirty="0">
                <a:latin typeface="+mn-ea"/>
              </a:rPr>
              <a:t>)}</a:t>
            </a:r>
            <a:r>
              <a:rPr lang="zh-CN" altLang="zh-CN" dirty="0">
                <a:latin typeface="+mn-ea"/>
              </a:rPr>
              <a:t>最多出现</a:t>
            </a:r>
            <a:r>
              <a:rPr lang="en-US" altLang="zh-CN" dirty="0">
                <a:latin typeface="+mn-ea"/>
              </a:rPr>
              <a:t>NC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C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次，其中</a:t>
            </a:r>
            <a:r>
              <a:rPr lang="en-US" altLang="zh-CN" dirty="0">
                <a:latin typeface="+mn-ea"/>
              </a:rPr>
              <a:t>C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C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如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）和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）所述（此时，若</a:t>
            </a:r>
            <a:r>
              <a:rPr lang="en-US" altLang="zh-CN" dirty="0">
                <a:latin typeface="+mn-ea"/>
              </a:rPr>
              <a:t>a=b=1</a:t>
            </a:r>
            <a:r>
              <a:rPr lang="zh-CN" altLang="zh-CN" dirty="0">
                <a:latin typeface="+mn-ea"/>
              </a:rPr>
              <a:t>，则意味着“</a:t>
            </a:r>
            <a:r>
              <a:rPr lang="en-US" altLang="zh-CN" dirty="0">
                <a:latin typeface="+mn-ea"/>
              </a:rPr>
              <a:t>X</a:t>
            </a:r>
            <a:r>
              <a:rPr lang="zh-CN" altLang="zh-CN" dirty="0">
                <a:latin typeface="+mn-ea"/>
              </a:rPr>
              <a:t>既未被</a:t>
            </a:r>
            <a:r>
              <a:rPr lang="en-US" altLang="zh-CN" dirty="0">
                <a:latin typeface="+mn-ea"/>
              </a:rPr>
              <a:t>Y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打败，也未被</a:t>
            </a:r>
            <a:r>
              <a:rPr lang="en-US" altLang="zh-CN" dirty="0">
                <a:latin typeface="+mn-ea"/>
              </a:rPr>
              <a:t>Y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打败”或者说“</a:t>
            </a:r>
            <a:r>
              <a:rPr lang="en-US" altLang="zh-CN" dirty="0">
                <a:latin typeface="+mn-ea"/>
              </a:rPr>
              <a:t>X</a:t>
            </a:r>
            <a:r>
              <a:rPr lang="zh-CN" altLang="zh-CN" dirty="0">
                <a:latin typeface="+mn-ea"/>
              </a:rPr>
              <a:t>成功地挡住了</a:t>
            </a:r>
            <a:r>
              <a:rPr lang="en-US" altLang="zh-CN" dirty="0">
                <a:latin typeface="+mn-ea"/>
              </a:rPr>
              <a:t>Y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Y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的攻击”。由于，</a:t>
            </a:r>
          </a:p>
          <a:p>
            <a:pPr lvl="1" algn="ctr">
              <a:buNone/>
            </a:pPr>
            <a:r>
              <a:rPr lang="en-US" altLang="zh-CN" dirty="0">
                <a:latin typeface="+mn-ea"/>
              </a:rPr>
              <a:t>P(X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=0</a:t>
            </a:r>
            <a:r>
              <a:rPr lang="zh-CN" altLang="zh-CN" dirty="0">
                <a:latin typeface="+mn-ea"/>
              </a:rPr>
              <a:t>∪</a:t>
            </a:r>
            <a:r>
              <a:rPr lang="en-US" altLang="zh-CN" dirty="0">
                <a:latin typeface="+mn-ea"/>
              </a:rPr>
              <a:t>X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en-US" altLang="zh-CN" dirty="0">
                <a:latin typeface="+mn-ea"/>
              </a:rPr>
              <a:t>=0)=1-P(X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=1,X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en-US" altLang="zh-CN" dirty="0">
                <a:latin typeface="+mn-ea"/>
              </a:rPr>
              <a:t>=1)</a:t>
            </a:r>
            <a:r>
              <a:rPr lang="zh-CN" altLang="zh-CN" dirty="0">
                <a:latin typeface="+mn-ea"/>
              </a:rPr>
              <a:t>≥</a:t>
            </a:r>
            <a:r>
              <a:rPr lang="en-US" altLang="zh-CN" dirty="0">
                <a:latin typeface="+mn-ea"/>
              </a:rPr>
              <a:t>1-C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C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，</a:t>
            </a:r>
            <a:endParaRPr lang="en-US" altLang="zh-CN" dirty="0">
              <a:latin typeface="+mn-ea"/>
            </a:endParaRPr>
          </a:p>
          <a:p>
            <a:pPr lvl="1">
              <a:buNone/>
            </a:pPr>
            <a:r>
              <a:rPr lang="en-US" altLang="zh-CN" b="1" dirty="0">
                <a:latin typeface="+mn-ea"/>
              </a:rPr>
              <a:t>	</a:t>
            </a:r>
            <a:r>
              <a:rPr lang="zh-CN" altLang="zh-CN" dirty="0">
                <a:latin typeface="+mn-ea"/>
              </a:rPr>
              <a:t>所以，在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zh-CN" dirty="0">
                <a:latin typeface="+mn-ea"/>
              </a:rPr>
              <a:t>回合的对抗中，</a:t>
            </a:r>
            <a:r>
              <a:rPr lang="en-US" altLang="zh-CN" dirty="0">
                <a:latin typeface="+mn-ea"/>
              </a:rPr>
              <a:t>X</a:t>
            </a:r>
            <a:r>
              <a:rPr lang="zh-CN" altLang="zh-CN" dirty="0">
                <a:latin typeface="+mn-ea"/>
              </a:rPr>
              <a:t>被打败至少</a:t>
            </a:r>
            <a:r>
              <a:rPr lang="en-US" altLang="zh-CN" dirty="0">
                <a:latin typeface="+mn-ea"/>
              </a:rPr>
              <a:t>N(1-C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C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zh-CN" dirty="0">
                <a:latin typeface="+mn-ea"/>
              </a:rPr>
              <a:t>次。这也是本章第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小节研究过的多攻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的特例）； </a:t>
            </a:r>
            <a:endParaRPr lang="en-US" altLang="zh-CN" b="1" dirty="0">
              <a:latin typeface="+mn-ea"/>
            </a:endParaRP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altLang="zh-CN" dirty="0">
                <a:latin typeface="+mn-ea"/>
              </a:rPr>
              <a:t>	4</a:t>
            </a:r>
            <a:r>
              <a:rPr lang="zh-CN" altLang="en-US" dirty="0">
                <a:latin typeface="+mn-ea"/>
              </a:rPr>
              <a:t>）</a:t>
            </a:r>
            <a:r>
              <a:rPr lang="en-US" altLang="zh-CN" dirty="0">
                <a:latin typeface="+mn-ea"/>
              </a:rPr>
              <a:t>{Y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=a}</a:t>
            </a:r>
            <a:r>
              <a:rPr lang="zh-CN" altLang="zh-CN" dirty="0">
                <a:latin typeface="+mn-ea"/>
              </a:rPr>
              <a:t>最多出现</a:t>
            </a:r>
            <a:r>
              <a:rPr lang="en-US" altLang="zh-CN" dirty="0">
                <a:latin typeface="+mn-ea"/>
              </a:rPr>
              <a:t>ND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次，其中，</a:t>
            </a:r>
            <a:r>
              <a:rPr lang="en-US" altLang="zh-CN" dirty="0">
                <a:latin typeface="+mn-ea"/>
              </a:rPr>
              <a:t>D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是以</a:t>
            </a:r>
            <a:r>
              <a:rPr lang="en-US" altLang="zh-CN" dirty="0">
                <a:latin typeface="+mn-ea"/>
              </a:rPr>
              <a:t>X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为输入，以</a:t>
            </a:r>
            <a:r>
              <a:rPr lang="en-US" altLang="zh-CN" dirty="0">
                <a:latin typeface="+mn-ea"/>
              </a:rPr>
              <a:t>(X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+Y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+a)mod2</a:t>
            </a:r>
            <a:r>
              <a:rPr lang="zh-CN" altLang="zh-CN" dirty="0">
                <a:latin typeface="+mn-ea"/>
              </a:rPr>
              <a:t>为输出的信道容量；</a:t>
            </a:r>
            <a:endParaRPr lang="en-US" altLang="zh-CN" dirty="0">
              <a:latin typeface="+mn-ea"/>
            </a:endParaRP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altLang="zh-CN" dirty="0">
                <a:latin typeface="+mn-ea"/>
              </a:rPr>
              <a:t>	5</a:t>
            </a:r>
            <a:r>
              <a:rPr lang="zh-CN" altLang="zh-CN" dirty="0">
                <a:latin typeface="+mn-ea"/>
              </a:rPr>
              <a:t>）</a:t>
            </a:r>
            <a:r>
              <a:rPr lang="en-US" altLang="zh-CN" dirty="0">
                <a:latin typeface="+mn-ea"/>
              </a:rPr>
              <a:t>{Y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en-US" altLang="zh-CN" dirty="0">
                <a:latin typeface="+mn-ea"/>
              </a:rPr>
              <a:t>=b}</a:t>
            </a:r>
            <a:r>
              <a:rPr lang="zh-CN" altLang="zh-CN" dirty="0">
                <a:latin typeface="+mn-ea"/>
              </a:rPr>
              <a:t>最多出现</a:t>
            </a:r>
            <a:r>
              <a:rPr lang="en-US" altLang="zh-CN" dirty="0">
                <a:latin typeface="+mn-ea"/>
              </a:rPr>
              <a:t>ND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次，其中，</a:t>
            </a:r>
            <a:r>
              <a:rPr lang="en-US" altLang="zh-CN" dirty="0">
                <a:latin typeface="+mn-ea"/>
              </a:rPr>
              <a:t>D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是以</a:t>
            </a:r>
            <a:r>
              <a:rPr lang="en-US" altLang="zh-CN" dirty="0">
                <a:latin typeface="+mn-ea"/>
              </a:rPr>
              <a:t>X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为输入，以</a:t>
            </a:r>
            <a:r>
              <a:rPr lang="en-US" altLang="zh-CN" dirty="0">
                <a:latin typeface="+mn-ea"/>
              </a:rPr>
              <a:t>(X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en-US" altLang="zh-CN" dirty="0">
                <a:latin typeface="+mn-ea"/>
              </a:rPr>
              <a:t>+Y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en-US" altLang="zh-CN" dirty="0">
                <a:latin typeface="+mn-ea"/>
              </a:rPr>
              <a:t>+b)mod2</a:t>
            </a:r>
            <a:r>
              <a:rPr lang="zh-CN" altLang="zh-CN" dirty="0">
                <a:latin typeface="+mn-ea"/>
              </a:rPr>
              <a:t>为输出的信道容量；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endParaRPr lang="zh-CN" altLang="en-US" sz="2400" dirty="0">
              <a:latin typeface="+mn-ea"/>
            </a:endParaRP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endParaRPr lang="zh-CN" altLang="zh-CN" sz="2400" dirty="0"/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endParaRPr lang="zh-CN" altLang="en-US" sz="2000" dirty="0">
              <a:latin typeface="+mn-ea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4629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08818"/>
            <a:ext cx="8039686" cy="4525963"/>
          </a:xfrm>
        </p:spPr>
        <p:txBody>
          <a:bodyPr>
            <a:noAutofit/>
          </a:bodyPr>
          <a:lstStyle/>
          <a:p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en-US" altLang="zh-CN" sz="2400" dirty="0"/>
          </a:p>
          <a:p>
            <a:pPr lvl="1">
              <a:buFont typeface="Verdana" charset="0"/>
              <a:buChar char="◦"/>
            </a:pPr>
            <a:endParaRPr lang="zh-CN" altLang="zh-CN" sz="2800" dirty="0"/>
          </a:p>
          <a:p>
            <a:pPr marL="393192" lvl="1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6.3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攻防一体星状网可达极限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2"/>
          <p:cNvSpPr txBox="1">
            <a:spLocks/>
          </p:cNvSpPr>
          <p:nvPr/>
        </p:nvSpPr>
        <p:spPr>
          <a:xfrm>
            <a:off x="609600" y="1417638"/>
            <a:ext cx="8039686" cy="512383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sz="2400" dirty="0">
                <a:latin typeface="+mn-ea"/>
              </a:rPr>
              <a:t>6</a:t>
            </a:r>
            <a:r>
              <a:rPr lang="zh-CN" altLang="en-US" sz="2400" dirty="0">
                <a:latin typeface="+mn-ea"/>
              </a:rPr>
              <a:t>）</a:t>
            </a:r>
            <a:r>
              <a:rPr lang="en-US" altLang="zh-CN" sz="2400" dirty="0">
                <a:latin typeface="+mn-ea"/>
              </a:rPr>
              <a:t>{(Y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)=(</a:t>
            </a:r>
            <a:r>
              <a:rPr lang="en-US" altLang="zh-CN" sz="2400" dirty="0" err="1">
                <a:latin typeface="+mn-ea"/>
              </a:rPr>
              <a:t>a,b</a:t>
            </a:r>
            <a:r>
              <a:rPr lang="en-US" altLang="zh-CN" sz="2400" dirty="0">
                <a:latin typeface="+mn-ea"/>
              </a:rPr>
              <a:t>)}</a:t>
            </a:r>
            <a:r>
              <a:rPr lang="zh-CN" altLang="zh-CN" sz="2400" dirty="0">
                <a:latin typeface="+mn-ea"/>
              </a:rPr>
              <a:t>最多出现</a:t>
            </a:r>
            <a:r>
              <a:rPr lang="en-US" altLang="zh-CN" sz="2400" dirty="0">
                <a:latin typeface="+mn-ea"/>
              </a:rPr>
              <a:t>ND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D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次，其中</a:t>
            </a:r>
            <a:r>
              <a:rPr lang="en-US" altLang="zh-CN" sz="2400" dirty="0">
                <a:latin typeface="+mn-ea"/>
              </a:rPr>
              <a:t>D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D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如</a:t>
            </a:r>
            <a:r>
              <a:rPr lang="en-US" altLang="zh-CN" sz="2400" dirty="0">
                <a:latin typeface="+mn-ea"/>
              </a:rPr>
              <a:t>4</a:t>
            </a:r>
            <a:r>
              <a:rPr lang="zh-CN" altLang="zh-CN" sz="2400" dirty="0">
                <a:latin typeface="+mn-ea"/>
              </a:rPr>
              <a:t>）和</a:t>
            </a:r>
            <a:r>
              <a:rPr lang="en-US" altLang="zh-CN" sz="2400" dirty="0">
                <a:latin typeface="+mn-ea"/>
              </a:rPr>
              <a:t>5</a:t>
            </a:r>
            <a:r>
              <a:rPr lang="zh-CN" altLang="zh-CN" sz="2400" dirty="0">
                <a:latin typeface="+mn-ea"/>
              </a:rPr>
              <a:t>）所述（此时，若</a:t>
            </a:r>
            <a:r>
              <a:rPr lang="en-US" altLang="zh-CN" sz="2400" dirty="0">
                <a:latin typeface="+mn-ea"/>
              </a:rPr>
              <a:t>a=b=0</a:t>
            </a:r>
            <a:r>
              <a:rPr lang="zh-CN" altLang="zh-CN" sz="2400" dirty="0">
                <a:latin typeface="+mn-ea"/>
              </a:rPr>
              <a:t>的特殊情况，就是定理</a:t>
            </a:r>
            <a:r>
              <a:rPr lang="en-US" altLang="zh-CN" sz="2400" dirty="0">
                <a:latin typeface="+mn-ea"/>
              </a:rPr>
              <a:t>6.6</a:t>
            </a:r>
            <a:r>
              <a:rPr lang="zh-CN" altLang="zh-CN" sz="2400" dirty="0">
                <a:latin typeface="+mn-ea"/>
              </a:rPr>
              <a:t>中的情况）；</a:t>
            </a:r>
            <a:endParaRPr lang="en-US" altLang="zh-CN" sz="2400" dirty="0">
              <a:latin typeface="+mn-ea"/>
            </a:endParaRPr>
          </a:p>
          <a:p>
            <a:pPr lvl="1">
              <a:buNone/>
            </a:pPr>
            <a:r>
              <a:rPr lang="en-US" altLang="zh-CN" sz="2400" dirty="0">
                <a:latin typeface="+mn-ea"/>
              </a:rPr>
              <a:t>	7</a:t>
            </a:r>
            <a:r>
              <a:rPr lang="zh-CN" altLang="en-US" sz="2400" dirty="0">
                <a:latin typeface="+mn-ea"/>
              </a:rPr>
              <a:t>）</a:t>
            </a:r>
            <a:r>
              <a:rPr lang="en-US" altLang="zh-CN" sz="2400" dirty="0">
                <a:latin typeface="+mn-ea"/>
              </a:rPr>
              <a:t>{(X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)=(</a:t>
            </a:r>
            <a:r>
              <a:rPr lang="en-US" altLang="zh-CN" sz="2400" dirty="0" err="1">
                <a:latin typeface="+mn-ea"/>
              </a:rPr>
              <a:t>a,b</a:t>
            </a:r>
            <a:r>
              <a:rPr lang="en-US" altLang="zh-CN" sz="2400" dirty="0">
                <a:latin typeface="+mn-ea"/>
              </a:rPr>
              <a:t>)}</a:t>
            </a:r>
            <a:r>
              <a:rPr lang="zh-CN" altLang="zh-CN" sz="2400" dirty="0">
                <a:latin typeface="+mn-ea"/>
              </a:rPr>
              <a:t>最多出现</a:t>
            </a:r>
            <a:r>
              <a:rPr lang="en-US" altLang="zh-CN" sz="2400" dirty="0">
                <a:latin typeface="+mn-ea"/>
              </a:rPr>
              <a:t>NC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D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次，其中</a:t>
            </a:r>
            <a:r>
              <a:rPr lang="en-US" altLang="zh-CN" sz="2400" dirty="0">
                <a:latin typeface="+mn-ea"/>
              </a:rPr>
              <a:t>C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D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如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）和</a:t>
            </a:r>
            <a:r>
              <a:rPr lang="en-US" altLang="zh-CN" sz="2400" dirty="0">
                <a:latin typeface="+mn-ea"/>
              </a:rPr>
              <a:t>5</a:t>
            </a:r>
            <a:r>
              <a:rPr lang="zh-CN" altLang="zh-CN" sz="2400" dirty="0">
                <a:latin typeface="+mn-ea"/>
              </a:rPr>
              <a:t>）所述；</a:t>
            </a:r>
            <a:endParaRPr lang="en-US" altLang="zh-CN" sz="2400" dirty="0">
              <a:latin typeface="+mn-ea"/>
            </a:endParaRPr>
          </a:p>
          <a:p>
            <a:pPr lvl="1">
              <a:buNone/>
            </a:pPr>
            <a:r>
              <a:rPr lang="en-US" altLang="zh-CN" sz="2400" dirty="0">
                <a:latin typeface="+mn-ea"/>
              </a:rPr>
              <a:t>	8</a:t>
            </a:r>
            <a:r>
              <a:rPr lang="zh-CN" altLang="en-US" sz="2400" dirty="0">
                <a:latin typeface="+mn-ea"/>
              </a:rPr>
              <a:t>）</a:t>
            </a:r>
            <a:r>
              <a:rPr lang="en-US" altLang="zh-CN" sz="2400" dirty="0">
                <a:latin typeface="+mn-ea"/>
              </a:rPr>
              <a:t>{(X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)=(</a:t>
            </a:r>
            <a:r>
              <a:rPr lang="en-US" altLang="zh-CN" sz="2400" dirty="0" err="1">
                <a:latin typeface="+mn-ea"/>
              </a:rPr>
              <a:t>a,b</a:t>
            </a:r>
            <a:r>
              <a:rPr lang="en-US" altLang="zh-CN" sz="2400" dirty="0">
                <a:latin typeface="+mn-ea"/>
              </a:rPr>
              <a:t>)}</a:t>
            </a:r>
            <a:r>
              <a:rPr lang="zh-CN" altLang="zh-CN" sz="2400" dirty="0">
                <a:latin typeface="+mn-ea"/>
              </a:rPr>
              <a:t>最多出现</a:t>
            </a:r>
            <a:r>
              <a:rPr lang="en-US" altLang="zh-CN" sz="2400" dirty="0">
                <a:latin typeface="+mn-ea"/>
              </a:rPr>
              <a:t>NE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E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次。其中，</a:t>
            </a:r>
            <a:r>
              <a:rPr lang="en-US" altLang="zh-CN" sz="2400" dirty="0">
                <a:latin typeface="+mn-ea"/>
              </a:rPr>
              <a:t>E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是以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为输入，以</a:t>
            </a:r>
            <a:r>
              <a:rPr lang="en-US" altLang="zh-CN" sz="2400" dirty="0">
                <a:latin typeface="+mn-ea"/>
              </a:rPr>
              <a:t>(X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+Y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+a)mod2</a:t>
            </a:r>
            <a:r>
              <a:rPr lang="zh-CN" altLang="zh-CN" sz="2400" dirty="0">
                <a:latin typeface="+mn-ea"/>
              </a:rPr>
              <a:t>为输出的信道容量；</a:t>
            </a:r>
            <a:r>
              <a:rPr lang="en-US" altLang="zh-CN" sz="2400" dirty="0">
                <a:latin typeface="+mn-ea"/>
              </a:rPr>
              <a:t>E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是以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为输入，以</a:t>
            </a:r>
            <a:r>
              <a:rPr lang="en-US" altLang="zh-CN" sz="2400" dirty="0">
                <a:latin typeface="+mn-ea"/>
              </a:rPr>
              <a:t>(X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+Y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+b)mod2</a:t>
            </a:r>
            <a:r>
              <a:rPr lang="zh-CN" altLang="zh-CN" sz="2400" dirty="0">
                <a:latin typeface="+mn-ea"/>
              </a:rPr>
              <a:t>为输出的信道容量。</a:t>
            </a:r>
            <a:endParaRPr lang="zh-CN" altLang="en-US" sz="2400" dirty="0">
              <a:latin typeface="+mn-ea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+mn-ea"/>
              </a:rPr>
              <a:t>	</a:t>
            </a:r>
            <a:r>
              <a:rPr lang="zh-CN" altLang="en-US" sz="2400" dirty="0">
                <a:latin typeface="+mn-ea"/>
              </a:rPr>
              <a:t>现在将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对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的情况推广到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对多的星状网络攻防情况。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endParaRPr lang="zh-CN" altLang="en-US" sz="2400" dirty="0">
              <a:latin typeface="+mn-ea"/>
            </a:endParaRP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endParaRPr lang="zh-CN" altLang="zh-CN" sz="2400" dirty="0"/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endParaRPr lang="zh-CN" altLang="en-US" sz="2000" dirty="0">
              <a:latin typeface="+mn-ea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462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6.1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多攻一可达极限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dirty="0"/>
              <a:t>先考虑</a:t>
            </a:r>
            <a:r>
              <a:rPr lang="en-US" altLang="zh-CN" sz="2800" dirty="0"/>
              <a:t>2</a:t>
            </a:r>
            <a:r>
              <a:rPr lang="zh-CN" altLang="en-US" sz="2800" dirty="0"/>
              <a:t>个黑客攻击</a:t>
            </a:r>
            <a:r>
              <a:rPr lang="en-US" altLang="zh-CN" sz="2800" dirty="0"/>
              <a:t>1</a:t>
            </a:r>
            <a:r>
              <a:rPr lang="zh-CN" altLang="en-US" sz="2800" dirty="0"/>
              <a:t>红客的情形：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	</a:t>
            </a:r>
            <a:r>
              <a:rPr lang="zh-CN" altLang="zh-CN" sz="2800" dirty="0"/>
              <a:t>设黑客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1</a:t>
            </a:r>
            <a:r>
              <a:rPr lang="zh-CN" altLang="zh-CN" sz="2800" dirty="0"/>
              <a:t>和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2</a:t>
            </a:r>
            <a:r>
              <a:rPr lang="zh-CN" altLang="zh-CN" sz="2800" dirty="0"/>
              <a:t>都想攻击红客</a:t>
            </a:r>
            <a:r>
              <a:rPr lang="en-US" altLang="zh-CN" sz="2800" dirty="0"/>
              <a:t>Y</a:t>
            </a:r>
            <a:r>
              <a:rPr lang="zh-CN" altLang="zh-CN" sz="2800" dirty="0"/>
              <a:t>，并且两个黑客互不认识，甚至可能不知道对方的存在，因此，作为随机变量，可以假设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1</a:t>
            </a:r>
            <a:r>
              <a:rPr lang="zh-CN" altLang="zh-CN" sz="2800" dirty="0"/>
              <a:t>和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2</a:t>
            </a:r>
            <a:r>
              <a:rPr lang="zh-CN" altLang="zh-CN" sz="2800" dirty="0"/>
              <a:t>是相互独立的。</a:t>
            </a:r>
            <a:endParaRPr lang="en-US" altLang="zh-CN" sz="2800" dirty="0"/>
          </a:p>
          <a:p>
            <a:pPr>
              <a:buFont typeface="Wingdings" pitchFamily="2" charset="2"/>
              <a:buChar char="Ø"/>
            </a:pPr>
            <a:r>
              <a:rPr lang="zh-CN" altLang="en-US" sz="2800" dirty="0"/>
              <a:t>假设：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攻防各方采取“回合制”，并且，每个“回合”后，各方都对本次的攻防结果，给出“真心的盲自评”，由于这些自评结果不告诉任何人，所以，有理由假设“真心的盲自评”是真实可信的，没必要做假。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08818"/>
            <a:ext cx="8039686" cy="4525963"/>
          </a:xfrm>
        </p:spPr>
        <p:txBody>
          <a:bodyPr>
            <a:noAutofit/>
          </a:bodyPr>
          <a:lstStyle/>
          <a:p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en-US" altLang="zh-CN" sz="2400" dirty="0"/>
          </a:p>
          <a:p>
            <a:pPr lvl="1">
              <a:buFont typeface="Verdana" charset="0"/>
              <a:buChar char="◦"/>
            </a:pPr>
            <a:endParaRPr lang="zh-CN" altLang="zh-CN" sz="2800" dirty="0"/>
          </a:p>
          <a:p>
            <a:pPr marL="393192" lvl="1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6.3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攻防一体星状网可达极限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2"/>
          <p:cNvSpPr txBox="1">
            <a:spLocks/>
          </p:cNvSpPr>
          <p:nvPr/>
        </p:nvSpPr>
        <p:spPr>
          <a:xfrm>
            <a:off x="609600" y="1417638"/>
            <a:ext cx="8039686" cy="4669543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itchFamily="2" charset="2"/>
              <a:buChar char="Ø"/>
            </a:pPr>
            <a:r>
              <a:rPr lang="zh-CN" altLang="zh-CN" sz="2400" dirty="0">
                <a:latin typeface="+mn-ea"/>
              </a:rPr>
              <a:t>星状网络的中心点是高手</a:t>
            </a:r>
            <a:r>
              <a:rPr lang="en-US" altLang="zh-CN" sz="2400" dirty="0">
                <a:latin typeface="+mn-ea"/>
              </a:rPr>
              <a:t>X=(X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,X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,…,</a:t>
            </a:r>
            <a:r>
              <a:rPr lang="en-US" altLang="zh-CN" sz="2400" dirty="0" err="1">
                <a:latin typeface="+mn-ea"/>
              </a:rPr>
              <a:t>X</a:t>
            </a:r>
            <a:r>
              <a:rPr lang="en-US" altLang="zh-CN" sz="2400" baseline="-25000" dirty="0" err="1">
                <a:latin typeface="+mn-ea"/>
              </a:rPr>
              <a:t>m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zh-CN" sz="2400" dirty="0">
                <a:latin typeface="+mn-ea"/>
              </a:rPr>
              <a:t>，他要同时对抗</a:t>
            </a:r>
            <a:r>
              <a:rPr lang="en-US" altLang="zh-CN" sz="2400" dirty="0">
                <a:latin typeface="+mn-ea"/>
              </a:rPr>
              <a:t>m</a:t>
            </a:r>
            <a:r>
              <a:rPr lang="zh-CN" altLang="zh-CN" sz="2400" dirty="0">
                <a:latin typeface="+mn-ea"/>
              </a:rPr>
              <a:t>个战士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,Y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,…,</a:t>
            </a:r>
            <a:r>
              <a:rPr lang="en-US" altLang="zh-CN" sz="2400" dirty="0" err="1">
                <a:latin typeface="+mn-ea"/>
              </a:rPr>
              <a:t>Y</a:t>
            </a:r>
            <a:r>
              <a:rPr lang="en-US" altLang="zh-CN" sz="2400" baseline="-25000" dirty="0" err="1">
                <a:latin typeface="+mn-ea"/>
              </a:rPr>
              <a:t>m</a:t>
            </a:r>
            <a:r>
              <a:rPr lang="zh-CN" altLang="zh-CN" sz="2400" dirty="0">
                <a:latin typeface="+mn-ea"/>
              </a:rPr>
              <a:t>（他们对应于星状网的非中心点）。</a:t>
            </a:r>
          </a:p>
          <a:p>
            <a:pPr>
              <a:buFont typeface="Wingdings" pitchFamily="2" charset="2"/>
              <a:buChar char="Ø"/>
            </a:pPr>
            <a:r>
              <a:rPr lang="zh-CN" altLang="zh-CN" sz="2400" dirty="0">
                <a:latin typeface="+mn-ea"/>
              </a:rPr>
              <a:t>每个回合后，战士们对自己在本轮攻防中的表现，给出如下保密的不告知任何人的盲自评估：战士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i</a:t>
            </a:r>
            <a:r>
              <a:rPr lang="zh-CN" altLang="zh-CN" sz="2400" dirty="0">
                <a:latin typeface="+mn-ea"/>
              </a:rPr>
              <a:t>若自评估自己打败了高手，则记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=1</a:t>
            </a:r>
            <a:r>
              <a:rPr lang="zh-CN" altLang="zh-CN" sz="2400" dirty="0">
                <a:latin typeface="+mn-ea"/>
              </a:rPr>
              <a:t>；否则，记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=0</a:t>
            </a:r>
            <a:r>
              <a:rPr lang="zh-CN" altLang="zh-CN" sz="2400" dirty="0">
                <a:latin typeface="+mn-ea"/>
              </a:rPr>
              <a:t>这里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≤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zh-CN" altLang="zh-CN" sz="2400" dirty="0">
                <a:latin typeface="+mn-ea"/>
              </a:rPr>
              <a:t>≤</a:t>
            </a:r>
            <a:r>
              <a:rPr lang="en-US" altLang="zh-CN" sz="2400" dirty="0">
                <a:latin typeface="+mn-ea"/>
              </a:rPr>
              <a:t>m</a:t>
            </a:r>
            <a:r>
              <a:rPr lang="zh-CN" altLang="zh-CN" sz="2400" dirty="0">
                <a:latin typeface="+mn-ea"/>
              </a:rPr>
              <a:t>。</a:t>
            </a:r>
          </a:p>
          <a:p>
            <a:pPr>
              <a:buFont typeface="Wingdings" pitchFamily="2" charset="2"/>
              <a:buChar char="Ø"/>
            </a:pPr>
            <a:r>
              <a:rPr lang="zh-CN" altLang="zh-CN" sz="2400" dirty="0">
                <a:latin typeface="+mn-ea"/>
              </a:rPr>
              <a:t>每个回合后，高手</a:t>
            </a:r>
            <a:r>
              <a:rPr lang="en-US" altLang="zh-CN" sz="2400" dirty="0">
                <a:latin typeface="+mn-ea"/>
              </a:rPr>
              <a:t>X=(X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,X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,…,</a:t>
            </a:r>
            <a:r>
              <a:rPr lang="en-US" altLang="zh-CN" sz="2400" dirty="0" err="1">
                <a:latin typeface="+mn-ea"/>
              </a:rPr>
              <a:t>X</a:t>
            </a:r>
            <a:r>
              <a:rPr lang="en-US" altLang="zh-CN" sz="2400" baseline="-25000" dirty="0" err="1">
                <a:latin typeface="+mn-ea"/>
              </a:rPr>
              <a:t>m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zh-CN" sz="2400" dirty="0">
                <a:latin typeface="+mn-ea"/>
              </a:rPr>
              <a:t>对自己在本轮攻防中的表现，给出如下保密的不告知任何人的盲自评估：若他在对抗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i</a:t>
            </a:r>
            <a:r>
              <a:rPr lang="zh-CN" altLang="zh-CN" sz="2400" dirty="0">
                <a:latin typeface="+mn-ea"/>
              </a:rPr>
              <a:t>时得分为</a:t>
            </a:r>
            <a:r>
              <a:rPr lang="en-US" altLang="zh-CN" sz="2400" dirty="0" err="1">
                <a:latin typeface="+mn-ea"/>
              </a:rPr>
              <a:t>a</a:t>
            </a:r>
            <a:r>
              <a:rPr lang="en-US" altLang="zh-CN" sz="2400" baseline="-250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zh-CN" sz="2400" dirty="0">
                <a:latin typeface="+mn-ea"/>
              </a:rPr>
              <a:t>这里</a:t>
            </a:r>
            <a:r>
              <a:rPr lang="en-US" altLang="zh-CN" sz="2400" dirty="0" err="1">
                <a:latin typeface="+mn-ea"/>
              </a:rPr>
              <a:t>a</a:t>
            </a:r>
            <a:r>
              <a:rPr lang="en-US" altLang="zh-CN" sz="2400" baseline="-250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=0</a:t>
            </a:r>
            <a:r>
              <a:rPr lang="zh-CN" altLang="zh-CN" sz="2400" dirty="0">
                <a:latin typeface="+mn-ea"/>
              </a:rPr>
              <a:t>时，表示自认为输给了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i</a:t>
            </a:r>
            <a:r>
              <a:rPr lang="zh-CN" altLang="zh-CN" sz="2400" dirty="0">
                <a:latin typeface="+mn-ea"/>
              </a:rPr>
              <a:t>；否则，</a:t>
            </a:r>
            <a:r>
              <a:rPr lang="en-US" altLang="zh-CN" sz="2400" dirty="0" err="1">
                <a:latin typeface="+mn-ea"/>
              </a:rPr>
              <a:t>a</a:t>
            </a:r>
            <a:r>
              <a:rPr lang="en-US" altLang="zh-CN" sz="2400" baseline="-250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=1</a:t>
            </a:r>
            <a:r>
              <a:rPr lang="zh-CN" altLang="zh-CN" sz="2400" dirty="0">
                <a:latin typeface="+mn-ea"/>
              </a:rPr>
              <a:t>，即，表示自己战胜了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zh-CN" sz="2400" dirty="0">
                <a:latin typeface="+mn-ea"/>
              </a:rPr>
              <a:t>，那么，就记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=</a:t>
            </a:r>
            <a:r>
              <a:rPr lang="en-US" altLang="zh-CN" sz="2400" dirty="0" err="1">
                <a:latin typeface="+mn-ea"/>
              </a:rPr>
              <a:t>a</a:t>
            </a:r>
            <a:r>
              <a:rPr lang="en-US" altLang="zh-CN" sz="2400" baseline="-25000" dirty="0" err="1">
                <a:latin typeface="+mn-ea"/>
              </a:rPr>
              <a:t>i</a:t>
            </a:r>
            <a:r>
              <a:rPr lang="zh-CN" altLang="zh-CN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≤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zh-CN" altLang="zh-CN" sz="2400" dirty="0">
                <a:latin typeface="+mn-ea"/>
              </a:rPr>
              <a:t>≤</a:t>
            </a:r>
            <a:r>
              <a:rPr lang="en-US" altLang="zh-CN" sz="2400" dirty="0">
                <a:latin typeface="+mn-ea"/>
              </a:rPr>
              <a:t>m</a:t>
            </a:r>
            <a:r>
              <a:rPr lang="zh-CN" altLang="zh-CN" sz="2400" dirty="0">
                <a:latin typeface="+mn-ea"/>
              </a:rPr>
              <a:t>。这时，也可以形象地将高手看成“长了</a:t>
            </a:r>
            <a:r>
              <a:rPr lang="en-US" altLang="zh-CN" sz="2400" dirty="0">
                <a:latin typeface="+mn-ea"/>
              </a:rPr>
              <a:t>m</a:t>
            </a:r>
            <a:r>
              <a:rPr lang="zh-CN" altLang="zh-CN" sz="2400" dirty="0">
                <a:latin typeface="+mn-ea"/>
              </a:rPr>
              <a:t>只手：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…</a:t>
            </a:r>
            <a:r>
              <a:rPr lang="zh-CN" altLang="zh-CN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X</a:t>
            </a:r>
            <a:r>
              <a:rPr lang="en-US" altLang="zh-CN" sz="2400" baseline="-25000" dirty="0" err="1">
                <a:latin typeface="+mn-ea"/>
              </a:rPr>
              <a:t>m</a:t>
            </a:r>
            <a:r>
              <a:rPr lang="zh-CN" altLang="zh-CN" sz="2400" dirty="0">
                <a:latin typeface="+mn-ea"/>
              </a:rPr>
              <a:t>”的大侠。</a:t>
            </a:r>
          </a:p>
          <a:p>
            <a:pPr lvl="1">
              <a:buFont typeface="Verdana" charset="0"/>
              <a:buChar char="◦"/>
            </a:pPr>
            <a:endParaRPr lang="en-US" altLang="zh-CN" sz="2400" dirty="0"/>
          </a:p>
          <a:p>
            <a:pPr lvl="1">
              <a:buFont typeface="Verdana" charset="0"/>
              <a:buChar char="◦"/>
            </a:pPr>
            <a:endParaRPr lang="zh-CN" altLang="zh-CN" sz="2800" dirty="0"/>
          </a:p>
          <a:p>
            <a:pPr marL="393192" lvl="1" indent="0">
              <a:buFont typeface="Verdana"/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6298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08818"/>
            <a:ext cx="8039686" cy="4525963"/>
          </a:xfrm>
        </p:spPr>
        <p:txBody>
          <a:bodyPr>
            <a:noAutofit/>
          </a:bodyPr>
          <a:lstStyle/>
          <a:p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en-US" altLang="zh-CN" sz="2400" dirty="0"/>
          </a:p>
          <a:p>
            <a:pPr lvl="1">
              <a:buFont typeface="Verdana" charset="0"/>
              <a:buChar char="◦"/>
            </a:pPr>
            <a:endParaRPr lang="zh-CN" altLang="zh-CN" sz="2800" dirty="0"/>
          </a:p>
          <a:p>
            <a:pPr marL="393192" lvl="1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6.3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攻防一体星状网可达极限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2"/>
          <p:cNvSpPr txBox="1">
            <a:spLocks/>
          </p:cNvSpPr>
          <p:nvPr/>
        </p:nvSpPr>
        <p:spPr>
          <a:xfrm>
            <a:off x="609600" y="1561218"/>
            <a:ext cx="8039686" cy="4525963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itchFamily="2" charset="2"/>
              <a:buChar char="Ø"/>
            </a:pPr>
            <a:r>
              <a:rPr lang="zh-CN" altLang="zh-CN" sz="2300" b="1" dirty="0">
                <a:latin typeface="+mn-ea"/>
              </a:rPr>
              <a:t>定理</a:t>
            </a:r>
            <a:r>
              <a:rPr lang="en-US" altLang="zh-CN" sz="2300" b="1" dirty="0">
                <a:latin typeface="+mn-ea"/>
              </a:rPr>
              <a:t>6.8</a:t>
            </a:r>
            <a:r>
              <a:rPr lang="zh-CN" altLang="zh-CN" sz="2300" b="1" dirty="0">
                <a:latin typeface="+mn-ea"/>
              </a:rPr>
              <a:t>（星状网络对抗的独裁极限）：</a:t>
            </a:r>
            <a:endParaRPr lang="en-US" altLang="zh-CN" sz="2300" b="1" dirty="0">
              <a:latin typeface="+mn-ea"/>
            </a:endParaRPr>
          </a:p>
          <a:p>
            <a:pPr>
              <a:buNone/>
            </a:pPr>
            <a:r>
              <a:rPr lang="en-US" altLang="zh-CN" sz="2300" b="1" dirty="0">
                <a:latin typeface="+mn-ea"/>
              </a:rPr>
              <a:t>	</a:t>
            </a:r>
            <a:r>
              <a:rPr lang="zh-CN" altLang="zh-CN" sz="2300" dirty="0">
                <a:latin typeface="+mn-ea"/>
              </a:rPr>
              <a:t>在一个高手</a:t>
            </a:r>
            <a:r>
              <a:rPr lang="en-US" altLang="zh-CN" sz="2300" dirty="0">
                <a:latin typeface="+mn-ea"/>
              </a:rPr>
              <a:t>X=(X</a:t>
            </a:r>
            <a:r>
              <a:rPr lang="en-US" altLang="zh-CN" sz="2300" baseline="-25000" dirty="0">
                <a:latin typeface="+mn-ea"/>
              </a:rPr>
              <a:t>1</a:t>
            </a:r>
            <a:r>
              <a:rPr lang="en-US" altLang="zh-CN" sz="2300" dirty="0">
                <a:latin typeface="+mn-ea"/>
              </a:rPr>
              <a:t>,X</a:t>
            </a:r>
            <a:r>
              <a:rPr lang="en-US" altLang="zh-CN" sz="2300" baseline="-25000" dirty="0">
                <a:latin typeface="+mn-ea"/>
              </a:rPr>
              <a:t>2</a:t>
            </a:r>
            <a:r>
              <a:rPr lang="en-US" altLang="zh-CN" sz="2300" dirty="0">
                <a:latin typeface="+mn-ea"/>
              </a:rPr>
              <a:t>,…,</a:t>
            </a:r>
            <a:r>
              <a:rPr lang="en-US" altLang="zh-CN" sz="2300" dirty="0" err="1">
                <a:latin typeface="+mn-ea"/>
              </a:rPr>
              <a:t>X</a:t>
            </a:r>
            <a:r>
              <a:rPr lang="en-US" altLang="zh-CN" sz="2300" baseline="-25000" dirty="0" err="1">
                <a:latin typeface="+mn-ea"/>
              </a:rPr>
              <a:t>m</a:t>
            </a:r>
            <a:r>
              <a:rPr lang="en-US" altLang="zh-CN" sz="2300" dirty="0">
                <a:latin typeface="+mn-ea"/>
              </a:rPr>
              <a:t>)</a:t>
            </a:r>
            <a:r>
              <a:rPr lang="zh-CN" altLang="zh-CN" sz="2300" dirty="0">
                <a:latin typeface="+mn-ea"/>
              </a:rPr>
              <a:t>同时对抗</a:t>
            </a:r>
            <a:r>
              <a:rPr lang="en-US" altLang="zh-CN" sz="2300" dirty="0">
                <a:latin typeface="+mn-ea"/>
              </a:rPr>
              <a:t>m</a:t>
            </a:r>
            <a:r>
              <a:rPr lang="zh-CN" altLang="zh-CN" sz="2300" dirty="0">
                <a:latin typeface="+mn-ea"/>
              </a:rPr>
              <a:t>个战士</a:t>
            </a:r>
            <a:r>
              <a:rPr lang="en-US" altLang="zh-CN" sz="2300" dirty="0">
                <a:latin typeface="+mn-ea"/>
              </a:rPr>
              <a:t>Y</a:t>
            </a:r>
            <a:r>
              <a:rPr lang="en-US" altLang="zh-CN" sz="2300" baseline="-25000" dirty="0">
                <a:latin typeface="+mn-ea"/>
              </a:rPr>
              <a:t>1</a:t>
            </a:r>
            <a:r>
              <a:rPr lang="en-US" altLang="zh-CN" sz="2300" dirty="0">
                <a:latin typeface="+mn-ea"/>
              </a:rPr>
              <a:t>,Y</a:t>
            </a:r>
            <a:r>
              <a:rPr lang="en-US" altLang="zh-CN" sz="2300" baseline="-25000" dirty="0">
                <a:latin typeface="+mn-ea"/>
              </a:rPr>
              <a:t>2</a:t>
            </a:r>
            <a:r>
              <a:rPr lang="en-US" altLang="zh-CN" sz="2300" dirty="0">
                <a:latin typeface="+mn-ea"/>
              </a:rPr>
              <a:t>,…,</a:t>
            </a:r>
            <a:r>
              <a:rPr lang="en-US" altLang="zh-CN" sz="2300" dirty="0" err="1">
                <a:latin typeface="+mn-ea"/>
              </a:rPr>
              <a:t>Y</a:t>
            </a:r>
            <a:r>
              <a:rPr lang="en-US" altLang="zh-CN" sz="2300" baseline="-25000" dirty="0" err="1">
                <a:latin typeface="+mn-ea"/>
              </a:rPr>
              <a:t>m</a:t>
            </a:r>
            <a:r>
              <a:rPr lang="zh-CN" altLang="zh-CN" sz="2300" dirty="0">
                <a:latin typeface="+mn-ea"/>
              </a:rPr>
              <a:t>的星状网络环境中，所有的独裁评估都可以表示为事件：</a:t>
            </a:r>
            <a:endParaRPr lang="en-US" altLang="zh-CN" sz="2300" dirty="0">
              <a:latin typeface="+mn-ea"/>
            </a:endParaRPr>
          </a:p>
          <a:p>
            <a:pPr algn="ctr">
              <a:buNone/>
            </a:pPr>
            <a:r>
              <a:rPr lang="en-US" altLang="zh-CN" sz="2300" dirty="0">
                <a:latin typeface="+mn-ea"/>
              </a:rPr>
              <a:t>{[</a:t>
            </a:r>
            <a:r>
              <a:rPr lang="zh-CN" altLang="zh-CN" sz="2300" dirty="0">
                <a:latin typeface="+mn-ea"/>
              </a:rPr>
              <a:t>∩</a:t>
            </a:r>
            <a:r>
              <a:rPr lang="en-US" altLang="zh-CN" sz="2300" baseline="-25000" dirty="0" err="1">
                <a:latin typeface="+mn-ea"/>
              </a:rPr>
              <a:t>i</a:t>
            </a:r>
            <a:r>
              <a:rPr lang="zh-CN" altLang="zh-CN" sz="2300" baseline="-25000" dirty="0">
                <a:latin typeface="+mn-ea"/>
              </a:rPr>
              <a:t>∈</a:t>
            </a:r>
            <a:r>
              <a:rPr lang="en-US" altLang="zh-CN" sz="2300" baseline="-25000" dirty="0">
                <a:latin typeface="+mn-ea"/>
              </a:rPr>
              <a:t>S</a:t>
            </a:r>
            <a:r>
              <a:rPr lang="en-US" altLang="zh-CN" sz="2300" dirty="0">
                <a:latin typeface="+mn-ea"/>
              </a:rPr>
              <a:t>{X</a:t>
            </a:r>
            <a:r>
              <a:rPr lang="en-US" altLang="zh-CN" sz="2300" baseline="-25000" dirty="0">
                <a:latin typeface="+mn-ea"/>
              </a:rPr>
              <a:t>i</a:t>
            </a:r>
            <a:r>
              <a:rPr lang="en-US" altLang="zh-CN" sz="2300" dirty="0">
                <a:latin typeface="+mn-ea"/>
              </a:rPr>
              <a:t>=</a:t>
            </a:r>
            <a:r>
              <a:rPr lang="en-US" altLang="zh-CN" sz="2300" dirty="0" err="1">
                <a:latin typeface="+mn-ea"/>
              </a:rPr>
              <a:t>a</a:t>
            </a:r>
            <a:r>
              <a:rPr lang="en-US" altLang="zh-CN" sz="2300" baseline="-25000" dirty="0" err="1">
                <a:latin typeface="+mn-ea"/>
              </a:rPr>
              <a:t>i</a:t>
            </a:r>
            <a:r>
              <a:rPr lang="en-US" altLang="zh-CN" sz="2300" dirty="0">
                <a:latin typeface="+mn-ea"/>
              </a:rPr>
              <a:t>}]</a:t>
            </a:r>
            <a:r>
              <a:rPr lang="zh-CN" altLang="zh-CN" sz="2300" dirty="0">
                <a:latin typeface="+mn-ea"/>
              </a:rPr>
              <a:t>∩</a:t>
            </a:r>
            <a:r>
              <a:rPr lang="en-US" altLang="zh-CN" sz="2300" dirty="0">
                <a:latin typeface="+mn-ea"/>
              </a:rPr>
              <a:t>[</a:t>
            </a:r>
            <a:r>
              <a:rPr lang="zh-CN" altLang="zh-CN" sz="2300" dirty="0">
                <a:latin typeface="+mn-ea"/>
              </a:rPr>
              <a:t>∩</a:t>
            </a:r>
            <a:r>
              <a:rPr lang="en-US" altLang="zh-CN" sz="2300" baseline="-25000" dirty="0">
                <a:latin typeface="+mn-ea"/>
              </a:rPr>
              <a:t>j</a:t>
            </a:r>
            <a:r>
              <a:rPr lang="zh-CN" altLang="zh-CN" sz="2300" baseline="-25000" dirty="0">
                <a:latin typeface="+mn-ea"/>
              </a:rPr>
              <a:t>∈</a:t>
            </a:r>
            <a:r>
              <a:rPr lang="en-US" altLang="zh-CN" sz="2300" baseline="-25000" dirty="0">
                <a:latin typeface="+mn-ea"/>
              </a:rPr>
              <a:t>R</a:t>
            </a:r>
            <a:r>
              <a:rPr lang="en-US" altLang="zh-CN" sz="2300" dirty="0">
                <a:latin typeface="+mn-ea"/>
              </a:rPr>
              <a:t>{</a:t>
            </a:r>
            <a:r>
              <a:rPr lang="en-US" altLang="zh-CN" sz="2300" dirty="0" err="1">
                <a:latin typeface="+mn-ea"/>
              </a:rPr>
              <a:t>Y</a:t>
            </a:r>
            <a:r>
              <a:rPr lang="en-US" altLang="zh-CN" sz="2300" baseline="-25000" dirty="0" err="1">
                <a:latin typeface="+mn-ea"/>
              </a:rPr>
              <a:t>j</a:t>
            </a:r>
            <a:r>
              <a:rPr lang="en-US" altLang="zh-CN" sz="2300" dirty="0">
                <a:latin typeface="+mn-ea"/>
              </a:rPr>
              <a:t>=</a:t>
            </a:r>
            <a:r>
              <a:rPr lang="en-US" altLang="zh-CN" sz="2300" dirty="0" err="1">
                <a:latin typeface="+mn-ea"/>
              </a:rPr>
              <a:t>b</a:t>
            </a:r>
            <a:r>
              <a:rPr lang="en-US" altLang="zh-CN" sz="2300" baseline="-25000" dirty="0" err="1">
                <a:latin typeface="+mn-ea"/>
              </a:rPr>
              <a:t>j</a:t>
            </a:r>
            <a:r>
              <a:rPr lang="en-US" altLang="zh-CN" sz="2300" dirty="0">
                <a:latin typeface="+mn-ea"/>
              </a:rPr>
              <a:t>}]}</a:t>
            </a:r>
            <a:r>
              <a:rPr lang="zh-CN" altLang="zh-CN" sz="2300" dirty="0">
                <a:latin typeface="+mn-ea"/>
              </a:rPr>
              <a:t>，</a:t>
            </a:r>
          </a:p>
          <a:p>
            <a:pPr marL="360000" indent="0">
              <a:buNone/>
            </a:pPr>
            <a:r>
              <a:rPr lang="zh-CN" altLang="zh-CN" sz="2300" dirty="0">
                <a:latin typeface="+mn-ea"/>
              </a:rPr>
              <a:t>其中</a:t>
            </a:r>
            <a:r>
              <a:rPr lang="en-US" altLang="zh-CN" sz="2300" dirty="0">
                <a:latin typeface="+mn-ea"/>
              </a:rPr>
              <a:t>S</a:t>
            </a:r>
            <a:r>
              <a:rPr lang="zh-CN" altLang="zh-CN" sz="2300" dirty="0">
                <a:latin typeface="+mn-ea"/>
              </a:rPr>
              <a:t>和</a:t>
            </a:r>
            <a:r>
              <a:rPr lang="en-US" altLang="zh-CN" sz="2300" dirty="0">
                <a:latin typeface="+mn-ea"/>
              </a:rPr>
              <a:t>R</a:t>
            </a:r>
            <a:r>
              <a:rPr lang="zh-CN" altLang="zh-CN" sz="2300" dirty="0">
                <a:latin typeface="+mn-ea"/>
              </a:rPr>
              <a:t>是数集</a:t>
            </a:r>
            <a:r>
              <a:rPr lang="en-US" altLang="zh-CN" sz="2300" dirty="0">
                <a:latin typeface="+mn-ea"/>
              </a:rPr>
              <a:t>{1,2,…,m}</a:t>
            </a:r>
            <a:r>
              <a:rPr lang="zh-CN" altLang="zh-CN" sz="2300" dirty="0">
                <a:latin typeface="+mn-ea"/>
              </a:rPr>
              <a:t>中的两个不相交子集，即，</a:t>
            </a:r>
            <a:r>
              <a:rPr lang="en-US" altLang="zh-CN" sz="2300" dirty="0">
                <a:latin typeface="+mn-ea"/>
              </a:rPr>
              <a:t>S</a:t>
            </a:r>
            <a:r>
              <a:rPr lang="zh-CN" altLang="zh-CN" sz="2300" dirty="0">
                <a:latin typeface="+mn-ea"/>
              </a:rPr>
              <a:t>∩</a:t>
            </a:r>
            <a:r>
              <a:rPr lang="en-US" altLang="zh-CN" sz="2300" dirty="0">
                <a:latin typeface="+mn-ea"/>
              </a:rPr>
              <a:t>R=</a:t>
            </a:r>
            <a:r>
              <a:rPr lang="zh-CN" altLang="zh-CN" sz="2300" dirty="0">
                <a:latin typeface="+mn-ea"/>
              </a:rPr>
              <a:t>Ф，</a:t>
            </a:r>
            <a:r>
              <a:rPr lang="en-US" altLang="zh-CN" sz="2300" dirty="0" err="1">
                <a:latin typeface="+mn-ea"/>
              </a:rPr>
              <a:t>a</a:t>
            </a:r>
            <a:r>
              <a:rPr lang="en-US" altLang="zh-CN" sz="2300" baseline="-25000" dirty="0" err="1">
                <a:latin typeface="+mn-ea"/>
              </a:rPr>
              <a:t>i</a:t>
            </a:r>
            <a:r>
              <a:rPr lang="zh-CN" altLang="zh-CN" sz="2300" dirty="0">
                <a:latin typeface="+mn-ea"/>
              </a:rPr>
              <a:t>、</a:t>
            </a:r>
            <a:r>
              <a:rPr lang="en-US" altLang="zh-CN" sz="2300" dirty="0" err="1">
                <a:latin typeface="+mn-ea"/>
              </a:rPr>
              <a:t>b</a:t>
            </a:r>
            <a:r>
              <a:rPr lang="en-US" altLang="zh-CN" sz="2300" baseline="-25000" dirty="0" err="1">
                <a:latin typeface="+mn-ea"/>
              </a:rPr>
              <a:t>j</a:t>
            </a:r>
            <a:r>
              <a:rPr lang="zh-CN" altLang="zh-CN" sz="2300" dirty="0">
                <a:latin typeface="+mn-ea"/>
              </a:rPr>
              <a:t>取值为</a:t>
            </a:r>
            <a:r>
              <a:rPr lang="en-US" altLang="zh-CN" sz="2300" dirty="0">
                <a:latin typeface="+mn-ea"/>
              </a:rPr>
              <a:t>0</a:t>
            </a:r>
            <a:r>
              <a:rPr lang="zh-CN" altLang="zh-CN" sz="2300" dirty="0">
                <a:latin typeface="+mn-ea"/>
              </a:rPr>
              <a:t>或</a:t>
            </a:r>
            <a:r>
              <a:rPr lang="en-US" altLang="zh-CN" sz="2300" dirty="0">
                <a:latin typeface="+mn-ea"/>
              </a:rPr>
              <a:t>1(1</a:t>
            </a:r>
            <a:r>
              <a:rPr lang="zh-CN" altLang="zh-CN" sz="2300" dirty="0">
                <a:latin typeface="+mn-ea"/>
              </a:rPr>
              <a:t>≤</a:t>
            </a:r>
            <a:r>
              <a:rPr lang="en-US" altLang="zh-CN" sz="2300" dirty="0" err="1">
                <a:latin typeface="+mn-ea"/>
              </a:rPr>
              <a:t>i,j</a:t>
            </a:r>
            <a:r>
              <a:rPr lang="zh-CN" altLang="zh-CN" sz="2300" dirty="0">
                <a:latin typeface="+mn-ea"/>
              </a:rPr>
              <a:t>≤</a:t>
            </a:r>
            <a:r>
              <a:rPr lang="en-US" altLang="zh-CN" sz="2300" dirty="0">
                <a:latin typeface="+mn-ea"/>
              </a:rPr>
              <a:t>m)</a:t>
            </a:r>
            <a:r>
              <a:rPr lang="zh-CN" altLang="zh-CN" sz="2300" dirty="0">
                <a:latin typeface="+mn-ea"/>
              </a:rPr>
              <a:t>。而且，独裁评估的概率为</a:t>
            </a:r>
            <a:r>
              <a:rPr lang="zh-CN" altLang="en-US" sz="2300" dirty="0">
                <a:latin typeface="+mn-ea"/>
              </a:rPr>
              <a:t>：</a:t>
            </a:r>
            <a:endParaRPr lang="en-US" altLang="zh-CN" sz="2300" dirty="0">
              <a:latin typeface="+mn-ea"/>
            </a:endParaRPr>
          </a:p>
          <a:p>
            <a:pPr marL="360000" indent="0">
              <a:buNone/>
            </a:pPr>
            <a:r>
              <a:rPr lang="en-US" altLang="zh-CN" sz="2300" dirty="0">
                <a:latin typeface="+mn-ea"/>
              </a:rPr>
              <a:t>P({[</a:t>
            </a:r>
            <a:r>
              <a:rPr lang="zh-CN" altLang="zh-CN" sz="2300" dirty="0">
                <a:latin typeface="+mn-ea"/>
              </a:rPr>
              <a:t>∩</a:t>
            </a:r>
            <a:r>
              <a:rPr lang="en-US" altLang="zh-CN" sz="2300" baseline="-25000" dirty="0" err="1">
                <a:latin typeface="+mn-ea"/>
              </a:rPr>
              <a:t>i</a:t>
            </a:r>
            <a:r>
              <a:rPr lang="zh-CN" altLang="zh-CN" sz="2300" baseline="-25000" dirty="0">
                <a:latin typeface="+mn-ea"/>
              </a:rPr>
              <a:t>∈</a:t>
            </a:r>
            <a:r>
              <a:rPr lang="en-US" altLang="zh-CN" sz="2300" baseline="-25000" dirty="0">
                <a:latin typeface="+mn-ea"/>
              </a:rPr>
              <a:t>S</a:t>
            </a:r>
            <a:r>
              <a:rPr lang="en-US" altLang="zh-CN" sz="2300" dirty="0">
                <a:latin typeface="+mn-ea"/>
              </a:rPr>
              <a:t>{X</a:t>
            </a:r>
            <a:r>
              <a:rPr lang="en-US" altLang="zh-CN" sz="2300" baseline="-25000" dirty="0">
                <a:latin typeface="+mn-ea"/>
              </a:rPr>
              <a:t>i</a:t>
            </a:r>
            <a:r>
              <a:rPr lang="en-US" altLang="zh-CN" sz="2300" dirty="0">
                <a:latin typeface="+mn-ea"/>
              </a:rPr>
              <a:t>=</a:t>
            </a:r>
            <a:r>
              <a:rPr lang="en-US" altLang="zh-CN" sz="2300" dirty="0" err="1">
                <a:latin typeface="+mn-ea"/>
              </a:rPr>
              <a:t>a</a:t>
            </a:r>
            <a:r>
              <a:rPr lang="en-US" altLang="zh-CN" sz="2300" baseline="-25000" dirty="0" err="1">
                <a:latin typeface="+mn-ea"/>
              </a:rPr>
              <a:t>i</a:t>
            </a:r>
            <a:r>
              <a:rPr lang="en-US" altLang="zh-CN" sz="2300" dirty="0">
                <a:latin typeface="+mn-ea"/>
              </a:rPr>
              <a:t>}]</a:t>
            </a:r>
            <a:r>
              <a:rPr lang="zh-CN" altLang="zh-CN" sz="2300" dirty="0">
                <a:latin typeface="+mn-ea"/>
              </a:rPr>
              <a:t>∩</a:t>
            </a:r>
            <a:r>
              <a:rPr lang="en-US" altLang="zh-CN" sz="2300" dirty="0">
                <a:latin typeface="+mn-ea"/>
              </a:rPr>
              <a:t>[</a:t>
            </a:r>
            <a:r>
              <a:rPr lang="zh-CN" altLang="zh-CN" sz="2300" dirty="0">
                <a:latin typeface="+mn-ea"/>
              </a:rPr>
              <a:t>∩</a:t>
            </a:r>
            <a:r>
              <a:rPr lang="en-US" altLang="zh-CN" sz="2300" baseline="-25000" dirty="0">
                <a:latin typeface="+mn-ea"/>
              </a:rPr>
              <a:t>j</a:t>
            </a:r>
            <a:r>
              <a:rPr lang="zh-CN" altLang="zh-CN" sz="2300" baseline="-25000" dirty="0">
                <a:latin typeface="+mn-ea"/>
              </a:rPr>
              <a:t>∈</a:t>
            </a:r>
            <a:r>
              <a:rPr lang="en-US" altLang="zh-CN" sz="2300" baseline="-25000" dirty="0">
                <a:latin typeface="+mn-ea"/>
              </a:rPr>
              <a:t>R</a:t>
            </a:r>
            <a:r>
              <a:rPr lang="en-US" altLang="zh-CN" sz="2300" dirty="0">
                <a:latin typeface="+mn-ea"/>
              </a:rPr>
              <a:t>{</a:t>
            </a:r>
            <a:r>
              <a:rPr lang="en-US" altLang="zh-CN" sz="2300" dirty="0" err="1">
                <a:latin typeface="+mn-ea"/>
              </a:rPr>
              <a:t>Y</a:t>
            </a:r>
            <a:r>
              <a:rPr lang="en-US" altLang="zh-CN" sz="2300" baseline="-25000" dirty="0" err="1">
                <a:latin typeface="+mn-ea"/>
              </a:rPr>
              <a:t>j</a:t>
            </a:r>
            <a:r>
              <a:rPr lang="en-US" altLang="zh-CN" sz="2300" dirty="0">
                <a:latin typeface="+mn-ea"/>
              </a:rPr>
              <a:t>=</a:t>
            </a:r>
            <a:r>
              <a:rPr lang="en-US" altLang="zh-CN" sz="2300" dirty="0" err="1">
                <a:latin typeface="+mn-ea"/>
              </a:rPr>
              <a:t>b</a:t>
            </a:r>
            <a:r>
              <a:rPr lang="en-US" altLang="zh-CN" sz="2300" baseline="-25000" dirty="0" err="1">
                <a:latin typeface="+mn-ea"/>
              </a:rPr>
              <a:t>j</a:t>
            </a:r>
            <a:r>
              <a:rPr lang="en-US" altLang="zh-CN" sz="2300" dirty="0">
                <a:latin typeface="+mn-ea"/>
              </a:rPr>
              <a:t>}]})</a:t>
            </a:r>
          </a:p>
          <a:p>
            <a:pPr marL="360000" indent="0">
              <a:buNone/>
            </a:pPr>
            <a:r>
              <a:rPr lang="en-US" altLang="zh-CN" sz="2300" dirty="0">
                <a:latin typeface="+mn-ea"/>
              </a:rPr>
              <a:t>={[</a:t>
            </a:r>
            <a:r>
              <a:rPr lang="zh-CN" altLang="zh-CN" sz="2300" dirty="0">
                <a:latin typeface="+mn-ea"/>
              </a:rPr>
              <a:t>∏</a:t>
            </a:r>
            <a:r>
              <a:rPr lang="en-US" altLang="zh-CN" sz="2300" baseline="-25000" dirty="0" err="1">
                <a:latin typeface="+mn-ea"/>
              </a:rPr>
              <a:t>i</a:t>
            </a:r>
            <a:r>
              <a:rPr lang="zh-CN" altLang="zh-CN" sz="2300" baseline="-25000" dirty="0">
                <a:latin typeface="+mn-ea"/>
              </a:rPr>
              <a:t>∈</a:t>
            </a:r>
            <a:r>
              <a:rPr lang="en-US" altLang="zh-CN" sz="2300" baseline="-25000" dirty="0">
                <a:latin typeface="+mn-ea"/>
              </a:rPr>
              <a:t>S</a:t>
            </a:r>
            <a:r>
              <a:rPr lang="en-US" altLang="zh-CN" sz="2300" dirty="0">
                <a:latin typeface="+mn-ea"/>
              </a:rPr>
              <a:t>P({X</a:t>
            </a:r>
            <a:r>
              <a:rPr lang="en-US" altLang="zh-CN" sz="2300" baseline="-25000" dirty="0">
                <a:latin typeface="+mn-ea"/>
              </a:rPr>
              <a:t>i</a:t>
            </a:r>
            <a:r>
              <a:rPr lang="en-US" altLang="zh-CN" sz="2300" dirty="0">
                <a:latin typeface="+mn-ea"/>
              </a:rPr>
              <a:t>=</a:t>
            </a:r>
            <a:r>
              <a:rPr lang="en-US" altLang="zh-CN" sz="2300" dirty="0" err="1">
                <a:latin typeface="+mn-ea"/>
              </a:rPr>
              <a:t>a</a:t>
            </a:r>
            <a:r>
              <a:rPr lang="en-US" altLang="zh-CN" sz="2300" baseline="-25000" dirty="0" err="1">
                <a:latin typeface="+mn-ea"/>
              </a:rPr>
              <a:t>i</a:t>
            </a:r>
            <a:r>
              <a:rPr lang="en-US" altLang="zh-CN" sz="2300" dirty="0">
                <a:latin typeface="+mn-ea"/>
              </a:rPr>
              <a:t>})][</a:t>
            </a:r>
            <a:r>
              <a:rPr lang="zh-CN" altLang="zh-CN" sz="2300" dirty="0">
                <a:latin typeface="+mn-ea"/>
              </a:rPr>
              <a:t>∏</a:t>
            </a:r>
            <a:r>
              <a:rPr lang="en-US" altLang="zh-CN" sz="2300" baseline="-25000" dirty="0">
                <a:latin typeface="+mn-ea"/>
              </a:rPr>
              <a:t>j</a:t>
            </a:r>
            <a:r>
              <a:rPr lang="zh-CN" altLang="zh-CN" sz="2300" baseline="-25000" dirty="0">
                <a:latin typeface="+mn-ea"/>
              </a:rPr>
              <a:t>∈</a:t>
            </a:r>
            <a:r>
              <a:rPr lang="en-US" altLang="zh-CN" sz="2300" baseline="-25000" dirty="0">
                <a:latin typeface="+mn-ea"/>
              </a:rPr>
              <a:t>R</a:t>
            </a:r>
            <a:r>
              <a:rPr lang="en-US" altLang="zh-CN" sz="2300" dirty="0">
                <a:latin typeface="+mn-ea"/>
              </a:rPr>
              <a:t>P({</a:t>
            </a:r>
            <a:r>
              <a:rPr lang="en-US" altLang="zh-CN" sz="2300" dirty="0" err="1">
                <a:latin typeface="+mn-ea"/>
              </a:rPr>
              <a:t>Y</a:t>
            </a:r>
            <a:r>
              <a:rPr lang="en-US" altLang="zh-CN" sz="2300" baseline="-25000" dirty="0" err="1">
                <a:latin typeface="+mn-ea"/>
              </a:rPr>
              <a:t>j</a:t>
            </a:r>
            <a:r>
              <a:rPr lang="en-US" altLang="zh-CN" sz="2300" dirty="0">
                <a:latin typeface="+mn-ea"/>
              </a:rPr>
              <a:t>=</a:t>
            </a:r>
            <a:r>
              <a:rPr lang="en-US" altLang="zh-CN" sz="2300" dirty="0" err="1">
                <a:latin typeface="+mn-ea"/>
              </a:rPr>
              <a:t>b</a:t>
            </a:r>
            <a:r>
              <a:rPr lang="en-US" altLang="zh-CN" sz="2300" baseline="-25000" dirty="0" err="1">
                <a:latin typeface="+mn-ea"/>
              </a:rPr>
              <a:t>j</a:t>
            </a:r>
            <a:r>
              <a:rPr lang="en-US" altLang="zh-CN" sz="2300" dirty="0">
                <a:latin typeface="+mn-ea"/>
              </a:rPr>
              <a:t>})]}</a:t>
            </a:r>
            <a:r>
              <a:rPr lang="zh-CN" altLang="zh-CN" sz="2300" dirty="0">
                <a:latin typeface="+mn-ea"/>
              </a:rPr>
              <a:t>≤∏</a:t>
            </a:r>
            <a:r>
              <a:rPr lang="en-US" altLang="zh-CN" sz="2300" baseline="-25000" dirty="0" err="1">
                <a:latin typeface="+mn-ea"/>
              </a:rPr>
              <a:t>i</a:t>
            </a:r>
            <a:r>
              <a:rPr lang="zh-CN" altLang="zh-CN" sz="2300" baseline="-25000" dirty="0">
                <a:latin typeface="+mn-ea"/>
              </a:rPr>
              <a:t>∈</a:t>
            </a:r>
            <a:r>
              <a:rPr lang="en-US" altLang="zh-CN" sz="2300" baseline="-25000" dirty="0" err="1">
                <a:latin typeface="+mn-ea"/>
              </a:rPr>
              <a:t>S,j</a:t>
            </a:r>
            <a:r>
              <a:rPr lang="zh-CN" altLang="zh-CN" sz="2300" baseline="-25000" dirty="0">
                <a:latin typeface="+mn-ea"/>
              </a:rPr>
              <a:t>∈</a:t>
            </a:r>
            <a:r>
              <a:rPr lang="en-US" altLang="zh-CN" sz="2300" baseline="-25000" dirty="0">
                <a:latin typeface="+mn-ea"/>
              </a:rPr>
              <a:t>R</a:t>
            </a:r>
            <a:r>
              <a:rPr lang="en-US" altLang="zh-CN" sz="2300" dirty="0">
                <a:latin typeface="+mn-ea"/>
              </a:rPr>
              <a:t>[</a:t>
            </a:r>
            <a:r>
              <a:rPr lang="en-US" altLang="zh-CN" sz="2300" dirty="0" err="1">
                <a:latin typeface="+mn-ea"/>
              </a:rPr>
              <a:t>C</a:t>
            </a:r>
            <a:r>
              <a:rPr lang="en-US" altLang="zh-CN" sz="2300" baseline="-25000" dirty="0" err="1">
                <a:latin typeface="+mn-ea"/>
              </a:rPr>
              <a:t>i</a:t>
            </a:r>
            <a:r>
              <a:rPr lang="en-US" altLang="zh-CN" sz="2300" dirty="0" err="1">
                <a:latin typeface="+mn-ea"/>
              </a:rPr>
              <a:t>D</a:t>
            </a:r>
            <a:r>
              <a:rPr lang="en-US" altLang="zh-CN" sz="2300" baseline="-25000" dirty="0" err="1">
                <a:latin typeface="+mn-ea"/>
              </a:rPr>
              <a:t>j</a:t>
            </a:r>
            <a:r>
              <a:rPr lang="en-US" altLang="zh-CN" sz="2300" dirty="0">
                <a:latin typeface="+mn-ea"/>
              </a:rPr>
              <a:t>]</a:t>
            </a:r>
            <a:r>
              <a:rPr lang="zh-CN" altLang="zh-CN" sz="2300" dirty="0">
                <a:latin typeface="+mn-ea"/>
              </a:rPr>
              <a:t>，</a:t>
            </a:r>
            <a:endParaRPr lang="en-US" altLang="zh-CN" sz="2300" dirty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zh-CN" sz="2300" dirty="0">
                <a:latin typeface="+mn-ea"/>
              </a:rPr>
              <a:t>这里，</a:t>
            </a:r>
            <a:r>
              <a:rPr lang="en-US" altLang="zh-CN" sz="2300" dirty="0" err="1">
                <a:latin typeface="+mn-ea"/>
              </a:rPr>
              <a:t>C</a:t>
            </a:r>
            <a:r>
              <a:rPr lang="en-US" altLang="zh-CN" sz="2300" baseline="-25000" dirty="0" err="1">
                <a:latin typeface="+mn-ea"/>
              </a:rPr>
              <a:t>i</a:t>
            </a:r>
            <a:r>
              <a:rPr lang="zh-CN" altLang="zh-CN" sz="2300" dirty="0">
                <a:latin typeface="+mn-ea"/>
              </a:rPr>
              <a:t>是以</a:t>
            </a:r>
            <a:r>
              <a:rPr lang="en-US" altLang="zh-CN" sz="2300" dirty="0">
                <a:latin typeface="+mn-ea"/>
              </a:rPr>
              <a:t>Y</a:t>
            </a:r>
            <a:r>
              <a:rPr lang="en-US" altLang="zh-CN" sz="2300" baseline="-25000" dirty="0">
                <a:latin typeface="+mn-ea"/>
              </a:rPr>
              <a:t>i</a:t>
            </a:r>
            <a:r>
              <a:rPr lang="zh-CN" altLang="zh-CN" sz="2300" dirty="0">
                <a:latin typeface="+mn-ea"/>
              </a:rPr>
              <a:t>为输入，以</a:t>
            </a:r>
            <a:r>
              <a:rPr lang="en-US" altLang="zh-CN" sz="2300" dirty="0">
                <a:latin typeface="+mn-ea"/>
              </a:rPr>
              <a:t>(</a:t>
            </a:r>
            <a:r>
              <a:rPr lang="en-US" altLang="zh-CN" sz="2300" dirty="0" err="1">
                <a:latin typeface="+mn-ea"/>
              </a:rPr>
              <a:t>X</a:t>
            </a:r>
            <a:r>
              <a:rPr lang="en-US" altLang="zh-CN" sz="2300" baseline="-25000" dirty="0" err="1">
                <a:latin typeface="+mn-ea"/>
              </a:rPr>
              <a:t>i</a:t>
            </a:r>
            <a:r>
              <a:rPr lang="en-US" altLang="zh-CN" sz="2300" dirty="0" err="1">
                <a:latin typeface="+mn-ea"/>
              </a:rPr>
              <a:t>+Y</a:t>
            </a:r>
            <a:r>
              <a:rPr lang="en-US" altLang="zh-CN" sz="2300" baseline="-25000" dirty="0" err="1">
                <a:latin typeface="+mn-ea"/>
              </a:rPr>
              <a:t>i</a:t>
            </a:r>
            <a:r>
              <a:rPr lang="en-US" altLang="zh-CN" sz="2300" dirty="0" err="1">
                <a:latin typeface="+mn-ea"/>
              </a:rPr>
              <a:t>+a</a:t>
            </a:r>
            <a:r>
              <a:rPr lang="en-US" altLang="zh-CN" sz="2300" baseline="-25000" dirty="0" err="1">
                <a:latin typeface="+mn-ea"/>
              </a:rPr>
              <a:t>i</a:t>
            </a:r>
            <a:r>
              <a:rPr lang="en-US" altLang="zh-CN" sz="2300" dirty="0">
                <a:latin typeface="+mn-ea"/>
              </a:rPr>
              <a:t>)mod2</a:t>
            </a:r>
            <a:r>
              <a:rPr lang="zh-CN" altLang="zh-CN" sz="2300" dirty="0">
                <a:latin typeface="+mn-ea"/>
              </a:rPr>
              <a:t>为输出的信道的信道容量；</a:t>
            </a:r>
            <a:r>
              <a:rPr lang="en-US" altLang="zh-CN" sz="2300" dirty="0" err="1">
                <a:latin typeface="+mn-ea"/>
              </a:rPr>
              <a:t>D</a:t>
            </a:r>
            <a:r>
              <a:rPr lang="en-US" altLang="zh-CN" sz="2300" baseline="-25000" dirty="0" err="1">
                <a:latin typeface="+mn-ea"/>
              </a:rPr>
              <a:t>j</a:t>
            </a:r>
            <a:r>
              <a:rPr lang="zh-CN" altLang="zh-CN" sz="2300" dirty="0">
                <a:latin typeface="+mn-ea"/>
              </a:rPr>
              <a:t>是以</a:t>
            </a:r>
            <a:r>
              <a:rPr lang="en-US" altLang="zh-CN" sz="2300" dirty="0" err="1">
                <a:latin typeface="+mn-ea"/>
              </a:rPr>
              <a:t>X</a:t>
            </a:r>
            <a:r>
              <a:rPr lang="en-US" altLang="zh-CN" sz="2300" baseline="-25000" dirty="0" err="1">
                <a:latin typeface="+mn-ea"/>
              </a:rPr>
              <a:t>j</a:t>
            </a:r>
            <a:r>
              <a:rPr lang="zh-CN" altLang="zh-CN" sz="2300" dirty="0">
                <a:latin typeface="+mn-ea"/>
              </a:rPr>
              <a:t>为输入，以</a:t>
            </a:r>
            <a:r>
              <a:rPr lang="en-US" altLang="zh-CN" sz="2300" dirty="0">
                <a:latin typeface="+mn-ea"/>
              </a:rPr>
              <a:t>(</a:t>
            </a:r>
            <a:r>
              <a:rPr lang="en-US" altLang="zh-CN" sz="2300" dirty="0" err="1">
                <a:latin typeface="+mn-ea"/>
              </a:rPr>
              <a:t>X</a:t>
            </a:r>
            <a:r>
              <a:rPr lang="en-US" altLang="zh-CN" sz="2300" baseline="-25000" dirty="0" err="1">
                <a:latin typeface="+mn-ea"/>
              </a:rPr>
              <a:t>j</a:t>
            </a:r>
            <a:r>
              <a:rPr lang="en-US" altLang="zh-CN" sz="2300" dirty="0" err="1">
                <a:latin typeface="+mn-ea"/>
              </a:rPr>
              <a:t>+Y</a:t>
            </a:r>
            <a:r>
              <a:rPr lang="en-US" altLang="zh-CN" sz="2300" baseline="-25000" dirty="0" err="1">
                <a:latin typeface="+mn-ea"/>
              </a:rPr>
              <a:t>j</a:t>
            </a:r>
            <a:r>
              <a:rPr lang="en-US" altLang="zh-CN" sz="2300" dirty="0" err="1">
                <a:latin typeface="+mn-ea"/>
              </a:rPr>
              <a:t>+b</a:t>
            </a:r>
            <a:r>
              <a:rPr lang="en-US" altLang="zh-CN" sz="2300" baseline="-25000" dirty="0" err="1">
                <a:latin typeface="+mn-ea"/>
              </a:rPr>
              <a:t>j</a:t>
            </a:r>
            <a:r>
              <a:rPr lang="en-US" altLang="zh-CN" sz="2300" dirty="0">
                <a:latin typeface="+mn-ea"/>
              </a:rPr>
              <a:t>)mod2</a:t>
            </a:r>
            <a:r>
              <a:rPr lang="zh-CN" altLang="zh-CN" sz="2300" dirty="0">
                <a:latin typeface="+mn-ea"/>
              </a:rPr>
              <a:t>为输出的信道的信道容量。而且，该极限是可达的。</a:t>
            </a:r>
          </a:p>
          <a:p>
            <a:pPr marL="720000" indent="0">
              <a:buNone/>
            </a:pPr>
            <a:endParaRPr lang="zh-CN" altLang="zh-CN" sz="2400" dirty="0"/>
          </a:p>
          <a:p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en-US" altLang="zh-CN" sz="2400" dirty="0"/>
          </a:p>
          <a:p>
            <a:pPr lvl="1">
              <a:buFont typeface="Verdana" charset="0"/>
              <a:buChar char="◦"/>
            </a:pPr>
            <a:endParaRPr lang="zh-CN" altLang="zh-CN" sz="2800" dirty="0"/>
          </a:p>
          <a:p>
            <a:pPr marL="393192" lvl="1" indent="0">
              <a:buFont typeface="Verdana"/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8981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08818"/>
            <a:ext cx="8039686" cy="4525963"/>
          </a:xfrm>
        </p:spPr>
        <p:txBody>
          <a:bodyPr>
            <a:noAutofit/>
          </a:bodyPr>
          <a:lstStyle/>
          <a:p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en-US" altLang="zh-CN" sz="2400" dirty="0"/>
          </a:p>
          <a:p>
            <a:pPr lvl="1">
              <a:buFont typeface="Verdana" charset="0"/>
              <a:buChar char="◦"/>
            </a:pPr>
            <a:endParaRPr lang="zh-CN" altLang="zh-CN" sz="2800" dirty="0"/>
          </a:p>
          <a:p>
            <a:pPr marL="393192" lvl="1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6.3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攻防一体星状网可达极限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2"/>
          <p:cNvSpPr txBox="1">
            <a:spLocks/>
          </p:cNvSpPr>
          <p:nvPr/>
        </p:nvSpPr>
        <p:spPr>
          <a:xfrm>
            <a:off x="609600" y="1561218"/>
            <a:ext cx="8039686" cy="4525963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itchFamily="2" charset="2"/>
              <a:buChar char="Ø"/>
            </a:pPr>
            <a:r>
              <a:rPr lang="zh-CN" altLang="zh-CN" sz="2400" dirty="0">
                <a:latin typeface="+mn-ea"/>
              </a:rPr>
              <a:t>换句话说，在星状网络的</a:t>
            </a:r>
            <a:r>
              <a:rPr lang="en-US" altLang="zh-CN" sz="2400" dirty="0">
                <a:latin typeface="+mn-ea"/>
              </a:rPr>
              <a:t>N</a:t>
            </a:r>
            <a:r>
              <a:rPr lang="zh-CN" altLang="zh-CN" sz="2400" dirty="0">
                <a:latin typeface="+mn-ea"/>
              </a:rPr>
              <a:t>次攻防对抗中，每个独裁事件</a:t>
            </a:r>
            <a:endParaRPr lang="en-US" altLang="zh-CN" sz="2400" dirty="0">
              <a:latin typeface="+mn-ea"/>
            </a:endParaRPr>
          </a:p>
          <a:p>
            <a:pPr algn="ctr">
              <a:buNone/>
            </a:pPr>
            <a:r>
              <a:rPr lang="en-US" altLang="zh-CN" sz="2400" dirty="0">
                <a:latin typeface="+mn-ea"/>
              </a:rPr>
              <a:t>{[</a:t>
            </a:r>
            <a:r>
              <a:rPr lang="zh-CN" altLang="zh-CN" sz="2400" dirty="0">
                <a:latin typeface="+mn-ea"/>
              </a:rPr>
              <a:t>∩</a:t>
            </a:r>
            <a:r>
              <a:rPr lang="en-US" altLang="zh-CN" sz="2400" baseline="-25000" dirty="0" err="1">
                <a:latin typeface="+mn-ea"/>
              </a:rPr>
              <a:t>i</a:t>
            </a:r>
            <a:r>
              <a:rPr lang="zh-CN" altLang="zh-CN" sz="2400" baseline="-25000" dirty="0">
                <a:latin typeface="+mn-ea"/>
              </a:rPr>
              <a:t>∈</a:t>
            </a:r>
            <a:r>
              <a:rPr lang="en-US" altLang="zh-CN" sz="2400" baseline="-25000" dirty="0">
                <a:latin typeface="+mn-ea"/>
              </a:rPr>
              <a:t>S</a:t>
            </a:r>
            <a:r>
              <a:rPr lang="en-US" altLang="zh-CN" sz="2400" dirty="0">
                <a:latin typeface="+mn-ea"/>
              </a:rPr>
              <a:t>{X</a:t>
            </a:r>
            <a:r>
              <a:rPr lang="en-US" altLang="zh-CN" sz="2400" baseline="-25000" dirty="0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=</a:t>
            </a:r>
            <a:r>
              <a:rPr lang="en-US" altLang="zh-CN" sz="2400" dirty="0" err="1">
                <a:latin typeface="+mn-ea"/>
              </a:rPr>
              <a:t>a</a:t>
            </a:r>
            <a:r>
              <a:rPr lang="en-US" altLang="zh-CN" sz="2400" baseline="-250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}]</a:t>
            </a:r>
            <a:r>
              <a:rPr lang="zh-CN" altLang="zh-CN" sz="2400" dirty="0">
                <a:latin typeface="+mn-ea"/>
              </a:rPr>
              <a:t>∩</a:t>
            </a:r>
            <a:r>
              <a:rPr lang="en-US" altLang="zh-CN" sz="2400" dirty="0">
                <a:latin typeface="+mn-ea"/>
              </a:rPr>
              <a:t>[</a:t>
            </a:r>
            <a:r>
              <a:rPr lang="zh-CN" altLang="zh-CN" sz="2400" dirty="0">
                <a:latin typeface="+mn-ea"/>
              </a:rPr>
              <a:t>∩</a:t>
            </a:r>
            <a:r>
              <a:rPr lang="en-US" altLang="zh-CN" sz="2400" baseline="-25000" dirty="0">
                <a:latin typeface="+mn-ea"/>
              </a:rPr>
              <a:t>j</a:t>
            </a:r>
            <a:r>
              <a:rPr lang="zh-CN" altLang="zh-CN" sz="2400" baseline="-25000" dirty="0">
                <a:latin typeface="+mn-ea"/>
              </a:rPr>
              <a:t>∈</a:t>
            </a:r>
            <a:r>
              <a:rPr lang="en-US" altLang="zh-CN" sz="2400" baseline="-25000" dirty="0">
                <a:latin typeface="+mn-ea"/>
              </a:rPr>
              <a:t>R</a:t>
            </a:r>
            <a:r>
              <a:rPr lang="en-US" altLang="zh-CN" sz="2400" dirty="0">
                <a:latin typeface="+mn-ea"/>
              </a:rPr>
              <a:t>{</a:t>
            </a:r>
            <a:r>
              <a:rPr lang="en-US" altLang="zh-CN" sz="2400" dirty="0" err="1">
                <a:latin typeface="+mn-ea"/>
              </a:rPr>
              <a:t>Y</a:t>
            </a:r>
            <a:r>
              <a:rPr lang="en-US" altLang="zh-CN" sz="2400" baseline="-25000" dirty="0" err="1">
                <a:latin typeface="+mn-ea"/>
              </a:rPr>
              <a:t>j</a:t>
            </a:r>
            <a:r>
              <a:rPr lang="en-US" altLang="zh-CN" sz="2400" dirty="0">
                <a:latin typeface="+mn-ea"/>
              </a:rPr>
              <a:t>=</a:t>
            </a:r>
            <a:r>
              <a:rPr lang="en-US" altLang="zh-CN" sz="2400" dirty="0" err="1">
                <a:latin typeface="+mn-ea"/>
              </a:rPr>
              <a:t>b</a:t>
            </a:r>
            <a:r>
              <a:rPr lang="en-US" altLang="zh-CN" sz="2400" baseline="-25000" dirty="0" err="1">
                <a:latin typeface="+mn-ea"/>
              </a:rPr>
              <a:t>j</a:t>
            </a:r>
            <a:r>
              <a:rPr lang="en-US" altLang="zh-CN" sz="2400" dirty="0">
                <a:latin typeface="+mn-ea"/>
              </a:rPr>
              <a:t>}]}</a:t>
            </a:r>
            <a:endParaRPr lang="zh-CN" altLang="zh-CN" sz="2400" dirty="0">
              <a:latin typeface="+mn-ea"/>
            </a:endParaRPr>
          </a:p>
          <a:p>
            <a:pPr>
              <a:buNone/>
            </a:pPr>
            <a:r>
              <a:rPr lang="en-US" altLang="zh-CN" sz="2400" dirty="0">
                <a:latin typeface="+mn-ea"/>
              </a:rPr>
              <a:t>	</a:t>
            </a:r>
            <a:r>
              <a:rPr lang="zh-CN" altLang="zh-CN" sz="2400" dirty="0">
                <a:latin typeface="+mn-ea"/>
              </a:rPr>
              <a:t>最多只出现</a:t>
            </a:r>
            <a:r>
              <a:rPr lang="en-US" altLang="zh-CN" sz="2400" dirty="0">
                <a:latin typeface="+mn-ea"/>
              </a:rPr>
              <a:t>N</a:t>
            </a:r>
            <a:r>
              <a:rPr lang="zh-CN" altLang="zh-CN" sz="2400" dirty="0">
                <a:latin typeface="+mn-ea"/>
              </a:rPr>
              <a:t>∏</a:t>
            </a:r>
            <a:r>
              <a:rPr lang="en-US" altLang="zh-CN" sz="2400" baseline="-25000" dirty="0" err="1">
                <a:latin typeface="+mn-ea"/>
              </a:rPr>
              <a:t>i</a:t>
            </a:r>
            <a:r>
              <a:rPr lang="zh-CN" altLang="zh-CN" sz="2400" baseline="-25000" dirty="0">
                <a:latin typeface="+mn-ea"/>
              </a:rPr>
              <a:t>∈</a:t>
            </a:r>
            <a:r>
              <a:rPr lang="en-US" altLang="zh-CN" sz="2400" baseline="-25000" dirty="0" err="1">
                <a:latin typeface="+mn-ea"/>
              </a:rPr>
              <a:t>S,j</a:t>
            </a:r>
            <a:r>
              <a:rPr lang="zh-CN" altLang="zh-CN" sz="2400" baseline="-25000" dirty="0">
                <a:latin typeface="+mn-ea"/>
              </a:rPr>
              <a:t>∈</a:t>
            </a:r>
            <a:r>
              <a:rPr lang="en-US" altLang="zh-CN" sz="2400" baseline="-25000" dirty="0">
                <a:latin typeface="+mn-ea"/>
              </a:rPr>
              <a:t>R</a:t>
            </a:r>
            <a:r>
              <a:rPr lang="en-US" altLang="zh-CN" sz="2400" dirty="0">
                <a:latin typeface="+mn-ea"/>
              </a:rPr>
              <a:t>[</a:t>
            </a:r>
            <a:r>
              <a:rPr lang="en-US" altLang="zh-CN" sz="2400" dirty="0" err="1">
                <a:latin typeface="+mn-ea"/>
              </a:rPr>
              <a:t>C</a:t>
            </a:r>
            <a:r>
              <a:rPr lang="en-US" altLang="zh-CN" sz="2400" baseline="-25000" dirty="0" err="1">
                <a:latin typeface="+mn-ea"/>
              </a:rPr>
              <a:t>i</a:t>
            </a:r>
            <a:r>
              <a:rPr lang="en-US" altLang="zh-CN" sz="2400" dirty="0" err="1">
                <a:latin typeface="+mn-ea"/>
              </a:rPr>
              <a:t>D</a:t>
            </a:r>
            <a:r>
              <a:rPr lang="en-US" altLang="zh-CN" sz="2400" baseline="-25000" dirty="0" err="1">
                <a:latin typeface="+mn-ea"/>
              </a:rPr>
              <a:t>j</a:t>
            </a:r>
            <a:r>
              <a:rPr lang="en-US" altLang="zh-CN" sz="2400" dirty="0">
                <a:latin typeface="+mn-ea"/>
              </a:rPr>
              <a:t>]</a:t>
            </a:r>
            <a:r>
              <a:rPr lang="zh-CN" altLang="zh-CN" sz="2400" dirty="0">
                <a:latin typeface="+mn-ea"/>
              </a:rPr>
              <a:t>次，而且，这个极限还是可达的。</a:t>
            </a:r>
          </a:p>
          <a:p>
            <a:pPr>
              <a:buFont typeface="Wingdings" pitchFamily="2" charset="2"/>
              <a:buChar char="Ø"/>
            </a:pPr>
            <a:r>
              <a:rPr lang="zh-CN" altLang="zh-CN" sz="2400" dirty="0">
                <a:latin typeface="+mn-ea"/>
              </a:rPr>
              <a:t>该定理的证明过程与定理</a:t>
            </a:r>
            <a:r>
              <a:rPr lang="en-US" altLang="zh-CN" sz="2400" dirty="0">
                <a:latin typeface="+mn-ea"/>
              </a:rPr>
              <a:t>6.6</a:t>
            </a:r>
            <a:r>
              <a:rPr lang="zh-CN" altLang="zh-CN" sz="2400" dirty="0">
                <a:latin typeface="+mn-ea"/>
              </a:rPr>
              <a:t>类似，只是注意到如下事实：从随机变量角度来看，当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zh-CN" altLang="zh-CN" sz="2400" dirty="0">
                <a:latin typeface="+mn-ea"/>
              </a:rPr>
              <a:t>≠</a:t>
            </a:r>
            <a:r>
              <a:rPr lang="en-US" altLang="zh-CN" sz="2400" dirty="0">
                <a:latin typeface="+mn-ea"/>
              </a:rPr>
              <a:t>j</a:t>
            </a:r>
            <a:r>
              <a:rPr lang="zh-CN" altLang="zh-CN" sz="2400" dirty="0">
                <a:latin typeface="+mn-ea"/>
              </a:rPr>
              <a:t>时，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i</a:t>
            </a:r>
            <a:r>
              <a:rPr lang="zh-CN" altLang="zh-CN" sz="2400" dirty="0">
                <a:latin typeface="+mn-ea"/>
              </a:rPr>
              <a:t>与</a:t>
            </a:r>
            <a:r>
              <a:rPr lang="en-US" altLang="zh-CN" sz="2400" dirty="0" err="1">
                <a:latin typeface="+mn-ea"/>
              </a:rPr>
              <a:t>Y</a:t>
            </a:r>
            <a:r>
              <a:rPr lang="en-US" altLang="zh-CN" sz="2400" baseline="-25000" dirty="0" err="1">
                <a:latin typeface="+mn-ea"/>
              </a:rPr>
              <a:t>j</a:t>
            </a:r>
            <a:r>
              <a:rPr lang="zh-CN" altLang="zh-CN" sz="2400" dirty="0">
                <a:latin typeface="+mn-ea"/>
              </a:rPr>
              <a:t>相互独立；各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i</a:t>
            </a:r>
            <a:r>
              <a:rPr lang="zh-CN" altLang="zh-CN" sz="2400" dirty="0">
                <a:latin typeface="+mn-ea"/>
              </a:rPr>
              <a:t>之间相互独立；各</a:t>
            </a:r>
            <a:r>
              <a:rPr lang="en-US" altLang="zh-CN" sz="2400" dirty="0" err="1">
                <a:latin typeface="+mn-ea"/>
              </a:rPr>
              <a:t>Y</a:t>
            </a:r>
            <a:r>
              <a:rPr lang="en-US" altLang="zh-CN" sz="2400" baseline="-25000" dirty="0" err="1">
                <a:latin typeface="+mn-ea"/>
              </a:rPr>
              <a:t>j</a:t>
            </a:r>
            <a:r>
              <a:rPr lang="zh-CN" altLang="zh-CN" sz="2400" dirty="0">
                <a:latin typeface="+mn-ea"/>
              </a:rPr>
              <a:t>之间也相互独立。定理</a:t>
            </a:r>
            <a:r>
              <a:rPr lang="en-US" altLang="zh-CN" sz="2400" dirty="0">
                <a:latin typeface="+mn-ea"/>
              </a:rPr>
              <a:t>6.8</a:t>
            </a:r>
            <a:r>
              <a:rPr lang="zh-CN" altLang="zh-CN" sz="2400" dirty="0">
                <a:latin typeface="+mn-ea"/>
              </a:rPr>
              <a:t>其实也包含了本章第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小节和第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小节考虑的“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攻多”和“多攻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”的情况。</a:t>
            </a:r>
          </a:p>
          <a:p>
            <a:pPr marL="720000" indent="0">
              <a:buNone/>
            </a:pPr>
            <a:endParaRPr lang="zh-CN" altLang="zh-CN" sz="2400" dirty="0"/>
          </a:p>
          <a:p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en-US" altLang="zh-CN" sz="2400" dirty="0"/>
          </a:p>
          <a:p>
            <a:pPr lvl="1">
              <a:buFont typeface="Verdana" charset="0"/>
              <a:buChar char="◦"/>
            </a:pPr>
            <a:endParaRPr lang="zh-CN" altLang="zh-CN" sz="2800" dirty="0"/>
          </a:p>
          <a:p>
            <a:pPr marL="393192" lvl="1" indent="0">
              <a:buFont typeface="Verdana"/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898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6.6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小结与答疑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2"/>
          <p:cNvSpPr txBox="1">
            <a:spLocks/>
          </p:cNvSpPr>
          <p:nvPr/>
        </p:nvSpPr>
        <p:spPr>
          <a:xfrm>
            <a:off x="609600" y="1561218"/>
            <a:ext cx="8039686" cy="4525963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itchFamily="2" charset="2"/>
              <a:buChar char="Ø"/>
            </a:pPr>
            <a:r>
              <a:rPr lang="zh-CN" altLang="zh-CN" sz="2400" dirty="0"/>
              <a:t>在现实对抗中，会经常出现“群殴”事件，特别是多位黑客攻击一位红客；一个黑客攻击多位红客；黑客借助跳板来攻击红客；在有人协助时，黑客攻击红客等，于是，便引出了本章的主题：多人对抗。当然，由于在网络空间安全对抗中，几乎只涉及“盲对抗”，所以，下面我们也就只研究了“盲群殴”。此处的结果，绝不仅仅限于网络空间安全，仍然对各类对抗性的安全都有效。</a:t>
            </a:r>
            <a:endParaRPr lang="en-US" altLang="zh-CN" sz="2400" dirty="0"/>
          </a:p>
          <a:p>
            <a:pPr>
              <a:buFont typeface="Wingdings" pitchFamily="2" charset="2"/>
              <a:buChar char="Ø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Font typeface="Verdana" charset="0"/>
              <a:buChar char="◦"/>
            </a:pPr>
            <a:endParaRPr lang="zh-CN" altLang="zh-CN" sz="2800" dirty="0"/>
          </a:p>
          <a:p>
            <a:pPr marL="393192" lvl="1" indent="0">
              <a:buFont typeface="Verdana"/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5505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6.6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小结与答疑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2"/>
          <p:cNvSpPr txBox="1">
            <a:spLocks/>
          </p:cNvSpPr>
          <p:nvPr/>
        </p:nvSpPr>
        <p:spPr>
          <a:xfrm>
            <a:off x="609600" y="1561218"/>
            <a:ext cx="8039686" cy="4525963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itchFamily="2" charset="2"/>
              <a:buChar char="Ø"/>
            </a:pPr>
            <a:r>
              <a:rPr lang="en-US" altLang="zh-CN" sz="2400" dirty="0"/>
              <a:t>1</a:t>
            </a:r>
            <a:r>
              <a:rPr lang="zh-CN" altLang="zh-CN" sz="2400" dirty="0"/>
              <a:t>问：网络空间的《安全通论》会存在吗？答：安全的核心是对抗，它也是一种特殊的博弈。既然前人已经能够把广泛的博弈，用很紧凑的《博弈论》给统一起来，那么，从理论上说，《安全通论》的“上界”是存在的，甚至它就是博弈论的某种精练。当然，这种精练绝非易事！另一方面，根据前面几章的内容，我们至少可以说，《安全通论》的“下界”也是存在的。因此，只要能把“上界”不断压小，把“下界”不断增大，那么，紧凑的《安全通论》就一定能够建成。</a:t>
            </a:r>
          </a:p>
          <a:p>
            <a:pPr>
              <a:buFont typeface="Wingdings" pitchFamily="2" charset="2"/>
              <a:buChar char="Ø"/>
            </a:pPr>
            <a:endParaRPr lang="en-US" altLang="zh-CN" sz="2400" dirty="0"/>
          </a:p>
          <a:p>
            <a:pPr>
              <a:buFont typeface="Wingdings" pitchFamily="2" charset="2"/>
              <a:buChar char="Ø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Font typeface="Verdana" charset="0"/>
              <a:buChar char="◦"/>
            </a:pPr>
            <a:endParaRPr lang="zh-CN" altLang="zh-CN" sz="2800" dirty="0"/>
          </a:p>
          <a:p>
            <a:pPr marL="393192" lvl="1" indent="0">
              <a:buFont typeface="Verdana"/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5505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6.6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小结与答疑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2"/>
          <p:cNvSpPr txBox="1">
            <a:spLocks/>
          </p:cNvSpPr>
          <p:nvPr/>
        </p:nvSpPr>
        <p:spPr>
          <a:xfrm>
            <a:off x="609600" y="1561218"/>
            <a:ext cx="8039686" cy="4525963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itchFamily="2" charset="2"/>
              <a:buChar char="Ø"/>
            </a:pPr>
            <a:r>
              <a:rPr lang="en-US" altLang="zh-CN" sz="2400" dirty="0"/>
              <a:t>2</a:t>
            </a:r>
            <a:r>
              <a:rPr lang="zh-CN" altLang="zh-CN" sz="2400" dirty="0"/>
              <a:t>问：上章和本章讨论对抗时，都假定了“回合制”；但是实际的网络攻防不是回合制呀？答：表面上，现实世界的网络攻防确实不是回合制！但是，设想一下，如果把时间进行必要的局部拉伸和压缩（这样做，对攻防各方来说，并无实质性的改变），那么，所有攻防也都可转化成回合制了。况且，既然《博弈论》都是采用的回合制，那么，作为一种特殊的博弈，为什么安全对抗就不能是回合制呢？理论研究一定要建立相应的模型，一定要抛弃一些不必要的差异和非核心细节，否则，就只能做“能工巧匠”了。采用什么制，并不重要。重要的是，是否能够把所有安全分支给紧凑地统一起来。</a:t>
            </a:r>
          </a:p>
          <a:p>
            <a:pPr>
              <a:buFont typeface="Wingdings" pitchFamily="2" charset="2"/>
              <a:buChar char="Ø"/>
            </a:pPr>
            <a:endParaRPr lang="en-US" altLang="zh-CN" sz="2400" dirty="0"/>
          </a:p>
          <a:p>
            <a:pPr>
              <a:buFont typeface="Wingdings" pitchFamily="2" charset="2"/>
              <a:buChar char="Ø"/>
            </a:pPr>
            <a:endParaRPr lang="zh-CN" altLang="zh-CN" sz="2400" dirty="0"/>
          </a:p>
          <a:p>
            <a:pPr lvl="1">
              <a:buFont typeface="Verdana" charset="0"/>
              <a:buChar char="◦"/>
            </a:pP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Font typeface="Verdana" charset="0"/>
              <a:buChar char="◦"/>
            </a:pPr>
            <a:endParaRPr lang="zh-CN" altLang="zh-CN" sz="2800" dirty="0"/>
          </a:p>
          <a:p>
            <a:pPr marL="393192" lvl="1" indent="0">
              <a:buFont typeface="Verdana"/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5505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6.6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小结与答疑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2"/>
          <p:cNvSpPr txBox="1">
            <a:spLocks/>
          </p:cNvSpPr>
          <p:nvPr/>
        </p:nvSpPr>
        <p:spPr>
          <a:xfrm>
            <a:off x="609600" y="1561218"/>
            <a:ext cx="8039686" cy="4525963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itchFamily="2" charset="2"/>
              <a:buChar char="Ø"/>
            </a:pPr>
            <a:r>
              <a:rPr lang="en-US" altLang="zh-CN" sz="2200" dirty="0"/>
              <a:t>3</a:t>
            </a:r>
            <a:r>
              <a:rPr lang="zh-CN" altLang="zh-CN" sz="2200" dirty="0"/>
              <a:t>问：为什么你只考虑了对抗的输赢次数？答：必须承认，对抗中的“输赢次数”只包含了部分输赢信息（比如，一次大赢可能胜过多次小输），但是，在没有能力揭示更多输赢信息的情况下，能“向前迈一步”总好过无所作为。做科研，特别是创立一门新学科，只能步步逼近，不可能一步登天。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200" dirty="0"/>
              <a:t>4</a:t>
            </a:r>
            <a:r>
              <a:rPr lang="zh-CN" altLang="zh-CN" sz="2200" dirty="0"/>
              <a:t>问：假如《安全通论》完成后，对网络空间安全到底有什么具体的指导价值？答：关键看今后《安全通论》完成后，到底是什么样子。也许它会是安全界的“信息论”，也许一钱不值。但是，如果是后者，就说明网络空间安全根本就是“一堆扶不上墙的烂泥”，我们不相信会出现这种情况。当然，你若问今后到底如何用《安全通论》去指导安全的各个细枝末叶，那么，我们可以告诉你：香农也不知道如何用《信息论》去指导电视机的生产。</a:t>
            </a:r>
          </a:p>
          <a:p>
            <a:pPr>
              <a:buFont typeface="Wingdings" pitchFamily="2" charset="2"/>
              <a:buChar char="Ø"/>
            </a:pPr>
            <a:endParaRPr lang="en-US" altLang="zh-CN" sz="2200" dirty="0"/>
          </a:p>
          <a:p>
            <a:pPr>
              <a:buFont typeface="Wingdings" pitchFamily="2" charset="2"/>
              <a:buChar char="Ø"/>
            </a:pPr>
            <a:endParaRPr lang="zh-CN" altLang="zh-CN" sz="2200" dirty="0"/>
          </a:p>
          <a:p>
            <a:pPr lvl="1">
              <a:buFont typeface="Verdana" charset="0"/>
              <a:buChar char="◦"/>
            </a:pPr>
            <a:endParaRPr lang="en-US" altLang="zh-CN" sz="2200" dirty="0">
              <a:solidFill>
                <a:srgbClr val="FF0000"/>
              </a:solidFill>
            </a:endParaRPr>
          </a:p>
          <a:p>
            <a:pPr lvl="1">
              <a:buFont typeface="Verdana" charset="0"/>
              <a:buChar char="◦"/>
            </a:pPr>
            <a:endParaRPr lang="zh-CN" altLang="zh-CN" sz="2200" dirty="0"/>
          </a:p>
          <a:p>
            <a:pPr marL="393192" lvl="1" indent="0">
              <a:buFont typeface="Verdana"/>
              <a:buNone/>
            </a:pPr>
            <a:endParaRPr lang="en-US" altLang="zh-CN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5505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9769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本章结束，谢谢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33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6.1</a:t>
            </a:r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</a:rPr>
              <a:t> 多攻一可达极限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61780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600" b="1" dirty="0">
                <a:latin typeface="+mn-ea"/>
              </a:rPr>
              <a:t>黑客的真心盲自评（随机变量</a:t>
            </a:r>
            <a:r>
              <a:rPr lang="en-US" altLang="zh-CN" sz="2400" b="1" dirty="0">
                <a:latin typeface="+mn-ea"/>
              </a:rPr>
              <a:t>X</a:t>
            </a:r>
            <a:r>
              <a:rPr lang="en-US" altLang="zh-CN" sz="2400" b="1" baseline="-25000" dirty="0">
                <a:latin typeface="+mn-ea"/>
              </a:rPr>
              <a:t>1</a:t>
            </a:r>
            <a:r>
              <a:rPr lang="zh-CN" altLang="zh-CN" sz="2400" b="1" dirty="0">
                <a:latin typeface="+mn-ea"/>
              </a:rPr>
              <a:t>和</a:t>
            </a:r>
            <a:r>
              <a:rPr lang="en-US" altLang="zh-CN" sz="2400" b="1" dirty="0">
                <a:latin typeface="+mn-ea"/>
              </a:rPr>
              <a:t>X</a:t>
            </a:r>
            <a:r>
              <a:rPr lang="en-US" altLang="zh-CN" sz="2400" b="1" baseline="-25000" dirty="0">
                <a:latin typeface="+mn-ea"/>
              </a:rPr>
              <a:t>2</a:t>
            </a:r>
            <a:r>
              <a:rPr lang="zh-CN" altLang="en-US" sz="2600" b="1" dirty="0">
                <a:latin typeface="+mn-ea"/>
              </a:rPr>
              <a:t>代表第一个和第二个黑客）：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800" dirty="0">
                <a:latin typeface="+mn-ea"/>
              </a:rPr>
              <a:t>X</a:t>
            </a:r>
            <a:r>
              <a:rPr lang="en-US" altLang="zh-CN" sz="2800" baseline="-25000" dirty="0">
                <a:latin typeface="+mn-ea"/>
              </a:rPr>
              <a:t>1</a:t>
            </a:r>
            <a:r>
              <a:rPr lang="zh-CN" altLang="en-US" sz="2600" dirty="0">
                <a:latin typeface="+mn-ea"/>
              </a:rPr>
              <a:t>盲自评为成功，则</a:t>
            </a:r>
            <a:r>
              <a:rPr lang="en-US" altLang="zh-CN" sz="2800" dirty="0">
                <a:latin typeface="+mn-ea"/>
              </a:rPr>
              <a:t>X</a:t>
            </a:r>
            <a:r>
              <a:rPr lang="en-US" altLang="zh-CN" sz="2800" baseline="-25000" dirty="0">
                <a:latin typeface="+mn-ea"/>
              </a:rPr>
              <a:t>1</a:t>
            </a:r>
            <a:r>
              <a:rPr lang="en-US" altLang="zh-CN" sz="2600" dirty="0">
                <a:latin typeface="+mn-ea"/>
              </a:rPr>
              <a:t>=1</a:t>
            </a:r>
            <a:r>
              <a:rPr lang="zh-CN" altLang="en-US" sz="2600" dirty="0">
                <a:latin typeface="+mn-ea"/>
              </a:rPr>
              <a:t>；盲自评失败，则</a:t>
            </a:r>
            <a:r>
              <a:rPr lang="en-US" altLang="zh-CN" sz="2800" dirty="0">
                <a:latin typeface="+mn-ea"/>
              </a:rPr>
              <a:t>X</a:t>
            </a:r>
            <a:r>
              <a:rPr lang="en-US" altLang="zh-CN" sz="2800" baseline="-25000" dirty="0">
                <a:latin typeface="+mn-ea"/>
              </a:rPr>
              <a:t>1</a:t>
            </a:r>
            <a:r>
              <a:rPr lang="en-US" altLang="zh-CN" sz="2600" dirty="0">
                <a:latin typeface="+mn-ea"/>
              </a:rPr>
              <a:t>=0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800" dirty="0">
                <a:latin typeface="+mn-ea"/>
              </a:rPr>
              <a:t>X</a:t>
            </a:r>
            <a:r>
              <a:rPr lang="en-US" altLang="zh-CN" sz="2800" baseline="-25000" dirty="0">
                <a:latin typeface="+mn-ea"/>
              </a:rPr>
              <a:t>2</a:t>
            </a:r>
            <a:r>
              <a:rPr lang="zh-CN" altLang="en-US" sz="2600" dirty="0">
                <a:latin typeface="+mn-ea"/>
              </a:rPr>
              <a:t>盲自评为成功，则</a:t>
            </a:r>
            <a:r>
              <a:rPr lang="en-US" altLang="zh-CN" sz="2800" dirty="0">
                <a:latin typeface="+mn-ea"/>
              </a:rPr>
              <a:t>X</a:t>
            </a:r>
            <a:r>
              <a:rPr lang="en-US" altLang="zh-CN" sz="2800" baseline="-25000" dirty="0">
                <a:latin typeface="+mn-ea"/>
              </a:rPr>
              <a:t>2</a:t>
            </a:r>
            <a:r>
              <a:rPr lang="en-US" altLang="zh-CN" sz="2600" dirty="0">
                <a:latin typeface="+mn-ea"/>
              </a:rPr>
              <a:t>=1</a:t>
            </a:r>
            <a:r>
              <a:rPr lang="zh-CN" altLang="en-US" sz="2600" dirty="0">
                <a:latin typeface="+mn-ea"/>
              </a:rPr>
              <a:t>；盲自评失败，则</a:t>
            </a:r>
            <a:r>
              <a:rPr lang="en-US" altLang="zh-CN" sz="2800" dirty="0">
                <a:latin typeface="+mn-ea"/>
              </a:rPr>
              <a:t>X</a:t>
            </a:r>
            <a:r>
              <a:rPr lang="en-US" altLang="zh-CN" sz="2800" baseline="-25000" dirty="0">
                <a:latin typeface="+mn-ea"/>
              </a:rPr>
              <a:t>2</a:t>
            </a:r>
            <a:r>
              <a:rPr lang="en-US" altLang="zh-CN" sz="2600" dirty="0">
                <a:latin typeface="+mn-ea"/>
              </a:rPr>
              <a:t>=0</a:t>
            </a: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600" b="1" dirty="0">
                <a:latin typeface="+mn-ea"/>
              </a:rPr>
              <a:t>红客</a:t>
            </a:r>
            <a:r>
              <a:rPr lang="en-US" altLang="zh-CN" sz="2600" b="1" dirty="0">
                <a:latin typeface="+mn-ea"/>
              </a:rPr>
              <a:t>Y=</a:t>
            </a:r>
            <a:r>
              <a:rPr lang="zh-CN" altLang="en-US" sz="26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Y</a:t>
            </a:r>
            <a:r>
              <a:rPr lang="en-US" altLang="zh-CN" sz="2400" b="1" baseline="-25000" dirty="0">
                <a:latin typeface="+mn-ea"/>
              </a:rPr>
              <a:t>1</a:t>
            </a:r>
            <a:r>
              <a:rPr lang="zh-CN" altLang="zh-CN" sz="2400" b="1" dirty="0">
                <a:latin typeface="+mn-ea"/>
              </a:rPr>
              <a:t>，</a:t>
            </a:r>
            <a:r>
              <a:rPr lang="en-US" altLang="zh-CN" sz="2400" b="1" dirty="0">
                <a:latin typeface="+mn-ea"/>
              </a:rPr>
              <a:t>Y</a:t>
            </a:r>
            <a:r>
              <a:rPr lang="en-US" altLang="zh-CN" sz="2400" b="1" baseline="-25000" dirty="0">
                <a:latin typeface="+mn-ea"/>
              </a:rPr>
              <a:t>2</a:t>
            </a:r>
            <a:r>
              <a:rPr lang="zh-CN" altLang="en-US" sz="2600" b="1" dirty="0">
                <a:latin typeface="+mn-ea"/>
              </a:rPr>
              <a:t>）的真心盲自评：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dirty="0">
                <a:latin typeface="+mn-ea"/>
              </a:rPr>
              <a:t>本回合</a:t>
            </a:r>
            <a:r>
              <a:rPr lang="en-US" altLang="zh-CN" sz="2600" dirty="0">
                <a:latin typeface="+mn-ea"/>
              </a:rPr>
              <a:t>Y</a:t>
            </a:r>
            <a:r>
              <a:rPr lang="zh-CN" altLang="en-US" sz="2600" dirty="0">
                <a:latin typeface="+mn-ea"/>
              </a:rPr>
              <a:t>自评防御</a:t>
            </a:r>
            <a:r>
              <a:rPr lang="en-US" altLang="zh-CN" sz="2800" dirty="0">
                <a:latin typeface="+mn-ea"/>
              </a:rPr>
              <a:t>X</a:t>
            </a:r>
            <a:r>
              <a:rPr lang="en-US" altLang="zh-CN" sz="2800" baseline="-25000" dirty="0">
                <a:latin typeface="+mn-ea"/>
              </a:rPr>
              <a:t>1</a:t>
            </a:r>
            <a:r>
              <a:rPr lang="zh-CN" altLang="zh-CN" sz="2800" dirty="0">
                <a:latin typeface="+mn-ea"/>
              </a:rPr>
              <a:t>成功，自评防御</a:t>
            </a:r>
            <a:r>
              <a:rPr lang="en-US" altLang="zh-CN" sz="2800" dirty="0">
                <a:latin typeface="+mn-ea"/>
              </a:rPr>
              <a:t>X</a:t>
            </a:r>
            <a:r>
              <a:rPr lang="en-US" altLang="zh-CN" sz="2800" baseline="-25000" dirty="0">
                <a:latin typeface="+mn-ea"/>
              </a:rPr>
              <a:t>2</a:t>
            </a:r>
            <a:r>
              <a:rPr lang="zh-CN" altLang="zh-CN" sz="2800" dirty="0">
                <a:latin typeface="+mn-ea"/>
              </a:rPr>
              <a:t>也成功时，记为，</a:t>
            </a:r>
            <a:r>
              <a:rPr lang="en-US" altLang="zh-CN" sz="2800" dirty="0">
                <a:latin typeface="+mn-ea"/>
              </a:rPr>
              <a:t>Y</a:t>
            </a:r>
            <a:r>
              <a:rPr lang="en-US" altLang="zh-CN" sz="2800" baseline="-25000" dirty="0">
                <a:latin typeface="+mn-ea"/>
              </a:rPr>
              <a:t>1</a:t>
            </a:r>
            <a:r>
              <a:rPr lang="en-US" altLang="zh-CN" sz="2800" dirty="0">
                <a:latin typeface="+mn-ea"/>
              </a:rPr>
              <a:t>=1</a:t>
            </a:r>
            <a:r>
              <a:rPr lang="zh-CN" altLang="zh-CN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Y</a:t>
            </a:r>
            <a:r>
              <a:rPr lang="en-US" altLang="zh-CN" sz="2800" baseline="-25000" dirty="0">
                <a:latin typeface="+mn-ea"/>
              </a:rPr>
              <a:t>2</a:t>
            </a:r>
            <a:r>
              <a:rPr lang="en-US" altLang="zh-CN" sz="2800" dirty="0">
                <a:latin typeface="+mn-ea"/>
              </a:rPr>
              <a:t>=1</a:t>
            </a:r>
            <a:r>
              <a:rPr lang="zh-CN" altLang="en-US" sz="2800" dirty="0">
                <a:latin typeface="+mn-ea"/>
              </a:rPr>
              <a:t>；</a:t>
            </a:r>
            <a:endParaRPr lang="zh-CN" altLang="en-US" sz="2600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dirty="0">
                <a:latin typeface="+mn-ea"/>
              </a:rPr>
              <a:t>本回合</a:t>
            </a:r>
            <a:r>
              <a:rPr lang="en-US" altLang="zh-CN" sz="2600" dirty="0">
                <a:latin typeface="+mn-ea"/>
              </a:rPr>
              <a:t>Y</a:t>
            </a:r>
            <a:r>
              <a:rPr lang="zh-CN" altLang="en-US" sz="2600" dirty="0">
                <a:latin typeface="+mn-ea"/>
              </a:rPr>
              <a:t>自评防御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成功，自评防御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失败时，记为，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=1</a:t>
            </a:r>
            <a:r>
              <a:rPr lang="zh-CN" altLang="zh-CN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=0</a:t>
            </a:r>
            <a:r>
              <a:rPr lang="zh-CN" altLang="zh-CN" sz="2400" dirty="0">
                <a:latin typeface="+mn-ea"/>
              </a:rPr>
              <a:t>；</a:t>
            </a:r>
            <a:endParaRPr lang="zh-CN" altLang="en-US" sz="2600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dirty="0">
                <a:latin typeface="+mn-ea"/>
              </a:rPr>
              <a:t>本回合</a:t>
            </a:r>
            <a:r>
              <a:rPr lang="en-US" altLang="zh-CN" sz="2600" dirty="0">
                <a:latin typeface="+mn-ea"/>
              </a:rPr>
              <a:t>Y</a:t>
            </a:r>
            <a:r>
              <a:rPr lang="zh-CN" altLang="en-US" sz="2600" dirty="0">
                <a:latin typeface="+mn-ea"/>
              </a:rPr>
              <a:t>自评防御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失败，自评防御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成功时，记为，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=0</a:t>
            </a:r>
            <a:r>
              <a:rPr lang="zh-CN" altLang="zh-CN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=1</a:t>
            </a:r>
            <a:r>
              <a:rPr lang="zh-CN" altLang="zh-CN" sz="2400" dirty="0">
                <a:latin typeface="+mn-ea"/>
              </a:rPr>
              <a:t>；</a:t>
            </a:r>
            <a:endParaRPr lang="zh-CN" altLang="en-US" sz="2600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dirty="0">
                <a:latin typeface="+mn-ea"/>
              </a:rPr>
              <a:t>本回合</a:t>
            </a:r>
            <a:r>
              <a:rPr lang="en-US" altLang="zh-CN" sz="2600" dirty="0">
                <a:latin typeface="+mn-ea"/>
              </a:rPr>
              <a:t>Y</a:t>
            </a:r>
            <a:r>
              <a:rPr lang="zh-CN" altLang="en-US" sz="2600" dirty="0">
                <a:latin typeface="+mn-ea"/>
              </a:rPr>
              <a:t>自评防御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失败，自评防御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也失败时，记为，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=0</a:t>
            </a:r>
            <a:r>
              <a:rPr lang="zh-CN" altLang="zh-CN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Y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=0</a:t>
            </a:r>
            <a:r>
              <a:rPr lang="zh-CN" altLang="zh-CN" sz="2400" dirty="0">
                <a:latin typeface="+mn-ea"/>
              </a:rPr>
              <a:t>；</a:t>
            </a:r>
            <a:endParaRPr lang="zh-CN" altLang="en-US" sz="2600" dirty="0">
              <a:latin typeface="+mn-ea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6.1</a:t>
            </a:r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</a:rPr>
              <a:t> 多攻一可达极限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61780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b="1" dirty="0">
                <a:latin typeface="+mn-ea"/>
              </a:rPr>
              <a:t>根据“频率趋于概率”这个大数定律</a:t>
            </a:r>
          </a:p>
          <a:p>
            <a:pPr>
              <a:buNone/>
            </a:pPr>
            <a:r>
              <a:rPr lang="en-US" altLang="zh-CN" dirty="0">
                <a:latin typeface="+mn-ea"/>
              </a:rPr>
              <a:t>	0&lt;P</a:t>
            </a:r>
            <a:r>
              <a:rPr lang="en-US" altLang="zh-CN" baseline="-25000" dirty="0">
                <a:latin typeface="+mn-ea"/>
              </a:rPr>
              <a:t>r</a:t>
            </a:r>
            <a:r>
              <a:rPr lang="en-US" altLang="zh-CN" dirty="0">
                <a:latin typeface="+mn-ea"/>
              </a:rPr>
              <a:t>(X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=1)=p&lt;1</a:t>
            </a:r>
            <a:r>
              <a:rPr lang="zh-CN" altLang="zh-CN" dirty="0">
                <a:latin typeface="+mn-ea"/>
              </a:rPr>
              <a:t>；</a:t>
            </a:r>
            <a:r>
              <a:rPr lang="en-US" altLang="zh-CN" dirty="0">
                <a:latin typeface="+mn-ea"/>
              </a:rPr>
              <a:t> 0&lt;P</a:t>
            </a:r>
            <a:r>
              <a:rPr lang="en-US" altLang="zh-CN" baseline="-25000" dirty="0">
                <a:latin typeface="+mn-ea"/>
              </a:rPr>
              <a:t>r</a:t>
            </a:r>
            <a:r>
              <a:rPr lang="en-US" altLang="zh-CN" dirty="0">
                <a:latin typeface="+mn-ea"/>
              </a:rPr>
              <a:t>(X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=0)=1-p&lt;1</a:t>
            </a:r>
            <a:r>
              <a:rPr lang="zh-CN" altLang="zh-CN" dirty="0">
                <a:latin typeface="+mn-ea"/>
              </a:rPr>
              <a:t>；</a:t>
            </a:r>
          </a:p>
          <a:p>
            <a:pPr>
              <a:buNone/>
            </a:pPr>
            <a:r>
              <a:rPr lang="en-US" altLang="zh-CN" dirty="0">
                <a:latin typeface="+mn-ea"/>
              </a:rPr>
              <a:t>	0&lt;P</a:t>
            </a:r>
            <a:r>
              <a:rPr lang="en-US" altLang="zh-CN" baseline="-25000" dirty="0">
                <a:latin typeface="+mn-ea"/>
              </a:rPr>
              <a:t>r</a:t>
            </a:r>
            <a:r>
              <a:rPr lang="en-US" altLang="zh-CN" dirty="0">
                <a:latin typeface="+mn-ea"/>
              </a:rPr>
              <a:t>(X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en-US" altLang="zh-CN" dirty="0">
                <a:latin typeface="+mn-ea"/>
              </a:rPr>
              <a:t>=1)=q&lt;1</a:t>
            </a:r>
            <a:r>
              <a:rPr lang="zh-CN" altLang="zh-CN" dirty="0">
                <a:latin typeface="+mn-ea"/>
              </a:rPr>
              <a:t>；</a:t>
            </a:r>
            <a:r>
              <a:rPr lang="en-US" altLang="zh-CN" dirty="0">
                <a:latin typeface="+mn-ea"/>
              </a:rPr>
              <a:t> 0&lt;P</a:t>
            </a:r>
            <a:r>
              <a:rPr lang="en-US" altLang="zh-CN" baseline="-25000" dirty="0">
                <a:latin typeface="+mn-ea"/>
              </a:rPr>
              <a:t>r</a:t>
            </a:r>
            <a:r>
              <a:rPr lang="en-US" altLang="zh-CN" dirty="0">
                <a:latin typeface="+mn-ea"/>
              </a:rPr>
              <a:t>(X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en-US" altLang="zh-CN" dirty="0">
                <a:latin typeface="+mn-ea"/>
              </a:rPr>
              <a:t>=0)=1-q&lt;1</a:t>
            </a:r>
            <a:r>
              <a:rPr lang="zh-CN" altLang="zh-CN" dirty="0">
                <a:latin typeface="+mn-ea"/>
              </a:rPr>
              <a:t>；</a:t>
            </a:r>
          </a:p>
          <a:p>
            <a:pPr>
              <a:buNone/>
            </a:pPr>
            <a:r>
              <a:rPr lang="en-US" altLang="zh-CN" dirty="0">
                <a:latin typeface="+mn-ea"/>
              </a:rPr>
              <a:t>	0&lt;P</a:t>
            </a:r>
            <a:r>
              <a:rPr lang="en-US" altLang="zh-CN" baseline="-25000" dirty="0">
                <a:latin typeface="+mn-ea"/>
              </a:rPr>
              <a:t>r</a:t>
            </a:r>
            <a:r>
              <a:rPr lang="en-US" altLang="zh-CN" dirty="0">
                <a:latin typeface="+mn-ea"/>
              </a:rPr>
              <a:t>(Y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=1, Y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en-US" altLang="zh-CN" dirty="0">
                <a:latin typeface="+mn-ea"/>
              </a:rPr>
              <a:t>=1)=a</a:t>
            </a:r>
            <a:r>
              <a:rPr lang="en-US" altLang="zh-CN" baseline="-25000" dirty="0">
                <a:latin typeface="+mn-ea"/>
              </a:rPr>
              <a:t>11</a:t>
            </a:r>
            <a:r>
              <a:rPr lang="en-US" altLang="zh-CN" dirty="0">
                <a:latin typeface="+mn-ea"/>
              </a:rPr>
              <a:t>&lt;1</a:t>
            </a:r>
            <a:r>
              <a:rPr lang="zh-CN" altLang="zh-CN" dirty="0">
                <a:latin typeface="+mn-ea"/>
              </a:rPr>
              <a:t>；</a:t>
            </a:r>
            <a:r>
              <a:rPr lang="en-US" altLang="zh-CN" dirty="0">
                <a:latin typeface="+mn-ea"/>
              </a:rPr>
              <a:t>0&lt;P</a:t>
            </a:r>
            <a:r>
              <a:rPr lang="en-US" altLang="zh-CN" baseline="-25000" dirty="0">
                <a:latin typeface="+mn-ea"/>
              </a:rPr>
              <a:t>r</a:t>
            </a:r>
            <a:r>
              <a:rPr lang="en-US" altLang="zh-CN" dirty="0">
                <a:latin typeface="+mn-ea"/>
              </a:rPr>
              <a:t>(Y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=1, Y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en-US" altLang="zh-CN" dirty="0">
                <a:latin typeface="+mn-ea"/>
              </a:rPr>
              <a:t>=0)=a</a:t>
            </a:r>
            <a:r>
              <a:rPr lang="en-US" altLang="zh-CN" baseline="-25000" dirty="0">
                <a:latin typeface="+mn-ea"/>
              </a:rPr>
              <a:t>10</a:t>
            </a:r>
            <a:r>
              <a:rPr lang="en-US" altLang="zh-CN" dirty="0">
                <a:latin typeface="+mn-ea"/>
              </a:rPr>
              <a:t>&lt;1</a:t>
            </a:r>
            <a:r>
              <a:rPr lang="zh-CN" altLang="zh-CN" dirty="0">
                <a:latin typeface="+mn-ea"/>
              </a:rPr>
              <a:t>；</a:t>
            </a:r>
          </a:p>
          <a:p>
            <a:pPr>
              <a:buNone/>
            </a:pPr>
            <a:r>
              <a:rPr lang="en-US" altLang="zh-CN" dirty="0">
                <a:latin typeface="+mn-ea"/>
              </a:rPr>
              <a:t>	0&lt;P</a:t>
            </a:r>
            <a:r>
              <a:rPr lang="en-US" altLang="zh-CN" baseline="-25000" dirty="0">
                <a:latin typeface="+mn-ea"/>
              </a:rPr>
              <a:t>r</a:t>
            </a:r>
            <a:r>
              <a:rPr lang="en-US" altLang="zh-CN" dirty="0">
                <a:latin typeface="+mn-ea"/>
              </a:rPr>
              <a:t>(Y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=0, Y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en-US" altLang="zh-CN" dirty="0">
                <a:latin typeface="+mn-ea"/>
              </a:rPr>
              <a:t>=1)=a</a:t>
            </a:r>
            <a:r>
              <a:rPr lang="en-US" altLang="zh-CN" baseline="-25000" dirty="0">
                <a:latin typeface="+mn-ea"/>
              </a:rPr>
              <a:t>01</a:t>
            </a:r>
            <a:r>
              <a:rPr lang="en-US" altLang="zh-CN" dirty="0">
                <a:latin typeface="+mn-ea"/>
              </a:rPr>
              <a:t>&lt;1</a:t>
            </a:r>
            <a:r>
              <a:rPr lang="zh-CN" altLang="zh-CN" dirty="0">
                <a:latin typeface="+mn-ea"/>
              </a:rPr>
              <a:t>；</a:t>
            </a:r>
            <a:r>
              <a:rPr lang="en-US" altLang="zh-CN" dirty="0">
                <a:latin typeface="+mn-ea"/>
              </a:rPr>
              <a:t>0&lt;P</a:t>
            </a:r>
            <a:r>
              <a:rPr lang="en-US" altLang="zh-CN" baseline="-25000" dirty="0">
                <a:latin typeface="+mn-ea"/>
              </a:rPr>
              <a:t>r</a:t>
            </a:r>
            <a:r>
              <a:rPr lang="en-US" altLang="zh-CN" dirty="0">
                <a:latin typeface="+mn-ea"/>
              </a:rPr>
              <a:t>(Y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=0, Y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en-US" altLang="zh-CN" dirty="0">
                <a:latin typeface="+mn-ea"/>
              </a:rPr>
              <a:t>=0)=a</a:t>
            </a:r>
            <a:r>
              <a:rPr lang="en-US" altLang="zh-CN" baseline="-25000" dirty="0">
                <a:latin typeface="+mn-ea"/>
              </a:rPr>
              <a:t>00</a:t>
            </a:r>
            <a:r>
              <a:rPr lang="en-US" altLang="zh-CN" dirty="0">
                <a:latin typeface="+mn-ea"/>
              </a:rPr>
              <a:t>&lt;1</a:t>
            </a:r>
            <a:r>
              <a:rPr lang="zh-CN" altLang="zh-CN" dirty="0">
                <a:latin typeface="+mn-ea"/>
              </a:rPr>
              <a:t>；</a:t>
            </a:r>
          </a:p>
          <a:p>
            <a:pPr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zh-CN" altLang="zh-CN" dirty="0">
                <a:latin typeface="+mn-ea"/>
              </a:rPr>
              <a:t>这里，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baseline="-25000" dirty="0">
                <a:latin typeface="+mn-ea"/>
              </a:rPr>
              <a:t>00</a:t>
            </a:r>
            <a:r>
              <a:rPr lang="en-US" altLang="zh-CN" dirty="0">
                <a:latin typeface="+mn-ea"/>
              </a:rPr>
              <a:t>+a</a:t>
            </a:r>
            <a:r>
              <a:rPr lang="en-US" altLang="zh-CN" baseline="-25000" dirty="0">
                <a:latin typeface="+mn-ea"/>
              </a:rPr>
              <a:t>01</a:t>
            </a:r>
            <a:r>
              <a:rPr lang="en-US" altLang="zh-CN" dirty="0">
                <a:latin typeface="+mn-ea"/>
              </a:rPr>
              <a:t>+a</a:t>
            </a:r>
            <a:r>
              <a:rPr lang="en-US" altLang="zh-CN" baseline="-25000" dirty="0">
                <a:latin typeface="+mn-ea"/>
              </a:rPr>
              <a:t>10</a:t>
            </a:r>
            <a:r>
              <a:rPr lang="en-US" altLang="zh-CN" dirty="0">
                <a:latin typeface="+mn-ea"/>
              </a:rPr>
              <a:t>+a</a:t>
            </a:r>
            <a:r>
              <a:rPr lang="en-US" altLang="zh-CN" baseline="-25000" dirty="0">
                <a:latin typeface="+mn-ea"/>
              </a:rPr>
              <a:t>11</a:t>
            </a:r>
            <a:r>
              <a:rPr lang="en-US" altLang="zh-CN" dirty="0">
                <a:latin typeface="+mn-ea"/>
              </a:rPr>
              <a:t>=1</a:t>
            </a: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800" dirty="0">
                <a:latin typeface="+mn-ea"/>
              </a:rPr>
              <a:t>造一个</a:t>
            </a: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维随机变量</a:t>
            </a:r>
            <a:r>
              <a:rPr lang="en-US" altLang="zh-CN" sz="2800" dirty="0">
                <a:latin typeface="+mn-ea"/>
              </a:rPr>
              <a:t>Z=(Z</a:t>
            </a:r>
            <a:r>
              <a:rPr lang="en-US" altLang="zh-CN" sz="2800" baseline="-25000" dirty="0">
                <a:latin typeface="+mn-ea"/>
              </a:rPr>
              <a:t>1</a:t>
            </a:r>
            <a:r>
              <a:rPr lang="zh-CN" altLang="zh-CN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Z</a:t>
            </a:r>
            <a:r>
              <a:rPr lang="en-US" altLang="zh-CN" sz="2800" baseline="-25000" dirty="0">
                <a:latin typeface="+mn-ea"/>
              </a:rPr>
              <a:t>2</a:t>
            </a:r>
            <a:r>
              <a:rPr lang="en-US" altLang="zh-CN" sz="2800" dirty="0">
                <a:latin typeface="+mn-ea"/>
              </a:rPr>
              <a:t>)= ((1+X</a:t>
            </a:r>
            <a:r>
              <a:rPr lang="en-US" altLang="zh-CN" sz="2800" baseline="-25000" dirty="0">
                <a:latin typeface="+mn-ea"/>
              </a:rPr>
              <a:t>1</a:t>
            </a:r>
            <a:r>
              <a:rPr lang="en-US" altLang="zh-CN" sz="2800" dirty="0">
                <a:latin typeface="+mn-ea"/>
              </a:rPr>
              <a:t>+Y</a:t>
            </a:r>
            <a:r>
              <a:rPr lang="en-US" altLang="zh-CN" sz="2800" baseline="-25000" dirty="0">
                <a:latin typeface="+mn-ea"/>
              </a:rPr>
              <a:t>1</a:t>
            </a:r>
            <a:r>
              <a:rPr lang="en-US" altLang="zh-CN" sz="2800" dirty="0">
                <a:latin typeface="+mn-ea"/>
              </a:rPr>
              <a:t>)mod2, (1+X</a:t>
            </a:r>
            <a:r>
              <a:rPr lang="en-US" altLang="zh-CN" sz="2800" baseline="-25000" dirty="0">
                <a:latin typeface="+mn-ea"/>
              </a:rPr>
              <a:t>2</a:t>
            </a:r>
            <a:r>
              <a:rPr lang="en-US" altLang="zh-CN" sz="2800" dirty="0">
                <a:latin typeface="+mn-ea"/>
              </a:rPr>
              <a:t>+Y</a:t>
            </a:r>
            <a:r>
              <a:rPr lang="en-US" altLang="zh-CN" sz="2800" baseline="-25000" dirty="0">
                <a:latin typeface="+mn-ea"/>
              </a:rPr>
              <a:t>2</a:t>
            </a:r>
            <a:r>
              <a:rPr lang="en-US" altLang="zh-CN" sz="2800" dirty="0">
                <a:latin typeface="+mn-ea"/>
              </a:rPr>
              <a:t>)mod2)</a:t>
            </a:r>
            <a:r>
              <a:rPr lang="zh-CN" altLang="zh-CN" sz="2800" dirty="0">
                <a:latin typeface="+mn-ea"/>
              </a:rPr>
              <a:t>，即，</a:t>
            </a:r>
            <a:endParaRPr lang="en-US" altLang="zh-CN" sz="2800" dirty="0">
              <a:latin typeface="+mn-ea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800" dirty="0">
                <a:latin typeface="+mn-ea"/>
              </a:rPr>
              <a:t>	 Z</a:t>
            </a:r>
            <a:r>
              <a:rPr lang="en-US" altLang="zh-CN" sz="2800" baseline="-25000" dirty="0">
                <a:latin typeface="+mn-ea"/>
              </a:rPr>
              <a:t>1</a:t>
            </a:r>
            <a:r>
              <a:rPr lang="en-US" altLang="zh-CN" sz="2800" dirty="0">
                <a:latin typeface="+mn-ea"/>
              </a:rPr>
              <a:t>=(1+X</a:t>
            </a:r>
            <a:r>
              <a:rPr lang="en-US" altLang="zh-CN" sz="2800" baseline="-25000" dirty="0">
                <a:latin typeface="+mn-ea"/>
              </a:rPr>
              <a:t>1</a:t>
            </a:r>
            <a:r>
              <a:rPr lang="en-US" altLang="zh-CN" sz="2800" dirty="0">
                <a:latin typeface="+mn-ea"/>
              </a:rPr>
              <a:t>+Y</a:t>
            </a:r>
            <a:r>
              <a:rPr lang="en-US" altLang="zh-CN" sz="2800" baseline="-25000" dirty="0">
                <a:latin typeface="+mn-ea"/>
              </a:rPr>
              <a:t>1</a:t>
            </a:r>
            <a:r>
              <a:rPr lang="en-US" altLang="zh-CN" sz="2800" dirty="0">
                <a:latin typeface="+mn-ea"/>
              </a:rPr>
              <a:t>)mod2</a:t>
            </a:r>
            <a:r>
              <a:rPr lang="zh-CN" altLang="zh-CN" sz="2800" dirty="0">
                <a:latin typeface="+mn-ea"/>
              </a:rPr>
              <a:t>， </a:t>
            </a:r>
            <a:r>
              <a:rPr lang="en-US" altLang="zh-CN" sz="2800" dirty="0">
                <a:latin typeface="+mn-ea"/>
              </a:rPr>
              <a:t>Z</a:t>
            </a:r>
            <a:r>
              <a:rPr lang="en-US" altLang="zh-CN" sz="2800" baseline="-25000" dirty="0">
                <a:latin typeface="+mn-ea"/>
              </a:rPr>
              <a:t>2</a:t>
            </a:r>
            <a:r>
              <a:rPr lang="en-US" altLang="zh-CN" sz="2800" dirty="0">
                <a:latin typeface="+mn-ea"/>
              </a:rPr>
              <a:t>=(1+X</a:t>
            </a:r>
            <a:r>
              <a:rPr lang="en-US" altLang="zh-CN" sz="2800" baseline="-25000" dirty="0">
                <a:latin typeface="+mn-ea"/>
              </a:rPr>
              <a:t>2</a:t>
            </a:r>
            <a:r>
              <a:rPr lang="en-US" altLang="zh-CN" sz="2800" dirty="0">
                <a:latin typeface="+mn-ea"/>
              </a:rPr>
              <a:t>+Y</a:t>
            </a:r>
            <a:r>
              <a:rPr lang="en-US" altLang="zh-CN" sz="2800" baseline="-25000" dirty="0">
                <a:latin typeface="+mn-ea"/>
              </a:rPr>
              <a:t>2</a:t>
            </a:r>
            <a:r>
              <a:rPr lang="en-US" altLang="zh-CN" sz="2800" dirty="0">
                <a:latin typeface="+mn-ea"/>
              </a:rPr>
              <a:t>)mod2</a:t>
            </a:r>
            <a:r>
              <a:rPr lang="zh-CN" altLang="zh-CN" sz="2800" dirty="0">
                <a:latin typeface="+mn-ea"/>
              </a:rPr>
              <a:t>。</a:t>
            </a:r>
            <a:endParaRPr lang="en-US" altLang="zh-CN" sz="2800" dirty="0">
              <a:latin typeface="+mn-ea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800" dirty="0">
                <a:latin typeface="+mn-ea"/>
              </a:rPr>
              <a:t>	</a:t>
            </a:r>
            <a:r>
              <a:rPr lang="zh-CN" altLang="zh-CN" sz="2800" dirty="0">
                <a:latin typeface="+mn-ea"/>
              </a:rPr>
              <a:t>并利用随机变量</a:t>
            </a:r>
            <a:r>
              <a:rPr lang="en-US" altLang="zh-CN" sz="2800" dirty="0">
                <a:latin typeface="+mn-ea"/>
              </a:rPr>
              <a:t>X</a:t>
            </a:r>
            <a:r>
              <a:rPr lang="en-US" altLang="zh-CN" sz="2800" baseline="-25000" dirty="0">
                <a:latin typeface="+mn-ea"/>
              </a:rPr>
              <a:t>1</a:t>
            </a:r>
            <a:r>
              <a:rPr lang="zh-CN" altLang="zh-CN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X</a:t>
            </a:r>
            <a:r>
              <a:rPr lang="en-US" altLang="zh-CN" sz="2800" baseline="-25000" dirty="0">
                <a:latin typeface="+mn-ea"/>
              </a:rPr>
              <a:t>2</a:t>
            </a:r>
            <a:r>
              <a:rPr lang="zh-CN" altLang="zh-CN" sz="2800" dirty="0">
                <a:latin typeface="+mn-ea"/>
              </a:rPr>
              <a:t>和</a:t>
            </a:r>
            <a:r>
              <a:rPr lang="en-US" altLang="zh-CN" sz="2800" dirty="0">
                <a:latin typeface="+mn-ea"/>
              </a:rPr>
              <a:t>Z</a:t>
            </a:r>
            <a:r>
              <a:rPr lang="zh-CN" altLang="zh-CN" sz="2800" dirty="0">
                <a:latin typeface="+mn-ea"/>
              </a:rPr>
              <a:t>构造一个</a:t>
            </a:r>
            <a:r>
              <a:rPr lang="en-US" altLang="zh-CN" sz="2800" dirty="0">
                <a:latin typeface="+mn-ea"/>
              </a:rPr>
              <a:t>2-</a:t>
            </a:r>
            <a:r>
              <a:rPr lang="zh-CN" altLang="zh-CN" sz="2800" dirty="0">
                <a:latin typeface="+mn-ea"/>
              </a:rPr>
              <a:t>接入信道（</a:t>
            </a:r>
            <a:r>
              <a:rPr lang="en-US" altLang="zh-CN" sz="2800" dirty="0">
                <a:latin typeface="+mn-ea"/>
              </a:rPr>
              <a:t>X</a:t>
            </a:r>
            <a:r>
              <a:rPr lang="en-US" altLang="zh-CN" sz="2800" baseline="-25000" dirty="0">
                <a:latin typeface="+mn-ea"/>
              </a:rPr>
              <a:t>1</a:t>
            </a:r>
            <a:r>
              <a:rPr lang="en-US" altLang="zh-CN" sz="2800" dirty="0">
                <a:latin typeface="+mn-ea"/>
              </a:rPr>
              <a:t>,X</a:t>
            </a:r>
            <a:r>
              <a:rPr lang="en-US" altLang="zh-CN" sz="2800" baseline="-25000" dirty="0">
                <a:latin typeface="+mn-ea"/>
              </a:rPr>
              <a:t>2</a:t>
            </a:r>
            <a:r>
              <a:rPr lang="en-US" altLang="zh-CN" sz="2800" dirty="0">
                <a:latin typeface="+mn-ea"/>
              </a:rPr>
              <a:t>,p(z</a:t>
            </a:r>
            <a:r>
              <a:rPr lang="zh-CN" altLang="zh-CN" sz="2800" dirty="0">
                <a:latin typeface="+mn-ea"/>
              </a:rPr>
              <a:t>│</a:t>
            </a:r>
            <a:r>
              <a:rPr lang="en-US" altLang="zh-CN" sz="2800" dirty="0">
                <a:latin typeface="+mn-ea"/>
              </a:rPr>
              <a:t>x</a:t>
            </a:r>
            <a:r>
              <a:rPr lang="en-US" altLang="zh-CN" sz="2800" baseline="-25000" dirty="0">
                <a:latin typeface="+mn-ea"/>
              </a:rPr>
              <a:t>1</a:t>
            </a:r>
            <a:r>
              <a:rPr lang="en-US" altLang="zh-CN" sz="2800" dirty="0">
                <a:latin typeface="+mn-ea"/>
              </a:rPr>
              <a:t>,x</a:t>
            </a:r>
            <a:r>
              <a:rPr lang="en-US" altLang="zh-CN" sz="2800" baseline="-25000" dirty="0">
                <a:latin typeface="+mn-ea"/>
              </a:rPr>
              <a:t>2</a:t>
            </a:r>
            <a:r>
              <a:rPr lang="en-US" altLang="zh-CN" sz="2800" dirty="0">
                <a:latin typeface="+mn-ea"/>
              </a:rPr>
              <a:t>),Z</a:t>
            </a:r>
            <a:r>
              <a:rPr lang="zh-CN" altLang="zh-CN" sz="2800" dirty="0">
                <a:latin typeface="+mn-ea"/>
              </a:rPr>
              <a:t>），</a:t>
            </a:r>
            <a:r>
              <a:rPr lang="zh-CN" altLang="en-US" sz="2800" dirty="0">
                <a:latin typeface="+mn-ea"/>
              </a:rPr>
              <a:t>并称该信道为红客的防御信道</a:t>
            </a:r>
            <a:r>
              <a:rPr lang="en-US" altLang="zh-CN" sz="2800" dirty="0">
                <a:latin typeface="+mn-ea"/>
              </a:rPr>
              <a:t>F</a:t>
            </a:r>
            <a:r>
              <a:rPr lang="zh-CN" altLang="en-US" sz="2800" dirty="0">
                <a:latin typeface="+mn-ea"/>
              </a:rPr>
              <a:t>。</a:t>
            </a:r>
          </a:p>
          <a:p>
            <a:pPr>
              <a:buNone/>
            </a:pPr>
            <a:endParaRPr lang="zh-CN" altLang="zh-CN" dirty="0">
              <a:latin typeface="+mn-ea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6.1</a:t>
            </a:r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</a:rPr>
              <a:t> 多攻一可达极限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617808"/>
            <a:ext cx="8229600" cy="4525963"/>
          </a:xfrm>
        </p:spPr>
        <p:txBody>
          <a:bodyPr>
            <a:noAutofit/>
          </a:bodyPr>
          <a:lstStyle/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400" dirty="0">
                <a:latin typeface="+mn-ea"/>
              </a:rPr>
              <a:t>下面来考虑几个事件恒等式：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400" dirty="0">
                <a:latin typeface="+mn-ea"/>
              </a:rPr>
              <a:t>{</a:t>
            </a:r>
            <a:r>
              <a:rPr lang="zh-CN" altLang="en-US" sz="2400" dirty="0">
                <a:latin typeface="+mn-ea"/>
              </a:rPr>
              <a:t>某个回合红客防御成功</a:t>
            </a:r>
            <a:r>
              <a:rPr lang="en-US" altLang="zh-CN" sz="2400" dirty="0">
                <a:latin typeface="+mn-ea"/>
              </a:rPr>
              <a:t>={</a:t>
            </a:r>
            <a:r>
              <a:rPr lang="zh-CN" altLang="zh-CN" sz="2400" dirty="0">
                <a:latin typeface="+mn-ea"/>
              </a:rPr>
              <a:t>红客防御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成功</a:t>
            </a:r>
            <a:r>
              <a:rPr lang="en-US" altLang="zh-CN" sz="2400" dirty="0">
                <a:latin typeface="+mn-ea"/>
              </a:rPr>
              <a:t>}</a:t>
            </a:r>
            <a:r>
              <a:rPr lang="zh-CN" altLang="zh-CN" sz="2400" dirty="0">
                <a:latin typeface="+mn-ea"/>
              </a:rPr>
              <a:t>∩</a:t>
            </a:r>
            <a:r>
              <a:rPr lang="en-US" altLang="zh-CN" sz="2400" dirty="0">
                <a:latin typeface="+mn-ea"/>
              </a:rPr>
              <a:t>{</a:t>
            </a:r>
            <a:r>
              <a:rPr lang="zh-CN" altLang="zh-CN" sz="2400" dirty="0">
                <a:latin typeface="+mn-ea"/>
              </a:rPr>
              <a:t>红客防御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成功</a:t>
            </a:r>
            <a:r>
              <a:rPr lang="en-US" altLang="zh-CN" sz="2400" dirty="0">
                <a:latin typeface="+mn-ea"/>
              </a:rPr>
              <a:t>}</a:t>
            </a:r>
            <a:r>
              <a:rPr lang="zh-CN" altLang="en-US" sz="2400" dirty="0">
                <a:latin typeface="+mn-ea"/>
              </a:rPr>
              <a:t>，然</a:t>
            </a:r>
            <a:r>
              <a:rPr lang="zh-CN" altLang="zh-CN" sz="2400" dirty="0">
                <a:latin typeface="+mn-ea"/>
              </a:rPr>
              <a:t>而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{</a:t>
            </a:r>
            <a:r>
              <a:rPr lang="zh-CN" altLang="zh-CN" sz="2400" dirty="0">
                <a:latin typeface="+mn-ea"/>
              </a:rPr>
              <a:t>红客防御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成功</a:t>
            </a:r>
            <a:r>
              <a:rPr lang="en-US" altLang="zh-CN" sz="2400" dirty="0">
                <a:latin typeface="+mn-ea"/>
              </a:rPr>
              <a:t>}={</a:t>
            </a:r>
            <a:r>
              <a:rPr lang="zh-CN" altLang="zh-CN" sz="2400" dirty="0">
                <a:latin typeface="+mn-ea"/>
              </a:rPr>
              <a:t>黑客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自评本回合攻击成功，红客自评防御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成功</a:t>
            </a:r>
            <a:r>
              <a:rPr lang="en-US" altLang="zh-CN" sz="2400" dirty="0">
                <a:latin typeface="+mn-ea"/>
              </a:rPr>
              <a:t>}</a:t>
            </a:r>
            <a:r>
              <a:rPr lang="zh-CN" altLang="zh-CN" sz="2400" dirty="0">
                <a:latin typeface="+mn-ea"/>
              </a:rPr>
              <a:t>∪</a:t>
            </a:r>
            <a:r>
              <a:rPr lang="en-US" altLang="zh-CN" sz="2400" dirty="0">
                <a:latin typeface="+mn-ea"/>
              </a:rPr>
              <a:t>{</a:t>
            </a:r>
            <a:r>
              <a:rPr lang="zh-CN" altLang="zh-CN" sz="2400" dirty="0">
                <a:latin typeface="+mn-ea"/>
              </a:rPr>
              <a:t>黑客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自评本回合攻击失败，红客自评防御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zh-CN" sz="2400" dirty="0">
                <a:latin typeface="+mn-ea"/>
              </a:rPr>
              <a:t>成功</a:t>
            </a:r>
            <a:r>
              <a:rPr lang="en-US" altLang="zh-CN" sz="2400" dirty="0">
                <a:latin typeface="+mn-ea"/>
              </a:rPr>
              <a:t>}=</a:t>
            </a:r>
            <a:r>
              <a:rPr lang="zh-CN" altLang="en-US" sz="2400" dirty="0">
                <a:latin typeface="+mn-ea"/>
              </a:rPr>
              <a:t>        </a:t>
            </a:r>
            <a:r>
              <a:rPr lang="en-US" altLang="zh-CN" sz="2400" dirty="0">
                <a:latin typeface="+mn-ea"/>
              </a:rPr>
              <a:t>{X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=1,Y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=1}</a:t>
            </a:r>
            <a:r>
              <a:rPr lang="zh-CN" altLang="zh-CN" sz="2400" dirty="0">
                <a:latin typeface="+mn-ea"/>
              </a:rPr>
              <a:t>∪</a:t>
            </a:r>
            <a:r>
              <a:rPr lang="en-US" altLang="zh-CN" sz="2400" dirty="0">
                <a:latin typeface="+mn-ea"/>
              </a:rPr>
              <a:t>{X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=0,Y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=1}={X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=1,Z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=1}</a:t>
            </a:r>
            <a:r>
              <a:rPr lang="zh-CN" altLang="zh-CN" sz="2400" dirty="0">
                <a:latin typeface="+mn-ea"/>
              </a:rPr>
              <a:t>∪</a:t>
            </a:r>
            <a:r>
              <a:rPr lang="en-US" altLang="zh-CN" sz="2400" dirty="0">
                <a:latin typeface="+mn-ea"/>
              </a:rPr>
              <a:t>{X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=0,Z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=0}</a:t>
            </a:r>
            <a:r>
              <a:rPr lang="zh-CN" altLang="zh-CN" sz="2400" dirty="0">
                <a:latin typeface="+mn-ea"/>
              </a:rPr>
              <a:t> 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 pitchFamily="2" charset="2"/>
              <a:buChar char="Ø"/>
            </a:pPr>
            <a:r>
              <a:rPr lang="zh-CN" altLang="en-US" sz="2400" dirty="0">
                <a:latin typeface="+mn-ea"/>
              </a:rPr>
              <a:t>同理，</a:t>
            </a:r>
            <a:r>
              <a:rPr lang="en-US" altLang="zh-CN" sz="2400" dirty="0">
                <a:latin typeface="+mn-ea"/>
              </a:rPr>
              <a:t> {</a:t>
            </a:r>
            <a:r>
              <a:rPr lang="zh-CN" altLang="zh-CN" sz="2400" dirty="0">
                <a:latin typeface="+mn-ea"/>
              </a:rPr>
              <a:t>红客防御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成功</a:t>
            </a:r>
            <a:r>
              <a:rPr lang="en-US" altLang="zh-CN" sz="2400" dirty="0">
                <a:latin typeface="+mn-ea"/>
              </a:rPr>
              <a:t>}={</a:t>
            </a:r>
            <a:r>
              <a:rPr lang="zh-CN" altLang="zh-CN" sz="2400" dirty="0">
                <a:latin typeface="+mn-ea"/>
              </a:rPr>
              <a:t>黑客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自评本回合攻击成功，红客自评防御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成功</a:t>
            </a:r>
            <a:r>
              <a:rPr lang="en-US" altLang="zh-CN" sz="2400" dirty="0">
                <a:latin typeface="+mn-ea"/>
              </a:rPr>
              <a:t>}</a:t>
            </a:r>
            <a:r>
              <a:rPr lang="zh-CN" altLang="zh-CN" sz="2400" dirty="0">
                <a:latin typeface="+mn-ea"/>
              </a:rPr>
              <a:t>∪</a:t>
            </a:r>
            <a:r>
              <a:rPr lang="en-US" altLang="zh-CN" sz="2400" dirty="0">
                <a:latin typeface="+mn-ea"/>
              </a:rPr>
              <a:t>{</a:t>
            </a:r>
            <a:r>
              <a:rPr lang="zh-CN" altLang="zh-CN" sz="2400" dirty="0">
                <a:latin typeface="+mn-ea"/>
              </a:rPr>
              <a:t>黑客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自评本回合攻击失败，红客自评防御</a:t>
            </a:r>
            <a:r>
              <a:rPr lang="en-US" altLang="zh-CN" sz="2400" dirty="0">
                <a:latin typeface="+mn-ea"/>
              </a:rPr>
              <a:t>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zh-CN" sz="2400" dirty="0">
                <a:latin typeface="+mn-ea"/>
              </a:rPr>
              <a:t>成功</a:t>
            </a:r>
            <a:r>
              <a:rPr lang="en-US" altLang="zh-CN" sz="2400" dirty="0">
                <a:latin typeface="+mn-ea"/>
              </a:rPr>
              <a:t>}={X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=1,Y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=1}</a:t>
            </a:r>
            <a:r>
              <a:rPr lang="zh-CN" altLang="zh-CN" sz="2400" dirty="0">
                <a:latin typeface="+mn-ea"/>
              </a:rPr>
              <a:t>∪</a:t>
            </a:r>
            <a:r>
              <a:rPr lang="en-US" altLang="zh-CN" sz="2400" dirty="0">
                <a:latin typeface="+mn-ea"/>
              </a:rPr>
              <a:t>{X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=0,Y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=1}= {X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=1,Z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=1}</a:t>
            </a:r>
            <a:r>
              <a:rPr lang="zh-CN" altLang="zh-CN" sz="2400" dirty="0">
                <a:latin typeface="+mn-ea"/>
              </a:rPr>
              <a:t>∪</a:t>
            </a:r>
            <a:r>
              <a:rPr lang="en-US" altLang="zh-CN" sz="2400" dirty="0">
                <a:latin typeface="+mn-ea"/>
              </a:rPr>
              <a:t>{X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=0,Z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=0}</a:t>
            </a: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endParaRPr lang="en-US" altLang="zh-CN" sz="2400" dirty="0">
              <a:latin typeface="+mn-ea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6.1</a:t>
            </a:r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</a:rPr>
              <a:t> 多攻一可达极限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617808"/>
            <a:ext cx="8229600" cy="4525963"/>
          </a:xfrm>
        </p:spPr>
        <p:txBody>
          <a:bodyPr>
            <a:noAutofit/>
          </a:bodyPr>
          <a:lstStyle/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200" dirty="0">
                <a:latin typeface="+mn-ea"/>
              </a:rPr>
              <a:t>所以，</a:t>
            </a:r>
            <a:r>
              <a:rPr lang="en-US" altLang="zh-CN" sz="2200" dirty="0">
                <a:latin typeface="+mn-ea"/>
              </a:rPr>
              <a:t>{</a:t>
            </a:r>
            <a:r>
              <a:rPr lang="zh-CN" altLang="en-US" sz="2200" dirty="0">
                <a:latin typeface="+mn-ea"/>
              </a:rPr>
              <a:t>某个回合红客防御成功</a:t>
            </a:r>
            <a:r>
              <a:rPr lang="en-US" altLang="zh-CN" sz="2200" dirty="0">
                <a:latin typeface="+mn-ea"/>
              </a:rPr>
              <a:t>}</a:t>
            </a: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200" dirty="0">
                <a:latin typeface="+mn-ea"/>
              </a:rPr>
              <a:t>	=[{X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>
                <a:latin typeface="+mn-ea"/>
              </a:rPr>
              <a:t>=1,Z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>
                <a:latin typeface="+mn-ea"/>
              </a:rPr>
              <a:t>=1}</a:t>
            </a:r>
            <a:r>
              <a:rPr lang="zh-CN" altLang="zh-CN" sz="2200" dirty="0">
                <a:latin typeface="+mn-ea"/>
              </a:rPr>
              <a:t>∪</a:t>
            </a:r>
            <a:r>
              <a:rPr lang="en-US" altLang="zh-CN" sz="2200" dirty="0">
                <a:latin typeface="+mn-ea"/>
              </a:rPr>
              <a:t>{X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>
                <a:latin typeface="+mn-ea"/>
              </a:rPr>
              <a:t>=0,Z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>
                <a:latin typeface="+mn-ea"/>
              </a:rPr>
              <a:t>=0}]</a:t>
            </a:r>
            <a:r>
              <a:rPr lang="zh-CN" altLang="zh-CN" sz="2200" dirty="0">
                <a:latin typeface="+mn-ea"/>
              </a:rPr>
              <a:t>∩</a:t>
            </a:r>
            <a:r>
              <a:rPr lang="en-US" altLang="zh-CN" sz="2200" dirty="0">
                <a:latin typeface="+mn-ea"/>
              </a:rPr>
              <a:t>[{X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>
                <a:latin typeface="+mn-ea"/>
              </a:rPr>
              <a:t>=1,Z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>
                <a:latin typeface="+mn-ea"/>
              </a:rPr>
              <a:t>=1}</a:t>
            </a:r>
            <a:r>
              <a:rPr lang="zh-CN" altLang="zh-CN" sz="2200" dirty="0">
                <a:latin typeface="+mn-ea"/>
              </a:rPr>
              <a:t>∪</a:t>
            </a:r>
            <a:r>
              <a:rPr lang="en-US" altLang="zh-CN" sz="2200" dirty="0">
                <a:latin typeface="+mn-ea"/>
              </a:rPr>
              <a:t>{X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>
                <a:latin typeface="+mn-ea"/>
              </a:rPr>
              <a:t>=0,Z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>
                <a:latin typeface="+mn-ea"/>
              </a:rPr>
              <a:t>=0}] =[</a:t>
            </a:r>
            <a:r>
              <a:rPr lang="zh-CN" altLang="zh-CN" sz="2200" dirty="0">
                <a:latin typeface="+mn-ea"/>
              </a:rPr>
              <a:t>防御信道</a:t>
            </a:r>
            <a:r>
              <a:rPr lang="en-US" altLang="zh-CN" sz="2200" dirty="0">
                <a:latin typeface="+mn-ea"/>
              </a:rPr>
              <a:t>F</a:t>
            </a:r>
            <a:r>
              <a:rPr lang="zh-CN" altLang="zh-CN" sz="2200" dirty="0">
                <a:latin typeface="+mn-ea"/>
              </a:rPr>
              <a:t>的第一个子信道传信成功</a:t>
            </a:r>
            <a:r>
              <a:rPr lang="en-US" altLang="zh-CN" sz="2200" dirty="0">
                <a:latin typeface="+mn-ea"/>
              </a:rPr>
              <a:t>]</a:t>
            </a:r>
            <a:r>
              <a:rPr lang="zh-CN" altLang="zh-CN" sz="2200" dirty="0">
                <a:latin typeface="+mn-ea"/>
              </a:rPr>
              <a:t>∩</a:t>
            </a:r>
            <a:r>
              <a:rPr lang="en-US" altLang="zh-CN" sz="2200" dirty="0">
                <a:latin typeface="+mn-ea"/>
              </a:rPr>
              <a:t>[</a:t>
            </a:r>
            <a:r>
              <a:rPr lang="zh-CN" altLang="zh-CN" sz="2200" dirty="0">
                <a:latin typeface="+mn-ea"/>
              </a:rPr>
              <a:t>防御信道</a:t>
            </a:r>
            <a:r>
              <a:rPr lang="en-US" altLang="zh-CN" sz="2200" dirty="0">
                <a:latin typeface="+mn-ea"/>
              </a:rPr>
              <a:t>F</a:t>
            </a:r>
            <a:r>
              <a:rPr lang="zh-CN" altLang="zh-CN" sz="2200" dirty="0">
                <a:latin typeface="+mn-ea"/>
              </a:rPr>
              <a:t>的第二个子信道传信成功</a:t>
            </a:r>
            <a:r>
              <a:rPr lang="en-US" altLang="zh-CN" sz="2200" dirty="0">
                <a:latin typeface="+mn-ea"/>
              </a:rPr>
              <a:t>]= {2</a:t>
            </a:r>
            <a:r>
              <a:rPr lang="zh-CN" altLang="zh-CN" sz="2200" dirty="0">
                <a:latin typeface="+mn-ea"/>
              </a:rPr>
              <a:t>输入信道</a:t>
            </a:r>
            <a:r>
              <a:rPr lang="en-US" altLang="zh-CN" sz="2200" dirty="0">
                <a:latin typeface="+mn-ea"/>
              </a:rPr>
              <a:t>F</a:t>
            </a:r>
            <a:r>
              <a:rPr lang="zh-CN" altLang="zh-CN" sz="2200" dirty="0">
                <a:latin typeface="+mn-ea"/>
              </a:rPr>
              <a:t>的传输信息成功</a:t>
            </a:r>
            <a:r>
              <a:rPr lang="en-US" altLang="zh-CN" sz="2200" dirty="0">
                <a:latin typeface="+mn-ea"/>
              </a:rPr>
              <a:t>}</a:t>
            </a: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 pitchFamily="2" charset="2"/>
              <a:buChar char="Ø"/>
            </a:pPr>
            <a:r>
              <a:rPr lang="zh-CN" altLang="zh-CN" sz="2200" b="1" dirty="0"/>
              <a:t>引理</a:t>
            </a:r>
            <a:r>
              <a:rPr lang="en-US" altLang="zh-CN" sz="2200" b="1" dirty="0"/>
              <a:t>6.1</a:t>
            </a:r>
            <a:r>
              <a:rPr lang="zh-CN" altLang="zh-CN" sz="2200" b="1" dirty="0"/>
              <a:t>：如果红客在某个回合防御成功，那么，</a:t>
            </a:r>
            <a:r>
              <a:rPr lang="en-US" altLang="zh-CN" sz="2200" b="1" dirty="0"/>
              <a:t>1</a:t>
            </a:r>
            <a:r>
              <a:rPr lang="zh-CN" altLang="zh-CN" sz="2200" b="1" dirty="0"/>
              <a:t>比特信息就在</a:t>
            </a:r>
            <a:r>
              <a:rPr lang="en-US" altLang="zh-CN" sz="2200" b="1" dirty="0"/>
              <a:t>2-</a:t>
            </a:r>
            <a:r>
              <a:rPr lang="zh-CN" altLang="zh-CN" sz="2200" b="1" dirty="0"/>
              <a:t>输入信道</a:t>
            </a:r>
            <a:r>
              <a:rPr lang="en-US" altLang="zh-CN" sz="2200" b="1" dirty="0"/>
              <a:t>F</a:t>
            </a:r>
            <a:r>
              <a:rPr lang="zh-CN" altLang="zh-CN" sz="2200" b="1" dirty="0"/>
              <a:t>（防御信道）中，被成功传输。</a:t>
            </a:r>
            <a:endParaRPr lang="en-US" altLang="zh-CN" sz="2200" b="1" dirty="0"/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200" dirty="0">
                <a:solidFill>
                  <a:prstClr val="black"/>
                </a:solidFill>
                <a:latin typeface="+mn-ea"/>
              </a:rPr>
              <a:t>反过来，如果“</a:t>
            </a:r>
            <a:r>
              <a:rPr lang="en-US" altLang="zh-CN" sz="2200" dirty="0">
                <a:solidFill>
                  <a:prstClr val="black"/>
                </a:solidFill>
                <a:latin typeface="+mn-ea"/>
              </a:rPr>
              <a:t>2-</a:t>
            </a:r>
            <a:r>
              <a:rPr lang="zh-CN" altLang="en-US" sz="2200" dirty="0">
                <a:solidFill>
                  <a:prstClr val="black"/>
                </a:solidFill>
                <a:latin typeface="+mn-ea"/>
              </a:rPr>
              <a:t>输入信道</a:t>
            </a:r>
            <a:r>
              <a:rPr lang="en-US" altLang="zh-CN" sz="2200" dirty="0">
                <a:solidFill>
                  <a:prstClr val="black"/>
                </a:solidFill>
                <a:latin typeface="+mn-ea"/>
              </a:rPr>
              <a:t>F</a:t>
            </a:r>
            <a:r>
              <a:rPr lang="zh-CN" altLang="en-US" sz="2200" dirty="0">
                <a:solidFill>
                  <a:prstClr val="black"/>
                </a:solidFill>
                <a:latin typeface="+mn-ea"/>
              </a:rPr>
              <a:t>的传输信息成功”，那么，“防御信道</a:t>
            </a:r>
            <a:r>
              <a:rPr lang="en-US" altLang="zh-CN" sz="2200" dirty="0">
                <a:solidFill>
                  <a:prstClr val="black"/>
                </a:solidFill>
                <a:latin typeface="+mn-ea"/>
              </a:rPr>
              <a:t>F</a:t>
            </a:r>
            <a:r>
              <a:rPr lang="zh-CN" altLang="en-US" sz="2200" dirty="0">
                <a:solidFill>
                  <a:prstClr val="black"/>
                </a:solidFill>
                <a:latin typeface="+mn-ea"/>
              </a:rPr>
              <a:t>的第一个子信道传输成功”同时“防御信道</a:t>
            </a:r>
            <a:r>
              <a:rPr lang="en-US" altLang="zh-CN" sz="2200" dirty="0">
                <a:solidFill>
                  <a:prstClr val="black"/>
                </a:solidFill>
                <a:latin typeface="+mn-ea"/>
              </a:rPr>
              <a:t>F</a:t>
            </a:r>
            <a:r>
              <a:rPr lang="zh-CN" altLang="en-US" sz="2200" dirty="0">
                <a:solidFill>
                  <a:prstClr val="black"/>
                </a:solidFill>
                <a:latin typeface="+mn-ea"/>
              </a:rPr>
              <a:t>的第二个子信道传输成功”，即，</a:t>
            </a:r>
            <a:endParaRPr lang="en-US" altLang="zh-CN" sz="2200" dirty="0">
              <a:solidFill>
                <a:prstClr val="black"/>
              </a:solidFill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r>
              <a:rPr lang="en-US" altLang="zh-CN" sz="2200" dirty="0">
                <a:latin typeface="+mn-ea"/>
              </a:rPr>
              <a:t>	[{X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>
                <a:latin typeface="+mn-ea"/>
              </a:rPr>
              <a:t>=1,Z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>
                <a:latin typeface="+mn-ea"/>
              </a:rPr>
              <a:t>=1}</a:t>
            </a:r>
            <a:r>
              <a:rPr lang="zh-CN" altLang="zh-CN" sz="2200" dirty="0">
                <a:latin typeface="+mn-ea"/>
              </a:rPr>
              <a:t>∪</a:t>
            </a:r>
            <a:r>
              <a:rPr lang="en-US" altLang="zh-CN" sz="2200" dirty="0">
                <a:latin typeface="+mn-ea"/>
              </a:rPr>
              <a:t>{X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>
                <a:latin typeface="+mn-ea"/>
              </a:rPr>
              <a:t>=0,Z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>
                <a:latin typeface="+mn-ea"/>
              </a:rPr>
              <a:t>=0}]</a:t>
            </a:r>
            <a:r>
              <a:rPr lang="zh-CN" altLang="zh-CN" sz="2200" dirty="0">
                <a:latin typeface="+mn-ea"/>
              </a:rPr>
              <a:t>∩</a:t>
            </a:r>
            <a:r>
              <a:rPr lang="en-US" altLang="zh-CN" sz="2200" dirty="0">
                <a:latin typeface="+mn-ea"/>
              </a:rPr>
              <a:t>[{X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>
                <a:latin typeface="+mn-ea"/>
              </a:rPr>
              <a:t>=1,Z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>
                <a:latin typeface="+mn-ea"/>
              </a:rPr>
              <a:t>=1}</a:t>
            </a:r>
            <a:r>
              <a:rPr lang="zh-CN" altLang="zh-CN" sz="2200" dirty="0">
                <a:latin typeface="+mn-ea"/>
              </a:rPr>
              <a:t>∪</a:t>
            </a:r>
            <a:r>
              <a:rPr lang="en-US" altLang="zh-CN" sz="2200" dirty="0">
                <a:latin typeface="+mn-ea"/>
              </a:rPr>
              <a:t>{X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>
                <a:latin typeface="+mn-ea"/>
              </a:rPr>
              <a:t>=0,Z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>
                <a:latin typeface="+mn-ea"/>
              </a:rPr>
              <a:t>=0}]</a:t>
            </a:r>
            <a:r>
              <a:rPr lang="zh-CN" altLang="zh-CN" sz="2200" dirty="0">
                <a:latin typeface="+mn-ea"/>
              </a:rPr>
              <a:t>，</a:t>
            </a:r>
            <a:endParaRPr lang="en-US" altLang="zh-CN" sz="2200" dirty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zh-CN" sz="1800" dirty="0">
                <a:latin typeface="+mn-ea"/>
              </a:rPr>
              <a:t>等价于</a:t>
            </a:r>
          </a:p>
          <a:p>
            <a:pPr>
              <a:buNone/>
            </a:pPr>
            <a:r>
              <a:rPr lang="en-US" altLang="zh-CN" sz="2200" dirty="0">
                <a:latin typeface="+mn-ea"/>
              </a:rPr>
              <a:t>		[{X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>
                <a:latin typeface="+mn-ea"/>
              </a:rPr>
              <a:t>=1,Y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>
                <a:latin typeface="+mn-ea"/>
              </a:rPr>
              <a:t>=1}</a:t>
            </a:r>
            <a:r>
              <a:rPr lang="zh-CN" altLang="zh-CN" sz="2200" dirty="0">
                <a:latin typeface="+mn-ea"/>
              </a:rPr>
              <a:t>∪</a:t>
            </a:r>
            <a:r>
              <a:rPr lang="en-US" altLang="zh-CN" sz="2200" dirty="0">
                <a:latin typeface="+mn-ea"/>
              </a:rPr>
              <a:t>{X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>
                <a:latin typeface="+mn-ea"/>
              </a:rPr>
              <a:t>=0,Y</a:t>
            </a:r>
            <a:r>
              <a:rPr lang="en-US" altLang="zh-CN" sz="2200" baseline="-25000" dirty="0">
                <a:latin typeface="+mn-ea"/>
              </a:rPr>
              <a:t>1</a:t>
            </a:r>
            <a:r>
              <a:rPr lang="en-US" altLang="zh-CN" sz="2200" dirty="0">
                <a:latin typeface="+mn-ea"/>
              </a:rPr>
              <a:t>=1}]</a:t>
            </a:r>
            <a:r>
              <a:rPr lang="zh-CN" altLang="zh-CN" sz="2200" dirty="0">
                <a:latin typeface="+mn-ea"/>
              </a:rPr>
              <a:t>∩</a:t>
            </a:r>
            <a:r>
              <a:rPr lang="en-US" altLang="zh-CN" sz="2200" dirty="0">
                <a:latin typeface="+mn-ea"/>
              </a:rPr>
              <a:t>[{X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>
                <a:latin typeface="+mn-ea"/>
              </a:rPr>
              <a:t>=1,Y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>
                <a:latin typeface="+mn-ea"/>
              </a:rPr>
              <a:t>=1}</a:t>
            </a:r>
            <a:r>
              <a:rPr lang="zh-CN" altLang="zh-CN" sz="2200" dirty="0">
                <a:latin typeface="+mn-ea"/>
              </a:rPr>
              <a:t>∪</a:t>
            </a:r>
            <a:r>
              <a:rPr lang="en-US" altLang="zh-CN" sz="2200" dirty="0">
                <a:latin typeface="+mn-ea"/>
              </a:rPr>
              <a:t>{X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>
                <a:latin typeface="+mn-ea"/>
              </a:rPr>
              <a:t>=0,Y</a:t>
            </a:r>
            <a:r>
              <a:rPr lang="en-US" altLang="zh-CN" sz="2200" baseline="-25000" dirty="0">
                <a:latin typeface="+mn-ea"/>
              </a:rPr>
              <a:t>2</a:t>
            </a:r>
            <a:r>
              <a:rPr lang="en-US" altLang="zh-CN" sz="2200" dirty="0">
                <a:latin typeface="+mn-ea"/>
              </a:rPr>
              <a:t>=1}]</a:t>
            </a:r>
            <a:endParaRPr lang="zh-CN" altLang="zh-CN" sz="2200" dirty="0">
              <a:latin typeface="+mn-ea"/>
            </a:endParaRPr>
          </a:p>
          <a:p>
            <a:pPr marL="640080" lvl="1" indent="-274320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endParaRPr lang="en-US" altLang="zh-CN" sz="2400" dirty="0">
              <a:latin typeface="+mn-ea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 pitchFamily="2" charset="2"/>
              <a:buChar char="Ø"/>
            </a:pP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6.1</a:t>
            </a:r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</a:rPr>
              <a:t> 多攻一可达极限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617808"/>
            <a:ext cx="8229600" cy="4525963"/>
          </a:xfrm>
        </p:spPr>
        <p:txBody>
          <a:bodyPr>
            <a:normAutofit/>
          </a:bodyPr>
          <a:lstStyle/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200" dirty="0"/>
              <a:t>而</a:t>
            </a:r>
            <a:r>
              <a:rPr lang="en-US" altLang="zh-CN" sz="2200" dirty="0"/>
              <a:t>{X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=1,Y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=1}</a:t>
            </a:r>
            <a:r>
              <a:rPr lang="zh-CN" altLang="zh-CN" sz="2200" dirty="0"/>
              <a:t>∪</a:t>
            </a:r>
            <a:r>
              <a:rPr lang="en-US" altLang="zh-CN" sz="2200" dirty="0"/>
              <a:t>{X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=0,Y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=1}</a:t>
            </a:r>
            <a:r>
              <a:rPr lang="zh-CN" altLang="zh-CN" sz="2200" dirty="0"/>
              <a:t>意味着</a:t>
            </a:r>
            <a:r>
              <a:rPr lang="en-US" altLang="zh-CN" sz="2200" dirty="0"/>
              <a:t>{</a:t>
            </a:r>
            <a:r>
              <a:rPr lang="zh-CN" altLang="zh-CN" sz="2200" dirty="0"/>
              <a:t>黑客</a:t>
            </a:r>
            <a:r>
              <a:rPr lang="en-US" altLang="zh-CN" sz="2200" dirty="0"/>
              <a:t>X</a:t>
            </a:r>
            <a:r>
              <a:rPr lang="en-US" altLang="zh-CN" sz="2200" baseline="-25000" dirty="0"/>
              <a:t>1</a:t>
            </a:r>
            <a:r>
              <a:rPr lang="zh-CN" altLang="zh-CN" sz="2200" dirty="0"/>
              <a:t>自评本回合攻击成功，红客自评防御</a:t>
            </a:r>
            <a:r>
              <a:rPr lang="en-US" altLang="zh-CN" sz="2200" dirty="0"/>
              <a:t>X</a:t>
            </a:r>
            <a:r>
              <a:rPr lang="en-US" altLang="zh-CN" sz="2200" baseline="-25000" dirty="0"/>
              <a:t>1</a:t>
            </a:r>
            <a:r>
              <a:rPr lang="zh-CN" altLang="zh-CN" sz="2200" dirty="0"/>
              <a:t>成功</a:t>
            </a:r>
            <a:r>
              <a:rPr lang="en-US" altLang="zh-CN" sz="2200" dirty="0"/>
              <a:t>}</a:t>
            </a:r>
            <a:r>
              <a:rPr lang="zh-CN" altLang="zh-CN" sz="2200" dirty="0"/>
              <a:t>∪</a:t>
            </a:r>
            <a:r>
              <a:rPr lang="en-US" altLang="zh-CN" sz="2200" dirty="0"/>
              <a:t>{</a:t>
            </a:r>
            <a:r>
              <a:rPr lang="zh-CN" altLang="zh-CN" sz="2200" dirty="0"/>
              <a:t>黑客</a:t>
            </a:r>
            <a:r>
              <a:rPr lang="en-US" altLang="zh-CN" sz="2200" dirty="0"/>
              <a:t>X</a:t>
            </a:r>
            <a:r>
              <a:rPr lang="en-US" altLang="zh-CN" sz="2200" baseline="-25000" dirty="0"/>
              <a:t>1</a:t>
            </a:r>
            <a:r>
              <a:rPr lang="zh-CN" altLang="zh-CN" sz="2200" dirty="0"/>
              <a:t>自评本回合攻击失败，红客自评防御</a:t>
            </a:r>
            <a:r>
              <a:rPr lang="en-US" altLang="zh-CN" sz="2200" dirty="0"/>
              <a:t>X</a:t>
            </a:r>
            <a:r>
              <a:rPr lang="en-US" altLang="zh-CN" sz="2200" baseline="-25000" dirty="0"/>
              <a:t>1</a:t>
            </a:r>
            <a:r>
              <a:rPr lang="zh-CN" altLang="zh-CN" sz="2200" dirty="0"/>
              <a:t>成功</a:t>
            </a:r>
            <a:r>
              <a:rPr lang="en-US" altLang="zh-CN" sz="2200" dirty="0"/>
              <a:t>}</a:t>
            </a:r>
            <a:r>
              <a:rPr lang="zh-CN" altLang="zh-CN" sz="2200" dirty="0"/>
              <a:t>，即，</a:t>
            </a:r>
            <a:r>
              <a:rPr lang="en-US" altLang="zh-CN" sz="2200" dirty="0"/>
              <a:t>{</a:t>
            </a:r>
            <a:r>
              <a:rPr lang="zh-CN" altLang="zh-CN" sz="2200" dirty="0"/>
              <a:t>红客防御</a:t>
            </a:r>
            <a:r>
              <a:rPr lang="en-US" altLang="zh-CN" sz="2200" dirty="0"/>
              <a:t>X</a:t>
            </a:r>
            <a:r>
              <a:rPr lang="en-US" altLang="zh-CN" sz="2200" baseline="-25000" dirty="0"/>
              <a:t>1</a:t>
            </a:r>
            <a:r>
              <a:rPr lang="zh-CN" altLang="zh-CN" sz="2200" dirty="0"/>
              <a:t>成功</a:t>
            </a:r>
            <a:r>
              <a:rPr lang="en-US" altLang="zh-CN" sz="2200" dirty="0"/>
              <a:t>}</a:t>
            </a:r>
            <a:r>
              <a:rPr lang="zh-CN" altLang="zh-CN" sz="2200" dirty="0"/>
              <a:t>，</a:t>
            </a:r>
          </a:p>
          <a:p>
            <a:pPr>
              <a:buNone/>
            </a:pPr>
            <a:r>
              <a:rPr lang="en-US" altLang="zh-CN" sz="2200" dirty="0"/>
              <a:t>	</a:t>
            </a:r>
            <a:r>
              <a:rPr lang="zh-CN" altLang="zh-CN" sz="2200" dirty="0"/>
              <a:t>同理，</a:t>
            </a:r>
          </a:p>
          <a:p>
            <a:pPr>
              <a:buNone/>
            </a:pPr>
            <a:r>
              <a:rPr lang="en-US" altLang="zh-CN" sz="2200" dirty="0"/>
              <a:t>	{X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=1,Y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=1}</a:t>
            </a:r>
            <a:r>
              <a:rPr lang="zh-CN" altLang="zh-CN" sz="2200" dirty="0"/>
              <a:t>∪</a:t>
            </a:r>
            <a:r>
              <a:rPr lang="en-US" altLang="zh-CN" sz="2200" dirty="0"/>
              <a:t>{X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=0,Y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=1}</a:t>
            </a:r>
            <a:r>
              <a:rPr lang="zh-CN" altLang="zh-CN" sz="2200" dirty="0"/>
              <a:t>意味着</a:t>
            </a:r>
            <a:r>
              <a:rPr lang="en-US" altLang="zh-CN" sz="2200" dirty="0"/>
              <a:t>{</a:t>
            </a:r>
            <a:r>
              <a:rPr lang="zh-CN" altLang="zh-CN" sz="2200" dirty="0"/>
              <a:t>黑客</a:t>
            </a:r>
            <a:r>
              <a:rPr lang="en-US" altLang="zh-CN" sz="2200" dirty="0"/>
              <a:t>X</a:t>
            </a:r>
            <a:r>
              <a:rPr lang="en-US" altLang="zh-CN" sz="2200" baseline="-25000" dirty="0"/>
              <a:t>2</a:t>
            </a:r>
            <a:r>
              <a:rPr lang="zh-CN" altLang="zh-CN" sz="2200" dirty="0"/>
              <a:t>自评本回合攻击成功，红客自评防御</a:t>
            </a:r>
            <a:r>
              <a:rPr lang="en-US" altLang="zh-CN" sz="2200" dirty="0"/>
              <a:t>X</a:t>
            </a:r>
            <a:r>
              <a:rPr lang="en-US" altLang="zh-CN" sz="2200" baseline="-25000" dirty="0"/>
              <a:t>2</a:t>
            </a:r>
            <a:r>
              <a:rPr lang="zh-CN" altLang="zh-CN" sz="2200" dirty="0"/>
              <a:t>成功</a:t>
            </a:r>
            <a:r>
              <a:rPr lang="en-US" altLang="zh-CN" sz="2200" dirty="0"/>
              <a:t>}</a:t>
            </a:r>
            <a:r>
              <a:rPr lang="zh-CN" altLang="zh-CN" sz="2200" dirty="0"/>
              <a:t>∪</a:t>
            </a:r>
            <a:r>
              <a:rPr lang="en-US" altLang="zh-CN" sz="2200" dirty="0"/>
              <a:t>{</a:t>
            </a:r>
            <a:r>
              <a:rPr lang="zh-CN" altLang="zh-CN" sz="2200" dirty="0"/>
              <a:t>黑客</a:t>
            </a:r>
            <a:r>
              <a:rPr lang="en-US" altLang="zh-CN" sz="2200" dirty="0"/>
              <a:t>X</a:t>
            </a:r>
            <a:r>
              <a:rPr lang="en-US" altLang="zh-CN" sz="2200" baseline="-25000" dirty="0"/>
              <a:t>2</a:t>
            </a:r>
            <a:r>
              <a:rPr lang="zh-CN" altLang="zh-CN" sz="2200" dirty="0"/>
              <a:t>自评本回合攻击失败，红客自评防御</a:t>
            </a:r>
            <a:r>
              <a:rPr lang="en-US" altLang="zh-CN" sz="2200" dirty="0"/>
              <a:t>X</a:t>
            </a:r>
            <a:r>
              <a:rPr lang="en-US" altLang="zh-CN" sz="2200" baseline="-25000" dirty="0"/>
              <a:t>2</a:t>
            </a:r>
            <a:r>
              <a:rPr lang="zh-CN" altLang="zh-CN" sz="2200" dirty="0"/>
              <a:t>成功</a:t>
            </a:r>
            <a:r>
              <a:rPr lang="en-US" altLang="zh-CN" sz="2200" dirty="0"/>
              <a:t>}</a:t>
            </a:r>
            <a:r>
              <a:rPr lang="zh-CN" altLang="zh-CN" sz="2200" dirty="0"/>
              <a:t>，即，</a:t>
            </a:r>
            <a:r>
              <a:rPr lang="en-US" altLang="zh-CN" sz="2200" dirty="0"/>
              <a:t>{</a:t>
            </a:r>
            <a:r>
              <a:rPr lang="zh-CN" altLang="zh-CN" sz="2200" dirty="0"/>
              <a:t>红客防御</a:t>
            </a:r>
            <a:r>
              <a:rPr lang="en-US" altLang="zh-CN" sz="2200" dirty="0"/>
              <a:t>X</a:t>
            </a:r>
            <a:r>
              <a:rPr lang="en-US" altLang="zh-CN" sz="2200" baseline="-25000" dirty="0"/>
              <a:t>2</a:t>
            </a:r>
            <a:r>
              <a:rPr lang="zh-CN" altLang="zh-CN" sz="2200" dirty="0"/>
              <a:t>成功</a:t>
            </a:r>
            <a:r>
              <a:rPr lang="en-US" altLang="zh-CN" sz="2200" dirty="0"/>
              <a:t>}</a:t>
            </a:r>
            <a:r>
              <a:rPr lang="zh-CN" altLang="zh-CN" sz="2200" dirty="0"/>
              <a:t>，</a:t>
            </a:r>
          </a:p>
          <a:p>
            <a:pPr>
              <a:buNone/>
            </a:pPr>
            <a:r>
              <a:rPr lang="en-US" altLang="zh-CN" sz="2200" dirty="0"/>
              <a:t>	</a:t>
            </a:r>
            <a:r>
              <a:rPr lang="zh-CN" altLang="zh-CN" sz="2200" dirty="0"/>
              <a:t>所以，</a:t>
            </a:r>
          </a:p>
          <a:p>
            <a:pPr>
              <a:buNone/>
            </a:pPr>
            <a:r>
              <a:rPr lang="en-US" altLang="zh-CN" sz="2200" dirty="0"/>
              <a:t>	[{X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=1,Y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=1}</a:t>
            </a:r>
            <a:r>
              <a:rPr lang="zh-CN" altLang="zh-CN" sz="2200" dirty="0"/>
              <a:t>∪</a:t>
            </a:r>
            <a:r>
              <a:rPr lang="en-US" altLang="zh-CN" sz="2200" dirty="0"/>
              <a:t>{X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=0,Y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=1}]</a:t>
            </a:r>
            <a:r>
              <a:rPr lang="zh-CN" altLang="zh-CN" sz="2200" dirty="0"/>
              <a:t>∩</a:t>
            </a:r>
            <a:r>
              <a:rPr lang="en-US" altLang="zh-CN" sz="2200" dirty="0"/>
              <a:t>[{X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=1,Y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=1}</a:t>
            </a:r>
            <a:r>
              <a:rPr lang="zh-CN" altLang="zh-CN" sz="2200" dirty="0"/>
              <a:t>∪</a:t>
            </a:r>
            <a:r>
              <a:rPr lang="en-US" altLang="zh-CN" sz="2200" dirty="0"/>
              <a:t>{X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=0,Y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=1}]</a:t>
            </a:r>
            <a:endParaRPr lang="zh-CN" altLang="zh-CN" sz="2200" dirty="0"/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2200" dirty="0"/>
              <a:t>	</a:t>
            </a:r>
            <a:r>
              <a:rPr lang="zh-CN" altLang="zh-CN" sz="2200" dirty="0"/>
              <a:t>就等同于</a:t>
            </a:r>
            <a:r>
              <a:rPr lang="en-US" altLang="zh-CN" sz="2200" dirty="0"/>
              <a:t>{</a:t>
            </a:r>
            <a:r>
              <a:rPr lang="zh-CN" altLang="zh-CN" sz="2200" dirty="0"/>
              <a:t>某个回合红客防御成功</a:t>
            </a:r>
            <a:r>
              <a:rPr lang="en-US" altLang="zh-CN" sz="2200" dirty="0"/>
              <a:t>}</a:t>
            </a:r>
            <a:endParaRPr lang="en-US" altLang="zh-CN" sz="2200" dirty="0">
              <a:latin typeface="+mn-ea"/>
            </a:endParaRP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zh-CN" sz="2200" b="1" dirty="0"/>
              <a:t>引理</a:t>
            </a:r>
            <a:r>
              <a:rPr lang="en-US" altLang="zh-CN" sz="2200" b="1" dirty="0"/>
              <a:t>6.2</a:t>
            </a:r>
            <a:r>
              <a:rPr lang="zh-CN" altLang="zh-CN" sz="2200" b="1" dirty="0"/>
              <a:t>：</a:t>
            </a:r>
            <a:r>
              <a:rPr lang="zh-CN" altLang="en-US" sz="2200" b="1" dirty="0">
                <a:latin typeface="+mn-ea"/>
              </a:rPr>
              <a:t>如果</a:t>
            </a:r>
            <a:r>
              <a:rPr lang="en-US" altLang="zh-CN" sz="2200" b="1" dirty="0">
                <a:latin typeface="+mn-ea"/>
              </a:rPr>
              <a:t>1</a:t>
            </a:r>
            <a:r>
              <a:rPr lang="zh-CN" altLang="en-US" sz="2200" b="1" dirty="0">
                <a:latin typeface="+mn-ea"/>
              </a:rPr>
              <a:t>比特信息在</a:t>
            </a:r>
            <a:r>
              <a:rPr lang="en-US" altLang="zh-CN" sz="2200" b="1" dirty="0">
                <a:latin typeface="+mn-ea"/>
              </a:rPr>
              <a:t>2-</a:t>
            </a:r>
            <a:r>
              <a:rPr lang="zh-CN" altLang="en-US" sz="2200" b="1" dirty="0">
                <a:latin typeface="+mn-ea"/>
              </a:rPr>
              <a:t>输入信道</a:t>
            </a:r>
            <a:r>
              <a:rPr lang="en-US" altLang="zh-CN" sz="2200" b="1" dirty="0">
                <a:latin typeface="+mn-ea"/>
              </a:rPr>
              <a:t>F</a:t>
            </a:r>
            <a:r>
              <a:rPr lang="zh-CN" altLang="en-US" sz="2200" b="1" dirty="0">
                <a:latin typeface="+mn-ea"/>
              </a:rPr>
              <a:t>（防御信道）中被成功传输，那么，红客就在该回合中防御成功。</a:t>
            </a:r>
          </a:p>
          <a:p>
            <a:pPr marL="320040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endParaRPr lang="en-US" altLang="zh-CN" sz="2600" b="1" dirty="0">
              <a:latin typeface="+mn-e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2060</TotalTime>
  <Words>7664</Words>
  <Application>Microsoft Office PowerPoint</Application>
  <PresentationFormat>全屏显示(4:3)</PresentationFormat>
  <Paragraphs>362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5" baseType="lpstr">
      <vt:lpstr>黑体</vt:lpstr>
      <vt:lpstr>宋体</vt:lpstr>
      <vt:lpstr>Lucida Sans Unicode</vt:lpstr>
      <vt:lpstr>Verdana</vt:lpstr>
      <vt:lpstr>Wingdings</vt:lpstr>
      <vt:lpstr>Wingdings 2</vt:lpstr>
      <vt:lpstr>Wingdings 3</vt:lpstr>
      <vt:lpstr>Concourse</vt:lpstr>
      <vt:lpstr>第6章 ---红客与黑客的多方对抗极限</vt:lpstr>
      <vt:lpstr>PowerPoint 演示文稿</vt:lpstr>
      <vt:lpstr>PowerPoint 演示文稿</vt:lpstr>
      <vt:lpstr>6.1 多攻一可达极限</vt:lpstr>
      <vt:lpstr>6.1 多攻一可达极限</vt:lpstr>
      <vt:lpstr>6.1 多攻一可达极限</vt:lpstr>
      <vt:lpstr>6.1 多攻一可达极限</vt:lpstr>
      <vt:lpstr>6.1 多攻一可达极限</vt:lpstr>
      <vt:lpstr>6.1 多攻一可达极限</vt:lpstr>
      <vt:lpstr>6.1 多攻一可达极限</vt:lpstr>
      <vt:lpstr>6.1 多攻一可达极限</vt:lpstr>
      <vt:lpstr>6.1 多攻一可达极限</vt:lpstr>
      <vt:lpstr>6.1 多攻一可达极限</vt:lpstr>
      <vt:lpstr>6.1 多攻一可达极限</vt:lpstr>
      <vt:lpstr>6.1 多攻一可达极限</vt:lpstr>
      <vt:lpstr>6.1 多攻一可达极限</vt:lpstr>
      <vt:lpstr>6.2 一攻多可达极限</vt:lpstr>
      <vt:lpstr>6.2 一攻多可达极限</vt:lpstr>
      <vt:lpstr>6.2 一攻多可达极限</vt:lpstr>
      <vt:lpstr>6.2 一攻多可达极限</vt:lpstr>
      <vt:lpstr>6.2 一攻多可达极限</vt:lpstr>
      <vt:lpstr>6.2 一攻多可达极限</vt:lpstr>
      <vt:lpstr>6.2 一攻多可达极限</vt:lpstr>
      <vt:lpstr>6.2 一攻多可达极限</vt:lpstr>
      <vt:lpstr>6.2 一攻多可达极限</vt:lpstr>
      <vt:lpstr>6.2 一攻多可达极限</vt:lpstr>
      <vt:lpstr>6.3 攻防一体星状网可达极限</vt:lpstr>
      <vt:lpstr>6.3 攻防一体星状网可达极限</vt:lpstr>
      <vt:lpstr>6.3 攻防一体星状网可达极限</vt:lpstr>
      <vt:lpstr>6.3 攻防一体星状网可达极限</vt:lpstr>
      <vt:lpstr>6.3 攻防一体星状网可达极限</vt:lpstr>
      <vt:lpstr>6.3 攻防一体星状网可达极限</vt:lpstr>
      <vt:lpstr>6.3 攻防一体星状网可达极限</vt:lpstr>
      <vt:lpstr>6.3 攻防一体星状网可达极限</vt:lpstr>
      <vt:lpstr>6.3 攻防一体星状网可达极限</vt:lpstr>
      <vt:lpstr>6.3 攻防一体星状网可达极限</vt:lpstr>
      <vt:lpstr>6.3 攻防一体星状网可达极限</vt:lpstr>
      <vt:lpstr>6.3 攻防一体星状网可达极限</vt:lpstr>
      <vt:lpstr>6.3 攻防一体星状网可达极限</vt:lpstr>
      <vt:lpstr>6.3 攻防一体星状网可达极限</vt:lpstr>
      <vt:lpstr>6.3 攻防一体星状网可达极限</vt:lpstr>
      <vt:lpstr>6.3 攻防一体星状网可达极限</vt:lpstr>
      <vt:lpstr>6.6 小结与答疑</vt:lpstr>
      <vt:lpstr>6.6 小结与答疑</vt:lpstr>
      <vt:lpstr>6.6 小结与答疑</vt:lpstr>
      <vt:lpstr>6.6 小结与答疑</vt:lpstr>
      <vt:lpstr>本章结束，谢谢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zhiwei wang</cp:lastModifiedBy>
  <cp:revision>129</cp:revision>
  <dcterms:created xsi:type="dcterms:W3CDTF">2014-09-16T21:33:07Z</dcterms:created>
  <dcterms:modified xsi:type="dcterms:W3CDTF">2020-03-01T08:02:51Z</dcterms:modified>
</cp:coreProperties>
</file>