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37" r:id="rId2"/>
    <p:sldId id="257" r:id="rId3"/>
    <p:sldId id="260" r:id="rId4"/>
    <p:sldId id="261" r:id="rId5"/>
    <p:sldId id="262" r:id="rId6"/>
    <p:sldId id="265" r:id="rId7"/>
    <p:sldId id="266" r:id="rId8"/>
    <p:sldId id="263" r:id="rId9"/>
    <p:sldId id="268" r:id="rId10"/>
    <p:sldId id="269" r:id="rId11"/>
    <p:sldId id="270" r:id="rId12"/>
    <p:sldId id="271" r:id="rId13"/>
    <p:sldId id="275" r:id="rId14"/>
    <p:sldId id="278" r:id="rId15"/>
    <p:sldId id="279" r:id="rId16"/>
    <p:sldId id="280" r:id="rId17"/>
    <p:sldId id="281" r:id="rId18"/>
    <p:sldId id="282" r:id="rId19"/>
    <p:sldId id="283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6" r:id="rId37"/>
    <p:sldId id="327" r:id="rId38"/>
    <p:sldId id="328" r:id="rId39"/>
    <p:sldId id="331" r:id="rId40"/>
    <p:sldId id="332" r:id="rId41"/>
    <p:sldId id="333" r:id="rId42"/>
    <p:sldId id="334" r:id="rId43"/>
    <p:sldId id="335" r:id="rId44"/>
    <p:sldId id="336" r:id="rId45"/>
    <p:sldId id="33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753" autoAdjust="0"/>
  </p:normalViewPr>
  <p:slideViewPr>
    <p:cSldViewPr snapToGrid="0">
      <p:cViewPr varScale="1">
        <p:scale>
          <a:sx n="63" d="100"/>
          <a:sy n="63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ACFDD-5181-4495-A7A6-81994019663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1826B-B0E2-40AA-B783-FA7D326FF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1826B-B0E2-40AA-B783-FA7D326FFC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2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3/4/2020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8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与博弈论的融合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8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定义</a:t>
            </a:r>
            <a:r>
              <a:rPr lang="en-US" altLang="zh-CN" dirty="0"/>
              <a:t>7.1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博弈标准式</a:t>
            </a:r>
            <a:r>
              <a:rPr lang="zh-CN" altLang="en-US" dirty="0"/>
              <a:t>）：在一个</a:t>
            </a:r>
            <a:r>
              <a:rPr lang="en-US" altLang="zh-CN" dirty="0"/>
              <a:t>n</a:t>
            </a:r>
            <a:r>
              <a:rPr lang="zh-CN" altLang="en-US" dirty="0"/>
              <a:t>人博弈的标准式表述中，参与者的战略空间为</a:t>
            </a:r>
            <a:r>
              <a:rPr lang="en-US" altLang="zh-CN" dirty="0"/>
              <a:t>S1,…,</a:t>
            </a:r>
            <a:r>
              <a:rPr lang="en-US" altLang="zh-CN" dirty="0" err="1"/>
              <a:t>Sn</a:t>
            </a:r>
            <a:r>
              <a:rPr lang="zh-CN" altLang="en-US" dirty="0"/>
              <a:t>，收益函数为</a:t>
            </a:r>
            <a:r>
              <a:rPr lang="en-US" altLang="zh-CN" dirty="0"/>
              <a:t>u1,…,un</a:t>
            </a:r>
            <a:r>
              <a:rPr lang="zh-CN" altLang="en-US" dirty="0"/>
              <a:t>，我们用</a:t>
            </a:r>
            <a:r>
              <a:rPr lang="en-US" altLang="zh-CN" dirty="0"/>
              <a:t>G={S1,…,</a:t>
            </a:r>
            <a:r>
              <a:rPr lang="en-US" altLang="zh-CN" dirty="0" err="1"/>
              <a:t>Sn</a:t>
            </a:r>
            <a:r>
              <a:rPr lang="zh-CN" altLang="en-US" dirty="0"/>
              <a:t>；</a:t>
            </a:r>
            <a:r>
              <a:rPr lang="en-US" altLang="zh-CN" dirty="0"/>
              <a:t>u1,…,un}</a:t>
            </a:r>
            <a:r>
              <a:rPr lang="zh-CN" altLang="en-US" dirty="0"/>
              <a:t>表示此博弈。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1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定义</a:t>
            </a:r>
            <a:r>
              <a:rPr lang="en-US" altLang="zh-CN" dirty="0"/>
              <a:t>7.2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严格劣战略</a:t>
            </a:r>
            <a:r>
              <a:rPr lang="zh-CN" altLang="en-US" dirty="0"/>
              <a:t>）：在标准式的博弈</a:t>
            </a:r>
            <a:r>
              <a:rPr lang="en-US" altLang="zh-CN" dirty="0"/>
              <a:t>G={S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zh-CN" altLang="en-US" dirty="0"/>
              <a:t>；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,…,u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中，令</a:t>
            </a:r>
            <a:r>
              <a:rPr lang="en-US" altLang="zh-CN" dirty="0" err="1"/>
              <a:t>s’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s’’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代表参与者</a:t>
            </a:r>
            <a:r>
              <a:rPr lang="en-US" altLang="zh-CN" dirty="0" err="1"/>
              <a:t>i</a:t>
            </a:r>
            <a:r>
              <a:rPr lang="zh-CN" altLang="en-US" dirty="0"/>
              <a:t>的两个可行战略（即</a:t>
            </a:r>
            <a:r>
              <a:rPr lang="en-US" altLang="zh-CN" dirty="0" err="1"/>
              <a:t>s’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s’’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en-US" dirty="0"/>
              <a:t>中的元素）。如果对其它参与者的每个可能战略组合，</a:t>
            </a:r>
            <a:r>
              <a:rPr lang="en-US" altLang="zh-CN" dirty="0" err="1"/>
              <a:t>i</a:t>
            </a:r>
            <a:r>
              <a:rPr lang="zh-CN" altLang="en-US" dirty="0"/>
              <a:t>选择</a:t>
            </a:r>
            <a:r>
              <a:rPr lang="en-US" altLang="zh-CN" dirty="0" err="1"/>
              <a:t>s’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的收益都小于其选择</a:t>
            </a:r>
            <a:r>
              <a:rPr lang="en-US" altLang="zh-CN" dirty="0"/>
              <a:t>s’’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的收益，则称战略</a:t>
            </a:r>
            <a:r>
              <a:rPr lang="en-US" altLang="zh-CN" dirty="0" err="1"/>
              <a:t>s’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相对于战略</a:t>
            </a:r>
            <a:r>
              <a:rPr lang="en-US" altLang="zh-CN" dirty="0"/>
              <a:t>s’’</a:t>
            </a:r>
            <a:r>
              <a:rPr lang="en-US" altLang="zh-CN" baseline="-25000" dirty="0" err="1"/>
              <a:t>i</a:t>
            </a:r>
            <a:r>
              <a:rPr lang="zh-CN" altLang="en-US" dirty="0"/>
              <a:t>是严格劣战略，即，如下不等式：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                                     </a:t>
            </a:r>
          </a:p>
          <a:p>
            <a:r>
              <a:rPr lang="zh-CN" altLang="zh-CN" dirty="0"/>
              <a:t>对其它参与者在其战略空间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,…,S</a:t>
            </a:r>
            <a:r>
              <a:rPr lang="en-US" altLang="zh-CN" baseline="-25000" dirty="0"/>
              <a:t>i-1</a:t>
            </a:r>
            <a:r>
              <a:rPr lang="en-US" altLang="zh-CN" dirty="0"/>
              <a:t>,S</a:t>
            </a:r>
            <a:r>
              <a:rPr lang="en-US" altLang="zh-CN" baseline="-25000" dirty="0"/>
              <a:t>i+1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zh-CN" altLang="zh-CN" dirty="0"/>
              <a:t>中每一组可能的战略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,…,s</a:t>
            </a:r>
            <a:r>
              <a:rPr lang="en-US" altLang="zh-CN" baseline="-25000" dirty="0"/>
              <a:t>i-1</a:t>
            </a:r>
            <a:r>
              <a:rPr lang="en-US" altLang="zh-CN" dirty="0"/>
              <a:t>,s</a:t>
            </a:r>
            <a:r>
              <a:rPr lang="en-US" altLang="zh-CN" baseline="-25000" dirty="0"/>
              <a:t>i+1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zh-CN" dirty="0"/>
              <a:t>都成立。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57200" y="4174435"/>
            <a:ext cx="105222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(s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,…,s</a:t>
            </a:r>
            <a:r>
              <a:rPr lang="en-US" altLang="zh-CN" sz="2800" baseline="-25000" dirty="0"/>
              <a:t>i-1</a:t>
            </a:r>
            <a:r>
              <a:rPr lang="en-US" altLang="zh-CN" sz="2800" dirty="0"/>
              <a:t>,s’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,s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)&lt;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(s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,…,s</a:t>
            </a:r>
            <a:r>
              <a:rPr lang="en-US" altLang="zh-CN" sz="2800" baseline="-25000" dirty="0"/>
              <a:t>i-1</a:t>
            </a:r>
            <a:r>
              <a:rPr lang="en-US" altLang="zh-CN" sz="2800" dirty="0"/>
              <a:t>,s’’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,s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                                    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66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理性的参与者不会选择严格劣战略，因为，他（对其它人选择的战略）无法做出这样的推断，使这一战略成为他的最优反应。在博弈中，每个参与者要选择的战略，必须是针对其它参与者选择战略的最优反应，这种理论推测结果可以叫做“战略稳定”或“自动实施”的，因为，没有哪位参与者愿意独自离弃他所选定的战略，我们把这一状态称为</a:t>
            </a:r>
            <a:r>
              <a:rPr lang="zh-CN" altLang="en-US" dirty="0">
                <a:solidFill>
                  <a:srgbClr val="FF0000"/>
                </a:solidFill>
              </a:rPr>
              <a:t>“纳什均衡”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29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定义</a:t>
            </a:r>
            <a:r>
              <a:rPr lang="en-US" altLang="zh-CN" dirty="0"/>
              <a:t>7.3</a:t>
            </a:r>
            <a:r>
              <a:rPr lang="zh-CN" altLang="zh-CN" dirty="0">
                <a:solidFill>
                  <a:srgbClr val="FF0000"/>
                </a:solidFill>
              </a:rPr>
              <a:t>（纯战略纳什均衡）</a:t>
            </a:r>
            <a:r>
              <a:rPr lang="zh-CN" altLang="zh-CN" dirty="0"/>
              <a:t>：在</a:t>
            </a:r>
            <a:r>
              <a:rPr lang="en-US" altLang="zh-CN" dirty="0"/>
              <a:t>n</a:t>
            </a:r>
            <a:r>
              <a:rPr lang="zh-CN" altLang="zh-CN" dirty="0"/>
              <a:t>个参与者标准式博弈</a:t>
            </a:r>
            <a:r>
              <a:rPr lang="en-US" altLang="zh-CN" dirty="0"/>
              <a:t>                           </a:t>
            </a:r>
            <a:r>
              <a:rPr lang="zh-CN" altLang="en-US" dirty="0"/>
              <a:t>中</a:t>
            </a:r>
            <a:r>
              <a:rPr lang="zh-CN" altLang="zh-CN" dirty="0"/>
              <a:t>如果战略组合</a:t>
            </a:r>
            <a:r>
              <a:rPr lang="en-US" altLang="zh-CN" dirty="0"/>
              <a:t>      </a:t>
            </a:r>
          </a:p>
          <a:p>
            <a:pPr marL="109728" indent="0" algn="just">
              <a:buNone/>
            </a:pPr>
            <a:r>
              <a:rPr lang="en-US" altLang="zh-CN" dirty="0"/>
              <a:t>  </a:t>
            </a:r>
            <a:r>
              <a:rPr lang="zh-CN" altLang="zh-CN" dirty="0"/>
              <a:t>满足对每个参与者</a:t>
            </a:r>
            <a:r>
              <a:rPr lang="en-US" altLang="zh-CN" dirty="0" err="1"/>
              <a:t>i</a:t>
            </a:r>
            <a:r>
              <a:rPr lang="en-US" altLang="zh-CN" dirty="0"/>
              <a:t>, s*</a:t>
            </a:r>
            <a:r>
              <a:rPr lang="en-US" altLang="zh-CN" baseline="-25000" dirty="0" err="1"/>
              <a:t>i</a:t>
            </a:r>
            <a:r>
              <a:rPr lang="zh-CN" altLang="zh-CN" dirty="0"/>
              <a:t>是</a:t>
            </a:r>
            <a:r>
              <a:rPr lang="en-US" altLang="zh-CN" dirty="0"/>
              <a:t>(</a:t>
            </a:r>
            <a:r>
              <a:rPr lang="zh-CN" altLang="zh-CN" dirty="0"/>
              <a:t>至少不劣于</a:t>
            </a:r>
            <a:r>
              <a:rPr lang="en-US" altLang="zh-CN" dirty="0"/>
              <a:t>)</a:t>
            </a:r>
            <a:r>
              <a:rPr lang="zh-CN" altLang="zh-CN" dirty="0"/>
              <a:t>他针对其它</a:t>
            </a:r>
            <a:endParaRPr lang="en-US" altLang="zh-CN" dirty="0"/>
          </a:p>
          <a:p>
            <a:pPr marL="109728" indent="0" algn="just">
              <a:buNone/>
            </a:pPr>
            <a:r>
              <a:rPr lang="en-US" altLang="zh-CN" dirty="0"/>
              <a:t>  n-1</a:t>
            </a:r>
            <a:r>
              <a:rPr lang="zh-CN" altLang="zh-CN" dirty="0"/>
              <a:t>个参与者所选战略</a:t>
            </a:r>
            <a:r>
              <a:rPr lang="en-US" altLang="zh-CN" dirty="0"/>
              <a:t>{s*</a:t>
            </a:r>
            <a:r>
              <a:rPr lang="en-US" altLang="zh-CN" baseline="-25000" dirty="0"/>
              <a:t>1</a:t>
            </a:r>
            <a:r>
              <a:rPr lang="en-US" altLang="zh-CN" dirty="0"/>
              <a:t>,…,s*</a:t>
            </a:r>
            <a:r>
              <a:rPr lang="en-US" altLang="zh-CN" baseline="-25000" dirty="0"/>
              <a:t>i-1</a:t>
            </a:r>
            <a:r>
              <a:rPr lang="en-US" altLang="zh-CN" dirty="0"/>
              <a:t>,s*</a:t>
            </a:r>
            <a:r>
              <a:rPr lang="en-US" altLang="zh-CN" baseline="-25000" dirty="0"/>
              <a:t>i+1</a:t>
            </a:r>
            <a:r>
              <a:rPr lang="en-US" altLang="zh-CN" dirty="0"/>
              <a:t>,…,s*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zh-CN" dirty="0"/>
              <a:t>的</a:t>
            </a:r>
            <a:r>
              <a:rPr lang="en-US" altLang="zh-CN" dirty="0"/>
              <a:t>    </a:t>
            </a:r>
          </a:p>
          <a:p>
            <a:pPr marL="109728" indent="0" algn="just">
              <a:buNone/>
            </a:pPr>
            <a:r>
              <a:rPr lang="en-US" altLang="zh-CN" dirty="0"/>
              <a:t>  </a:t>
            </a:r>
            <a:r>
              <a:rPr lang="zh-CN" altLang="zh-CN" dirty="0"/>
              <a:t>最优反应战略，则称战略组合</a:t>
            </a:r>
            <a:r>
              <a:rPr lang="en-US" altLang="zh-CN" dirty="0"/>
              <a:t>{s*</a:t>
            </a:r>
            <a:r>
              <a:rPr lang="en-US" altLang="zh-CN" baseline="-25000" dirty="0"/>
              <a:t>1</a:t>
            </a:r>
            <a:r>
              <a:rPr lang="en-US" altLang="zh-CN" dirty="0"/>
              <a:t>,…,s*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zh-CN" dirty="0"/>
              <a:t>是该博弈</a:t>
            </a:r>
            <a:endParaRPr lang="en-US" altLang="zh-CN" dirty="0"/>
          </a:p>
          <a:p>
            <a:pPr marL="109728" indent="0" algn="just">
              <a:buNone/>
            </a:pPr>
            <a:r>
              <a:rPr lang="en-US" altLang="zh-CN" dirty="0"/>
              <a:t>  </a:t>
            </a:r>
            <a:r>
              <a:rPr lang="zh-CN" altLang="zh-CN" dirty="0"/>
              <a:t>的一个纳什均衡。</a:t>
            </a:r>
            <a:r>
              <a:rPr lang="zh-CN" altLang="en-US" dirty="0"/>
              <a:t>即，</a:t>
            </a:r>
            <a:endParaRPr lang="en-US" altLang="zh-CN" dirty="0"/>
          </a:p>
          <a:p>
            <a:pPr marL="109728" indent="0" algn="just">
              <a:buNone/>
            </a:pPr>
            <a:endParaRPr lang="en-US" altLang="zh-CN" dirty="0"/>
          </a:p>
          <a:p>
            <a:pPr marL="109728" indent="0" algn="just">
              <a:buNone/>
            </a:pPr>
            <a:r>
              <a:rPr lang="en-US" altLang="zh-CN" dirty="0"/>
              <a:t>                                                         </a:t>
            </a:r>
            <a:endParaRPr lang="zh-CN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88" y="1868861"/>
            <a:ext cx="2952412" cy="4901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80" y="1868860"/>
            <a:ext cx="1781347" cy="4901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1060" y="4386471"/>
            <a:ext cx="9952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{s*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,…,s*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,s*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,s</a:t>
            </a:r>
            <a:r>
              <a:rPr lang="en-US" altLang="zh-CN" sz="2400" dirty="0"/>
              <a:t>*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,…,s*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  <a:r>
              <a:rPr lang="zh-CN" altLang="zh-CN" sz="2400" dirty="0"/>
              <a:t>≥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{s*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,…,s*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,s*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,…,s*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    </a:t>
            </a:r>
          </a:p>
          <a:p>
            <a:r>
              <a:rPr lang="en-US" altLang="zh-CN" sz="2400" dirty="0"/>
              <a:t>                                                                               (7.2)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21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如果博弈论提供的战略组合解</a:t>
            </a:r>
            <a:r>
              <a:rPr lang="en-US" altLang="zh-CN" dirty="0"/>
              <a:t>{ s’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s’</a:t>
            </a:r>
            <a:r>
              <a:rPr lang="en-US" altLang="zh-CN" baseline="-25000" dirty="0" err="1"/>
              <a:t>n</a:t>
            </a:r>
            <a:r>
              <a:rPr lang="en-US" altLang="zh-CN" dirty="0"/>
              <a:t> }</a:t>
            </a:r>
            <a:r>
              <a:rPr lang="zh-CN" altLang="zh-CN" dirty="0"/>
              <a:t>不是纳什均衡，则至少有一个参与者有动因偏离理论的预测，使得博弈的真实进行和理论预测不一致。因此，对给定的博弈，如果参与者之间要商定一个协议，决定博弈如何进行，那么，一个有效的协议中的战略组合必须是纳什均衡的战略组合，否则，至少有一个参与者不会遵守该协议。</a:t>
            </a:r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21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再换一个角度来看纳什均衡：仍记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为参与者</a:t>
            </a:r>
            <a:r>
              <a:rPr lang="en-US" altLang="zh-CN" dirty="0" err="1"/>
              <a:t>i</a:t>
            </a:r>
            <a:r>
              <a:rPr lang="zh-CN" altLang="zh-CN" dirty="0"/>
              <a:t>可以选择的战略集，并且，对每一个参与者</a:t>
            </a:r>
            <a:r>
              <a:rPr lang="en-US" altLang="zh-CN" dirty="0" err="1"/>
              <a:t>i</a:t>
            </a:r>
            <a:r>
              <a:rPr lang="zh-CN" altLang="zh-CN" dirty="0"/>
              <a:t>，</a:t>
            </a:r>
            <a:r>
              <a:rPr lang="en-US" altLang="zh-CN" dirty="0"/>
              <a:t>s*</a:t>
            </a:r>
            <a:r>
              <a:rPr lang="en-US" altLang="zh-CN" baseline="-25000" dirty="0" err="1"/>
              <a:t>i</a:t>
            </a:r>
            <a:r>
              <a:rPr lang="zh-CN" altLang="zh-CN" dirty="0"/>
              <a:t>为其针对另外</a:t>
            </a:r>
            <a:r>
              <a:rPr lang="en-US" altLang="zh-CN" dirty="0"/>
              <a:t>n-1</a:t>
            </a:r>
            <a:r>
              <a:rPr lang="zh-CN" altLang="zh-CN" dirty="0"/>
              <a:t>个参与者所选战略的最优反应，则战略组合</a:t>
            </a:r>
            <a:r>
              <a:rPr lang="en-US" altLang="zh-CN" dirty="0"/>
              <a:t>(s*</a:t>
            </a:r>
            <a:r>
              <a:rPr lang="en-US" altLang="zh-CN" baseline="-25000" dirty="0"/>
              <a:t>1</a:t>
            </a:r>
            <a:r>
              <a:rPr lang="en-US" altLang="zh-CN" dirty="0"/>
              <a:t>,…,s*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为博弈的纳什均衡，即，</a:t>
            </a:r>
            <a:endParaRPr lang="en-US" altLang="zh-CN" dirty="0"/>
          </a:p>
          <a:p>
            <a:pPr marL="109728" indent="0" algn="just">
              <a:buNone/>
            </a:pPr>
            <a:endParaRPr lang="en-US" altLang="zh-CN" dirty="0"/>
          </a:p>
          <a:p>
            <a:pPr marL="109728" indent="0" algn="just">
              <a:buNone/>
            </a:pPr>
            <a:endParaRPr lang="zh-CN" altLang="zh-CN" dirty="0"/>
          </a:p>
          <a:p>
            <a:pPr algn="just"/>
            <a:r>
              <a:rPr lang="zh-CN" altLang="zh-CN" dirty="0"/>
              <a:t>对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中的每个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zh-CN" dirty="0"/>
              <a:t>都成立。</a:t>
            </a:r>
          </a:p>
          <a:p>
            <a:pPr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53216" y="3379305"/>
            <a:ext cx="930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(s’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,…,s’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,s’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,s’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s’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)&lt;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(s’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,…,s’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,s’’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,s’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s’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906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如果仅按定义</a:t>
            </a:r>
            <a:r>
              <a:rPr lang="en-US" altLang="zh-CN" dirty="0"/>
              <a:t>7.3</a:t>
            </a:r>
            <a:r>
              <a:rPr lang="zh-CN" altLang="zh-CN" dirty="0"/>
              <a:t>来定义纳什均衡，那么，在某些情况下，这样的纳什均衡就不存在，更一般地有：在博弈中，一旦每个参与者都竭力猜测其它参与者的战略选择，那么，就不存在“由定义</a:t>
            </a:r>
            <a:r>
              <a:rPr lang="en-US" altLang="zh-CN" dirty="0"/>
              <a:t>7.3</a:t>
            </a:r>
            <a:r>
              <a:rPr lang="zh-CN" altLang="zh-CN" dirty="0"/>
              <a:t>所定义的纳什均衡”，因为，这时参与者的最优行为是不确定的，而博弈的结果必然要包括这种不确定性。因此，又引入了所谓“混合战略”的概念，它可以解释为一个参与者对其它参与者行为的不确定性。从而，将纳什均衡的定义扩展到包括混合战略的情况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CN" altLang="zh-CN" dirty="0"/>
              <a:t>参与者</a:t>
            </a:r>
            <a:r>
              <a:rPr lang="en-US" altLang="zh-CN" dirty="0" err="1"/>
              <a:t>i</a:t>
            </a:r>
            <a:r>
              <a:rPr lang="zh-CN" altLang="zh-CN" dirty="0"/>
              <a:t>的一个混合战略，就是在其战略空间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中（一些或全部）战略的概率分布，于是，称前面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中的那些战略为</a:t>
            </a:r>
            <a:r>
              <a:rPr lang="en-US" altLang="zh-CN" dirty="0" err="1"/>
              <a:t>i</a:t>
            </a:r>
            <a:r>
              <a:rPr lang="zh-CN" altLang="zh-CN" dirty="0"/>
              <a:t>的纯战略。对于完全信息同时行动博弈来说，一个参与者的纯战略，就是他可以选择的不同行动。例如，在“猜硬币正反面”博弈中，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含有两个纯战略，分别为“猜正面向上”和“猜反面向上”，这时，参与者</a:t>
            </a:r>
            <a:r>
              <a:rPr lang="en-US" altLang="zh-CN" dirty="0" err="1"/>
              <a:t>i</a:t>
            </a:r>
            <a:r>
              <a:rPr lang="zh-CN" altLang="zh-CN" dirty="0"/>
              <a:t>的一个混合战略为概率分布（</a:t>
            </a:r>
            <a:r>
              <a:rPr lang="en-US" altLang="zh-CN" dirty="0"/>
              <a:t>q,1-q</a:t>
            </a:r>
            <a:r>
              <a:rPr lang="zh-CN" altLang="zh-CN" dirty="0"/>
              <a:t>），其中</a:t>
            </a:r>
            <a:r>
              <a:rPr lang="en-US" altLang="zh-CN" dirty="0"/>
              <a:t>q</a:t>
            </a:r>
            <a:r>
              <a:rPr lang="zh-CN" altLang="zh-CN" dirty="0"/>
              <a:t>为“猜正面向上”的概率，</a:t>
            </a:r>
            <a:r>
              <a:rPr lang="en-US" altLang="zh-CN" dirty="0"/>
              <a:t>1-q</a:t>
            </a:r>
            <a:r>
              <a:rPr lang="zh-CN" altLang="zh-CN" dirty="0"/>
              <a:t>为“猜反面向上”的概率，且</a:t>
            </a:r>
            <a:r>
              <a:rPr lang="en-US" altLang="zh-CN" dirty="0"/>
              <a:t>0</a:t>
            </a:r>
            <a:r>
              <a:rPr lang="zh-CN" altLang="zh-CN" dirty="0"/>
              <a:t>≤</a:t>
            </a:r>
            <a:r>
              <a:rPr lang="en-US" altLang="zh-CN" dirty="0"/>
              <a:t>q</a:t>
            </a:r>
            <a:r>
              <a:rPr lang="zh-CN" altLang="zh-CN" dirty="0"/>
              <a:t>≤</a:t>
            </a:r>
            <a:r>
              <a:rPr lang="en-US" altLang="zh-CN" dirty="0"/>
              <a:t>1</a:t>
            </a:r>
            <a:r>
              <a:rPr lang="zh-CN" altLang="zh-CN" dirty="0"/>
              <a:t>。混合战略</a:t>
            </a:r>
            <a:r>
              <a:rPr lang="en-US" altLang="zh-CN" dirty="0"/>
              <a:t>(0,1)</a:t>
            </a:r>
            <a:r>
              <a:rPr lang="zh-CN" altLang="zh-CN" dirty="0"/>
              <a:t>表示参与者的一个纯战略，即，只“猜反面向上”；类似地，混合战略（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）表示只“猜正面向上”的纯战略。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38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假设参与者</a:t>
            </a:r>
            <a:r>
              <a:rPr lang="en-US" altLang="zh-CN" dirty="0" err="1"/>
              <a:t>i</a:t>
            </a:r>
            <a:r>
              <a:rPr lang="zh-CN" altLang="zh-CN" dirty="0"/>
              <a:t>有</a:t>
            </a:r>
            <a:r>
              <a:rPr lang="en-US" altLang="zh-CN" dirty="0"/>
              <a:t>K</a:t>
            </a:r>
            <a:r>
              <a:rPr lang="zh-CN" altLang="zh-CN" dirty="0"/>
              <a:t>个纯战略：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en-US" altLang="zh-CN" dirty="0"/>
              <a:t>={s</a:t>
            </a:r>
            <a:r>
              <a:rPr lang="en-US" altLang="zh-CN" baseline="-25000" dirty="0"/>
              <a:t>i1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iK</a:t>
            </a:r>
            <a:r>
              <a:rPr lang="en-US" altLang="zh-CN" dirty="0"/>
              <a:t>}</a:t>
            </a:r>
            <a:r>
              <a:rPr lang="zh-CN" altLang="zh-CN" dirty="0"/>
              <a:t>，则参与者</a:t>
            </a:r>
            <a:r>
              <a:rPr lang="en-US" altLang="zh-CN" dirty="0" err="1"/>
              <a:t>i</a:t>
            </a:r>
            <a:r>
              <a:rPr lang="zh-CN" altLang="zh-CN" dirty="0"/>
              <a:t>的一个混合战略就是一个概率分布</a:t>
            </a:r>
            <a:r>
              <a:rPr lang="en-US" altLang="zh-CN" dirty="0"/>
              <a:t>(p</a:t>
            </a:r>
            <a:r>
              <a:rPr lang="en-US" altLang="zh-CN" baseline="-25000" dirty="0"/>
              <a:t>i1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en-US" altLang="zh-CN" dirty="0"/>
              <a:t>)</a:t>
            </a:r>
            <a:r>
              <a:rPr lang="zh-CN" altLang="zh-CN" dirty="0"/>
              <a:t>，其中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zh-CN" altLang="zh-CN" dirty="0"/>
              <a:t>表示对所有</a:t>
            </a:r>
            <a:r>
              <a:rPr lang="en-US" altLang="zh-CN" dirty="0"/>
              <a:t>k=1,2,…,K</a:t>
            </a:r>
            <a:r>
              <a:rPr lang="zh-CN" altLang="zh-CN" dirty="0"/>
              <a:t>，参与者</a:t>
            </a:r>
            <a:r>
              <a:rPr lang="en-US" altLang="zh-CN" dirty="0" err="1"/>
              <a:t>i</a:t>
            </a:r>
            <a:r>
              <a:rPr lang="zh-CN" altLang="zh-CN" dirty="0"/>
              <a:t>选择战略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ik</a:t>
            </a:r>
            <a:r>
              <a:rPr lang="zh-CN" altLang="zh-CN" dirty="0"/>
              <a:t>的概率，由于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zh-CN" altLang="zh-CN" dirty="0"/>
              <a:t>是一个概率，所以对所有</a:t>
            </a:r>
            <a:r>
              <a:rPr lang="en-US" altLang="zh-CN" dirty="0"/>
              <a:t>k=1,…,K</a:t>
            </a:r>
            <a:r>
              <a:rPr lang="zh-CN" altLang="zh-CN" dirty="0"/>
              <a:t>，有</a:t>
            </a:r>
            <a:r>
              <a:rPr lang="en-US" altLang="zh-CN" dirty="0"/>
              <a:t>0</a:t>
            </a:r>
            <a:r>
              <a:rPr lang="zh-CN" altLang="zh-CN" dirty="0"/>
              <a:t>≤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zh-CN" altLang="zh-CN" dirty="0"/>
              <a:t>≤</a:t>
            </a:r>
            <a:r>
              <a:rPr lang="en-US" altLang="zh-CN" dirty="0"/>
              <a:t>1</a:t>
            </a:r>
            <a:r>
              <a:rPr lang="zh-CN" altLang="zh-CN" dirty="0"/>
              <a:t>且</a:t>
            </a:r>
            <a:r>
              <a:rPr lang="en-US" altLang="zh-CN" dirty="0"/>
              <a:t>p</a:t>
            </a:r>
            <a:r>
              <a:rPr lang="en-US" altLang="zh-CN" baseline="-25000" dirty="0"/>
              <a:t>i1</a:t>
            </a:r>
            <a:r>
              <a:rPr lang="en-US" altLang="zh-CN" dirty="0"/>
              <a:t>+…+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en-US" altLang="zh-CN" dirty="0"/>
              <a:t>=1</a:t>
            </a:r>
            <a:r>
              <a:rPr lang="zh-CN" altLang="zh-CN" dirty="0"/>
              <a:t>。我们用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zh-CN" dirty="0"/>
              <a:t>表示基于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的任意一个混合战略，其中包含了选择每个纯战略的概率，正如前面用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zh-CN" dirty="0"/>
              <a:t>表示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内任意一个纯战略一样。</a:t>
            </a:r>
          </a:p>
          <a:p>
            <a:pPr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45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定义</a:t>
            </a:r>
            <a:r>
              <a:rPr lang="en-US" altLang="zh-CN" dirty="0"/>
              <a:t>7.4</a:t>
            </a:r>
            <a:r>
              <a:rPr lang="zh-CN" altLang="zh-CN" dirty="0">
                <a:solidFill>
                  <a:srgbClr val="FF0000"/>
                </a:solidFill>
              </a:rPr>
              <a:t>（混合战略）</a:t>
            </a:r>
            <a:r>
              <a:rPr lang="zh-CN" altLang="zh-CN" dirty="0"/>
              <a:t>：对标准式博弈</a:t>
            </a:r>
            <a:r>
              <a:rPr lang="en-US" altLang="zh-CN" dirty="0"/>
              <a:t>G={S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zh-CN" altLang="zh-CN" dirty="0"/>
              <a:t>；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,…,u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zh-CN" dirty="0"/>
              <a:t>，假设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en-US" altLang="zh-CN" dirty="0"/>
              <a:t>={s</a:t>
            </a:r>
            <a:r>
              <a:rPr lang="en-US" altLang="zh-CN" baseline="-25000" dirty="0"/>
              <a:t>i1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iK</a:t>
            </a:r>
            <a:r>
              <a:rPr lang="en-US" altLang="zh-CN" dirty="0"/>
              <a:t>}</a:t>
            </a:r>
            <a:r>
              <a:rPr lang="zh-CN" altLang="zh-CN" dirty="0"/>
              <a:t>。那么，参与者</a:t>
            </a:r>
            <a:r>
              <a:rPr lang="en-US" altLang="zh-CN" dirty="0" err="1"/>
              <a:t>i</a:t>
            </a:r>
            <a:r>
              <a:rPr lang="zh-CN" altLang="zh-CN" dirty="0"/>
              <a:t>的一个混合战略为概率分布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=(p</a:t>
            </a:r>
            <a:r>
              <a:rPr lang="en-US" altLang="zh-CN" baseline="-25000" dirty="0"/>
              <a:t>i1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en-US" altLang="zh-CN" dirty="0"/>
              <a:t>)</a:t>
            </a:r>
            <a:r>
              <a:rPr lang="zh-CN" altLang="zh-CN" dirty="0"/>
              <a:t>，其中对所有</a:t>
            </a:r>
            <a:r>
              <a:rPr lang="en-US" altLang="zh-CN" dirty="0"/>
              <a:t>k=1,…,K</a:t>
            </a:r>
            <a:r>
              <a:rPr lang="zh-CN" altLang="zh-CN" dirty="0"/>
              <a:t>，都有</a:t>
            </a:r>
            <a:r>
              <a:rPr lang="en-US" altLang="zh-CN" dirty="0"/>
              <a:t>0</a:t>
            </a:r>
            <a:r>
              <a:rPr lang="zh-CN" altLang="zh-CN" dirty="0"/>
              <a:t>≤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zh-CN" altLang="zh-CN" dirty="0"/>
              <a:t>≤</a:t>
            </a:r>
            <a:r>
              <a:rPr lang="en-US" altLang="zh-CN" dirty="0"/>
              <a:t>1</a:t>
            </a:r>
            <a:r>
              <a:rPr lang="zh-CN" altLang="zh-CN" dirty="0"/>
              <a:t>且</a:t>
            </a:r>
            <a:r>
              <a:rPr lang="en-US" altLang="zh-CN" dirty="0"/>
              <a:t>p</a:t>
            </a:r>
            <a:r>
              <a:rPr lang="en-US" altLang="zh-CN" baseline="-25000" dirty="0"/>
              <a:t>i1</a:t>
            </a:r>
            <a:r>
              <a:rPr lang="en-US" altLang="zh-CN" dirty="0"/>
              <a:t>+…+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iK</a:t>
            </a:r>
            <a:r>
              <a:rPr lang="en-US" altLang="zh-CN" dirty="0"/>
              <a:t>=1</a:t>
            </a:r>
            <a:r>
              <a:rPr lang="zh-CN" altLang="zh-CN" dirty="0"/>
              <a:t>。</a:t>
            </a:r>
          </a:p>
          <a:p>
            <a:pPr algn="just"/>
            <a:r>
              <a:rPr lang="zh-CN" altLang="zh-CN" dirty="0"/>
              <a:t>为了将纳什均衡概念扩展到混合战略的最优反应，先把两人博弈的情况描述清楚（这也是我们为了在后面将《博弈论》与《信息论》融合，而做的准备工作）。</a:t>
            </a:r>
          </a:p>
          <a:p>
            <a:pPr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54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章 信息论与博弈论的融合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2100470" y="1481328"/>
            <a:ext cx="5811078" cy="4525963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b="1" i="0" dirty="0">
                <a:solidFill>
                  <a:schemeClr val="tx1"/>
                </a:solidFill>
                <a:latin typeface="Tw Cen MT"/>
                <a:ea typeface="宋体" pitchFamily="2" charset="-122"/>
              </a:rPr>
              <a:t>1. </a:t>
            </a:r>
            <a:r>
              <a:rPr lang="zh-CN" altLang="en-US" sz="2600" b="1" dirty="0">
                <a:latin typeface="Tw Cen MT"/>
                <a:ea typeface="宋体" pitchFamily="2" charset="-122"/>
              </a:rPr>
              <a:t>信息论与博弈论的再认识</a:t>
            </a:r>
            <a:endParaRPr lang="zh-CN" altLang="en-US" sz="2600" b="1" i="0" dirty="0">
              <a:solidFill>
                <a:schemeClr val="tx1"/>
              </a:solidFill>
              <a:latin typeface="Tw Cen MT"/>
              <a:ea typeface="宋体" pitchFamily="2" charset="-122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b="1" i="0" dirty="0">
                <a:solidFill>
                  <a:schemeClr val="tx1"/>
                </a:solidFill>
                <a:latin typeface="Tw Cen MT"/>
                <a:ea typeface="宋体" pitchFamily="2" charset="-122"/>
              </a:rPr>
              <a:t>2.</a:t>
            </a:r>
            <a:r>
              <a:rPr lang="en-US" altLang="zh-CN" sz="2600" b="1" dirty="0">
                <a:latin typeface="Tw Cen MT"/>
                <a:ea typeface="宋体" pitchFamily="2" charset="-122"/>
              </a:rPr>
              <a:t>《</a:t>
            </a:r>
            <a:r>
              <a:rPr lang="zh-CN" altLang="en-US" sz="2600" b="1" dirty="0">
                <a:latin typeface="Tw Cen MT"/>
                <a:ea typeface="宋体" pitchFamily="2" charset="-122"/>
              </a:rPr>
              <a:t>博弈论</a:t>
            </a:r>
            <a:r>
              <a:rPr lang="en-US" altLang="zh-CN" sz="2600" b="1" dirty="0">
                <a:latin typeface="Tw Cen MT"/>
                <a:ea typeface="宋体" pitchFamily="2" charset="-122"/>
              </a:rPr>
              <a:t>》</a:t>
            </a:r>
            <a:r>
              <a:rPr lang="zh-CN" altLang="en-US" sz="2600" b="1" dirty="0">
                <a:latin typeface="Tw Cen MT"/>
                <a:ea typeface="宋体" pitchFamily="2" charset="-122"/>
              </a:rPr>
              <a:t>核心凝练</a:t>
            </a:r>
            <a:endParaRPr lang="zh-CN" altLang="en-US" sz="2600" b="1" i="0" dirty="0">
              <a:solidFill>
                <a:schemeClr val="tx1"/>
              </a:solidFill>
              <a:latin typeface="Tw Cen MT"/>
              <a:ea typeface="宋体" pitchFamily="2" charset="-122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b="1" i="0" dirty="0">
                <a:solidFill>
                  <a:schemeClr val="tx1"/>
                </a:solidFill>
                <a:latin typeface="Tw Cen MT"/>
                <a:ea typeface="宋体" pitchFamily="2" charset="-122"/>
              </a:rPr>
              <a:t>3</a:t>
            </a:r>
            <a:r>
              <a:rPr lang="en-US" altLang="zh-CN" sz="2600" b="1" dirty="0">
                <a:latin typeface="Tw Cen MT"/>
                <a:ea typeface="宋体" pitchFamily="2" charset="-122"/>
              </a:rPr>
              <a:t>.《</a:t>
            </a:r>
            <a:r>
              <a:rPr lang="zh-CN" altLang="en-US" sz="2600" b="1" dirty="0">
                <a:latin typeface="Tw Cen MT"/>
                <a:ea typeface="宋体" pitchFamily="2" charset="-122"/>
              </a:rPr>
              <a:t>信息论</a:t>
            </a:r>
            <a:r>
              <a:rPr lang="en-US" altLang="zh-CN" sz="2600" b="1" dirty="0">
                <a:latin typeface="Tw Cen MT"/>
                <a:ea typeface="宋体" pitchFamily="2" charset="-122"/>
              </a:rPr>
              <a:t>》</a:t>
            </a:r>
            <a:r>
              <a:rPr lang="zh-CN" altLang="en-US" sz="2600" b="1" dirty="0">
                <a:latin typeface="Tw Cen MT"/>
                <a:ea typeface="宋体" pitchFamily="2" charset="-122"/>
              </a:rPr>
              <a:t>核心凝练</a:t>
            </a:r>
            <a:endParaRPr lang="en-US" altLang="zh-CN" sz="2600" b="1" dirty="0">
              <a:latin typeface="Tw Cen MT"/>
              <a:ea typeface="宋体" pitchFamily="2" charset="-122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b="1" i="0" dirty="0">
                <a:solidFill>
                  <a:schemeClr val="tx1"/>
                </a:solidFill>
                <a:latin typeface="Tw Cen MT"/>
                <a:ea typeface="宋体" pitchFamily="2" charset="-122"/>
              </a:rPr>
              <a:t>4.  </a:t>
            </a:r>
            <a:r>
              <a:rPr lang="zh-CN" altLang="en-US" sz="2600" b="1" dirty="0">
                <a:latin typeface="Tw Cen MT"/>
                <a:ea typeface="宋体" pitchFamily="2" charset="-122"/>
              </a:rPr>
              <a:t>三论融合</a:t>
            </a:r>
            <a:endParaRPr lang="en-US" altLang="zh-CN" sz="2600" b="1" dirty="0">
              <a:latin typeface="Tw Cen MT"/>
              <a:ea typeface="宋体" pitchFamily="2" charset="-122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b="1" i="0" dirty="0">
                <a:solidFill>
                  <a:schemeClr val="tx1"/>
                </a:solidFill>
                <a:latin typeface="Tw Cen MT"/>
                <a:ea typeface="宋体" pitchFamily="2" charset="-122"/>
              </a:rPr>
              <a:t>5.  </a:t>
            </a:r>
            <a:r>
              <a:rPr lang="zh-CN" altLang="en-US" sz="2600" b="1" i="0" dirty="0">
                <a:solidFill>
                  <a:schemeClr val="tx1"/>
                </a:solidFill>
                <a:latin typeface="Tw Cen MT"/>
                <a:ea typeface="宋体" pitchFamily="2" charset="-122"/>
              </a:rPr>
              <a:t>几点反省</a:t>
            </a:r>
            <a:endParaRPr lang="en-US" altLang="zh-CN" sz="2600" b="1" i="0" dirty="0">
              <a:solidFill>
                <a:schemeClr val="tx1"/>
              </a:solidFill>
              <a:latin typeface="Tw Cen M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信息论的几个最基本的概念有：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熵</a:t>
            </a:r>
            <a:r>
              <a:rPr lang="zh-CN" altLang="zh-CN" dirty="0"/>
              <a:t>：设随机变量</a:t>
            </a:r>
            <a:r>
              <a:rPr lang="en-US" altLang="zh-CN" dirty="0"/>
              <a:t>X</a:t>
            </a:r>
            <a:r>
              <a:rPr lang="zh-CN" altLang="zh-CN" dirty="0"/>
              <a:t>的概率分布函数为</a:t>
            </a:r>
            <a:r>
              <a:rPr lang="en-US" altLang="zh-CN" dirty="0"/>
              <a:t>p(x)</a:t>
            </a:r>
            <a:r>
              <a:rPr lang="zh-CN" altLang="zh-CN" dirty="0"/>
              <a:t>，那么，</a:t>
            </a:r>
            <a:r>
              <a:rPr lang="en-US" altLang="zh-CN" dirty="0"/>
              <a:t>X</a:t>
            </a:r>
            <a:r>
              <a:rPr lang="zh-CN" altLang="zh-CN" dirty="0"/>
              <a:t>的熵定义为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                   H(X)=-</a:t>
            </a:r>
            <a:r>
              <a:rPr lang="zh-CN" altLang="zh-CN" dirty="0"/>
              <a:t>∑</a:t>
            </a:r>
            <a:r>
              <a:rPr lang="en-US" altLang="zh-CN" baseline="-25000" dirty="0" err="1"/>
              <a:t>x</a:t>
            </a:r>
            <a:r>
              <a:rPr lang="en-US" altLang="zh-CN" dirty="0" err="1"/>
              <a:t>p</a:t>
            </a:r>
            <a:r>
              <a:rPr lang="en-US" altLang="zh-CN" dirty="0"/>
              <a:t>(x)log</a:t>
            </a:r>
            <a:r>
              <a:rPr lang="en-US" altLang="zh-CN" baseline="-25000" dirty="0"/>
              <a:t>2</a:t>
            </a:r>
            <a:r>
              <a:rPr lang="en-US" altLang="zh-CN" dirty="0"/>
              <a:t>p (x)</a:t>
            </a:r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熵的量纲</a:t>
            </a:r>
            <a:r>
              <a:rPr lang="zh-CN" altLang="zh-CN" dirty="0"/>
              <a:t>为比特。熵可看作随机变量</a:t>
            </a:r>
            <a:r>
              <a:rPr lang="en-US" altLang="zh-CN" dirty="0"/>
              <a:t>X</a:t>
            </a:r>
            <a:r>
              <a:rPr lang="zh-CN" altLang="zh-CN" dirty="0"/>
              <a:t>的平均不确定度的度量，即，在平均意义下，为了描述该随机变量</a:t>
            </a:r>
            <a:r>
              <a:rPr lang="en-US" altLang="zh-CN" dirty="0"/>
              <a:t>X</a:t>
            </a:r>
            <a:r>
              <a:rPr lang="zh-CN" altLang="zh-CN" dirty="0"/>
              <a:t>所需要的比特数。特别，如果Ｘ是二值随机变量，比如，</a:t>
            </a:r>
            <a:r>
              <a:rPr lang="en-US" altLang="zh-CN" dirty="0"/>
              <a:t>p(X=1)=q</a:t>
            </a:r>
            <a:r>
              <a:rPr lang="zh-CN" altLang="zh-CN" dirty="0"/>
              <a:t>，</a:t>
            </a:r>
            <a:r>
              <a:rPr lang="en-US" altLang="zh-CN" dirty="0"/>
              <a:t>p(X=0)=1-q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那么，</a:t>
            </a:r>
            <a:r>
              <a:rPr lang="en-US" altLang="zh-CN" dirty="0"/>
              <a:t>                                         </a:t>
            </a:r>
            <a:r>
              <a:rPr lang="zh-CN" altLang="zh-CN" dirty="0"/>
              <a:t>，它是实数区间</a:t>
            </a:r>
            <a:r>
              <a:rPr lang="en-US" altLang="zh-CN" dirty="0"/>
              <a:t>[0,1]</a:t>
            </a:r>
            <a:r>
              <a:rPr lang="zh-CN" altLang="zh-CN" dirty="0"/>
              <a:t>内，关于</a:t>
            </a:r>
            <a:r>
              <a:rPr lang="en-US" altLang="zh-CN" dirty="0"/>
              <a:t>q</a:t>
            </a:r>
            <a:r>
              <a:rPr lang="zh-CN" altLang="zh-CN" dirty="0"/>
              <a:t>的凹函数。</a:t>
            </a:r>
          </a:p>
          <a:p>
            <a:pPr marL="109728" indent="0" algn="just">
              <a:buNone/>
            </a:pPr>
            <a:endParaRPr lang="en-US" altLang="zh-CN" dirty="0"/>
          </a:p>
          <a:p>
            <a:pPr marL="109728" indent="0" algn="just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96277" y="4426226"/>
            <a:ext cx="44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H(X)=-</a:t>
            </a:r>
            <a:r>
              <a:rPr lang="en-US" altLang="zh-CN" sz="2400" dirty="0" err="1"/>
              <a:t>qlogq</a:t>
            </a:r>
            <a:r>
              <a:rPr lang="en-US" altLang="zh-CN" sz="2400" dirty="0"/>
              <a:t>-(1-q)log(1-q)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797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条件熵</a:t>
            </a:r>
            <a:r>
              <a:rPr lang="zh-CN" altLang="zh-CN" dirty="0"/>
              <a:t>：一个随机变量</a:t>
            </a:r>
            <a:r>
              <a:rPr lang="en-US" altLang="zh-CN" dirty="0"/>
              <a:t>X</a:t>
            </a:r>
            <a:r>
              <a:rPr lang="zh-CN" altLang="zh-CN" dirty="0"/>
              <a:t>，在给定另一个随机变量</a:t>
            </a:r>
            <a:r>
              <a:rPr lang="en-US" altLang="zh-CN" dirty="0"/>
              <a:t>Y</a:t>
            </a:r>
            <a:r>
              <a:rPr lang="zh-CN" altLang="zh-CN" dirty="0"/>
              <a:t>的条件下的熵，记为</a:t>
            </a:r>
            <a:r>
              <a:rPr lang="en-US" altLang="zh-CN" dirty="0"/>
              <a:t>H(X</a:t>
            </a:r>
            <a:r>
              <a:rPr lang="zh-CN" altLang="zh-CN" dirty="0"/>
              <a:t>│</a:t>
            </a:r>
            <a:r>
              <a:rPr lang="en-US" altLang="zh-CN" dirty="0"/>
              <a:t>Y)</a:t>
            </a:r>
            <a:r>
              <a:rPr lang="zh-CN" altLang="zh-CN" dirty="0"/>
              <a:t>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相对熵</a:t>
            </a:r>
            <a:r>
              <a:rPr lang="zh-CN" altLang="zh-CN" dirty="0"/>
              <a:t>：两个概率密度函数为</a:t>
            </a:r>
            <a:r>
              <a:rPr lang="en-US" altLang="zh-CN" dirty="0"/>
              <a:t>p(x)</a:t>
            </a:r>
            <a:r>
              <a:rPr lang="zh-CN" altLang="zh-CN" dirty="0"/>
              <a:t>和</a:t>
            </a:r>
            <a:r>
              <a:rPr lang="en-US" altLang="zh-CN" dirty="0"/>
              <a:t>q(x)</a:t>
            </a:r>
            <a:r>
              <a:rPr lang="zh-CN" altLang="zh-CN" dirty="0"/>
              <a:t>之间的相对熵定义为</a:t>
            </a:r>
          </a:p>
          <a:p>
            <a:pPr marL="109728" indent="0">
              <a:buNone/>
            </a:pPr>
            <a:r>
              <a:rPr lang="en-US" altLang="zh-CN" dirty="0"/>
              <a:t>D(p</a:t>
            </a:r>
            <a:r>
              <a:rPr lang="zh-CN" altLang="zh-CN" dirty="0"/>
              <a:t>∥</a:t>
            </a:r>
            <a:r>
              <a:rPr lang="en-US" altLang="zh-CN" dirty="0"/>
              <a:t>q)=</a:t>
            </a:r>
            <a:r>
              <a:rPr lang="zh-CN" altLang="zh-CN" dirty="0"/>
              <a:t>∑</a:t>
            </a:r>
            <a:r>
              <a:rPr lang="en-US" altLang="zh-CN" baseline="-25000" dirty="0"/>
              <a:t>x</a:t>
            </a:r>
            <a:r>
              <a:rPr lang="zh-CN" altLang="zh-CN" baseline="-25000" dirty="0"/>
              <a:t>∈</a:t>
            </a:r>
            <a:r>
              <a:rPr lang="en-US" altLang="zh-CN" baseline="-25000" dirty="0" err="1"/>
              <a:t>X</a:t>
            </a:r>
            <a:r>
              <a:rPr lang="en-US" altLang="zh-CN" dirty="0" err="1"/>
              <a:t>p</a:t>
            </a:r>
            <a:r>
              <a:rPr lang="en-US" altLang="zh-CN" dirty="0"/>
              <a:t>(x)log[p(x)/q(x)]=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p</a:t>
            </a:r>
            <a:r>
              <a:rPr lang="en-US" altLang="zh-CN" dirty="0" err="1"/>
              <a:t>log</a:t>
            </a:r>
            <a:r>
              <a:rPr lang="en-US" altLang="zh-CN" dirty="0"/>
              <a:t>[p(X)/q(X)]</a:t>
            </a:r>
            <a:endParaRPr lang="zh-CN" altLang="zh-CN" dirty="0"/>
          </a:p>
          <a:p>
            <a:endParaRPr lang="en-US" altLang="zh-CN" dirty="0"/>
          </a:p>
          <a:p>
            <a:pPr marL="109728" indent="0" algn="just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2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互信息</a:t>
            </a:r>
            <a:r>
              <a:rPr lang="zh-CN" altLang="zh-CN" dirty="0"/>
              <a:t>：由另一个随机变量导致的，原随机变量不确定度的缩减量。具体地说，设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是两个随机变量，那么，这个缩减量就是互信息</a:t>
            </a:r>
          </a:p>
          <a:p>
            <a:pPr marL="109728" indent="0">
              <a:buNone/>
            </a:pPr>
            <a:r>
              <a:rPr lang="en-US" altLang="zh-CN" dirty="0"/>
              <a:t>   I(X;Y)=H(X)-H(X</a:t>
            </a:r>
            <a:r>
              <a:rPr lang="zh-CN" altLang="zh-CN" dirty="0"/>
              <a:t>│</a:t>
            </a:r>
            <a:r>
              <a:rPr lang="en-US" altLang="zh-CN" dirty="0"/>
              <a:t>Y)</a:t>
            </a:r>
          </a:p>
          <a:p>
            <a:pPr marL="109728" indent="0">
              <a:buNone/>
            </a:pPr>
            <a:r>
              <a:rPr lang="en-US" altLang="zh-CN" dirty="0"/>
              <a:t>           =</a:t>
            </a:r>
            <a:r>
              <a:rPr lang="zh-CN" altLang="zh-CN" dirty="0"/>
              <a:t>∑</a:t>
            </a:r>
            <a:r>
              <a:rPr lang="en-US" altLang="zh-CN" baseline="-25000" dirty="0" err="1"/>
              <a:t>x,y</a:t>
            </a:r>
            <a:r>
              <a:rPr lang="en-US" altLang="zh-CN" dirty="0" err="1"/>
              <a:t>p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)log{p(</a:t>
            </a:r>
            <a:r>
              <a:rPr lang="en-US" altLang="zh-CN" dirty="0" err="1"/>
              <a:t>x,y</a:t>
            </a:r>
            <a:r>
              <a:rPr lang="en-US" altLang="zh-CN" dirty="0"/>
              <a:t>)/[p(x)p(y)]}         </a:t>
            </a:r>
          </a:p>
          <a:p>
            <a:pPr marL="109728" indent="0">
              <a:buNone/>
            </a:pPr>
            <a:r>
              <a:rPr lang="en-US" altLang="zh-CN" dirty="0"/>
              <a:t>           = D(p(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∥</a:t>
            </a:r>
            <a:r>
              <a:rPr lang="en-US" altLang="zh-CN" dirty="0"/>
              <a:t>[p(x)p(y)])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31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互信息</a:t>
            </a:r>
            <a:r>
              <a:rPr lang="en-US" altLang="zh-CN" dirty="0"/>
              <a:t>I(X;Y)</a:t>
            </a:r>
            <a:r>
              <a:rPr lang="zh-CN" altLang="zh-CN" dirty="0"/>
              <a:t>也是两个随机变量相互之间独立程度的度量，它关于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对称，且非负；当且仅当</a:t>
            </a:r>
            <a:r>
              <a:rPr lang="en-US" altLang="zh-CN" dirty="0"/>
              <a:t>X</a:t>
            </a:r>
            <a:r>
              <a:rPr lang="zh-CN" altLang="zh-CN" dirty="0"/>
              <a:t>与</a:t>
            </a:r>
            <a:r>
              <a:rPr lang="en-US" altLang="zh-CN" dirty="0"/>
              <a:t>Y</a:t>
            </a:r>
            <a:r>
              <a:rPr lang="zh-CN" altLang="zh-CN" dirty="0"/>
              <a:t>相互独立时，其互信息为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条件互信息</a:t>
            </a:r>
            <a:r>
              <a:rPr lang="zh-CN" altLang="zh-CN" dirty="0"/>
              <a:t>：随机变量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，在给定随机变量</a:t>
            </a:r>
            <a:r>
              <a:rPr lang="en-US" altLang="zh-CN" dirty="0"/>
              <a:t>Z</a:t>
            </a:r>
            <a:r>
              <a:rPr lang="zh-CN" altLang="zh-CN" dirty="0"/>
              <a:t>的条件互信息定义为：</a:t>
            </a:r>
          </a:p>
          <a:p>
            <a:pPr marL="109728" indent="0">
              <a:buNone/>
            </a:pPr>
            <a:r>
              <a:rPr lang="en-US" altLang="zh-CN" dirty="0"/>
              <a:t>   I(X;Y</a:t>
            </a:r>
            <a:r>
              <a:rPr lang="zh-CN" altLang="zh-CN" dirty="0"/>
              <a:t>│</a:t>
            </a:r>
            <a:r>
              <a:rPr lang="en-US" altLang="zh-CN" dirty="0"/>
              <a:t>Z)=H(X</a:t>
            </a:r>
            <a:r>
              <a:rPr lang="zh-CN" altLang="zh-CN" dirty="0"/>
              <a:t>│</a:t>
            </a:r>
            <a:r>
              <a:rPr lang="en-US" altLang="zh-CN" dirty="0"/>
              <a:t>Z)-H(X</a:t>
            </a:r>
            <a:r>
              <a:rPr lang="zh-CN" altLang="zh-CN" dirty="0"/>
              <a:t>│</a:t>
            </a:r>
            <a:r>
              <a:rPr lang="en-US" altLang="zh-CN" dirty="0"/>
              <a:t>Y,Z)</a:t>
            </a:r>
          </a:p>
          <a:p>
            <a:pPr marL="109728" indent="0">
              <a:buNone/>
            </a:pPr>
            <a:r>
              <a:rPr lang="en-US" altLang="zh-CN" dirty="0"/>
              <a:t>                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p</a:t>
            </a:r>
            <a:r>
              <a:rPr lang="en-US" altLang="zh-CN" baseline="-25000" dirty="0"/>
              <a:t>(</a:t>
            </a:r>
            <a:r>
              <a:rPr lang="en-US" altLang="zh-CN" baseline="-25000" dirty="0" err="1"/>
              <a:t>x,y,z</a:t>
            </a:r>
            <a:r>
              <a:rPr lang="en-US" altLang="zh-CN" baseline="-25000" dirty="0"/>
              <a:t>)</a:t>
            </a:r>
            <a:r>
              <a:rPr lang="en-US" altLang="zh-CN" dirty="0"/>
              <a:t>log[p(</a:t>
            </a:r>
            <a:r>
              <a:rPr lang="en-US" altLang="zh-CN" dirty="0" err="1"/>
              <a:t>x,y,z</a:t>
            </a:r>
            <a:r>
              <a:rPr lang="en-US" altLang="zh-CN" dirty="0"/>
              <a:t>)/(p(x</a:t>
            </a:r>
            <a:r>
              <a:rPr lang="zh-CN" altLang="zh-CN" dirty="0"/>
              <a:t>│</a:t>
            </a:r>
            <a:r>
              <a:rPr lang="en-US" altLang="zh-CN" dirty="0"/>
              <a:t>z)p(y</a:t>
            </a:r>
            <a:r>
              <a:rPr lang="zh-CN" altLang="zh-CN" dirty="0"/>
              <a:t>│</a:t>
            </a:r>
            <a:r>
              <a:rPr lang="en-US" altLang="zh-CN" dirty="0"/>
              <a:t>z))]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36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CN" altLang="zh-CN" dirty="0"/>
              <a:t>定理</a:t>
            </a:r>
            <a:r>
              <a:rPr lang="en-US" altLang="zh-CN" dirty="0"/>
              <a:t>7.3</a:t>
            </a:r>
            <a:r>
              <a:rPr lang="zh-CN" altLang="zh-CN" dirty="0"/>
              <a:t>（</a:t>
            </a:r>
            <a:r>
              <a:rPr lang="zh-CN" altLang="zh-CN" dirty="0">
                <a:solidFill>
                  <a:srgbClr val="FF0000"/>
                </a:solidFill>
              </a:rPr>
              <a:t>互信息的凹凸性定理</a:t>
            </a:r>
            <a:r>
              <a:rPr lang="zh-CN" altLang="zh-CN" dirty="0"/>
              <a:t>）：设二维随机变量（</a:t>
            </a:r>
            <a:r>
              <a:rPr lang="en-US" altLang="zh-CN" dirty="0"/>
              <a:t>X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）服从联合概率分布</a:t>
            </a:r>
            <a:r>
              <a:rPr lang="en-US" altLang="zh-CN" dirty="0"/>
              <a:t>p(</a:t>
            </a:r>
            <a:r>
              <a:rPr lang="en-US" altLang="zh-CN" dirty="0" err="1"/>
              <a:t>x,y</a:t>
            </a:r>
            <a:r>
              <a:rPr lang="en-US" altLang="zh-CN" dirty="0"/>
              <a:t>)=p(x)p(y</a:t>
            </a:r>
            <a:r>
              <a:rPr lang="zh-CN" altLang="zh-CN" dirty="0"/>
              <a:t>│</a:t>
            </a:r>
            <a:r>
              <a:rPr lang="en-US" altLang="zh-CN" dirty="0"/>
              <a:t>x)</a:t>
            </a:r>
            <a:r>
              <a:rPr lang="zh-CN" altLang="zh-CN" dirty="0"/>
              <a:t>。如果固定</a:t>
            </a:r>
            <a:r>
              <a:rPr lang="en-US" altLang="zh-CN" dirty="0"/>
              <a:t>p(y</a:t>
            </a:r>
            <a:r>
              <a:rPr lang="zh-CN" altLang="zh-CN" dirty="0"/>
              <a:t>│</a:t>
            </a:r>
            <a:r>
              <a:rPr lang="en-US" altLang="zh-CN" dirty="0"/>
              <a:t>x)</a:t>
            </a:r>
            <a:r>
              <a:rPr lang="zh-CN" altLang="zh-CN" dirty="0"/>
              <a:t>，则互信息</a:t>
            </a:r>
            <a:r>
              <a:rPr lang="en-US" altLang="zh-CN" dirty="0"/>
              <a:t>I(X;Y)</a:t>
            </a:r>
            <a:r>
              <a:rPr lang="zh-CN" altLang="zh-CN" dirty="0"/>
              <a:t>就是关于</a:t>
            </a:r>
            <a:r>
              <a:rPr lang="en-US" altLang="zh-CN" dirty="0"/>
              <a:t>p(x)</a:t>
            </a:r>
            <a:r>
              <a:rPr lang="zh-CN" altLang="zh-CN" dirty="0"/>
              <a:t>的凹函数（互信息其实是任意闭凸集上的凹函数，因而，局部最大值也就是全局最大值。又由于互信息是有限的，所以，在信道容量的定义中，可以只使用</a:t>
            </a:r>
            <a:r>
              <a:rPr lang="en-US" altLang="zh-CN" dirty="0"/>
              <a:t>max</a:t>
            </a:r>
            <a:r>
              <a:rPr lang="zh-CN" altLang="zh-CN" dirty="0"/>
              <a:t>，而不必用</a:t>
            </a:r>
            <a:r>
              <a:rPr lang="en-US" altLang="zh-CN" dirty="0"/>
              <a:t>sup</a:t>
            </a:r>
            <a:r>
              <a:rPr lang="zh-CN" altLang="zh-CN" dirty="0"/>
              <a:t>。而且，这个最大值（信道容量）可以利用标准的非线性最优化技术求解）；而如果固定</a:t>
            </a:r>
            <a:r>
              <a:rPr lang="en-US" altLang="zh-CN" dirty="0"/>
              <a:t>p(x)</a:t>
            </a:r>
            <a:r>
              <a:rPr lang="zh-CN" altLang="zh-CN" dirty="0"/>
              <a:t>，则互信息</a:t>
            </a:r>
            <a:r>
              <a:rPr lang="en-US" altLang="zh-CN" dirty="0"/>
              <a:t>I(X;Y)</a:t>
            </a:r>
            <a:r>
              <a:rPr lang="zh-CN" altLang="zh-CN" dirty="0"/>
              <a:t>就是关于</a:t>
            </a:r>
            <a:r>
              <a:rPr lang="en-US" altLang="zh-CN" dirty="0"/>
              <a:t>p(y</a:t>
            </a:r>
            <a:r>
              <a:rPr lang="zh-CN" altLang="zh-CN" dirty="0"/>
              <a:t>│</a:t>
            </a:r>
            <a:r>
              <a:rPr lang="en-US" altLang="zh-CN" dirty="0"/>
              <a:t>x)</a:t>
            </a:r>
            <a:r>
              <a:rPr lang="zh-CN" altLang="zh-CN" dirty="0"/>
              <a:t>凸函数。在条件互信息的情况下，如果固定</a:t>
            </a:r>
            <a:r>
              <a:rPr lang="en-US" altLang="zh-CN" dirty="0"/>
              <a:t>p(y</a:t>
            </a:r>
            <a:r>
              <a:rPr lang="zh-CN" altLang="zh-CN" dirty="0"/>
              <a:t>│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zh-CN" dirty="0"/>
              <a:t>，则互信息</a:t>
            </a:r>
            <a:r>
              <a:rPr lang="en-US" altLang="zh-CN" dirty="0"/>
              <a:t>I(X;Y</a:t>
            </a:r>
            <a:r>
              <a:rPr lang="zh-CN" altLang="zh-CN" dirty="0"/>
              <a:t>│</a:t>
            </a:r>
            <a:r>
              <a:rPr lang="en-US" altLang="zh-CN" dirty="0"/>
              <a:t>Z)</a:t>
            </a:r>
            <a:r>
              <a:rPr lang="zh-CN" altLang="zh-CN" dirty="0"/>
              <a:t>就是关于</a:t>
            </a:r>
            <a:r>
              <a:rPr lang="en-US" altLang="zh-CN" dirty="0"/>
              <a:t>p(x</a:t>
            </a:r>
            <a:r>
              <a:rPr lang="zh-CN" altLang="zh-CN" dirty="0"/>
              <a:t>│</a:t>
            </a:r>
            <a:r>
              <a:rPr lang="en-US" altLang="zh-CN" dirty="0"/>
              <a:t>z)</a:t>
            </a:r>
            <a:r>
              <a:rPr lang="zh-CN" altLang="zh-CN" dirty="0"/>
              <a:t>的凹函数，也是关于</a:t>
            </a:r>
            <a:r>
              <a:rPr lang="en-US" altLang="zh-CN" dirty="0"/>
              <a:t>p(x)</a:t>
            </a:r>
            <a:r>
              <a:rPr lang="zh-CN" altLang="zh-CN" dirty="0"/>
              <a:t>的凹函数。</a:t>
            </a:r>
          </a:p>
          <a:p>
            <a:pPr marL="109728" indent="0">
              <a:buNone/>
            </a:pPr>
            <a:endParaRPr lang="zh-CN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24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FF0000"/>
                </a:solidFill>
              </a:rPr>
              <a:t>通信信道</a:t>
            </a:r>
            <a:r>
              <a:rPr lang="zh-CN" altLang="zh-CN" dirty="0"/>
              <a:t>：它是这样一个系统，其输出信号按概率依赖于输入信号。其特征由一个转移概率矩阵</a:t>
            </a:r>
            <a:r>
              <a:rPr lang="en-US" altLang="zh-CN" dirty="0"/>
              <a:t>p(y</a:t>
            </a:r>
            <a:r>
              <a:rPr lang="zh-CN" altLang="zh-CN" dirty="0"/>
              <a:t>│</a:t>
            </a:r>
            <a:r>
              <a:rPr lang="en-US" altLang="zh-CN" dirty="0"/>
              <a:t>x)</a:t>
            </a:r>
            <a:r>
              <a:rPr lang="zh-CN" altLang="zh-CN" dirty="0"/>
              <a:t>决定，该矩阵给出了在已知输入情况下，输出的条件概率分布。</a:t>
            </a:r>
          </a:p>
          <a:p>
            <a:pPr algn="just"/>
            <a:r>
              <a:rPr lang="zh-CN" altLang="zh-CN" dirty="0">
                <a:solidFill>
                  <a:srgbClr val="FF0000"/>
                </a:solidFill>
              </a:rPr>
              <a:t>二元对称信道</a:t>
            </a:r>
            <a:r>
              <a:rPr lang="zh-CN" altLang="zh-CN" b="1" dirty="0"/>
              <a:t>：</a:t>
            </a:r>
            <a:r>
              <a:rPr lang="zh-CN" altLang="zh-CN" dirty="0"/>
              <a:t>输入与输出都只有两个符号（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），并且，输出与输入相同的概率为</a:t>
            </a:r>
            <a:r>
              <a:rPr lang="en-US" altLang="zh-CN" dirty="0"/>
              <a:t>1-p</a:t>
            </a:r>
            <a:r>
              <a:rPr lang="zh-CN" altLang="zh-CN" dirty="0"/>
              <a:t>，输出与输入相异的概率为</a:t>
            </a:r>
            <a:r>
              <a:rPr lang="en-US" altLang="zh-CN" dirty="0"/>
              <a:t>p</a:t>
            </a:r>
            <a:r>
              <a:rPr lang="zh-CN" altLang="zh-CN" dirty="0"/>
              <a:t>。这里</a:t>
            </a:r>
            <a:r>
              <a:rPr lang="en-US" altLang="zh-CN" dirty="0"/>
              <a:t>0</a:t>
            </a:r>
            <a:r>
              <a:rPr lang="zh-CN" altLang="zh-CN" dirty="0"/>
              <a:t>≤</a:t>
            </a:r>
            <a:r>
              <a:rPr lang="en-US" altLang="zh-CN" dirty="0"/>
              <a:t>p</a:t>
            </a:r>
            <a:r>
              <a:rPr lang="zh-CN" altLang="zh-CN" dirty="0"/>
              <a:t>≤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algn="just"/>
            <a:r>
              <a:rPr lang="zh-CN" altLang="zh-CN" dirty="0"/>
              <a:t>信道容量：对于输入信号为</a:t>
            </a:r>
            <a:r>
              <a:rPr lang="en-US" altLang="zh-CN" dirty="0"/>
              <a:t>X</a:t>
            </a:r>
            <a:r>
              <a:rPr lang="zh-CN" altLang="zh-CN" dirty="0"/>
              <a:t>，输出信号为</a:t>
            </a:r>
            <a:r>
              <a:rPr lang="en-US" altLang="zh-CN" dirty="0"/>
              <a:t>Y</a:t>
            </a:r>
            <a:r>
              <a:rPr lang="zh-CN" altLang="zh-CN" dirty="0"/>
              <a:t>，的通信信道，定义它的信道容量</a:t>
            </a:r>
            <a:r>
              <a:rPr lang="en-US" altLang="zh-CN" dirty="0"/>
              <a:t>C</a:t>
            </a:r>
            <a:r>
              <a:rPr lang="zh-CN" altLang="zh-CN" dirty="0"/>
              <a:t>为</a:t>
            </a:r>
          </a:p>
          <a:p>
            <a:pPr marL="109728" indent="0">
              <a:buNone/>
            </a:pPr>
            <a:r>
              <a:rPr lang="en-US" altLang="zh-CN" dirty="0"/>
              <a:t>                          C=</a:t>
            </a:r>
            <a:r>
              <a:rPr lang="en-US" altLang="zh-CN" dirty="0" err="1"/>
              <a:t>max</a:t>
            </a:r>
            <a:r>
              <a:rPr lang="en-US" altLang="zh-CN" baseline="-25000" dirty="0" err="1"/>
              <a:t>p</a:t>
            </a:r>
            <a:r>
              <a:rPr lang="en-US" altLang="zh-CN" baseline="-25000" dirty="0"/>
              <a:t>(x)</a:t>
            </a:r>
            <a:r>
              <a:rPr lang="en-US" altLang="zh-CN" dirty="0"/>
              <a:t>I(X;Y)</a:t>
            </a:r>
            <a:endParaRPr lang="zh-CN" altLang="zh-CN" dirty="0"/>
          </a:p>
          <a:p>
            <a:pPr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70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FF0000"/>
                </a:solidFill>
              </a:rPr>
              <a:t>香农信道编码定理：</a:t>
            </a:r>
            <a:r>
              <a:rPr lang="zh-CN" altLang="zh-CN" dirty="0"/>
              <a:t>对于离散无记忆信道，小于信道容量</a:t>
            </a:r>
            <a:r>
              <a:rPr lang="en-US" altLang="zh-CN" dirty="0"/>
              <a:t>C</a:t>
            </a:r>
            <a:r>
              <a:rPr lang="zh-CN" altLang="zh-CN" dirty="0"/>
              <a:t>的所有码率都是可达的。或者可以形象地解释为：码率不超过信道容量</a:t>
            </a:r>
            <a:r>
              <a:rPr lang="en-US" altLang="zh-CN" dirty="0"/>
              <a:t>C</a:t>
            </a:r>
            <a:r>
              <a:rPr lang="zh-CN" altLang="zh-CN" dirty="0"/>
              <a:t>的所有信号，都能够被无误差地从发方传输到收方。</a:t>
            </a:r>
          </a:p>
          <a:p>
            <a:pPr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808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这一节</a:t>
            </a:r>
            <a:r>
              <a:rPr lang="zh-CN" altLang="zh-CN" dirty="0"/>
              <a:t>我们将利用《安全通论》，把《博弈论》的核心（纳什均衡）和《信息论》的核心（信道容量）进行充分融合，并顺便给出了网络信息论中存疑数十年的一些难题的解决思路。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55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首先来重新审视一下经典的“</a:t>
            </a:r>
            <a:r>
              <a:rPr lang="en-US" altLang="zh-CN" dirty="0"/>
              <a:t>1</a:t>
            </a:r>
            <a:r>
              <a:rPr lang="zh-CN" altLang="zh-CN" dirty="0"/>
              <a:t>对</a:t>
            </a:r>
            <a:r>
              <a:rPr lang="en-US" altLang="zh-CN" dirty="0"/>
              <a:t>1</a:t>
            </a:r>
            <a:r>
              <a:rPr lang="zh-CN" altLang="zh-CN" dirty="0"/>
              <a:t>通信”：构造一个特殊的标准式博弈</a:t>
            </a:r>
            <a:r>
              <a:rPr lang="en-US" altLang="zh-CN" dirty="0"/>
              <a:t>G={S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;u</a:t>
            </a:r>
            <a:r>
              <a:rPr lang="en-US" altLang="zh-CN" baseline="-25000" dirty="0"/>
              <a:t>1</a:t>
            </a:r>
            <a:r>
              <a:rPr lang="en-US" altLang="zh-CN" dirty="0"/>
              <a:t>,u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zh-CN" dirty="0"/>
              <a:t>，它有两个参与者，分别是甲方（包含但不限于发信方</a:t>
            </a:r>
            <a:r>
              <a:rPr lang="en-US" altLang="zh-CN" dirty="0"/>
              <a:t>X</a:t>
            </a:r>
            <a:r>
              <a:rPr lang="zh-CN" altLang="zh-CN" dirty="0"/>
              <a:t>）和乙方（包含但不限于收信方</a:t>
            </a:r>
            <a:r>
              <a:rPr lang="en-US" altLang="zh-CN" dirty="0"/>
              <a:t>Y</a:t>
            </a:r>
            <a:r>
              <a:rPr lang="zh-CN" altLang="zh-CN" dirty="0"/>
              <a:t>），假设固定一个转移矩阵</a:t>
            </a:r>
            <a:r>
              <a:rPr lang="en-US" altLang="zh-CN" dirty="0"/>
              <a:t>A=[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]</a:t>
            </a:r>
            <a:r>
              <a:rPr lang="zh-CN" altLang="zh-CN" dirty="0"/>
              <a:t>（它等同于确定某个信道的转移矩阵，即，</a:t>
            </a:r>
          </a:p>
          <a:p>
            <a:pPr marL="109728" indent="0"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=p(x=</a:t>
            </a:r>
            <a:r>
              <a:rPr lang="en-US" altLang="zh-CN" dirty="0" err="1"/>
              <a:t>i</a:t>
            </a:r>
            <a:r>
              <a:rPr lang="zh-CN" altLang="zh-CN" dirty="0"/>
              <a:t>│</a:t>
            </a:r>
            <a:r>
              <a:rPr lang="en-US" altLang="zh-CN" dirty="0"/>
              <a:t>y=j), 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n, 1</a:t>
            </a:r>
            <a:r>
              <a:rPr lang="zh-CN" altLang="zh-CN" dirty="0"/>
              <a:t>≤</a:t>
            </a:r>
            <a:r>
              <a:rPr lang="en-US" altLang="zh-CN" dirty="0"/>
              <a:t>j</a:t>
            </a:r>
            <a:r>
              <a:rPr lang="zh-CN" altLang="zh-CN" dirty="0"/>
              <a:t>≤</a:t>
            </a:r>
            <a:r>
              <a:rPr lang="en-US" altLang="zh-CN" dirty="0"/>
              <a:t>m</a:t>
            </a:r>
            <a:r>
              <a:rPr lang="zh-CN" altLang="zh-CN" dirty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078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如果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分别是取</a:t>
            </a:r>
            <a:r>
              <a:rPr lang="en-US" altLang="zh-CN" dirty="0"/>
              <a:t>n</a:t>
            </a:r>
            <a:r>
              <a:rPr lang="zh-CN" altLang="zh-CN" dirty="0"/>
              <a:t>个和</a:t>
            </a:r>
            <a:r>
              <a:rPr lang="en-US" altLang="zh-CN" dirty="0"/>
              <a:t>m</a:t>
            </a:r>
            <a:r>
              <a:rPr lang="zh-CN" altLang="zh-CN" dirty="0"/>
              <a:t>个值的随机变量，那么，</a:t>
            </a:r>
          </a:p>
          <a:p>
            <a:pPr marL="109728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参与者</a:t>
            </a:r>
            <a:r>
              <a:rPr lang="en-US" altLang="zh-CN" dirty="0"/>
              <a:t>1</a:t>
            </a:r>
            <a:r>
              <a:rPr lang="zh-CN" altLang="zh-CN" dirty="0"/>
              <a:t>（甲方）的</a:t>
            </a:r>
            <a:r>
              <a:rPr lang="zh-CN" altLang="zh-CN" dirty="0">
                <a:solidFill>
                  <a:srgbClr val="FF0000"/>
                </a:solidFill>
              </a:rPr>
              <a:t>战略空间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zh-CN" dirty="0"/>
              <a:t>定义为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9728" indent="0">
              <a:buNone/>
            </a:pP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    S</a:t>
            </a:r>
            <a:r>
              <a:rPr lang="en-US" altLang="zh-CN" baseline="-25000" dirty="0"/>
              <a:t>1</a:t>
            </a:r>
            <a:r>
              <a:rPr lang="en-US" altLang="zh-CN" dirty="0"/>
              <a:t>={0</a:t>
            </a:r>
            <a:r>
              <a:rPr lang="zh-CN" altLang="zh-CN" dirty="0"/>
              <a:t>≤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zh-CN" dirty="0"/>
              <a:t>≤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n, x</a:t>
            </a:r>
            <a:r>
              <a:rPr lang="en-US" altLang="zh-CN" baseline="-25000" dirty="0"/>
              <a:t>1</a:t>
            </a:r>
            <a:r>
              <a:rPr lang="en-US" altLang="zh-CN" dirty="0"/>
              <a:t>+x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=1}</a:t>
            </a:r>
            <a:endParaRPr lang="zh-CN" altLang="zh-CN" dirty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zh-CN" dirty="0"/>
              <a:t>它是边长为</a:t>
            </a:r>
            <a:r>
              <a:rPr lang="en-US" altLang="zh-CN" dirty="0"/>
              <a:t>1</a:t>
            </a:r>
            <a:r>
              <a:rPr lang="zh-CN" altLang="zh-CN" dirty="0"/>
              <a:t>的</a:t>
            </a:r>
            <a:r>
              <a:rPr lang="en-US" altLang="zh-CN" dirty="0"/>
              <a:t>n</a:t>
            </a:r>
            <a:r>
              <a:rPr lang="zh-CN" altLang="zh-CN" dirty="0"/>
              <a:t>维封闭立方体中的一个</a:t>
            </a:r>
            <a:r>
              <a:rPr lang="en-US" altLang="zh-CN" dirty="0"/>
              <a:t>n-1</a:t>
            </a:r>
            <a:r>
              <a:rPr lang="zh-CN" altLang="zh-CN" dirty="0"/>
              <a:t>维封闭子立方体（当然，也就是欧氏空间的非空紧凸集）。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19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在信息通信领域，有一本“圣经”，叫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信息论</a:t>
            </a:r>
            <a:r>
              <a:rPr lang="en-US" altLang="zh-CN" dirty="0"/>
              <a:t>》</a:t>
            </a:r>
            <a:r>
              <a:rPr lang="zh-CN" altLang="en-US" dirty="0"/>
              <a:t>。在经济学领域，也有一本“圣经”，叫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博弈论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/>
              <a:t>。这两本圣经，几乎同时诞生于上世纪中叶，分别由香农和冯</a:t>
            </a:r>
            <a:r>
              <a:rPr lang="en-US" altLang="zh-CN" dirty="0"/>
              <a:t>.</a:t>
            </a:r>
            <a:r>
              <a:rPr lang="zh-CN" altLang="en-US" dirty="0"/>
              <a:t>诺伊曼创立。这两本“圣经”其实是同一本圣经的上下两册，它们的灵魂是完全一致的。而偶然发现这个秘密，并将这两本圣经融合起来的，便是正在努力探索中的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安全通论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冯</a:t>
            </a:r>
            <a:r>
              <a:rPr lang="en-US" altLang="zh-CN" dirty="0"/>
              <a:t>.</a:t>
            </a:r>
            <a:r>
              <a:rPr lang="zh-CN" altLang="en-US" dirty="0"/>
              <a:t>诺伊曼的</a:t>
            </a:r>
            <a:r>
              <a:rPr lang="en-US" altLang="zh-CN" dirty="0"/>
              <a:t>《</a:t>
            </a:r>
            <a:r>
              <a:rPr lang="zh-CN" altLang="en-US" dirty="0"/>
              <a:t>博弈论</a:t>
            </a:r>
            <a:r>
              <a:rPr lang="en-US" altLang="zh-CN" dirty="0"/>
              <a:t>》</a:t>
            </a:r>
            <a:r>
              <a:rPr lang="zh-CN" altLang="en-US" dirty="0"/>
              <a:t>对人类文明的影响也大得惊人，特别是经天才数学家纳什精练后，</a:t>
            </a:r>
            <a:r>
              <a:rPr lang="en-US" altLang="zh-CN" dirty="0"/>
              <a:t>《</a:t>
            </a:r>
            <a:r>
              <a:rPr lang="zh-CN" altLang="en-US" dirty="0"/>
              <a:t>博弈论</a:t>
            </a:r>
            <a:r>
              <a:rPr lang="en-US" altLang="zh-CN" dirty="0"/>
              <a:t>》</a:t>
            </a:r>
            <a:r>
              <a:rPr lang="zh-CN" altLang="en-US" dirty="0"/>
              <a:t>几乎就成为了现代经济学的主宰，由它催生的诺贝尔奖至少一长串。</a:t>
            </a:r>
            <a:endParaRPr lang="en-US" altLang="zh-CN" dirty="0"/>
          </a:p>
          <a:p>
            <a:r>
              <a:rPr lang="zh-CN" altLang="en-US" dirty="0"/>
              <a:t>实际上，在信息论界，大家对</a:t>
            </a:r>
            <a:r>
              <a:rPr lang="en-US" altLang="zh-CN" dirty="0"/>
              <a:t>《</a:t>
            </a:r>
            <a:r>
              <a:rPr lang="zh-CN" altLang="en-US" dirty="0"/>
              <a:t>博弈论</a:t>
            </a:r>
            <a:r>
              <a:rPr lang="en-US" altLang="zh-CN" dirty="0"/>
              <a:t>》</a:t>
            </a:r>
            <a:r>
              <a:rPr lang="zh-CN" altLang="en-US" dirty="0"/>
              <a:t>知之甚少；同样，在博弈论界，大家对</a:t>
            </a:r>
            <a:r>
              <a:rPr lang="en-US" altLang="zh-CN" dirty="0"/>
              <a:t>《</a:t>
            </a:r>
            <a:r>
              <a:rPr lang="zh-CN" altLang="en-US" dirty="0"/>
              <a:t>信息论</a:t>
            </a:r>
            <a:r>
              <a:rPr lang="en-US" altLang="zh-CN" dirty="0"/>
              <a:t>》</a:t>
            </a:r>
            <a:r>
              <a:rPr lang="zh-CN" altLang="en-US" dirty="0"/>
              <a:t>也几乎不懂。可以说，在全世界，同时精通并深入研究</a:t>
            </a:r>
            <a:r>
              <a:rPr lang="en-US" altLang="zh-CN" dirty="0"/>
              <a:t>《</a:t>
            </a:r>
            <a:r>
              <a:rPr lang="zh-CN" altLang="en-US" dirty="0"/>
              <a:t>博弈论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信息论</a:t>
            </a:r>
            <a:r>
              <a:rPr lang="en-US" altLang="zh-CN" dirty="0"/>
              <a:t>》</a:t>
            </a:r>
            <a:r>
              <a:rPr lang="zh-CN" altLang="en-US" dirty="0"/>
              <a:t>的人屈指可数。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：信息论与博弈论的再认识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833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参与者</a:t>
            </a:r>
            <a:r>
              <a:rPr lang="en-US" altLang="zh-CN" dirty="0"/>
              <a:t>2</a:t>
            </a:r>
            <a:r>
              <a:rPr lang="zh-CN" altLang="zh-CN" dirty="0"/>
              <a:t>（乙方）的</a:t>
            </a:r>
            <a:r>
              <a:rPr lang="zh-CN" altLang="zh-CN" dirty="0">
                <a:solidFill>
                  <a:srgbClr val="FF0000"/>
                </a:solidFill>
              </a:rPr>
              <a:t>战略空间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zh-CN" dirty="0"/>
              <a:t>定义为</a:t>
            </a:r>
            <a:r>
              <a:rPr lang="zh-CN" altLang="en-US" dirty="0"/>
              <a:t>：</a:t>
            </a:r>
            <a:endParaRPr lang="zh-CN" altLang="zh-CN" dirty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S</a:t>
            </a:r>
            <a:r>
              <a:rPr lang="en-US" altLang="zh-CN" baseline="-25000" dirty="0"/>
              <a:t>2</a:t>
            </a:r>
            <a:r>
              <a:rPr lang="en-US" altLang="zh-CN" dirty="0"/>
              <a:t>={0</a:t>
            </a:r>
            <a:r>
              <a:rPr lang="zh-CN" altLang="zh-CN" dirty="0"/>
              <a:t>≤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m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+y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m</a:t>
            </a:r>
            <a:r>
              <a:rPr lang="en-US" altLang="zh-CN" dirty="0"/>
              <a:t>=1}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它是边长为</a:t>
            </a:r>
            <a:r>
              <a:rPr lang="en-US" altLang="zh-CN" dirty="0"/>
              <a:t>1</a:t>
            </a:r>
            <a:r>
              <a:rPr lang="zh-CN" altLang="zh-CN" dirty="0"/>
              <a:t>的</a:t>
            </a:r>
            <a:r>
              <a:rPr lang="en-US" altLang="zh-CN" dirty="0"/>
              <a:t>m</a:t>
            </a:r>
            <a:r>
              <a:rPr lang="zh-CN" altLang="zh-CN" dirty="0"/>
              <a:t>维封闭立方体中的一个</a:t>
            </a:r>
            <a:r>
              <a:rPr lang="en-US" altLang="zh-CN" dirty="0"/>
              <a:t>m-1</a:t>
            </a:r>
            <a:r>
              <a:rPr lang="zh-CN" altLang="zh-CN" dirty="0"/>
              <a:t>维封闭子立方体（当然，也就是欧氏空间的非空紧凸集）。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696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对参与者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2</a:t>
            </a:r>
            <a:r>
              <a:rPr lang="zh-CN" altLang="zh-CN" dirty="0"/>
              <a:t>的任意两个具体的纯战略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∈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（即，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=(p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+p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=1</a:t>
            </a:r>
            <a:r>
              <a:rPr lang="zh-CN" altLang="zh-CN" dirty="0"/>
              <a:t>）和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zh-CN" dirty="0"/>
              <a:t>∈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zh-CN" dirty="0"/>
              <a:t>（即，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=(q</a:t>
            </a:r>
            <a:r>
              <a:rPr lang="en-US" altLang="zh-CN" baseline="-25000" dirty="0"/>
              <a:t>1</a:t>
            </a:r>
            <a:r>
              <a:rPr lang="en-US" altLang="zh-CN" dirty="0"/>
              <a:t>,q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m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dirty="0"/>
              <a:t>+q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m</a:t>
            </a:r>
            <a:r>
              <a:rPr lang="en-US" altLang="zh-CN" dirty="0"/>
              <a:t>=1</a:t>
            </a:r>
            <a:r>
              <a:rPr lang="zh-CN" altLang="zh-CN" dirty="0"/>
              <a:t>）分别定义他们的收益函数</a:t>
            </a:r>
            <a:r>
              <a:rPr lang="zh-CN" altLang="en-US" dirty="0"/>
              <a:t>。</a:t>
            </a:r>
            <a:r>
              <a:rPr lang="zh-CN" altLang="zh-CN" dirty="0"/>
              <a:t>参与者</a:t>
            </a:r>
            <a:r>
              <a:rPr lang="en-US" altLang="zh-CN" dirty="0"/>
              <a:t>1</a:t>
            </a:r>
            <a:r>
              <a:rPr lang="zh-CN" altLang="zh-CN" dirty="0"/>
              <a:t>（甲方）的</a:t>
            </a:r>
            <a:r>
              <a:rPr lang="zh-CN" altLang="zh-CN" dirty="0">
                <a:solidFill>
                  <a:srgbClr val="FF0000"/>
                </a:solidFill>
              </a:rPr>
              <a:t>收益函数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定义为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        u</a:t>
            </a:r>
            <a:r>
              <a:rPr lang="en-US" altLang="zh-CN" baseline="-25000" dirty="0"/>
              <a:t>1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)=</a:t>
            </a:r>
            <a:r>
              <a:rPr lang="zh-CN" altLang="zh-CN" dirty="0"/>
              <a:t>∑</a:t>
            </a:r>
            <a:r>
              <a:rPr lang="en-US" altLang="zh-CN" baseline="-25000" dirty="0"/>
              <a:t>j=1</a:t>
            </a:r>
            <a:r>
              <a:rPr lang="en-US" altLang="zh-CN" baseline="30000" dirty="0"/>
              <a:t>m</a:t>
            </a:r>
            <a:r>
              <a:rPr lang="en-US" altLang="zh-CN" dirty="0"/>
              <a:t>q</a:t>
            </a:r>
            <a:r>
              <a:rPr lang="en-US" altLang="zh-CN" baseline="-25000" dirty="0"/>
              <a:t>j</a:t>
            </a:r>
            <a:r>
              <a:rPr lang="zh-CN" altLang="zh-CN" dirty="0"/>
              <a:t>∑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=1</a:t>
            </a:r>
            <a:r>
              <a:rPr lang="en-US" altLang="zh-CN" baseline="30000" dirty="0"/>
              <a:t>n</a:t>
            </a:r>
            <a:r>
              <a:rPr lang="en-US" altLang="zh-CN" dirty="0"/>
              <a:t>A</a:t>
            </a:r>
            <a:r>
              <a:rPr lang="en-US" altLang="zh-CN" baseline="-25000" dirty="0"/>
              <a:t>ij</a:t>
            </a:r>
            <a:r>
              <a:rPr lang="en-US" altLang="zh-CN" dirty="0"/>
              <a:t>log[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/p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</a:p>
          <a:p>
            <a:r>
              <a:rPr lang="zh-CN" altLang="zh-CN" dirty="0"/>
              <a:t>其实这个收益函数就是</a:t>
            </a:r>
            <a:r>
              <a:rPr lang="en-US" altLang="zh-CN" dirty="0"/>
              <a:t>I(X;Y)</a:t>
            </a:r>
            <a:r>
              <a:rPr lang="zh-CN" altLang="zh-CN" dirty="0"/>
              <a:t>，即，</a:t>
            </a:r>
            <a:r>
              <a:rPr lang="en-US" altLang="zh-CN" dirty="0"/>
              <a:t>X</a:t>
            </a:r>
            <a:r>
              <a:rPr lang="zh-CN" altLang="zh-CN" dirty="0"/>
              <a:t>与</a:t>
            </a:r>
            <a:r>
              <a:rPr lang="en-US" altLang="zh-CN" dirty="0"/>
              <a:t>Y</a:t>
            </a:r>
            <a:r>
              <a:rPr lang="zh-CN" altLang="zh-CN" dirty="0"/>
              <a:t>的互信息，这里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的概率分布函数分别由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zh-CN" dirty="0"/>
              <a:t>定义为</a:t>
            </a:r>
          </a:p>
          <a:p>
            <a:pPr marL="109728" indent="0">
              <a:buNone/>
            </a:pPr>
            <a:r>
              <a:rPr lang="en-US" altLang="zh-CN" dirty="0"/>
              <a:t>      P(X=</a:t>
            </a:r>
            <a:r>
              <a:rPr lang="en-US" altLang="zh-CN" dirty="0" err="1"/>
              <a:t>i</a:t>
            </a:r>
            <a:r>
              <a:rPr lang="en-US" altLang="zh-CN" dirty="0"/>
              <a:t>)=p</a:t>
            </a:r>
            <a:r>
              <a:rPr lang="en-US" altLang="zh-CN" baseline="-25000" dirty="0"/>
              <a:t>i</a:t>
            </a:r>
            <a:r>
              <a:rPr lang="zh-CN" altLang="zh-CN" dirty="0"/>
              <a:t>，</a:t>
            </a:r>
            <a:r>
              <a:rPr lang="en-US" altLang="zh-CN" dirty="0"/>
              <a:t>(1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≤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zh-CN" dirty="0"/>
              <a:t>≤</a:t>
            </a:r>
            <a:r>
              <a:rPr lang="en-US" altLang="zh-CN" dirty="0"/>
              <a:t>1)</a:t>
            </a:r>
            <a:r>
              <a:rPr lang="zh-CN" altLang="zh-CN" dirty="0"/>
              <a:t>和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 P(Y=j)=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j</a:t>
            </a:r>
            <a:r>
              <a:rPr lang="zh-CN" altLang="zh-CN" dirty="0"/>
              <a:t>，</a:t>
            </a:r>
            <a:r>
              <a:rPr lang="en-US" altLang="zh-CN" dirty="0"/>
              <a:t>(1</a:t>
            </a:r>
            <a:r>
              <a:rPr lang="zh-CN" altLang="zh-CN" dirty="0"/>
              <a:t>≤</a:t>
            </a:r>
            <a:r>
              <a:rPr lang="en-US" altLang="zh-CN" dirty="0"/>
              <a:t>j</a:t>
            </a:r>
            <a:r>
              <a:rPr lang="zh-CN" altLang="zh-CN" dirty="0"/>
              <a:t>≤</a:t>
            </a:r>
            <a:r>
              <a:rPr lang="en-US" altLang="zh-CN" dirty="0"/>
              <a:t>m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≤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j</a:t>
            </a:r>
            <a:r>
              <a:rPr lang="zh-CN" altLang="zh-CN" dirty="0"/>
              <a:t>≤</a:t>
            </a:r>
            <a:r>
              <a:rPr lang="en-US" altLang="zh-CN" dirty="0"/>
              <a:t>1)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158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根据定理</a:t>
            </a:r>
            <a:r>
              <a:rPr lang="en-US" altLang="zh-CN" dirty="0"/>
              <a:t>7.3</a:t>
            </a:r>
            <a:r>
              <a:rPr lang="zh-CN" altLang="zh-CN" dirty="0"/>
              <a:t>（</a:t>
            </a:r>
            <a:r>
              <a:rPr lang="zh-CN" altLang="zh-CN" dirty="0">
                <a:solidFill>
                  <a:srgbClr val="FF0000"/>
                </a:solidFill>
              </a:rPr>
              <a:t>互信息的凹凸性定理</a:t>
            </a:r>
            <a:r>
              <a:rPr lang="zh-CN" altLang="zh-CN" dirty="0"/>
              <a:t>），在信道</a:t>
            </a:r>
            <a:r>
              <a:rPr lang="en-US" altLang="zh-CN" dirty="0"/>
              <a:t>p(x</a:t>
            </a:r>
            <a:r>
              <a:rPr lang="zh-CN" altLang="zh-CN" dirty="0"/>
              <a:t>│</a:t>
            </a:r>
            <a:r>
              <a:rPr lang="en-US" altLang="zh-CN" dirty="0"/>
              <a:t>y)</a:t>
            </a:r>
            <a:r>
              <a:rPr lang="zh-CN" altLang="zh-CN" dirty="0"/>
              <a:t>被固定的条件下，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zh-CN" dirty="0"/>
              <a:t>对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zh-CN" altLang="zh-CN" dirty="0"/>
              <a:t>∈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zh-CN" dirty="0"/>
              <a:t>是连续的，且对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是凹函数（当然更是拟凹的了）。</a:t>
            </a:r>
          </a:p>
          <a:p>
            <a:pPr marL="109728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参与者</a:t>
            </a:r>
            <a:r>
              <a:rPr lang="en-US" altLang="zh-CN" dirty="0"/>
              <a:t>2</a:t>
            </a:r>
            <a:r>
              <a:rPr lang="zh-CN" altLang="zh-CN" dirty="0"/>
              <a:t>（乙方）的收益函数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定义为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   u</a:t>
            </a:r>
            <a:r>
              <a:rPr lang="en-US" altLang="zh-CN" baseline="-25000" dirty="0"/>
              <a:t>2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)= </a:t>
            </a:r>
            <a:r>
              <a:rPr lang="zh-CN" altLang="zh-CN" dirty="0"/>
              <a:t>∑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=1</a:t>
            </a:r>
            <a:r>
              <a:rPr lang="en-US" altLang="zh-CN" baseline="30000" dirty="0"/>
              <a:t>n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zh-CN" dirty="0"/>
              <a:t>∑</a:t>
            </a:r>
            <a:r>
              <a:rPr lang="en-US" altLang="zh-CN" baseline="-25000" dirty="0"/>
              <a:t>j=1</a:t>
            </a:r>
            <a:r>
              <a:rPr lang="en-US" altLang="zh-CN" baseline="30000" dirty="0"/>
              <a:t>m</a:t>
            </a:r>
            <a:r>
              <a:rPr lang="en-US" altLang="zh-CN" dirty="0"/>
              <a:t>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ji</a:t>
            </a:r>
            <a:r>
              <a:rPr lang="en-US" altLang="zh-CN" dirty="0" err="1"/>
              <a:t>log</a:t>
            </a:r>
            <a:r>
              <a:rPr lang="en-US" altLang="zh-CN" dirty="0"/>
              <a:t>[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ji</a:t>
            </a:r>
            <a:r>
              <a:rPr lang="en-US" altLang="zh-CN" dirty="0"/>
              <a:t>/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j</a:t>
            </a:r>
            <a:r>
              <a:rPr lang="en-US" altLang="zh-CN" dirty="0"/>
              <a:t>]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其实这个收益函数就是</a:t>
            </a:r>
            <a:r>
              <a:rPr lang="en-US" altLang="zh-CN" dirty="0"/>
              <a:t>I(Y;X)</a:t>
            </a:r>
            <a:r>
              <a:rPr lang="zh-CN" altLang="zh-CN" dirty="0"/>
              <a:t>，即，</a:t>
            </a:r>
            <a:r>
              <a:rPr lang="en-US" altLang="zh-CN" dirty="0"/>
              <a:t>Y</a:t>
            </a:r>
            <a:r>
              <a:rPr lang="zh-CN" altLang="zh-CN" dirty="0"/>
              <a:t>与</a:t>
            </a:r>
            <a:r>
              <a:rPr lang="en-US" altLang="zh-CN" dirty="0"/>
              <a:t>X</a:t>
            </a:r>
            <a:r>
              <a:rPr lang="zh-CN" altLang="zh-CN" dirty="0"/>
              <a:t>的互信息。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208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于是，定理</a:t>
            </a:r>
            <a:r>
              <a:rPr lang="en-US" altLang="zh-CN" dirty="0"/>
              <a:t>7.1</a:t>
            </a:r>
            <a:r>
              <a:rPr lang="zh-CN" altLang="zh-CN" dirty="0"/>
              <a:t>中的条件就被全部满足，即，我们人为构造的标准式博弈</a:t>
            </a:r>
            <a:r>
              <a:rPr lang="en-US" altLang="zh-CN" dirty="0"/>
              <a:t>G={S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;u</a:t>
            </a:r>
            <a:r>
              <a:rPr lang="en-US" altLang="zh-CN" baseline="-25000" dirty="0"/>
              <a:t>1</a:t>
            </a:r>
            <a:r>
              <a:rPr lang="en-US" altLang="zh-CN" dirty="0"/>
              <a:t>,u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zh-CN" dirty="0"/>
              <a:t>就存在纯战略的纳什均衡。这就是说存在着某对纯战略</a:t>
            </a:r>
          </a:p>
          <a:p>
            <a:pPr marL="109728" indent="0">
              <a:buNone/>
            </a:pPr>
            <a:r>
              <a:rPr lang="en-US" altLang="zh-CN" dirty="0"/>
              <a:t>      s*</a:t>
            </a:r>
            <a:r>
              <a:rPr lang="en-US" altLang="zh-CN" baseline="-25000" dirty="0"/>
              <a:t>1</a:t>
            </a:r>
            <a:r>
              <a:rPr lang="en-US" altLang="zh-CN" dirty="0"/>
              <a:t>=(p*</a:t>
            </a:r>
            <a:r>
              <a:rPr lang="en-US" altLang="zh-CN" baseline="-25000" dirty="0"/>
              <a:t>1</a:t>
            </a:r>
            <a:r>
              <a:rPr lang="en-US" altLang="zh-CN" dirty="0"/>
              <a:t>,p*</a:t>
            </a:r>
            <a:r>
              <a:rPr lang="en-US" altLang="zh-CN" baseline="-25000" dirty="0"/>
              <a:t>2</a:t>
            </a:r>
            <a:r>
              <a:rPr lang="en-US" altLang="zh-CN" dirty="0"/>
              <a:t>,…,p*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s*</a:t>
            </a:r>
            <a:r>
              <a:rPr lang="en-US" altLang="zh-CN" baseline="-25000" dirty="0"/>
              <a:t>2</a:t>
            </a:r>
            <a:r>
              <a:rPr lang="en-US" altLang="zh-CN" dirty="0"/>
              <a:t>=(q*</a:t>
            </a:r>
            <a:r>
              <a:rPr lang="en-US" altLang="zh-CN" baseline="-25000" dirty="0"/>
              <a:t>1</a:t>
            </a:r>
            <a:r>
              <a:rPr lang="en-US" altLang="zh-CN" dirty="0"/>
              <a:t>,q*</a:t>
            </a:r>
            <a:r>
              <a:rPr lang="en-US" altLang="zh-CN" baseline="-25000" dirty="0"/>
              <a:t>2</a:t>
            </a:r>
            <a:r>
              <a:rPr lang="en-US" altLang="zh-CN" dirty="0"/>
              <a:t>,…,q*</a:t>
            </a:r>
            <a:r>
              <a:rPr lang="en-US" altLang="zh-CN" baseline="-25000" dirty="0"/>
              <a:t>m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它们分别对应于某对输入和输出的随机变量</a:t>
            </a:r>
            <a:r>
              <a:rPr lang="en-US" altLang="zh-CN" dirty="0"/>
              <a:t>X*</a:t>
            </a:r>
            <a:r>
              <a:rPr lang="zh-CN" altLang="zh-CN" dirty="0"/>
              <a:t>和</a:t>
            </a:r>
            <a:r>
              <a:rPr lang="en-US" altLang="zh-CN" dirty="0"/>
              <a:t>Y*</a:t>
            </a:r>
            <a:r>
              <a:rPr lang="zh-CN" altLang="zh-CN" dirty="0"/>
              <a:t>（这里</a:t>
            </a:r>
            <a:r>
              <a:rPr lang="en-US" altLang="zh-CN" dirty="0"/>
              <a:t>P(X*=</a:t>
            </a:r>
            <a:r>
              <a:rPr lang="en-US" altLang="zh-CN" dirty="0" err="1"/>
              <a:t>i</a:t>
            </a:r>
            <a:r>
              <a:rPr lang="en-US" altLang="zh-CN" dirty="0"/>
              <a:t>)=p*</a:t>
            </a:r>
            <a:r>
              <a:rPr lang="en-US" altLang="zh-CN" baseline="-25000" dirty="0" err="1"/>
              <a:t>i</a:t>
            </a:r>
            <a:r>
              <a:rPr lang="en-US" altLang="zh-CN" dirty="0"/>
              <a:t>, 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n, p*</a:t>
            </a:r>
            <a:r>
              <a:rPr lang="en-US" altLang="zh-CN" baseline="-25000" dirty="0"/>
              <a:t>1</a:t>
            </a:r>
            <a:r>
              <a:rPr lang="en-US" altLang="zh-CN" dirty="0"/>
              <a:t>+p*</a:t>
            </a:r>
            <a:r>
              <a:rPr lang="en-US" altLang="zh-CN" baseline="-25000" dirty="0"/>
              <a:t>2</a:t>
            </a:r>
            <a:r>
              <a:rPr lang="en-US" altLang="zh-CN" dirty="0"/>
              <a:t>+…+p*</a:t>
            </a:r>
            <a:r>
              <a:rPr lang="en-US" altLang="zh-CN" baseline="-25000" dirty="0"/>
              <a:t>n</a:t>
            </a:r>
            <a:r>
              <a:rPr lang="en-US" altLang="zh-CN" dirty="0"/>
              <a:t>=1 </a:t>
            </a:r>
            <a:r>
              <a:rPr lang="zh-CN" altLang="zh-CN" dirty="0"/>
              <a:t>和</a:t>
            </a:r>
            <a:r>
              <a:rPr lang="en-US" altLang="zh-CN" dirty="0"/>
              <a:t>P(Y*=j)=q*</a:t>
            </a:r>
            <a:r>
              <a:rPr lang="en-US" altLang="zh-CN" baseline="-25000" dirty="0"/>
              <a:t>j</a:t>
            </a:r>
            <a:r>
              <a:rPr lang="en-US" altLang="zh-CN" dirty="0"/>
              <a:t>, 1</a:t>
            </a:r>
            <a:r>
              <a:rPr lang="zh-CN" altLang="zh-CN" dirty="0"/>
              <a:t>≤</a:t>
            </a:r>
            <a:r>
              <a:rPr lang="en-US" altLang="zh-CN" dirty="0"/>
              <a:t>j</a:t>
            </a:r>
            <a:r>
              <a:rPr lang="zh-CN" altLang="zh-CN" dirty="0"/>
              <a:t>≤</a:t>
            </a:r>
            <a:r>
              <a:rPr lang="en-US" altLang="zh-CN" dirty="0"/>
              <a:t>m, q*</a:t>
            </a:r>
            <a:r>
              <a:rPr lang="en-US" altLang="zh-CN" baseline="-25000" dirty="0"/>
              <a:t>1</a:t>
            </a:r>
            <a:r>
              <a:rPr lang="en-US" altLang="zh-CN" dirty="0"/>
              <a:t>+q*</a:t>
            </a:r>
            <a:r>
              <a:rPr lang="en-US" altLang="zh-CN" baseline="-25000" dirty="0"/>
              <a:t>2</a:t>
            </a:r>
            <a:r>
              <a:rPr lang="en-US" altLang="zh-CN" dirty="0"/>
              <a:t>+…+q*</a:t>
            </a:r>
            <a:r>
              <a:rPr lang="en-US" altLang="zh-CN" baseline="-25000" dirty="0"/>
              <a:t>m</a:t>
            </a:r>
            <a:r>
              <a:rPr lang="en-US" altLang="zh-CN" dirty="0"/>
              <a:t>=1</a:t>
            </a:r>
            <a:r>
              <a:rPr lang="zh-CN" altLang="zh-CN" dirty="0"/>
              <a:t>），使得，同时成立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459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任意给定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zh-CN" dirty="0"/>
              <a:t>∈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zh-CN" dirty="0"/>
              <a:t>，一定有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(s*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≥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，对所有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∈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和任意给定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∈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，一定有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,s*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≥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，对所有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zh-CN" dirty="0"/>
              <a:t>∈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zh-CN" altLang="zh-CN" dirty="0"/>
              <a:t>换句话说，根据信道容量的定义，就知道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(s*</a:t>
            </a:r>
            <a:r>
              <a:rPr lang="en-US" altLang="zh-CN" baseline="-25000" dirty="0"/>
              <a:t>1</a:t>
            </a:r>
            <a:r>
              <a:rPr lang="en-US" altLang="zh-CN" dirty="0"/>
              <a:t>,s*</a:t>
            </a:r>
            <a:r>
              <a:rPr lang="en-US" altLang="zh-CN" baseline="-25000" dirty="0"/>
              <a:t>2</a:t>
            </a:r>
            <a:r>
              <a:rPr lang="en-US" altLang="zh-CN" dirty="0"/>
              <a:t>)=u</a:t>
            </a:r>
            <a:r>
              <a:rPr lang="en-US" altLang="zh-CN" baseline="-25000" dirty="0"/>
              <a:t>2</a:t>
            </a:r>
            <a:r>
              <a:rPr lang="en-US" altLang="zh-CN" dirty="0"/>
              <a:t>(s*</a:t>
            </a:r>
            <a:r>
              <a:rPr lang="en-US" altLang="zh-CN" baseline="-25000" dirty="0"/>
              <a:t>1</a:t>
            </a:r>
            <a:r>
              <a:rPr lang="en-US" altLang="zh-CN" dirty="0"/>
              <a:t>,s*</a:t>
            </a:r>
            <a:r>
              <a:rPr lang="en-US" altLang="zh-CN" baseline="-25000" dirty="0"/>
              <a:t>2</a:t>
            </a:r>
            <a:r>
              <a:rPr lang="en-US" altLang="zh-CN" dirty="0"/>
              <a:t>)=C</a:t>
            </a:r>
            <a:r>
              <a:rPr lang="zh-CN" altLang="zh-CN" dirty="0"/>
              <a:t>，信道</a:t>
            </a:r>
            <a:r>
              <a:rPr lang="en-US" altLang="zh-CN" dirty="0"/>
              <a:t>p(y</a:t>
            </a:r>
            <a:r>
              <a:rPr lang="zh-CN" altLang="zh-CN" dirty="0"/>
              <a:t>│</a:t>
            </a:r>
            <a:r>
              <a:rPr lang="en-US" altLang="zh-CN" dirty="0"/>
              <a:t>x)</a:t>
            </a:r>
            <a:r>
              <a:rPr lang="zh-CN" altLang="zh-CN" dirty="0"/>
              <a:t>的信道容量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47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至此，我们就发现了《信息论》与《博弈论》之间的第一处核心融合，即，</a:t>
            </a:r>
          </a:p>
          <a:p>
            <a:r>
              <a:rPr lang="zh-CN" altLang="zh-CN" dirty="0"/>
              <a:t>定理</a:t>
            </a:r>
            <a:r>
              <a:rPr lang="en-US" altLang="zh-CN" dirty="0"/>
              <a:t>7.4</a:t>
            </a:r>
            <a:r>
              <a:rPr lang="zh-CN" altLang="zh-CN" dirty="0"/>
              <a:t>（</a:t>
            </a:r>
            <a:r>
              <a:rPr lang="zh-CN" altLang="zh-CN" dirty="0">
                <a:solidFill>
                  <a:srgbClr val="FF0000"/>
                </a:solidFill>
              </a:rPr>
              <a:t>信道容量与纳什均衡的融合定理</a:t>
            </a:r>
            <a:r>
              <a:rPr lang="zh-CN" altLang="zh-CN" dirty="0"/>
              <a:t>）：当信道固定时，若以输入和输出之间的互信息为收益函数，那么，发信方和收信方之间的标准式博弈一定存在纯战略的纳什均衡，而且，当达到纳什均衡时，他们的收益函数就刚好是收发双方之间的信道的信道容量。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078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至此，我们便明白了，为什么过去广播信道的信道容量成为了难题，因为，大家没有博弈概念，没有搞清楚收发各方的优化目标，而是在“鱼和熊掌兼得”的情况下来试图计算所谓的信道容量，当然，就不可能有结果了。自己都不清楚自己想要什么，怎么可能有最佳策略呢！</a:t>
            </a:r>
          </a:p>
          <a:p>
            <a:r>
              <a:rPr lang="zh-CN" altLang="zh-CN" dirty="0"/>
              <a:t>下面，我们就在锁定收发各方的利益目标（优化目标）的条件下，给出广播信道相应的“信道容量”（当然，给出的解是博弈论解，即，并不是某个数学解析公式），即，由纳什均衡状态所围成的区域。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23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最后，再来看</a:t>
            </a:r>
            <a:r>
              <a:rPr lang="zh-CN" altLang="zh-CN" dirty="0">
                <a:solidFill>
                  <a:srgbClr val="FF0000"/>
                </a:solidFill>
              </a:rPr>
              <a:t>全连通网络的信道容量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所谓</a:t>
            </a:r>
            <a:r>
              <a:rPr lang="en-US" altLang="zh-CN" dirty="0"/>
              <a:t>N</a:t>
            </a:r>
            <a:r>
              <a:rPr lang="zh-CN" altLang="zh-CN" dirty="0"/>
              <a:t>个用户的全连通网络，就是在该网络中，每个用户既是收信方，同时又是发信方。那么，如何来考虑这种网络中的信道容量呢？其实，若利用上面的博弈思路，只要每个用户自己的目标锁定后，那么，由他们所构成的</a:t>
            </a:r>
            <a:r>
              <a:rPr lang="en-US" altLang="zh-CN" dirty="0"/>
              <a:t>N</a:t>
            </a:r>
            <a:r>
              <a:rPr lang="zh-CN" altLang="zh-CN" dirty="0"/>
              <a:t>个参与者的博弈，就一定存在纳什均衡，而且，他们各自的最大利益也能够在纳什均衡状态下被确定，而且，这些最大值所围成的区域，便是可达的信道容量。非常幸运的是：互信息函数及其线性组合的凹性，保证了纯战略纳什均衡的存在性。</a:t>
            </a:r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42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设网络中的</a:t>
            </a:r>
            <a:r>
              <a:rPr lang="en-US" altLang="zh-CN" dirty="0"/>
              <a:t>N</a:t>
            </a:r>
            <a:r>
              <a:rPr lang="zh-CN" altLang="zh-CN" dirty="0"/>
              <a:t>个用户分别用随机变量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,…,X</a:t>
            </a:r>
            <a:r>
              <a:rPr lang="en-US" altLang="zh-CN" baseline="-25000" dirty="0"/>
              <a:t>N</a:t>
            </a:r>
            <a:r>
              <a:rPr lang="zh-CN" altLang="zh-CN" dirty="0"/>
              <a:t>来表示，并且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zh-CN" dirty="0"/>
              <a:t>是有</a:t>
            </a:r>
            <a:r>
              <a:rPr lang="en-US" altLang="zh-CN" dirty="0"/>
              <a:t>M(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zh-CN" dirty="0"/>
              <a:t>个取值的随机变量，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。</a:t>
            </a:r>
          </a:p>
          <a:p>
            <a:pPr algn="just"/>
            <a:r>
              <a:rPr lang="zh-CN" altLang="zh-CN" dirty="0"/>
              <a:t>构造一个有</a:t>
            </a:r>
            <a:r>
              <a:rPr lang="en-US" altLang="zh-CN" dirty="0"/>
              <a:t>N</a:t>
            </a:r>
            <a:r>
              <a:rPr lang="zh-CN" altLang="zh-CN" dirty="0"/>
              <a:t>个人参与的标准式博弈</a:t>
            </a:r>
            <a:r>
              <a:rPr lang="en-US" altLang="zh-CN" dirty="0"/>
              <a:t>G={S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,…,S</a:t>
            </a:r>
            <a:r>
              <a:rPr lang="en-US" altLang="zh-CN" baseline="-25000" dirty="0"/>
              <a:t>N</a:t>
            </a:r>
            <a:r>
              <a:rPr lang="en-US" altLang="zh-CN" dirty="0"/>
              <a:t>; u</a:t>
            </a:r>
            <a:r>
              <a:rPr lang="en-US" altLang="zh-CN" baseline="-25000" dirty="0"/>
              <a:t>1</a:t>
            </a:r>
            <a:r>
              <a:rPr lang="en-US" altLang="zh-CN" dirty="0"/>
              <a:t>,u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N</a:t>
            </a:r>
            <a:r>
              <a:rPr lang="en-US" altLang="zh-CN" dirty="0"/>
              <a:t> }</a:t>
            </a:r>
            <a:r>
              <a:rPr lang="zh-CN" altLang="zh-CN" dirty="0"/>
              <a:t>如下：</a:t>
            </a:r>
          </a:p>
          <a:p>
            <a:r>
              <a:rPr lang="zh-CN" altLang="zh-CN" dirty="0"/>
              <a:t>参与者</a:t>
            </a:r>
            <a:r>
              <a:rPr lang="en-US" altLang="zh-CN" dirty="0" err="1"/>
              <a:t>i</a:t>
            </a:r>
            <a:r>
              <a:rPr lang="zh-CN" altLang="zh-CN" dirty="0"/>
              <a:t>（用户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,1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）的战略空间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zh-CN" dirty="0"/>
              <a:t>定义为</a:t>
            </a:r>
          </a:p>
          <a:p>
            <a:pPr marL="109728" indent="0">
              <a:buNone/>
            </a:pPr>
            <a:r>
              <a:rPr lang="en-US" altLang="zh-CN" dirty="0"/>
              <a:t>   S</a:t>
            </a:r>
            <a:r>
              <a:rPr lang="en-US" altLang="zh-CN" baseline="-25000" dirty="0"/>
              <a:t>i</a:t>
            </a:r>
            <a:r>
              <a:rPr lang="en-US" altLang="zh-CN" dirty="0"/>
              <a:t>={0</a:t>
            </a:r>
            <a:r>
              <a:rPr lang="zh-CN" altLang="zh-CN" dirty="0"/>
              <a:t>≤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ji</a:t>
            </a:r>
            <a:r>
              <a:rPr lang="zh-CN" altLang="zh-CN" dirty="0"/>
              <a:t>≤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j</a:t>
            </a:r>
            <a:r>
              <a:rPr lang="zh-CN" altLang="zh-CN" dirty="0"/>
              <a:t>≤</a:t>
            </a:r>
            <a:r>
              <a:rPr lang="en-US" altLang="zh-CN" dirty="0"/>
              <a:t>M(</a:t>
            </a:r>
            <a:r>
              <a:rPr lang="en-US" altLang="zh-CN" dirty="0" err="1"/>
              <a:t>i</a:t>
            </a:r>
            <a:r>
              <a:rPr lang="en-US" altLang="zh-CN" dirty="0"/>
              <a:t>), x</a:t>
            </a:r>
            <a:r>
              <a:rPr lang="en-US" altLang="zh-CN" baseline="-25000" dirty="0"/>
              <a:t>1i</a:t>
            </a:r>
            <a:r>
              <a:rPr lang="en-US" altLang="zh-CN" dirty="0"/>
              <a:t>+x</a:t>
            </a:r>
            <a:r>
              <a:rPr lang="en-US" altLang="zh-CN" baseline="-25000" dirty="0"/>
              <a:t>2i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baseline="-25000" dirty="0"/>
              <a:t>(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)</a:t>
            </a:r>
            <a:r>
              <a:rPr lang="en-US" altLang="zh-CN" baseline="-25000" dirty="0" err="1"/>
              <a:t>i</a:t>
            </a:r>
            <a:r>
              <a:rPr lang="en-US" altLang="zh-CN" dirty="0"/>
              <a:t>=1}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：三论融合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243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香农在创立</a:t>
            </a:r>
            <a:r>
              <a:rPr lang="en-US" altLang="zh-CN" dirty="0"/>
              <a:t>1</a:t>
            </a:r>
            <a:r>
              <a:rPr lang="zh-CN" altLang="zh-CN" dirty="0"/>
              <a:t>对</a:t>
            </a:r>
            <a:r>
              <a:rPr lang="en-US" altLang="zh-CN" dirty="0"/>
              <a:t>1</a:t>
            </a:r>
            <a:r>
              <a:rPr lang="zh-CN" altLang="zh-CN" dirty="0"/>
              <a:t>通信的《信息论》时，非常巧妙地利用了转移矩阵来描述信道和互信息等重要概念，以至于后人在研究多用户网络信息论时，首先想到的就是“照猫画虎”，而且，还真的在“多输入单输出信道”中取得了重要成果，求出了（实际上只是部分求出了）所谓的“信道容量”。但遗憾的是，人们误入了歧途，数十年的停滞不前便是最有力的证明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：几点反醒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21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我们在用《博弈论》来继续研究安全对抗时，却偶然发现，《信息论》和《博弈论》之间的关系之密切，完全超出了过去的想象。甚至，刷新了过去对通信的看法，让通信，特别是网络通信，以全新的面貌重新登场。比如，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）所谓通信，就是攻防一体情况下，黑客和红客之间的一种特殊安全对抗而已。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：信息论与博弈论的再认识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308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过去人们仿照香农，用各种各样的转移概率来描述多用户网络系统，比如，在多接入单输出信道时，用转移概率</a:t>
            </a:r>
            <a:r>
              <a:rPr lang="en-US" altLang="zh-CN" dirty="0"/>
              <a:t>P(y</a:t>
            </a:r>
            <a:r>
              <a:rPr lang="zh-CN" altLang="zh-CN" dirty="0"/>
              <a:t>│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)</a:t>
            </a:r>
            <a:r>
              <a:rPr lang="zh-CN" altLang="zh-CN" dirty="0"/>
              <a:t>来描述；在广播信道时，用转移概率</a:t>
            </a:r>
            <a:r>
              <a:rPr lang="en-US" altLang="zh-CN" dirty="0"/>
              <a:t>P(x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zh-CN" altLang="zh-CN" dirty="0"/>
              <a:t>│</a:t>
            </a:r>
            <a:r>
              <a:rPr lang="en-US" altLang="zh-CN" dirty="0"/>
              <a:t>y)</a:t>
            </a:r>
            <a:r>
              <a:rPr lang="zh-CN" altLang="zh-CN" dirty="0"/>
              <a:t>来描述；在中继信道时，用转移概率</a:t>
            </a:r>
            <a:r>
              <a:rPr lang="en-US" altLang="zh-CN" dirty="0"/>
              <a:t>P(y,y</a:t>
            </a:r>
            <a:r>
              <a:rPr lang="en-US" altLang="zh-CN" baseline="-25000" dirty="0"/>
              <a:t>1</a:t>
            </a:r>
            <a:r>
              <a:rPr lang="zh-CN" altLang="zh-CN" dirty="0"/>
              <a:t>│</a:t>
            </a:r>
            <a:r>
              <a:rPr lang="en-US" altLang="zh-CN" dirty="0"/>
              <a:t>x,x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zh-CN" dirty="0"/>
              <a:t>来描述等等。从表面上看来，这样的描述好像并没有问题，因为，确实仅仅通过</a:t>
            </a:r>
            <a:r>
              <a:rPr lang="en-US" altLang="zh-CN" dirty="0"/>
              <a:t>P(y</a:t>
            </a:r>
            <a:r>
              <a:rPr lang="zh-CN" altLang="zh-CN" dirty="0"/>
              <a:t>│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)</a:t>
            </a:r>
            <a:r>
              <a:rPr lang="zh-CN" altLang="zh-CN" dirty="0"/>
              <a:t>是求不出</a:t>
            </a:r>
            <a:r>
              <a:rPr lang="en-US" altLang="zh-CN" dirty="0"/>
              <a:t>P(x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zh-CN" altLang="zh-CN" dirty="0"/>
              <a:t>│</a:t>
            </a:r>
            <a:r>
              <a:rPr lang="en-US" altLang="zh-CN" dirty="0"/>
              <a:t>y)</a:t>
            </a:r>
            <a:r>
              <a:rPr lang="zh-CN" altLang="zh-CN" dirty="0"/>
              <a:t>的值，所以，有理由认为多输入信道和广播信道完全不同。但是，仔细分析后，便会发现，人们这们做，大有画蛇添足的味道。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：几点反醒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73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因为，实际上，对任意一个</a:t>
            </a:r>
            <a:r>
              <a:rPr lang="en-US" altLang="zh-CN" dirty="0"/>
              <a:t>n</a:t>
            </a:r>
            <a:r>
              <a:rPr lang="zh-CN" altLang="zh-CN" dirty="0"/>
              <a:t>用户（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）的网络通信系统，只要有足够多的收发信息样本，比如，足够长时间地从各用户终端连续记录下了随机变量（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）的同时刻的比特串（</a:t>
            </a:r>
            <a:r>
              <a:rPr lang="en-US" altLang="zh-CN" dirty="0"/>
              <a:t>y</a:t>
            </a:r>
            <a:r>
              <a:rPr lang="en-US" altLang="zh-CN" baseline="-25000" dirty="0"/>
              <a:t>1i</a:t>
            </a:r>
            <a:r>
              <a:rPr lang="en-US" altLang="zh-CN" dirty="0"/>
              <a:t>,y</a:t>
            </a:r>
            <a:r>
              <a:rPr lang="en-US" altLang="zh-CN" baseline="-25000" dirty="0"/>
              <a:t>2i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ni</a:t>
            </a:r>
            <a:r>
              <a:rPr lang="zh-CN" altLang="zh-CN" dirty="0"/>
              <a:t>）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en-US" altLang="zh-CN" dirty="0"/>
              <a:t>=1,2,…</a:t>
            </a:r>
            <a:r>
              <a:rPr lang="zh-CN" altLang="zh-CN" dirty="0"/>
              <a:t>，那么，根据“频率趋于概率”的大数定律，便可以得到</a:t>
            </a:r>
            <a:r>
              <a:rPr lang="en-US" altLang="zh-CN" dirty="0"/>
              <a:t>n</a:t>
            </a:r>
            <a:r>
              <a:rPr lang="zh-CN" altLang="zh-CN" dirty="0"/>
              <a:t>维随机变量（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）的全部概率分布，由此，便可以知道该</a:t>
            </a:r>
            <a:r>
              <a:rPr lang="en-US" altLang="zh-CN" dirty="0"/>
              <a:t>n</a:t>
            </a:r>
            <a:r>
              <a:rPr lang="zh-CN" altLang="zh-CN" dirty="0"/>
              <a:t>维随机变量的所有各种转移概率、所有随机分量的概率分布等等。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：几点反醒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203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多用户情形下，“用转移概率去描述信道”是行不通的，同样，想用一些直线去切割出“信道容量”也更行不通。此时的重点应该是说清楚每个用户的真正通信意图到底是什么，或者说，每个用户的优化目标是什么。否则，如果优化目标都不明确，哪可能有明确的结果呢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：几点反醒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020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如何才能把每个用户的通信意图，优化目标，说清楚呢？“权重”和“条件互信息”便是最直观的办法。对重要的通信对象，可以将其“权重”提高；对其它用户可以调低权重；对根本不关心的用户，可以将其权重设为</a:t>
            </a:r>
            <a:r>
              <a:rPr lang="en-US" altLang="zh-CN" dirty="0"/>
              <a:t>0</a:t>
            </a:r>
            <a:r>
              <a:rPr lang="zh-CN" altLang="zh-CN" dirty="0"/>
              <a:t>。而“条件互信息”则给出了从所关心的用户群那里，能够获得的信息数量。当然，与《信息论》最核心的香农信道编码定理一样，本章的博弈论方法也只是给出了网络通信中，各用户达到自己企望值的最大可达目标值，并未给出如何达到这个目标，具体的逼近方法仍然是要由编码和译码专家们去挖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：几点反醒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504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香农的《信息论》天生就是为</a:t>
            </a:r>
            <a:r>
              <a:rPr lang="en-US" altLang="zh-CN" dirty="0"/>
              <a:t>1</a:t>
            </a:r>
            <a:r>
              <a:rPr lang="zh-CN" altLang="zh-CN" dirty="0"/>
              <a:t>对</a:t>
            </a:r>
            <a:r>
              <a:rPr lang="en-US" altLang="zh-CN" dirty="0"/>
              <a:t>1</a:t>
            </a:r>
            <a:r>
              <a:rPr lang="zh-CN" altLang="zh-CN" dirty="0"/>
              <a:t>的通信系统设计的，不适合于多用户情形。</a:t>
            </a:r>
          </a:p>
          <a:p>
            <a:r>
              <a:rPr lang="zh-CN" altLang="zh-CN" dirty="0"/>
              <a:t>冯</a:t>
            </a:r>
            <a:r>
              <a:rPr lang="en-US" altLang="zh-CN" dirty="0"/>
              <a:t>.</a:t>
            </a:r>
            <a:r>
              <a:rPr lang="zh-CN" altLang="zh-CN" dirty="0"/>
              <a:t>诺伊曼的《博弈论》天生就是为多人博弈而设计的，</a:t>
            </a:r>
            <a:r>
              <a:rPr lang="en-US" altLang="zh-CN" dirty="0"/>
              <a:t>1</a:t>
            </a:r>
            <a:r>
              <a:rPr lang="zh-CN" altLang="zh-CN" dirty="0"/>
              <a:t>对</a:t>
            </a:r>
            <a:r>
              <a:rPr lang="en-US" altLang="zh-CN" dirty="0"/>
              <a:t>1</a:t>
            </a:r>
            <a:r>
              <a:rPr lang="zh-CN" altLang="zh-CN" dirty="0"/>
              <a:t>博弈仅仅是其特例。</a:t>
            </a:r>
          </a:p>
          <a:p>
            <a:r>
              <a:rPr lang="zh-CN" altLang="zh-CN" dirty="0"/>
              <a:t>《安全通论》的攻防对抗思想，很偶然地把《信息论》和《博弈论》粘接起来了，于是，便可以用《博弈论》的多用户优势，去弥补《信息论》的多用户缺陷，从而，为解决网络信息论的信道容量基本问题，提供新思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：几点反醒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52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5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）网络通信的“信息传输极限”一直就是多用户网络信息论中的头等难题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多用户通信，便是在攻防一体情况下，这些用户彼此之间的一种特殊的安全对抗。于是，网络信道容量这个大难题，便可以经过简单的两步，轻松转化成博弈论中常见的</a:t>
            </a:r>
            <a:r>
              <a:rPr lang="zh-CN" altLang="en-US" dirty="0">
                <a:solidFill>
                  <a:srgbClr val="FF0000"/>
                </a:solidFill>
              </a:rPr>
              <a:t>纳什均衡问题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步，每个博弈者锁定自己的需求（即，优化目标）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步，证明该种博弈刚好存在纳什均衡（非常幸运地得益于互信息函数</a:t>
            </a:r>
            <a:r>
              <a:rPr lang="en-US" altLang="zh-CN" dirty="0"/>
              <a:t>I(X;Y)</a:t>
            </a:r>
            <a:r>
              <a:rPr lang="zh-CN" altLang="en-US" dirty="0"/>
              <a:t>的凹性）。而且，在纳什均衡状态时，每个终端就都得到了自己的最优化结果。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：信息论与博弈论的再认识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/>
              <a:t>3</a:t>
            </a:r>
            <a:r>
              <a:rPr lang="zh-CN" altLang="en-US" dirty="0"/>
              <a:t>）“信道容量”其实并非像过去那么死板，更不是由几条固定直线切割而成的不变区域，而是在根据各博弈方的优化目标而变化的；优化目标不同，优化结果当然应该不同。</a:t>
            </a:r>
            <a:endParaRPr lang="en-US" altLang="zh-CN" dirty="0"/>
          </a:p>
          <a:p>
            <a:pPr algn="just"/>
            <a:r>
              <a:rPr lang="en-US" altLang="zh-CN" dirty="0"/>
              <a:t>《</a:t>
            </a:r>
            <a:r>
              <a:rPr lang="zh-CN" altLang="en-US" dirty="0"/>
              <a:t>信息论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博弈论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安全通论</a:t>
            </a:r>
            <a:r>
              <a:rPr lang="en-US" altLang="zh-CN" dirty="0"/>
              <a:t>》</a:t>
            </a:r>
            <a:r>
              <a:rPr lang="zh-CN" altLang="en-US" dirty="0"/>
              <a:t>三者之间融合后，就有：红客与黑客之间的攻防对抗，其实既是红客与黑客的博弈，也是红客与黑客之间的通信。</a:t>
            </a:r>
            <a:endParaRPr lang="en-US" altLang="zh-CN" dirty="0"/>
          </a:p>
          <a:p>
            <a:pPr algn="just"/>
            <a:r>
              <a:rPr lang="zh-CN" altLang="en-US" dirty="0"/>
              <a:t>若将通信看作</a:t>
            </a:r>
            <a:r>
              <a:rPr lang="en-US" altLang="zh-CN" dirty="0"/>
              <a:t>《</a:t>
            </a:r>
            <a:r>
              <a:rPr lang="zh-CN" altLang="en-US" dirty="0"/>
              <a:t>安全通论</a:t>
            </a:r>
            <a:r>
              <a:rPr lang="en-US" altLang="zh-CN" dirty="0"/>
              <a:t>》</a:t>
            </a:r>
            <a:r>
              <a:rPr lang="zh-CN" altLang="en-US" dirty="0"/>
              <a:t>中的红客与黑客对抗，那么，这时红客与黑客的攻防招数相当，即，红客能实施的所有手段，黑客也能实施。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：信息论与博弈论的再认识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若将</a:t>
            </a:r>
            <a:r>
              <a:rPr lang="en-US" altLang="zh-CN" dirty="0"/>
              <a:t>《</a:t>
            </a:r>
            <a:r>
              <a:rPr lang="zh-CN" altLang="en-US" dirty="0"/>
              <a:t>安全通论</a:t>
            </a:r>
            <a:r>
              <a:rPr lang="en-US" altLang="zh-CN" dirty="0"/>
              <a:t>》</a:t>
            </a:r>
            <a:r>
              <a:rPr lang="zh-CN" altLang="en-US" dirty="0"/>
              <a:t>中的红黑对抗看作通信，那么，这种通信是非对称的。</a:t>
            </a:r>
            <a:endParaRPr lang="en-US" altLang="zh-CN" dirty="0"/>
          </a:p>
          <a:p>
            <a:pPr algn="just"/>
            <a:r>
              <a:rPr lang="zh-CN" altLang="en-US" dirty="0"/>
              <a:t>若将</a:t>
            </a:r>
            <a:r>
              <a:rPr lang="en-US" altLang="zh-CN" dirty="0"/>
              <a:t>《</a:t>
            </a:r>
            <a:r>
              <a:rPr lang="zh-CN" altLang="en-US" dirty="0"/>
              <a:t>安全通论</a:t>
            </a:r>
            <a:r>
              <a:rPr lang="en-US" altLang="zh-CN" dirty="0"/>
              <a:t>》</a:t>
            </a:r>
            <a:r>
              <a:rPr lang="zh-CN" altLang="en-US" dirty="0"/>
              <a:t>中的红客与黑客对抗看作博弈，那么，由于每个红客或黑客的攻防招数是有限的，所以，无论怎么去定义其利益函数，这种博弈都一定存在纳什均衡（包含纯战略或混合战略）。</a:t>
            </a:r>
            <a:endParaRPr lang="en-US" altLang="zh-CN" dirty="0"/>
          </a:p>
          <a:p>
            <a:pPr algn="just"/>
            <a:r>
              <a:rPr lang="zh-CN" altLang="en-US" dirty="0"/>
              <a:t>在被融合的三论中，</a:t>
            </a:r>
            <a:r>
              <a:rPr lang="en-US" altLang="zh-CN" dirty="0"/>
              <a:t>《</a:t>
            </a:r>
            <a:r>
              <a:rPr lang="zh-CN" altLang="en-US" dirty="0"/>
              <a:t>博弈论</a:t>
            </a:r>
            <a:r>
              <a:rPr lang="en-US" altLang="zh-CN" dirty="0"/>
              <a:t>》</a:t>
            </a:r>
            <a:r>
              <a:rPr lang="zh-CN" altLang="en-US" dirty="0"/>
              <a:t>最广，</a:t>
            </a:r>
            <a:r>
              <a:rPr lang="en-US" altLang="zh-CN" dirty="0"/>
              <a:t>《</a:t>
            </a:r>
            <a:r>
              <a:rPr lang="zh-CN" altLang="en-US" dirty="0"/>
              <a:t>信息论</a:t>
            </a:r>
            <a:r>
              <a:rPr lang="en-US" altLang="zh-CN" dirty="0"/>
              <a:t>》</a:t>
            </a:r>
            <a:r>
              <a:rPr lang="zh-CN" altLang="en-US" dirty="0"/>
              <a:t>最深，</a:t>
            </a:r>
            <a:r>
              <a:rPr lang="en-US" altLang="zh-CN" dirty="0"/>
              <a:t>《</a:t>
            </a:r>
            <a:r>
              <a:rPr lang="zh-CN" altLang="en-US" dirty="0"/>
              <a:t>安全通论</a:t>
            </a:r>
            <a:r>
              <a:rPr lang="en-US" altLang="zh-CN" dirty="0"/>
              <a:t>》</a:t>
            </a:r>
            <a:r>
              <a:rPr lang="zh-CN" altLang="en-US" dirty="0"/>
              <a:t>粘性最强。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：信息论与博弈论的再认识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23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博弈的标准式表述包括：</a:t>
            </a:r>
            <a:endParaRPr lang="en-US" altLang="zh-CN" dirty="0"/>
          </a:p>
          <a:p>
            <a:pPr algn="just"/>
            <a:r>
              <a:rPr lang="en-US" altLang="zh-CN" dirty="0"/>
              <a:t>1</a:t>
            </a:r>
            <a:r>
              <a:rPr lang="zh-CN" altLang="en-US" dirty="0"/>
              <a:t>）博弈的参与者；</a:t>
            </a:r>
            <a:endParaRPr lang="en-US" altLang="zh-CN" dirty="0"/>
          </a:p>
          <a:p>
            <a:pPr algn="just"/>
            <a:r>
              <a:rPr lang="en-US" altLang="zh-CN" dirty="0"/>
              <a:t>2</a:t>
            </a:r>
            <a:r>
              <a:rPr lang="zh-CN" altLang="en-US" dirty="0"/>
              <a:t>）每个参与者可供选择的战略（行动）集；</a:t>
            </a:r>
            <a:endParaRPr lang="en-US" altLang="zh-CN" dirty="0"/>
          </a:p>
          <a:p>
            <a:pPr algn="just"/>
            <a:r>
              <a:rPr lang="en-US" altLang="zh-CN" dirty="0"/>
              <a:t>3</a:t>
            </a:r>
            <a:r>
              <a:rPr lang="zh-CN" altLang="en-US" dirty="0"/>
              <a:t>）针对所有参与者可能选择的战略组合，每个参与者获得的收益。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30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在一般的</a:t>
            </a:r>
            <a:r>
              <a:rPr lang="en-US" altLang="zh-CN" dirty="0"/>
              <a:t>n</a:t>
            </a:r>
            <a:r>
              <a:rPr lang="zh-CN" altLang="en-US" dirty="0"/>
              <a:t>个参与者的博弈中，把参与者从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n</a:t>
            </a:r>
            <a:r>
              <a:rPr lang="zh-CN" altLang="en-US" dirty="0"/>
              <a:t>排序，设其中任一参与者的序号为</a:t>
            </a:r>
            <a:r>
              <a:rPr lang="en-US" altLang="zh-CN" dirty="0" err="1"/>
              <a:t>i</a:t>
            </a:r>
            <a:r>
              <a:rPr lang="zh-CN" altLang="en-US" dirty="0"/>
              <a:t>，令</a:t>
            </a:r>
            <a:r>
              <a:rPr lang="en-US" altLang="zh-CN" dirty="0"/>
              <a:t>Si</a:t>
            </a:r>
            <a:r>
              <a:rPr lang="zh-CN" altLang="en-US" dirty="0"/>
              <a:t>代表参与者</a:t>
            </a:r>
            <a:r>
              <a:rPr lang="en-US" altLang="zh-CN" dirty="0" err="1"/>
              <a:t>i</a:t>
            </a:r>
            <a:r>
              <a:rPr lang="zh-CN" altLang="en-US" dirty="0"/>
              <a:t>可以选择的战略集合，其中任一特定的战略用</a:t>
            </a:r>
            <a:r>
              <a:rPr lang="en-US" altLang="zh-CN" dirty="0" err="1"/>
              <a:t>si</a:t>
            </a:r>
            <a:r>
              <a:rPr lang="zh-CN" altLang="en-US" dirty="0"/>
              <a:t>表示。令</a:t>
            </a:r>
            <a:r>
              <a:rPr lang="en-US" altLang="zh-CN" dirty="0"/>
              <a:t>(s1,…,</a:t>
            </a:r>
            <a:r>
              <a:rPr lang="en-US" altLang="zh-CN" dirty="0" err="1"/>
              <a:t>sn</a:t>
            </a:r>
            <a:r>
              <a:rPr lang="en-US" altLang="zh-CN" dirty="0"/>
              <a:t>)</a:t>
            </a:r>
            <a:r>
              <a:rPr lang="zh-CN" altLang="en-US" dirty="0"/>
              <a:t>表示每个参与者选定一个战略而形成的战略组合，</a:t>
            </a:r>
            <a:r>
              <a:rPr lang="en-US" altLang="zh-CN" dirty="0" err="1"/>
              <a:t>ui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个参与者的收益函数，</a:t>
            </a:r>
            <a:r>
              <a:rPr lang="en-US" altLang="zh-CN" dirty="0" err="1"/>
              <a:t>ui</a:t>
            </a:r>
            <a:r>
              <a:rPr lang="en-US" altLang="zh-CN" dirty="0"/>
              <a:t>(s1,…,</a:t>
            </a:r>
            <a:r>
              <a:rPr lang="en-US" altLang="zh-CN" dirty="0" err="1"/>
              <a:t>sn</a:t>
            </a:r>
            <a:r>
              <a:rPr lang="en-US" altLang="zh-CN" dirty="0"/>
              <a:t>)</a:t>
            </a:r>
            <a:r>
              <a:rPr lang="zh-CN" altLang="en-US" dirty="0"/>
              <a:t>即为参与者选择战略</a:t>
            </a:r>
            <a:r>
              <a:rPr lang="en-US" altLang="zh-CN" dirty="0"/>
              <a:t>(s1,…,</a:t>
            </a:r>
            <a:r>
              <a:rPr lang="en-US" altLang="zh-CN" dirty="0" err="1"/>
              <a:t>sn</a:t>
            </a:r>
            <a:r>
              <a:rPr lang="en-US" altLang="zh-CN" dirty="0"/>
              <a:t>)</a:t>
            </a:r>
            <a:r>
              <a:rPr lang="zh-CN" altLang="en-US" dirty="0"/>
              <a:t>时，第</a:t>
            </a:r>
            <a:r>
              <a:rPr lang="en-US" altLang="zh-CN" dirty="0" err="1"/>
              <a:t>i</a:t>
            </a:r>
            <a:r>
              <a:rPr lang="zh-CN" altLang="en-US" dirty="0"/>
              <a:t>个参与者的收益。综合而言，有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博弈论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核心凝练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481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694</TotalTime>
  <Words>5117</Words>
  <Application>Microsoft Office PowerPoint</Application>
  <PresentationFormat>全屏显示(4:3)</PresentationFormat>
  <Paragraphs>173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等线</vt:lpstr>
      <vt:lpstr>宋体</vt:lpstr>
      <vt:lpstr>Lucida Sans Unicode</vt:lpstr>
      <vt:lpstr>Tw Cen MT</vt:lpstr>
      <vt:lpstr>Verdana</vt:lpstr>
      <vt:lpstr>Wingdings</vt:lpstr>
      <vt:lpstr>Wingdings 2</vt:lpstr>
      <vt:lpstr>Wingdings 3</vt:lpstr>
      <vt:lpstr>Concourse</vt:lpstr>
      <vt:lpstr>第7章 ---信息论与博弈论的融合</vt:lpstr>
      <vt:lpstr>第7章 信息论与博弈论的融合</vt:lpstr>
      <vt:lpstr>7.1：信息论与博弈论的再认识</vt:lpstr>
      <vt:lpstr>7.1：信息论与博弈论的再认识</vt:lpstr>
      <vt:lpstr>7.1：信息论与博弈论的再认识</vt:lpstr>
      <vt:lpstr>7.1：信息论与博弈论的再认识</vt:lpstr>
      <vt:lpstr>7.1：信息论与博弈论的再认识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7.2：《博弈论》核心凝练</vt:lpstr>
      <vt:lpstr>7.3：《信息论》核心凝练</vt:lpstr>
      <vt:lpstr>7.3：《信息论》核心凝练</vt:lpstr>
      <vt:lpstr>7.3：《信息论》核心凝练</vt:lpstr>
      <vt:lpstr>7.3：《信息论》核心凝练</vt:lpstr>
      <vt:lpstr>7.3：《信息论》核心凝练</vt:lpstr>
      <vt:lpstr>7.3：《信息论》核心凝练</vt:lpstr>
      <vt:lpstr>7.3：《信息论》核心凝练</vt:lpstr>
      <vt:lpstr>7.4：三论融合</vt:lpstr>
      <vt:lpstr>7.4：三论融合</vt:lpstr>
      <vt:lpstr>7.4：三论融合</vt:lpstr>
      <vt:lpstr>7.4：三论融合</vt:lpstr>
      <vt:lpstr>7.4：三论融合</vt:lpstr>
      <vt:lpstr>7.4：三论融合</vt:lpstr>
      <vt:lpstr>7.4：三论融合</vt:lpstr>
      <vt:lpstr>7.4：三论融合</vt:lpstr>
      <vt:lpstr>7.4：三论融合</vt:lpstr>
      <vt:lpstr>7.4：三论融合</vt:lpstr>
      <vt:lpstr>7.4：三论融合</vt:lpstr>
      <vt:lpstr>7.4：三论融合</vt:lpstr>
      <vt:lpstr>7.5：几点反醒</vt:lpstr>
      <vt:lpstr>7.5：几点反醒</vt:lpstr>
      <vt:lpstr>7.5：几点反醒</vt:lpstr>
      <vt:lpstr>7.5：几点反醒</vt:lpstr>
      <vt:lpstr>7.5：几点反醒</vt:lpstr>
      <vt:lpstr>7.5：几点反醒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241</cp:revision>
  <dcterms:created xsi:type="dcterms:W3CDTF">2014-09-16T21:33:07Z</dcterms:created>
  <dcterms:modified xsi:type="dcterms:W3CDTF">2020-03-04T02:51:33Z</dcterms:modified>
</cp:coreProperties>
</file>