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84" r:id="rId2"/>
    <p:sldId id="338" r:id="rId3"/>
    <p:sldId id="385" r:id="rId4"/>
    <p:sldId id="337" r:id="rId5"/>
    <p:sldId id="340" r:id="rId6"/>
    <p:sldId id="341" r:id="rId7"/>
    <p:sldId id="342" r:id="rId8"/>
    <p:sldId id="343" r:id="rId9"/>
    <p:sldId id="344" r:id="rId10"/>
    <p:sldId id="345" r:id="rId11"/>
    <p:sldId id="346" r:id="rId12"/>
    <p:sldId id="347" r:id="rId13"/>
    <p:sldId id="349" r:id="rId14"/>
    <p:sldId id="350" r:id="rId15"/>
    <p:sldId id="351" r:id="rId16"/>
    <p:sldId id="352" r:id="rId17"/>
    <p:sldId id="353" r:id="rId18"/>
    <p:sldId id="354" r:id="rId19"/>
    <p:sldId id="355" r:id="rId20"/>
    <p:sldId id="356" r:id="rId21"/>
    <p:sldId id="357" r:id="rId22"/>
    <p:sldId id="358" r:id="rId23"/>
    <p:sldId id="359" r:id="rId24"/>
    <p:sldId id="360" r:id="rId25"/>
    <p:sldId id="361" r:id="rId26"/>
    <p:sldId id="362" r:id="rId27"/>
    <p:sldId id="363" r:id="rId28"/>
    <p:sldId id="38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753" autoAdjust="0"/>
  </p:normalViewPr>
  <p:slideViewPr>
    <p:cSldViewPr snapToGrid="0">
      <p:cViewPr varScale="1">
        <p:scale>
          <a:sx n="63" d="100"/>
          <a:sy n="63" d="100"/>
        </p:scale>
        <p:origin x="1212" y="48"/>
      </p:cViewPr>
      <p:guideLst>
        <p:guide orient="horz" pos="2160"/>
        <p:guide pos="2880"/>
      </p:guideLst>
    </p:cSldViewPr>
  </p:slideViewPr>
  <p:outlineViewPr>
    <p:cViewPr>
      <p:scale>
        <a:sx n="33" d="100"/>
        <a:sy n="33" d="100"/>
      </p:scale>
      <p:origin x="0" y="-1102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4/13/2020</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4/13/2020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4/13/2020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4/13/2020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4/13/2020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4/13/2020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4/13/2020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4/13/2020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4/13/2020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eaLnBrk="1" latinLnBrk="0" hangingPunct="1"/>
            <a:fld id="{544213AF-26F6-41FA-8D85-E2C5388D6E58}" type="datetimeFigureOut">
              <a:rPr lang="en-US" smtClean="0"/>
              <a:pPr eaLnBrk="1" latinLnBrk="0" hangingPunct="1"/>
              <a:t>4/13/2020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4/13/2020</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544213AF-26F6-41FA-8D85-E2C5388D6E58}" type="datetimeFigureOut">
              <a:rPr lang="en-US" smtClean="0"/>
              <a:pPr eaLnBrk="1" latinLnBrk="0" hangingPunct="1"/>
              <a:t>4/13/2020</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9769"/>
            <a:ext cx="7772400" cy="1829761"/>
          </a:xfrm>
        </p:spPr>
        <p:txBody>
          <a:bodyPr>
            <a:normAutofit/>
          </a:bodyPr>
          <a:lstStyle/>
          <a:p>
            <a:pPr algn="l"/>
            <a:r>
              <a:rPr lang="zh-CN" altLang="en-US" sz="5300" dirty="0">
                <a:solidFill>
                  <a:schemeClr val="bg2">
                    <a:lumMod val="25000"/>
                  </a:schemeClr>
                </a:solidFill>
              </a:rPr>
              <a:t>第</a:t>
            </a:r>
            <a:r>
              <a:rPr lang="en-US" altLang="zh-CN" sz="5300" dirty="0">
                <a:solidFill>
                  <a:schemeClr val="bg2">
                    <a:lumMod val="25000"/>
                  </a:schemeClr>
                </a:solidFill>
              </a:rPr>
              <a:t>8</a:t>
            </a:r>
            <a:r>
              <a:rPr lang="zh-CN" altLang="en-US" sz="5300" dirty="0">
                <a:solidFill>
                  <a:schemeClr val="bg2">
                    <a:lumMod val="25000"/>
                  </a:schemeClr>
                </a:solidFill>
              </a:rPr>
              <a:t>章</a:t>
            </a:r>
            <a:br>
              <a:rPr lang="en-US" altLang="zh-CN" sz="8000" dirty="0">
                <a:solidFill>
                  <a:srgbClr val="FF0000"/>
                </a:solidFill>
              </a:rPr>
            </a:br>
            <a:r>
              <a:rPr lang="en-US" altLang="zh-CN" dirty="0">
                <a:solidFill>
                  <a:schemeClr val="bg2">
                    <a:lumMod val="25000"/>
                  </a:schemeClr>
                </a:solidFill>
              </a:rPr>
              <a:t>---</a:t>
            </a:r>
            <a:r>
              <a:rPr lang="zh-CN" altLang="en-US" dirty="0">
                <a:solidFill>
                  <a:schemeClr val="bg2">
                    <a:lumMod val="25000"/>
                  </a:schemeClr>
                </a:solidFill>
              </a:rPr>
              <a:t>对话的数学理论</a:t>
            </a:r>
          </a:p>
        </p:txBody>
      </p:sp>
    </p:spTree>
    <p:extLst>
      <p:ext uri="{BB962C8B-B14F-4D97-AF65-F5344CB8AC3E}">
        <p14:creationId xmlns:p14="http://schemas.microsoft.com/office/powerpoint/2010/main" val="169551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zh-CN" dirty="0"/>
              <a:t>第</a:t>
            </a:r>
            <a:r>
              <a:rPr lang="en-US" altLang="zh-CN" dirty="0"/>
              <a:t>1</a:t>
            </a:r>
            <a:r>
              <a:rPr lang="zh-CN" altLang="zh-CN" dirty="0"/>
              <a:t>段话，维纳说“</a:t>
            </a:r>
            <a:r>
              <a:rPr lang="en-US" altLang="zh-CN" dirty="0"/>
              <a:t>……</a:t>
            </a:r>
            <a:r>
              <a:rPr lang="zh-CN" altLang="zh-CN" dirty="0"/>
              <a:t>正常的通信谈话，其主要敌手就是自然界自身的熵趋势，它所遭遇到的并非一个主动的、能够意识自己目的的敌人。而另一方面，辩论式的谈话，例如，我们在法庭上看到的法律辩论以及如此等类的东西，它所遭遇到的就是一个可怕得多的敌人，这个敌人的自觉目的就在于限制乃至破坏谈话的意义。因此，一个适用的、把语言看作博弈的理论应能区分语言的这两个变种，</a:t>
            </a:r>
            <a:r>
              <a:rPr lang="zh-CN" altLang="zh-CN" b="1" dirty="0"/>
              <a:t>其一的主要目的是传送信息（这便是香农等已经研究得相当完美的协作式对话，即，通信），另一种的主要目的是把自己的观点强加到顽固不化的反对者头上（这便是非协作式对话）</a:t>
            </a:r>
            <a:r>
              <a:rPr lang="zh-CN" altLang="zh-CN" dirty="0"/>
              <a:t>。我不知道是否有任何一位语言学家曾经做过专门的观察并提出理论上的陈述，来把这两类语言依我们的目的做出必要的区分，但是，我完全相信，它们在形式上是根本不同的</a:t>
            </a:r>
            <a:r>
              <a:rPr lang="en-US" altLang="zh-CN" dirty="0"/>
              <a:t>……</a:t>
            </a:r>
            <a:r>
              <a:rPr lang="zh-CN" altLang="zh-CN" dirty="0"/>
              <a:t>”。</a:t>
            </a: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headEnd/>
            <a:tailEnd/>
          </a:ln>
        </p:spPr>
        <p:txBody>
          <a:bodyPr/>
          <a:lstStyle/>
          <a:p>
            <a:endParaRPr lang="zh-CN" altLang="en-US"/>
          </a:p>
        </p:txBody>
      </p:sp>
      <p:grpSp>
        <p:nvGrpSpPr>
          <p:cNvPr id="5" name="组合 1"/>
          <p:cNvGrpSpPr>
            <a:grpSpLocks/>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grpSp>
      <p:sp>
        <p:nvSpPr>
          <p:cNvPr id="11" name="标题 2"/>
          <p:cNvSpPr>
            <a:spLocks noGrp="1"/>
          </p:cNvSpPr>
          <p:nvPr>
            <p:ph type="title"/>
          </p:nvPr>
        </p:nvSpPr>
        <p:spPr/>
        <p:txBody>
          <a:bodyPr>
            <a:normAutofit fontScale="90000"/>
          </a:bodyPr>
          <a:lstStyle/>
          <a:p>
            <a:r>
              <a:rPr lang="en-US" altLang="zh-CN" dirty="0">
                <a:solidFill>
                  <a:schemeClr val="bg2">
                    <a:lumMod val="25000"/>
                  </a:schemeClr>
                </a:solidFill>
              </a:rPr>
              <a:t>8.1</a:t>
            </a:r>
            <a:r>
              <a:rPr lang="zh-CN" altLang="en-US">
                <a:solidFill>
                  <a:schemeClr val="bg2">
                    <a:lumMod val="25000"/>
                  </a:schemeClr>
                </a:solidFill>
              </a:rPr>
              <a:t> 协作式</a:t>
            </a:r>
            <a:r>
              <a:rPr lang="zh-CN" altLang="en-US" dirty="0">
                <a:solidFill>
                  <a:schemeClr val="bg2">
                    <a:lumMod val="25000"/>
                  </a:schemeClr>
                </a:solidFill>
              </a:rPr>
              <a:t>对话（通信）与问题的提出</a:t>
            </a:r>
          </a:p>
        </p:txBody>
      </p:sp>
    </p:spTree>
    <p:extLst>
      <p:ext uri="{BB962C8B-B14F-4D97-AF65-F5344CB8AC3E}">
        <p14:creationId xmlns:p14="http://schemas.microsoft.com/office/powerpoint/2010/main" val="3744290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dirty="0"/>
              <a:t>从维纳的这段话中，我们可以确定两个重要事实：</a:t>
            </a:r>
            <a:r>
              <a:rPr lang="en-US" altLang="zh-CN" dirty="0"/>
              <a:t>1</a:t>
            </a:r>
            <a:r>
              <a:rPr lang="zh-CN" altLang="zh-CN" dirty="0"/>
              <a:t>）既然作为著名语言学家的儿子，维纳，都不知道是否曾经有过语言学家对“非协作式对话”做过研究，那么，维纳的父亲，著名的语言学家，也许也不知道。因此，非协作式对话很可能是维纳首先发现并明确提出的。</a:t>
            </a:r>
            <a:r>
              <a:rPr lang="en-US" altLang="zh-CN" dirty="0"/>
              <a:t>2</a:t>
            </a:r>
            <a:r>
              <a:rPr lang="zh-CN" altLang="zh-CN" dirty="0"/>
              <a:t>）“协作式对话”与“非协作式对话”是“根本不同的”，所以，以协作式对话为前提的香农《信息论》确实还有值得扩展之处。</a:t>
            </a: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headEnd/>
            <a:tailEnd/>
          </a:ln>
        </p:spPr>
        <p:txBody>
          <a:bodyPr/>
          <a:lstStyle/>
          <a:p>
            <a:endParaRPr lang="zh-CN" altLang="en-US"/>
          </a:p>
        </p:txBody>
      </p:sp>
      <p:grpSp>
        <p:nvGrpSpPr>
          <p:cNvPr id="5" name="组合 1"/>
          <p:cNvGrpSpPr>
            <a:grpSpLocks/>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grpSp>
      <p:sp>
        <p:nvSpPr>
          <p:cNvPr id="11" name="标题 2"/>
          <p:cNvSpPr>
            <a:spLocks noGrp="1"/>
          </p:cNvSpPr>
          <p:nvPr>
            <p:ph type="title"/>
          </p:nvPr>
        </p:nvSpPr>
        <p:spPr/>
        <p:txBody>
          <a:bodyPr>
            <a:normAutofit fontScale="90000"/>
          </a:bodyPr>
          <a:lstStyle/>
          <a:p>
            <a:r>
              <a:rPr lang="en-US" altLang="zh-CN" dirty="0">
                <a:solidFill>
                  <a:schemeClr val="bg2">
                    <a:lumMod val="25000"/>
                  </a:schemeClr>
                </a:solidFill>
              </a:rPr>
              <a:t>8.1</a:t>
            </a:r>
            <a:r>
              <a:rPr lang="zh-CN" altLang="en-US">
                <a:solidFill>
                  <a:schemeClr val="bg2">
                    <a:lumMod val="25000"/>
                  </a:schemeClr>
                </a:solidFill>
              </a:rPr>
              <a:t> 协作式</a:t>
            </a:r>
            <a:r>
              <a:rPr lang="zh-CN" altLang="en-US" dirty="0">
                <a:solidFill>
                  <a:schemeClr val="bg2">
                    <a:lumMod val="25000"/>
                  </a:schemeClr>
                </a:solidFill>
              </a:rPr>
              <a:t>对话（通信）与问题的提出</a:t>
            </a:r>
          </a:p>
        </p:txBody>
      </p:sp>
    </p:spTree>
    <p:extLst>
      <p:ext uri="{BB962C8B-B14F-4D97-AF65-F5344CB8AC3E}">
        <p14:creationId xmlns:p14="http://schemas.microsoft.com/office/powerpoint/2010/main" val="1790424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dirty="0"/>
              <a:t>第</a:t>
            </a:r>
            <a:r>
              <a:rPr lang="en-US" altLang="zh-CN" dirty="0"/>
              <a:t>2</a:t>
            </a:r>
            <a:r>
              <a:rPr lang="zh-CN" altLang="zh-CN" dirty="0"/>
              <a:t>段话，维纳说“……噪声可以看作人类通信中的一个混乱因素，它是一种破坏力量，但不是有意作恶。这对科学的通信来说，是对的；对于二人之间的一般谈话来说，在很大程度上也是对的。但是，当它用在法庭上时，就完全不对了……”。</a:t>
            </a:r>
          </a:p>
          <a:p>
            <a:r>
              <a:rPr lang="zh-CN" altLang="zh-CN" dirty="0"/>
              <a:t>从这段话中，我们可以确定另外两个重要事实：</a:t>
            </a:r>
            <a:r>
              <a:rPr lang="en-US" altLang="zh-CN" dirty="0"/>
              <a:t>1</a:t>
            </a:r>
            <a:r>
              <a:rPr lang="zh-CN" altLang="zh-CN" dirty="0"/>
              <a:t>）协作式对话的主要破坏力量是噪声，《信息论》已经对它有完美的研究了；</a:t>
            </a:r>
            <a:r>
              <a:rPr lang="en-US" altLang="zh-CN" dirty="0"/>
              <a:t>2</a:t>
            </a:r>
            <a:r>
              <a:rPr lang="zh-CN" altLang="zh-CN" dirty="0"/>
              <a:t>）协作式对话的成果，完全不适合于法庭上的非协作式对话。</a:t>
            </a: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headEnd/>
            <a:tailEnd/>
          </a:ln>
        </p:spPr>
        <p:txBody>
          <a:bodyPr/>
          <a:lstStyle/>
          <a:p>
            <a:endParaRPr lang="zh-CN" altLang="en-US"/>
          </a:p>
        </p:txBody>
      </p:sp>
      <p:grpSp>
        <p:nvGrpSpPr>
          <p:cNvPr id="5" name="组合 1"/>
          <p:cNvGrpSpPr>
            <a:grpSpLocks/>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grpSp>
      <p:sp>
        <p:nvSpPr>
          <p:cNvPr id="10" name="标题 2"/>
          <p:cNvSpPr>
            <a:spLocks noGrp="1"/>
          </p:cNvSpPr>
          <p:nvPr>
            <p:ph type="title"/>
          </p:nvPr>
        </p:nvSpPr>
        <p:spPr/>
        <p:txBody>
          <a:bodyPr>
            <a:normAutofit fontScale="90000"/>
          </a:bodyPr>
          <a:lstStyle/>
          <a:p>
            <a:r>
              <a:rPr lang="en-US" altLang="zh-CN" dirty="0">
                <a:solidFill>
                  <a:schemeClr val="bg2">
                    <a:lumMod val="25000"/>
                  </a:schemeClr>
                </a:solidFill>
              </a:rPr>
              <a:t>8.1</a:t>
            </a:r>
            <a:r>
              <a:rPr lang="zh-CN" altLang="en-US">
                <a:solidFill>
                  <a:schemeClr val="bg2">
                    <a:lumMod val="25000"/>
                  </a:schemeClr>
                </a:solidFill>
              </a:rPr>
              <a:t> 协作式</a:t>
            </a:r>
            <a:r>
              <a:rPr lang="zh-CN" altLang="en-US" dirty="0">
                <a:solidFill>
                  <a:schemeClr val="bg2">
                    <a:lumMod val="25000"/>
                  </a:schemeClr>
                </a:solidFill>
              </a:rPr>
              <a:t>对话（通信）与问题的提出</a:t>
            </a:r>
          </a:p>
        </p:txBody>
      </p:sp>
    </p:spTree>
    <p:extLst>
      <p:ext uri="{BB962C8B-B14F-4D97-AF65-F5344CB8AC3E}">
        <p14:creationId xmlns:p14="http://schemas.microsoft.com/office/powerpoint/2010/main" val="3740019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660131"/>
            <a:ext cx="8229600" cy="3510915"/>
          </a:xfrm>
        </p:spPr>
        <p:txBody>
          <a:bodyPr>
            <a:noAutofit/>
          </a:bodyPr>
          <a:lstStyle/>
          <a:p>
            <a:r>
              <a:rPr lang="zh-CN" altLang="en-US" sz="2400" dirty="0"/>
              <a:t>辩论式对话</a:t>
            </a:r>
            <a:endParaRPr lang="en-US" altLang="zh-CN" sz="2400" dirty="0"/>
          </a:p>
          <a:p>
            <a:pPr marL="109728" indent="0">
              <a:buNone/>
            </a:pPr>
            <a:r>
              <a:rPr lang="zh-CN" altLang="zh-CN" sz="2400" dirty="0"/>
              <a:t>下面建立一般“法庭辩论式对话”的数学模型</a:t>
            </a:r>
            <a:r>
              <a:rPr lang="zh-CN" altLang="en-US" sz="2400" dirty="0"/>
              <a:t>。</a:t>
            </a:r>
            <a:endParaRPr lang="en-US" altLang="zh-CN" sz="2400" dirty="0"/>
          </a:p>
          <a:p>
            <a:pPr marL="109728" indent="0">
              <a:buNone/>
            </a:pPr>
            <a:r>
              <a:rPr lang="en-US" altLang="zh-CN" sz="2400" dirty="0"/>
              <a:t>1</a:t>
            </a:r>
            <a:r>
              <a:rPr lang="zh-CN" altLang="zh-CN" sz="2400" dirty="0"/>
              <a:t>）概率为</a:t>
            </a:r>
            <a:r>
              <a:rPr lang="en-US" altLang="zh-CN" sz="2400" dirty="0"/>
              <a:t>p</a:t>
            </a:r>
            <a:r>
              <a:rPr lang="zh-CN" altLang="zh-CN" sz="2400" dirty="0"/>
              <a:t>的随机（话语）事件，它所包含的信息量为</a:t>
            </a:r>
            <a:r>
              <a:rPr lang="en-US" altLang="zh-CN" sz="2400" dirty="0"/>
              <a:t>log(1/p)</a:t>
            </a:r>
            <a:r>
              <a:rPr lang="zh-CN" altLang="zh-CN" sz="2400" dirty="0"/>
              <a:t>。但是，在协作式场景中，这个量取正值</a:t>
            </a:r>
            <a:r>
              <a:rPr lang="en-US" altLang="zh-CN" sz="2400" dirty="0"/>
              <a:t>log(1/p)</a:t>
            </a:r>
            <a:r>
              <a:rPr lang="zh-CN" altLang="zh-CN" sz="2400" dirty="0"/>
              <a:t>，即，该事件提供</a:t>
            </a:r>
            <a:r>
              <a:rPr lang="zh-CN" altLang="zh-CN" sz="2400" dirty="0">
                <a:solidFill>
                  <a:srgbClr val="FF0000"/>
                </a:solidFill>
              </a:rPr>
              <a:t>正信息</a:t>
            </a:r>
            <a:r>
              <a:rPr lang="zh-CN" altLang="zh-CN" sz="2400" dirty="0"/>
              <a:t>；在骂架式场景中，这个量取负值</a:t>
            </a:r>
            <a:r>
              <a:rPr lang="en-US" altLang="zh-CN" sz="2400" dirty="0"/>
              <a:t>-log(1/p)</a:t>
            </a:r>
            <a:r>
              <a:rPr lang="zh-CN" altLang="zh-CN" sz="2400" dirty="0"/>
              <a:t>，即，该事件提供</a:t>
            </a:r>
            <a:r>
              <a:rPr lang="zh-CN" altLang="zh-CN" sz="2400" dirty="0">
                <a:solidFill>
                  <a:srgbClr val="FF0000"/>
                </a:solidFill>
              </a:rPr>
              <a:t>负信息</a:t>
            </a:r>
            <a:r>
              <a:rPr lang="zh-CN" altLang="zh-CN" sz="2400" dirty="0"/>
              <a:t>。</a:t>
            </a:r>
            <a:endParaRPr lang="en-US" altLang="zh-CN" sz="2400" dirty="0"/>
          </a:p>
          <a:p>
            <a:pPr marL="109728" indent="0">
              <a:buNone/>
            </a:pPr>
            <a:r>
              <a:rPr lang="en-US" altLang="zh-CN" sz="2400" dirty="0"/>
              <a:t>2</a:t>
            </a:r>
            <a:r>
              <a:rPr lang="zh-CN" altLang="zh-CN" sz="2400" dirty="0"/>
              <a:t>）由</a:t>
            </a:r>
            <a:r>
              <a:rPr lang="en-US" altLang="zh-CN" sz="2400" dirty="0"/>
              <a:t>n</a:t>
            </a:r>
            <a:r>
              <a:rPr lang="zh-CN" altLang="zh-CN" sz="2400" dirty="0"/>
              <a:t>个概率分别为</a:t>
            </a:r>
            <a:r>
              <a:rPr lang="en-US" altLang="zh-CN" sz="2400" dirty="0"/>
              <a:t>p</a:t>
            </a:r>
            <a:r>
              <a:rPr lang="en-US" altLang="zh-CN" sz="2400" baseline="-25000" dirty="0"/>
              <a:t>1</a:t>
            </a:r>
            <a:r>
              <a:rPr lang="zh-CN" altLang="zh-CN" sz="2400" dirty="0"/>
              <a:t>、</a:t>
            </a:r>
            <a:r>
              <a:rPr lang="en-US" altLang="zh-CN" sz="2400" dirty="0"/>
              <a:t>p</a:t>
            </a:r>
            <a:r>
              <a:rPr lang="en-US" altLang="zh-CN" sz="2400" baseline="-25000" dirty="0"/>
              <a:t>2</a:t>
            </a:r>
            <a:r>
              <a:rPr lang="zh-CN" altLang="zh-CN" sz="2400" dirty="0"/>
              <a:t>、</a:t>
            </a:r>
            <a:r>
              <a:rPr lang="en-US" altLang="zh-CN" sz="2400" dirty="0"/>
              <a:t>…</a:t>
            </a:r>
            <a:r>
              <a:rPr lang="zh-CN" altLang="zh-CN" sz="2400" dirty="0"/>
              <a:t>、</a:t>
            </a:r>
            <a:r>
              <a:rPr lang="en-US" altLang="zh-CN" sz="2400" dirty="0" err="1"/>
              <a:t>p</a:t>
            </a:r>
            <a:r>
              <a:rPr lang="en-US" altLang="zh-CN" sz="2400" baseline="-25000" dirty="0" err="1"/>
              <a:t>n</a:t>
            </a:r>
            <a:r>
              <a:rPr lang="zh-CN" altLang="zh-CN" sz="2400" dirty="0"/>
              <a:t>，</a:t>
            </a:r>
            <a:r>
              <a:rPr lang="en-US" altLang="zh-CN" sz="2400" dirty="0"/>
              <a:t>p</a:t>
            </a:r>
            <a:r>
              <a:rPr lang="en-US" altLang="zh-CN" sz="2400" baseline="-25000" dirty="0"/>
              <a:t>1</a:t>
            </a:r>
            <a:r>
              <a:rPr lang="en-US" altLang="zh-CN" sz="2400" dirty="0"/>
              <a:t>+p</a:t>
            </a:r>
            <a:r>
              <a:rPr lang="en-US" altLang="zh-CN" sz="2400" baseline="-25000" dirty="0"/>
              <a:t>2</a:t>
            </a:r>
            <a:r>
              <a:rPr lang="en-US" altLang="zh-CN" sz="2400" dirty="0"/>
              <a:t>+…+</a:t>
            </a:r>
            <a:r>
              <a:rPr lang="en-US" altLang="zh-CN" sz="2400" dirty="0" err="1"/>
              <a:t>p</a:t>
            </a:r>
            <a:r>
              <a:rPr lang="en-US" altLang="zh-CN" sz="2400" baseline="-25000" dirty="0" err="1"/>
              <a:t>n</a:t>
            </a:r>
            <a:r>
              <a:rPr lang="en-US" altLang="zh-CN" sz="2400" dirty="0"/>
              <a:t>=1</a:t>
            </a:r>
            <a:r>
              <a:rPr lang="zh-CN" altLang="zh-CN" sz="2400" dirty="0"/>
              <a:t>，的随机（话语）事件所组成的随机（话语）变量</a:t>
            </a:r>
            <a:r>
              <a:rPr lang="en-US" altLang="zh-CN" sz="2400" dirty="0"/>
              <a:t>X</a:t>
            </a:r>
            <a:r>
              <a:rPr lang="zh-CN" altLang="zh-CN" sz="2400" dirty="0"/>
              <a:t>，所包含的信息总量为</a:t>
            </a:r>
            <a:endParaRPr lang="en-US" altLang="zh-CN" sz="2400" dirty="0"/>
          </a:p>
          <a:p>
            <a:pPr marL="109728" indent="0" algn="ctr">
              <a:buNone/>
            </a:pPr>
            <a:r>
              <a:rPr lang="en-US" altLang="zh-CN" sz="2400" dirty="0"/>
              <a:t>H(</a:t>
            </a:r>
            <a:r>
              <a:rPr lang="en-US" altLang="zh-CN" sz="2400" dirty="0" err="1"/>
              <a:t>a,X</a:t>
            </a:r>
            <a:r>
              <a:rPr lang="en-US" altLang="zh-CN" sz="2400" dirty="0"/>
              <a:t>)=</a:t>
            </a:r>
            <a:r>
              <a:rPr lang="zh-CN" altLang="zh-CN" sz="2400" dirty="0"/>
              <a:t>∑</a:t>
            </a:r>
            <a:r>
              <a:rPr lang="en-US" altLang="zh-CN" sz="2400" baseline="30000" dirty="0" err="1"/>
              <a:t>n</a:t>
            </a:r>
            <a:r>
              <a:rPr lang="en-US" altLang="zh-CN" sz="2400" baseline="-25000" dirty="0" err="1"/>
              <a:t>i</a:t>
            </a:r>
            <a:r>
              <a:rPr lang="en-US" altLang="zh-CN" sz="2400" baseline="-25000" dirty="0"/>
              <a:t>=1</a:t>
            </a:r>
            <a:r>
              <a:rPr lang="en-US" altLang="zh-CN" sz="2400" dirty="0"/>
              <a:t>a</a:t>
            </a:r>
            <a:r>
              <a:rPr lang="en-US" altLang="zh-CN" sz="2400" baseline="-25000" dirty="0"/>
              <a:t>i</a:t>
            </a:r>
            <a:r>
              <a:rPr lang="en-US" altLang="zh-CN" sz="2400" dirty="0"/>
              <a:t>p</a:t>
            </a:r>
            <a:r>
              <a:rPr lang="en-US" altLang="zh-CN" sz="2400" baseline="-25000" dirty="0"/>
              <a:t>i</a:t>
            </a:r>
            <a:r>
              <a:rPr lang="en-US" altLang="zh-CN" sz="2400" dirty="0"/>
              <a:t>log(1/p</a:t>
            </a:r>
            <a:r>
              <a:rPr lang="en-US" altLang="zh-CN" sz="2400" baseline="-25000" dirty="0"/>
              <a:t>i</a:t>
            </a:r>
            <a:r>
              <a:rPr lang="en-US" altLang="zh-CN" sz="2400" dirty="0"/>
              <a:t>)</a:t>
            </a:r>
            <a:endParaRPr lang="zh-CN" altLang="zh-CN" sz="2400" dirty="0"/>
          </a:p>
        </p:txBody>
      </p:sp>
      <p:sp>
        <p:nvSpPr>
          <p:cNvPr id="3" name="标题 2"/>
          <p:cNvSpPr>
            <a:spLocks noGrp="1"/>
          </p:cNvSpPr>
          <p:nvPr>
            <p:ph type="title"/>
          </p:nvPr>
        </p:nvSpPr>
        <p:spPr/>
        <p:txBody>
          <a:bodyPr/>
          <a:lstStyle/>
          <a:p>
            <a:r>
              <a:rPr lang="en-US" altLang="zh-CN" dirty="0">
                <a:solidFill>
                  <a:schemeClr val="bg2">
                    <a:lumMod val="25000"/>
                  </a:schemeClr>
                </a:solidFill>
              </a:rPr>
              <a:t>8.2</a:t>
            </a:r>
            <a:r>
              <a:rPr lang="zh-CN" altLang="en-US" dirty="0">
                <a:solidFill>
                  <a:schemeClr val="bg2">
                    <a:lumMod val="25000"/>
                  </a:schemeClr>
                </a:solidFill>
              </a:rPr>
              <a:t> 辩论式对话</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485706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649621"/>
            <a:ext cx="8229600" cy="3510915"/>
          </a:xfrm>
        </p:spPr>
        <p:txBody>
          <a:bodyPr>
            <a:noAutofit/>
          </a:bodyPr>
          <a:lstStyle/>
          <a:p>
            <a:pPr>
              <a:lnSpc>
                <a:spcPct val="120000"/>
              </a:lnSpc>
            </a:pPr>
            <a:r>
              <a:rPr lang="zh-CN" altLang="zh-CN" sz="2400" dirty="0"/>
              <a:t>这里</a:t>
            </a:r>
            <a:r>
              <a:rPr lang="en-US" altLang="zh-CN" sz="2400" dirty="0"/>
              <a:t>a</a:t>
            </a:r>
            <a:r>
              <a:rPr lang="en-US" altLang="zh-CN" dirty="0"/>
              <a:t>=(a</a:t>
            </a:r>
            <a:r>
              <a:rPr lang="en-US" altLang="zh-CN" baseline="-25000" dirty="0"/>
              <a:t>1</a:t>
            </a:r>
            <a:r>
              <a:rPr lang="en-US" altLang="zh-CN" dirty="0"/>
              <a:t>,a</a:t>
            </a:r>
            <a:r>
              <a:rPr lang="en-US" altLang="zh-CN" baseline="-25000" dirty="0"/>
              <a:t>2</a:t>
            </a:r>
            <a:r>
              <a:rPr lang="en-US" altLang="zh-CN" dirty="0"/>
              <a:t>,…,a</a:t>
            </a:r>
            <a:r>
              <a:rPr lang="en-US" altLang="zh-CN" baseline="-25000" dirty="0"/>
              <a:t>n</a:t>
            </a:r>
            <a:r>
              <a:rPr lang="en-US" altLang="zh-CN" dirty="0"/>
              <a:t>)</a:t>
            </a:r>
            <a:r>
              <a:rPr lang="zh-CN" altLang="zh-CN" sz="2400" dirty="0"/>
              <a:t>称为</a:t>
            </a:r>
            <a:r>
              <a:rPr lang="en-US" altLang="zh-CN" sz="2400" dirty="0"/>
              <a:t>X</a:t>
            </a:r>
            <a:r>
              <a:rPr lang="zh-CN" altLang="zh-CN" sz="2400" dirty="0"/>
              <a:t>的取向矢量，并且</a:t>
            </a:r>
            <a:r>
              <a:rPr lang="en-US" sz="2400" dirty="0" err="1"/>
              <a:t>a</a:t>
            </a:r>
            <a:r>
              <a:rPr lang="en-US" sz="2400" baseline="-25000" dirty="0" err="1"/>
              <a:t>i</a:t>
            </a:r>
            <a:r>
              <a:rPr lang="en-US" sz="2400" dirty="0"/>
              <a:t>=1</a:t>
            </a:r>
            <a:r>
              <a:rPr lang="zh-CN" altLang="en-US" sz="2400" dirty="0"/>
              <a:t>或</a:t>
            </a:r>
            <a:r>
              <a:rPr lang="en-US" sz="2400" dirty="0"/>
              <a:t>-1</a:t>
            </a:r>
            <a:r>
              <a:rPr lang="zh-CN" altLang="zh-CN" sz="2400" dirty="0"/>
              <a:t>，对所有</a:t>
            </a:r>
            <a:r>
              <a:rPr lang="en-US" altLang="zh-CN" sz="2400" dirty="0"/>
              <a:t>1</a:t>
            </a:r>
            <a:r>
              <a:rPr lang="zh-CN" altLang="zh-CN" sz="2400" dirty="0"/>
              <a:t>≤</a:t>
            </a:r>
            <a:r>
              <a:rPr lang="en-US" altLang="zh-CN" sz="2400" dirty="0" err="1"/>
              <a:t>i</a:t>
            </a:r>
            <a:r>
              <a:rPr lang="zh-CN" altLang="zh-CN" sz="2400" dirty="0"/>
              <a:t>≤</a:t>
            </a:r>
            <a:r>
              <a:rPr lang="en-US" altLang="zh-CN" sz="2400" dirty="0"/>
              <a:t>n</a:t>
            </a:r>
            <a:r>
              <a:rPr lang="zh-CN" altLang="zh-CN" sz="2400" dirty="0"/>
              <a:t>。当</a:t>
            </a:r>
            <a:r>
              <a:rPr lang="en-US" sz="2400" dirty="0"/>
              <a:t>a</a:t>
            </a:r>
            <a:r>
              <a:rPr lang="en-US" sz="2400" baseline="-25000" dirty="0"/>
              <a:t>i</a:t>
            </a:r>
            <a:r>
              <a:rPr lang="en-US" sz="2400" dirty="0"/>
              <a:t>=1</a:t>
            </a:r>
            <a:r>
              <a:rPr lang="zh-CN" altLang="zh-CN" sz="2400" dirty="0"/>
              <a:t>时，事件</a:t>
            </a:r>
            <a:r>
              <a:rPr lang="en-US" sz="2400" dirty="0"/>
              <a:t>p</a:t>
            </a:r>
            <a:r>
              <a:rPr lang="en-US" sz="2400" baseline="-25000" dirty="0"/>
              <a:t>i</a:t>
            </a:r>
            <a:r>
              <a:rPr lang="zh-CN" altLang="zh-CN" sz="2400" dirty="0"/>
              <a:t>提供了数量为</a:t>
            </a:r>
            <a:r>
              <a:rPr lang="en-US" sz="2400" dirty="0" err="1"/>
              <a:t>p</a:t>
            </a:r>
            <a:r>
              <a:rPr lang="en-US" sz="2400" baseline="-25000" dirty="0" err="1"/>
              <a:t>i</a:t>
            </a:r>
            <a:r>
              <a:rPr lang="en-US" sz="2400" dirty="0" err="1"/>
              <a:t>log</a:t>
            </a:r>
            <a:r>
              <a:rPr lang="en-US" sz="2400" dirty="0"/>
              <a:t>(1/p</a:t>
            </a:r>
            <a:r>
              <a:rPr lang="en-US" sz="2400" baseline="-25000" dirty="0"/>
              <a:t>i</a:t>
            </a:r>
            <a:r>
              <a:rPr lang="en-US" sz="2400" dirty="0"/>
              <a:t>)</a:t>
            </a:r>
            <a:r>
              <a:rPr lang="zh-CN" altLang="zh-CN" sz="2400" dirty="0"/>
              <a:t>的</a:t>
            </a:r>
            <a:r>
              <a:rPr lang="zh-CN" altLang="zh-CN" sz="2400" dirty="0">
                <a:solidFill>
                  <a:srgbClr val="FF0000"/>
                </a:solidFill>
              </a:rPr>
              <a:t>正信息</a:t>
            </a:r>
            <a:r>
              <a:rPr lang="zh-CN" altLang="zh-CN" sz="2400" dirty="0"/>
              <a:t>；当</a:t>
            </a:r>
            <a:r>
              <a:rPr lang="en-US" sz="2400" dirty="0" err="1"/>
              <a:t>a</a:t>
            </a:r>
            <a:r>
              <a:rPr lang="en-US" sz="2400" baseline="-25000" dirty="0" err="1"/>
              <a:t>i</a:t>
            </a:r>
            <a:r>
              <a:rPr lang="en-US" sz="2400" dirty="0"/>
              <a:t>=-1</a:t>
            </a:r>
            <a:r>
              <a:rPr lang="zh-CN" altLang="zh-CN" sz="2400" dirty="0"/>
              <a:t>时，事件</a:t>
            </a:r>
            <a:r>
              <a:rPr lang="en-US" altLang="zh-CN" sz="2400" dirty="0"/>
              <a:t>p </a:t>
            </a:r>
            <a:r>
              <a:rPr lang="en-US" altLang="zh-CN" sz="2400" dirty="0" err="1"/>
              <a:t>i</a:t>
            </a:r>
            <a:r>
              <a:rPr lang="zh-CN" altLang="zh-CN" sz="2400" dirty="0"/>
              <a:t>提供了数量为</a:t>
            </a:r>
            <a:r>
              <a:rPr lang="en-US" sz="2400" dirty="0"/>
              <a:t>-</a:t>
            </a:r>
            <a:r>
              <a:rPr lang="en-US" sz="2400" dirty="0" err="1"/>
              <a:t>p</a:t>
            </a:r>
            <a:r>
              <a:rPr lang="en-US" sz="2400" baseline="-25000" dirty="0" err="1"/>
              <a:t>i</a:t>
            </a:r>
            <a:r>
              <a:rPr lang="en-US" sz="2400" dirty="0" err="1"/>
              <a:t>log</a:t>
            </a:r>
            <a:r>
              <a:rPr lang="en-US" sz="2400" dirty="0"/>
              <a:t>(1/p</a:t>
            </a:r>
            <a:r>
              <a:rPr lang="en-US" sz="2400" baseline="-25000" dirty="0"/>
              <a:t>i</a:t>
            </a:r>
            <a:r>
              <a:rPr lang="en-US" sz="2400" dirty="0"/>
              <a:t>)</a:t>
            </a:r>
            <a:r>
              <a:rPr lang="zh-CN" altLang="zh-CN" sz="2400" dirty="0"/>
              <a:t>的</a:t>
            </a:r>
            <a:r>
              <a:rPr lang="zh-CN" altLang="zh-CN" sz="2400" dirty="0">
                <a:solidFill>
                  <a:srgbClr val="FF0000"/>
                </a:solidFill>
              </a:rPr>
              <a:t>负信息</a:t>
            </a:r>
            <a:r>
              <a:rPr lang="zh-CN" altLang="zh-CN" sz="2400" dirty="0"/>
              <a:t>。当取向矢量</a:t>
            </a:r>
            <a:r>
              <a:rPr lang="en-US" altLang="zh-CN" sz="2400" dirty="0"/>
              <a:t>a=(1,1,…,1)</a:t>
            </a:r>
            <a:r>
              <a:rPr lang="zh-CN" altLang="zh-CN" sz="2400" dirty="0"/>
              <a:t>时，</a:t>
            </a:r>
            <a:r>
              <a:rPr lang="en-US" altLang="zh-CN" sz="2400" dirty="0"/>
              <a:t>H(</a:t>
            </a:r>
            <a:r>
              <a:rPr lang="en-US" altLang="zh-CN" sz="2400" dirty="0" err="1"/>
              <a:t>a,X</a:t>
            </a:r>
            <a:r>
              <a:rPr lang="en-US" altLang="zh-CN" sz="2400" dirty="0"/>
              <a:t>)</a:t>
            </a:r>
            <a:r>
              <a:rPr lang="zh-CN" altLang="zh-CN" sz="2400" dirty="0"/>
              <a:t>就退回到了香农的协作式对话中的</a:t>
            </a:r>
            <a:r>
              <a:rPr lang="en-US" altLang="zh-CN" sz="2400" dirty="0"/>
              <a:t>H(X)</a:t>
            </a:r>
            <a:r>
              <a:rPr lang="zh-CN" altLang="zh-CN" sz="2400" dirty="0"/>
              <a:t>；当取向矢量</a:t>
            </a:r>
            <a:r>
              <a:rPr lang="en-US" altLang="zh-CN" sz="2400" dirty="0"/>
              <a:t>a=(-1,-1,</a:t>
            </a:r>
            <a:r>
              <a:rPr lang="zh-CN" altLang="zh-CN" sz="2400" dirty="0"/>
              <a:t>…</a:t>
            </a:r>
            <a:r>
              <a:rPr lang="en-US" altLang="zh-CN" sz="2400" dirty="0"/>
              <a:t>,-1)</a:t>
            </a:r>
            <a:r>
              <a:rPr lang="zh-CN" altLang="zh-CN" sz="2400" dirty="0"/>
              <a:t>时，便出现了</a:t>
            </a:r>
            <a:r>
              <a:rPr lang="zh-CN" altLang="zh-CN" sz="2400" dirty="0">
                <a:solidFill>
                  <a:srgbClr val="FF0000"/>
                </a:solidFill>
              </a:rPr>
              <a:t>骂架式对话</a:t>
            </a:r>
            <a:r>
              <a:rPr lang="zh-CN" altLang="zh-CN" sz="2400" dirty="0"/>
              <a:t>。</a:t>
            </a:r>
          </a:p>
        </p:txBody>
      </p:sp>
      <p:sp>
        <p:nvSpPr>
          <p:cNvPr id="3" name="标题 2"/>
          <p:cNvSpPr>
            <a:spLocks noGrp="1"/>
          </p:cNvSpPr>
          <p:nvPr>
            <p:ph type="title"/>
          </p:nvPr>
        </p:nvSpPr>
        <p:spPr/>
        <p:txBody>
          <a:bodyPr/>
          <a:lstStyle/>
          <a:p>
            <a:r>
              <a:rPr lang="en-US" altLang="zh-CN" dirty="0">
                <a:solidFill>
                  <a:schemeClr val="bg2">
                    <a:lumMod val="25000"/>
                  </a:schemeClr>
                </a:solidFill>
              </a:rPr>
              <a:t>8.2</a:t>
            </a:r>
            <a:r>
              <a:rPr lang="zh-CN" altLang="en-US" dirty="0">
                <a:solidFill>
                  <a:schemeClr val="bg2">
                    <a:lumMod val="25000"/>
                  </a:schemeClr>
                </a:solidFill>
              </a:rPr>
              <a:t> 辩论式对话</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683467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723193"/>
            <a:ext cx="8229600" cy="3510915"/>
          </a:xfrm>
        </p:spPr>
        <p:txBody>
          <a:bodyPr>
            <a:noAutofit/>
          </a:bodyPr>
          <a:lstStyle/>
          <a:p>
            <a:pPr>
              <a:lnSpc>
                <a:spcPct val="120000"/>
              </a:lnSpc>
            </a:pPr>
            <a:r>
              <a:rPr lang="zh-CN" altLang="zh-CN" sz="2400" dirty="0"/>
              <a:t>需要指出的是，在协作式对话中，</a:t>
            </a:r>
            <a:r>
              <a:rPr lang="en-US" altLang="zh-CN" sz="2400" dirty="0"/>
              <a:t>H(</a:t>
            </a:r>
            <a:r>
              <a:rPr lang="en-US" altLang="zh-CN" sz="2400" dirty="0" err="1"/>
              <a:t>a,X</a:t>
            </a:r>
            <a:r>
              <a:rPr lang="en-US" altLang="zh-CN" sz="2400" dirty="0"/>
              <a:t>)</a:t>
            </a:r>
            <a:r>
              <a:rPr lang="zh-CN" altLang="zh-CN" sz="2400" dirty="0"/>
              <a:t>一定非负，即，随机（对话）变量</a:t>
            </a:r>
            <a:r>
              <a:rPr lang="en-US" altLang="zh-CN" sz="2400" dirty="0"/>
              <a:t>X</a:t>
            </a:r>
            <a:r>
              <a:rPr lang="zh-CN" altLang="zh-CN" sz="2400" dirty="0"/>
              <a:t>总是提供</a:t>
            </a:r>
            <a:r>
              <a:rPr lang="zh-CN" altLang="zh-CN" sz="2400" dirty="0">
                <a:solidFill>
                  <a:srgbClr val="FF0000"/>
                </a:solidFill>
              </a:rPr>
              <a:t>正信息</a:t>
            </a:r>
            <a:r>
              <a:rPr lang="zh-CN" altLang="zh-CN" sz="2400" dirty="0"/>
              <a:t>，从而</a:t>
            </a:r>
            <a:r>
              <a:rPr lang="zh-CN" altLang="zh-CN" sz="2400" dirty="0">
                <a:solidFill>
                  <a:srgbClr val="FF0000"/>
                </a:solidFill>
              </a:rPr>
              <a:t>减少不确定性</a:t>
            </a:r>
            <a:r>
              <a:rPr lang="zh-CN" altLang="zh-CN" sz="2400" dirty="0"/>
              <a:t>；在骂架式对话中，</a:t>
            </a:r>
            <a:r>
              <a:rPr lang="en-US" altLang="zh-CN" sz="2400" dirty="0"/>
              <a:t>H(</a:t>
            </a:r>
            <a:r>
              <a:rPr lang="en-US" altLang="zh-CN" sz="2400" dirty="0" err="1"/>
              <a:t>a,X</a:t>
            </a:r>
            <a:r>
              <a:rPr lang="en-US" altLang="zh-CN" sz="2400" dirty="0"/>
              <a:t>)</a:t>
            </a:r>
            <a:r>
              <a:rPr lang="zh-CN" altLang="zh-CN" sz="2400" dirty="0"/>
              <a:t>一定非正，即，随机（对话）变量</a:t>
            </a:r>
            <a:r>
              <a:rPr lang="en-US" altLang="zh-CN" sz="2400" dirty="0"/>
              <a:t>X</a:t>
            </a:r>
            <a:r>
              <a:rPr lang="zh-CN" altLang="zh-CN" sz="2400" dirty="0"/>
              <a:t>总是提供</a:t>
            </a:r>
            <a:r>
              <a:rPr lang="zh-CN" altLang="zh-CN" sz="2400" dirty="0">
                <a:solidFill>
                  <a:srgbClr val="FF0000"/>
                </a:solidFill>
              </a:rPr>
              <a:t>负信息</a:t>
            </a:r>
            <a:r>
              <a:rPr lang="zh-CN" altLang="zh-CN" sz="2400" dirty="0"/>
              <a:t>，从而</a:t>
            </a:r>
            <a:r>
              <a:rPr lang="zh-CN" altLang="zh-CN" sz="2400" dirty="0">
                <a:solidFill>
                  <a:srgbClr val="FF0000"/>
                </a:solidFill>
              </a:rPr>
              <a:t>增加不确定性</a:t>
            </a:r>
            <a:r>
              <a:rPr lang="zh-CN" altLang="zh-CN" sz="2400" dirty="0"/>
              <a:t>；在一般的辩论式对话中，</a:t>
            </a:r>
            <a:r>
              <a:rPr lang="en-US" altLang="zh-CN" sz="2400" dirty="0"/>
              <a:t>H(</a:t>
            </a:r>
            <a:r>
              <a:rPr lang="en-US" altLang="zh-CN" sz="2400" dirty="0" err="1"/>
              <a:t>a,X</a:t>
            </a:r>
            <a:r>
              <a:rPr lang="en-US" altLang="zh-CN" sz="2400" dirty="0"/>
              <a:t>)</a:t>
            </a:r>
            <a:r>
              <a:rPr lang="zh-CN" altLang="zh-CN" sz="2400" dirty="0"/>
              <a:t>可能为正（此时，</a:t>
            </a:r>
            <a:r>
              <a:rPr lang="en-US" altLang="zh-CN" sz="2400" dirty="0"/>
              <a:t>X</a:t>
            </a:r>
            <a:r>
              <a:rPr lang="zh-CN" altLang="zh-CN" sz="2400" dirty="0"/>
              <a:t>贡献</a:t>
            </a:r>
            <a:r>
              <a:rPr lang="zh-CN" altLang="zh-CN" sz="2400" dirty="0">
                <a:solidFill>
                  <a:srgbClr val="FF0000"/>
                </a:solidFill>
              </a:rPr>
              <a:t>正信息</a:t>
            </a:r>
            <a:r>
              <a:rPr lang="zh-CN" altLang="zh-CN" sz="2400" dirty="0"/>
              <a:t>），也可能为负（此时</a:t>
            </a:r>
            <a:r>
              <a:rPr lang="en-US" altLang="zh-CN" sz="2400" dirty="0"/>
              <a:t>X</a:t>
            </a:r>
            <a:r>
              <a:rPr lang="zh-CN" altLang="zh-CN" sz="2400" dirty="0"/>
              <a:t>贡献</a:t>
            </a:r>
            <a:r>
              <a:rPr lang="zh-CN" altLang="zh-CN" sz="2400" dirty="0">
                <a:solidFill>
                  <a:srgbClr val="FF0000"/>
                </a:solidFill>
              </a:rPr>
              <a:t>负信息</a:t>
            </a:r>
            <a:r>
              <a:rPr lang="zh-CN" altLang="zh-CN" sz="2400" dirty="0"/>
              <a:t>）。为方便计，我们将</a:t>
            </a:r>
            <a:r>
              <a:rPr lang="en-US" altLang="zh-CN" sz="2400" dirty="0"/>
              <a:t>H(</a:t>
            </a:r>
            <a:r>
              <a:rPr lang="en-US" altLang="zh-CN" sz="2400" dirty="0" err="1"/>
              <a:t>a,X</a:t>
            </a:r>
            <a:r>
              <a:rPr lang="en-US" altLang="zh-CN" sz="2400" dirty="0"/>
              <a:t>)</a:t>
            </a:r>
            <a:r>
              <a:rPr lang="zh-CN" altLang="zh-CN" sz="2400" dirty="0"/>
              <a:t>称为</a:t>
            </a:r>
            <a:r>
              <a:rPr lang="en-US" altLang="zh-CN" sz="2400" dirty="0"/>
              <a:t>X</a:t>
            </a:r>
            <a:r>
              <a:rPr lang="zh-CN" altLang="zh-CN" sz="2400" dirty="0"/>
              <a:t>的方向为</a:t>
            </a:r>
            <a:r>
              <a:rPr lang="en-US" altLang="zh-CN" sz="2400" dirty="0"/>
              <a:t>a</a:t>
            </a:r>
            <a:r>
              <a:rPr lang="zh-CN" altLang="zh-CN" sz="2400" dirty="0"/>
              <a:t>的方向熵，在不引起误解的情况下，简称为</a:t>
            </a:r>
            <a:r>
              <a:rPr lang="zh-CN" altLang="zh-CN" sz="2400" dirty="0">
                <a:solidFill>
                  <a:srgbClr val="FF0000"/>
                </a:solidFill>
              </a:rPr>
              <a:t>方向熵</a:t>
            </a:r>
            <a:r>
              <a:rPr lang="zh-CN" altLang="zh-CN" sz="2400" dirty="0"/>
              <a:t>。</a:t>
            </a:r>
          </a:p>
        </p:txBody>
      </p:sp>
      <p:sp>
        <p:nvSpPr>
          <p:cNvPr id="3" name="标题 2"/>
          <p:cNvSpPr>
            <a:spLocks noGrp="1"/>
          </p:cNvSpPr>
          <p:nvPr>
            <p:ph type="title"/>
          </p:nvPr>
        </p:nvSpPr>
        <p:spPr/>
        <p:txBody>
          <a:bodyPr/>
          <a:lstStyle/>
          <a:p>
            <a:r>
              <a:rPr lang="en-US" altLang="zh-CN" dirty="0">
                <a:solidFill>
                  <a:schemeClr val="bg2">
                    <a:lumMod val="25000"/>
                  </a:schemeClr>
                </a:solidFill>
              </a:rPr>
              <a:t>8.2</a:t>
            </a:r>
            <a:r>
              <a:rPr lang="zh-CN" altLang="en-US" dirty="0">
                <a:solidFill>
                  <a:schemeClr val="bg2">
                    <a:lumMod val="25000"/>
                  </a:schemeClr>
                </a:solidFill>
              </a:rPr>
              <a:t> 辩论式对话</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141740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723193"/>
            <a:ext cx="8229600" cy="3510915"/>
          </a:xfrm>
        </p:spPr>
        <p:txBody>
          <a:bodyPr>
            <a:noAutofit/>
          </a:bodyPr>
          <a:lstStyle/>
          <a:p>
            <a:pPr marL="109728" indent="0">
              <a:buNone/>
            </a:pPr>
            <a:r>
              <a:rPr lang="en-US" altLang="zh-CN" sz="2400" dirty="0"/>
              <a:t>3</a:t>
            </a:r>
            <a:r>
              <a:rPr lang="zh-CN" altLang="zh-CN" sz="2400" dirty="0"/>
              <a:t>）设</a:t>
            </a:r>
            <a:r>
              <a:rPr lang="en-US" altLang="zh-CN" sz="2400" dirty="0"/>
              <a:t>X</a:t>
            </a:r>
            <a:r>
              <a:rPr lang="zh-CN" altLang="zh-CN" sz="2400" dirty="0"/>
              <a:t>和</a:t>
            </a:r>
            <a:r>
              <a:rPr lang="en-US" altLang="zh-CN" sz="2400" dirty="0"/>
              <a:t>Y</a:t>
            </a:r>
            <a:r>
              <a:rPr lang="zh-CN" altLang="zh-CN" sz="2400" dirty="0"/>
              <a:t>分别是对话双方的随机（话语）变量，它们的概率分布分别为</a:t>
            </a:r>
            <a:r>
              <a:rPr lang="en-US" altLang="zh-CN" sz="2400" dirty="0"/>
              <a:t>{p</a:t>
            </a:r>
            <a:r>
              <a:rPr lang="en-US" altLang="zh-CN" sz="2400" baseline="-25000" dirty="0"/>
              <a:t>1</a:t>
            </a:r>
            <a:r>
              <a:rPr lang="zh-CN" altLang="zh-CN" sz="2400" dirty="0"/>
              <a:t>、</a:t>
            </a:r>
            <a:r>
              <a:rPr lang="en-US" altLang="zh-CN" sz="2400" dirty="0"/>
              <a:t>p</a:t>
            </a:r>
            <a:r>
              <a:rPr lang="en-US" altLang="zh-CN" sz="2400" baseline="-25000" dirty="0"/>
              <a:t>2</a:t>
            </a:r>
            <a:r>
              <a:rPr lang="zh-CN" altLang="zh-CN" sz="2400" dirty="0"/>
              <a:t>、</a:t>
            </a:r>
            <a:r>
              <a:rPr lang="en-US" altLang="zh-CN" sz="2400" dirty="0"/>
              <a:t>…</a:t>
            </a:r>
            <a:r>
              <a:rPr lang="zh-CN" altLang="zh-CN" sz="2400" dirty="0"/>
              <a:t>、</a:t>
            </a:r>
            <a:r>
              <a:rPr lang="en-US" altLang="zh-CN" sz="2400" dirty="0" err="1"/>
              <a:t>p</a:t>
            </a:r>
            <a:r>
              <a:rPr lang="en-US" altLang="zh-CN" sz="2400" baseline="-25000" dirty="0" err="1"/>
              <a:t>n</a:t>
            </a:r>
            <a:r>
              <a:rPr lang="en-US" altLang="zh-CN" sz="2400" dirty="0"/>
              <a:t>}</a:t>
            </a:r>
            <a:r>
              <a:rPr lang="zh-CN" altLang="zh-CN" sz="2400" dirty="0"/>
              <a:t>和</a:t>
            </a:r>
            <a:r>
              <a:rPr lang="en-US" altLang="zh-CN" sz="2400" dirty="0"/>
              <a:t>{q</a:t>
            </a:r>
            <a:r>
              <a:rPr lang="en-US" altLang="zh-CN" sz="2400" baseline="-25000" dirty="0"/>
              <a:t>1</a:t>
            </a:r>
            <a:r>
              <a:rPr lang="zh-CN" altLang="zh-CN" sz="2400" dirty="0"/>
              <a:t>、</a:t>
            </a:r>
            <a:r>
              <a:rPr lang="en-US" altLang="zh-CN" sz="2400" dirty="0"/>
              <a:t>q</a:t>
            </a:r>
            <a:r>
              <a:rPr lang="en-US" altLang="zh-CN" sz="2400" baseline="-25000" dirty="0"/>
              <a:t>2</a:t>
            </a:r>
            <a:r>
              <a:rPr lang="zh-CN" altLang="zh-CN" sz="2400" dirty="0"/>
              <a:t>、</a:t>
            </a:r>
            <a:r>
              <a:rPr lang="en-US" altLang="zh-CN" sz="2400" dirty="0"/>
              <a:t>…</a:t>
            </a:r>
            <a:r>
              <a:rPr lang="zh-CN" altLang="zh-CN" sz="2400" dirty="0"/>
              <a:t>、</a:t>
            </a:r>
            <a:r>
              <a:rPr lang="en-US" altLang="zh-CN" sz="2400" dirty="0" err="1"/>
              <a:t>q</a:t>
            </a:r>
            <a:r>
              <a:rPr lang="en-US" altLang="zh-CN" sz="2400" baseline="-25000" dirty="0" err="1"/>
              <a:t>m</a:t>
            </a:r>
            <a:r>
              <a:rPr lang="en-US" altLang="zh-CN" sz="2400" dirty="0"/>
              <a:t>}</a:t>
            </a:r>
            <a:r>
              <a:rPr lang="zh-CN" altLang="zh-CN" sz="2400" dirty="0"/>
              <a:t>，它们的取向矢量分别为</a:t>
            </a:r>
          </a:p>
          <a:p>
            <a:pPr marL="109728" indent="0" algn="ctr">
              <a:buNone/>
            </a:pPr>
            <a:r>
              <a:rPr lang="en-US" altLang="zh-CN" sz="2400" dirty="0"/>
              <a:t>a=(a</a:t>
            </a:r>
            <a:r>
              <a:rPr lang="en-US" altLang="zh-CN" sz="2400" baseline="-25000" dirty="0"/>
              <a:t>1</a:t>
            </a:r>
            <a:r>
              <a:rPr lang="en-US" altLang="zh-CN" sz="2400" dirty="0"/>
              <a:t>,a</a:t>
            </a:r>
            <a:r>
              <a:rPr lang="en-US" altLang="zh-CN" sz="2400" baseline="-25000" dirty="0"/>
              <a:t>2</a:t>
            </a:r>
            <a:r>
              <a:rPr lang="en-US" altLang="zh-CN" sz="2400" dirty="0"/>
              <a:t>,…,a</a:t>
            </a:r>
            <a:r>
              <a:rPr lang="en-US" altLang="zh-CN" sz="2400" baseline="-25000" dirty="0"/>
              <a:t>n</a:t>
            </a:r>
            <a:r>
              <a:rPr lang="en-US" altLang="zh-CN" sz="2400" dirty="0"/>
              <a:t>)</a:t>
            </a:r>
            <a:r>
              <a:rPr lang="zh-CN" altLang="zh-CN" sz="2400" dirty="0"/>
              <a:t>和</a:t>
            </a:r>
            <a:r>
              <a:rPr lang="en-US" altLang="zh-CN" sz="2400" dirty="0"/>
              <a:t>b=(b</a:t>
            </a:r>
            <a:r>
              <a:rPr lang="en-US" altLang="zh-CN" sz="2400" baseline="-25000" dirty="0"/>
              <a:t>1</a:t>
            </a:r>
            <a:r>
              <a:rPr lang="en-US" altLang="zh-CN" sz="2400" dirty="0"/>
              <a:t>,b</a:t>
            </a:r>
            <a:r>
              <a:rPr lang="en-US" altLang="zh-CN" sz="2400" baseline="-25000" dirty="0"/>
              <a:t>2</a:t>
            </a:r>
            <a:r>
              <a:rPr lang="en-US" altLang="zh-CN" sz="2400" dirty="0"/>
              <a:t>,…,</a:t>
            </a:r>
            <a:r>
              <a:rPr lang="en-US" altLang="zh-CN" sz="2400" dirty="0" err="1"/>
              <a:t>b</a:t>
            </a:r>
            <a:r>
              <a:rPr lang="en-US" altLang="zh-CN" sz="2400" baseline="-25000" dirty="0" err="1"/>
              <a:t>m</a:t>
            </a:r>
            <a:r>
              <a:rPr lang="en-US" altLang="zh-CN" sz="2400" dirty="0"/>
              <a:t>)</a:t>
            </a:r>
            <a:r>
              <a:rPr lang="zh-CN" altLang="zh-CN" sz="2400" dirty="0"/>
              <a:t>。</a:t>
            </a:r>
          </a:p>
          <a:p>
            <a:r>
              <a:rPr lang="zh-CN" altLang="en-US" sz="2400" dirty="0"/>
              <a:t>那么，条件概率事件</a:t>
            </a:r>
            <a:r>
              <a:rPr lang="en-US" sz="2400" dirty="0"/>
              <a:t>p(Y=y</a:t>
            </a:r>
            <a:r>
              <a:rPr lang="en-US" sz="2400" baseline="-25000" dirty="0"/>
              <a:t>j</a:t>
            </a:r>
            <a:r>
              <a:rPr lang="zh-CN" altLang="en-US" sz="2400" dirty="0"/>
              <a:t>│</a:t>
            </a:r>
            <a:r>
              <a:rPr lang="en-US" sz="2400" dirty="0"/>
              <a:t>X=x</a:t>
            </a:r>
            <a:r>
              <a:rPr lang="en-US" sz="2400" baseline="-25000" dirty="0"/>
              <a:t>i</a:t>
            </a:r>
            <a:r>
              <a:rPr lang="en-US" sz="2400" dirty="0"/>
              <a:t>)</a:t>
            </a:r>
            <a:r>
              <a:rPr lang="zh-CN" altLang="en-US" sz="2400" dirty="0"/>
              <a:t>，简记为</a:t>
            </a:r>
            <a:r>
              <a:rPr lang="en-US" sz="2400" dirty="0"/>
              <a:t>p(y</a:t>
            </a:r>
            <a:r>
              <a:rPr lang="en-US" sz="2400" baseline="-25000" dirty="0"/>
              <a:t>j</a:t>
            </a:r>
            <a:r>
              <a:rPr lang="zh-CN" altLang="en-US" sz="2400" dirty="0"/>
              <a:t>│</a:t>
            </a:r>
            <a:r>
              <a:rPr lang="en-US" sz="2400" dirty="0"/>
              <a:t>x</a:t>
            </a:r>
            <a:r>
              <a:rPr lang="en-US" sz="2400" baseline="-25000" dirty="0"/>
              <a:t>i</a:t>
            </a:r>
            <a:r>
              <a:rPr lang="en-US" sz="2400" dirty="0"/>
              <a:t>)</a:t>
            </a:r>
            <a:r>
              <a:rPr lang="zh-CN" altLang="en-US" sz="2400" dirty="0"/>
              <a:t>，所包含的信息量为</a:t>
            </a:r>
            <a:r>
              <a:rPr lang="en-US" sz="2400" dirty="0"/>
              <a:t>log(1/p(y</a:t>
            </a:r>
            <a:r>
              <a:rPr lang="en-US" sz="2400" baseline="-25000" dirty="0"/>
              <a:t>j</a:t>
            </a:r>
            <a:r>
              <a:rPr lang="zh-CN" altLang="en-US" sz="2400" dirty="0"/>
              <a:t>│</a:t>
            </a:r>
            <a:r>
              <a:rPr lang="en-US" sz="2400" dirty="0"/>
              <a:t>x</a:t>
            </a:r>
            <a:r>
              <a:rPr lang="en-US" sz="2400" baseline="-25000" dirty="0"/>
              <a:t>i</a:t>
            </a:r>
            <a:r>
              <a:rPr lang="en-US" sz="2400" dirty="0"/>
              <a:t>))</a:t>
            </a:r>
            <a:r>
              <a:rPr lang="zh-CN" altLang="en-US" sz="2400" dirty="0"/>
              <a:t>。条件随机变量</a:t>
            </a:r>
            <a:r>
              <a:rPr lang="en-US" sz="2400" dirty="0"/>
              <a:t>p(Y</a:t>
            </a:r>
            <a:r>
              <a:rPr lang="zh-CN" altLang="en-US" sz="2400" dirty="0"/>
              <a:t>│</a:t>
            </a:r>
            <a:r>
              <a:rPr lang="en-US" sz="2400" dirty="0"/>
              <a:t>X=x</a:t>
            </a:r>
            <a:r>
              <a:rPr lang="en-US" sz="2400" baseline="-25000" dirty="0"/>
              <a:t>i</a:t>
            </a:r>
            <a:r>
              <a:rPr lang="en-US" sz="2400" dirty="0"/>
              <a:t>)</a:t>
            </a:r>
            <a:r>
              <a:rPr lang="zh-CN" altLang="en-US" sz="2400" dirty="0"/>
              <a:t>，简记为</a:t>
            </a:r>
            <a:r>
              <a:rPr lang="en-US" sz="2400" dirty="0"/>
              <a:t>p(Y</a:t>
            </a:r>
            <a:r>
              <a:rPr lang="zh-CN" altLang="en-US" sz="2400" dirty="0"/>
              <a:t>│</a:t>
            </a:r>
            <a:r>
              <a:rPr lang="en-US" sz="2400" dirty="0"/>
              <a:t>x</a:t>
            </a:r>
            <a:r>
              <a:rPr lang="en-US" sz="2400" baseline="-25000" dirty="0"/>
              <a:t>i</a:t>
            </a:r>
            <a:r>
              <a:rPr lang="en-US" sz="2400" dirty="0"/>
              <a:t>)</a:t>
            </a:r>
            <a:r>
              <a:rPr lang="zh-CN" altLang="en-US" sz="2400" dirty="0"/>
              <a:t>，所包含的信息量为</a:t>
            </a:r>
          </a:p>
          <a:p>
            <a:pPr algn="ctr">
              <a:buNone/>
            </a:pPr>
            <a:r>
              <a:rPr lang="en-US" sz="2400" dirty="0"/>
              <a:t>H(</a:t>
            </a:r>
            <a:r>
              <a:rPr lang="en-US" sz="2400" dirty="0" err="1"/>
              <a:t>b,Y</a:t>
            </a:r>
            <a:r>
              <a:rPr lang="zh-CN" altLang="en-US" sz="2400" dirty="0"/>
              <a:t>│</a:t>
            </a:r>
            <a:r>
              <a:rPr lang="en-US" sz="2400" dirty="0"/>
              <a:t>X=x</a:t>
            </a:r>
            <a:r>
              <a:rPr lang="en-US" sz="2400" baseline="-25000" dirty="0"/>
              <a:t>i</a:t>
            </a:r>
            <a:r>
              <a:rPr lang="en-US" sz="2400" dirty="0"/>
              <a:t>)=</a:t>
            </a:r>
            <a:r>
              <a:rPr lang="zh-CN" altLang="en-US" sz="2400" dirty="0"/>
              <a:t>∑</a:t>
            </a:r>
            <a:r>
              <a:rPr lang="en-US" sz="2400" baseline="-25000" dirty="0"/>
              <a:t>j=1</a:t>
            </a:r>
            <a:r>
              <a:rPr lang="en-US" sz="2400" baseline="30000" dirty="0"/>
              <a:t>m</a:t>
            </a:r>
            <a:r>
              <a:rPr lang="en-US" sz="2400" dirty="0"/>
              <a:t>b</a:t>
            </a:r>
            <a:r>
              <a:rPr lang="en-US" sz="2400" baseline="-25000" dirty="0"/>
              <a:t>j</a:t>
            </a:r>
            <a:r>
              <a:rPr lang="en-US" sz="2400" dirty="0"/>
              <a:t>p(y</a:t>
            </a:r>
            <a:r>
              <a:rPr lang="en-US" sz="2400" baseline="-25000" dirty="0"/>
              <a:t>j</a:t>
            </a:r>
            <a:r>
              <a:rPr lang="zh-CN" altLang="en-US" sz="2400" dirty="0"/>
              <a:t>│</a:t>
            </a:r>
            <a:r>
              <a:rPr lang="en-US" sz="2400" dirty="0"/>
              <a:t>x</a:t>
            </a:r>
            <a:r>
              <a:rPr lang="en-US" sz="2400" baseline="-25000" dirty="0"/>
              <a:t>i</a:t>
            </a:r>
            <a:r>
              <a:rPr lang="en-US" sz="2400" dirty="0"/>
              <a:t>)log(1/p(y</a:t>
            </a:r>
            <a:r>
              <a:rPr lang="en-US" sz="2400" baseline="-25000" dirty="0"/>
              <a:t>j</a:t>
            </a:r>
            <a:r>
              <a:rPr lang="zh-CN" altLang="en-US" sz="2400" dirty="0"/>
              <a:t>│</a:t>
            </a:r>
            <a:r>
              <a:rPr lang="en-US" sz="2400" dirty="0"/>
              <a:t>x</a:t>
            </a:r>
            <a:r>
              <a:rPr lang="en-US" sz="2400" baseline="-25000" dirty="0"/>
              <a:t>i</a:t>
            </a:r>
            <a:r>
              <a:rPr lang="en-US" sz="2400" dirty="0"/>
              <a:t>))</a:t>
            </a:r>
            <a:r>
              <a:rPr lang="zh-CN" altLang="en-US" sz="2400" dirty="0"/>
              <a:t>，</a:t>
            </a:r>
          </a:p>
        </p:txBody>
      </p:sp>
      <p:sp>
        <p:nvSpPr>
          <p:cNvPr id="3" name="标题 2"/>
          <p:cNvSpPr>
            <a:spLocks noGrp="1"/>
          </p:cNvSpPr>
          <p:nvPr>
            <p:ph type="title"/>
          </p:nvPr>
        </p:nvSpPr>
        <p:spPr/>
        <p:txBody>
          <a:bodyPr/>
          <a:lstStyle/>
          <a:p>
            <a:r>
              <a:rPr lang="en-US" altLang="zh-CN" dirty="0">
                <a:solidFill>
                  <a:schemeClr val="bg2">
                    <a:lumMod val="25000"/>
                  </a:schemeClr>
                </a:solidFill>
              </a:rPr>
              <a:t>8.2</a:t>
            </a:r>
            <a:r>
              <a:rPr lang="zh-CN" altLang="en-US" dirty="0">
                <a:solidFill>
                  <a:schemeClr val="bg2">
                    <a:lumMod val="25000"/>
                  </a:schemeClr>
                </a:solidFill>
              </a:rPr>
              <a:t> 辩论式对话</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671336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723193"/>
            <a:ext cx="8229600" cy="3510915"/>
          </a:xfrm>
        </p:spPr>
        <p:txBody>
          <a:bodyPr>
            <a:noAutofit/>
          </a:bodyPr>
          <a:lstStyle/>
          <a:p>
            <a:r>
              <a:rPr lang="zh-CN" altLang="zh-CN" sz="2400" dirty="0"/>
              <a:t>它实际上是条件随机变量</a:t>
            </a:r>
            <a:r>
              <a:rPr lang="en-US" sz="2400" dirty="0"/>
              <a:t>p(Y</a:t>
            </a:r>
            <a:r>
              <a:rPr lang="zh-CN" altLang="en-US" sz="2400" dirty="0"/>
              <a:t>│</a:t>
            </a:r>
            <a:r>
              <a:rPr lang="en-US" sz="2400" dirty="0"/>
              <a:t>X=x</a:t>
            </a:r>
            <a:r>
              <a:rPr lang="en-US" sz="2400" baseline="-25000" dirty="0"/>
              <a:t>i</a:t>
            </a:r>
            <a:r>
              <a:rPr lang="en-US" sz="2400" dirty="0"/>
              <a:t>)</a:t>
            </a:r>
            <a:r>
              <a:rPr lang="zh-CN" altLang="zh-CN" sz="2400" dirty="0"/>
              <a:t>的</a:t>
            </a:r>
            <a:r>
              <a:rPr lang="zh-CN" altLang="zh-CN" sz="2400" dirty="0">
                <a:solidFill>
                  <a:srgbClr val="FF0000"/>
                </a:solidFill>
              </a:rPr>
              <a:t>方向熵</a:t>
            </a:r>
            <a:r>
              <a:rPr lang="zh-CN" altLang="zh-CN" sz="2400" dirty="0"/>
              <a:t>（方向矢量为</a:t>
            </a:r>
            <a:r>
              <a:rPr lang="en-US" altLang="zh-CN" sz="2400" dirty="0"/>
              <a:t>b</a:t>
            </a:r>
            <a:r>
              <a:rPr lang="zh-CN" altLang="zh-CN" sz="2400" dirty="0"/>
              <a:t>）。而当</a:t>
            </a:r>
            <a:r>
              <a:rPr lang="en-US" altLang="zh-CN" sz="2400" dirty="0"/>
              <a:t>X</a:t>
            </a:r>
            <a:r>
              <a:rPr lang="zh-CN" altLang="zh-CN" sz="2400" dirty="0"/>
              <a:t>取遍所有可能的</a:t>
            </a:r>
            <a:r>
              <a:rPr lang="en-US" sz="2400" dirty="0"/>
              <a:t>x</a:t>
            </a:r>
            <a:r>
              <a:rPr lang="en-US" sz="2400" baseline="-25000" dirty="0"/>
              <a:t>i</a:t>
            </a:r>
            <a:r>
              <a:rPr lang="zh-CN" altLang="zh-CN" sz="2400" dirty="0"/>
              <a:t>后，我们就将这些带方向的条件分布熵进行带向加权和，得到</a:t>
            </a:r>
          </a:p>
          <a:p>
            <a:pPr algn="ctr">
              <a:buNone/>
            </a:pPr>
            <a:r>
              <a:rPr lang="zh-CN" altLang="en-US" sz="2400" dirty="0"/>
              <a:t>∑</a:t>
            </a:r>
            <a:r>
              <a:rPr lang="en-US" sz="2400" baseline="-25000" dirty="0" err="1"/>
              <a:t>i</a:t>
            </a:r>
            <a:r>
              <a:rPr lang="en-US" sz="2400" baseline="-25000" dirty="0"/>
              <a:t>=1</a:t>
            </a:r>
            <a:r>
              <a:rPr lang="en-US" sz="2400" baseline="30000" dirty="0"/>
              <a:t>n</a:t>
            </a:r>
            <a:r>
              <a:rPr lang="en-US" sz="2400" dirty="0"/>
              <a:t>a</a:t>
            </a:r>
            <a:r>
              <a:rPr lang="en-US" sz="2400" baseline="-25000" dirty="0"/>
              <a:t>i</a:t>
            </a:r>
            <a:r>
              <a:rPr lang="en-US" sz="2400" dirty="0"/>
              <a:t>p</a:t>
            </a:r>
            <a:r>
              <a:rPr lang="en-US" sz="2400" baseline="-25000" dirty="0"/>
              <a:t>i</a:t>
            </a:r>
            <a:r>
              <a:rPr lang="en-US" sz="2400" dirty="0"/>
              <a:t>H(</a:t>
            </a:r>
            <a:r>
              <a:rPr lang="en-US" sz="2400" dirty="0" err="1"/>
              <a:t>b,Y</a:t>
            </a:r>
            <a:r>
              <a:rPr lang="zh-CN" altLang="en-US" sz="2400" dirty="0"/>
              <a:t>│</a:t>
            </a:r>
            <a:r>
              <a:rPr lang="en-US" sz="2400" dirty="0"/>
              <a:t>X=x</a:t>
            </a:r>
            <a:r>
              <a:rPr lang="en-US" sz="2400" baseline="-25000" dirty="0"/>
              <a:t>i</a:t>
            </a:r>
            <a:r>
              <a:rPr lang="en-US" sz="2400" dirty="0"/>
              <a:t>)=H(</a:t>
            </a:r>
            <a:r>
              <a:rPr lang="en-US" sz="2400" dirty="0" err="1"/>
              <a:t>b,Y</a:t>
            </a:r>
            <a:r>
              <a:rPr lang="zh-CN" altLang="en-US" sz="2400" dirty="0"/>
              <a:t>│</a:t>
            </a:r>
            <a:r>
              <a:rPr lang="en-US" sz="2400" dirty="0" err="1"/>
              <a:t>a,X</a:t>
            </a:r>
            <a:r>
              <a:rPr lang="en-US" sz="2400" dirty="0"/>
              <a:t>)</a:t>
            </a:r>
            <a:r>
              <a:rPr lang="zh-CN" altLang="en-US" sz="2400" dirty="0"/>
              <a:t>，</a:t>
            </a:r>
          </a:p>
          <a:p>
            <a:pPr marL="109728" indent="0">
              <a:buNone/>
            </a:pPr>
            <a:r>
              <a:rPr lang="zh-CN" altLang="zh-CN" sz="2400" dirty="0"/>
              <a:t>并将它称为</a:t>
            </a:r>
            <a:r>
              <a:rPr lang="zh-CN" altLang="zh-CN" sz="2400" dirty="0">
                <a:solidFill>
                  <a:srgbClr val="FF0000"/>
                </a:solidFill>
              </a:rPr>
              <a:t>带向条件熵</a:t>
            </a:r>
            <a:r>
              <a:rPr lang="zh-CN" altLang="zh-CN" sz="2400" dirty="0"/>
              <a:t>。显然，当</a:t>
            </a:r>
            <a:r>
              <a:rPr lang="en-US" altLang="zh-CN" sz="2400" dirty="0"/>
              <a:t>a=b=(1,1,…,1)</a:t>
            </a:r>
            <a:r>
              <a:rPr lang="zh-CN" altLang="zh-CN" sz="2400" dirty="0"/>
              <a:t>时的带向条件熵，就是香农信息论中的</a:t>
            </a:r>
            <a:r>
              <a:rPr lang="zh-CN" altLang="zh-CN" sz="2400" dirty="0">
                <a:solidFill>
                  <a:srgbClr val="FF0000"/>
                </a:solidFill>
              </a:rPr>
              <a:t>条件熵</a:t>
            </a:r>
            <a:r>
              <a:rPr lang="zh-CN" altLang="zh-CN" sz="2400" dirty="0"/>
              <a:t>。注意：在一般情况下，</a:t>
            </a:r>
            <a:r>
              <a:rPr lang="en-US" altLang="zh-CN" sz="2400" dirty="0"/>
              <a:t>H(</a:t>
            </a:r>
            <a:r>
              <a:rPr lang="en-US" altLang="zh-CN" sz="2400" dirty="0" err="1"/>
              <a:t>a,X</a:t>
            </a:r>
            <a:r>
              <a:rPr lang="zh-CN" altLang="zh-CN" sz="2400" dirty="0"/>
              <a:t>│</a:t>
            </a:r>
            <a:r>
              <a:rPr lang="en-US" altLang="zh-CN" sz="2400" dirty="0" err="1"/>
              <a:t>b,Y</a:t>
            </a:r>
            <a:r>
              <a:rPr lang="en-US" altLang="zh-CN" sz="2400" dirty="0"/>
              <a:t>)</a:t>
            </a:r>
            <a:r>
              <a:rPr lang="zh-CN" altLang="zh-CN" sz="2400" dirty="0"/>
              <a:t>可能为正值，也可能为负值，这与香农信息论中的恒正情况是不同的。</a:t>
            </a:r>
          </a:p>
        </p:txBody>
      </p:sp>
      <p:sp>
        <p:nvSpPr>
          <p:cNvPr id="3" name="标题 2"/>
          <p:cNvSpPr>
            <a:spLocks noGrp="1"/>
          </p:cNvSpPr>
          <p:nvPr>
            <p:ph type="title"/>
          </p:nvPr>
        </p:nvSpPr>
        <p:spPr/>
        <p:txBody>
          <a:bodyPr/>
          <a:lstStyle/>
          <a:p>
            <a:r>
              <a:rPr lang="en-US" altLang="zh-CN" dirty="0">
                <a:solidFill>
                  <a:schemeClr val="bg2">
                    <a:lumMod val="25000"/>
                  </a:schemeClr>
                </a:solidFill>
              </a:rPr>
              <a:t>8.2</a:t>
            </a:r>
            <a:r>
              <a:rPr lang="zh-CN" altLang="en-US" dirty="0">
                <a:solidFill>
                  <a:schemeClr val="bg2">
                    <a:lumMod val="25000"/>
                  </a:schemeClr>
                </a:solidFill>
              </a:rPr>
              <a:t> 辩论式对话</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275037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723193"/>
            <a:ext cx="8229600" cy="3510915"/>
          </a:xfrm>
        </p:spPr>
        <p:txBody>
          <a:bodyPr>
            <a:noAutofit/>
          </a:bodyPr>
          <a:lstStyle/>
          <a:p>
            <a:pPr marL="109728" indent="0">
              <a:buNone/>
            </a:pPr>
            <a:r>
              <a:rPr lang="en-US" altLang="zh-CN" sz="2400" dirty="0"/>
              <a:t>4</a:t>
            </a:r>
            <a:r>
              <a:rPr lang="zh-CN" altLang="zh-CN" sz="2400" dirty="0"/>
              <a:t>）设</a:t>
            </a:r>
            <a:r>
              <a:rPr lang="en-US" altLang="zh-CN" sz="2400" dirty="0"/>
              <a:t>X</a:t>
            </a:r>
            <a:r>
              <a:rPr lang="zh-CN" altLang="zh-CN" sz="2400" dirty="0"/>
              <a:t>和</a:t>
            </a:r>
            <a:r>
              <a:rPr lang="en-US" altLang="zh-CN" sz="2400" dirty="0"/>
              <a:t>Y</a:t>
            </a:r>
            <a:r>
              <a:rPr lang="zh-CN" altLang="zh-CN" sz="2400" dirty="0"/>
              <a:t>分别是对话双方的随机（话语）变量，它们的取向矢量分别为</a:t>
            </a:r>
          </a:p>
          <a:p>
            <a:pPr marL="109728" indent="0" algn="ctr">
              <a:buNone/>
            </a:pPr>
            <a:r>
              <a:rPr lang="en-US" altLang="zh-CN" sz="2400" dirty="0"/>
              <a:t>a=(a</a:t>
            </a:r>
            <a:r>
              <a:rPr lang="en-US" altLang="zh-CN" sz="2400" baseline="-25000" dirty="0"/>
              <a:t>1</a:t>
            </a:r>
            <a:r>
              <a:rPr lang="en-US" altLang="zh-CN" sz="2400" dirty="0"/>
              <a:t>,a</a:t>
            </a:r>
            <a:r>
              <a:rPr lang="en-US" altLang="zh-CN" sz="2400" baseline="-25000" dirty="0"/>
              <a:t>2</a:t>
            </a:r>
            <a:r>
              <a:rPr lang="en-US" altLang="zh-CN" sz="2400" dirty="0"/>
              <a:t>,…,a</a:t>
            </a:r>
            <a:r>
              <a:rPr lang="en-US" altLang="zh-CN" sz="2400" baseline="-25000" dirty="0"/>
              <a:t>n</a:t>
            </a:r>
            <a:r>
              <a:rPr lang="en-US" altLang="zh-CN" sz="2400" dirty="0"/>
              <a:t>)</a:t>
            </a:r>
            <a:r>
              <a:rPr lang="zh-CN" altLang="zh-CN" sz="2400" dirty="0"/>
              <a:t>和</a:t>
            </a:r>
            <a:r>
              <a:rPr lang="en-US" altLang="zh-CN" sz="2400" dirty="0"/>
              <a:t>b=(b</a:t>
            </a:r>
            <a:r>
              <a:rPr lang="en-US" altLang="zh-CN" sz="2400" baseline="-25000" dirty="0"/>
              <a:t>1</a:t>
            </a:r>
            <a:r>
              <a:rPr lang="en-US" altLang="zh-CN" sz="2400" dirty="0"/>
              <a:t>,b</a:t>
            </a:r>
            <a:r>
              <a:rPr lang="en-US" altLang="zh-CN" sz="2400" baseline="-25000" dirty="0"/>
              <a:t>2</a:t>
            </a:r>
            <a:r>
              <a:rPr lang="en-US" altLang="zh-CN" sz="2400" dirty="0"/>
              <a:t>,…,</a:t>
            </a:r>
            <a:r>
              <a:rPr lang="en-US" altLang="zh-CN" sz="2400" dirty="0" err="1"/>
              <a:t>b</a:t>
            </a:r>
            <a:r>
              <a:rPr lang="en-US" altLang="zh-CN" sz="2400" baseline="-25000" dirty="0" err="1"/>
              <a:t>m</a:t>
            </a:r>
            <a:r>
              <a:rPr lang="en-US" altLang="zh-CN" sz="2400" dirty="0"/>
              <a:t>)</a:t>
            </a:r>
            <a:r>
              <a:rPr lang="zh-CN" altLang="zh-CN" sz="2400" dirty="0"/>
              <a:t>。</a:t>
            </a:r>
          </a:p>
          <a:p>
            <a:pPr marL="109728" indent="0">
              <a:buNone/>
            </a:pPr>
            <a:r>
              <a:rPr lang="zh-CN" altLang="zh-CN" sz="2400" dirty="0"/>
              <a:t>由于</a:t>
            </a:r>
            <a:r>
              <a:rPr lang="en-US" altLang="zh-CN" sz="2400" dirty="0"/>
              <a:t>Y</a:t>
            </a:r>
            <a:r>
              <a:rPr lang="zh-CN" altLang="zh-CN" sz="2400" dirty="0"/>
              <a:t>的出现，使得</a:t>
            </a:r>
            <a:r>
              <a:rPr lang="en-US" altLang="zh-CN" sz="2400" dirty="0"/>
              <a:t>X</a:t>
            </a:r>
            <a:r>
              <a:rPr lang="zh-CN" altLang="zh-CN" sz="2400" dirty="0"/>
              <a:t>的方向熵</a:t>
            </a:r>
            <a:r>
              <a:rPr lang="en-US" altLang="zh-CN" sz="2400" dirty="0"/>
              <a:t>H(</a:t>
            </a:r>
            <a:r>
              <a:rPr lang="en-US" altLang="zh-CN" sz="2400" dirty="0" err="1"/>
              <a:t>a,X</a:t>
            </a:r>
            <a:r>
              <a:rPr lang="en-US" altLang="zh-CN" sz="2400" dirty="0"/>
              <a:t>)</a:t>
            </a:r>
            <a:r>
              <a:rPr lang="zh-CN" altLang="zh-CN" sz="2400" dirty="0"/>
              <a:t>最多被变化</a:t>
            </a:r>
            <a:r>
              <a:rPr lang="en-US" altLang="zh-CN" sz="2400" dirty="0"/>
              <a:t>H(</a:t>
            </a:r>
            <a:r>
              <a:rPr lang="en-US" altLang="zh-CN" sz="2400" dirty="0" err="1"/>
              <a:t>a,X</a:t>
            </a:r>
            <a:r>
              <a:rPr lang="zh-CN" altLang="zh-CN" sz="2400" dirty="0"/>
              <a:t>│</a:t>
            </a:r>
            <a:r>
              <a:rPr lang="en-US" altLang="zh-CN" sz="2400" dirty="0" err="1"/>
              <a:t>b,Y</a:t>
            </a:r>
            <a:r>
              <a:rPr lang="en-US" altLang="zh-CN" sz="2400" dirty="0"/>
              <a:t>)</a:t>
            </a:r>
            <a:r>
              <a:rPr lang="zh-CN" altLang="zh-CN" sz="2400" dirty="0"/>
              <a:t>，于是，被变化后的方向熵量</a:t>
            </a:r>
            <a:r>
              <a:rPr lang="en-US" altLang="zh-CN" sz="2400" dirty="0"/>
              <a:t>H(</a:t>
            </a:r>
            <a:r>
              <a:rPr lang="en-US" altLang="zh-CN" sz="2400" dirty="0" err="1"/>
              <a:t>a,X</a:t>
            </a:r>
            <a:r>
              <a:rPr lang="en-US" altLang="zh-CN" sz="2400" dirty="0"/>
              <a:t>)- H(</a:t>
            </a:r>
            <a:r>
              <a:rPr lang="en-US" altLang="zh-CN" sz="2400" dirty="0" err="1"/>
              <a:t>a,X</a:t>
            </a:r>
            <a:r>
              <a:rPr lang="zh-CN" altLang="zh-CN" sz="2400" dirty="0"/>
              <a:t>│</a:t>
            </a:r>
            <a:r>
              <a:rPr lang="en-US" altLang="zh-CN" sz="2400" dirty="0" err="1"/>
              <a:t>b,Y</a:t>
            </a:r>
            <a:r>
              <a:rPr lang="en-US" altLang="zh-CN" sz="2400" dirty="0"/>
              <a:t>)</a:t>
            </a:r>
            <a:r>
              <a:rPr lang="zh-CN" altLang="zh-CN" sz="2400" dirty="0"/>
              <a:t>称为</a:t>
            </a:r>
            <a:r>
              <a:rPr lang="en-US" altLang="zh-CN" sz="2400" dirty="0"/>
              <a:t>X</a:t>
            </a:r>
            <a:r>
              <a:rPr lang="zh-CN" altLang="zh-CN" sz="2400" dirty="0"/>
              <a:t>和</a:t>
            </a:r>
            <a:r>
              <a:rPr lang="en-US" altLang="zh-CN" sz="2400" dirty="0"/>
              <a:t>Y</a:t>
            </a:r>
            <a:r>
              <a:rPr lang="zh-CN" altLang="zh-CN" sz="2400" dirty="0"/>
              <a:t>的</a:t>
            </a:r>
            <a:r>
              <a:rPr lang="zh-CN" altLang="zh-CN" sz="2400" dirty="0">
                <a:solidFill>
                  <a:srgbClr val="FF0000"/>
                </a:solidFill>
              </a:rPr>
              <a:t>带向互信息</a:t>
            </a:r>
            <a:r>
              <a:rPr lang="zh-CN" altLang="zh-CN" sz="2400" dirty="0"/>
              <a:t>，记为</a:t>
            </a:r>
            <a:r>
              <a:rPr lang="en-US" altLang="zh-CN" sz="2400" dirty="0"/>
              <a:t>I(</a:t>
            </a:r>
            <a:r>
              <a:rPr lang="en-US" altLang="zh-CN" sz="2400" dirty="0" err="1"/>
              <a:t>a,X;b,Y</a:t>
            </a:r>
            <a:r>
              <a:rPr lang="en-US" altLang="zh-CN" sz="2400" dirty="0"/>
              <a:t>)</a:t>
            </a:r>
            <a:r>
              <a:rPr lang="zh-CN" altLang="zh-CN" sz="2400" dirty="0"/>
              <a:t>，它也是由于</a:t>
            </a:r>
            <a:r>
              <a:rPr lang="en-US" altLang="zh-CN" sz="2400" dirty="0"/>
              <a:t>Y</a:t>
            </a:r>
            <a:r>
              <a:rPr lang="zh-CN" altLang="zh-CN" sz="2400" dirty="0"/>
              <a:t>的出现，使得</a:t>
            </a:r>
            <a:r>
              <a:rPr lang="en-US" altLang="zh-CN" sz="2400" dirty="0"/>
              <a:t>X</a:t>
            </a:r>
            <a:r>
              <a:rPr lang="zh-CN" altLang="zh-CN" sz="2400" dirty="0"/>
              <a:t>能够传递给</a:t>
            </a:r>
            <a:r>
              <a:rPr lang="en-US" altLang="zh-CN" sz="2400" dirty="0"/>
              <a:t>Y</a:t>
            </a:r>
            <a:r>
              <a:rPr lang="zh-CN" altLang="zh-CN" sz="2400" dirty="0"/>
              <a:t>的信息量。当</a:t>
            </a:r>
            <a:r>
              <a:rPr lang="en-US" altLang="zh-CN" sz="2400" dirty="0"/>
              <a:t>I(</a:t>
            </a:r>
            <a:r>
              <a:rPr lang="en-US" altLang="zh-CN" sz="2400" dirty="0" err="1"/>
              <a:t>a,X;b,Y</a:t>
            </a:r>
            <a:r>
              <a:rPr lang="en-US" altLang="zh-CN" sz="2400" dirty="0"/>
              <a:t>)</a:t>
            </a:r>
            <a:r>
              <a:rPr lang="zh-CN" altLang="zh-CN" sz="2400" dirty="0"/>
              <a:t>为正时，</a:t>
            </a:r>
            <a:r>
              <a:rPr lang="en-US" altLang="zh-CN" sz="2400" dirty="0"/>
              <a:t>X</a:t>
            </a:r>
            <a:r>
              <a:rPr lang="zh-CN" altLang="zh-CN" sz="2400" dirty="0"/>
              <a:t>能够给</a:t>
            </a:r>
            <a:r>
              <a:rPr lang="en-US" altLang="zh-CN" sz="2400" dirty="0"/>
              <a:t>Y</a:t>
            </a:r>
            <a:r>
              <a:rPr lang="zh-CN" altLang="zh-CN" sz="2400" dirty="0"/>
              <a:t>传递</a:t>
            </a:r>
            <a:r>
              <a:rPr lang="zh-CN" altLang="zh-CN" sz="2400" dirty="0">
                <a:solidFill>
                  <a:srgbClr val="FF0000"/>
                </a:solidFill>
              </a:rPr>
              <a:t>正信息</a:t>
            </a:r>
            <a:r>
              <a:rPr lang="zh-CN" altLang="zh-CN" sz="2400" dirty="0"/>
              <a:t>；否则，</a:t>
            </a:r>
            <a:r>
              <a:rPr lang="en-US" altLang="zh-CN" sz="2400" dirty="0"/>
              <a:t>X</a:t>
            </a:r>
            <a:r>
              <a:rPr lang="zh-CN" altLang="zh-CN" sz="2400" dirty="0"/>
              <a:t>就只能把</a:t>
            </a:r>
            <a:r>
              <a:rPr lang="en-US" altLang="zh-CN" sz="2400" dirty="0"/>
              <a:t>Y</a:t>
            </a:r>
            <a:r>
              <a:rPr lang="zh-CN" altLang="zh-CN" sz="2400" dirty="0"/>
              <a:t>给搞糊涂（即，传递</a:t>
            </a:r>
            <a:r>
              <a:rPr lang="zh-CN" altLang="zh-CN" sz="2400" dirty="0">
                <a:solidFill>
                  <a:srgbClr val="FF0000"/>
                </a:solidFill>
              </a:rPr>
              <a:t>负信息</a:t>
            </a:r>
            <a:r>
              <a:rPr lang="zh-CN" altLang="zh-CN" sz="2400" dirty="0"/>
              <a:t>）。</a:t>
            </a:r>
          </a:p>
        </p:txBody>
      </p:sp>
      <p:sp>
        <p:nvSpPr>
          <p:cNvPr id="3" name="标题 2"/>
          <p:cNvSpPr>
            <a:spLocks noGrp="1"/>
          </p:cNvSpPr>
          <p:nvPr>
            <p:ph type="title"/>
          </p:nvPr>
        </p:nvSpPr>
        <p:spPr/>
        <p:txBody>
          <a:bodyPr/>
          <a:lstStyle/>
          <a:p>
            <a:r>
              <a:rPr lang="en-US" altLang="zh-CN" dirty="0">
                <a:solidFill>
                  <a:schemeClr val="bg2">
                    <a:lumMod val="25000"/>
                  </a:schemeClr>
                </a:solidFill>
              </a:rPr>
              <a:t>8.2</a:t>
            </a:r>
            <a:r>
              <a:rPr lang="zh-CN" altLang="en-US" dirty="0">
                <a:solidFill>
                  <a:schemeClr val="bg2">
                    <a:lumMod val="25000"/>
                  </a:schemeClr>
                </a:solidFill>
              </a:rPr>
              <a:t> 辩论式对话</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1165630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660131"/>
            <a:ext cx="8229600" cy="3510915"/>
          </a:xfrm>
        </p:spPr>
        <p:txBody>
          <a:bodyPr>
            <a:noAutofit/>
          </a:bodyPr>
          <a:lstStyle/>
          <a:p>
            <a:pPr marL="109728" indent="0">
              <a:buNone/>
            </a:pPr>
            <a:r>
              <a:rPr lang="en-US" altLang="zh-CN" sz="2400" dirty="0"/>
              <a:t>5</a:t>
            </a:r>
            <a:r>
              <a:rPr lang="zh-CN" altLang="zh-CN" sz="2400" dirty="0"/>
              <a:t>）设随机变量</a:t>
            </a:r>
            <a:r>
              <a:rPr lang="en-US" altLang="zh-CN" sz="2400" dirty="0"/>
              <a:t>X</a:t>
            </a:r>
            <a:r>
              <a:rPr lang="zh-CN" altLang="zh-CN" sz="2400" dirty="0"/>
              <a:t>、</a:t>
            </a:r>
            <a:r>
              <a:rPr lang="en-US" altLang="zh-CN" sz="2400" dirty="0"/>
              <a:t>Y</a:t>
            </a:r>
            <a:r>
              <a:rPr lang="zh-CN" altLang="zh-CN" sz="2400" dirty="0"/>
              <a:t>、</a:t>
            </a:r>
            <a:r>
              <a:rPr lang="en-US" altLang="zh-CN" sz="2400" dirty="0"/>
              <a:t>Z</a:t>
            </a:r>
            <a:r>
              <a:rPr lang="zh-CN" altLang="zh-CN" sz="2400" dirty="0"/>
              <a:t>的取向矢量分别为</a:t>
            </a:r>
            <a:r>
              <a:rPr lang="en-US" altLang="zh-CN" sz="2400" dirty="0"/>
              <a:t>a</a:t>
            </a:r>
            <a:r>
              <a:rPr lang="zh-CN" altLang="zh-CN" sz="2400" dirty="0"/>
              <a:t>、</a:t>
            </a:r>
            <a:r>
              <a:rPr lang="en-US" altLang="zh-CN" sz="2400" dirty="0"/>
              <a:t>b</a:t>
            </a:r>
            <a:r>
              <a:rPr lang="zh-CN" altLang="zh-CN" sz="2400" dirty="0"/>
              <a:t>、</a:t>
            </a:r>
            <a:r>
              <a:rPr lang="en-US" altLang="zh-CN" sz="2400" dirty="0"/>
              <a:t>c</a:t>
            </a:r>
            <a:r>
              <a:rPr lang="zh-CN" altLang="zh-CN" sz="2400" dirty="0"/>
              <a:t>。随机变量</a:t>
            </a:r>
            <a:r>
              <a:rPr lang="en-US" altLang="zh-CN" sz="2400" dirty="0"/>
              <a:t>X</a:t>
            </a:r>
            <a:r>
              <a:rPr lang="zh-CN" altLang="zh-CN" sz="2400" dirty="0"/>
              <a:t>和</a:t>
            </a:r>
            <a:r>
              <a:rPr lang="en-US" altLang="zh-CN" sz="2400" dirty="0"/>
              <a:t>Y</a:t>
            </a:r>
            <a:r>
              <a:rPr lang="zh-CN" altLang="zh-CN" sz="2400" dirty="0"/>
              <a:t>，在给定随机变量</a:t>
            </a:r>
            <a:r>
              <a:rPr lang="en-US" altLang="zh-CN" sz="2400" dirty="0"/>
              <a:t>Z</a:t>
            </a:r>
            <a:r>
              <a:rPr lang="zh-CN" altLang="zh-CN" sz="2400" dirty="0"/>
              <a:t>的条件下，的带向条件互信息定义为：</a:t>
            </a:r>
          </a:p>
          <a:p>
            <a:pPr marL="109728" indent="0" algn="ctr">
              <a:buNone/>
            </a:pPr>
            <a:r>
              <a:rPr lang="en-US" altLang="zh-CN" sz="2400" dirty="0"/>
              <a:t>I(</a:t>
            </a:r>
            <a:r>
              <a:rPr lang="en-US" altLang="zh-CN" sz="2400" dirty="0" err="1"/>
              <a:t>a,X;b,Y</a:t>
            </a:r>
            <a:r>
              <a:rPr lang="zh-CN" altLang="zh-CN" sz="2400" dirty="0"/>
              <a:t>│</a:t>
            </a:r>
            <a:r>
              <a:rPr lang="en-US" altLang="zh-CN" sz="2400" dirty="0" err="1"/>
              <a:t>c,Z</a:t>
            </a:r>
            <a:r>
              <a:rPr lang="en-US" altLang="zh-CN" sz="2400" dirty="0"/>
              <a:t>)=H(</a:t>
            </a:r>
            <a:r>
              <a:rPr lang="en-US" altLang="zh-CN" sz="2400" dirty="0" err="1"/>
              <a:t>a,X</a:t>
            </a:r>
            <a:r>
              <a:rPr lang="zh-CN" altLang="zh-CN" sz="2400" dirty="0"/>
              <a:t>│</a:t>
            </a:r>
            <a:r>
              <a:rPr lang="en-US" altLang="zh-CN" sz="2400" dirty="0" err="1"/>
              <a:t>c,Z</a:t>
            </a:r>
            <a:r>
              <a:rPr lang="en-US" altLang="zh-CN" sz="2400" dirty="0"/>
              <a:t>)-H(</a:t>
            </a:r>
            <a:r>
              <a:rPr lang="en-US" altLang="zh-CN" sz="2400" dirty="0" err="1"/>
              <a:t>a,X</a:t>
            </a:r>
            <a:r>
              <a:rPr lang="zh-CN" altLang="zh-CN" sz="2400" dirty="0"/>
              <a:t>│</a:t>
            </a:r>
            <a:r>
              <a:rPr lang="en-US" altLang="zh-CN" sz="2400" dirty="0" err="1"/>
              <a:t>b,Y;c,Z</a:t>
            </a:r>
            <a:r>
              <a:rPr lang="en-US" altLang="zh-CN" sz="2400" dirty="0"/>
              <a:t>)</a:t>
            </a:r>
            <a:r>
              <a:rPr lang="zh-CN" altLang="zh-CN" sz="2400" dirty="0"/>
              <a:t>。</a:t>
            </a:r>
          </a:p>
        </p:txBody>
      </p:sp>
      <p:sp>
        <p:nvSpPr>
          <p:cNvPr id="3" name="标题 2"/>
          <p:cNvSpPr>
            <a:spLocks noGrp="1"/>
          </p:cNvSpPr>
          <p:nvPr>
            <p:ph type="title"/>
          </p:nvPr>
        </p:nvSpPr>
        <p:spPr/>
        <p:txBody>
          <a:bodyPr/>
          <a:lstStyle/>
          <a:p>
            <a:r>
              <a:rPr lang="en-US" altLang="zh-CN" dirty="0">
                <a:solidFill>
                  <a:schemeClr val="bg2">
                    <a:lumMod val="25000"/>
                  </a:schemeClr>
                </a:solidFill>
              </a:rPr>
              <a:t>8.2</a:t>
            </a:r>
            <a:r>
              <a:rPr lang="zh-CN" altLang="en-US" dirty="0">
                <a:solidFill>
                  <a:schemeClr val="bg2">
                    <a:lumMod val="25000"/>
                  </a:schemeClr>
                </a:solidFill>
              </a:rPr>
              <a:t> 辩论式对话</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1406775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zh-CN" altLang="zh-CN" dirty="0"/>
              <a:t>人类历史，几乎就是一部对话史！</a:t>
            </a:r>
          </a:p>
          <a:p>
            <a:r>
              <a:rPr lang="zh-CN" altLang="zh-CN" dirty="0"/>
              <a:t>最早的人类，就像现在的动物那样，通过叫声和肢体动作来彼此对话，交流信息，沟通情感；后来有了语言，才开始了真正意义上的对话；再后来，有了文字、图像等，使得对话的手段更加丰富，对话的效果更好；如今，网络和多媒体的广泛使用，使得对话（特别是群体对话）在生活中的份量越来越重。</a:t>
            </a:r>
          </a:p>
          <a:p>
            <a:r>
              <a:rPr lang="zh-CN" altLang="zh-CN" dirty="0"/>
              <a:t>但是，古往今来，好像很少有人全面、深入、认真地思考过对话的本质！其实，对话可以分为三大类（</a:t>
            </a:r>
            <a:r>
              <a:rPr lang="zh-CN" altLang="zh-CN" dirty="0">
                <a:solidFill>
                  <a:srgbClr val="FF0000"/>
                </a:solidFill>
              </a:rPr>
              <a:t>协作式对话、骂架式对话、法庭辩论式对话</a:t>
            </a:r>
            <a:r>
              <a:rPr lang="zh-CN" altLang="zh-CN" dirty="0"/>
              <a:t>，其中后两种对话是非协作式的）：</a:t>
            </a:r>
          </a:p>
        </p:txBody>
      </p:sp>
      <p:sp>
        <p:nvSpPr>
          <p:cNvPr id="3" name="标题 2"/>
          <p:cNvSpPr>
            <a:spLocks noGrp="1"/>
          </p:cNvSpPr>
          <p:nvPr>
            <p:ph type="title"/>
          </p:nvPr>
        </p:nvSpPr>
        <p:spPr/>
        <p:txBody>
          <a:bodyPr>
            <a:normAutofit/>
          </a:bodyPr>
          <a:lstStyle/>
          <a:p>
            <a:r>
              <a:rPr lang="zh-CN" altLang="en-US" sz="4000" dirty="0">
                <a:solidFill>
                  <a:schemeClr val="bg2">
                    <a:lumMod val="25000"/>
                  </a:schemeClr>
                </a:solidFill>
              </a:rPr>
              <a:t>第八章 对话的数学理论</a:t>
            </a:r>
            <a:endParaRPr lang="zh-CN" altLang="en-US" dirty="0">
              <a:solidFill>
                <a:schemeClr val="bg2">
                  <a:lumMod val="25000"/>
                </a:schemeClr>
              </a:solidFill>
            </a:endParaRP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headEnd/>
            <a:tailEnd/>
          </a:ln>
        </p:spPr>
        <p:txBody>
          <a:bodyPr/>
          <a:lstStyle/>
          <a:p>
            <a:endParaRPr lang="zh-CN" altLang="en-US"/>
          </a:p>
        </p:txBody>
      </p:sp>
      <p:grpSp>
        <p:nvGrpSpPr>
          <p:cNvPr id="5" name="组合 1"/>
          <p:cNvGrpSpPr>
            <a:grpSpLocks/>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grpSp>
    </p:spTree>
    <p:extLst>
      <p:ext uri="{BB962C8B-B14F-4D97-AF65-F5344CB8AC3E}">
        <p14:creationId xmlns:p14="http://schemas.microsoft.com/office/powerpoint/2010/main" val="664678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660131"/>
            <a:ext cx="8229600" cy="3510915"/>
          </a:xfrm>
        </p:spPr>
        <p:txBody>
          <a:bodyPr>
            <a:noAutofit/>
          </a:bodyPr>
          <a:lstStyle/>
          <a:p>
            <a:r>
              <a:rPr lang="zh-CN" altLang="zh-CN" sz="2400" dirty="0"/>
              <a:t>好了，一般对话的数学模型就基本建成了。虽然，从中不难看出，香农研究的协作式对话确实是一般对话的特例（即，方向矢量为</a:t>
            </a:r>
            <a:r>
              <a:rPr lang="en-US" altLang="zh-CN" sz="2400" dirty="0"/>
              <a:t>(1,1,</a:t>
            </a:r>
            <a:r>
              <a:rPr lang="zh-CN" altLang="zh-CN" sz="2400" dirty="0"/>
              <a:t>…</a:t>
            </a:r>
            <a:r>
              <a:rPr lang="en-US" altLang="zh-CN" sz="2400" dirty="0"/>
              <a:t>,1)</a:t>
            </a:r>
            <a:r>
              <a:rPr lang="zh-CN" altLang="zh-CN" sz="2400" dirty="0"/>
              <a:t>的特例），但是，除了</a:t>
            </a:r>
            <a:r>
              <a:rPr lang="zh-CN" altLang="zh-CN" sz="2400" dirty="0">
                <a:solidFill>
                  <a:srgbClr val="FF0000"/>
                </a:solidFill>
              </a:rPr>
              <a:t>骂架式对话</a:t>
            </a:r>
            <a:r>
              <a:rPr lang="zh-CN" altLang="zh-CN" sz="2400" dirty="0"/>
              <a:t>（即，方向矢量为</a:t>
            </a:r>
            <a:r>
              <a:rPr lang="en-US" altLang="zh-CN" sz="2400" dirty="0"/>
              <a:t>(-1,-1,…,-1)</a:t>
            </a:r>
            <a:r>
              <a:rPr lang="zh-CN" altLang="zh-CN" sz="2400" dirty="0"/>
              <a:t>的情况）之外，香农信息论的几乎所有结论、研究方法和数学工具等，在一般辩论式对话面前，都全都失灵了！</a:t>
            </a:r>
          </a:p>
        </p:txBody>
      </p:sp>
      <p:sp>
        <p:nvSpPr>
          <p:cNvPr id="3" name="标题 2"/>
          <p:cNvSpPr>
            <a:spLocks noGrp="1"/>
          </p:cNvSpPr>
          <p:nvPr>
            <p:ph type="title"/>
          </p:nvPr>
        </p:nvSpPr>
        <p:spPr/>
        <p:txBody>
          <a:bodyPr/>
          <a:lstStyle/>
          <a:p>
            <a:r>
              <a:rPr lang="en-US" altLang="zh-CN" dirty="0">
                <a:solidFill>
                  <a:schemeClr val="bg2">
                    <a:lumMod val="25000"/>
                  </a:schemeClr>
                </a:solidFill>
              </a:rPr>
              <a:t>8.2</a:t>
            </a:r>
            <a:r>
              <a:rPr lang="zh-CN" altLang="en-US" dirty="0">
                <a:solidFill>
                  <a:schemeClr val="bg2">
                    <a:lumMod val="25000"/>
                  </a:schemeClr>
                </a:solidFill>
              </a:rPr>
              <a:t> 辩论式对话</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2028274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660131"/>
            <a:ext cx="8229600" cy="3510915"/>
          </a:xfrm>
        </p:spPr>
        <p:txBody>
          <a:bodyPr>
            <a:noAutofit/>
          </a:bodyPr>
          <a:lstStyle/>
          <a:p>
            <a:r>
              <a:rPr lang="zh-CN" altLang="zh-CN" sz="2400" dirty="0"/>
              <a:t>在这里，我们启用的是如下定理：</a:t>
            </a:r>
          </a:p>
          <a:p>
            <a:r>
              <a:rPr lang="en-US" altLang="zh-CN" sz="2400" dirty="0" err="1">
                <a:solidFill>
                  <a:srgbClr val="FF0000"/>
                </a:solidFill>
              </a:rPr>
              <a:t>Glicksberg</a:t>
            </a:r>
            <a:r>
              <a:rPr lang="zh-CN" altLang="zh-CN" sz="2400" dirty="0">
                <a:solidFill>
                  <a:srgbClr val="FF0000"/>
                </a:solidFill>
              </a:rPr>
              <a:t>定理</a:t>
            </a:r>
            <a:r>
              <a:rPr lang="zh-CN" altLang="zh-CN" sz="2400" dirty="0"/>
              <a:t>（见</a:t>
            </a:r>
            <a:r>
              <a:rPr lang="en-US" altLang="zh-CN" sz="2400" dirty="0"/>
              <a:t>[10]</a:t>
            </a:r>
            <a:r>
              <a:rPr lang="zh-CN" altLang="zh-CN" sz="2400" dirty="0"/>
              <a:t>的定理</a:t>
            </a:r>
            <a:r>
              <a:rPr lang="en-US" altLang="zh-CN" sz="2400" dirty="0"/>
              <a:t>1.3</a:t>
            </a:r>
            <a:r>
              <a:rPr lang="zh-CN" altLang="zh-CN" sz="2400" dirty="0"/>
              <a:t>）：在一个</a:t>
            </a:r>
            <a:r>
              <a:rPr lang="en-US" altLang="zh-CN" sz="2400" dirty="0"/>
              <a:t>n</a:t>
            </a:r>
            <a:r>
              <a:rPr lang="zh-CN" altLang="zh-CN" sz="2400" dirty="0"/>
              <a:t>人标准式博弈</a:t>
            </a:r>
            <a:r>
              <a:rPr lang="en-US" altLang="zh-CN" sz="2400" dirty="0"/>
              <a:t>G={S</a:t>
            </a:r>
            <a:r>
              <a:rPr lang="en-US" altLang="zh-CN" sz="2400" baseline="-25000" dirty="0"/>
              <a:t>1</a:t>
            </a:r>
            <a:r>
              <a:rPr lang="en-US" altLang="zh-CN" sz="2400" dirty="0"/>
              <a:t>,…,S</a:t>
            </a:r>
            <a:r>
              <a:rPr lang="en-US" altLang="zh-CN" sz="2400" baseline="-25000" dirty="0"/>
              <a:t>n</a:t>
            </a:r>
            <a:r>
              <a:rPr lang="zh-CN" altLang="zh-CN" sz="2400" dirty="0"/>
              <a:t>；</a:t>
            </a:r>
            <a:r>
              <a:rPr lang="en-US" altLang="zh-CN" sz="2400" dirty="0"/>
              <a:t>u</a:t>
            </a:r>
            <a:r>
              <a:rPr lang="en-US" altLang="zh-CN" sz="2400" baseline="-25000" dirty="0"/>
              <a:t>1</a:t>
            </a:r>
            <a:r>
              <a:rPr lang="en-US" altLang="zh-CN" sz="2400" dirty="0"/>
              <a:t>,…,u</a:t>
            </a:r>
            <a:r>
              <a:rPr lang="en-US" altLang="zh-CN" sz="2400" baseline="-25000" dirty="0"/>
              <a:t>n</a:t>
            </a:r>
            <a:r>
              <a:rPr lang="en-US" altLang="zh-CN" sz="2400" dirty="0"/>
              <a:t>}</a:t>
            </a:r>
            <a:r>
              <a:rPr lang="zh-CN" altLang="zh-CN" sz="2400" dirty="0"/>
              <a:t>中，如果参与者的战略空间</a:t>
            </a:r>
            <a:r>
              <a:rPr lang="en-US" altLang="zh-CN" sz="2400" dirty="0"/>
              <a:t>S</a:t>
            </a:r>
            <a:r>
              <a:rPr lang="en-US" altLang="zh-CN" sz="2400" baseline="-25000" dirty="0"/>
              <a:t>1</a:t>
            </a:r>
            <a:r>
              <a:rPr lang="en-US" altLang="zh-CN" sz="2400" dirty="0"/>
              <a:t>,…,S</a:t>
            </a:r>
            <a:r>
              <a:rPr lang="en-US" altLang="zh-CN" sz="2400" baseline="-25000" dirty="0"/>
              <a:t>n</a:t>
            </a:r>
            <a:r>
              <a:rPr lang="zh-CN" altLang="zh-CN" sz="2400" dirty="0"/>
              <a:t>是度量空间的非空紧集；并且，各收益函数</a:t>
            </a:r>
            <a:r>
              <a:rPr lang="en-US" altLang="zh-CN" sz="2400" dirty="0"/>
              <a:t>u</a:t>
            </a:r>
            <a:r>
              <a:rPr lang="en-US" altLang="zh-CN" sz="2400" baseline="-25000" dirty="0"/>
              <a:t>1</a:t>
            </a:r>
            <a:r>
              <a:rPr lang="en-US" altLang="zh-CN" sz="2400" dirty="0"/>
              <a:t>,…,u</a:t>
            </a:r>
            <a:r>
              <a:rPr lang="en-US" altLang="zh-CN" sz="2400" baseline="-25000" dirty="0"/>
              <a:t>n</a:t>
            </a:r>
            <a:r>
              <a:rPr lang="zh-CN" altLang="zh-CN" sz="2400" dirty="0"/>
              <a:t>是连续的。那么，该博弈存在</a:t>
            </a:r>
            <a:r>
              <a:rPr lang="zh-CN" altLang="zh-CN" sz="2400" dirty="0">
                <a:solidFill>
                  <a:srgbClr val="FF0000"/>
                </a:solidFill>
              </a:rPr>
              <a:t>纳什均衡</a:t>
            </a:r>
            <a:r>
              <a:rPr lang="zh-CN" altLang="zh-CN" sz="2400" dirty="0"/>
              <a:t>（纯战略纳什均衡或混合战略纳什均衡）。</a:t>
            </a:r>
          </a:p>
        </p:txBody>
      </p:sp>
      <p:sp>
        <p:nvSpPr>
          <p:cNvPr id="3" name="标题 2"/>
          <p:cNvSpPr>
            <a:spLocks noGrp="1"/>
          </p:cNvSpPr>
          <p:nvPr>
            <p:ph type="title"/>
          </p:nvPr>
        </p:nvSpPr>
        <p:spPr/>
        <p:txBody>
          <a:bodyPr/>
          <a:lstStyle/>
          <a:p>
            <a:r>
              <a:rPr lang="en-US" altLang="zh-CN" dirty="0">
                <a:solidFill>
                  <a:schemeClr val="bg2">
                    <a:lumMod val="25000"/>
                  </a:schemeClr>
                </a:solidFill>
              </a:rPr>
              <a:t>8.2</a:t>
            </a:r>
            <a:r>
              <a:rPr lang="zh-CN" altLang="en-US" dirty="0">
                <a:solidFill>
                  <a:schemeClr val="bg2">
                    <a:lumMod val="25000"/>
                  </a:schemeClr>
                </a:solidFill>
              </a:rPr>
              <a:t> 辩论式对话</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56495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660131"/>
            <a:ext cx="8229600" cy="3510915"/>
          </a:xfrm>
        </p:spPr>
        <p:txBody>
          <a:bodyPr>
            <a:noAutofit/>
          </a:bodyPr>
          <a:lstStyle/>
          <a:p>
            <a:r>
              <a:rPr lang="zh-CN" altLang="zh-CN" sz="2400" dirty="0"/>
              <a:t>此外，为了给对话各方设计相应的博弈模型，我们做另一个合理的约定，</a:t>
            </a:r>
          </a:p>
          <a:p>
            <a:r>
              <a:rPr lang="zh-CN" altLang="zh-CN" sz="2400" dirty="0">
                <a:solidFill>
                  <a:srgbClr val="FF0000"/>
                </a:solidFill>
              </a:rPr>
              <a:t>效率约定</a:t>
            </a:r>
            <a:r>
              <a:rPr lang="zh-CN" altLang="zh-CN" sz="2400" dirty="0"/>
              <a:t>：假定在辩论式对话中，各方都是讲究效率的。即，对话各方若想彼此沟通，那么，他们就会努力传递尽可能多的“</a:t>
            </a:r>
            <a:r>
              <a:rPr lang="zh-CN" altLang="zh-CN" sz="2400" dirty="0">
                <a:solidFill>
                  <a:srgbClr val="FF0000"/>
                </a:solidFill>
              </a:rPr>
              <a:t>正信息</a:t>
            </a:r>
            <a:r>
              <a:rPr lang="zh-CN" altLang="zh-CN" sz="2400" dirty="0"/>
              <a:t>”；如果他们想骂架，那么，他们也会努力传递尽可能多的“</a:t>
            </a:r>
            <a:r>
              <a:rPr lang="zh-CN" altLang="zh-CN" sz="2400" dirty="0">
                <a:solidFill>
                  <a:srgbClr val="FF0000"/>
                </a:solidFill>
              </a:rPr>
              <a:t>负信息</a:t>
            </a:r>
            <a:r>
              <a:rPr lang="zh-CN" altLang="zh-CN" sz="2400" dirty="0"/>
              <a:t>”。</a:t>
            </a:r>
          </a:p>
        </p:txBody>
      </p:sp>
      <p:sp>
        <p:nvSpPr>
          <p:cNvPr id="3" name="标题 2"/>
          <p:cNvSpPr>
            <a:spLocks noGrp="1"/>
          </p:cNvSpPr>
          <p:nvPr>
            <p:ph type="title"/>
          </p:nvPr>
        </p:nvSpPr>
        <p:spPr/>
        <p:txBody>
          <a:bodyPr/>
          <a:lstStyle/>
          <a:p>
            <a:r>
              <a:rPr lang="en-US" altLang="zh-CN" dirty="0">
                <a:solidFill>
                  <a:schemeClr val="bg2">
                    <a:lumMod val="25000"/>
                  </a:schemeClr>
                </a:solidFill>
              </a:rPr>
              <a:t>8.2</a:t>
            </a:r>
            <a:r>
              <a:rPr lang="zh-CN" altLang="en-US" dirty="0">
                <a:solidFill>
                  <a:schemeClr val="bg2">
                    <a:lumMod val="25000"/>
                  </a:schemeClr>
                </a:solidFill>
              </a:rPr>
              <a:t> 辩论式对话</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334046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660131"/>
            <a:ext cx="8229600" cy="3510915"/>
          </a:xfrm>
        </p:spPr>
        <p:txBody>
          <a:bodyPr>
            <a:noAutofit/>
          </a:bodyPr>
          <a:lstStyle/>
          <a:p>
            <a:r>
              <a:rPr lang="zh-CN" altLang="zh-CN" sz="2400" dirty="0"/>
              <a:t>下面为各类辩论式对话设计相应的博弈模型，并探讨其优化结果。</a:t>
            </a:r>
          </a:p>
          <a:p>
            <a:r>
              <a:rPr lang="zh-CN" altLang="zh-CN" sz="2400" dirty="0"/>
              <a:t>情况</a:t>
            </a:r>
            <a:r>
              <a:rPr lang="en-US" altLang="zh-CN" sz="2400" dirty="0"/>
              <a:t>1</a:t>
            </a:r>
            <a:r>
              <a:rPr lang="zh-CN" altLang="zh-CN" sz="2400" dirty="0"/>
              <a:t>，首先来看看常见的“</a:t>
            </a:r>
            <a:r>
              <a:rPr lang="en-US" altLang="zh-CN" sz="2400" dirty="0">
                <a:solidFill>
                  <a:srgbClr val="FF0000"/>
                </a:solidFill>
              </a:rPr>
              <a:t>1</a:t>
            </a:r>
            <a:r>
              <a:rPr lang="zh-CN" altLang="zh-CN" sz="2400" dirty="0">
                <a:solidFill>
                  <a:srgbClr val="FF0000"/>
                </a:solidFill>
              </a:rPr>
              <a:t>对</a:t>
            </a:r>
            <a:r>
              <a:rPr lang="en-US" altLang="zh-CN" sz="2400" dirty="0">
                <a:solidFill>
                  <a:srgbClr val="FF0000"/>
                </a:solidFill>
              </a:rPr>
              <a:t>1</a:t>
            </a:r>
            <a:r>
              <a:rPr lang="zh-CN" altLang="zh-CN" sz="2400" dirty="0">
                <a:solidFill>
                  <a:srgbClr val="FF0000"/>
                </a:solidFill>
              </a:rPr>
              <a:t>对话</a:t>
            </a:r>
            <a:r>
              <a:rPr lang="zh-CN" altLang="zh-CN" sz="2400" dirty="0"/>
              <a:t>”，例如，单边谈判。</a:t>
            </a:r>
          </a:p>
          <a:p>
            <a:r>
              <a:rPr lang="zh-CN" altLang="zh-CN" sz="2400" dirty="0"/>
              <a:t>构造一个标准式博弈</a:t>
            </a:r>
            <a:r>
              <a:rPr lang="en-US" altLang="zh-CN" sz="2400" dirty="0"/>
              <a:t>G={S</a:t>
            </a:r>
            <a:r>
              <a:rPr lang="en-US" altLang="zh-CN" sz="2400" baseline="-25000" dirty="0"/>
              <a:t>1</a:t>
            </a:r>
            <a:r>
              <a:rPr lang="en-US" altLang="zh-CN" sz="2400" dirty="0"/>
              <a:t>,S</a:t>
            </a:r>
            <a:r>
              <a:rPr lang="en-US" altLang="zh-CN" sz="2400" baseline="-25000" dirty="0"/>
              <a:t>2</a:t>
            </a:r>
            <a:r>
              <a:rPr lang="en-US" altLang="zh-CN" sz="2400" dirty="0"/>
              <a:t>;u</a:t>
            </a:r>
            <a:r>
              <a:rPr lang="en-US" altLang="zh-CN" sz="2400" baseline="-25000" dirty="0"/>
              <a:t>1</a:t>
            </a:r>
            <a:r>
              <a:rPr lang="en-US" altLang="zh-CN" sz="2400" dirty="0"/>
              <a:t>,u</a:t>
            </a:r>
            <a:r>
              <a:rPr lang="en-US" altLang="zh-CN" sz="2400" baseline="-25000" dirty="0"/>
              <a:t>2</a:t>
            </a:r>
            <a:r>
              <a:rPr lang="en-US" altLang="zh-CN" sz="2400" dirty="0"/>
              <a:t>}</a:t>
            </a:r>
            <a:r>
              <a:rPr lang="zh-CN" altLang="zh-CN" sz="2400" dirty="0"/>
              <a:t>，它有两个参与者，分别是甲方</a:t>
            </a:r>
            <a:r>
              <a:rPr lang="en-US" altLang="zh-CN" sz="2400" dirty="0"/>
              <a:t>X</a:t>
            </a:r>
            <a:r>
              <a:rPr lang="zh-CN" altLang="zh-CN" sz="2400" dirty="0"/>
              <a:t>和乙方</a:t>
            </a:r>
            <a:r>
              <a:rPr lang="en-US" altLang="zh-CN" sz="2400" dirty="0"/>
              <a:t>Y</a:t>
            </a:r>
            <a:r>
              <a:rPr lang="zh-CN" altLang="zh-CN" sz="2400" dirty="0"/>
              <a:t>；他们的取向矢量分别是</a:t>
            </a:r>
            <a:r>
              <a:rPr lang="en-US" altLang="zh-CN" sz="2400" dirty="0"/>
              <a:t>a</a:t>
            </a:r>
            <a:r>
              <a:rPr lang="zh-CN" altLang="zh-CN" sz="2400" dirty="0"/>
              <a:t>和</a:t>
            </a:r>
            <a:r>
              <a:rPr lang="en-US" altLang="zh-CN" sz="2400" dirty="0"/>
              <a:t>b</a:t>
            </a:r>
            <a:r>
              <a:rPr lang="zh-CN" altLang="zh-CN" sz="2400" dirty="0"/>
              <a:t>。如果</a:t>
            </a:r>
            <a:r>
              <a:rPr lang="en-US" altLang="zh-CN" sz="2400" dirty="0"/>
              <a:t>X</a:t>
            </a:r>
            <a:r>
              <a:rPr lang="zh-CN" altLang="zh-CN" sz="2400" dirty="0"/>
              <a:t>和</a:t>
            </a:r>
            <a:r>
              <a:rPr lang="en-US" altLang="zh-CN" sz="2400" dirty="0"/>
              <a:t>Y</a:t>
            </a:r>
            <a:r>
              <a:rPr lang="zh-CN" altLang="zh-CN" sz="2400" dirty="0"/>
              <a:t>分别是取</a:t>
            </a:r>
            <a:r>
              <a:rPr lang="en-US" altLang="zh-CN" sz="2400" dirty="0"/>
              <a:t>n</a:t>
            </a:r>
            <a:r>
              <a:rPr lang="zh-CN" altLang="zh-CN" sz="2400" dirty="0"/>
              <a:t>个和</a:t>
            </a:r>
            <a:r>
              <a:rPr lang="en-US" altLang="zh-CN" sz="2400" dirty="0"/>
              <a:t>m</a:t>
            </a:r>
            <a:r>
              <a:rPr lang="zh-CN" altLang="zh-CN" sz="2400" dirty="0"/>
              <a:t>个值的随机变量，那么，参与者</a:t>
            </a:r>
            <a:r>
              <a:rPr lang="en-US" altLang="zh-CN" sz="2400" dirty="0"/>
              <a:t>1</a:t>
            </a:r>
            <a:r>
              <a:rPr lang="zh-CN" altLang="zh-CN" sz="2400" dirty="0"/>
              <a:t>（甲方）的战略空间</a:t>
            </a:r>
            <a:r>
              <a:rPr lang="en-US" altLang="zh-CN" sz="2400" dirty="0"/>
              <a:t>S</a:t>
            </a:r>
            <a:r>
              <a:rPr lang="en-US" altLang="zh-CN" sz="2400" baseline="-25000" dirty="0"/>
              <a:t>1</a:t>
            </a:r>
            <a:r>
              <a:rPr lang="zh-CN" altLang="zh-CN" sz="2400" dirty="0"/>
              <a:t>定义为</a:t>
            </a:r>
          </a:p>
          <a:p>
            <a:pPr marL="109728" indent="0" algn="ctr">
              <a:buNone/>
            </a:pPr>
            <a:r>
              <a:rPr lang="en-US" altLang="zh-CN" sz="2400" dirty="0"/>
              <a:t>S</a:t>
            </a:r>
            <a:r>
              <a:rPr lang="en-US" altLang="zh-CN" sz="2400" baseline="-25000" dirty="0"/>
              <a:t>1</a:t>
            </a:r>
            <a:r>
              <a:rPr lang="en-US" altLang="zh-CN" sz="2400" dirty="0"/>
              <a:t>={0</a:t>
            </a:r>
            <a:r>
              <a:rPr lang="zh-CN" altLang="zh-CN" sz="2400" dirty="0"/>
              <a:t>≤</a:t>
            </a:r>
            <a:r>
              <a:rPr lang="en-US" altLang="zh-CN" sz="2400" dirty="0"/>
              <a:t>x</a:t>
            </a:r>
            <a:r>
              <a:rPr lang="en-US" altLang="zh-CN" sz="2400" baseline="-25000" dirty="0"/>
              <a:t>i</a:t>
            </a:r>
            <a:r>
              <a:rPr lang="zh-CN" altLang="zh-CN" sz="2400" dirty="0"/>
              <a:t>≤</a:t>
            </a:r>
            <a:r>
              <a:rPr lang="en-US" altLang="zh-CN" sz="2400" dirty="0"/>
              <a:t>1</a:t>
            </a:r>
            <a:r>
              <a:rPr lang="zh-CN" altLang="zh-CN" sz="2400" dirty="0"/>
              <a:t>：</a:t>
            </a:r>
            <a:r>
              <a:rPr lang="en-US" altLang="zh-CN" sz="2400" dirty="0"/>
              <a:t>1</a:t>
            </a:r>
            <a:r>
              <a:rPr lang="zh-CN" altLang="zh-CN" sz="2400" dirty="0"/>
              <a:t>≤</a:t>
            </a:r>
            <a:r>
              <a:rPr lang="en-US" altLang="zh-CN" sz="2400" dirty="0" err="1"/>
              <a:t>i</a:t>
            </a:r>
            <a:r>
              <a:rPr lang="zh-CN" altLang="zh-CN" sz="2400" dirty="0"/>
              <a:t>≤</a:t>
            </a:r>
            <a:r>
              <a:rPr lang="en-US" altLang="zh-CN" sz="2400" dirty="0"/>
              <a:t>n, x</a:t>
            </a:r>
            <a:r>
              <a:rPr lang="en-US" altLang="zh-CN" sz="2400" baseline="-25000" dirty="0"/>
              <a:t>1</a:t>
            </a:r>
            <a:r>
              <a:rPr lang="en-US" altLang="zh-CN" sz="2400" dirty="0"/>
              <a:t>+x</a:t>
            </a:r>
            <a:r>
              <a:rPr lang="en-US" altLang="zh-CN" sz="2400" baseline="-25000" dirty="0"/>
              <a:t>2</a:t>
            </a:r>
            <a:r>
              <a:rPr lang="en-US" altLang="zh-CN" sz="2400" dirty="0"/>
              <a:t>+…+</a:t>
            </a:r>
            <a:r>
              <a:rPr lang="en-US" altLang="zh-CN" sz="2400" dirty="0" err="1"/>
              <a:t>x</a:t>
            </a:r>
            <a:r>
              <a:rPr lang="en-US" altLang="zh-CN" sz="2400" baseline="-25000" dirty="0" err="1"/>
              <a:t>n</a:t>
            </a:r>
            <a:r>
              <a:rPr lang="en-US" altLang="zh-CN" sz="2400" dirty="0"/>
              <a:t>=1}</a:t>
            </a:r>
            <a:r>
              <a:rPr lang="zh-CN" altLang="zh-CN" sz="2400" dirty="0"/>
              <a:t>，</a:t>
            </a:r>
          </a:p>
          <a:p>
            <a:endParaRPr lang="zh-CN" altLang="zh-CN" dirty="0"/>
          </a:p>
        </p:txBody>
      </p:sp>
      <p:sp>
        <p:nvSpPr>
          <p:cNvPr id="3" name="标题 2"/>
          <p:cNvSpPr>
            <a:spLocks noGrp="1"/>
          </p:cNvSpPr>
          <p:nvPr>
            <p:ph type="title"/>
          </p:nvPr>
        </p:nvSpPr>
        <p:spPr/>
        <p:txBody>
          <a:bodyPr/>
          <a:lstStyle/>
          <a:p>
            <a:r>
              <a:rPr lang="en-US" altLang="zh-CN" dirty="0">
                <a:solidFill>
                  <a:schemeClr val="bg2">
                    <a:lumMod val="25000"/>
                  </a:schemeClr>
                </a:solidFill>
              </a:rPr>
              <a:t>8.2</a:t>
            </a:r>
            <a:r>
              <a:rPr lang="zh-CN" altLang="en-US" dirty="0">
                <a:solidFill>
                  <a:schemeClr val="bg2">
                    <a:lumMod val="25000"/>
                  </a:schemeClr>
                </a:solidFill>
              </a:rPr>
              <a:t> 辩论式对话</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791188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660131"/>
            <a:ext cx="8229600" cy="3510915"/>
          </a:xfrm>
        </p:spPr>
        <p:txBody>
          <a:bodyPr>
            <a:noAutofit/>
          </a:bodyPr>
          <a:lstStyle/>
          <a:p>
            <a:r>
              <a:rPr lang="zh-CN" altLang="zh-CN" sz="2400" dirty="0"/>
              <a:t>它是边长为</a:t>
            </a:r>
            <a:r>
              <a:rPr lang="en-US" altLang="zh-CN" sz="2400" dirty="0"/>
              <a:t>1</a:t>
            </a:r>
            <a:r>
              <a:rPr lang="zh-CN" altLang="zh-CN" sz="2400" dirty="0"/>
              <a:t>的</a:t>
            </a:r>
            <a:r>
              <a:rPr lang="en-US" altLang="zh-CN" sz="2400" dirty="0"/>
              <a:t>m</a:t>
            </a:r>
            <a:r>
              <a:rPr lang="zh-CN" altLang="zh-CN" sz="2400" dirty="0"/>
              <a:t>维封闭立方体中的一个</a:t>
            </a:r>
            <a:r>
              <a:rPr lang="en-US" altLang="zh-CN" sz="2400" dirty="0"/>
              <a:t>m-1</a:t>
            </a:r>
            <a:r>
              <a:rPr lang="zh-CN" altLang="zh-CN" sz="2400" dirty="0"/>
              <a:t>维封闭子立方体（当然，也就是度量空间的非空紧集）。</a:t>
            </a:r>
          </a:p>
          <a:p>
            <a:r>
              <a:rPr lang="zh-CN" altLang="zh-CN" sz="2400" dirty="0"/>
              <a:t>对参与者</a:t>
            </a:r>
            <a:r>
              <a:rPr lang="en-US" altLang="zh-CN" sz="2400" dirty="0"/>
              <a:t>1</a:t>
            </a:r>
            <a:r>
              <a:rPr lang="zh-CN" altLang="zh-CN" sz="2400" dirty="0"/>
              <a:t>和</a:t>
            </a:r>
            <a:r>
              <a:rPr lang="en-US" altLang="zh-CN" sz="2400" dirty="0"/>
              <a:t>2</a:t>
            </a:r>
            <a:r>
              <a:rPr lang="zh-CN" altLang="zh-CN" sz="2400" dirty="0"/>
              <a:t>的任意两个具体的纯战略</a:t>
            </a:r>
            <a:r>
              <a:rPr lang="en-US" altLang="zh-CN" sz="2400" dirty="0"/>
              <a:t>s</a:t>
            </a:r>
            <a:r>
              <a:rPr lang="en-US" altLang="zh-CN" sz="2400" baseline="-25000" dirty="0"/>
              <a:t>1</a:t>
            </a:r>
            <a:r>
              <a:rPr lang="zh-CN" altLang="zh-CN" sz="2400" dirty="0"/>
              <a:t>∈</a:t>
            </a:r>
            <a:r>
              <a:rPr lang="en-US" altLang="zh-CN" sz="2400" dirty="0"/>
              <a:t>S</a:t>
            </a:r>
            <a:r>
              <a:rPr lang="en-US" altLang="zh-CN" sz="2400" baseline="-25000" dirty="0"/>
              <a:t>1</a:t>
            </a:r>
            <a:r>
              <a:rPr lang="zh-CN" altLang="zh-CN" sz="2400" dirty="0"/>
              <a:t>（即，</a:t>
            </a:r>
            <a:r>
              <a:rPr lang="en-US" altLang="zh-CN" sz="2400" dirty="0"/>
              <a:t>s</a:t>
            </a:r>
            <a:r>
              <a:rPr lang="en-US" altLang="zh-CN" sz="2400" baseline="-25000" dirty="0"/>
              <a:t>1</a:t>
            </a:r>
            <a:r>
              <a:rPr lang="en-US" altLang="zh-CN" sz="2400" dirty="0"/>
              <a:t>=(p</a:t>
            </a:r>
            <a:r>
              <a:rPr lang="en-US" altLang="zh-CN" sz="2400" baseline="-25000" dirty="0"/>
              <a:t>1</a:t>
            </a:r>
            <a:r>
              <a:rPr lang="en-US" altLang="zh-CN" sz="2400" dirty="0"/>
              <a:t>,p</a:t>
            </a:r>
            <a:r>
              <a:rPr lang="en-US" altLang="zh-CN" sz="2400" baseline="-25000" dirty="0"/>
              <a:t>2</a:t>
            </a:r>
            <a:r>
              <a:rPr lang="en-US" altLang="zh-CN" sz="2400" dirty="0"/>
              <a:t>,…,</a:t>
            </a:r>
            <a:r>
              <a:rPr lang="en-US" altLang="zh-CN" sz="2400" dirty="0" err="1"/>
              <a:t>p</a:t>
            </a:r>
            <a:r>
              <a:rPr lang="en-US" altLang="zh-CN" sz="2400" baseline="-25000" dirty="0" err="1"/>
              <a:t>n</a:t>
            </a:r>
            <a:r>
              <a:rPr lang="en-US" altLang="zh-CN" sz="2400" dirty="0"/>
              <a:t>)</a:t>
            </a:r>
            <a:r>
              <a:rPr lang="zh-CN" altLang="zh-CN" sz="2400" dirty="0"/>
              <a:t>，</a:t>
            </a:r>
            <a:r>
              <a:rPr lang="en-US" altLang="zh-CN" sz="2400" dirty="0"/>
              <a:t>p</a:t>
            </a:r>
            <a:r>
              <a:rPr lang="en-US" altLang="zh-CN" sz="2400" baseline="-25000" dirty="0"/>
              <a:t>1</a:t>
            </a:r>
            <a:r>
              <a:rPr lang="en-US" altLang="zh-CN" sz="2400" dirty="0"/>
              <a:t>+p</a:t>
            </a:r>
            <a:r>
              <a:rPr lang="en-US" altLang="zh-CN" sz="2400" baseline="-25000" dirty="0"/>
              <a:t>2</a:t>
            </a:r>
            <a:r>
              <a:rPr lang="en-US" altLang="zh-CN" sz="2400" dirty="0"/>
              <a:t>+…+</a:t>
            </a:r>
            <a:r>
              <a:rPr lang="en-US" altLang="zh-CN" sz="2400" dirty="0" err="1"/>
              <a:t>p</a:t>
            </a:r>
            <a:r>
              <a:rPr lang="en-US" altLang="zh-CN" sz="2400" baseline="-25000" dirty="0" err="1"/>
              <a:t>n</a:t>
            </a:r>
            <a:r>
              <a:rPr lang="en-US" altLang="zh-CN" sz="2400" dirty="0"/>
              <a:t>=1</a:t>
            </a:r>
            <a:r>
              <a:rPr lang="zh-CN" altLang="zh-CN" sz="2400" dirty="0"/>
              <a:t>）和</a:t>
            </a:r>
            <a:r>
              <a:rPr lang="en-US" altLang="zh-CN" sz="2400" dirty="0"/>
              <a:t>s</a:t>
            </a:r>
            <a:r>
              <a:rPr lang="en-US" altLang="zh-CN" sz="2400" baseline="-25000" dirty="0"/>
              <a:t>2</a:t>
            </a:r>
            <a:r>
              <a:rPr lang="zh-CN" altLang="zh-CN" sz="2400" dirty="0"/>
              <a:t>∈</a:t>
            </a:r>
            <a:r>
              <a:rPr lang="en-US" altLang="zh-CN" sz="2400" dirty="0"/>
              <a:t>S</a:t>
            </a:r>
            <a:r>
              <a:rPr lang="en-US" altLang="zh-CN" sz="2400" baseline="-25000" dirty="0"/>
              <a:t>2</a:t>
            </a:r>
            <a:r>
              <a:rPr lang="zh-CN" altLang="zh-CN" sz="2400" dirty="0"/>
              <a:t>（即，</a:t>
            </a:r>
            <a:r>
              <a:rPr lang="en-US" altLang="zh-CN" sz="2400" dirty="0"/>
              <a:t>s</a:t>
            </a:r>
            <a:r>
              <a:rPr lang="en-US" altLang="zh-CN" sz="2400" baseline="-25000" dirty="0"/>
              <a:t>2</a:t>
            </a:r>
            <a:r>
              <a:rPr lang="en-US" altLang="zh-CN" sz="2400" dirty="0"/>
              <a:t>=(q</a:t>
            </a:r>
            <a:r>
              <a:rPr lang="en-US" altLang="zh-CN" sz="2400" baseline="-25000" dirty="0"/>
              <a:t>1</a:t>
            </a:r>
            <a:r>
              <a:rPr lang="en-US" altLang="zh-CN" sz="2400" dirty="0"/>
              <a:t>,q</a:t>
            </a:r>
            <a:r>
              <a:rPr lang="en-US" altLang="zh-CN" sz="2400" baseline="-25000" dirty="0"/>
              <a:t>2</a:t>
            </a:r>
            <a:r>
              <a:rPr lang="en-US" altLang="zh-CN" sz="2400" dirty="0"/>
              <a:t>,…,</a:t>
            </a:r>
            <a:r>
              <a:rPr lang="en-US" altLang="zh-CN" sz="2400" dirty="0" err="1"/>
              <a:t>q</a:t>
            </a:r>
            <a:r>
              <a:rPr lang="en-US" altLang="zh-CN" sz="2400" baseline="-25000" dirty="0" err="1"/>
              <a:t>m</a:t>
            </a:r>
            <a:r>
              <a:rPr lang="en-US" altLang="zh-CN" sz="2400" dirty="0"/>
              <a:t>)</a:t>
            </a:r>
            <a:r>
              <a:rPr lang="zh-CN" altLang="zh-CN" sz="2400" dirty="0"/>
              <a:t>，</a:t>
            </a:r>
            <a:r>
              <a:rPr lang="en-US" altLang="zh-CN" sz="2400" dirty="0"/>
              <a:t>q</a:t>
            </a:r>
            <a:r>
              <a:rPr lang="en-US" altLang="zh-CN" sz="2400" baseline="-25000" dirty="0"/>
              <a:t>1</a:t>
            </a:r>
            <a:r>
              <a:rPr lang="en-US" altLang="zh-CN" sz="2400" dirty="0"/>
              <a:t>+q</a:t>
            </a:r>
            <a:r>
              <a:rPr lang="en-US" altLang="zh-CN" sz="2400" baseline="-25000" dirty="0"/>
              <a:t>2</a:t>
            </a:r>
            <a:r>
              <a:rPr lang="en-US" altLang="zh-CN" sz="2400" dirty="0"/>
              <a:t>+…+</a:t>
            </a:r>
            <a:r>
              <a:rPr lang="en-US" altLang="zh-CN" sz="2400" dirty="0" err="1"/>
              <a:t>q</a:t>
            </a:r>
            <a:r>
              <a:rPr lang="en-US" altLang="zh-CN" sz="2400" baseline="-25000" dirty="0" err="1"/>
              <a:t>m</a:t>
            </a:r>
            <a:r>
              <a:rPr lang="en-US" altLang="zh-CN" sz="2400" dirty="0"/>
              <a:t>=1</a:t>
            </a:r>
            <a:r>
              <a:rPr lang="zh-CN" altLang="zh-CN" sz="2400" dirty="0"/>
              <a:t>）分别定义他们的</a:t>
            </a:r>
            <a:r>
              <a:rPr lang="zh-CN" altLang="zh-CN" sz="2400" dirty="0">
                <a:solidFill>
                  <a:srgbClr val="FF0000"/>
                </a:solidFill>
              </a:rPr>
              <a:t>收益函数</a:t>
            </a:r>
            <a:r>
              <a:rPr lang="zh-CN" altLang="zh-CN" sz="2400" dirty="0"/>
              <a:t>为： </a:t>
            </a:r>
          </a:p>
          <a:p>
            <a:endParaRPr lang="zh-CN" altLang="zh-CN" dirty="0"/>
          </a:p>
        </p:txBody>
      </p:sp>
      <p:sp>
        <p:nvSpPr>
          <p:cNvPr id="3" name="标题 2"/>
          <p:cNvSpPr>
            <a:spLocks noGrp="1"/>
          </p:cNvSpPr>
          <p:nvPr>
            <p:ph type="title"/>
          </p:nvPr>
        </p:nvSpPr>
        <p:spPr/>
        <p:txBody>
          <a:bodyPr/>
          <a:lstStyle/>
          <a:p>
            <a:r>
              <a:rPr lang="en-US" altLang="zh-CN" dirty="0">
                <a:solidFill>
                  <a:schemeClr val="bg2">
                    <a:lumMod val="25000"/>
                  </a:schemeClr>
                </a:solidFill>
              </a:rPr>
              <a:t>8.2</a:t>
            </a:r>
            <a:r>
              <a:rPr lang="zh-CN" altLang="en-US" dirty="0">
                <a:solidFill>
                  <a:schemeClr val="bg2">
                    <a:lumMod val="25000"/>
                  </a:schemeClr>
                </a:solidFill>
              </a:rPr>
              <a:t> 辩论式对话</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279788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660131"/>
            <a:ext cx="8229600" cy="3510915"/>
          </a:xfrm>
        </p:spPr>
        <p:txBody>
          <a:bodyPr>
            <a:noAutofit/>
          </a:bodyPr>
          <a:lstStyle/>
          <a:p>
            <a:r>
              <a:rPr lang="zh-CN" altLang="zh-CN" sz="2400" dirty="0"/>
              <a:t>参与者</a:t>
            </a:r>
            <a:r>
              <a:rPr lang="en-US" altLang="zh-CN" sz="2400" dirty="0"/>
              <a:t>1</a:t>
            </a:r>
            <a:r>
              <a:rPr lang="zh-CN" altLang="zh-CN" sz="2400" dirty="0"/>
              <a:t>（甲方）的收益函数</a:t>
            </a:r>
            <a:r>
              <a:rPr lang="en-US" altLang="zh-CN" sz="2400" dirty="0"/>
              <a:t>u</a:t>
            </a:r>
            <a:r>
              <a:rPr lang="en-US" altLang="zh-CN" sz="2400" baseline="-25000" dirty="0"/>
              <a:t>1</a:t>
            </a:r>
            <a:r>
              <a:rPr lang="en-US" altLang="zh-CN" sz="2400" dirty="0"/>
              <a:t>(s</a:t>
            </a:r>
            <a:r>
              <a:rPr lang="en-US" altLang="zh-CN" sz="2400" baseline="-25000" dirty="0"/>
              <a:t>1</a:t>
            </a:r>
            <a:r>
              <a:rPr lang="en-US" altLang="zh-CN" sz="2400" dirty="0"/>
              <a:t>,s</a:t>
            </a:r>
            <a:r>
              <a:rPr lang="en-US" altLang="zh-CN" sz="2400" baseline="-25000" dirty="0"/>
              <a:t>2</a:t>
            </a:r>
            <a:r>
              <a:rPr lang="en-US" altLang="zh-CN" sz="2400" dirty="0"/>
              <a:t>)</a:t>
            </a:r>
            <a:r>
              <a:rPr lang="zh-CN" altLang="zh-CN" sz="2400" dirty="0"/>
              <a:t>定义为</a:t>
            </a:r>
          </a:p>
          <a:p>
            <a:pPr marL="109728" indent="0" algn="ctr">
              <a:buNone/>
            </a:pPr>
            <a:r>
              <a:rPr lang="en-US" altLang="zh-CN" sz="2400" dirty="0"/>
              <a:t>u</a:t>
            </a:r>
            <a:r>
              <a:rPr lang="en-US" altLang="zh-CN" sz="2400" baseline="-25000" dirty="0"/>
              <a:t>1</a:t>
            </a:r>
            <a:r>
              <a:rPr lang="en-US" altLang="zh-CN" sz="2400" dirty="0"/>
              <a:t>(s</a:t>
            </a:r>
            <a:r>
              <a:rPr lang="en-US" altLang="zh-CN" sz="2400" baseline="-25000" dirty="0"/>
              <a:t>1</a:t>
            </a:r>
            <a:r>
              <a:rPr lang="en-US" altLang="zh-CN" sz="2400" dirty="0"/>
              <a:t>,s</a:t>
            </a:r>
            <a:r>
              <a:rPr lang="en-US" altLang="zh-CN" sz="2400" baseline="-25000" dirty="0"/>
              <a:t>2</a:t>
            </a:r>
            <a:r>
              <a:rPr lang="en-US" altLang="zh-CN" sz="2400" dirty="0"/>
              <a:t>)=</a:t>
            </a:r>
            <a:r>
              <a:rPr lang="zh-CN" altLang="zh-CN" sz="2400" dirty="0"/>
              <a:t>│</a:t>
            </a:r>
            <a:r>
              <a:rPr lang="en-US" altLang="zh-CN" sz="2400" dirty="0"/>
              <a:t>I(</a:t>
            </a:r>
            <a:r>
              <a:rPr lang="en-US" altLang="zh-CN" sz="2400" dirty="0" err="1"/>
              <a:t>a,X;b,Y</a:t>
            </a:r>
            <a:r>
              <a:rPr lang="en-US" altLang="zh-CN" sz="2400" dirty="0"/>
              <a:t>)</a:t>
            </a:r>
            <a:r>
              <a:rPr lang="zh-CN" altLang="zh-CN" sz="2400" dirty="0"/>
              <a:t>│，</a:t>
            </a:r>
          </a:p>
          <a:p>
            <a:pPr marL="109728" indent="0">
              <a:buNone/>
            </a:pPr>
            <a:r>
              <a:rPr lang="zh-CN" altLang="zh-CN" sz="2400" dirty="0"/>
              <a:t>即，</a:t>
            </a:r>
            <a:r>
              <a:rPr lang="en-US" altLang="zh-CN" sz="2400" dirty="0"/>
              <a:t>X</a:t>
            </a:r>
            <a:r>
              <a:rPr lang="zh-CN" altLang="zh-CN" sz="2400" dirty="0"/>
              <a:t>和</a:t>
            </a:r>
            <a:r>
              <a:rPr lang="en-US" altLang="zh-CN" sz="2400" dirty="0"/>
              <a:t>Y</a:t>
            </a:r>
            <a:r>
              <a:rPr lang="zh-CN" altLang="zh-CN" sz="2400" dirty="0"/>
              <a:t>的带向互信息</a:t>
            </a:r>
            <a:r>
              <a:rPr lang="en-US" altLang="zh-CN" sz="2400" dirty="0"/>
              <a:t>I(</a:t>
            </a:r>
            <a:r>
              <a:rPr lang="en-US" altLang="zh-CN" sz="2400" dirty="0" err="1"/>
              <a:t>a,X;b,Y</a:t>
            </a:r>
            <a:r>
              <a:rPr lang="en-US" altLang="zh-CN" sz="2400" dirty="0"/>
              <a:t>)</a:t>
            </a:r>
            <a:r>
              <a:rPr lang="zh-CN" altLang="zh-CN" sz="2400" dirty="0"/>
              <a:t>的绝对值，这里</a:t>
            </a:r>
            <a:r>
              <a:rPr lang="en-US" altLang="zh-CN" sz="2400" dirty="0"/>
              <a:t>X</a:t>
            </a:r>
            <a:r>
              <a:rPr lang="zh-CN" altLang="zh-CN" sz="2400" dirty="0"/>
              <a:t>和</a:t>
            </a:r>
            <a:r>
              <a:rPr lang="en-US" altLang="zh-CN" sz="2400" dirty="0"/>
              <a:t>Y</a:t>
            </a:r>
            <a:r>
              <a:rPr lang="zh-CN" altLang="zh-CN" sz="2400" dirty="0"/>
              <a:t>的概率分布函数分别由</a:t>
            </a:r>
            <a:r>
              <a:rPr lang="en-US" altLang="zh-CN" sz="2400" dirty="0"/>
              <a:t>s</a:t>
            </a:r>
            <a:r>
              <a:rPr lang="en-US" altLang="zh-CN" sz="2400" baseline="-25000" dirty="0"/>
              <a:t>1</a:t>
            </a:r>
            <a:r>
              <a:rPr lang="zh-CN" altLang="zh-CN" sz="2400" dirty="0"/>
              <a:t>和</a:t>
            </a:r>
            <a:r>
              <a:rPr lang="en-US" altLang="zh-CN" sz="2400" dirty="0"/>
              <a:t>s</a:t>
            </a:r>
            <a:r>
              <a:rPr lang="en-US" altLang="zh-CN" sz="2400" baseline="-25000" dirty="0"/>
              <a:t>2</a:t>
            </a:r>
            <a:r>
              <a:rPr lang="zh-CN" altLang="zh-CN" sz="2400" dirty="0"/>
              <a:t>定义为</a:t>
            </a:r>
          </a:p>
          <a:p>
            <a:pPr marL="109728" indent="0" algn="ctr">
              <a:buNone/>
            </a:pPr>
            <a:r>
              <a:rPr lang="en-US" altLang="zh-CN" sz="2400" dirty="0"/>
              <a:t>P(X=</a:t>
            </a:r>
            <a:r>
              <a:rPr lang="en-US" altLang="zh-CN" sz="2400" dirty="0" err="1"/>
              <a:t>i</a:t>
            </a:r>
            <a:r>
              <a:rPr lang="en-US" altLang="zh-CN" sz="2400" dirty="0"/>
              <a:t>)=p</a:t>
            </a:r>
            <a:r>
              <a:rPr lang="en-US" altLang="zh-CN" sz="2400" baseline="-25000" dirty="0"/>
              <a:t>i</a:t>
            </a:r>
            <a:r>
              <a:rPr lang="zh-CN" altLang="zh-CN" sz="2400" dirty="0"/>
              <a:t>，</a:t>
            </a:r>
            <a:r>
              <a:rPr lang="en-US" altLang="zh-CN" sz="2400" dirty="0"/>
              <a:t>(1</a:t>
            </a:r>
            <a:r>
              <a:rPr lang="zh-CN" altLang="zh-CN" sz="2400" dirty="0"/>
              <a:t>≤</a:t>
            </a:r>
            <a:r>
              <a:rPr lang="en-US" altLang="zh-CN" sz="2400" dirty="0" err="1"/>
              <a:t>i</a:t>
            </a:r>
            <a:r>
              <a:rPr lang="zh-CN" altLang="zh-CN" sz="2400" dirty="0"/>
              <a:t>≤</a:t>
            </a:r>
            <a:r>
              <a:rPr lang="en-US" altLang="zh-CN" sz="2400" dirty="0"/>
              <a:t>n</a:t>
            </a:r>
            <a:r>
              <a:rPr lang="zh-CN" altLang="zh-CN" sz="2400" dirty="0"/>
              <a:t>，</a:t>
            </a:r>
            <a:r>
              <a:rPr lang="en-US" altLang="zh-CN" sz="2400" dirty="0"/>
              <a:t>0</a:t>
            </a:r>
            <a:r>
              <a:rPr lang="zh-CN" altLang="zh-CN" sz="2400" dirty="0"/>
              <a:t>≤</a:t>
            </a:r>
            <a:r>
              <a:rPr lang="en-US" altLang="zh-CN" sz="2400" dirty="0"/>
              <a:t>p</a:t>
            </a:r>
            <a:r>
              <a:rPr lang="en-US" altLang="zh-CN" sz="2400" baseline="-25000" dirty="0"/>
              <a:t>i</a:t>
            </a:r>
            <a:r>
              <a:rPr lang="zh-CN" altLang="zh-CN" sz="2400" dirty="0"/>
              <a:t>≤</a:t>
            </a:r>
            <a:r>
              <a:rPr lang="en-US" altLang="zh-CN" sz="2400" dirty="0"/>
              <a:t>1)</a:t>
            </a:r>
            <a:r>
              <a:rPr lang="zh-CN" altLang="zh-CN" sz="2400" dirty="0"/>
              <a:t>和</a:t>
            </a:r>
            <a:r>
              <a:rPr lang="en-US" altLang="zh-CN" sz="2400" dirty="0"/>
              <a:t>P(Y=j)=</a:t>
            </a:r>
            <a:r>
              <a:rPr lang="en-US" altLang="zh-CN" sz="2400" dirty="0" err="1"/>
              <a:t>q</a:t>
            </a:r>
            <a:r>
              <a:rPr lang="en-US" altLang="zh-CN" sz="2400" baseline="-25000" dirty="0" err="1"/>
              <a:t>j</a:t>
            </a:r>
            <a:r>
              <a:rPr lang="zh-CN" altLang="zh-CN" sz="2400" dirty="0"/>
              <a:t>，</a:t>
            </a:r>
            <a:r>
              <a:rPr lang="en-US" altLang="zh-CN" sz="2400" dirty="0"/>
              <a:t>(1</a:t>
            </a:r>
            <a:r>
              <a:rPr lang="zh-CN" altLang="zh-CN" sz="2400" dirty="0"/>
              <a:t>≤</a:t>
            </a:r>
            <a:r>
              <a:rPr lang="en-US" altLang="zh-CN" sz="2400" dirty="0"/>
              <a:t>j</a:t>
            </a:r>
            <a:r>
              <a:rPr lang="zh-CN" altLang="zh-CN" sz="2400" dirty="0"/>
              <a:t>≤</a:t>
            </a:r>
            <a:r>
              <a:rPr lang="en-US" altLang="zh-CN" sz="2400" dirty="0"/>
              <a:t>m</a:t>
            </a:r>
            <a:r>
              <a:rPr lang="zh-CN" altLang="zh-CN" sz="2400" dirty="0"/>
              <a:t>，</a:t>
            </a:r>
            <a:r>
              <a:rPr lang="en-US" altLang="zh-CN" sz="2400" dirty="0"/>
              <a:t>0</a:t>
            </a:r>
            <a:r>
              <a:rPr lang="zh-CN" altLang="zh-CN" sz="2400" dirty="0"/>
              <a:t>≤</a:t>
            </a:r>
            <a:r>
              <a:rPr lang="en-US" altLang="zh-CN" sz="2400" dirty="0" err="1"/>
              <a:t>q</a:t>
            </a:r>
            <a:r>
              <a:rPr lang="en-US" altLang="zh-CN" sz="2400" baseline="-25000" dirty="0" err="1"/>
              <a:t>j</a:t>
            </a:r>
            <a:r>
              <a:rPr lang="zh-CN" altLang="zh-CN" sz="2400" dirty="0"/>
              <a:t>≤</a:t>
            </a:r>
            <a:r>
              <a:rPr lang="en-US" altLang="zh-CN" sz="2400" dirty="0"/>
              <a:t>1)</a:t>
            </a:r>
            <a:r>
              <a:rPr lang="zh-CN" altLang="zh-CN" sz="2400" dirty="0"/>
              <a:t>。</a:t>
            </a:r>
          </a:p>
          <a:p>
            <a:pPr marL="109728" indent="0">
              <a:buNone/>
            </a:pPr>
            <a:r>
              <a:rPr lang="zh-CN" altLang="zh-CN" sz="2400" dirty="0"/>
              <a:t>该收益函数，显然是连续的。这里，之所以要取绝对值，是根据上面的</a:t>
            </a:r>
            <a:r>
              <a:rPr lang="zh-CN" altLang="zh-CN" sz="2400" dirty="0">
                <a:solidFill>
                  <a:srgbClr val="FF0000"/>
                </a:solidFill>
              </a:rPr>
              <a:t>效率约定</a:t>
            </a:r>
            <a:r>
              <a:rPr lang="zh-CN" altLang="zh-CN" sz="2400" dirty="0"/>
              <a:t>。</a:t>
            </a:r>
          </a:p>
        </p:txBody>
      </p:sp>
      <p:sp>
        <p:nvSpPr>
          <p:cNvPr id="3" name="标题 2"/>
          <p:cNvSpPr>
            <a:spLocks noGrp="1"/>
          </p:cNvSpPr>
          <p:nvPr>
            <p:ph type="title"/>
          </p:nvPr>
        </p:nvSpPr>
        <p:spPr/>
        <p:txBody>
          <a:bodyPr/>
          <a:lstStyle/>
          <a:p>
            <a:r>
              <a:rPr lang="en-US" altLang="zh-CN" dirty="0">
                <a:solidFill>
                  <a:schemeClr val="bg2">
                    <a:lumMod val="25000"/>
                  </a:schemeClr>
                </a:solidFill>
              </a:rPr>
              <a:t>8.2</a:t>
            </a:r>
            <a:r>
              <a:rPr lang="zh-CN" altLang="en-US" dirty="0">
                <a:solidFill>
                  <a:schemeClr val="bg2">
                    <a:lumMod val="25000"/>
                  </a:schemeClr>
                </a:solidFill>
              </a:rPr>
              <a:t> 辩论式对话</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1570876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660131"/>
            <a:ext cx="8229600" cy="3510915"/>
          </a:xfrm>
        </p:spPr>
        <p:txBody>
          <a:bodyPr>
            <a:noAutofit/>
          </a:bodyPr>
          <a:lstStyle/>
          <a:p>
            <a:r>
              <a:rPr lang="zh-CN" altLang="zh-CN" sz="2400" dirty="0"/>
              <a:t>参与者</a:t>
            </a:r>
            <a:r>
              <a:rPr lang="en-US" altLang="zh-CN" sz="2400" dirty="0"/>
              <a:t>2</a:t>
            </a:r>
            <a:r>
              <a:rPr lang="zh-CN" altLang="zh-CN" sz="2400" dirty="0"/>
              <a:t>（乙方）的收益函数</a:t>
            </a:r>
            <a:r>
              <a:rPr lang="en-US" altLang="zh-CN" sz="2400" dirty="0"/>
              <a:t>u</a:t>
            </a:r>
            <a:r>
              <a:rPr lang="en-US" altLang="zh-CN" sz="2400" baseline="-25000" dirty="0"/>
              <a:t>2</a:t>
            </a:r>
            <a:r>
              <a:rPr lang="en-US" altLang="zh-CN" sz="2400" dirty="0"/>
              <a:t>(s</a:t>
            </a:r>
            <a:r>
              <a:rPr lang="en-US" altLang="zh-CN" sz="2400" baseline="-25000" dirty="0"/>
              <a:t>1</a:t>
            </a:r>
            <a:r>
              <a:rPr lang="en-US" altLang="zh-CN" sz="2400" dirty="0"/>
              <a:t>,s</a:t>
            </a:r>
            <a:r>
              <a:rPr lang="en-US" altLang="zh-CN" sz="2400" baseline="-25000" dirty="0"/>
              <a:t>2</a:t>
            </a:r>
            <a:r>
              <a:rPr lang="en-US" altLang="zh-CN" sz="2400" dirty="0"/>
              <a:t>)</a:t>
            </a:r>
            <a:r>
              <a:rPr lang="zh-CN" altLang="zh-CN" sz="2400" dirty="0"/>
              <a:t>定义为</a:t>
            </a:r>
          </a:p>
          <a:p>
            <a:pPr marL="109728" indent="0" algn="ctr">
              <a:buNone/>
            </a:pPr>
            <a:r>
              <a:rPr lang="en-US" altLang="zh-CN" sz="2400" dirty="0"/>
              <a:t>u</a:t>
            </a:r>
            <a:r>
              <a:rPr lang="en-US" altLang="zh-CN" sz="2400" baseline="-25000" dirty="0"/>
              <a:t>2</a:t>
            </a:r>
            <a:r>
              <a:rPr lang="en-US" altLang="zh-CN" sz="2400" dirty="0"/>
              <a:t>(s</a:t>
            </a:r>
            <a:r>
              <a:rPr lang="en-US" altLang="zh-CN" sz="2400" baseline="-25000" dirty="0"/>
              <a:t>1</a:t>
            </a:r>
            <a:r>
              <a:rPr lang="en-US" altLang="zh-CN" sz="2400" dirty="0"/>
              <a:t>,s</a:t>
            </a:r>
            <a:r>
              <a:rPr lang="en-US" altLang="zh-CN" sz="2400" baseline="-25000" dirty="0"/>
              <a:t>2</a:t>
            </a:r>
            <a:r>
              <a:rPr lang="en-US" altLang="zh-CN" sz="2400" dirty="0"/>
              <a:t>)=</a:t>
            </a:r>
            <a:r>
              <a:rPr lang="zh-CN" altLang="zh-CN" sz="2400" dirty="0"/>
              <a:t>│</a:t>
            </a:r>
            <a:r>
              <a:rPr lang="en-US" altLang="zh-CN" sz="2400" dirty="0"/>
              <a:t>I(</a:t>
            </a:r>
            <a:r>
              <a:rPr lang="en-US" altLang="zh-CN" sz="2400" dirty="0" err="1"/>
              <a:t>b,Y;a,X</a:t>
            </a:r>
            <a:r>
              <a:rPr lang="en-US" altLang="zh-CN" sz="2400" dirty="0"/>
              <a:t>)</a:t>
            </a:r>
            <a:r>
              <a:rPr lang="zh-CN" altLang="zh-CN" sz="2400" dirty="0"/>
              <a:t>│。</a:t>
            </a:r>
          </a:p>
          <a:p>
            <a:pPr marL="109728" indent="0">
              <a:buNone/>
            </a:pPr>
            <a:r>
              <a:rPr lang="zh-CN" altLang="zh-CN" sz="2400" dirty="0"/>
              <a:t>该收益函数，也是连续的。这里，之所以要取绝对值，也是根据上面的</a:t>
            </a:r>
            <a:r>
              <a:rPr lang="zh-CN" altLang="zh-CN" sz="2400" dirty="0">
                <a:solidFill>
                  <a:srgbClr val="FF0000"/>
                </a:solidFill>
              </a:rPr>
              <a:t>效率约定</a:t>
            </a:r>
            <a:r>
              <a:rPr lang="zh-CN" altLang="zh-CN" sz="2400" dirty="0"/>
              <a:t>。</a:t>
            </a:r>
          </a:p>
          <a:p>
            <a:r>
              <a:rPr lang="zh-CN" altLang="zh-CN" sz="2400" dirty="0"/>
              <a:t>于是，</a:t>
            </a:r>
            <a:r>
              <a:rPr lang="en-US" altLang="zh-CN" sz="2400" dirty="0" err="1">
                <a:solidFill>
                  <a:srgbClr val="FF0000"/>
                </a:solidFill>
              </a:rPr>
              <a:t>Glicksberg</a:t>
            </a:r>
            <a:r>
              <a:rPr lang="zh-CN" altLang="zh-CN" sz="2400" dirty="0">
                <a:solidFill>
                  <a:srgbClr val="FF0000"/>
                </a:solidFill>
              </a:rPr>
              <a:t>定理</a:t>
            </a:r>
            <a:r>
              <a:rPr lang="zh-CN" altLang="zh-CN" sz="2400" dirty="0"/>
              <a:t>的所有条件都被满足，即，我们人为构造的标准式博弈</a:t>
            </a:r>
            <a:r>
              <a:rPr lang="en-US" altLang="zh-CN" sz="2400" dirty="0"/>
              <a:t>G={S</a:t>
            </a:r>
            <a:r>
              <a:rPr lang="en-US" altLang="zh-CN" sz="2400" baseline="-25000" dirty="0"/>
              <a:t>1</a:t>
            </a:r>
            <a:r>
              <a:rPr lang="en-US" altLang="zh-CN" sz="2400" dirty="0"/>
              <a:t>,S</a:t>
            </a:r>
            <a:r>
              <a:rPr lang="en-US" altLang="zh-CN" sz="2400" baseline="-25000" dirty="0"/>
              <a:t>2</a:t>
            </a:r>
            <a:r>
              <a:rPr lang="en-US" altLang="zh-CN" sz="2400" dirty="0"/>
              <a:t>;u</a:t>
            </a:r>
            <a:r>
              <a:rPr lang="en-US" altLang="zh-CN" sz="2400" baseline="-25000" dirty="0"/>
              <a:t>1</a:t>
            </a:r>
            <a:r>
              <a:rPr lang="en-US" altLang="zh-CN" sz="2400" dirty="0"/>
              <a:t>,u</a:t>
            </a:r>
            <a:r>
              <a:rPr lang="en-US" altLang="zh-CN" sz="2400" baseline="-25000" dirty="0"/>
              <a:t>2</a:t>
            </a:r>
            <a:r>
              <a:rPr lang="en-US" altLang="zh-CN" sz="2400" dirty="0"/>
              <a:t>}</a:t>
            </a:r>
            <a:r>
              <a:rPr lang="zh-CN" altLang="zh-CN" sz="2400" dirty="0"/>
              <a:t>就存在（纯战略或混合战略的）</a:t>
            </a:r>
            <a:r>
              <a:rPr lang="zh-CN" altLang="zh-CN" sz="2400" dirty="0">
                <a:solidFill>
                  <a:srgbClr val="FF0000"/>
                </a:solidFill>
              </a:rPr>
              <a:t>纳什均衡</a:t>
            </a:r>
            <a:r>
              <a:rPr lang="zh-CN" altLang="zh-CN" sz="2400" dirty="0"/>
              <a:t>，此时，辩论对话的双方都达到了自己的理想极大值。</a:t>
            </a:r>
          </a:p>
        </p:txBody>
      </p:sp>
      <p:sp>
        <p:nvSpPr>
          <p:cNvPr id="3" name="标题 2"/>
          <p:cNvSpPr>
            <a:spLocks noGrp="1"/>
          </p:cNvSpPr>
          <p:nvPr>
            <p:ph type="title"/>
          </p:nvPr>
        </p:nvSpPr>
        <p:spPr/>
        <p:txBody>
          <a:bodyPr/>
          <a:lstStyle/>
          <a:p>
            <a:r>
              <a:rPr lang="en-US" altLang="zh-CN" dirty="0">
                <a:solidFill>
                  <a:schemeClr val="bg2">
                    <a:lumMod val="25000"/>
                  </a:schemeClr>
                </a:solidFill>
              </a:rPr>
              <a:t>8.2</a:t>
            </a:r>
            <a:r>
              <a:rPr lang="zh-CN" altLang="en-US" dirty="0">
                <a:solidFill>
                  <a:schemeClr val="bg2">
                    <a:lumMod val="25000"/>
                  </a:schemeClr>
                </a:solidFill>
              </a:rPr>
              <a:t> 辩论式对话</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563110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660131"/>
            <a:ext cx="8229600" cy="3510915"/>
          </a:xfrm>
        </p:spPr>
        <p:txBody>
          <a:bodyPr>
            <a:noAutofit/>
          </a:bodyPr>
          <a:lstStyle/>
          <a:p>
            <a:r>
              <a:rPr lang="zh-CN" altLang="zh-CN" sz="2400" dirty="0"/>
              <a:t>注意：我们这里并未考虑多个纳什均衡的情况，也没有考虑诸如</a:t>
            </a:r>
            <a:r>
              <a:rPr lang="zh-CN" altLang="zh-CN" sz="2400" dirty="0">
                <a:solidFill>
                  <a:srgbClr val="FF0000"/>
                </a:solidFill>
              </a:rPr>
              <a:t>纳什均衡</a:t>
            </a:r>
            <a:r>
              <a:rPr lang="zh-CN" altLang="zh-CN" sz="2400" dirty="0"/>
              <a:t>的精练等问题，只说是达到了极大值，而非最大值，可见，后续研究的内容还有很多，还有很多金矿有待读者去挖掘哟！</a:t>
            </a:r>
          </a:p>
        </p:txBody>
      </p:sp>
      <p:sp>
        <p:nvSpPr>
          <p:cNvPr id="3" name="标题 2"/>
          <p:cNvSpPr>
            <a:spLocks noGrp="1"/>
          </p:cNvSpPr>
          <p:nvPr>
            <p:ph type="title"/>
          </p:nvPr>
        </p:nvSpPr>
        <p:spPr/>
        <p:txBody>
          <a:bodyPr/>
          <a:lstStyle/>
          <a:p>
            <a:r>
              <a:rPr lang="en-US" altLang="zh-CN" dirty="0">
                <a:solidFill>
                  <a:schemeClr val="bg2">
                    <a:lumMod val="25000"/>
                  </a:schemeClr>
                </a:solidFill>
              </a:rPr>
              <a:t>8.2</a:t>
            </a:r>
            <a:r>
              <a:rPr lang="zh-CN" altLang="en-US" dirty="0">
                <a:solidFill>
                  <a:schemeClr val="bg2">
                    <a:lumMod val="25000"/>
                  </a:schemeClr>
                </a:solidFill>
              </a:rPr>
              <a:t> 辩论式对话</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237220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9769"/>
            <a:ext cx="7772400" cy="1829761"/>
          </a:xfrm>
        </p:spPr>
        <p:txBody>
          <a:bodyPr>
            <a:normAutofit/>
          </a:bodyPr>
          <a:lstStyle/>
          <a:p>
            <a:pPr algn="ctr"/>
            <a:r>
              <a:rPr lang="zh-CN" altLang="en-US" dirty="0">
                <a:solidFill>
                  <a:schemeClr val="bg2">
                    <a:lumMod val="25000"/>
                  </a:schemeClr>
                </a:solidFill>
              </a:rPr>
              <a:t>本章结束，谢谢</a:t>
            </a:r>
            <a:r>
              <a:rPr lang="en-US" altLang="zh-CN" dirty="0">
                <a:solidFill>
                  <a:schemeClr val="bg2">
                    <a:lumMod val="25000"/>
                  </a:schemeClr>
                </a:solidFill>
              </a:rPr>
              <a:t>              </a:t>
            </a:r>
            <a:endParaRPr lang="zh-CN" altLang="en-US" dirty="0">
              <a:solidFill>
                <a:schemeClr val="bg2">
                  <a:lumMod val="25000"/>
                </a:schemeClr>
              </a:solidFill>
            </a:endParaRPr>
          </a:p>
        </p:txBody>
      </p:sp>
    </p:spTree>
    <p:extLst>
      <p:ext uri="{BB962C8B-B14F-4D97-AF65-F5344CB8AC3E}">
        <p14:creationId xmlns:p14="http://schemas.microsoft.com/office/powerpoint/2010/main" val="194990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286120" y="2529411"/>
            <a:ext cx="6489510" cy="1369606"/>
          </a:xfrm>
          <a:prstGeom prst="rect">
            <a:avLst/>
          </a:prstGeom>
        </p:spPr>
        <p:txBody>
          <a:bodyPr wrap="square">
            <a:spAutoFit/>
          </a:bodyPr>
          <a:lstStyle/>
          <a:p>
            <a:pPr marL="640080" lvl="1" indent="-274320">
              <a:lnSpc>
                <a:spcPct val="150000"/>
              </a:lnSpc>
              <a:spcBef>
                <a:spcPts val="550"/>
              </a:spcBef>
              <a:buClr>
                <a:srgbClr val="3891A7"/>
              </a:buClr>
              <a:buSzPct val="70000"/>
              <a:buFont typeface="Wingdings"/>
              <a:buChar char="Ø"/>
            </a:pPr>
            <a:r>
              <a:rPr lang="en-US" altLang="zh-CN" sz="2600" dirty="0">
                <a:latin typeface="+mn-ea"/>
              </a:rPr>
              <a:t>1.</a:t>
            </a:r>
            <a:r>
              <a:rPr lang="zh-CN" altLang="en-US" sz="2600" dirty="0">
                <a:latin typeface="+mn-ea"/>
              </a:rPr>
              <a:t>协作式对话（通信）与问题的提出</a:t>
            </a:r>
            <a:endParaRPr lang="en-US" altLang="zh-CN" sz="2600" dirty="0">
              <a:latin typeface="+mn-ea"/>
            </a:endParaRPr>
          </a:p>
          <a:p>
            <a:pPr marL="640080" lvl="1" indent="-274320">
              <a:lnSpc>
                <a:spcPct val="150000"/>
              </a:lnSpc>
              <a:spcBef>
                <a:spcPts val="550"/>
              </a:spcBef>
              <a:buClr>
                <a:srgbClr val="3891A7"/>
              </a:buClr>
              <a:buSzPct val="70000"/>
              <a:buFont typeface="Wingdings"/>
              <a:buChar char="Ø"/>
            </a:pPr>
            <a:r>
              <a:rPr lang="en-US" altLang="zh-CN" sz="2600" dirty="0">
                <a:latin typeface="+mn-ea"/>
              </a:rPr>
              <a:t>2.</a:t>
            </a:r>
            <a:r>
              <a:rPr lang="zh-CN" altLang="en-US" sz="2600" dirty="0">
                <a:latin typeface="+mn-ea"/>
              </a:rPr>
              <a:t>辩论式对话</a:t>
            </a:r>
          </a:p>
        </p:txBody>
      </p:sp>
      <p:sp>
        <p:nvSpPr>
          <p:cNvPr id="4" name="标题 2"/>
          <p:cNvSpPr txBox="1">
            <a:spLocks/>
          </p:cNvSpPr>
          <p:nvPr/>
        </p:nvSpPr>
        <p:spPr>
          <a:xfrm>
            <a:off x="609600" y="42703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lvl="0">
              <a:spcBef>
                <a:spcPct val="0"/>
              </a:spcBef>
            </a:pPr>
            <a:r>
              <a:rPr lang="zh-CN" altLang="en-US" sz="4400" dirty="0">
                <a:solidFill>
                  <a:schemeClr val="bg2">
                    <a:lumMod val="25000"/>
                  </a:schemeClr>
                </a:solidFill>
              </a:rPr>
              <a:t>第</a:t>
            </a:r>
            <a:r>
              <a:rPr lang="en-US" altLang="zh-CN" sz="4400" dirty="0">
                <a:solidFill>
                  <a:schemeClr val="bg2">
                    <a:lumMod val="25000"/>
                  </a:schemeClr>
                </a:solidFill>
              </a:rPr>
              <a:t>8</a:t>
            </a:r>
            <a:r>
              <a:rPr lang="zh-CN" altLang="en-US" sz="4400" dirty="0">
                <a:solidFill>
                  <a:schemeClr val="bg2">
                    <a:lumMod val="25000"/>
                  </a:schemeClr>
                </a:solidFill>
              </a:rPr>
              <a:t>章：对话</a:t>
            </a:r>
            <a:r>
              <a:rPr lang="zh-CN" altLang="en-US" sz="4400">
                <a:solidFill>
                  <a:schemeClr val="bg2">
                    <a:lumMod val="25000"/>
                  </a:schemeClr>
                </a:solidFill>
              </a:rPr>
              <a:t>的数学理论</a:t>
            </a:r>
            <a:endParaRPr kumimoji="0" lang="zh-CN" altLang="en-US" sz="4100" b="1" i="0" u="none" strike="noStrike" kern="1200" cap="none" spc="0" normalizeH="0" baseline="0" noProof="0" dirty="0">
              <a:ln>
                <a:noFill/>
              </a:ln>
              <a:solidFill>
                <a:schemeClr val="bg2">
                  <a:lumMod val="25000"/>
                </a:schemeClr>
              </a:solidFill>
              <a:effectLst>
                <a:outerShdw blurRad="31750" dist="25400" dir="5400000" algn="tl" rotWithShape="0">
                  <a:srgbClr val="000000">
                    <a:alpha val="25000"/>
                  </a:srgbClr>
                </a:outerShdw>
              </a:effectLst>
              <a:uLnTx/>
              <a:uFillTx/>
              <a:latin typeface="+mj-lt"/>
              <a:ea typeface="+mj-ea"/>
              <a:cs typeface="+mj-cs"/>
            </a:endParaRPr>
          </a:p>
        </p:txBody>
      </p:sp>
    </p:spTree>
    <p:extLst>
      <p:ext uri="{BB962C8B-B14F-4D97-AF65-F5344CB8AC3E}">
        <p14:creationId xmlns:p14="http://schemas.microsoft.com/office/powerpoint/2010/main" val="1469466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zh-CN" dirty="0"/>
              <a:t>首先来看“协作式对话”</a:t>
            </a:r>
            <a:r>
              <a:rPr lang="zh-CN" altLang="zh-CN" b="1" dirty="0"/>
              <a:t>。</a:t>
            </a:r>
            <a:r>
              <a:rPr lang="zh-CN" altLang="zh-CN" dirty="0"/>
              <a:t>这是最常见的对话，此时对话双方 的目标就是共同努力，减少或消除彼此之间的不确定度（熵，或叫“信息熵”）。</a:t>
            </a:r>
          </a:p>
          <a:p>
            <a:r>
              <a:rPr lang="zh-CN" altLang="zh-CN" dirty="0"/>
              <a:t>研究协作式对话（又叫“通信”）最成功的理论，当数香农创立的《信息论》，其核心概念包括：</a:t>
            </a:r>
          </a:p>
          <a:p>
            <a:r>
              <a:rPr lang="en-US" altLang="zh-CN" dirty="0"/>
              <a:t>1</a:t>
            </a:r>
            <a:r>
              <a:rPr lang="zh-CN" altLang="zh-CN" dirty="0"/>
              <a:t>）概率为</a:t>
            </a:r>
            <a:r>
              <a:rPr lang="en-US" altLang="zh-CN" dirty="0"/>
              <a:t>p</a:t>
            </a:r>
            <a:r>
              <a:rPr lang="zh-CN" altLang="zh-CN" dirty="0"/>
              <a:t>的随机（话语）事件，它所包含的信息量为</a:t>
            </a:r>
            <a:r>
              <a:rPr lang="en-US" altLang="zh-CN" dirty="0"/>
              <a:t>log(1/p)</a:t>
            </a:r>
            <a:r>
              <a:rPr lang="zh-CN" altLang="zh-CN" dirty="0"/>
              <a:t>；</a:t>
            </a:r>
          </a:p>
          <a:p>
            <a:pPr algn="just"/>
            <a:r>
              <a:rPr lang="en-US" altLang="zh-CN" dirty="0"/>
              <a:t>2</a:t>
            </a:r>
            <a:r>
              <a:rPr lang="zh-CN" altLang="zh-CN" dirty="0"/>
              <a:t>）由</a:t>
            </a:r>
            <a:r>
              <a:rPr lang="en-US" altLang="zh-CN" dirty="0"/>
              <a:t>n</a:t>
            </a:r>
            <a:r>
              <a:rPr lang="zh-CN" altLang="zh-CN" dirty="0"/>
              <a:t>个概率分别为</a:t>
            </a:r>
            <a:r>
              <a:rPr lang="en-US" altLang="zh-CN" dirty="0"/>
              <a:t>p</a:t>
            </a:r>
            <a:r>
              <a:rPr lang="en-US" altLang="zh-CN" baseline="-25000" dirty="0"/>
              <a:t>1</a:t>
            </a:r>
            <a:r>
              <a:rPr lang="zh-CN" altLang="zh-CN" dirty="0"/>
              <a:t>、</a:t>
            </a:r>
            <a:r>
              <a:rPr lang="en-US" altLang="zh-CN" dirty="0"/>
              <a:t>p</a:t>
            </a:r>
            <a:r>
              <a:rPr lang="en-US" altLang="zh-CN" baseline="-25000" dirty="0"/>
              <a:t>2</a:t>
            </a:r>
            <a:r>
              <a:rPr lang="zh-CN" altLang="zh-CN" dirty="0"/>
              <a:t>、</a:t>
            </a:r>
            <a:r>
              <a:rPr lang="en-US" altLang="zh-CN" dirty="0"/>
              <a:t>…</a:t>
            </a:r>
            <a:r>
              <a:rPr lang="zh-CN" altLang="zh-CN" dirty="0"/>
              <a:t>、</a:t>
            </a:r>
            <a:r>
              <a:rPr lang="en-US" altLang="zh-CN" dirty="0" err="1"/>
              <a:t>p</a:t>
            </a:r>
            <a:r>
              <a:rPr lang="en-US" altLang="zh-CN" baseline="-25000" dirty="0" err="1"/>
              <a:t>n</a:t>
            </a:r>
            <a:r>
              <a:rPr lang="zh-CN" altLang="zh-CN" dirty="0"/>
              <a:t>，</a:t>
            </a:r>
            <a:r>
              <a:rPr lang="en-US" altLang="zh-CN" dirty="0"/>
              <a:t>p</a:t>
            </a:r>
            <a:r>
              <a:rPr lang="en-US" altLang="zh-CN" baseline="-25000" dirty="0"/>
              <a:t>1</a:t>
            </a:r>
            <a:r>
              <a:rPr lang="en-US" altLang="zh-CN" dirty="0"/>
              <a:t>+p</a:t>
            </a:r>
            <a:r>
              <a:rPr lang="en-US" altLang="zh-CN" baseline="-25000" dirty="0"/>
              <a:t>2</a:t>
            </a:r>
            <a:r>
              <a:rPr lang="en-US" altLang="zh-CN" dirty="0"/>
              <a:t>+…+</a:t>
            </a:r>
            <a:r>
              <a:rPr lang="en-US" altLang="zh-CN" dirty="0" err="1"/>
              <a:t>p</a:t>
            </a:r>
            <a:r>
              <a:rPr lang="en-US" altLang="zh-CN" baseline="-25000" dirty="0" err="1"/>
              <a:t>n</a:t>
            </a:r>
            <a:r>
              <a:rPr lang="en-US" altLang="zh-CN" dirty="0"/>
              <a:t>=1</a:t>
            </a:r>
            <a:r>
              <a:rPr lang="zh-CN" altLang="zh-CN" dirty="0"/>
              <a:t>，的随机（话语）事件所组成的随机（话语）变量</a:t>
            </a:r>
            <a:r>
              <a:rPr lang="en-US" altLang="zh-CN" dirty="0"/>
              <a:t>X</a:t>
            </a:r>
            <a:r>
              <a:rPr lang="zh-CN" altLang="zh-CN" dirty="0"/>
              <a:t>，所包含的信息量为</a:t>
            </a:r>
          </a:p>
          <a:p>
            <a:pPr marL="109728" indent="0">
              <a:buNone/>
            </a:pPr>
            <a:r>
              <a:rPr lang="en-US" altLang="zh-CN" dirty="0"/>
              <a:t>                     H(X)=</a:t>
            </a:r>
            <a:r>
              <a:rPr lang="zh-CN" altLang="zh-CN" dirty="0"/>
              <a:t>∑</a:t>
            </a:r>
            <a:r>
              <a:rPr lang="en-US" altLang="zh-CN" baseline="30000" dirty="0" err="1"/>
              <a:t>n</a:t>
            </a:r>
            <a:r>
              <a:rPr lang="en-US" altLang="zh-CN" baseline="-25000" dirty="0" err="1"/>
              <a:t>i</a:t>
            </a:r>
            <a:r>
              <a:rPr lang="en-US" altLang="zh-CN" baseline="-25000" dirty="0"/>
              <a:t>=1</a:t>
            </a:r>
            <a:r>
              <a:rPr lang="en-US" altLang="zh-CN" dirty="0"/>
              <a:t>p</a:t>
            </a:r>
            <a:r>
              <a:rPr lang="en-US" altLang="zh-CN" baseline="-25000" dirty="0"/>
              <a:t>i</a:t>
            </a:r>
            <a:r>
              <a:rPr lang="en-US" altLang="zh-CN" dirty="0"/>
              <a:t>log(1/p</a:t>
            </a:r>
            <a:r>
              <a:rPr lang="en-US" altLang="zh-CN" baseline="-25000" dirty="0"/>
              <a:t>i</a:t>
            </a:r>
            <a:r>
              <a:rPr lang="en-US" altLang="zh-CN" dirty="0"/>
              <a:t>)</a:t>
            </a:r>
            <a:endParaRPr lang="zh-CN" altLang="zh-CN" dirty="0"/>
          </a:p>
        </p:txBody>
      </p:sp>
      <p:sp>
        <p:nvSpPr>
          <p:cNvPr id="3" name="标题 2"/>
          <p:cNvSpPr>
            <a:spLocks noGrp="1"/>
          </p:cNvSpPr>
          <p:nvPr>
            <p:ph type="title"/>
          </p:nvPr>
        </p:nvSpPr>
        <p:spPr/>
        <p:txBody>
          <a:bodyPr>
            <a:normAutofit fontScale="90000"/>
          </a:bodyPr>
          <a:lstStyle/>
          <a:p>
            <a:r>
              <a:rPr lang="en-US" altLang="zh-CN" dirty="0">
                <a:solidFill>
                  <a:schemeClr val="bg2">
                    <a:lumMod val="25000"/>
                  </a:schemeClr>
                </a:solidFill>
              </a:rPr>
              <a:t>8.1</a:t>
            </a:r>
            <a:r>
              <a:rPr lang="zh-CN" altLang="en-US" dirty="0">
                <a:solidFill>
                  <a:schemeClr val="bg2">
                    <a:lumMod val="25000"/>
                  </a:schemeClr>
                </a:solidFill>
              </a:rPr>
              <a:t> 协作式对话（通信）与问题的提出</a:t>
            </a: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headEnd/>
            <a:tailEnd/>
          </a:ln>
        </p:spPr>
        <p:txBody>
          <a:bodyPr/>
          <a:lstStyle/>
          <a:p>
            <a:endParaRPr lang="zh-CN" altLang="en-US"/>
          </a:p>
        </p:txBody>
      </p:sp>
      <p:grpSp>
        <p:nvGrpSpPr>
          <p:cNvPr id="5" name="组合 1"/>
          <p:cNvGrpSpPr>
            <a:grpSpLocks/>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grpSp>
    </p:spTree>
    <p:extLst>
      <p:ext uri="{BB962C8B-B14F-4D97-AF65-F5344CB8AC3E}">
        <p14:creationId xmlns:p14="http://schemas.microsoft.com/office/powerpoint/2010/main" val="1889268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en-US" altLang="zh-CN" dirty="0"/>
              <a:t>3</a:t>
            </a:r>
            <a:r>
              <a:rPr lang="zh-CN" altLang="zh-CN" dirty="0"/>
              <a:t>）设</a:t>
            </a:r>
            <a:r>
              <a:rPr lang="en-US" altLang="zh-CN" dirty="0"/>
              <a:t>X</a:t>
            </a:r>
            <a:r>
              <a:rPr lang="zh-CN" altLang="zh-CN" dirty="0"/>
              <a:t>和</a:t>
            </a:r>
            <a:r>
              <a:rPr lang="en-US" altLang="zh-CN" dirty="0"/>
              <a:t>Y</a:t>
            </a:r>
            <a:r>
              <a:rPr lang="zh-CN" altLang="zh-CN" dirty="0"/>
              <a:t>分别是对话双方的随机（话语）变量，那么，条件概率事件</a:t>
            </a:r>
            <a:r>
              <a:rPr lang="en-US" altLang="zh-CN" dirty="0"/>
              <a:t>p(Y=y</a:t>
            </a:r>
            <a:r>
              <a:rPr lang="zh-CN" altLang="zh-CN" dirty="0"/>
              <a:t>│</a:t>
            </a:r>
            <a:r>
              <a:rPr lang="en-US" altLang="zh-CN" dirty="0"/>
              <a:t>X=x)</a:t>
            </a:r>
            <a:r>
              <a:rPr lang="zh-CN" altLang="zh-CN" dirty="0"/>
              <a:t>，简记为</a:t>
            </a:r>
            <a:r>
              <a:rPr lang="en-US" altLang="zh-CN" dirty="0"/>
              <a:t>p(y</a:t>
            </a:r>
            <a:r>
              <a:rPr lang="zh-CN" altLang="zh-CN" dirty="0"/>
              <a:t>│</a:t>
            </a:r>
            <a:r>
              <a:rPr lang="en-US" altLang="zh-CN" dirty="0"/>
              <a:t>x)</a:t>
            </a:r>
            <a:r>
              <a:rPr lang="zh-CN" altLang="zh-CN" dirty="0"/>
              <a:t>，所包含的信息量为</a:t>
            </a:r>
            <a:r>
              <a:rPr lang="en-US" altLang="zh-CN" dirty="0"/>
              <a:t>log(1/p(y</a:t>
            </a:r>
            <a:r>
              <a:rPr lang="zh-CN" altLang="zh-CN" dirty="0"/>
              <a:t>│</a:t>
            </a:r>
            <a:r>
              <a:rPr lang="en-US" altLang="zh-CN" dirty="0"/>
              <a:t>x))</a:t>
            </a:r>
            <a:r>
              <a:rPr lang="zh-CN" altLang="zh-CN" dirty="0"/>
              <a:t>。条件随机变量</a:t>
            </a:r>
            <a:r>
              <a:rPr lang="en-US" altLang="zh-CN" dirty="0"/>
              <a:t>p(Y</a:t>
            </a:r>
            <a:r>
              <a:rPr lang="zh-CN" altLang="zh-CN" dirty="0"/>
              <a:t>│</a:t>
            </a:r>
            <a:r>
              <a:rPr lang="en-US" altLang="zh-CN" dirty="0"/>
              <a:t>X=x)</a:t>
            </a:r>
            <a:r>
              <a:rPr lang="zh-CN" altLang="zh-CN" dirty="0"/>
              <a:t>，简记为</a:t>
            </a:r>
            <a:r>
              <a:rPr lang="en-US" altLang="zh-CN" dirty="0"/>
              <a:t>p(Y</a:t>
            </a:r>
            <a:r>
              <a:rPr lang="zh-CN" altLang="zh-CN" dirty="0"/>
              <a:t>│</a:t>
            </a:r>
            <a:r>
              <a:rPr lang="en-US" altLang="zh-CN" dirty="0"/>
              <a:t>x)</a:t>
            </a:r>
            <a:r>
              <a:rPr lang="zh-CN" altLang="zh-CN" dirty="0"/>
              <a:t>，所包含的信息量为</a:t>
            </a:r>
          </a:p>
          <a:p>
            <a:pPr marL="109728" indent="0">
              <a:buNone/>
            </a:pPr>
            <a:r>
              <a:rPr lang="en-US" altLang="zh-CN" dirty="0"/>
              <a:t>            H(Y</a:t>
            </a:r>
            <a:r>
              <a:rPr lang="zh-CN" altLang="zh-CN" dirty="0"/>
              <a:t>│</a:t>
            </a:r>
            <a:r>
              <a:rPr lang="en-US" altLang="zh-CN" dirty="0"/>
              <a:t>X=x)=</a:t>
            </a:r>
            <a:r>
              <a:rPr lang="zh-CN" altLang="zh-CN" dirty="0"/>
              <a:t>∑</a:t>
            </a:r>
            <a:r>
              <a:rPr lang="en-US" altLang="zh-CN" baseline="-25000" dirty="0"/>
              <a:t>y</a:t>
            </a:r>
            <a:r>
              <a:rPr lang="zh-CN" altLang="zh-CN" baseline="-25000" dirty="0"/>
              <a:t>∈</a:t>
            </a:r>
            <a:r>
              <a:rPr lang="en-US" altLang="zh-CN" baseline="-25000" dirty="0"/>
              <a:t>Y</a:t>
            </a:r>
            <a:r>
              <a:rPr lang="en-US" altLang="zh-CN" dirty="0"/>
              <a:t> p(y</a:t>
            </a:r>
            <a:r>
              <a:rPr lang="zh-CN" altLang="zh-CN" dirty="0"/>
              <a:t>│</a:t>
            </a:r>
            <a:r>
              <a:rPr lang="en-US" altLang="zh-CN" dirty="0"/>
              <a:t>x)log(1/p(y</a:t>
            </a:r>
            <a:r>
              <a:rPr lang="zh-CN" altLang="zh-CN" dirty="0"/>
              <a:t>│</a:t>
            </a:r>
            <a:r>
              <a:rPr lang="en-US" altLang="zh-CN" dirty="0"/>
              <a:t>x)) </a:t>
            </a:r>
            <a:endParaRPr lang="zh-CN" altLang="zh-CN" dirty="0"/>
          </a:p>
          <a:p>
            <a:r>
              <a:rPr lang="zh-CN" altLang="zh-CN" dirty="0"/>
              <a:t>它也是在条件</a:t>
            </a:r>
            <a:r>
              <a:rPr lang="en-US" altLang="zh-CN" dirty="0"/>
              <a:t>X=x</a:t>
            </a:r>
            <a:r>
              <a:rPr lang="zh-CN" altLang="zh-CN" dirty="0"/>
              <a:t>下，条件随机变量的概率密度条件分布的熵（由于已经暗含协作式假定，所以，与上面的</a:t>
            </a:r>
            <a:r>
              <a:rPr lang="en-US" altLang="zh-CN" dirty="0"/>
              <a:t>2</a:t>
            </a:r>
            <a:r>
              <a:rPr lang="zh-CN" altLang="zh-CN" dirty="0"/>
              <a:t>）类似，此时只考虑了加权和，而没有减法）。而当</a:t>
            </a:r>
            <a:r>
              <a:rPr lang="en-US" altLang="zh-CN" dirty="0"/>
              <a:t>X</a:t>
            </a:r>
            <a:r>
              <a:rPr lang="zh-CN" altLang="zh-CN" dirty="0"/>
              <a:t>取遍随机变量</a:t>
            </a:r>
            <a:r>
              <a:rPr lang="en-US" altLang="zh-CN" dirty="0"/>
              <a:t>X</a:t>
            </a:r>
            <a:r>
              <a:rPr lang="zh-CN" altLang="zh-CN" dirty="0"/>
              <a:t>的所有可能值后，条件分布熵的加权和</a:t>
            </a:r>
          </a:p>
          <a:p>
            <a:pPr marL="109728" indent="0">
              <a:buNone/>
            </a:pPr>
            <a:r>
              <a:rPr lang="en-US" altLang="zh-CN" dirty="0"/>
              <a:t>                 </a:t>
            </a:r>
            <a:r>
              <a:rPr lang="zh-CN" altLang="zh-CN" dirty="0"/>
              <a:t>∑</a:t>
            </a:r>
            <a:r>
              <a:rPr lang="en-US" altLang="zh-CN" baseline="-25000" dirty="0"/>
              <a:t>x</a:t>
            </a:r>
            <a:r>
              <a:rPr lang="zh-CN" altLang="zh-CN" baseline="-25000" dirty="0"/>
              <a:t>∈</a:t>
            </a:r>
            <a:r>
              <a:rPr lang="en-US" altLang="zh-CN" baseline="-25000" dirty="0"/>
              <a:t>X</a:t>
            </a:r>
            <a:r>
              <a:rPr lang="en-US" altLang="zh-CN" dirty="0"/>
              <a:t> p(X=x)H(Y</a:t>
            </a:r>
            <a:r>
              <a:rPr lang="zh-CN" altLang="zh-CN" dirty="0"/>
              <a:t>│</a:t>
            </a:r>
            <a:r>
              <a:rPr lang="en-US" altLang="zh-CN" dirty="0"/>
              <a:t>X=x)=H(Y</a:t>
            </a:r>
            <a:r>
              <a:rPr lang="zh-CN" altLang="zh-CN" dirty="0"/>
              <a:t>│</a:t>
            </a:r>
            <a:r>
              <a:rPr lang="en-US" altLang="zh-CN" dirty="0"/>
              <a:t>X)</a:t>
            </a:r>
            <a:endParaRPr lang="zh-CN" altLang="zh-CN" dirty="0"/>
          </a:p>
          <a:p>
            <a:r>
              <a:rPr lang="zh-CN" altLang="zh-CN" dirty="0"/>
              <a:t>就称为条件熵（再一次地，这里又暗含了协作式假设，所以，整体熵也是部分熵之和，而没有减法）。</a:t>
            </a: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headEnd/>
            <a:tailEnd/>
          </a:ln>
        </p:spPr>
        <p:txBody>
          <a:bodyPr/>
          <a:lstStyle/>
          <a:p>
            <a:endParaRPr lang="zh-CN" altLang="en-US"/>
          </a:p>
        </p:txBody>
      </p:sp>
      <p:grpSp>
        <p:nvGrpSpPr>
          <p:cNvPr id="5" name="组合 1"/>
          <p:cNvGrpSpPr>
            <a:grpSpLocks/>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grpSp>
      <p:sp>
        <p:nvSpPr>
          <p:cNvPr id="11" name="标题 2"/>
          <p:cNvSpPr>
            <a:spLocks noGrp="1"/>
          </p:cNvSpPr>
          <p:nvPr>
            <p:ph type="title"/>
          </p:nvPr>
        </p:nvSpPr>
        <p:spPr>
          <a:xfrm>
            <a:off x="457200" y="274638"/>
            <a:ext cx="8229600" cy="1143000"/>
          </a:xfrm>
        </p:spPr>
        <p:txBody>
          <a:bodyPr>
            <a:normAutofit fontScale="90000"/>
          </a:bodyPr>
          <a:lstStyle/>
          <a:p>
            <a:r>
              <a:rPr lang="en-US" altLang="zh-CN" dirty="0">
                <a:solidFill>
                  <a:schemeClr val="bg2">
                    <a:lumMod val="25000"/>
                  </a:schemeClr>
                </a:solidFill>
              </a:rPr>
              <a:t>8.1</a:t>
            </a:r>
            <a:r>
              <a:rPr lang="zh-CN" altLang="en-US">
                <a:solidFill>
                  <a:schemeClr val="bg2">
                    <a:lumMod val="25000"/>
                  </a:schemeClr>
                </a:solidFill>
              </a:rPr>
              <a:t> 协作式</a:t>
            </a:r>
            <a:r>
              <a:rPr lang="zh-CN" altLang="en-US" dirty="0">
                <a:solidFill>
                  <a:schemeClr val="bg2">
                    <a:lumMod val="25000"/>
                  </a:schemeClr>
                </a:solidFill>
              </a:rPr>
              <a:t>对话（通信）与问题的提出</a:t>
            </a:r>
          </a:p>
        </p:txBody>
      </p:sp>
    </p:spTree>
    <p:extLst>
      <p:ext uri="{BB962C8B-B14F-4D97-AF65-F5344CB8AC3E}">
        <p14:creationId xmlns:p14="http://schemas.microsoft.com/office/powerpoint/2010/main" val="1791048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4</a:t>
            </a:r>
            <a:r>
              <a:rPr lang="zh-CN" altLang="zh-CN" dirty="0"/>
              <a:t>）设</a:t>
            </a:r>
            <a:r>
              <a:rPr lang="en-US" altLang="zh-CN" dirty="0"/>
              <a:t>X</a:t>
            </a:r>
            <a:r>
              <a:rPr lang="zh-CN" altLang="zh-CN" dirty="0"/>
              <a:t>和</a:t>
            </a:r>
            <a:r>
              <a:rPr lang="en-US" altLang="zh-CN" dirty="0"/>
              <a:t>Y</a:t>
            </a:r>
            <a:r>
              <a:rPr lang="zh-CN" altLang="zh-CN" dirty="0"/>
              <a:t>分别是对话双方的随机（话语）变量，由于</a:t>
            </a:r>
            <a:r>
              <a:rPr lang="en-US" altLang="zh-CN" dirty="0"/>
              <a:t>Y</a:t>
            </a:r>
            <a:r>
              <a:rPr lang="zh-CN" altLang="zh-CN" dirty="0"/>
              <a:t>的贡献，使得</a:t>
            </a:r>
            <a:r>
              <a:rPr lang="en-US" altLang="zh-CN" dirty="0"/>
              <a:t>X</a:t>
            </a:r>
            <a:r>
              <a:rPr lang="zh-CN" altLang="zh-CN" dirty="0"/>
              <a:t>的熵</a:t>
            </a:r>
            <a:r>
              <a:rPr lang="en-US" altLang="zh-CN" dirty="0"/>
              <a:t>H(X)</a:t>
            </a:r>
            <a:r>
              <a:rPr lang="zh-CN" altLang="zh-CN" dirty="0"/>
              <a:t>最多被减少</a:t>
            </a:r>
            <a:r>
              <a:rPr lang="en-US" altLang="zh-CN" dirty="0"/>
              <a:t>H(X</a:t>
            </a:r>
            <a:r>
              <a:rPr lang="zh-CN" altLang="zh-CN" dirty="0"/>
              <a:t>│</a:t>
            </a:r>
            <a:r>
              <a:rPr lang="en-US" altLang="zh-CN" dirty="0"/>
              <a:t>Y)</a:t>
            </a:r>
            <a:r>
              <a:rPr lang="zh-CN" altLang="zh-CN" dirty="0"/>
              <a:t>，于是，称被减少后的剩余熵量</a:t>
            </a:r>
            <a:r>
              <a:rPr lang="en-US" altLang="zh-CN" dirty="0"/>
              <a:t>H(X)- H(X</a:t>
            </a:r>
            <a:r>
              <a:rPr lang="zh-CN" altLang="zh-CN" dirty="0"/>
              <a:t>│</a:t>
            </a:r>
            <a:r>
              <a:rPr lang="en-US" altLang="zh-CN" dirty="0"/>
              <a:t>Y)</a:t>
            </a:r>
            <a:r>
              <a:rPr lang="zh-CN" altLang="zh-CN" dirty="0"/>
              <a:t>为</a:t>
            </a:r>
            <a:r>
              <a:rPr lang="en-US" altLang="zh-CN" dirty="0"/>
              <a:t>X</a:t>
            </a:r>
            <a:r>
              <a:rPr lang="zh-CN" altLang="zh-CN" dirty="0"/>
              <a:t>和</a:t>
            </a:r>
            <a:r>
              <a:rPr lang="en-US" altLang="zh-CN" dirty="0"/>
              <a:t>Y</a:t>
            </a:r>
            <a:r>
              <a:rPr lang="zh-CN" altLang="zh-CN" dirty="0"/>
              <a:t>的互信息，记为</a:t>
            </a:r>
            <a:r>
              <a:rPr lang="en-US" altLang="zh-CN" dirty="0"/>
              <a:t>I(X;Y)</a:t>
            </a:r>
            <a:r>
              <a:rPr lang="zh-CN" altLang="zh-CN" dirty="0"/>
              <a:t>。此处再一次暗含了协作式假定，即，</a:t>
            </a:r>
            <a:r>
              <a:rPr lang="en-US" altLang="zh-CN" dirty="0"/>
              <a:t>Y</a:t>
            </a:r>
            <a:r>
              <a:rPr lang="zh-CN" altLang="zh-CN" dirty="0"/>
              <a:t>的贡献是积极贡献，即，</a:t>
            </a:r>
            <a:r>
              <a:rPr lang="en-US" altLang="zh-CN" dirty="0"/>
              <a:t>Y</a:t>
            </a:r>
            <a:r>
              <a:rPr lang="zh-CN" altLang="zh-CN" dirty="0"/>
              <a:t>必定减少整体熵，而不是增加熵。</a:t>
            </a: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headEnd/>
            <a:tailEnd/>
          </a:ln>
        </p:spPr>
        <p:txBody>
          <a:bodyPr/>
          <a:lstStyle/>
          <a:p>
            <a:endParaRPr lang="zh-CN" altLang="en-US"/>
          </a:p>
        </p:txBody>
      </p:sp>
      <p:grpSp>
        <p:nvGrpSpPr>
          <p:cNvPr id="5" name="组合 1"/>
          <p:cNvGrpSpPr>
            <a:grpSpLocks/>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grpSp>
      <p:sp>
        <p:nvSpPr>
          <p:cNvPr id="11" name="标题 2"/>
          <p:cNvSpPr>
            <a:spLocks noGrp="1"/>
          </p:cNvSpPr>
          <p:nvPr>
            <p:ph type="title"/>
          </p:nvPr>
        </p:nvSpPr>
        <p:spPr/>
        <p:txBody>
          <a:bodyPr>
            <a:normAutofit fontScale="90000"/>
          </a:bodyPr>
          <a:lstStyle/>
          <a:p>
            <a:r>
              <a:rPr lang="en-US" altLang="zh-CN" dirty="0">
                <a:solidFill>
                  <a:schemeClr val="bg2">
                    <a:lumMod val="25000"/>
                  </a:schemeClr>
                </a:solidFill>
              </a:rPr>
              <a:t>8.1</a:t>
            </a:r>
            <a:r>
              <a:rPr lang="zh-CN" altLang="en-US">
                <a:solidFill>
                  <a:schemeClr val="bg2">
                    <a:lumMod val="25000"/>
                  </a:schemeClr>
                </a:solidFill>
              </a:rPr>
              <a:t> 协作式</a:t>
            </a:r>
            <a:r>
              <a:rPr lang="zh-CN" altLang="en-US" dirty="0">
                <a:solidFill>
                  <a:schemeClr val="bg2">
                    <a:lumMod val="25000"/>
                  </a:schemeClr>
                </a:solidFill>
              </a:rPr>
              <a:t>对话（通信）与问题的提出</a:t>
            </a:r>
          </a:p>
        </p:txBody>
      </p:sp>
    </p:spTree>
    <p:extLst>
      <p:ext uri="{BB962C8B-B14F-4D97-AF65-F5344CB8AC3E}">
        <p14:creationId xmlns:p14="http://schemas.microsoft.com/office/powerpoint/2010/main" val="2797949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algn="just"/>
            <a:r>
              <a:rPr lang="en-US" altLang="zh-CN" dirty="0"/>
              <a:t>5</a:t>
            </a:r>
            <a:r>
              <a:rPr lang="zh-CN" altLang="zh-CN" dirty="0"/>
              <a:t>）随机变量</a:t>
            </a:r>
            <a:r>
              <a:rPr lang="en-US" altLang="zh-CN" dirty="0"/>
              <a:t>X</a:t>
            </a:r>
            <a:r>
              <a:rPr lang="zh-CN" altLang="zh-CN" dirty="0"/>
              <a:t>和</a:t>
            </a:r>
            <a:r>
              <a:rPr lang="en-US" altLang="zh-CN" dirty="0"/>
              <a:t>Y</a:t>
            </a:r>
            <a:r>
              <a:rPr lang="zh-CN" altLang="zh-CN" dirty="0"/>
              <a:t>，在给定随机变量</a:t>
            </a:r>
            <a:r>
              <a:rPr lang="en-US" altLang="zh-CN" dirty="0"/>
              <a:t>Z</a:t>
            </a:r>
            <a:r>
              <a:rPr lang="zh-CN" altLang="zh-CN" dirty="0"/>
              <a:t>的条件下，的条件互信息定义为：</a:t>
            </a:r>
          </a:p>
          <a:p>
            <a:pPr marL="109728" indent="0">
              <a:buNone/>
            </a:pPr>
            <a:r>
              <a:rPr lang="en-US" altLang="zh-CN" dirty="0"/>
              <a:t>                 I(X;Y</a:t>
            </a:r>
            <a:r>
              <a:rPr lang="zh-CN" altLang="zh-CN" dirty="0"/>
              <a:t>│</a:t>
            </a:r>
            <a:r>
              <a:rPr lang="en-US" altLang="zh-CN" dirty="0"/>
              <a:t>Z)=H(X</a:t>
            </a:r>
            <a:r>
              <a:rPr lang="zh-CN" altLang="zh-CN" dirty="0"/>
              <a:t>│</a:t>
            </a:r>
            <a:r>
              <a:rPr lang="en-US" altLang="zh-CN" dirty="0"/>
              <a:t>Z)-H(X</a:t>
            </a:r>
            <a:r>
              <a:rPr lang="zh-CN" altLang="zh-CN" dirty="0"/>
              <a:t>│</a:t>
            </a:r>
            <a:r>
              <a:rPr lang="en-US" altLang="zh-CN" dirty="0"/>
              <a:t>Y,Z)</a:t>
            </a:r>
            <a:endParaRPr lang="zh-CN" altLang="zh-CN" dirty="0"/>
          </a:p>
          <a:p>
            <a:r>
              <a:rPr lang="zh-CN" altLang="zh-CN" dirty="0"/>
              <a:t>这里暗含的协作式假定痕迹也很明显。</a:t>
            </a:r>
          </a:p>
          <a:p>
            <a:pPr algn="just"/>
            <a:r>
              <a:rPr lang="zh-CN" altLang="zh-CN" dirty="0"/>
              <a:t>于是，香农的整个《信息论》研究的就是在协作式对话中：（</a:t>
            </a:r>
            <a:r>
              <a:rPr lang="en-US" altLang="zh-CN" dirty="0"/>
              <a:t>1</a:t>
            </a:r>
            <a:r>
              <a:rPr lang="zh-CN" altLang="zh-CN" dirty="0"/>
              <a:t>）如何把话语</a:t>
            </a:r>
            <a:r>
              <a:rPr lang="en-US" altLang="zh-CN" dirty="0"/>
              <a:t>X</a:t>
            </a:r>
            <a:r>
              <a:rPr lang="zh-CN" altLang="zh-CN" dirty="0"/>
              <a:t>中的冗余信息进行充分压缩，使得其信息量达到最小值</a:t>
            </a:r>
            <a:r>
              <a:rPr lang="en-US" altLang="zh-CN" dirty="0"/>
              <a:t>H(X)</a:t>
            </a:r>
            <a:r>
              <a:rPr lang="zh-CN" altLang="zh-CN" dirty="0"/>
              <a:t>，这便是香农第一定理（信源编码定理）；（</a:t>
            </a:r>
            <a:r>
              <a:rPr lang="en-US" altLang="zh-CN" dirty="0"/>
              <a:t>2</a:t>
            </a:r>
            <a:r>
              <a:rPr lang="zh-CN" altLang="zh-CN" dirty="0"/>
              <a:t>）由于</a:t>
            </a:r>
            <a:r>
              <a:rPr lang="en-US" altLang="zh-CN" dirty="0"/>
              <a:t>Y</a:t>
            </a:r>
            <a:r>
              <a:rPr lang="zh-CN" altLang="zh-CN" dirty="0"/>
              <a:t>的积极贡献，使得有</a:t>
            </a:r>
            <a:r>
              <a:rPr lang="en-US" altLang="zh-CN" dirty="0"/>
              <a:t>I(X;Y)</a:t>
            </a:r>
            <a:r>
              <a:rPr lang="zh-CN" altLang="zh-CN" dirty="0"/>
              <a:t>的信息量能够被传达给对话的另一方，那么，</a:t>
            </a:r>
            <a:r>
              <a:rPr lang="en-US" altLang="zh-CN" dirty="0"/>
              <a:t>I(X;Y)</a:t>
            </a:r>
            <a:r>
              <a:rPr lang="zh-CN" altLang="zh-CN" dirty="0"/>
              <a:t>的最大值（即，香农称为信道容量</a:t>
            </a:r>
            <a:r>
              <a:rPr lang="en-US" altLang="zh-CN" dirty="0"/>
              <a:t>C</a:t>
            </a:r>
            <a:r>
              <a:rPr lang="zh-CN" altLang="zh-CN" dirty="0"/>
              <a:t>的东西）是多少，又如何把这最大值的信息量无失真地传达给另一方，这便是香农第二定理（信道编码定理）。</a:t>
            </a: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headEnd/>
            <a:tailEnd/>
          </a:ln>
        </p:spPr>
        <p:txBody>
          <a:bodyPr/>
          <a:lstStyle/>
          <a:p>
            <a:endParaRPr lang="zh-CN" altLang="en-US"/>
          </a:p>
        </p:txBody>
      </p:sp>
      <p:grpSp>
        <p:nvGrpSpPr>
          <p:cNvPr id="5" name="组合 1"/>
          <p:cNvGrpSpPr>
            <a:grpSpLocks/>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grpSp>
      <p:sp>
        <p:nvSpPr>
          <p:cNvPr id="11" name="标题 2"/>
          <p:cNvSpPr>
            <a:spLocks noGrp="1"/>
          </p:cNvSpPr>
          <p:nvPr>
            <p:ph type="title"/>
          </p:nvPr>
        </p:nvSpPr>
        <p:spPr/>
        <p:txBody>
          <a:bodyPr>
            <a:normAutofit fontScale="90000"/>
          </a:bodyPr>
          <a:lstStyle/>
          <a:p>
            <a:r>
              <a:rPr lang="en-US" altLang="zh-CN" dirty="0">
                <a:solidFill>
                  <a:schemeClr val="bg2">
                    <a:lumMod val="25000"/>
                  </a:schemeClr>
                </a:solidFill>
              </a:rPr>
              <a:t>8.1</a:t>
            </a:r>
            <a:r>
              <a:rPr lang="zh-CN" altLang="en-US">
                <a:solidFill>
                  <a:schemeClr val="bg2">
                    <a:lumMod val="25000"/>
                  </a:schemeClr>
                </a:solidFill>
              </a:rPr>
              <a:t> 协作式</a:t>
            </a:r>
            <a:r>
              <a:rPr lang="zh-CN" altLang="en-US" dirty="0">
                <a:solidFill>
                  <a:schemeClr val="bg2">
                    <a:lumMod val="25000"/>
                  </a:schemeClr>
                </a:solidFill>
              </a:rPr>
              <a:t>对话（通信）与问题的提出</a:t>
            </a:r>
          </a:p>
        </p:txBody>
      </p:sp>
    </p:spTree>
    <p:extLst>
      <p:ext uri="{BB962C8B-B14F-4D97-AF65-F5344CB8AC3E}">
        <p14:creationId xmlns:p14="http://schemas.microsoft.com/office/powerpoint/2010/main" val="159525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gn="just"/>
            <a:r>
              <a:rPr lang="zh-CN" altLang="zh-CN" dirty="0"/>
              <a:t>半个多世纪以来，经过香农、维纳等全世界科学家们的不懈努力，人类已经在信息论及其应用方面取得了巨大成就，甚至建成了如今的信息社会。但是，必须指出：所有这些成果，都有一个暗含的假设：即，通信或对话双方（多方）是彼此协作的，其目的是一致的，都是要想共同努力减少熵，或者说减少不确定度，而采用的手段便是增加信息。</a:t>
            </a:r>
            <a:endParaRPr lang="en-US" altLang="zh-CN" dirty="0"/>
          </a:p>
          <a:p>
            <a:pPr algn="just"/>
            <a:r>
              <a:rPr lang="zh-CN" altLang="zh-CN" dirty="0"/>
              <a:t>难道对话真的只有“协作式对话（通信）”这一种吗？！</a:t>
            </a: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headEnd/>
            <a:tailEnd/>
          </a:ln>
        </p:spPr>
        <p:txBody>
          <a:bodyPr/>
          <a:lstStyle/>
          <a:p>
            <a:endParaRPr lang="zh-CN" altLang="en-US"/>
          </a:p>
        </p:txBody>
      </p:sp>
      <p:grpSp>
        <p:nvGrpSpPr>
          <p:cNvPr id="5" name="组合 1"/>
          <p:cNvGrpSpPr>
            <a:grpSpLocks/>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grpSp>
      <p:sp>
        <p:nvSpPr>
          <p:cNvPr id="11" name="标题 2"/>
          <p:cNvSpPr>
            <a:spLocks noGrp="1"/>
          </p:cNvSpPr>
          <p:nvPr>
            <p:ph type="title"/>
          </p:nvPr>
        </p:nvSpPr>
        <p:spPr/>
        <p:txBody>
          <a:bodyPr>
            <a:normAutofit fontScale="90000"/>
          </a:bodyPr>
          <a:lstStyle/>
          <a:p>
            <a:r>
              <a:rPr lang="en-US" altLang="zh-CN" dirty="0">
                <a:solidFill>
                  <a:schemeClr val="bg2">
                    <a:lumMod val="25000"/>
                  </a:schemeClr>
                </a:solidFill>
              </a:rPr>
              <a:t>8.1</a:t>
            </a:r>
            <a:r>
              <a:rPr lang="zh-CN" altLang="en-US" dirty="0">
                <a:solidFill>
                  <a:schemeClr val="bg2">
                    <a:lumMod val="25000"/>
                  </a:schemeClr>
                </a:solidFill>
              </a:rPr>
              <a:t> 协作式对话（通信）与问题的提出</a:t>
            </a:r>
          </a:p>
        </p:txBody>
      </p:sp>
    </p:spTree>
    <p:extLst>
      <p:ext uri="{BB962C8B-B14F-4D97-AF65-F5344CB8AC3E}">
        <p14:creationId xmlns:p14="http://schemas.microsoft.com/office/powerpoint/2010/main" val="901622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gn="just"/>
            <a:r>
              <a:rPr lang="zh-CN" altLang="zh-CN" dirty="0"/>
              <a:t>在</a:t>
            </a:r>
            <a:r>
              <a:rPr lang="en-US" altLang="zh-CN" dirty="0"/>
              <a:t>1950</a:t>
            </a:r>
            <a:r>
              <a:rPr lang="zh-CN" altLang="zh-CN" dirty="0"/>
              <a:t>年之前，也许全人类都没有注意到这个问题；因为，甚至在维纳的名著《控制论》，都处处隐含了“协作式对话”的痕迹。直到</a:t>
            </a:r>
            <a:r>
              <a:rPr lang="en-US" altLang="zh-CN" dirty="0"/>
              <a:t>1950</a:t>
            </a:r>
            <a:r>
              <a:rPr lang="zh-CN" altLang="zh-CN" dirty="0"/>
              <a:t>年，维纳出版了他的另一本重要著作《人有人的用处》，才明确提出了这个问题。维纳至少第四章“语言的机制和历史”和第六章“法律和通信”探讨了“非协作式对话”。</a:t>
            </a: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headEnd/>
            <a:tailEnd/>
          </a:ln>
        </p:spPr>
        <p:txBody>
          <a:bodyPr/>
          <a:lstStyle/>
          <a:p>
            <a:endParaRPr lang="zh-CN" altLang="en-US"/>
          </a:p>
        </p:txBody>
      </p:sp>
      <p:grpSp>
        <p:nvGrpSpPr>
          <p:cNvPr id="5" name="组合 1"/>
          <p:cNvGrpSpPr>
            <a:grpSpLocks/>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grpSp>
      <p:sp>
        <p:nvSpPr>
          <p:cNvPr id="10" name="标题 2"/>
          <p:cNvSpPr>
            <a:spLocks noGrp="1"/>
          </p:cNvSpPr>
          <p:nvPr>
            <p:ph type="title"/>
          </p:nvPr>
        </p:nvSpPr>
        <p:spPr/>
        <p:txBody>
          <a:bodyPr>
            <a:normAutofit fontScale="90000"/>
          </a:bodyPr>
          <a:lstStyle/>
          <a:p>
            <a:r>
              <a:rPr lang="en-US" altLang="zh-CN" dirty="0">
                <a:solidFill>
                  <a:schemeClr val="bg2">
                    <a:lumMod val="25000"/>
                  </a:schemeClr>
                </a:solidFill>
              </a:rPr>
              <a:t>8.1</a:t>
            </a:r>
            <a:r>
              <a:rPr lang="zh-CN" altLang="en-US">
                <a:solidFill>
                  <a:schemeClr val="bg2">
                    <a:lumMod val="25000"/>
                  </a:schemeClr>
                </a:solidFill>
              </a:rPr>
              <a:t> 协作式</a:t>
            </a:r>
            <a:r>
              <a:rPr lang="zh-CN" altLang="en-US" dirty="0">
                <a:solidFill>
                  <a:schemeClr val="bg2">
                    <a:lumMod val="25000"/>
                  </a:schemeClr>
                </a:solidFill>
              </a:rPr>
              <a:t>对话（通信）与问题的提出</a:t>
            </a:r>
          </a:p>
        </p:txBody>
      </p:sp>
    </p:spTree>
    <p:extLst>
      <p:ext uri="{BB962C8B-B14F-4D97-AF65-F5344CB8AC3E}">
        <p14:creationId xmlns:p14="http://schemas.microsoft.com/office/powerpoint/2010/main" val="36163735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632</TotalTime>
  <Words>3431</Words>
  <Application>Microsoft Office PowerPoint</Application>
  <PresentationFormat>全屏显示(4:3)</PresentationFormat>
  <Paragraphs>95</Paragraphs>
  <Slides>28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黑体</vt:lpstr>
      <vt:lpstr>宋体</vt:lpstr>
      <vt:lpstr>Lucida Sans Unicode</vt:lpstr>
      <vt:lpstr>Verdana</vt:lpstr>
      <vt:lpstr>Wingdings</vt:lpstr>
      <vt:lpstr>Wingdings 2</vt:lpstr>
      <vt:lpstr>Wingdings 3</vt:lpstr>
      <vt:lpstr>Concourse</vt:lpstr>
      <vt:lpstr>第8章 ---对话的数学理论</vt:lpstr>
      <vt:lpstr>第八章 对话的数学理论</vt:lpstr>
      <vt:lpstr>PowerPoint 演示文稿</vt:lpstr>
      <vt:lpstr>8.1 协作式对话（通信）与问题的提出</vt:lpstr>
      <vt:lpstr>8.1 协作式对话（通信）与问题的提出</vt:lpstr>
      <vt:lpstr>8.1 协作式对话（通信）与问题的提出</vt:lpstr>
      <vt:lpstr>8.1 协作式对话（通信）与问题的提出</vt:lpstr>
      <vt:lpstr>8.1 协作式对话（通信）与问题的提出</vt:lpstr>
      <vt:lpstr>8.1 协作式对话（通信）与问题的提出</vt:lpstr>
      <vt:lpstr>8.1 协作式对话（通信）与问题的提出</vt:lpstr>
      <vt:lpstr>8.1 协作式对话（通信）与问题的提出</vt:lpstr>
      <vt:lpstr>8.1 协作式对话（通信）与问题的提出</vt:lpstr>
      <vt:lpstr>8.2 辩论式对话</vt:lpstr>
      <vt:lpstr>8.2 辩论式对话</vt:lpstr>
      <vt:lpstr>8.2 辩论式对话</vt:lpstr>
      <vt:lpstr>8.2 辩论式对话</vt:lpstr>
      <vt:lpstr>8.2 辩论式对话</vt:lpstr>
      <vt:lpstr>8.2 辩论式对话</vt:lpstr>
      <vt:lpstr>8.2 辩论式对话</vt:lpstr>
      <vt:lpstr>8.2 辩论式对话</vt:lpstr>
      <vt:lpstr>8.2 辩论式对话</vt:lpstr>
      <vt:lpstr>8.2 辩论式对话</vt:lpstr>
      <vt:lpstr>8.2 辩论式对话</vt:lpstr>
      <vt:lpstr>8.2 辩论式对话</vt:lpstr>
      <vt:lpstr>8.2 辩论式对话</vt:lpstr>
      <vt:lpstr>8.2 辩论式对话</vt:lpstr>
      <vt:lpstr>8.2 辩论式对话</vt:lpstr>
      <vt:lpstr>本章结束，谢谢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zhiwei wang</cp:lastModifiedBy>
  <cp:revision>249</cp:revision>
  <dcterms:created xsi:type="dcterms:W3CDTF">2014-09-16T21:33:07Z</dcterms:created>
  <dcterms:modified xsi:type="dcterms:W3CDTF">2020-04-13T00:10:44Z</dcterms:modified>
</cp:coreProperties>
</file>