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1" r:id="rId2"/>
    <p:sldId id="313" r:id="rId3"/>
    <p:sldId id="314" r:id="rId4"/>
    <p:sldId id="315" r:id="rId5"/>
    <p:sldId id="316" r:id="rId6"/>
    <p:sldId id="317" r:id="rId7"/>
    <p:sldId id="318" r:id="rId8"/>
    <p:sldId id="319" r:id="rId9"/>
    <p:sldId id="321" r:id="rId10"/>
    <p:sldId id="322" r:id="rId11"/>
    <p:sldId id="323" r:id="rId12"/>
    <p:sldId id="328" r:id="rId13"/>
    <p:sldId id="329" r:id="rId14"/>
    <p:sldId id="330" r:id="rId15"/>
    <p:sldId id="331" r:id="rId16"/>
    <p:sldId id="332" r:id="rId17"/>
    <p:sldId id="333" r:id="rId18"/>
    <p:sldId id="334" r:id="rId19"/>
    <p:sldId id="335" r:id="rId20"/>
    <p:sldId id="336" r:id="rId21"/>
    <p:sldId id="337" r:id="rId22"/>
    <p:sldId id="338" r:id="rId23"/>
    <p:sldId id="367" r:id="rId24"/>
    <p:sldId id="368" r:id="rId25"/>
    <p:sldId id="369" r:id="rId26"/>
    <p:sldId id="370" r:id="rId27"/>
    <p:sldId id="371" r:id="rId28"/>
    <p:sldId id="372" r:id="rId29"/>
    <p:sldId id="379" r:id="rId30"/>
    <p:sldId id="380" r:id="rId31"/>
    <p:sldId id="381" r:id="rId32"/>
    <p:sldId id="3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1092"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1/30/2020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1/30/2020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1/30/2020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1/30/2020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585" y="2256071"/>
            <a:ext cx="7772400" cy="1829761"/>
          </a:xfrm>
        </p:spPr>
        <p:txBody>
          <a:bodyPr>
            <a:normAutofit fontScale="90000"/>
          </a:bodyPr>
          <a:lstStyle/>
          <a:p>
            <a:pPr lvl="0" algn="l"/>
            <a:r>
              <a:rPr lang="zh-CN" altLang="en-US" sz="5300" dirty="0">
                <a:solidFill>
                  <a:schemeClr val="bg2">
                    <a:lumMod val="25000"/>
                  </a:schemeClr>
                </a:solidFill>
              </a:rPr>
              <a:t>第</a:t>
            </a:r>
            <a:r>
              <a:rPr lang="en-US" altLang="zh-CN" sz="5300" dirty="0">
                <a:solidFill>
                  <a:schemeClr val="bg2">
                    <a:lumMod val="25000"/>
                  </a:schemeClr>
                </a:solidFill>
              </a:rPr>
              <a:t>9</a:t>
            </a:r>
            <a:r>
              <a:rPr lang="zh-CN" altLang="en-US" sz="5300" dirty="0">
                <a:solidFill>
                  <a:schemeClr val="bg2">
                    <a:lumMod val="25000"/>
                  </a:schemeClr>
                </a:solidFill>
              </a:rPr>
              <a:t>章</a:t>
            </a:r>
            <a:br>
              <a:rPr lang="en-US" altLang="zh-CN" sz="8000" dirty="0">
                <a:solidFill>
                  <a:srgbClr val="FF0000"/>
                </a:solidFill>
              </a:rPr>
            </a:br>
            <a:r>
              <a:rPr lang="en-US" altLang="zh-CN" dirty="0">
                <a:solidFill>
                  <a:schemeClr val="bg2">
                    <a:lumMod val="25000"/>
                  </a:schemeClr>
                </a:solidFill>
              </a:rPr>
              <a:t>---</a:t>
            </a:r>
            <a:r>
              <a:rPr lang="zh-CN" altLang="en-US" dirty="0">
                <a:solidFill>
                  <a:schemeClr val="bg2">
                    <a:lumMod val="25000"/>
                  </a:schemeClr>
                </a:solidFill>
              </a:rPr>
              <a:t>沙盘演练的最佳攻防策略</a:t>
            </a:r>
            <a:br>
              <a:rPr lang="zh-CN" altLang="en-US" dirty="0"/>
            </a:br>
            <a:endParaRPr lang="zh-CN" altLang="en-US" dirty="0">
              <a:solidFill>
                <a:schemeClr val="bg2">
                  <a:lumMod val="25000"/>
                </a:schemeClr>
              </a:solidFill>
            </a:endParaRPr>
          </a:p>
        </p:txBody>
      </p:sp>
    </p:spTree>
    <p:extLst>
      <p:ext uri="{BB962C8B-B14F-4D97-AF65-F5344CB8AC3E}">
        <p14:creationId xmlns:p14="http://schemas.microsoft.com/office/powerpoint/2010/main" val="112122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35079"/>
            <a:ext cx="8229600" cy="3510915"/>
          </a:xfrm>
        </p:spPr>
        <p:txBody>
          <a:bodyPr>
            <a:noAutofit/>
          </a:bodyPr>
          <a:lstStyle/>
          <a:p>
            <a:r>
              <a:rPr lang="zh-CN" altLang="en-US" dirty="0"/>
              <a:t>这时就意味着，“攻方所企望的最大收入”</a:t>
            </a:r>
            <a:r>
              <a:rPr lang="en-US" dirty="0"/>
              <a:t>=</a:t>
            </a:r>
            <a:r>
              <a:rPr lang="zh-CN" altLang="en-US" dirty="0"/>
              <a:t>“守方所企望的最小损失”，即攻守双方都达到了自己的目的，这时攻击手段</a:t>
            </a:r>
            <a:r>
              <a:rPr lang="en-US" dirty="0"/>
              <a:t>a</a:t>
            </a:r>
            <a:r>
              <a:rPr lang="en-US" baseline="-25000" dirty="0"/>
              <a:t>s</a:t>
            </a:r>
            <a:r>
              <a:rPr lang="zh-CN" altLang="en-US" dirty="0"/>
              <a:t>和防护手段</a:t>
            </a:r>
            <a:r>
              <a:rPr lang="en-US" dirty="0" err="1"/>
              <a:t>b</a:t>
            </a:r>
            <a:r>
              <a:rPr lang="en-US" baseline="-25000" dirty="0" err="1"/>
              <a:t>t</a:t>
            </a:r>
            <a:r>
              <a:rPr lang="zh-CN" altLang="en-US" dirty="0"/>
              <a:t>当然就是各自的最佳手段了，因为，这些手段使他们的利益都最大化了，此时，称该对抗存在</a:t>
            </a:r>
            <a:r>
              <a:rPr lang="zh-CN" altLang="en-US" dirty="0">
                <a:solidFill>
                  <a:srgbClr val="FF0000"/>
                </a:solidFill>
              </a:rPr>
              <a:t>最佳纯策略</a:t>
            </a:r>
            <a:r>
              <a:rPr lang="zh-CN" altLang="en-US" dirty="0"/>
              <a:t>（</a:t>
            </a:r>
            <a:r>
              <a:rPr lang="en-US" dirty="0"/>
              <a:t>a</a:t>
            </a:r>
            <a:r>
              <a:rPr lang="en-US" baseline="-25000" dirty="0"/>
              <a:t>s</a:t>
            </a:r>
            <a:r>
              <a:rPr lang="zh-CN" altLang="en-US" dirty="0"/>
              <a:t>，</a:t>
            </a:r>
            <a:r>
              <a:rPr lang="en-US" dirty="0" err="1"/>
              <a:t>b</a:t>
            </a:r>
            <a:r>
              <a:rPr lang="en-US" baseline="-25000" dirty="0" err="1"/>
              <a:t>t</a:t>
            </a:r>
            <a:r>
              <a:rPr lang="zh-CN" altLang="en-US" dirty="0"/>
              <a:t>）。当然，最佳攻防手段可能会有多组，但是，他们在收入矩阵中所对应的最佳收入值是相等的。</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35079"/>
            <a:ext cx="8229600" cy="3510915"/>
          </a:xfrm>
        </p:spPr>
        <p:txBody>
          <a:bodyPr>
            <a:noAutofit/>
          </a:bodyPr>
          <a:lstStyle/>
          <a:p>
            <a:r>
              <a:rPr lang="zh-CN" altLang="en-US" dirty="0"/>
              <a:t>但是，并非所有收入矩阵</a:t>
            </a:r>
            <a:r>
              <a:rPr lang="en-US" dirty="0"/>
              <a:t>D</a:t>
            </a:r>
            <a:r>
              <a:rPr lang="zh-CN" altLang="en-US" dirty="0"/>
              <a:t>都能够碰巧满足等式</a:t>
            </a:r>
          </a:p>
          <a:p>
            <a:pPr algn="ctr">
              <a:buNone/>
            </a:pP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a:t>m</a:t>
            </a: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err="1"/>
              <a:t>n</a:t>
            </a:r>
            <a:r>
              <a:rPr lang="en-US" dirty="0" err="1"/>
              <a:t>d</a:t>
            </a:r>
            <a:r>
              <a:rPr lang="en-US" baseline="-25000" dirty="0" err="1"/>
              <a:t>ij</a:t>
            </a: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a:t>n</a:t>
            </a: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err="1"/>
              <a:t>m</a:t>
            </a:r>
            <a:r>
              <a:rPr lang="en-US" dirty="0" err="1"/>
              <a:t>d</a:t>
            </a:r>
            <a:r>
              <a:rPr lang="en-US" baseline="-25000" dirty="0" err="1"/>
              <a:t>ij</a:t>
            </a:r>
            <a:r>
              <a:rPr lang="en-US" dirty="0"/>
              <a:t>]</a:t>
            </a:r>
            <a:r>
              <a:rPr lang="zh-CN" altLang="en-US" dirty="0"/>
              <a:t>，</a:t>
            </a:r>
          </a:p>
          <a:p>
            <a:r>
              <a:rPr lang="zh-CN" altLang="en-US" dirty="0"/>
              <a:t>比如，若在攻防手段中存在封闭环（就像石头、剪刀、布游戏那样），那么，这个等式就不成立。不过，幸好有如下定理：</a:t>
            </a:r>
          </a:p>
          <a:p>
            <a:r>
              <a:rPr lang="zh-CN" altLang="en-US" dirty="0"/>
              <a:t>定理</a:t>
            </a:r>
            <a:r>
              <a:rPr lang="en-US" dirty="0"/>
              <a:t>9.1</a:t>
            </a:r>
            <a:r>
              <a:rPr lang="zh-CN" altLang="en-US" dirty="0"/>
              <a:t>（</a:t>
            </a:r>
            <a:r>
              <a:rPr lang="zh-CN" altLang="en-US" dirty="0">
                <a:solidFill>
                  <a:srgbClr val="FF0000"/>
                </a:solidFill>
              </a:rPr>
              <a:t>最佳纯策略存在性定理</a:t>
            </a:r>
            <a:r>
              <a:rPr lang="zh-CN" altLang="en-US" dirty="0"/>
              <a:t>）：在收入矩阵为</a:t>
            </a:r>
            <a:r>
              <a:rPr lang="en-US" dirty="0"/>
              <a:t>D</a:t>
            </a:r>
            <a:r>
              <a:rPr lang="zh-CN" altLang="en-US" dirty="0"/>
              <a:t>的攻防对抗中，存在攻守双方的最佳策略的充分必要条件是：存在某组对抗（</a:t>
            </a:r>
            <a:r>
              <a:rPr lang="en-US" dirty="0"/>
              <a:t>a</a:t>
            </a:r>
            <a:r>
              <a:rPr lang="en-US" baseline="-25000" dirty="0"/>
              <a:t>s</a:t>
            </a:r>
            <a:r>
              <a:rPr lang="zh-CN" altLang="en-US" dirty="0"/>
              <a:t>，</a:t>
            </a:r>
            <a:r>
              <a:rPr lang="en-US" dirty="0" err="1"/>
              <a:t>b</a:t>
            </a:r>
            <a:r>
              <a:rPr lang="en-US" baseline="-25000" dirty="0" err="1"/>
              <a:t>t</a:t>
            </a:r>
            <a:r>
              <a:rPr lang="zh-CN" altLang="en-US" dirty="0"/>
              <a:t>）使得对一切</a:t>
            </a:r>
            <a:r>
              <a:rPr lang="en-US" dirty="0"/>
              <a:t>1</a:t>
            </a:r>
            <a:r>
              <a:rPr lang="zh-CN" altLang="en-US" dirty="0"/>
              <a:t>≤</a:t>
            </a:r>
            <a:r>
              <a:rPr lang="en-US" dirty="0" err="1"/>
              <a:t>i</a:t>
            </a:r>
            <a:r>
              <a:rPr lang="zh-CN" altLang="en-US" dirty="0"/>
              <a:t>≤</a:t>
            </a:r>
            <a:r>
              <a:rPr lang="en-US" dirty="0"/>
              <a:t>m</a:t>
            </a:r>
            <a:r>
              <a:rPr lang="zh-CN" altLang="en-US" dirty="0"/>
              <a:t>，</a:t>
            </a:r>
            <a:r>
              <a:rPr lang="en-US" dirty="0"/>
              <a:t>1</a:t>
            </a:r>
            <a:r>
              <a:rPr lang="zh-CN" altLang="en-US" dirty="0"/>
              <a:t>≤</a:t>
            </a:r>
            <a:r>
              <a:rPr lang="en-US" dirty="0"/>
              <a:t>j</a:t>
            </a:r>
            <a:r>
              <a:rPr lang="zh-CN" altLang="en-US" dirty="0"/>
              <a:t>≤</a:t>
            </a:r>
            <a:r>
              <a:rPr lang="en-US" dirty="0"/>
              <a:t>n</a:t>
            </a:r>
            <a:r>
              <a:rPr lang="zh-CN" altLang="en-US" dirty="0"/>
              <a:t>成立</a:t>
            </a:r>
            <a:r>
              <a:rPr lang="en-US" dirty="0" err="1"/>
              <a:t>d</a:t>
            </a:r>
            <a:r>
              <a:rPr lang="en-US" baseline="-25000" dirty="0" err="1"/>
              <a:t>it</a:t>
            </a:r>
            <a:r>
              <a:rPr lang="zh-CN" altLang="en-US" dirty="0"/>
              <a:t>≤</a:t>
            </a:r>
            <a:r>
              <a:rPr lang="en-US" dirty="0" err="1"/>
              <a:t>d</a:t>
            </a:r>
            <a:r>
              <a:rPr lang="en-US" baseline="-25000" dirty="0" err="1"/>
              <a:t>st</a:t>
            </a:r>
            <a:r>
              <a:rPr lang="zh-CN" altLang="en-US" dirty="0"/>
              <a:t>≤</a:t>
            </a:r>
            <a:r>
              <a:rPr lang="en-US" dirty="0" err="1"/>
              <a:t>d</a:t>
            </a:r>
            <a:r>
              <a:rPr lang="en-US" baseline="-25000" dirty="0" err="1"/>
              <a:t>sj</a:t>
            </a:r>
            <a:r>
              <a:rPr lang="zh-CN" altLang="en-US" dirty="0"/>
              <a:t>。</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497292"/>
            <a:ext cx="8229600" cy="3510915"/>
          </a:xfrm>
        </p:spPr>
        <p:txBody>
          <a:bodyPr>
            <a:noAutofit/>
          </a:bodyPr>
          <a:lstStyle/>
          <a:p>
            <a:r>
              <a:rPr lang="zh-CN" altLang="en-US" sz="2400" dirty="0"/>
              <a:t>为便于深入研究，现引进关于二元函数鞍点的概念。</a:t>
            </a:r>
          </a:p>
          <a:p>
            <a:r>
              <a:rPr lang="zh-CN" altLang="en-US" sz="2400" dirty="0"/>
              <a:t>定义</a:t>
            </a:r>
            <a:r>
              <a:rPr lang="en-US" sz="2400" dirty="0"/>
              <a:t>9.1</a:t>
            </a:r>
            <a:r>
              <a:rPr lang="zh-CN" altLang="en-US" sz="2400" dirty="0"/>
              <a:t>：设</a:t>
            </a:r>
            <a:r>
              <a:rPr lang="en-US" sz="2400" dirty="0"/>
              <a:t>f(</a:t>
            </a:r>
            <a:r>
              <a:rPr lang="en-US" sz="2400" dirty="0" err="1"/>
              <a:t>x,y</a:t>
            </a:r>
            <a:r>
              <a:rPr lang="en-US" sz="2400" dirty="0"/>
              <a:t>)</a:t>
            </a:r>
            <a:r>
              <a:rPr lang="zh-CN" altLang="en-US" sz="2400" dirty="0"/>
              <a:t>为一个定义在</a:t>
            </a:r>
            <a:r>
              <a:rPr lang="en-US" sz="2400" dirty="0"/>
              <a:t>x</a:t>
            </a:r>
            <a:r>
              <a:rPr lang="zh-CN" altLang="en-US" sz="2400" dirty="0"/>
              <a:t>∈</a:t>
            </a:r>
            <a:r>
              <a:rPr lang="en-US" sz="2400" dirty="0"/>
              <a:t>A</a:t>
            </a:r>
            <a:r>
              <a:rPr lang="zh-CN" altLang="en-US" sz="2400" dirty="0"/>
              <a:t>及</a:t>
            </a:r>
            <a:r>
              <a:rPr lang="en-US" sz="2400" dirty="0"/>
              <a:t>y</a:t>
            </a:r>
            <a:r>
              <a:rPr lang="zh-CN" altLang="en-US" sz="2400" dirty="0"/>
              <a:t>∈</a:t>
            </a:r>
            <a:r>
              <a:rPr lang="en-US" sz="2400" dirty="0"/>
              <a:t>B</a:t>
            </a:r>
            <a:r>
              <a:rPr lang="zh-CN" altLang="en-US" sz="2400" dirty="0"/>
              <a:t>上的实值函数，如果存在</a:t>
            </a:r>
            <a:r>
              <a:rPr lang="en-US" sz="2400" dirty="0"/>
              <a:t>a</a:t>
            </a:r>
            <a:r>
              <a:rPr lang="zh-CN" altLang="en-US" sz="2400" dirty="0"/>
              <a:t>∈</a:t>
            </a:r>
            <a:r>
              <a:rPr lang="en-US" sz="2400" dirty="0"/>
              <a:t>A</a:t>
            </a:r>
            <a:r>
              <a:rPr lang="zh-CN" altLang="en-US" sz="2400" dirty="0"/>
              <a:t>和</a:t>
            </a:r>
            <a:r>
              <a:rPr lang="en-US" sz="2400" dirty="0"/>
              <a:t>b</a:t>
            </a:r>
            <a:r>
              <a:rPr lang="zh-CN" altLang="en-US" sz="2400" dirty="0"/>
              <a:t>∈</a:t>
            </a:r>
            <a:r>
              <a:rPr lang="en-US" sz="2400" dirty="0"/>
              <a:t>B</a:t>
            </a:r>
            <a:r>
              <a:rPr lang="zh-CN" altLang="en-US" sz="2400" dirty="0"/>
              <a:t>，使得对一切</a:t>
            </a:r>
            <a:r>
              <a:rPr lang="en-US" sz="2400" dirty="0"/>
              <a:t>x</a:t>
            </a:r>
            <a:r>
              <a:rPr lang="zh-CN" altLang="en-US" sz="2400" dirty="0"/>
              <a:t>∈</a:t>
            </a:r>
            <a:r>
              <a:rPr lang="en-US" sz="2400" dirty="0"/>
              <a:t>A</a:t>
            </a:r>
            <a:r>
              <a:rPr lang="zh-CN" altLang="en-US" sz="2400" dirty="0"/>
              <a:t>和</a:t>
            </a:r>
            <a:r>
              <a:rPr lang="en-US" sz="2400" dirty="0"/>
              <a:t>y</a:t>
            </a:r>
            <a:r>
              <a:rPr lang="zh-CN" altLang="en-US" sz="2400" dirty="0"/>
              <a:t>∈</a:t>
            </a:r>
            <a:r>
              <a:rPr lang="en-US" sz="2400" dirty="0"/>
              <a:t>B</a:t>
            </a:r>
            <a:r>
              <a:rPr lang="zh-CN" altLang="en-US" sz="2400" dirty="0"/>
              <a:t>，都有</a:t>
            </a:r>
            <a:r>
              <a:rPr lang="en-US" sz="2400" dirty="0"/>
              <a:t>f(</a:t>
            </a:r>
            <a:r>
              <a:rPr lang="en-US" sz="2400" dirty="0" err="1"/>
              <a:t>x,b</a:t>
            </a:r>
            <a:r>
              <a:rPr lang="en-US" sz="2400" dirty="0"/>
              <a:t>)</a:t>
            </a:r>
            <a:r>
              <a:rPr lang="zh-CN" altLang="en-US" sz="2400" dirty="0"/>
              <a:t>≤</a:t>
            </a:r>
            <a:r>
              <a:rPr lang="en-US" sz="2400" dirty="0"/>
              <a:t>f(</a:t>
            </a:r>
            <a:r>
              <a:rPr lang="en-US" sz="2400" dirty="0" err="1"/>
              <a:t>a,b</a:t>
            </a:r>
            <a:r>
              <a:rPr lang="en-US" sz="2400" dirty="0"/>
              <a:t>)</a:t>
            </a:r>
            <a:r>
              <a:rPr lang="zh-CN" altLang="en-US" sz="2400" dirty="0"/>
              <a:t>≤</a:t>
            </a:r>
            <a:r>
              <a:rPr lang="en-US" sz="2400" dirty="0"/>
              <a:t>f(</a:t>
            </a:r>
            <a:r>
              <a:rPr lang="en-US" sz="2400" dirty="0" err="1"/>
              <a:t>a,y</a:t>
            </a:r>
            <a:r>
              <a:rPr lang="en-US" sz="2400" dirty="0"/>
              <a:t>)</a:t>
            </a:r>
            <a:r>
              <a:rPr lang="zh-CN" altLang="en-US" sz="2400" dirty="0"/>
              <a:t>，那么，称（</a:t>
            </a:r>
            <a:r>
              <a:rPr lang="en-US" sz="2400" dirty="0" err="1"/>
              <a:t>a,b</a:t>
            </a:r>
            <a:r>
              <a:rPr lang="zh-CN" altLang="en-US" sz="2400" dirty="0"/>
              <a:t>）为函数</a:t>
            </a:r>
            <a:r>
              <a:rPr lang="en-US" sz="2400" dirty="0"/>
              <a:t>f</a:t>
            </a:r>
            <a:r>
              <a:rPr lang="zh-CN" altLang="en-US" sz="2400" dirty="0"/>
              <a:t>的一个</a:t>
            </a:r>
            <a:r>
              <a:rPr lang="zh-CN" altLang="en-US" sz="2400" dirty="0">
                <a:solidFill>
                  <a:srgbClr val="FF0000"/>
                </a:solidFill>
              </a:rPr>
              <a:t>鞍点</a:t>
            </a:r>
            <a:r>
              <a:rPr lang="zh-CN" altLang="en-US" sz="2400" dirty="0"/>
              <a:t>。</a:t>
            </a:r>
          </a:p>
          <a:p>
            <a:r>
              <a:rPr lang="zh-CN" altLang="en-US" sz="2400" dirty="0"/>
              <a:t>由定义</a:t>
            </a:r>
            <a:r>
              <a:rPr lang="en-US" sz="2400" dirty="0"/>
              <a:t>9.1</a:t>
            </a:r>
            <a:r>
              <a:rPr lang="zh-CN" altLang="en-US" sz="2400" dirty="0"/>
              <a:t>及定理</a:t>
            </a:r>
            <a:r>
              <a:rPr lang="en-US" sz="2400" dirty="0"/>
              <a:t>9.1</a:t>
            </a:r>
            <a:r>
              <a:rPr lang="zh-CN" altLang="en-US" sz="2400" dirty="0"/>
              <a:t>可知，在收入矩阵为</a:t>
            </a:r>
            <a:r>
              <a:rPr lang="en-US" sz="2400" dirty="0"/>
              <a:t>D</a:t>
            </a:r>
            <a:r>
              <a:rPr lang="zh-CN" altLang="en-US" sz="2400" dirty="0"/>
              <a:t>的情况下，存在纯策略意义最佳解</a:t>
            </a:r>
            <a:r>
              <a:rPr lang="en-US" sz="2400" dirty="0" err="1"/>
              <a:t>d</a:t>
            </a:r>
            <a:r>
              <a:rPr lang="en-US" sz="2400" baseline="-25000" dirty="0" err="1"/>
              <a:t>st</a:t>
            </a:r>
            <a:r>
              <a:rPr lang="zh-CN" altLang="en-US" sz="2400" dirty="0"/>
              <a:t>（即，攻防双方存在最佳策略</a:t>
            </a:r>
            <a:r>
              <a:rPr lang="en-US" sz="2400" dirty="0"/>
              <a:t>a</a:t>
            </a:r>
            <a:r>
              <a:rPr lang="en-US" sz="2400" baseline="-25000" dirty="0"/>
              <a:t>s</a:t>
            </a:r>
            <a:r>
              <a:rPr lang="zh-CN" altLang="en-US" sz="2400" dirty="0"/>
              <a:t>和</a:t>
            </a:r>
            <a:r>
              <a:rPr lang="en-US" sz="2400" dirty="0" err="1"/>
              <a:t>b</a:t>
            </a:r>
            <a:r>
              <a:rPr lang="en-US" sz="2400" baseline="-25000" dirty="0" err="1"/>
              <a:t>t</a:t>
            </a:r>
            <a:r>
              <a:rPr lang="zh-CN" altLang="en-US" sz="2400" dirty="0"/>
              <a:t>）的充要条件是：</a:t>
            </a:r>
            <a:r>
              <a:rPr lang="en-US" sz="2400" dirty="0" err="1"/>
              <a:t>d</a:t>
            </a:r>
            <a:r>
              <a:rPr lang="en-US" sz="2400" baseline="-25000" dirty="0" err="1"/>
              <a:t>st</a:t>
            </a:r>
            <a:r>
              <a:rPr lang="zh-CN" altLang="en-US" sz="2400" dirty="0"/>
              <a:t>是矩阵</a:t>
            </a:r>
            <a:r>
              <a:rPr lang="en-US" sz="2400" dirty="0"/>
              <a:t>D</a:t>
            </a:r>
            <a:r>
              <a:rPr lang="zh-CN" altLang="en-US" sz="2400" dirty="0"/>
              <a:t>的一个鞍点。下面，矩阵</a:t>
            </a:r>
            <a:r>
              <a:rPr lang="en-US" sz="2400" dirty="0"/>
              <a:t>D</a:t>
            </a:r>
            <a:r>
              <a:rPr lang="zh-CN" altLang="en-US" sz="2400" dirty="0"/>
              <a:t>的鞍点也称为攻防对策的鞍点。</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497292"/>
            <a:ext cx="8229600" cy="3510915"/>
          </a:xfrm>
        </p:spPr>
        <p:txBody>
          <a:bodyPr>
            <a:noAutofit/>
          </a:bodyPr>
          <a:lstStyle/>
          <a:p>
            <a:r>
              <a:rPr lang="zh-CN" altLang="en-US" sz="2400" dirty="0"/>
              <a:t>上面的定理</a:t>
            </a:r>
            <a:r>
              <a:rPr lang="en-US" sz="2400" dirty="0"/>
              <a:t>9.1</a:t>
            </a:r>
            <a:r>
              <a:rPr lang="zh-CN" altLang="en-US" sz="2400" dirty="0"/>
              <a:t>还可以再直观解释为：如果</a:t>
            </a:r>
            <a:r>
              <a:rPr lang="en-US" sz="2400" dirty="0" err="1"/>
              <a:t>d</a:t>
            </a:r>
            <a:r>
              <a:rPr lang="en-US" sz="2400" baseline="-25000" dirty="0" err="1"/>
              <a:t>st</a:t>
            </a:r>
            <a:r>
              <a:rPr lang="zh-CN" altLang="en-US" sz="2400" dirty="0"/>
              <a:t>是收入矩阵</a:t>
            </a:r>
            <a:r>
              <a:rPr lang="en-US" sz="2400" dirty="0"/>
              <a:t>D</a:t>
            </a:r>
            <a:r>
              <a:rPr lang="zh-CN" altLang="en-US" sz="2400" dirty="0"/>
              <a:t>中第</a:t>
            </a:r>
            <a:r>
              <a:rPr lang="en-US" sz="2400" dirty="0"/>
              <a:t>s</a:t>
            </a:r>
            <a:r>
              <a:rPr lang="zh-CN" altLang="en-US" sz="2400" dirty="0"/>
              <a:t>行中最小值，同时也是第</a:t>
            </a:r>
            <a:r>
              <a:rPr lang="en-US" sz="2400" dirty="0"/>
              <a:t>t</a:t>
            </a:r>
            <a:r>
              <a:rPr lang="zh-CN" altLang="en-US" sz="2400" dirty="0"/>
              <a:t>列中最大值，则</a:t>
            </a:r>
            <a:r>
              <a:rPr lang="en-US" sz="2400" dirty="0" err="1"/>
              <a:t>d</a:t>
            </a:r>
            <a:r>
              <a:rPr lang="en-US" sz="2400" baseline="-25000" dirty="0" err="1"/>
              <a:t>st</a:t>
            </a:r>
            <a:r>
              <a:rPr lang="zh-CN" altLang="en-US" sz="2400" dirty="0"/>
              <a:t>即为攻防最佳对策的收入值，并且（</a:t>
            </a:r>
            <a:r>
              <a:rPr lang="en-US" sz="2400" dirty="0"/>
              <a:t>a</a:t>
            </a:r>
            <a:r>
              <a:rPr lang="en-US" sz="2400" baseline="-25000" dirty="0"/>
              <a:t>s</a:t>
            </a:r>
            <a:r>
              <a:rPr lang="zh-CN" altLang="en-US" sz="2400" dirty="0"/>
              <a:t>，</a:t>
            </a:r>
            <a:r>
              <a:rPr lang="en-US" sz="2400" dirty="0" err="1"/>
              <a:t>b</a:t>
            </a:r>
            <a:r>
              <a:rPr lang="en-US" sz="2400" baseline="-25000" dirty="0" err="1"/>
              <a:t>t</a:t>
            </a:r>
            <a:r>
              <a:rPr lang="zh-CN" altLang="en-US" sz="2400" dirty="0"/>
              <a:t>）就是攻防双方的最佳对策解，即，当攻方选取了攻击手段</a:t>
            </a:r>
            <a:r>
              <a:rPr lang="en-US" sz="2400" dirty="0"/>
              <a:t>a</a:t>
            </a:r>
            <a:r>
              <a:rPr lang="en-US" sz="2400" baseline="-25000" dirty="0"/>
              <a:t>s</a:t>
            </a:r>
            <a:r>
              <a:rPr lang="zh-CN" altLang="en-US" sz="2400" dirty="0"/>
              <a:t>后，守方为了使其所失最少，只有选择防护手段</a:t>
            </a:r>
            <a:r>
              <a:rPr lang="en-US" sz="2400" dirty="0" err="1"/>
              <a:t>b</a:t>
            </a:r>
            <a:r>
              <a:rPr lang="en-US" sz="2400" baseline="-25000" dirty="0" err="1"/>
              <a:t>t</a:t>
            </a:r>
            <a:r>
              <a:rPr lang="zh-CN" altLang="en-US" sz="2400" dirty="0"/>
              <a:t>，否则就可能失得更多；反之，当守方选取了防护手段</a:t>
            </a:r>
            <a:r>
              <a:rPr lang="en-US" sz="2400" dirty="0" err="1"/>
              <a:t>b</a:t>
            </a:r>
            <a:r>
              <a:rPr lang="en-US" sz="2400" baseline="-25000" dirty="0" err="1"/>
              <a:t>t</a:t>
            </a:r>
            <a:r>
              <a:rPr lang="zh-CN" altLang="en-US" sz="2400" dirty="0"/>
              <a:t>后，攻方为了得到最大的收入，他也只能选取攻击手段</a:t>
            </a:r>
            <a:r>
              <a:rPr lang="en-US" sz="2400" dirty="0"/>
              <a:t>a</a:t>
            </a:r>
            <a:r>
              <a:rPr lang="en-US" sz="2400" baseline="-25000" dirty="0"/>
              <a:t>s</a:t>
            </a:r>
            <a:r>
              <a:rPr lang="zh-CN" altLang="en-US" sz="2400" dirty="0"/>
              <a:t>，否则，就会赢得更少。于是，攻防双方的对抗在（</a:t>
            </a:r>
            <a:r>
              <a:rPr lang="en-US" sz="2400" dirty="0"/>
              <a:t>a</a:t>
            </a:r>
            <a:r>
              <a:rPr lang="en-US" sz="2400" baseline="-25000" dirty="0"/>
              <a:t>s</a:t>
            </a:r>
            <a:r>
              <a:rPr lang="zh-CN" altLang="en-US" sz="2400" dirty="0"/>
              <a:t>，</a:t>
            </a:r>
            <a:r>
              <a:rPr lang="en-US" sz="2400" dirty="0" err="1"/>
              <a:t>b</a:t>
            </a:r>
            <a:r>
              <a:rPr lang="en-US" sz="2400" baseline="-25000" dirty="0" err="1"/>
              <a:t>t</a:t>
            </a:r>
            <a:r>
              <a:rPr lang="zh-CN" altLang="en-US" sz="2400" dirty="0"/>
              <a:t>）处达到了一个平衡的共赢状态，任何一方若想打破这个状态，他都会自遭损失。</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497292"/>
            <a:ext cx="8229600" cy="3510915"/>
          </a:xfrm>
        </p:spPr>
        <p:txBody>
          <a:bodyPr>
            <a:noAutofit/>
          </a:bodyPr>
          <a:lstStyle/>
          <a:p>
            <a:r>
              <a:rPr lang="zh-CN" altLang="en-US" sz="2400" dirty="0"/>
              <a:t>收入矩阵的最佳攻防对策可能不唯一，但是，其多组最佳攻防策略之间，满足如下性质。</a:t>
            </a:r>
          </a:p>
          <a:p>
            <a:r>
              <a:rPr lang="zh-CN" altLang="en-US" sz="2400" dirty="0"/>
              <a:t>性质</a:t>
            </a:r>
            <a:r>
              <a:rPr lang="en-US" sz="2400" dirty="0"/>
              <a:t>1</a:t>
            </a:r>
            <a:r>
              <a:rPr lang="zh-CN" altLang="en-US" sz="2400" dirty="0"/>
              <a:t>（</a:t>
            </a:r>
            <a:r>
              <a:rPr lang="zh-CN" altLang="en-US" sz="2400" dirty="0">
                <a:solidFill>
                  <a:srgbClr val="FF0000"/>
                </a:solidFill>
              </a:rPr>
              <a:t>无差别性</a:t>
            </a:r>
            <a:r>
              <a:rPr lang="zh-CN" altLang="en-US" sz="2400" dirty="0"/>
              <a:t>）。即若</a:t>
            </a:r>
            <a:r>
              <a:rPr lang="en-US" sz="2400" dirty="0"/>
              <a:t>(</a:t>
            </a:r>
            <a:r>
              <a:rPr lang="en-US" sz="2400" dirty="0" err="1"/>
              <a:t>a</a:t>
            </a:r>
            <a:r>
              <a:rPr lang="en-US" sz="2400" baseline="-25000" dirty="0" err="1"/>
              <a:t>s</a:t>
            </a:r>
            <a:r>
              <a:rPr lang="en-US" sz="2400" dirty="0" err="1"/>
              <a:t>,b</a:t>
            </a:r>
            <a:r>
              <a:rPr lang="en-US" sz="2400" baseline="-25000" dirty="0" err="1"/>
              <a:t>t</a:t>
            </a:r>
            <a:r>
              <a:rPr lang="en-US" sz="2400" dirty="0"/>
              <a:t>)</a:t>
            </a:r>
            <a:r>
              <a:rPr lang="zh-CN" altLang="en-US" sz="2400" dirty="0"/>
              <a:t>和</a:t>
            </a:r>
            <a:r>
              <a:rPr lang="en-US" sz="2400" dirty="0"/>
              <a:t>(</a:t>
            </a:r>
            <a:r>
              <a:rPr lang="en-US" sz="2400" dirty="0" err="1"/>
              <a:t>a</a:t>
            </a:r>
            <a:r>
              <a:rPr lang="en-US" sz="2400" baseline="-25000" dirty="0" err="1"/>
              <a:t>u</a:t>
            </a:r>
            <a:r>
              <a:rPr lang="en-US" sz="2400" dirty="0" err="1"/>
              <a:t>,b</a:t>
            </a:r>
            <a:r>
              <a:rPr lang="en-US" sz="2400" baseline="-25000" dirty="0" err="1"/>
              <a:t>v</a:t>
            </a:r>
            <a:r>
              <a:rPr lang="en-US" sz="2400" dirty="0"/>
              <a:t>)</a:t>
            </a:r>
            <a:r>
              <a:rPr lang="zh-CN" altLang="en-US" sz="2400" dirty="0"/>
              <a:t>是同一个收入矩阵</a:t>
            </a:r>
            <a:r>
              <a:rPr lang="en-US" sz="2400" dirty="0"/>
              <a:t>D</a:t>
            </a:r>
            <a:r>
              <a:rPr lang="zh-CN" altLang="en-US" sz="2400" dirty="0"/>
              <a:t>的两组最佳对策，那么，</a:t>
            </a:r>
            <a:r>
              <a:rPr lang="en-US" sz="2400" dirty="0" err="1"/>
              <a:t>d</a:t>
            </a:r>
            <a:r>
              <a:rPr lang="en-US" sz="2400" baseline="-25000" dirty="0" err="1"/>
              <a:t>st</a:t>
            </a:r>
            <a:r>
              <a:rPr lang="en-US" sz="2400" dirty="0"/>
              <a:t>=</a:t>
            </a:r>
            <a:r>
              <a:rPr lang="en-US" sz="2400" dirty="0" err="1"/>
              <a:t>d</a:t>
            </a:r>
            <a:r>
              <a:rPr lang="en-US" sz="2400" baseline="-25000" dirty="0" err="1"/>
              <a:t>uv</a:t>
            </a:r>
            <a:r>
              <a:rPr lang="zh-CN" altLang="en-US" sz="2400" dirty="0"/>
              <a:t>。即，收入矩阵最佳对策的值是唯一的。换句话说，攻防双方不必在各种最佳策略之间去做选择，反正，最终结果都一样。</a:t>
            </a:r>
          </a:p>
          <a:p>
            <a:r>
              <a:rPr lang="zh-CN" altLang="en-US" sz="2400" dirty="0"/>
              <a:t>性质</a:t>
            </a:r>
            <a:r>
              <a:rPr lang="en-US" sz="2400" dirty="0"/>
              <a:t>2</a:t>
            </a:r>
            <a:r>
              <a:rPr lang="zh-CN" altLang="en-US" sz="2400" dirty="0"/>
              <a:t>（</a:t>
            </a:r>
            <a:r>
              <a:rPr lang="zh-CN" altLang="en-US" sz="2400" dirty="0">
                <a:solidFill>
                  <a:srgbClr val="FF0000"/>
                </a:solidFill>
              </a:rPr>
              <a:t>可交换性</a:t>
            </a:r>
            <a:r>
              <a:rPr lang="zh-CN" altLang="en-US" sz="2400" dirty="0"/>
              <a:t>）。即若</a:t>
            </a:r>
            <a:r>
              <a:rPr lang="en-US" sz="2400" dirty="0"/>
              <a:t>(</a:t>
            </a:r>
            <a:r>
              <a:rPr lang="en-US" sz="2400" dirty="0" err="1"/>
              <a:t>a</a:t>
            </a:r>
            <a:r>
              <a:rPr lang="en-US" sz="2400" baseline="-25000" dirty="0" err="1"/>
              <a:t>s</a:t>
            </a:r>
            <a:r>
              <a:rPr lang="en-US" sz="2400" dirty="0" err="1"/>
              <a:t>,b</a:t>
            </a:r>
            <a:r>
              <a:rPr lang="en-US" sz="2400" baseline="-25000" dirty="0" err="1"/>
              <a:t>t</a:t>
            </a:r>
            <a:r>
              <a:rPr lang="en-US" sz="2400" dirty="0"/>
              <a:t>)</a:t>
            </a:r>
            <a:r>
              <a:rPr lang="zh-CN" altLang="en-US" sz="2400" dirty="0"/>
              <a:t>和</a:t>
            </a:r>
            <a:r>
              <a:rPr lang="en-US" sz="2400" dirty="0"/>
              <a:t>(</a:t>
            </a:r>
            <a:r>
              <a:rPr lang="en-US" sz="2400" dirty="0" err="1"/>
              <a:t>a</a:t>
            </a:r>
            <a:r>
              <a:rPr lang="en-US" sz="2400" baseline="-25000" dirty="0" err="1"/>
              <a:t>u</a:t>
            </a:r>
            <a:r>
              <a:rPr lang="en-US" sz="2400" dirty="0" err="1"/>
              <a:t>,b</a:t>
            </a:r>
            <a:r>
              <a:rPr lang="en-US" sz="2400" baseline="-25000" dirty="0" err="1"/>
              <a:t>v</a:t>
            </a:r>
            <a:r>
              <a:rPr lang="en-US" sz="2400" dirty="0"/>
              <a:t>)</a:t>
            </a:r>
            <a:r>
              <a:rPr lang="zh-CN" altLang="en-US" sz="2400" dirty="0"/>
              <a:t>是同一个收入矩阵</a:t>
            </a:r>
            <a:r>
              <a:rPr lang="en-US" sz="2400" dirty="0"/>
              <a:t>D</a:t>
            </a:r>
            <a:r>
              <a:rPr lang="zh-CN" altLang="en-US" sz="2400" dirty="0"/>
              <a:t>的两组最佳对策，那么，</a:t>
            </a:r>
            <a:r>
              <a:rPr lang="en-US" sz="2400" dirty="0"/>
              <a:t>(</a:t>
            </a:r>
            <a:r>
              <a:rPr lang="en-US" sz="2400" dirty="0" err="1"/>
              <a:t>a</a:t>
            </a:r>
            <a:r>
              <a:rPr lang="en-US" sz="2400" baseline="-25000" dirty="0" err="1"/>
              <a:t>s</a:t>
            </a:r>
            <a:r>
              <a:rPr lang="en-US" sz="2400" dirty="0" err="1"/>
              <a:t>,b</a:t>
            </a:r>
            <a:r>
              <a:rPr lang="en-US" sz="2400" baseline="-25000" dirty="0" err="1"/>
              <a:t>v</a:t>
            </a:r>
            <a:r>
              <a:rPr lang="en-US" sz="2400" dirty="0"/>
              <a:t>)</a:t>
            </a:r>
            <a:r>
              <a:rPr lang="zh-CN" altLang="en-US" sz="2400" dirty="0"/>
              <a:t>和</a:t>
            </a:r>
            <a:r>
              <a:rPr lang="en-US" sz="2400" dirty="0"/>
              <a:t>(</a:t>
            </a:r>
            <a:r>
              <a:rPr lang="en-US" sz="2400" dirty="0" err="1"/>
              <a:t>a</a:t>
            </a:r>
            <a:r>
              <a:rPr lang="en-US" sz="2400" baseline="-25000" dirty="0" err="1"/>
              <a:t>u</a:t>
            </a:r>
            <a:r>
              <a:rPr lang="en-US" sz="2400" dirty="0" err="1"/>
              <a:t>,b</a:t>
            </a:r>
            <a:r>
              <a:rPr lang="en-US" sz="2400" baseline="-25000" dirty="0" err="1"/>
              <a:t>t</a:t>
            </a:r>
            <a:r>
              <a:rPr lang="en-US" sz="2400" dirty="0"/>
              <a:t>)</a:t>
            </a:r>
            <a:r>
              <a:rPr lang="zh-CN" altLang="en-US" sz="2400" dirty="0"/>
              <a:t>也都是最佳对策。由此可知，当攻方采用最佳攻击手段时，他一定能够赢得最佳收入，并不依赖于守方到底采用哪种最佳防护手段；同理，当守方采用最佳防护手段时，他一定能够最小损失，并不依赖于攻方到底采用哪种最佳攻击手段。</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559922"/>
            <a:ext cx="8229600" cy="3510915"/>
          </a:xfrm>
        </p:spPr>
        <p:txBody>
          <a:bodyPr>
            <a:noAutofit/>
          </a:bodyPr>
          <a:lstStyle/>
          <a:p>
            <a:r>
              <a:rPr lang="zh-CN" altLang="en-US" sz="2400" dirty="0"/>
              <a:t>前面已经知道：收入矩阵为</a:t>
            </a:r>
            <a:r>
              <a:rPr lang="en-US" sz="2400" dirty="0"/>
              <a:t>D</a:t>
            </a:r>
            <a:r>
              <a:rPr lang="zh-CN" altLang="en-US" sz="2400" dirty="0"/>
              <a:t>时，攻方有把握至少赢得收入</a:t>
            </a:r>
          </a:p>
          <a:p>
            <a:r>
              <a:rPr lang="en-US" sz="2400" dirty="0"/>
              <a:t>v=max</a:t>
            </a:r>
            <a:r>
              <a:rPr lang="en-US" sz="2400" baseline="-25000" dirty="0"/>
              <a:t>1</a:t>
            </a:r>
            <a:r>
              <a:rPr lang="zh-CN" altLang="en-US" sz="2400" baseline="-25000" dirty="0"/>
              <a:t>≤</a:t>
            </a:r>
            <a:r>
              <a:rPr lang="en-US" sz="2400" baseline="-25000" dirty="0" err="1"/>
              <a:t>i</a:t>
            </a:r>
            <a:r>
              <a:rPr lang="zh-CN" altLang="en-US" sz="2400" baseline="-25000" dirty="0"/>
              <a:t>≤</a:t>
            </a:r>
            <a:r>
              <a:rPr lang="en-US" sz="2400" baseline="-25000" dirty="0"/>
              <a:t>m</a:t>
            </a:r>
            <a:r>
              <a:rPr lang="en-US" sz="2400" dirty="0"/>
              <a:t>min</a:t>
            </a:r>
            <a:r>
              <a:rPr lang="en-US" sz="2400" baseline="-25000" dirty="0"/>
              <a:t>1</a:t>
            </a:r>
            <a:r>
              <a:rPr lang="zh-CN" altLang="en-US" sz="2400" baseline="-25000" dirty="0"/>
              <a:t>≤</a:t>
            </a:r>
            <a:r>
              <a:rPr lang="en-US" sz="2400" baseline="-25000" dirty="0"/>
              <a:t>j</a:t>
            </a:r>
            <a:r>
              <a:rPr lang="zh-CN" altLang="en-US" sz="2400" baseline="-25000" dirty="0"/>
              <a:t>≤</a:t>
            </a:r>
            <a:r>
              <a:rPr lang="en-US" sz="2400" baseline="-25000" dirty="0" err="1"/>
              <a:t>n</a:t>
            </a:r>
            <a:r>
              <a:rPr lang="en-US" sz="2400" dirty="0" err="1"/>
              <a:t>d</a:t>
            </a:r>
            <a:r>
              <a:rPr lang="en-US" sz="2400" baseline="-25000" dirty="0" err="1"/>
              <a:t>ij</a:t>
            </a:r>
            <a:r>
              <a:rPr lang="zh-CN" altLang="en-US" sz="2400" dirty="0"/>
              <a:t>，</a:t>
            </a:r>
          </a:p>
          <a:p>
            <a:r>
              <a:rPr lang="zh-CN" altLang="en-US" sz="2400" dirty="0"/>
              <a:t>守方有把握的至多损失是</a:t>
            </a:r>
          </a:p>
          <a:p>
            <a:r>
              <a:rPr lang="en-US" sz="2400" dirty="0"/>
              <a:t>u=Min</a:t>
            </a:r>
            <a:r>
              <a:rPr lang="en-US" sz="2400" baseline="-25000" dirty="0"/>
              <a:t>1</a:t>
            </a:r>
            <a:r>
              <a:rPr lang="zh-CN" altLang="en-US" sz="2400" baseline="-25000" dirty="0"/>
              <a:t>≤</a:t>
            </a:r>
            <a:r>
              <a:rPr lang="en-US" sz="2400" baseline="-25000" dirty="0"/>
              <a:t>j</a:t>
            </a:r>
            <a:r>
              <a:rPr lang="zh-CN" altLang="en-US" sz="2400" baseline="-25000" dirty="0"/>
              <a:t>≤</a:t>
            </a:r>
            <a:r>
              <a:rPr lang="en-US" sz="2400" baseline="-25000" dirty="0"/>
              <a:t>n</a:t>
            </a:r>
            <a:r>
              <a:rPr lang="en-US" sz="2400" dirty="0"/>
              <a:t>max</a:t>
            </a:r>
            <a:r>
              <a:rPr lang="en-US" sz="2400" baseline="-25000" dirty="0"/>
              <a:t>1</a:t>
            </a:r>
            <a:r>
              <a:rPr lang="zh-CN" altLang="en-US" sz="2400" baseline="-25000" dirty="0"/>
              <a:t>≤</a:t>
            </a:r>
            <a:r>
              <a:rPr lang="en-US" sz="2400" baseline="-25000" dirty="0" err="1"/>
              <a:t>i</a:t>
            </a:r>
            <a:r>
              <a:rPr lang="zh-CN" altLang="en-US" sz="2400" baseline="-25000" dirty="0"/>
              <a:t>≤</a:t>
            </a:r>
            <a:r>
              <a:rPr lang="en-US" sz="2400" baseline="-25000" dirty="0" err="1"/>
              <a:t>m</a:t>
            </a:r>
            <a:r>
              <a:rPr lang="en-US" sz="2400" dirty="0" err="1"/>
              <a:t>d</a:t>
            </a:r>
            <a:r>
              <a:rPr lang="en-US" sz="2400" baseline="-25000" dirty="0" err="1"/>
              <a:t>ij</a:t>
            </a:r>
            <a:r>
              <a:rPr lang="zh-CN" altLang="en-US" sz="2400" dirty="0"/>
              <a:t>；</a:t>
            </a:r>
          </a:p>
          <a:p>
            <a:r>
              <a:rPr lang="zh-CN" altLang="en-US" sz="2400" dirty="0"/>
              <a:t>一般，攻方赢得的收入不会多于守方的所失，即总有</a:t>
            </a:r>
            <a:r>
              <a:rPr lang="en-US" sz="2400" dirty="0"/>
              <a:t>v</a:t>
            </a:r>
            <a:r>
              <a:rPr lang="zh-CN" altLang="en-US" sz="2400" dirty="0"/>
              <a:t>≤</a:t>
            </a:r>
            <a:r>
              <a:rPr lang="en-US" sz="2400" dirty="0"/>
              <a:t>u</a:t>
            </a:r>
            <a:r>
              <a:rPr lang="zh-CN" altLang="en-US" sz="2400" dirty="0"/>
              <a:t>当</a:t>
            </a:r>
            <a:r>
              <a:rPr lang="en-US" sz="2400" dirty="0"/>
              <a:t>u=v</a:t>
            </a:r>
            <a:r>
              <a:rPr lang="zh-CN" altLang="en-US" sz="2400" dirty="0"/>
              <a:t>时，收入矩阵存在纯策略意义下的最佳解</a:t>
            </a:r>
            <a:r>
              <a:rPr lang="en-US" sz="2400" dirty="0"/>
              <a:t>u=v</a:t>
            </a:r>
            <a:r>
              <a:rPr lang="zh-CN" altLang="en-US" sz="2400" dirty="0"/>
              <a:t>。然而，一般情形并不总是如此，实际中出现的更多情形是</a:t>
            </a:r>
            <a:r>
              <a:rPr lang="en-US" sz="2400" dirty="0"/>
              <a:t>v&lt;u</a:t>
            </a:r>
            <a:r>
              <a:rPr lang="zh-CN" altLang="en-US" sz="2400" dirty="0"/>
              <a:t>，于是，此时在攻防双方之间不存在纯策略意义下的最佳策略。这时，就必须引进所谓的混合攻防策略。</a:t>
            </a:r>
          </a:p>
          <a:p>
            <a:pPr>
              <a:buNone/>
            </a:pPr>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559922"/>
            <a:ext cx="8229600" cy="3510915"/>
          </a:xfrm>
        </p:spPr>
        <p:txBody>
          <a:bodyPr>
            <a:noAutofit/>
          </a:bodyPr>
          <a:lstStyle/>
          <a:p>
            <a:r>
              <a:rPr lang="zh-CN" altLang="en-US" sz="2400" dirty="0"/>
              <a:t>定义</a:t>
            </a:r>
            <a:r>
              <a:rPr lang="en-US" sz="2400" dirty="0"/>
              <a:t>9.2</a:t>
            </a:r>
            <a:r>
              <a:rPr lang="zh-CN" altLang="en-US" sz="2400" dirty="0"/>
              <a:t>，设攻方的所有攻击手段之集为</a:t>
            </a:r>
            <a:r>
              <a:rPr lang="en-US" sz="2400" dirty="0"/>
              <a:t>A={</a:t>
            </a:r>
            <a:r>
              <a:rPr lang="en-US" altLang="zh-CN" sz="2400" dirty="0"/>
              <a:t>α</a:t>
            </a:r>
            <a:r>
              <a:rPr lang="en-US" sz="2400" baseline="-25000" dirty="0"/>
              <a:t>1</a:t>
            </a:r>
            <a:r>
              <a:rPr lang="en-US" sz="2400" dirty="0"/>
              <a:t>,</a:t>
            </a:r>
            <a:r>
              <a:rPr lang="en-US" altLang="zh-CN" sz="2400" dirty="0"/>
              <a:t>α</a:t>
            </a:r>
            <a:r>
              <a:rPr lang="en-US" sz="2400" baseline="-25000" dirty="0"/>
              <a:t>2</a:t>
            </a:r>
            <a:r>
              <a:rPr lang="en-US" sz="2400" dirty="0"/>
              <a:t>,</a:t>
            </a:r>
            <a:r>
              <a:rPr lang="en-US" altLang="zh-CN" sz="2400" dirty="0"/>
              <a:t>…</a:t>
            </a:r>
            <a:r>
              <a:rPr lang="en-US" sz="2400" dirty="0"/>
              <a:t>,</a:t>
            </a:r>
            <a:r>
              <a:rPr lang="en-US" altLang="zh-CN" sz="2400" dirty="0" err="1"/>
              <a:t>α</a:t>
            </a:r>
            <a:r>
              <a:rPr lang="en-US" sz="2400" baseline="-25000" dirty="0" err="1"/>
              <a:t>m</a:t>
            </a:r>
            <a:r>
              <a:rPr lang="en-US" sz="2400" dirty="0"/>
              <a:t>}</a:t>
            </a:r>
            <a:r>
              <a:rPr lang="zh-CN" altLang="en-US" sz="2400" dirty="0"/>
              <a:t>，守方的所有防护手段之集为</a:t>
            </a:r>
            <a:r>
              <a:rPr lang="en-US" sz="2400" dirty="0"/>
              <a:t>B={</a:t>
            </a:r>
            <a:r>
              <a:rPr lang="en-US" altLang="zh-CN" sz="2400" dirty="0"/>
              <a:t>β</a:t>
            </a:r>
            <a:r>
              <a:rPr lang="en-US" sz="2400" baseline="-25000" dirty="0"/>
              <a:t>1</a:t>
            </a:r>
            <a:r>
              <a:rPr lang="en-US" sz="2400" dirty="0"/>
              <a:t>,</a:t>
            </a:r>
            <a:r>
              <a:rPr lang="en-US" altLang="zh-CN" sz="2400" dirty="0"/>
              <a:t>β</a:t>
            </a:r>
            <a:r>
              <a:rPr lang="en-US" sz="2400" baseline="-25000" dirty="0"/>
              <a:t>2</a:t>
            </a:r>
            <a:r>
              <a:rPr lang="en-US" sz="2400" dirty="0"/>
              <a:t>,</a:t>
            </a:r>
            <a:r>
              <a:rPr lang="en-US" altLang="zh-CN" sz="2400" dirty="0"/>
              <a:t>…</a:t>
            </a:r>
            <a:r>
              <a:rPr lang="en-US" sz="2400" dirty="0"/>
              <a:t>,</a:t>
            </a:r>
            <a:r>
              <a:rPr lang="en-US" altLang="zh-CN" sz="2400" dirty="0" err="1"/>
              <a:t>β</a:t>
            </a:r>
            <a:r>
              <a:rPr lang="en-US" sz="2400" baseline="-25000" dirty="0" err="1"/>
              <a:t>n</a:t>
            </a:r>
            <a:r>
              <a:rPr lang="en-US" sz="2400" dirty="0"/>
              <a:t>}</a:t>
            </a:r>
            <a:r>
              <a:rPr lang="zh-CN" altLang="en-US" sz="2400" dirty="0"/>
              <a:t>，收入矩阵</a:t>
            </a:r>
            <a:r>
              <a:rPr lang="en-US" sz="2400" dirty="0"/>
              <a:t>D=[</a:t>
            </a:r>
            <a:r>
              <a:rPr lang="en-US" sz="2400" dirty="0" err="1"/>
              <a:t>d</a:t>
            </a:r>
            <a:r>
              <a:rPr lang="en-US" sz="2400" baseline="-25000" dirty="0" err="1"/>
              <a:t>ij</a:t>
            </a:r>
            <a:r>
              <a:rPr lang="en-US" sz="2400" dirty="0"/>
              <a:t>]</a:t>
            </a:r>
            <a:r>
              <a:rPr lang="zh-CN" altLang="en-US" sz="2400" dirty="0"/>
              <a:t>为</a:t>
            </a:r>
            <a:r>
              <a:rPr lang="en-US" sz="2400" dirty="0" err="1"/>
              <a:t>m</a:t>
            </a:r>
            <a:r>
              <a:rPr lang="en-US" altLang="zh-CN" sz="2400" dirty="0" err="1"/>
              <a:t>×</a:t>
            </a:r>
            <a:r>
              <a:rPr lang="en-US" sz="2400" dirty="0" err="1"/>
              <a:t>n</a:t>
            </a:r>
            <a:r>
              <a:rPr lang="zh-CN" altLang="en-US" sz="2400" dirty="0"/>
              <a:t>矩阵。记随机变量集</a:t>
            </a:r>
          </a:p>
          <a:p>
            <a:pPr algn="ctr">
              <a:buNone/>
            </a:pPr>
            <a:r>
              <a:rPr lang="en-US" sz="2400" dirty="0"/>
              <a:t>S</a:t>
            </a:r>
            <a:r>
              <a:rPr lang="en-US" sz="2400" baseline="-25000" dirty="0"/>
              <a:t>1</a:t>
            </a:r>
            <a:r>
              <a:rPr lang="en-US" sz="2400" dirty="0"/>
              <a:t>={x</a:t>
            </a:r>
            <a:r>
              <a:rPr lang="zh-CN" altLang="en-US" sz="2400" dirty="0"/>
              <a:t>∈</a:t>
            </a:r>
            <a:r>
              <a:rPr lang="en-US" sz="2400" dirty="0" err="1"/>
              <a:t>E</a:t>
            </a:r>
            <a:r>
              <a:rPr lang="en-US" sz="2400" baseline="30000" dirty="0" err="1"/>
              <a:t>m</a:t>
            </a:r>
            <a:r>
              <a:rPr lang="en-US" sz="2400" dirty="0" err="1"/>
              <a:t>|x</a:t>
            </a:r>
            <a:r>
              <a:rPr lang="en-US" sz="2400" baseline="-25000" dirty="0" err="1"/>
              <a:t>i</a:t>
            </a:r>
            <a:r>
              <a:rPr lang="zh-CN" altLang="en-US" sz="2400" dirty="0"/>
              <a:t>≥</a:t>
            </a:r>
            <a:r>
              <a:rPr lang="en-US" sz="2400" dirty="0"/>
              <a:t>0, </a:t>
            </a:r>
            <a:r>
              <a:rPr lang="en-US" sz="2400" dirty="0" err="1"/>
              <a:t>i</a:t>
            </a:r>
            <a:r>
              <a:rPr lang="en-US" sz="2400" dirty="0"/>
              <a:t>=1,</a:t>
            </a:r>
            <a:r>
              <a:rPr lang="en-US" altLang="zh-CN" sz="2400" dirty="0"/>
              <a:t>…</a:t>
            </a:r>
            <a:r>
              <a:rPr lang="en-US" sz="2400" dirty="0"/>
              <a:t>,m,</a:t>
            </a:r>
            <a:r>
              <a:rPr lang="zh-CN" altLang="en-US" sz="2400" dirty="0"/>
              <a:t>∑</a:t>
            </a:r>
            <a:r>
              <a:rPr lang="en-US" sz="2400" baseline="30000" dirty="0"/>
              <a:t>m</a:t>
            </a:r>
            <a:r>
              <a:rPr lang="en-US" sz="2400" baseline="-25000" dirty="0"/>
              <a:t>i=1</a:t>
            </a:r>
            <a:r>
              <a:rPr lang="en-US" sz="2400" dirty="0"/>
              <a:t>x</a:t>
            </a:r>
            <a:r>
              <a:rPr lang="en-US" sz="2400" baseline="-25000" dirty="0"/>
              <a:t>i</a:t>
            </a:r>
            <a:r>
              <a:rPr lang="en-US" sz="2400" dirty="0"/>
              <a:t>=1}</a:t>
            </a:r>
            <a:endParaRPr lang="zh-CN" altLang="en-US" sz="2400" dirty="0"/>
          </a:p>
          <a:p>
            <a:pPr>
              <a:buNone/>
            </a:pPr>
            <a:r>
              <a:rPr lang="zh-CN" altLang="en-US" sz="2400" dirty="0"/>
              <a:t>和</a:t>
            </a:r>
          </a:p>
          <a:p>
            <a:pPr algn="ctr">
              <a:buNone/>
            </a:pPr>
            <a:r>
              <a:rPr lang="en-US" sz="2400" dirty="0"/>
              <a:t>S</a:t>
            </a:r>
            <a:r>
              <a:rPr lang="en-US" sz="2400" baseline="-25000" dirty="0"/>
              <a:t>2</a:t>
            </a:r>
            <a:r>
              <a:rPr lang="en-US" sz="2400" dirty="0"/>
              <a:t>={y</a:t>
            </a:r>
            <a:r>
              <a:rPr lang="zh-CN" altLang="en-US" sz="2400" dirty="0"/>
              <a:t>∈</a:t>
            </a:r>
            <a:r>
              <a:rPr lang="en-US" sz="2400" dirty="0" err="1"/>
              <a:t>E</a:t>
            </a:r>
            <a:r>
              <a:rPr lang="en-US" sz="2400" baseline="30000" dirty="0" err="1"/>
              <a:t>n</a:t>
            </a:r>
            <a:r>
              <a:rPr lang="en-US" sz="2400" dirty="0" err="1"/>
              <a:t>|y</a:t>
            </a:r>
            <a:r>
              <a:rPr lang="en-US" sz="2400" baseline="-25000" dirty="0" err="1"/>
              <a:t>j</a:t>
            </a:r>
            <a:r>
              <a:rPr lang="zh-CN" altLang="en-US" sz="2400" dirty="0"/>
              <a:t>≥</a:t>
            </a:r>
            <a:r>
              <a:rPr lang="en-US" sz="2400" dirty="0"/>
              <a:t>0, j=1,</a:t>
            </a:r>
            <a:r>
              <a:rPr lang="en-US" altLang="zh-CN" sz="2400" dirty="0"/>
              <a:t>…</a:t>
            </a:r>
            <a:r>
              <a:rPr lang="en-US" sz="2400" dirty="0"/>
              <a:t>,n,</a:t>
            </a:r>
            <a:r>
              <a:rPr lang="zh-CN" altLang="en-US" sz="2400" dirty="0"/>
              <a:t>∑</a:t>
            </a:r>
            <a:r>
              <a:rPr lang="en-US" sz="2400" baseline="30000" dirty="0" err="1"/>
              <a:t>n</a:t>
            </a:r>
            <a:r>
              <a:rPr lang="en-US" sz="2400" baseline="-25000" dirty="0" err="1"/>
              <a:t>j</a:t>
            </a:r>
            <a:r>
              <a:rPr lang="en-US" sz="2400" baseline="-25000" dirty="0"/>
              <a:t>=1</a:t>
            </a:r>
            <a:r>
              <a:rPr lang="en-US" sz="2400" dirty="0"/>
              <a:t>y</a:t>
            </a:r>
            <a:r>
              <a:rPr lang="en-US" sz="2400" baseline="-25000" dirty="0"/>
              <a:t>j</a:t>
            </a:r>
            <a:r>
              <a:rPr lang="en-US" sz="2400" dirty="0"/>
              <a:t>=1}</a:t>
            </a:r>
            <a:endParaRPr lang="zh-CN" altLang="en-US" sz="2400" dirty="0"/>
          </a:p>
          <a:p>
            <a:r>
              <a:rPr lang="zh-CN" altLang="en-US" sz="2400" dirty="0"/>
              <a:t>分别称为攻方和守方的混合攻防策略集</a:t>
            </a:r>
            <a:r>
              <a:rPr lang="en-US" sz="2400" dirty="0"/>
              <a:t>(</a:t>
            </a:r>
            <a:r>
              <a:rPr lang="zh-CN" altLang="en-US" sz="2400" dirty="0"/>
              <a:t>或策略集</a:t>
            </a:r>
            <a:r>
              <a:rPr lang="en-US" sz="2400" dirty="0"/>
              <a:t>)</a:t>
            </a:r>
            <a:r>
              <a:rPr lang="zh-CN" altLang="en-US" sz="2400" dirty="0"/>
              <a:t>，其中的任何随机变量</a:t>
            </a:r>
            <a:r>
              <a:rPr lang="en-US" sz="2400" dirty="0"/>
              <a:t>x</a:t>
            </a:r>
            <a:r>
              <a:rPr lang="zh-CN" altLang="en-US" sz="2400" dirty="0"/>
              <a:t>∈</a:t>
            </a:r>
            <a:r>
              <a:rPr lang="en-US" sz="2400" dirty="0"/>
              <a:t>S</a:t>
            </a:r>
            <a:r>
              <a:rPr lang="en-US" sz="2400" baseline="-25000" dirty="0"/>
              <a:t>1</a:t>
            </a:r>
            <a:r>
              <a:rPr lang="zh-CN" altLang="en-US" sz="2400" dirty="0"/>
              <a:t>和</a:t>
            </a:r>
            <a:r>
              <a:rPr lang="en-US" sz="2400" dirty="0"/>
              <a:t>y</a:t>
            </a:r>
            <a:r>
              <a:rPr lang="zh-CN" altLang="en-US" sz="2400" dirty="0"/>
              <a:t>∈</a:t>
            </a:r>
            <a:r>
              <a:rPr lang="en-US" sz="2400" dirty="0"/>
              <a:t>S</a:t>
            </a:r>
            <a:r>
              <a:rPr lang="en-US" sz="2400" baseline="-25000" dirty="0"/>
              <a:t>2</a:t>
            </a:r>
            <a:r>
              <a:rPr lang="zh-CN" altLang="en-US" sz="2400" dirty="0"/>
              <a:t>分别称为攻方和守方的混合攻防策略</a:t>
            </a:r>
            <a:r>
              <a:rPr lang="en-US" sz="2400" dirty="0"/>
              <a:t>(</a:t>
            </a:r>
            <a:r>
              <a:rPr lang="zh-CN" altLang="en-US" sz="2400" dirty="0"/>
              <a:t>或策略</a:t>
            </a:r>
            <a:r>
              <a:rPr lang="en-US" sz="2400" dirty="0"/>
              <a:t>)</a:t>
            </a:r>
            <a:r>
              <a:rPr lang="zh-CN" altLang="en-US" sz="2400" dirty="0"/>
              <a:t>，并称攻防手段对</a:t>
            </a:r>
            <a:r>
              <a:rPr lang="en-US" sz="2400" dirty="0"/>
              <a:t>(</a:t>
            </a:r>
            <a:r>
              <a:rPr lang="en-US" sz="2400" dirty="0" err="1"/>
              <a:t>x,y</a:t>
            </a:r>
            <a:r>
              <a:rPr lang="en-US" sz="2400" dirty="0"/>
              <a:t>)</a:t>
            </a:r>
            <a:r>
              <a:rPr lang="zh-CN" altLang="en-US" sz="2400" dirty="0"/>
              <a:t>为一组混合局势；</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559922"/>
            <a:ext cx="8229600" cy="3510915"/>
          </a:xfrm>
        </p:spPr>
        <p:txBody>
          <a:bodyPr>
            <a:noAutofit/>
          </a:bodyPr>
          <a:lstStyle/>
          <a:p>
            <a:r>
              <a:rPr lang="zh-CN" altLang="en-US" sz="2400" dirty="0"/>
              <a:t>在该局势中，攻方的收入函数记为：</a:t>
            </a:r>
          </a:p>
          <a:p>
            <a:pPr algn="ctr">
              <a:buNone/>
            </a:pPr>
            <a:r>
              <a:rPr lang="en-US" sz="2400" dirty="0"/>
              <a:t>E(</a:t>
            </a:r>
            <a:r>
              <a:rPr lang="en-US" sz="2400" dirty="0" err="1"/>
              <a:t>x,y</a:t>
            </a:r>
            <a:r>
              <a:rPr lang="en-US" sz="2400" dirty="0"/>
              <a:t>)=</a:t>
            </a:r>
            <a:r>
              <a:rPr lang="en-US" sz="2400" dirty="0" err="1"/>
              <a:t>x</a:t>
            </a:r>
            <a:r>
              <a:rPr lang="en-US" sz="2400" baseline="30000" dirty="0" err="1"/>
              <a:t>T</a:t>
            </a:r>
            <a:r>
              <a:rPr lang="en-US" sz="2400" dirty="0" err="1"/>
              <a:t>Dy</a:t>
            </a:r>
            <a:r>
              <a:rPr lang="en-US" sz="2400" dirty="0"/>
              <a:t>=</a:t>
            </a:r>
            <a:r>
              <a:rPr lang="zh-CN" altLang="en-US" sz="2400" dirty="0"/>
              <a:t>∑</a:t>
            </a:r>
            <a:r>
              <a:rPr lang="en-US" sz="2400" baseline="-25000" dirty="0" err="1"/>
              <a:t>i</a:t>
            </a:r>
            <a:r>
              <a:rPr lang="zh-CN" altLang="en-US" sz="2400" dirty="0"/>
              <a:t>∑</a:t>
            </a:r>
            <a:r>
              <a:rPr lang="en-US" sz="2400" baseline="-25000" dirty="0" err="1"/>
              <a:t>j</a:t>
            </a:r>
            <a:r>
              <a:rPr lang="en-US" sz="2400" dirty="0" err="1"/>
              <a:t>d</a:t>
            </a:r>
            <a:r>
              <a:rPr lang="en-US" sz="2400" baseline="-25000" dirty="0" err="1"/>
              <a:t>ij</a:t>
            </a:r>
            <a:r>
              <a:rPr lang="en-US" sz="2400" dirty="0" err="1"/>
              <a:t>x</a:t>
            </a:r>
            <a:r>
              <a:rPr lang="en-US" sz="2400" baseline="-25000" dirty="0" err="1"/>
              <a:t>i</a:t>
            </a:r>
            <a:r>
              <a:rPr lang="en-US" sz="2400" dirty="0" err="1"/>
              <a:t>y</a:t>
            </a:r>
            <a:r>
              <a:rPr lang="en-US" sz="2400" baseline="-25000" dirty="0" err="1"/>
              <a:t>j</a:t>
            </a:r>
            <a:r>
              <a:rPr lang="zh-CN" altLang="en-US" sz="2400" dirty="0"/>
              <a:t>。</a:t>
            </a:r>
          </a:p>
          <a:p>
            <a:pPr>
              <a:buNone/>
            </a:pPr>
            <a:r>
              <a:rPr lang="zh-CN" altLang="en-US" sz="2400" dirty="0"/>
              <a:t>这样得到的一组新攻防对策</a:t>
            </a:r>
            <a:r>
              <a:rPr lang="en-US" sz="2400" dirty="0"/>
              <a:t>(</a:t>
            </a:r>
            <a:r>
              <a:rPr lang="en-US" sz="2400" dirty="0" err="1"/>
              <a:t>x,y</a:t>
            </a:r>
            <a:r>
              <a:rPr lang="en-US" sz="2400" dirty="0"/>
              <a:t>)</a:t>
            </a:r>
            <a:r>
              <a:rPr lang="zh-CN" altLang="en-US" sz="2400" dirty="0"/>
              <a:t>称为对策的混合扩充。</a:t>
            </a:r>
            <a:endParaRPr lang="en-US" altLang="zh-CN" sz="2400" dirty="0"/>
          </a:p>
          <a:p>
            <a:r>
              <a:rPr lang="zh-CN" altLang="en-US" sz="2400" dirty="0"/>
              <a:t>由定义</a:t>
            </a:r>
            <a:r>
              <a:rPr lang="en-US" sz="2400" dirty="0"/>
              <a:t>9.2</a:t>
            </a:r>
            <a:r>
              <a:rPr lang="zh-CN" altLang="en-US" sz="2400" dirty="0"/>
              <a:t>可知，前面的纯攻防策略是此处混合策略的特例。例如，攻方的纯策略</a:t>
            </a:r>
            <a:r>
              <a:rPr lang="en-US" altLang="zh-CN" sz="2400" dirty="0" err="1"/>
              <a:t>α</a:t>
            </a:r>
            <a:r>
              <a:rPr lang="en-US" sz="2400" baseline="-25000" dirty="0" err="1"/>
              <a:t>k</a:t>
            </a:r>
            <a:r>
              <a:rPr lang="zh-CN" altLang="en-US" sz="2400" dirty="0"/>
              <a:t>等价于混合策略</a:t>
            </a:r>
            <a:r>
              <a:rPr lang="en-US" sz="2400" dirty="0"/>
              <a:t>x=(x</a:t>
            </a:r>
            <a:r>
              <a:rPr lang="en-US" sz="2400" baseline="-25000" dirty="0"/>
              <a:t>1</a:t>
            </a:r>
            <a:r>
              <a:rPr lang="en-US" sz="2400" dirty="0"/>
              <a:t>,</a:t>
            </a:r>
            <a:r>
              <a:rPr lang="en-US" altLang="zh-CN" sz="2400" dirty="0"/>
              <a:t>…</a:t>
            </a:r>
            <a:r>
              <a:rPr lang="en-US" sz="2400" dirty="0"/>
              <a:t>,</a:t>
            </a:r>
            <a:r>
              <a:rPr lang="en-US" sz="2400" dirty="0" err="1"/>
              <a:t>x</a:t>
            </a:r>
            <a:r>
              <a:rPr lang="en-US" sz="2400" baseline="-25000" dirty="0" err="1"/>
              <a:t>m</a:t>
            </a:r>
            <a:r>
              <a:rPr lang="en-US" sz="2400" dirty="0"/>
              <a:t>)</a:t>
            </a:r>
            <a:r>
              <a:rPr lang="zh-CN" altLang="en-US" sz="2400" dirty="0"/>
              <a:t>，</a:t>
            </a:r>
            <a:r>
              <a:rPr lang="en-US" sz="2400" dirty="0" err="1"/>
              <a:t>x</a:t>
            </a:r>
            <a:r>
              <a:rPr lang="en-US" sz="2400" baseline="-25000" dirty="0" err="1"/>
              <a:t>k</a:t>
            </a:r>
            <a:r>
              <a:rPr lang="en-US" sz="2400" dirty="0"/>
              <a:t>=1</a:t>
            </a:r>
            <a:r>
              <a:rPr lang="zh-CN" altLang="en-US" sz="2400" dirty="0"/>
              <a:t>并且对所有</a:t>
            </a:r>
            <a:r>
              <a:rPr lang="en-US" sz="2400" dirty="0" err="1"/>
              <a:t>i</a:t>
            </a:r>
            <a:r>
              <a:rPr lang="zh-CN" altLang="en-US" sz="2400" dirty="0"/>
              <a:t>≠</a:t>
            </a:r>
            <a:r>
              <a:rPr lang="en-US" sz="2400" dirty="0"/>
              <a:t>k</a:t>
            </a:r>
            <a:r>
              <a:rPr lang="zh-CN" altLang="en-US" sz="2400" dirty="0"/>
              <a:t>取</a:t>
            </a:r>
            <a:r>
              <a:rPr lang="en-US" sz="2400" dirty="0"/>
              <a:t>x</a:t>
            </a:r>
            <a:r>
              <a:rPr lang="en-US" sz="2400" baseline="-25000" dirty="0"/>
              <a:t>i</a:t>
            </a:r>
            <a:r>
              <a:rPr lang="en-US" sz="2400" dirty="0"/>
              <a:t>=0</a:t>
            </a:r>
            <a:r>
              <a:rPr lang="zh-CN" altLang="en-US" sz="2400" dirty="0"/>
              <a:t>。</a:t>
            </a:r>
          </a:p>
          <a:p>
            <a:r>
              <a:rPr lang="zh-CN" altLang="en-US" sz="2400" dirty="0"/>
              <a:t>一个混合策略</a:t>
            </a:r>
            <a:r>
              <a:rPr lang="en-US" sz="2400" dirty="0"/>
              <a:t>x=(x</a:t>
            </a:r>
            <a:r>
              <a:rPr lang="en-US" sz="2400" baseline="-25000" dirty="0"/>
              <a:t>1</a:t>
            </a:r>
            <a:r>
              <a:rPr lang="en-US" sz="2400" dirty="0"/>
              <a:t>,</a:t>
            </a:r>
            <a:r>
              <a:rPr lang="en-US" altLang="zh-CN" sz="2400" dirty="0"/>
              <a:t>…</a:t>
            </a:r>
            <a:r>
              <a:rPr lang="en-US" sz="2400" dirty="0"/>
              <a:t>,</a:t>
            </a:r>
            <a:r>
              <a:rPr lang="en-US" sz="2400" dirty="0" err="1"/>
              <a:t>x</a:t>
            </a:r>
            <a:r>
              <a:rPr lang="en-US" sz="2400" baseline="-25000" dirty="0" err="1"/>
              <a:t>m</a:t>
            </a:r>
            <a:r>
              <a:rPr lang="en-US" sz="2400" dirty="0"/>
              <a:t>)</a:t>
            </a:r>
            <a:r>
              <a:rPr lang="zh-CN" altLang="en-US" sz="2400" dirty="0"/>
              <a:t>可设想成攻防双方，基于收入矩阵</a:t>
            </a:r>
            <a:r>
              <a:rPr lang="en-US" sz="2400" dirty="0"/>
              <a:t>D</a:t>
            </a:r>
            <a:r>
              <a:rPr lang="zh-CN" altLang="en-US" sz="2400" dirty="0"/>
              <a:t>，进行的多次重复对抗时，攻方分别采用攻击手段</a:t>
            </a:r>
            <a:r>
              <a:rPr lang="en-US" altLang="zh-CN" sz="2400" dirty="0"/>
              <a:t>α</a:t>
            </a:r>
            <a:r>
              <a:rPr lang="en-US" sz="2400" baseline="-25000" dirty="0"/>
              <a:t>1</a:t>
            </a:r>
            <a:r>
              <a:rPr lang="en-US" sz="2400" dirty="0"/>
              <a:t>,</a:t>
            </a:r>
            <a:r>
              <a:rPr lang="en-US" altLang="zh-CN" sz="2400" dirty="0"/>
              <a:t>…</a:t>
            </a:r>
            <a:r>
              <a:rPr lang="en-US" sz="2400" dirty="0"/>
              <a:t>,</a:t>
            </a:r>
            <a:r>
              <a:rPr lang="en-US" altLang="zh-CN" sz="2400" dirty="0" err="1"/>
              <a:t>α</a:t>
            </a:r>
            <a:r>
              <a:rPr lang="en-US" sz="2400" baseline="-25000" dirty="0" err="1"/>
              <a:t>m</a:t>
            </a:r>
            <a:r>
              <a:rPr lang="zh-CN" altLang="en-US" sz="2400" dirty="0"/>
              <a:t>的频率。若只进行一次攻防，则混合策略</a:t>
            </a:r>
            <a:r>
              <a:rPr lang="en-US" sz="2400" dirty="0"/>
              <a:t>x=(x</a:t>
            </a:r>
            <a:r>
              <a:rPr lang="en-US" sz="2400" baseline="-25000" dirty="0"/>
              <a:t>1</a:t>
            </a:r>
            <a:r>
              <a:rPr lang="en-US" sz="2400" dirty="0"/>
              <a:t>,</a:t>
            </a:r>
            <a:r>
              <a:rPr lang="en-US" altLang="zh-CN" sz="2400" dirty="0"/>
              <a:t>…</a:t>
            </a:r>
            <a:r>
              <a:rPr lang="en-US" sz="2400" dirty="0"/>
              <a:t>,</a:t>
            </a:r>
            <a:r>
              <a:rPr lang="en-US" sz="2400" dirty="0" err="1"/>
              <a:t>x</a:t>
            </a:r>
            <a:r>
              <a:rPr lang="en-US" sz="2400" baseline="-25000" dirty="0" err="1"/>
              <a:t>m</a:t>
            </a:r>
            <a:r>
              <a:rPr lang="en-US" sz="2400" dirty="0"/>
              <a:t>)</a:t>
            </a:r>
            <a:r>
              <a:rPr lang="zh-CN" altLang="en-US" sz="2400" dirty="0"/>
              <a:t>可设想成攻方对各种攻击手段的偏爱程度。</a:t>
            </a:r>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10026"/>
            <a:ext cx="8229600" cy="3510915"/>
          </a:xfrm>
        </p:spPr>
        <p:txBody>
          <a:bodyPr>
            <a:noAutofit/>
          </a:bodyPr>
          <a:lstStyle/>
          <a:p>
            <a:r>
              <a:rPr lang="zh-CN" altLang="en-US" sz="2400" dirty="0"/>
              <a:t>下面讨论攻防对抗在混合策略意义下解的定义。</a:t>
            </a:r>
          </a:p>
          <a:p>
            <a:r>
              <a:rPr lang="zh-CN" altLang="en-US" sz="2400" dirty="0"/>
              <a:t>设攻防双方仍然进行理智的对抗。当攻方采取混合策略</a:t>
            </a:r>
            <a:r>
              <a:rPr lang="en-US" sz="2400" dirty="0"/>
              <a:t>x</a:t>
            </a:r>
            <a:r>
              <a:rPr lang="zh-CN" altLang="en-US" sz="2400" dirty="0"/>
              <a:t>时，他只能希望获得</a:t>
            </a:r>
            <a:r>
              <a:rPr lang="en-US" sz="2400" dirty="0"/>
              <a:t>(</a:t>
            </a:r>
            <a:r>
              <a:rPr lang="zh-CN" altLang="en-US" sz="2400" dirty="0"/>
              <a:t>最不利的情形</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a:t>
            </a:r>
            <a:r>
              <a:rPr lang="zh-CN" altLang="en-US" sz="2400" dirty="0"/>
              <a:t>的收入，因此，攻方应选取</a:t>
            </a:r>
            <a:r>
              <a:rPr lang="en-US" sz="2400" dirty="0"/>
              <a:t>x</a:t>
            </a:r>
            <a:r>
              <a:rPr lang="zh-CN" altLang="en-US" sz="2400" dirty="0"/>
              <a:t>∈</a:t>
            </a:r>
            <a:r>
              <a:rPr lang="en-US" sz="2400" dirty="0"/>
              <a:t>S</a:t>
            </a:r>
            <a:r>
              <a:rPr lang="en-US" sz="2400" baseline="-25000" dirty="0"/>
              <a:t>1</a:t>
            </a:r>
            <a:r>
              <a:rPr lang="zh-CN" altLang="en-US" sz="2400" dirty="0"/>
              <a:t>，使得该式取极大值</a:t>
            </a:r>
            <a:r>
              <a:rPr lang="en-US" sz="2400" dirty="0"/>
              <a:t>(</a:t>
            </a:r>
            <a:r>
              <a:rPr lang="zh-CN" altLang="en-US" sz="2400" dirty="0"/>
              <a:t>最不利当中的最有利情形</a:t>
            </a:r>
            <a:r>
              <a:rPr lang="en-US" sz="2400" dirty="0"/>
              <a:t>)</a:t>
            </a:r>
            <a:r>
              <a:rPr lang="zh-CN" altLang="en-US" sz="2400" dirty="0"/>
              <a:t>，即，攻方可保证自己的赢利期望值不少于</a:t>
            </a:r>
          </a:p>
          <a:p>
            <a:pPr algn="ctr">
              <a:buNone/>
            </a:pPr>
            <a:r>
              <a:rPr lang="en-US" sz="2400" dirty="0"/>
              <a:t>v</a:t>
            </a:r>
            <a:r>
              <a:rPr lang="en-US" sz="2400" baseline="-25000" dirty="0"/>
              <a:t>1</a:t>
            </a:r>
            <a:r>
              <a:rPr lang="en-US" sz="2400" dirty="0"/>
              <a:t>=</a:t>
            </a:r>
            <a:r>
              <a:rPr lang="en-US" sz="2400" dirty="0" err="1"/>
              <a:t>max</a:t>
            </a:r>
            <a:r>
              <a:rPr lang="en-US" sz="2400" baseline="-25000" dirty="0" err="1"/>
              <a:t>x</a:t>
            </a:r>
            <a:r>
              <a:rPr lang="zh-CN" altLang="en-US" sz="2400" baseline="-25000" dirty="0"/>
              <a:t>∈</a:t>
            </a:r>
            <a:r>
              <a:rPr lang="en-US" sz="2400" baseline="-25000" dirty="0"/>
              <a:t>S1</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a:t>
            </a:r>
            <a:endParaRPr lang="zh-CN" altLang="en-US" sz="2400" dirty="0"/>
          </a:p>
          <a:p>
            <a:pPr>
              <a:buNone/>
            </a:pPr>
            <a:r>
              <a:rPr lang="zh-CN" altLang="en-US" sz="2400" dirty="0"/>
              <a:t>同理，守方可保证自己所遭受损失的期望值至多是</a:t>
            </a:r>
          </a:p>
          <a:p>
            <a:pPr algn="ctr">
              <a:buNone/>
            </a:pPr>
            <a:r>
              <a:rPr lang="en-US" sz="2400" dirty="0"/>
              <a:t>v</a:t>
            </a:r>
            <a:r>
              <a:rPr lang="en-US" sz="2400" baseline="-25000" dirty="0"/>
              <a:t>2</a:t>
            </a:r>
            <a:r>
              <a:rPr lang="en-US" sz="2400" dirty="0"/>
              <a:t>=</a:t>
            </a:r>
            <a:r>
              <a:rPr lang="en-US" sz="2400" dirty="0" err="1"/>
              <a:t>min</a:t>
            </a:r>
            <a:r>
              <a:rPr lang="en-US" sz="2400" baseline="-25000" dirty="0" err="1"/>
              <a:t>y</a:t>
            </a:r>
            <a:r>
              <a:rPr lang="zh-CN" altLang="en-US" sz="2400" baseline="-25000" dirty="0"/>
              <a:t>∈</a:t>
            </a:r>
            <a:r>
              <a:rPr lang="en-US" sz="2400" baseline="-25000" dirty="0"/>
              <a:t>S1</a:t>
            </a:r>
            <a:r>
              <a:rPr lang="en-US" sz="2400" dirty="0"/>
              <a:t>[</a:t>
            </a:r>
            <a:r>
              <a:rPr lang="en-US" sz="2400" dirty="0" err="1"/>
              <a:t>max</a:t>
            </a:r>
            <a:r>
              <a:rPr lang="en-US" sz="2400" baseline="-25000" dirty="0" err="1"/>
              <a:t>x</a:t>
            </a:r>
            <a:r>
              <a:rPr lang="zh-CN" altLang="en-US" sz="2400" baseline="-25000" dirty="0"/>
              <a:t>∈</a:t>
            </a:r>
            <a:r>
              <a:rPr lang="en-US" sz="2400" baseline="-25000" dirty="0"/>
              <a:t>S2</a:t>
            </a:r>
            <a:r>
              <a:rPr lang="en-US" sz="2400" dirty="0"/>
              <a:t>E(</a:t>
            </a:r>
            <a:r>
              <a:rPr lang="en-US" sz="2400" dirty="0" err="1"/>
              <a:t>x,y</a:t>
            </a:r>
            <a:r>
              <a:rPr lang="en-US" sz="2400" dirty="0"/>
              <a:t>)]</a:t>
            </a:r>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35078"/>
            <a:ext cx="8229600" cy="3510915"/>
          </a:xfrm>
        </p:spPr>
        <p:txBody>
          <a:bodyPr>
            <a:noAutofit/>
          </a:bodyPr>
          <a:lstStyle/>
          <a:p>
            <a:r>
              <a:rPr lang="zh-CN" altLang="en-US" sz="2400" dirty="0"/>
              <a:t>首先，注意到上面的公式</a:t>
            </a:r>
            <a:r>
              <a:rPr lang="en-US" sz="2400" dirty="0"/>
              <a:t>v</a:t>
            </a:r>
            <a:r>
              <a:rPr lang="en-US" sz="2400" baseline="-25000" dirty="0"/>
              <a:t>1</a:t>
            </a:r>
            <a:r>
              <a:rPr lang="zh-CN" altLang="en-US" sz="2400" dirty="0"/>
              <a:t>和</a:t>
            </a:r>
            <a:r>
              <a:rPr lang="en-US" sz="2400" dirty="0"/>
              <a:t>v</a:t>
            </a:r>
            <a:r>
              <a:rPr lang="en-US" sz="2400" baseline="-25000" dirty="0"/>
              <a:t>2</a:t>
            </a:r>
            <a:r>
              <a:rPr lang="zh-CN" altLang="en-US" sz="2400" dirty="0"/>
              <a:t>是有意义的。因为根据定义，攻方的赢利函数</a:t>
            </a:r>
            <a:r>
              <a:rPr lang="en-US" sz="2400" dirty="0"/>
              <a:t>E(</a:t>
            </a:r>
            <a:r>
              <a:rPr lang="en-US" sz="2400" dirty="0" err="1"/>
              <a:t>x,y</a:t>
            </a:r>
            <a:r>
              <a:rPr lang="en-US" sz="2400" dirty="0"/>
              <a:t>)</a:t>
            </a:r>
            <a:r>
              <a:rPr lang="zh-CN" altLang="en-US" sz="2400" dirty="0"/>
              <a:t>是欧氏空间</a:t>
            </a:r>
            <a:r>
              <a:rPr lang="en-US" sz="2400" dirty="0" err="1"/>
              <a:t>E</a:t>
            </a:r>
            <a:r>
              <a:rPr lang="en-US" sz="2400" baseline="30000" dirty="0" err="1"/>
              <a:t>m+n</a:t>
            </a:r>
            <a:r>
              <a:rPr lang="zh-CN" altLang="en-US" sz="2400" dirty="0"/>
              <a:t>内有界闭集</a:t>
            </a:r>
            <a:r>
              <a:rPr lang="en-US" sz="2400" dirty="0"/>
              <a:t>F</a:t>
            </a:r>
            <a:r>
              <a:rPr lang="zh-CN" altLang="en-US" sz="2400" dirty="0"/>
              <a:t>上的连续函数，其中</a:t>
            </a:r>
          </a:p>
          <a:p>
            <a:pPr algn="ctr">
              <a:buNone/>
            </a:pPr>
            <a:r>
              <a:rPr lang="en-US" sz="2400" dirty="0"/>
              <a:t>F={(</a:t>
            </a:r>
            <a:r>
              <a:rPr lang="en-US" sz="2400" dirty="0" err="1"/>
              <a:t>x,y</a:t>
            </a:r>
            <a:r>
              <a:rPr lang="en-US" sz="2400" dirty="0"/>
              <a:t>)</a:t>
            </a:r>
            <a:r>
              <a:rPr lang="zh-CN" altLang="en-US" sz="2400" dirty="0"/>
              <a:t>：</a:t>
            </a:r>
            <a:r>
              <a:rPr lang="en-US" sz="2400" dirty="0"/>
              <a:t>x</a:t>
            </a:r>
            <a:r>
              <a:rPr lang="en-US" sz="2400" baseline="-25000" dirty="0"/>
              <a:t>i</a:t>
            </a:r>
            <a:r>
              <a:rPr lang="zh-CN" altLang="en-US" sz="2400" dirty="0"/>
              <a:t>≥</a:t>
            </a:r>
            <a:r>
              <a:rPr lang="en-US" sz="2400" dirty="0"/>
              <a:t>0,y</a:t>
            </a:r>
            <a:r>
              <a:rPr lang="en-US" sz="2400" baseline="-25000" dirty="0"/>
              <a:t>j</a:t>
            </a:r>
            <a:r>
              <a:rPr lang="zh-CN" altLang="en-US" sz="2400" dirty="0"/>
              <a:t>≥</a:t>
            </a:r>
            <a:r>
              <a:rPr lang="en-US" sz="2400" dirty="0"/>
              <a:t>0,1</a:t>
            </a:r>
            <a:r>
              <a:rPr lang="zh-CN" altLang="en-US" sz="2400" dirty="0"/>
              <a:t>≤</a:t>
            </a:r>
            <a:r>
              <a:rPr lang="en-US" sz="2400" dirty="0" err="1"/>
              <a:t>i</a:t>
            </a:r>
            <a:r>
              <a:rPr lang="zh-CN" altLang="en-US" sz="2400" dirty="0"/>
              <a:t>≤</a:t>
            </a:r>
            <a:r>
              <a:rPr lang="en-US" sz="2400" dirty="0"/>
              <a:t>m,1</a:t>
            </a:r>
            <a:r>
              <a:rPr lang="zh-CN" altLang="en-US" sz="2400" dirty="0"/>
              <a:t>≤</a:t>
            </a:r>
            <a:r>
              <a:rPr lang="en-US" sz="2400" dirty="0"/>
              <a:t>j</a:t>
            </a:r>
            <a:r>
              <a:rPr lang="zh-CN" altLang="en-US" sz="2400" dirty="0"/>
              <a:t>≤</a:t>
            </a:r>
            <a:r>
              <a:rPr lang="en-US" sz="2400" dirty="0"/>
              <a:t>n,</a:t>
            </a:r>
            <a:r>
              <a:rPr lang="zh-CN" altLang="en-US" sz="2400" dirty="0"/>
              <a:t>∑</a:t>
            </a:r>
            <a:r>
              <a:rPr lang="en-US" sz="2400" baseline="-25000" dirty="0" err="1"/>
              <a:t>i</a:t>
            </a:r>
            <a:r>
              <a:rPr lang="en-US" sz="2400" dirty="0" err="1"/>
              <a:t>x</a:t>
            </a:r>
            <a:r>
              <a:rPr lang="en-US" sz="2400" baseline="-25000" dirty="0" err="1"/>
              <a:t>i</a:t>
            </a:r>
            <a:r>
              <a:rPr lang="en-US" sz="2400" dirty="0"/>
              <a:t>=1,</a:t>
            </a:r>
            <a:r>
              <a:rPr lang="zh-CN" altLang="en-US" sz="2400" dirty="0"/>
              <a:t>∑</a:t>
            </a:r>
            <a:r>
              <a:rPr lang="en-US" sz="2400" baseline="-25000" dirty="0" err="1"/>
              <a:t>j</a:t>
            </a:r>
            <a:r>
              <a:rPr lang="en-US" sz="2400" dirty="0" err="1"/>
              <a:t>y</a:t>
            </a:r>
            <a:r>
              <a:rPr lang="en-US" sz="2400" baseline="-25000" dirty="0" err="1"/>
              <a:t>j</a:t>
            </a:r>
            <a:r>
              <a:rPr lang="en-US" sz="2400" dirty="0"/>
              <a:t>=1}</a:t>
            </a:r>
            <a:endParaRPr lang="zh-CN" altLang="en-US" sz="2400" dirty="0"/>
          </a:p>
          <a:p>
            <a:r>
              <a:rPr lang="zh-CN" altLang="en-US" sz="2400" dirty="0"/>
              <a:t>因此，对固定的</a:t>
            </a:r>
            <a:r>
              <a:rPr lang="en-US" sz="2400" dirty="0"/>
              <a:t>x</a:t>
            </a:r>
            <a:r>
              <a:rPr lang="zh-CN" altLang="en-US" sz="2400" dirty="0"/>
              <a:t>来说，</a:t>
            </a:r>
            <a:r>
              <a:rPr lang="en-US" sz="2400" dirty="0"/>
              <a:t>E(</a:t>
            </a:r>
            <a:r>
              <a:rPr lang="en-US" sz="2400" dirty="0" err="1"/>
              <a:t>x,y</a:t>
            </a:r>
            <a:r>
              <a:rPr lang="en-US" sz="2400" dirty="0"/>
              <a:t>)</a:t>
            </a:r>
            <a:r>
              <a:rPr lang="zh-CN" altLang="en-US" sz="2400" dirty="0"/>
              <a:t>是</a:t>
            </a:r>
            <a:r>
              <a:rPr lang="en-US" sz="2400" dirty="0"/>
              <a:t>S</a:t>
            </a:r>
            <a:r>
              <a:rPr lang="en-US" sz="2400" baseline="-25000" dirty="0"/>
              <a:t>2</a:t>
            </a:r>
            <a:r>
              <a:rPr lang="zh-CN" altLang="en-US" sz="2400" dirty="0"/>
              <a:t>上的连续函数，故</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a:t>
            </a:r>
            <a:r>
              <a:rPr lang="zh-CN" altLang="en-US" sz="2400" dirty="0"/>
              <a:t>存在，而且</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a:t>
            </a:r>
            <a:r>
              <a:rPr lang="zh-CN" altLang="en-US" sz="2400" dirty="0"/>
              <a:t>也是</a:t>
            </a:r>
            <a:r>
              <a:rPr lang="en-US" sz="2400" dirty="0"/>
              <a:t>S</a:t>
            </a:r>
            <a:r>
              <a:rPr lang="en-US" sz="2400" baseline="-25000" dirty="0"/>
              <a:t>1</a:t>
            </a:r>
            <a:r>
              <a:rPr lang="zh-CN" altLang="en-US" sz="2400" dirty="0"/>
              <a:t>上的连续函数，故</a:t>
            </a:r>
            <a:r>
              <a:rPr lang="en-US" sz="2400" dirty="0" err="1"/>
              <a:t>max</a:t>
            </a:r>
            <a:r>
              <a:rPr lang="en-US" sz="2400" baseline="-25000" dirty="0" err="1"/>
              <a:t>x</a:t>
            </a:r>
            <a:r>
              <a:rPr lang="zh-CN" altLang="en-US" sz="2400" baseline="-25000" dirty="0"/>
              <a:t>∈</a:t>
            </a:r>
            <a:r>
              <a:rPr lang="en-US" sz="2400" baseline="-25000" dirty="0"/>
              <a:t>S1</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a:t>
            </a:r>
            <a:r>
              <a:rPr lang="zh-CN" altLang="en-US" sz="2400" dirty="0"/>
              <a:t>也存在。同样可说明</a:t>
            </a:r>
            <a:r>
              <a:rPr lang="en-US" sz="2400" dirty="0" err="1"/>
              <a:t>min</a:t>
            </a:r>
            <a:r>
              <a:rPr lang="en-US" sz="2400" baseline="-25000" dirty="0" err="1"/>
              <a:t>y</a:t>
            </a:r>
            <a:r>
              <a:rPr lang="zh-CN" altLang="en-US" sz="2400" baseline="-25000" dirty="0"/>
              <a:t>∈</a:t>
            </a:r>
            <a:r>
              <a:rPr lang="en-US" sz="2400" baseline="-25000" dirty="0"/>
              <a:t>S2</a:t>
            </a:r>
            <a:r>
              <a:rPr lang="en-US" sz="2400" dirty="0"/>
              <a:t>[</a:t>
            </a:r>
            <a:r>
              <a:rPr lang="en-US" sz="2400" dirty="0" err="1"/>
              <a:t>max</a:t>
            </a:r>
            <a:r>
              <a:rPr lang="en-US" sz="2400" baseline="-25000" dirty="0" err="1"/>
              <a:t>x</a:t>
            </a:r>
            <a:r>
              <a:rPr lang="zh-CN" altLang="en-US" sz="2400" baseline="-25000" dirty="0"/>
              <a:t>∈</a:t>
            </a:r>
            <a:r>
              <a:rPr lang="en-US" sz="2400" baseline="-25000" dirty="0"/>
              <a:t>S1</a:t>
            </a:r>
            <a:r>
              <a:rPr lang="en-US" sz="2400" dirty="0"/>
              <a:t>E(</a:t>
            </a:r>
            <a:r>
              <a:rPr lang="en-US" sz="2400" dirty="0" err="1"/>
              <a:t>x,y</a:t>
            </a:r>
            <a:r>
              <a:rPr lang="en-US" sz="2400" dirty="0"/>
              <a:t>)]</a:t>
            </a:r>
            <a:r>
              <a:rPr lang="zh-CN" altLang="en-US" sz="2400" dirty="0"/>
              <a:t>也存在。</a:t>
            </a:r>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a:spcBef>
                <a:spcPct val="0"/>
              </a:spcBef>
            </a:pP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第</a:t>
            </a:r>
            <a:r>
              <a:rPr lang="en-US" altLang="zh-CN"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9</a:t>
            </a: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章</a:t>
            </a:r>
            <a:r>
              <a:rPr lang="zh-CN" altLang="en-US"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 </a:t>
            </a: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沙盘演练的最佳攻防策略</a:t>
            </a:r>
          </a:p>
        </p:txBody>
      </p:sp>
      <p:sp>
        <p:nvSpPr>
          <p:cNvPr id="14" name="内容占位符 13"/>
          <p:cNvSpPr>
            <a:spLocks noGrp="1"/>
          </p:cNvSpPr>
          <p:nvPr>
            <p:ph idx="1"/>
          </p:nvPr>
        </p:nvSpPr>
        <p:spPr/>
        <p:txBody>
          <a:bodyPr>
            <a:noAutofit/>
          </a:bodyPr>
          <a:lstStyle/>
          <a:p>
            <a:pPr marL="640080" lvl="1" indent="-274320">
              <a:lnSpc>
                <a:spcPct val="150000"/>
              </a:lnSpc>
              <a:spcBef>
                <a:spcPts val="550"/>
              </a:spcBef>
              <a:buClr>
                <a:srgbClr val="3891A7"/>
              </a:buClr>
              <a:buSzPct val="70000"/>
              <a:buFont typeface="Wingdings" pitchFamily="2" charset="2"/>
              <a:buChar char="l"/>
            </a:pPr>
            <a:r>
              <a:rPr lang="zh-CN" altLang="en-US" sz="2200" dirty="0"/>
              <a:t>从第</a:t>
            </a:r>
            <a:r>
              <a:rPr lang="en-US" altLang="zh-CN" sz="2200" dirty="0"/>
              <a:t>7</a:t>
            </a:r>
            <a:r>
              <a:rPr lang="zh-CN" altLang="en-US" sz="2200" dirty="0"/>
              <a:t>章和第</a:t>
            </a:r>
            <a:r>
              <a:rPr lang="en-US" altLang="zh-CN" sz="2200" dirty="0"/>
              <a:t>8</a:t>
            </a:r>
            <a:r>
              <a:rPr lang="zh-CN" altLang="en-US" sz="2200" dirty="0"/>
              <a:t>章，其实我们已经知道：在任何现实的网络空间安全对抗中，无论有多少个红客与黑客参战，无论大家的价值观是多么千差万别（当然一定要事先确定，不能边战边修改价值观），也无论是多么复杂的混战，只要大家以自身利益最大化为目标，那么，就一定存在能够共赢的最佳结局（即，</a:t>
            </a:r>
            <a:r>
              <a:rPr lang="zh-CN" altLang="en-US" sz="2200" dirty="0">
                <a:solidFill>
                  <a:srgbClr val="FF0000"/>
                </a:solidFill>
              </a:rPr>
              <a:t>纳什均衡状态</a:t>
            </a:r>
            <a:r>
              <a:rPr lang="zh-CN" altLang="en-US" sz="22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其次，仍然有</a:t>
            </a:r>
            <a:r>
              <a:rPr lang="en-US" sz="2400" dirty="0"/>
              <a:t>v</a:t>
            </a:r>
            <a:r>
              <a:rPr lang="en-US" sz="2400" baseline="-25000" dirty="0"/>
              <a:t>1</a:t>
            </a:r>
            <a:r>
              <a:rPr lang="zh-CN" altLang="en-US" sz="2400" dirty="0"/>
              <a:t>≤</a:t>
            </a:r>
            <a:r>
              <a:rPr lang="en-US" sz="2400" dirty="0"/>
              <a:t>v</a:t>
            </a:r>
            <a:r>
              <a:rPr lang="en-US" sz="2400" baseline="-25000" dirty="0"/>
              <a:t>2</a:t>
            </a:r>
            <a:r>
              <a:rPr lang="zh-CN" altLang="en-US" sz="2400" dirty="0"/>
              <a:t>，即，“攻方的收入不超过守方的损失”的事实基础上。设</a:t>
            </a:r>
          </a:p>
          <a:p>
            <a:pPr algn="ctr">
              <a:buNone/>
            </a:pPr>
            <a:r>
              <a:rPr lang="en-US" sz="2400" dirty="0" err="1"/>
              <a:t>max</a:t>
            </a:r>
            <a:r>
              <a:rPr lang="en-US" sz="2400" baseline="-25000" dirty="0" err="1"/>
              <a:t>x</a:t>
            </a:r>
            <a:r>
              <a:rPr lang="zh-CN" altLang="en-US" sz="2400" baseline="-25000" dirty="0"/>
              <a:t>∈</a:t>
            </a:r>
            <a:r>
              <a:rPr lang="en-US" sz="2400" baseline="-25000" dirty="0"/>
              <a:t>S1</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 = </a:t>
            </a:r>
            <a:r>
              <a:rPr lang="en-US" sz="2400" dirty="0" err="1"/>
              <a:t>min</a:t>
            </a:r>
            <a:r>
              <a:rPr lang="en-US" sz="2400" baseline="-25000" dirty="0" err="1"/>
              <a:t>y</a:t>
            </a:r>
            <a:r>
              <a:rPr lang="en-US" sz="2400" dirty="0" err="1"/>
              <a:t>E</a:t>
            </a:r>
            <a:r>
              <a:rPr lang="en-US" sz="2400" dirty="0"/>
              <a:t>(x</a:t>
            </a:r>
            <a:r>
              <a:rPr lang="en-US" sz="2400" baseline="30000" dirty="0"/>
              <a:t>*</a:t>
            </a:r>
            <a:r>
              <a:rPr lang="en-US" sz="2400" dirty="0"/>
              <a:t>,y)</a:t>
            </a:r>
            <a:endParaRPr lang="zh-CN" altLang="en-US" sz="2400" dirty="0"/>
          </a:p>
          <a:p>
            <a:pPr algn="ctr">
              <a:buNone/>
            </a:pPr>
            <a:r>
              <a:rPr lang="en-US" sz="2400" dirty="0" err="1"/>
              <a:t>min</a:t>
            </a:r>
            <a:r>
              <a:rPr lang="en-US" sz="2400" baseline="-25000" dirty="0" err="1"/>
              <a:t>y</a:t>
            </a:r>
            <a:r>
              <a:rPr lang="zh-CN" altLang="en-US" sz="2400" baseline="-25000" dirty="0"/>
              <a:t>∈</a:t>
            </a:r>
            <a:r>
              <a:rPr lang="en-US" sz="2400" baseline="-25000" dirty="0"/>
              <a:t>S2</a:t>
            </a:r>
            <a:r>
              <a:rPr lang="en-US" sz="2400" dirty="0"/>
              <a:t>[</a:t>
            </a:r>
            <a:r>
              <a:rPr lang="en-US" sz="2400" dirty="0" err="1"/>
              <a:t>max</a:t>
            </a:r>
            <a:r>
              <a:rPr lang="en-US" sz="2400" baseline="-25000" dirty="0" err="1"/>
              <a:t>x</a:t>
            </a:r>
            <a:r>
              <a:rPr lang="zh-CN" altLang="en-US" sz="2400" baseline="-25000" dirty="0"/>
              <a:t>∈</a:t>
            </a:r>
            <a:r>
              <a:rPr lang="en-US" sz="2400" baseline="-25000" dirty="0"/>
              <a:t>S1</a:t>
            </a:r>
            <a:r>
              <a:rPr lang="en-US" sz="2400" dirty="0"/>
              <a:t>E(</a:t>
            </a:r>
            <a:r>
              <a:rPr lang="en-US" sz="2400" dirty="0" err="1"/>
              <a:t>x,y</a:t>
            </a:r>
            <a:r>
              <a:rPr lang="en-US" sz="2400" dirty="0"/>
              <a:t>)] = </a:t>
            </a:r>
            <a:r>
              <a:rPr lang="en-US" sz="2400" dirty="0" err="1"/>
              <a:t>max</a:t>
            </a:r>
            <a:r>
              <a:rPr lang="en-US" sz="2400" baseline="-25000" dirty="0" err="1"/>
              <a:t>x</a:t>
            </a:r>
            <a:r>
              <a:rPr lang="en-US" sz="2400" dirty="0" err="1"/>
              <a:t>E</a:t>
            </a:r>
            <a:r>
              <a:rPr lang="en-US" sz="2400" dirty="0"/>
              <a:t>(</a:t>
            </a:r>
            <a:r>
              <a:rPr lang="en-US" sz="2400" dirty="0" err="1"/>
              <a:t>x,y</a:t>
            </a:r>
            <a:r>
              <a:rPr lang="en-US" sz="2400" baseline="30000" dirty="0"/>
              <a:t>*</a:t>
            </a:r>
            <a:r>
              <a:rPr lang="en-US" sz="2400" dirty="0"/>
              <a:t>)</a:t>
            </a:r>
            <a:endParaRPr lang="zh-CN" altLang="en-US" sz="2400" dirty="0"/>
          </a:p>
          <a:p>
            <a:pPr>
              <a:buNone/>
            </a:pPr>
            <a:r>
              <a:rPr lang="zh-CN" altLang="en-US" sz="2400" dirty="0"/>
              <a:t>于是</a:t>
            </a:r>
          </a:p>
          <a:p>
            <a:pPr algn="ctr">
              <a:buNone/>
            </a:pPr>
            <a:r>
              <a:rPr lang="en-US" sz="2400" dirty="0"/>
              <a:t>v</a:t>
            </a:r>
            <a:r>
              <a:rPr lang="en-US" sz="2400" baseline="-25000" dirty="0"/>
              <a:t>1</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E(x*,y)</a:t>
            </a:r>
            <a:r>
              <a:rPr lang="zh-CN" altLang="en-US" sz="2400" dirty="0"/>
              <a:t>≤</a:t>
            </a:r>
            <a:r>
              <a:rPr lang="en-US" sz="2400" dirty="0"/>
              <a:t>E(x*,y*)</a:t>
            </a:r>
            <a:r>
              <a:rPr lang="zh-CN" altLang="en-US" sz="2400" dirty="0"/>
              <a:t>≤</a:t>
            </a:r>
            <a:r>
              <a:rPr lang="en-US" sz="2400" dirty="0" err="1"/>
              <a:t>max</a:t>
            </a:r>
            <a:r>
              <a:rPr lang="en-US" sz="2400" baseline="-25000" dirty="0" err="1"/>
              <a:t>x</a:t>
            </a:r>
            <a:r>
              <a:rPr lang="zh-CN" altLang="en-US" sz="2400" baseline="-25000" dirty="0"/>
              <a:t>∈</a:t>
            </a:r>
            <a:r>
              <a:rPr lang="en-US" sz="2400" baseline="-25000" dirty="0"/>
              <a:t>S1</a:t>
            </a:r>
            <a:r>
              <a:rPr lang="en-US" sz="2400" dirty="0"/>
              <a:t>E(</a:t>
            </a:r>
            <a:r>
              <a:rPr lang="en-US" sz="2400" dirty="0" err="1"/>
              <a:t>x,y</a:t>
            </a:r>
            <a:r>
              <a:rPr lang="en-US" sz="2400" dirty="0"/>
              <a:t>*) =v</a:t>
            </a:r>
            <a:r>
              <a:rPr lang="en-US" sz="2400" baseline="-25000" dirty="0"/>
              <a:t>2</a:t>
            </a:r>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定义</a:t>
            </a:r>
            <a:r>
              <a:rPr lang="en-US" sz="2400" dirty="0"/>
              <a:t>9.3</a:t>
            </a:r>
            <a:r>
              <a:rPr lang="zh-CN" altLang="en-US" sz="2400" dirty="0"/>
              <a:t>，如果攻防双方的混合扩充满足等式</a:t>
            </a:r>
          </a:p>
          <a:p>
            <a:pPr algn="ctr">
              <a:buNone/>
            </a:pPr>
            <a:r>
              <a:rPr lang="en-US" sz="2400" dirty="0" err="1"/>
              <a:t>max</a:t>
            </a:r>
            <a:r>
              <a:rPr lang="en-US" sz="2400" baseline="-25000" dirty="0" err="1"/>
              <a:t>x</a:t>
            </a:r>
            <a:r>
              <a:rPr lang="zh-CN" altLang="en-US" sz="2400" baseline="-25000" dirty="0"/>
              <a:t>∈</a:t>
            </a:r>
            <a:r>
              <a:rPr lang="en-US" sz="2400" baseline="-25000" dirty="0"/>
              <a:t>S1</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 = </a:t>
            </a:r>
            <a:r>
              <a:rPr lang="en-US" sz="2400" dirty="0" err="1"/>
              <a:t>min</a:t>
            </a:r>
            <a:r>
              <a:rPr lang="en-US" sz="2400" baseline="-25000" dirty="0" err="1"/>
              <a:t>y</a:t>
            </a:r>
            <a:r>
              <a:rPr lang="zh-CN" altLang="en-US" sz="2400" baseline="-25000" dirty="0"/>
              <a:t>∈</a:t>
            </a:r>
            <a:r>
              <a:rPr lang="en-US" sz="2400" baseline="-25000" dirty="0"/>
              <a:t>S2</a:t>
            </a:r>
            <a:r>
              <a:rPr lang="en-US" sz="2400" dirty="0"/>
              <a:t>[</a:t>
            </a:r>
            <a:r>
              <a:rPr lang="en-US" sz="2400" dirty="0" err="1"/>
              <a:t>max</a:t>
            </a:r>
            <a:r>
              <a:rPr lang="en-US" sz="2400" baseline="-25000" dirty="0" err="1"/>
              <a:t>x</a:t>
            </a:r>
            <a:r>
              <a:rPr lang="zh-CN" altLang="en-US" sz="2400" baseline="-25000" dirty="0"/>
              <a:t>∈</a:t>
            </a:r>
            <a:r>
              <a:rPr lang="en-US" sz="2400" baseline="-25000" dirty="0"/>
              <a:t>S1</a:t>
            </a:r>
            <a:r>
              <a:rPr lang="en-US" sz="2400" dirty="0"/>
              <a:t>E(</a:t>
            </a:r>
            <a:r>
              <a:rPr lang="en-US" sz="2400" dirty="0" err="1"/>
              <a:t>x,y</a:t>
            </a:r>
            <a:r>
              <a:rPr lang="en-US" sz="2400" dirty="0"/>
              <a:t>)]=V</a:t>
            </a:r>
            <a:endParaRPr lang="zh-CN" altLang="en-US" sz="2400" dirty="0"/>
          </a:p>
          <a:p>
            <a:pPr>
              <a:buNone/>
            </a:pPr>
            <a:r>
              <a:rPr lang="zh-CN" altLang="en-US" sz="2400" dirty="0"/>
              <a:t>则称该</a:t>
            </a:r>
            <a:r>
              <a:rPr lang="en-US" sz="2400" dirty="0"/>
              <a:t>V</a:t>
            </a:r>
            <a:r>
              <a:rPr lang="zh-CN" altLang="en-US" sz="2400" dirty="0"/>
              <a:t>值为攻防双方的最佳对策值，并称使该等式成立的混合局势</a:t>
            </a:r>
            <a:r>
              <a:rPr lang="en-US" sz="2400" dirty="0"/>
              <a:t>(x</a:t>
            </a:r>
            <a:r>
              <a:rPr lang="en-US" sz="2400" baseline="30000" dirty="0"/>
              <a:t>*</a:t>
            </a:r>
            <a:r>
              <a:rPr lang="en-US" sz="2400" dirty="0"/>
              <a:t>,y</a:t>
            </a:r>
            <a:r>
              <a:rPr lang="en-US" sz="2400" baseline="30000" dirty="0"/>
              <a:t>*</a:t>
            </a:r>
            <a:r>
              <a:rPr lang="en-US" sz="2400" dirty="0"/>
              <a:t>)</a:t>
            </a:r>
            <a:r>
              <a:rPr lang="zh-CN" altLang="en-US" sz="2400" dirty="0"/>
              <a:t>为对抗双方在混合策略意义下的最佳对策解</a:t>
            </a:r>
            <a:r>
              <a:rPr lang="en-US" sz="2400" dirty="0"/>
              <a:t>(</a:t>
            </a:r>
            <a:r>
              <a:rPr lang="zh-CN" altLang="en-US" sz="2400" dirty="0"/>
              <a:t>或简称，最佳解</a:t>
            </a:r>
            <a:r>
              <a:rPr lang="en-US" sz="2400" dirty="0"/>
              <a:t>)</a:t>
            </a:r>
            <a:r>
              <a:rPr lang="zh-CN" altLang="en-US" sz="2400" dirty="0"/>
              <a:t>，</a:t>
            </a:r>
            <a:r>
              <a:rPr lang="en-US" sz="2400" dirty="0"/>
              <a:t>x</a:t>
            </a:r>
            <a:r>
              <a:rPr lang="en-US" sz="2400" baseline="30000" dirty="0"/>
              <a:t>*</a:t>
            </a:r>
            <a:r>
              <a:rPr lang="zh-CN" altLang="en-US" sz="2400" dirty="0"/>
              <a:t>和</a:t>
            </a:r>
            <a:r>
              <a:rPr lang="en-US" sz="2400" dirty="0"/>
              <a:t>y</a:t>
            </a:r>
            <a:r>
              <a:rPr lang="en-US" sz="2400" baseline="30000" dirty="0"/>
              <a:t>*</a:t>
            </a:r>
            <a:r>
              <a:rPr lang="zh-CN" altLang="en-US" sz="2400" dirty="0"/>
              <a:t>分别称为攻方的最佳混合攻击策略和守方的</a:t>
            </a:r>
            <a:r>
              <a:rPr lang="zh-CN" altLang="en-US" sz="2400" dirty="0">
                <a:solidFill>
                  <a:srgbClr val="FF0000"/>
                </a:solidFill>
              </a:rPr>
              <a:t>最佳混合防护策略</a:t>
            </a:r>
            <a:r>
              <a:rPr lang="en-US" sz="2400" dirty="0"/>
              <a:t>(</a:t>
            </a:r>
            <a:r>
              <a:rPr lang="zh-CN" altLang="en-US" sz="2400" dirty="0"/>
              <a:t>或简称，最佳策略</a:t>
            </a:r>
            <a:r>
              <a:rPr lang="en-US" sz="2400" dirty="0"/>
              <a:t>)</a:t>
            </a:r>
            <a:r>
              <a:rPr lang="zh-CN" altLang="en-US" sz="2400" dirty="0"/>
              <a:t>。</a:t>
            </a:r>
            <a:endParaRPr lang="en-US" altLang="zh-CN" sz="2400" dirty="0"/>
          </a:p>
          <a:p>
            <a:r>
              <a:rPr lang="zh-CN" altLang="en-US" sz="2400" dirty="0"/>
              <a:t>今后，当纯策略意义下，不存在最佳攻防策略（或解不存在）时，就自动认为讨论的是在混合策略意义下的解，相应的攻方的收入函数为</a:t>
            </a:r>
            <a:r>
              <a:rPr lang="en-US" sz="2400" dirty="0"/>
              <a:t>E(</a:t>
            </a:r>
            <a:r>
              <a:rPr lang="en-US" sz="2400" dirty="0" err="1"/>
              <a:t>x,y</a:t>
            </a:r>
            <a:r>
              <a:rPr lang="en-US" sz="2400" dirty="0"/>
              <a:t>)</a:t>
            </a:r>
            <a:r>
              <a:rPr lang="zh-CN" altLang="en-US" sz="2400" dirty="0"/>
              <a:t>。</a:t>
            </a:r>
          </a:p>
          <a:p>
            <a:r>
              <a:rPr lang="zh-CN" altLang="en-US" sz="2400" dirty="0"/>
              <a:t>和定理</a:t>
            </a:r>
            <a:r>
              <a:rPr lang="en-US" sz="2400" dirty="0"/>
              <a:t>9.1</a:t>
            </a:r>
            <a:r>
              <a:rPr lang="zh-CN" altLang="en-US" sz="2400" dirty="0"/>
              <a:t>类似，在混合策略意义下，最佳攻防解也存在鞍点的充要条件。</a:t>
            </a:r>
          </a:p>
          <a:p>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定理</a:t>
            </a:r>
            <a:r>
              <a:rPr lang="en-US" sz="2400" dirty="0"/>
              <a:t>9.2</a:t>
            </a:r>
            <a:r>
              <a:rPr lang="zh-CN" altLang="en-US" sz="2400" dirty="0"/>
              <a:t>（</a:t>
            </a:r>
            <a:r>
              <a:rPr lang="zh-CN" altLang="en-US" sz="2400" dirty="0">
                <a:solidFill>
                  <a:srgbClr val="FF0000"/>
                </a:solidFill>
              </a:rPr>
              <a:t>最佳混合攻防策略存在性定理</a:t>
            </a:r>
            <a:r>
              <a:rPr lang="zh-CN" altLang="en-US" sz="2400" dirty="0">
                <a:solidFill>
                  <a:schemeClr val="tx2"/>
                </a:solidFill>
              </a:rPr>
              <a:t>）：攻防双方都存在最佳混合策略的充要条件是：存在</a:t>
            </a:r>
            <a:r>
              <a:rPr lang="en-US" sz="2400" dirty="0"/>
              <a:t>x</a:t>
            </a:r>
            <a:r>
              <a:rPr lang="en-US" sz="2400" baseline="30000" dirty="0"/>
              <a:t>*</a:t>
            </a:r>
            <a:r>
              <a:rPr lang="zh-CN" altLang="en-US" sz="2400" dirty="0"/>
              <a:t>∈</a:t>
            </a:r>
            <a:r>
              <a:rPr lang="en-US" sz="2400" dirty="0"/>
              <a:t>S</a:t>
            </a:r>
            <a:r>
              <a:rPr lang="en-US" sz="2400" baseline="-25000" dirty="0"/>
              <a:t>1</a:t>
            </a:r>
            <a:r>
              <a:rPr lang="zh-CN" altLang="en-US" sz="2400" dirty="0"/>
              <a:t>和</a:t>
            </a:r>
            <a:r>
              <a:rPr lang="en-US" sz="2400" dirty="0"/>
              <a:t>y</a:t>
            </a:r>
            <a:r>
              <a:rPr lang="en-US" sz="2400" baseline="30000" dirty="0"/>
              <a:t>*</a:t>
            </a:r>
            <a:r>
              <a:rPr lang="zh-CN" altLang="en-US" sz="2400" dirty="0"/>
              <a:t>∈</a:t>
            </a:r>
            <a:r>
              <a:rPr lang="en-US" sz="2400" dirty="0"/>
              <a:t>S</a:t>
            </a:r>
            <a:r>
              <a:rPr lang="en-US" sz="2400" baseline="-25000" dirty="0"/>
              <a:t>2</a:t>
            </a:r>
            <a:r>
              <a:rPr lang="zh-CN" altLang="en-US" sz="2400" dirty="0"/>
              <a:t>，使</a:t>
            </a:r>
            <a:r>
              <a:rPr lang="en-US" sz="2400" dirty="0"/>
              <a:t>(x</a:t>
            </a:r>
            <a:r>
              <a:rPr lang="en-US" sz="2400" baseline="30000" dirty="0"/>
              <a:t>*</a:t>
            </a:r>
            <a:r>
              <a:rPr lang="en-US" sz="2400" dirty="0"/>
              <a:t>,y</a:t>
            </a:r>
            <a:r>
              <a:rPr lang="en-US" sz="2400" baseline="30000" dirty="0"/>
              <a:t>*</a:t>
            </a:r>
            <a:r>
              <a:rPr lang="en-US" sz="2400" dirty="0"/>
              <a:t>)</a:t>
            </a:r>
            <a:r>
              <a:rPr lang="zh-CN" altLang="en-US" sz="2400" dirty="0"/>
              <a:t>为函数</a:t>
            </a:r>
            <a:r>
              <a:rPr lang="en-US" sz="2400" dirty="0"/>
              <a:t>E(</a:t>
            </a:r>
            <a:r>
              <a:rPr lang="en-US" sz="2400" dirty="0" err="1"/>
              <a:t>x,y</a:t>
            </a:r>
            <a:r>
              <a:rPr lang="en-US" sz="2400" dirty="0"/>
              <a:t>)</a:t>
            </a:r>
            <a:r>
              <a:rPr lang="zh-CN" altLang="en-US" sz="2400" dirty="0"/>
              <a:t>的一个鞍点，即对一切</a:t>
            </a:r>
          </a:p>
          <a:p>
            <a:pPr algn="ctr">
              <a:buNone/>
            </a:pPr>
            <a:r>
              <a:rPr lang="en-US" sz="2400" dirty="0"/>
              <a:t>x</a:t>
            </a:r>
            <a:r>
              <a:rPr lang="zh-CN" altLang="en-US" sz="2400" dirty="0"/>
              <a:t>∈</a:t>
            </a:r>
            <a:r>
              <a:rPr lang="en-US" sz="2400" dirty="0"/>
              <a:t>S</a:t>
            </a:r>
            <a:r>
              <a:rPr lang="en-US" sz="2400" baseline="-25000" dirty="0"/>
              <a:t>1</a:t>
            </a:r>
            <a:r>
              <a:rPr lang="en-US" sz="2400" dirty="0"/>
              <a:t>,y</a:t>
            </a:r>
            <a:r>
              <a:rPr lang="zh-CN" altLang="en-US" sz="2400" dirty="0"/>
              <a:t>∈</a:t>
            </a:r>
            <a:r>
              <a:rPr lang="en-US" sz="2400" dirty="0"/>
              <a:t>S</a:t>
            </a:r>
            <a:r>
              <a:rPr lang="en-US" sz="2400" baseline="-25000" dirty="0"/>
              <a:t>2</a:t>
            </a:r>
            <a:r>
              <a:rPr lang="en-US" sz="2400" dirty="0"/>
              <a:t>,</a:t>
            </a:r>
            <a:r>
              <a:rPr lang="zh-CN" altLang="en-US" sz="2400" dirty="0"/>
              <a:t>有</a:t>
            </a:r>
            <a:r>
              <a:rPr lang="en-US" sz="2400" dirty="0"/>
              <a:t>E(</a:t>
            </a:r>
            <a:r>
              <a:rPr lang="en-US" sz="2400" dirty="0" err="1"/>
              <a:t>x,y</a:t>
            </a:r>
            <a:r>
              <a:rPr lang="en-US" sz="2400" baseline="30000" dirty="0"/>
              <a:t>*</a:t>
            </a:r>
            <a:r>
              <a:rPr lang="en-US" sz="2400" dirty="0"/>
              <a:t>)</a:t>
            </a:r>
            <a:r>
              <a:rPr lang="zh-CN" altLang="en-US" sz="2400" dirty="0"/>
              <a:t>≤</a:t>
            </a:r>
            <a:r>
              <a:rPr lang="en-US" sz="2400" dirty="0"/>
              <a:t>E(x</a:t>
            </a:r>
            <a:r>
              <a:rPr lang="en-US" sz="2400" baseline="30000" dirty="0"/>
              <a:t>*</a:t>
            </a:r>
            <a:r>
              <a:rPr lang="en-US" sz="2400" dirty="0"/>
              <a:t>,y</a:t>
            </a:r>
            <a:r>
              <a:rPr lang="en-US" sz="2400" baseline="30000" dirty="0"/>
              <a:t>*</a:t>
            </a:r>
            <a:r>
              <a:rPr lang="en-US" sz="2400" dirty="0"/>
              <a:t>)</a:t>
            </a:r>
            <a:r>
              <a:rPr lang="zh-CN" altLang="en-US" sz="2400" dirty="0"/>
              <a:t>≤</a:t>
            </a:r>
            <a:r>
              <a:rPr lang="en-US" sz="2400" dirty="0"/>
              <a:t>E(x</a:t>
            </a:r>
            <a:r>
              <a:rPr lang="en-US" sz="2400" baseline="30000" dirty="0"/>
              <a:t>*</a:t>
            </a:r>
            <a:r>
              <a:rPr lang="en-US" sz="2400" dirty="0"/>
              <a:t>,y)</a:t>
            </a:r>
            <a:r>
              <a:rPr lang="zh-CN" altLang="en-US" sz="2400" dirty="0"/>
              <a:t>。</a:t>
            </a:r>
          </a:p>
          <a:p>
            <a:r>
              <a:rPr lang="zh-CN" altLang="en-US" sz="2400" dirty="0"/>
              <a:t>本定理的证明同定理</a:t>
            </a:r>
            <a:r>
              <a:rPr lang="en-US" sz="2400" dirty="0"/>
              <a:t>9.1</a:t>
            </a:r>
            <a:r>
              <a:rPr lang="zh-CN" altLang="en-US" sz="2400" dirty="0"/>
              <a:t>，不再复述。</a:t>
            </a:r>
          </a:p>
          <a:p>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虽然在定理</a:t>
            </a:r>
            <a:r>
              <a:rPr lang="en-US" sz="2400" dirty="0"/>
              <a:t>9.5</a:t>
            </a:r>
            <a:r>
              <a:rPr lang="zh-CN" altLang="en-US" sz="2400" dirty="0"/>
              <a:t>的证明过程中，我们已经给出了如何计算最佳攻防策略，但是，本节想再做一些细节强调。</a:t>
            </a:r>
          </a:p>
          <a:p>
            <a:r>
              <a:rPr lang="zh-CN" altLang="en-US" sz="2400" dirty="0"/>
              <a:t>先看最简单的情况：攻守双方都各只有两种手段，即，攻方的收入矩阵为</a:t>
            </a:r>
            <a:r>
              <a:rPr lang="en-US" sz="2400" dirty="0"/>
              <a:t>2</a:t>
            </a:r>
            <a:r>
              <a:rPr lang="en-US" altLang="zh-CN" sz="2400" dirty="0"/>
              <a:t>×</a:t>
            </a:r>
            <a:r>
              <a:rPr lang="en-US" sz="2400" dirty="0"/>
              <a:t>2</a:t>
            </a:r>
            <a:r>
              <a:rPr lang="zh-CN" altLang="en-US" sz="2400" dirty="0"/>
              <a:t>阶的，即，</a:t>
            </a:r>
            <a:r>
              <a:rPr lang="en-US" sz="2400" dirty="0"/>
              <a:t>D=[</a:t>
            </a:r>
            <a:r>
              <a:rPr lang="en-US" sz="2400" dirty="0" err="1"/>
              <a:t>d</a:t>
            </a:r>
            <a:r>
              <a:rPr lang="en-US" sz="2400" baseline="-25000" dirty="0" err="1"/>
              <a:t>ij</a:t>
            </a:r>
            <a:r>
              <a:rPr lang="en-US" sz="2400" dirty="0"/>
              <a:t>]</a:t>
            </a:r>
            <a:r>
              <a:rPr lang="zh-CN" altLang="en-US" sz="2400" dirty="0"/>
              <a:t>，</a:t>
            </a:r>
            <a:r>
              <a:rPr lang="en-US" sz="2400" dirty="0" err="1"/>
              <a:t>i,j</a:t>
            </a:r>
            <a:r>
              <a:rPr lang="en-US" sz="2400" dirty="0"/>
              <a:t>=1,2</a:t>
            </a:r>
            <a:r>
              <a:rPr lang="zh-CN" altLang="en-US" sz="2400" dirty="0"/>
              <a:t>。</a:t>
            </a:r>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如果</a:t>
            </a:r>
            <a:r>
              <a:rPr lang="en-US" sz="2400" dirty="0"/>
              <a:t>D</a:t>
            </a:r>
            <a:r>
              <a:rPr lang="zh-CN" altLang="en-US" sz="2400" dirty="0"/>
              <a:t>有鞍点，则很快可求出攻防双方的</a:t>
            </a:r>
            <a:r>
              <a:rPr lang="zh-CN" altLang="en-US" sz="2400" dirty="0">
                <a:solidFill>
                  <a:srgbClr val="FF0000"/>
                </a:solidFill>
              </a:rPr>
              <a:t>最优纯策略</a:t>
            </a:r>
            <a:r>
              <a:rPr lang="zh-CN" altLang="en-US" sz="2400" dirty="0"/>
              <a:t>；如果</a:t>
            </a:r>
            <a:r>
              <a:rPr lang="en-US" sz="2400" dirty="0"/>
              <a:t>D</a:t>
            </a:r>
            <a:r>
              <a:rPr lang="zh-CN" altLang="en-US" sz="2400" dirty="0"/>
              <a:t>没有鞍点，则可证明攻防双方最优混合策略中的</a:t>
            </a:r>
            <a:r>
              <a:rPr lang="en-US" sz="2400" dirty="0"/>
              <a:t>x</a:t>
            </a:r>
            <a:r>
              <a:rPr lang="en-US" sz="2400" baseline="30000" dirty="0"/>
              <a:t>*</a:t>
            </a:r>
            <a:r>
              <a:rPr lang="en-US" sz="2400" baseline="-25000" dirty="0" err="1"/>
              <a:t>i</a:t>
            </a:r>
            <a:r>
              <a:rPr lang="zh-CN" altLang="en-US" sz="2400" dirty="0"/>
              <a:t>，</a:t>
            </a:r>
            <a:r>
              <a:rPr lang="en-US" sz="2400" dirty="0"/>
              <a:t>y</a:t>
            </a:r>
            <a:r>
              <a:rPr lang="en-US" sz="2400" baseline="30000" dirty="0"/>
              <a:t>*</a:t>
            </a:r>
            <a:r>
              <a:rPr lang="en-US" sz="2400" baseline="-25000" dirty="0"/>
              <a:t>j</a:t>
            </a:r>
            <a:r>
              <a:rPr lang="zh-CN" altLang="en-US" sz="2400" dirty="0"/>
              <a:t>均大于零。于是，由定理</a:t>
            </a:r>
            <a:r>
              <a:rPr lang="en-US" sz="2400" dirty="0"/>
              <a:t>9.6</a:t>
            </a:r>
            <a:r>
              <a:rPr lang="zh-CN" altLang="en-US" sz="2400" dirty="0"/>
              <a:t>可知，为求最优混合攻防策略，可求解下列方程组：</a:t>
            </a:r>
          </a:p>
          <a:p>
            <a:pPr>
              <a:buNone/>
            </a:pPr>
            <a:r>
              <a:rPr lang="en-US" sz="2400" dirty="0"/>
              <a:t>(</a:t>
            </a:r>
            <a:r>
              <a:rPr lang="en-US" altLang="zh-CN" sz="2400" dirty="0"/>
              <a:t>Ⅰ</a:t>
            </a:r>
            <a:r>
              <a:rPr lang="en-US" sz="2400" dirty="0"/>
              <a:t>)</a:t>
            </a:r>
            <a:r>
              <a:rPr lang="zh-CN" altLang="en-US" sz="2400" dirty="0"/>
              <a:t>：</a:t>
            </a:r>
            <a:r>
              <a:rPr lang="en-US" sz="2400" dirty="0"/>
              <a:t>d</a:t>
            </a:r>
            <a:r>
              <a:rPr lang="en-US" sz="2400" baseline="-25000" dirty="0"/>
              <a:t>11</a:t>
            </a:r>
            <a:r>
              <a:rPr lang="en-US" sz="2400" dirty="0"/>
              <a:t>x</a:t>
            </a:r>
            <a:r>
              <a:rPr lang="en-US" sz="2400" baseline="-25000" dirty="0"/>
              <a:t>1</a:t>
            </a:r>
            <a:r>
              <a:rPr lang="en-US" sz="2400" dirty="0"/>
              <a:t>+d</a:t>
            </a:r>
            <a:r>
              <a:rPr lang="en-US" sz="2400" baseline="-25000" dirty="0"/>
              <a:t>21</a:t>
            </a:r>
            <a:r>
              <a:rPr lang="en-US" sz="2400" dirty="0"/>
              <a:t>x</a:t>
            </a:r>
            <a:r>
              <a:rPr lang="en-US" sz="2400" baseline="-25000" dirty="0"/>
              <a:t>2</a:t>
            </a:r>
            <a:r>
              <a:rPr lang="en-US" sz="2400" dirty="0"/>
              <a:t>=v</a:t>
            </a:r>
            <a:r>
              <a:rPr lang="zh-CN" altLang="en-US" sz="2400" dirty="0"/>
              <a:t>； </a:t>
            </a:r>
            <a:r>
              <a:rPr lang="en-US" sz="2400" dirty="0"/>
              <a:t>d</a:t>
            </a:r>
            <a:r>
              <a:rPr lang="en-US" sz="2400" baseline="-25000" dirty="0"/>
              <a:t>12</a:t>
            </a:r>
            <a:r>
              <a:rPr lang="en-US" sz="2400" dirty="0"/>
              <a:t>x</a:t>
            </a:r>
            <a:r>
              <a:rPr lang="en-US" sz="2400" baseline="-25000" dirty="0"/>
              <a:t>1</a:t>
            </a:r>
            <a:r>
              <a:rPr lang="en-US" sz="2400" dirty="0"/>
              <a:t>+d</a:t>
            </a:r>
            <a:r>
              <a:rPr lang="en-US" sz="2400" baseline="-25000" dirty="0"/>
              <a:t>22</a:t>
            </a:r>
            <a:r>
              <a:rPr lang="en-US" sz="2400" dirty="0"/>
              <a:t>x</a:t>
            </a:r>
            <a:r>
              <a:rPr lang="en-US" sz="2400" baseline="-25000" dirty="0"/>
              <a:t>2</a:t>
            </a:r>
            <a:r>
              <a:rPr lang="en-US" sz="2400" dirty="0"/>
              <a:t>=v</a:t>
            </a:r>
            <a:r>
              <a:rPr lang="zh-CN" altLang="en-US" sz="2400" dirty="0"/>
              <a:t>； </a:t>
            </a:r>
            <a:r>
              <a:rPr lang="en-US" sz="2400" dirty="0"/>
              <a:t>x</a:t>
            </a:r>
            <a:r>
              <a:rPr lang="en-US" sz="2400" baseline="-25000" dirty="0"/>
              <a:t>1</a:t>
            </a:r>
            <a:r>
              <a:rPr lang="en-US" sz="2400" dirty="0"/>
              <a:t>+x</a:t>
            </a:r>
            <a:r>
              <a:rPr lang="en-US" sz="2400" baseline="-25000" dirty="0"/>
              <a:t>2</a:t>
            </a:r>
            <a:r>
              <a:rPr lang="en-US" sz="2400" dirty="0"/>
              <a:t>=1</a:t>
            </a:r>
            <a:endParaRPr lang="zh-CN" altLang="en-US" sz="2400" dirty="0"/>
          </a:p>
          <a:p>
            <a:pPr>
              <a:buNone/>
            </a:pPr>
            <a:r>
              <a:rPr lang="en-US" sz="2400" dirty="0"/>
              <a:t>(</a:t>
            </a:r>
            <a:r>
              <a:rPr lang="en-US" altLang="zh-CN" sz="2400" dirty="0"/>
              <a:t>Ⅱ</a:t>
            </a:r>
            <a:r>
              <a:rPr lang="en-US" sz="2400" dirty="0"/>
              <a:t>)</a:t>
            </a:r>
            <a:r>
              <a:rPr lang="zh-CN" altLang="en-US" sz="2400" dirty="0"/>
              <a:t>：</a:t>
            </a:r>
            <a:r>
              <a:rPr lang="en-US" sz="2400" dirty="0"/>
              <a:t>d</a:t>
            </a:r>
            <a:r>
              <a:rPr lang="en-US" sz="2400" baseline="-25000" dirty="0"/>
              <a:t>11</a:t>
            </a:r>
            <a:r>
              <a:rPr lang="en-US" sz="2400" dirty="0"/>
              <a:t>y</a:t>
            </a:r>
            <a:r>
              <a:rPr lang="en-US" sz="2400" baseline="-25000" dirty="0"/>
              <a:t>1</a:t>
            </a:r>
            <a:r>
              <a:rPr lang="en-US" sz="2400" dirty="0"/>
              <a:t>+d</a:t>
            </a:r>
            <a:r>
              <a:rPr lang="en-US" sz="2400" baseline="-25000" dirty="0"/>
              <a:t>12</a:t>
            </a:r>
            <a:r>
              <a:rPr lang="en-US" sz="2400" dirty="0"/>
              <a:t>y</a:t>
            </a:r>
            <a:r>
              <a:rPr lang="en-US" sz="2400" baseline="-25000" dirty="0"/>
              <a:t>2</a:t>
            </a:r>
            <a:r>
              <a:rPr lang="en-US" sz="2400" dirty="0"/>
              <a:t>=v</a:t>
            </a:r>
            <a:r>
              <a:rPr lang="zh-CN" altLang="en-US" sz="2400" dirty="0"/>
              <a:t>； </a:t>
            </a:r>
            <a:r>
              <a:rPr lang="en-US" sz="2400" dirty="0"/>
              <a:t>d</a:t>
            </a:r>
            <a:r>
              <a:rPr lang="en-US" sz="2400" baseline="-25000" dirty="0"/>
              <a:t>21</a:t>
            </a:r>
            <a:r>
              <a:rPr lang="en-US" sz="2400" dirty="0"/>
              <a:t>y</a:t>
            </a:r>
            <a:r>
              <a:rPr lang="en-US" sz="2400" baseline="-25000" dirty="0"/>
              <a:t>1</a:t>
            </a:r>
            <a:r>
              <a:rPr lang="en-US" sz="2400" dirty="0"/>
              <a:t>+d</a:t>
            </a:r>
            <a:r>
              <a:rPr lang="en-US" sz="2400" baseline="-25000" dirty="0"/>
              <a:t>22</a:t>
            </a:r>
            <a:r>
              <a:rPr lang="en-US" sz="2400" dirty="0"/>
              <a:t>y</a:t>
            </a:r>
            <a:r>
              <a:rPr lang="en-US" sz="2400" baseline="-25000" dirty="0"/>
              <a:t>2</a:t>
            </a:r>
            <a:r>
              <a:rPr lang="en-US" sz="2400" dirty="0"/>
              <a:t>=v</a:t>
            </a:r>
            <a:r>
              <a:rPr lang="zh-CN" altLang="en-US" sz="2400" dirty="0"/>
              <a:t>； </a:t>
            </a:r>
            <a:r>
              <a:rPr lang="en-US" sz="2400" dirty="0"/>
              <a:t>y</a:t>
            </a:r>
            <a:r>
              <a:rPr lang="en-US" sz="2400" baseline="-25000" dirty="0"/>
              <a:t>1</a:t>
            </a:r>
            <a:r>
              <a:rPr lang="en-US" sz="2400" dirty="0"/>
              <a:t>+y</a:t>
            </a:r>
            <a:r>
              <a:rPr lang="en-US" sz="2400" baseline="-25000" dirty="0"/>
              <a:t>2</a:t>
            </a:r>
            <a:r>
              <a:rPr lang="en-US" sz="2400" dirty="0"/>
              <a:t>=1</a:t>
            </a:r>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当矩阵</a:t>
            </a:r>
            <a:r>
              <a:rPr lang="en-US" sz="2400" dirty="0"/>
              <a:t>D</a:t>
            </a:r>
            <a:r>
              <a:rPr lang="zh-CN" altLang="en-US" sz="2400" dirty="0"/>
              <a:t>不存在鞍点时，可以证明上面方程组</a:t>
            </a:r>
            <a:r>
              <a:rPr lang="en-US" sz="2400" dirty="0"/>
              <a:t>(</a:t>
            </a:r>
            <a:r>
              <a:rPr lang="en-US" altLang="zh-CN" sz="2400" dirty="0"/>
              <a:t>Ⅰ</a:t>
            </a:r>
            <a:r>
              <a:rPr lang="en-US" sz="2400" dirty="0"/>
              <a:t>)</a:t>
            </a:r>
            <a:r>
              <a:rPr lang="zh-CN" altLang="en-US" sz="2400" dirty="0"/>
              <a:t>和</a:t>
            </a:r>
            <a:r>
              <a:rPr lang="en-US" sz="2400" dirty="0"/>
              <a:t>(</a:t>
            </a:r>
            <a:r>
              <a:rPr lang="en-US" altLang="zh-CN" sz="2400" dirty="0"/>
              <a:t>Ⅱ</a:t>
            </a:r>
            <a:r>
              <a:rPr lang="en-US" sz="2400" dirty="0"/>
              <a:t>)</a:t>
            </a:r>
            <a:r>
              <a:rPr lang="zh-CN" altLang="en-US" sz="2400" dirty="0"/>
              <a:t>一定有严格非负解</a:t>
            </a:r>
            <a:r>
              <a:rPr lang="en-US" sz="2400" dirty="0"/>
              <a:t>x</a:t>
            </a:r>
            <a:r>
              <a:rPr lang="en-US" sz="2400" baseline="30000" dirty="0"/>
              <a:t>*</a:t>
            </a:r>
            <a:r>
              <a:rPr lang="en-US" sz="2400" dirty="0"/>
              <a:t>=(x</a:t>
            </a:r>
            <a:r>
              <a:rPr lang="en-US" sz="2400" baseline="30000" dirty="0"/>
              <a:t>*</a:t>
            </a:r>
            <a:r>
              <a:rPr lang="en-US" sz="2400" baseline="-25000" dirty="0"/>
              <a:t>1</a:t>
            </a:r>
            <a:r>
              <a:rPr lang="en-US" sz="2400" dirty="0"/>
              <a:t>,x</a:t>
            </a:r>
            <a:r>
              <a:rPr lang="en-US" sz="2400" baseline="30000" dirty="0"/>
              <a:t>*</a:t>
            </a:r>
            <a:r>
              <a:rPr lang="en-US" sz="2400" baseline="-25000" dirty="0"/>
              <a:t>2</a:t>
            </a:r>
            <a:r>
              <a:rPr lang="en-US" sz="2400" dirty="0"/>
              <a:t>)</a:t>
            </a:r>
            <a:r>
              <a:rPr lang="zh-CN" altLang="en-US" sz="2400" dirty="0"/>
              <a:t>（</a:t>
            </a:r>
            <a:r>
              <a:rPr lang="zh-CN" altLang="en-US" sz="2400" dirty="0">
                <a:solidFill>
                  <a:srgbClr val="FF0000"/>
                </a:solidFill>
              </a:rPr>
              <a:t>最佳攻击策略</a:t>
            </a:r>
            <a:r>
              <a:rPr lang="zh-CN" altLang="en-US" sz="2400" dirty="0"/>
              <a:t>）、</a:t>
            </a:r>
            <a:r>
              <a:rPr lang="en-US" sz="2400" dirty="0"/>
              <a:t>y</a:t>
            </a:r>
            <a:r>
              <a:rPr lang="en-US" sz="2400" baseline="30000" dirty="0"/>
              <a:t>*</a:t>
            </a:r>
            <a:r>
              <a:rPr lang="en-US" sz="2400" dirty="0"/>
              <a:t>=(y</a:t>
            </a:r>
            <a:r>
              <a:rPr lang="en-US" sz="2400" baseline="30000" dirty="0"/>
              <a:t>*</a:t>
            </a:r>
            <a:r>
              <a:rPr lang="en-US" sz="2400" baseline="-25000" dirty="0"/>
              <a:t>1</a:t>
            </a:r>
            <a:r>
              <a:rPr lang="en-US" sz="2400" dirty="0"/>
              <a:t>,y</a:t>
            </a:r>
            <a:r>
              <a:rPr lang="en-US" sz="2400" baseline="30000" dirty="0"/>
              <a:t>*</a:t>
            </a:r>
            <a:r>
              <a:rPr lang="en-US" sz="2400" baseline="-25000" dirty="0"/>
              <a:t>2</a:t>
            </a:r>
            <a:r>
              <a:rPr lang="en-US" sz="2400" dirty="0"/>
              <a:t>)</a:t>
            </a:r>
            <a:r>
              <a:rPr lang="zh-CN" altLang="en-US" sz="2400" dirty="0"/>
              <a:t>（</a:t>
            </a:r>
            <a:r>
              <a:rPr lang="zh-CN" altLang="en-US" sz="2400" dirty="0">
                <a:solidFill>
                  <a:srgbClr val="FF0000"/>
                </a:solidFill>
              </a:rPr>
              <a:t>最佳防护策略</a:t>
            </a:r>
            <a:r>
              <a:rPr lang="zh-CN" altLang="en-US" sz="2400" dirty="0"/>
              <a:t>）和最佳收入值</a:t>
            </a:r>
            <a:r>
              <a:rPr lang="en-US" sz="2400" dirty="0"/>
              <a:t>v</a:t>
            </a:r>
            <a:r>
              <a:rPr lang="zh-CN" altLang="en-US" sz="2400" dirty="0"/>
              <a:t>，其中，</a:t>
            </a:r>
          </a:p>
          <a:p>
            <a:pPr>
              <a:buNone/>
            </a:pPr>
            <a:r>
              <a:rPr lang="en-US" sz="2400" dirty="0"/>
              <a:t>x</a:t>
            </a:r>
            <a:r>
              <a:rPr lang="en-US" sz="2400" baseline="30000" dirty="0"/>
              <a:t>*</a:t>
            </a:r>
            <a:r>
              <a:rPr lang="en-US" sz="2400" baseline="-25000" dirty="0"/>
              <a:t>1</a:t>
            </a:r>
            <a:r>
              <a:rPr lang="en-US" sz="2400" dirty="0"/>
              <a:t>=(d</a:t>
            </a:r>
            <a:r>
              <a:rPr lang="en-US" sz="2400" baseline="-25000" dirty="0"/>
              <a:t>22</a:t>
            </a:r>
            <a:r>
              <a:rPr lang="en-US" sz="2400" dirty="0"/>
              <a:t>-d</a:t>
            </a:r>
            <a:r>
              <a:rPr lang="en-US" sz="2400" baseline="-25000" dirty="0"/>
              <a:t>21</a:t>
            </a:r>
            <a:r>
              <a:rPr lang="en-US" sz="2400" dirty="0"/>
              <a:t>)/[(d</a:t>
            </a:r>
            <a:r>
              <a:rPr lang="en-US" sz="2400" baseline="-25000" dirty="0"/>
              <a:t>11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21</a:t>
            </a:r>
            <a:r>
              <a:rPr lang="en-US" sz="2400" dirty="0"/>
              <a:t>)]</a:t>
            </a:r>
            <a:r>
              <a:rPr lang="zh-CN" altLang="en-US" sz="2400" dirty="0"/>
              <a:t>和</a:t>
            </a:r>
            <a:r>
              <a:rPr lang="en-US" sz="2400" dirty="0"/>
              <a:t>x</a:t>
            </a:r>
            <a:r>
              <a:rPr lang="en-US" sz="2400" baseline="30000" dirty="0"/>
              <a:t>*</a:t>
            </a:r>
            <a:r>
              <a:rPr lang="en-US" sz="2400" baseline="-25000" dirty="0"/>
              <a:t>2</a:t>
            </a:r>
            <a:r>
              <a:rPr lang="en-US" sz="2400" dirty="0"/>
              <a:t>=(d</a:t>
            </a:r>
            <a:r>
              <a:rPr lang="en-US" sz="2400" baseline="-25000" dirty="0"/>
              <a:t>11</a:t>
            </a:r>
            <a:r>
              <a:rPr lang="en-US" sz="2400" dirty="0"/>
              <a:t>-d</a:t>
            </a:r>
            <a:r>
              <a:rPr lang="en-US" sz="2400" baseline="-25000" dirty="0"/>
              <a:t>12</a:t>
            </a:r>
            <a:r>
              <a:rPr lang="en-US" sz="2400" dirty="0"/>
              <a:t>)/[(d</a:t>
            </a:r>
            <a:r>
              <a:rPr lang="en-US" sz="2400" baseline="-25000" dirty="0"/>
              <a:t>11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21</a:t>
            </a:r>
            <a:r>
              <a:rPr lang="en-US" sz="2400" dirty="0"/>
              <a:t>)]</a:t>
            </a:r>
            <a:endParaRPr lang="zh-CN" altLang="en-US" sz="2400" dirty="0"/>
          </a:p>
          <a:p>
            <a:pPr>
              <a:buNone/>
            </a:pPr>
            <a:r>
              <a:rPr lang="en-US" sz="2400" dirty="0"/>
              <a:t>y</a:t>
            </a:r>
            <a:r>
              <a:rPr lang="en-US" sz="2400" baseline="30000" dirty="0"/>
              <a:t>*</a:t>
            </a:r>
            <a:r>
              <a:rPr lang="en-US" sz="2400" baseline="-25000" dirty="0"/>
              <a:t>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11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21</a:t>
            </a:r>
            <a:r>
              <a:rPr lang="en-US" sz="2400" dirty="0"/>
              <a:t>)]</a:t>
            </a:r>
            <a:r>
              <a:rPr lang="zh-CN" altLang="en-US" sz="2400" dirty="0"/>
              <a:t>和</a:t>
            </a:r>
            <a:r>
              <a:rPr lang="en-US" sz="2400" dirty="0"/>
              <a:t>y</a:t>
            </a:r>
            <a:r>
              <a:rPr lang="en-US" sz="2400" baseline="30000" dirty="0"/>
              <a:t>*</a:t>
            </a:r>
            <a:r>
              <a:rPr lang="en-US" sz="2400" baseline="-25000" dirty="0"/>
              <a:t>2</a:t>
            </a:r>
            <a:r>
              <a:rPr lang="en-US" sz="2400" dirty="0"/>
              <a:t>=(d</a:t>
            </a:r>
            <a:r>
              <a:rPr lang="en-US" sz="2400" baseline="-25000" dirty="0"/>
              <a:t>11</a:t>
            </a:r>
            <a:r>
              <a:rPr lang="en-US" sz="2400" dirty="0"/>
              <a:t>-d</a:t>
            </a:r>
            <a:r>
              <a:rPr lang="en-US" sz="2400" baseline="-25000" dirty="0"/>
              <a:t>21</a:t>
            </a:r>
            <a:r>
              <a:rPr lang="en-US" sz="2400" dirty="0"/>
              <a:t>)/[(d</a:t>
            </a:r>
            <a:r>
              <a:rPr lang="en-US" sz="2400" baseline="-25000" dirty="0"/>
              <a:t>11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21</a:t>
            </a:r>
            <a:r>
              <a:rPr lang="en-US" sz="2400" dirty="0"/>
              <a:t>)]</a:t>
            </a:r>
            <a:endParaRPr lang="zh-CN" altLang="en-US" sz="2400" dirty="0"/>
          </a:p>
          <a:p>
            <a:pPr>
              <a:buNone/>
            </a:pPr>
            <a:r>
              <a:rPr lang="en-US" sz="2400" dirty="0"/>
              <a:t>v=(d</a:t>
            </a:r>
            <a:r>
              <a:rPr lang="en-US" sz="2400" baseline="-25000" dirty="0"/>
              <a:t>11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21</a:t>
            </a:r>
            <a:r>
              <a:rPr lang="en-US" sz="2400" dirty="0"/>
              <a:t>)/[(d</a:t>
            </a:r>
            <a:r>
              <a:rPr lang="en-US" sz="2400" baseline="-25000" dirty="0"/>
              <a:t>11</a:t>
            </a:r>
            <a:r>
              <a:rPr lang="en-US" sz="2400" dirty="0"/>
              <a:t>+d</a:t>
            </a:r>
            <a:r>
              <a:rPr lang="en-US" sz="2400" baseline="-25000" dirty="0"/>
              <a:t>22</a:t>
            </a:r>
            <a:r>
              <a:rPr lang="en-US" sz="2400" dirty="0"/>
              <a:t>)-(d</a:t>
            </a:r>
            <a:r>
              <a:rPr lang="en-US" sz="2400" baseline="-25000" dirty="0"/>
              <a:t>12</a:t>
            </a:r>
            <a:r>
              <a:rPr lang="en-US" sz="2400" dirty="0"/>
              <a:t>+d</a:t>
            </a:r>
            <a:r>
              <a:rPr lang="en-US" sz="2400" baseline="-25000" dirty="0"/>
              <a:t>21</a:t>
            </a:r>
            <a:r>
              <a:rPr lang="en-US" sz="2400" dirty="0"/>
              <a:t>)]</a:t>
            </a:r>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对一般的攻防对抗情况，最佳策略解可用如下线性方程组方法：</a:t>
            </a:r>
          </a:p>
          <a:p>
            <a:r>
              <a:rPr lang="zh-CN" altLang="en-US" sz="2400" dirty="0"/>
              <a:t>根据定理</a:t>
            </a:r>
            <a:r>
              <a:rPr lang="en-US" sz="2400" dirty="0"/>
              <a:t>9.4</a:t>
            </a:r>
            <a:r>
              <a:rPr lang="zh-CN" altLang="en-US" sz="2400" dirty="0"/>
              <a:t>，求解最佳攻防对策解</a:t>
            </a:r>
            <a:r>
              <a:rPr lang="en-US" sz="2400" dirty="0"/>
              <a:t>(x</a:t>
            </a:r>
            <a:r>
              <a:rPr lang="en-US" sz="2400" baseline="30000" dirty="0"/>
              <a:t>*</a:t>
            </a:r>
            <a:r>
              <a:rPr lang="en-US" sz="2400" dirty="0"/>
              <a:t>,y</a:t>
            </a:r>
            <a:r>
              <a:rPr lang="en-US" sz="2400" baseline="30000" dirty="0"/>
              <a:t>*</a:t>
            </a:r>
            <a:r>
              <a:rPr lang="en-US" sz="2400" dirty="0"/>
              <a:t>)</a:t>
            </a:r>
            <a:r>
              <a:rPr lang="zh-CN" altLang="en-US" sz="2400" dirty="0"/>
              <a:t>的问题等价于求解不等式方程组</a:t>
            </a:r>
          </a:p>
          <a:p>
            <a:pPr>
              <a:buNone/>
            </a:pPr>
            <a:r>
              <a:rPr lang="zh-CN" altLang="en-US" sz="2400" dirty="0"/>
              <a:t>∑</a:t>
            </a:r>
            <a:r>
              <a:rPr lang="en-US" sz="2400" baseline="-25000" dirty="0" err="1"/>
              <a:t>i</a:t>
            </a:r>
            <a:r>
              <a:rPr lang="en-US" sz="2400" dirty="0" err="1"/>
              <a:t>d</a:t>
            </a:r>
            <a:r>
              <a:rPr lang="en-US" sz="2400" baseline="-25000" dirty="0" err="1"/>
              <a:t>ij</a:t>
            </a:r>
            <a:r>
              <a:rPr lang="en-US" sz="2400" dirty="0" err="1"/>
              <a:t>x</a:t>
            </a:r>
            <a:r>
              <a:rPr lang="en-US" sz="2400" baseline="-25000" dirty="0" err="1"/>
              <a:t>i</a:t>
            </a:r>
            <a:r>
              <a:rPr lang="zh-CN" altLang="en-US" sz="2400" dirty="0"/>
              <a:t>≥</a:t>
            </a:r>
            <a:r>
              <a:rPr lang="en-US" sz="2400" dirty="0"/>
              <a:t>v, 1</a:t>
            </a:r>
            <a:r>
              <a:rPr lang="zh-CN" altLang="en-US" sz="2400" dirty="0"/>
              <a:t>≤</a:t>
            </a:r>
            <a:r>
              <a:rPr lang="en-US" sz="2400" dirty="0"/>
              <a:t>j</a:t>
            </a:r>
            <a:r>
              <a:rPr lang="zh-CN" altLang="en-US" sz="2400" dirty="0"/>
              <a:t>≤</a:t>
            </a:r>
            <a:r>
              <a:rPr lang="en-US" sz="2400" dirty="0"/>
              <a:t>n</a:t>
            </a:r>
            <a:r>
              <a:rPr lang="zh-CN" altLang="en-US" sz="2400" dirty="0"/>
              <a:t>；∑</a:t>
            </a:r>
            <a:r>
              <a:rPr lang="en-US" sz="2400" baseline="-25000" dirty="0" err="1"/>
              <a:t>i</a:t>
            </a:r>
            <a:r>
              <a:rPr lang="en-US" sz="2400" dirty="0" err="1"/>
              <a:t>x</a:t>
            </a:r>
            <a:r>
              <a:rPr lang="en-US" sz="2400" baseline="-25000" dirty="0" err="1"/>
              <a:t>i</a:t>
            </a:r>
            <a:r>
              <a:rPr lang="en-US" sz="2400" dirty="0"/>
              <a:t>=1 </a:t>
            </a:r>
            <a:r>
              <a:rPr lang="zh-CN" altLang="en-US" sz="2400" dirty="0"/>
              <a:t>；</a:t>
            </a:r>
            <a:r>
              <a:rPr lang="en-US" sz="2400" dirty="0"/>
              <a:t>x</a:t>
            </a:r>
            <a:r>
              <a:rPr lang="en-US" sz="2400" baseline="-25000" dirty="0"/>
              <a:t>i</a:t>
            </a:r>
            <a:r>
              <a:rPr lang="zh-CN" altLang="en-US" sz="2400" dirty="0"/>
              <a:t>≥</a:t>
            </a:r>
            <a:r>
              <a:rPr lang="en-US" sz="2400" dirty="0"/>
              <a:t>0, 1</a:t>
            </a:r>
            <a:r>
              <a:rPr lang="zh-CN" altLang="en-US" sz="2400" dirty="0"/>
              <a:t>≤</a:t>
            </a:r>
            <a:r>
              <a:rPr lang="en-US" sz="2400" dirty="0" err="1"/>
              <a:t>i</a:t>
            </a:r>
            <a:r>
              <a:rPr lang="zh-CN" altLang="en-US" sz="2400" dirty="0"/>
              <a:t>≤</a:t>
            </a:r>
            <a:r>
              <a:rPr lang="en-US" sz="2400" dirty="0"/>
              <a:t>m</a:t>
            </a:r>
            <a:endParaRPr lang="zh-CN" altLang="en-US" sz="2400" dirty="0"/>
          </a:p>
          <a:p>
            <a:pPr>
              <a:buNone/>
            </a:pPr>
            <a:r>
              <a:rPr lang="zh-CN" altLang="en-US" sz="2400" dirty="0"/>
              <a:t>和</a:t>
            </a:r>
            <a:r>
              <a:rPr lang="en-US" sz="2400" dirty="0"/>
              <a:t>  </a:t>
            </a:r>
            <a:r>
              <a:rPr lang="zh-CN" altLang="en-US" sz="2400" dirty="0"/>
              <a:t>∑</a:t>
            </a:r>
            <a:r>
              <a:rPr lang="en-US" sz="2400" baseline="-25000" dirty="0" err="1"/>
              <a:t>j</a:t>
            </a:r>
            <a:r>
              <a:rPr lang="en-US" sz="2400" dirty="0" err="1"/>
              <a:t>d</a:t>
            </a:r>
            <a:r>
              <a:rPr lang="en-US" sz="2400" baseline="-25000" dirty="0" err="1"/>
              <a:t>ij</a:t>
            </a:r>
            <a:r>
              <a:rPr lang="en-US" sz="2400" dirty="0" err="1"/>
              <a:t>y</a:t>
            </a:r>
            <a:r>
              <a:rPr lang="en-US" sz="2400" baseline="-25000" dirty="0" err="1"/>
              <a:t>j</a:t>
            </a:r>
            <a:r>
              <a:rPr lang="zh-CN" altLang="en-US" sz="2400" dirty="0"/>
              <a:t>≤</a:t>
            </a:r>
            <a:r>
              <a:rPr lang="en-US" sz="2400" dirty="0"/>
              <a:t>v, 1</a:t>
            </a:r>
            <a:r>
              <a:rPr lang="zh-CN" altLang="en-US" sz="2400" dirty="0"/>
              <a:t>≤</a:t>
            </a:r>
            <a:r>
              <a:rPr lang="en-US" sz="2400" dirty="0" err="1"/>
              <a:t>i</a:t>
            </a:r>
            <a:r>
              <a:rPr lang="zh-CN" altLang="en-US" sz="2400" dirty="0"/>
              <a:t>≤</a:t>
            </a:r>
            <a:r>
              <a:rPr lang="en-US" sz="2400" dirty="0"/>
              <a:t>m</a:t>
            </a:r>
            <a:r>
              <a:rPr lang="zh-CN" altLang="en-US" sz="2400" dirty="0"/>
              <a:t>；∑</a:t>
            </a:r>
            <a:r>
              <a:rPr lang="en-US" sz="2400" baseline="-25000" dirty="0" err="1"/>
              <a:t>j</a:t>
            </a:r>
            <a:r>
              <a:rPr lang="en-US" sz="2400" dirty="0" err="1"/>
              <a:t>y</a:t>
            </a:r>
            <a:r>
              <a:rPr lang="en-US" sz="2400" baseline="-25000" dirty="0" err="1"/>
              <a:t>j</a:t>
            </a:r>
            <a:r>
              <a:rPr lang="en-US" sz="2400" dirty="0"/>
              <a:t>=1 </a:t>
            </a:r>
            <a:r>
              <a:rPr lang="zh-CN" altLang="en-US" sz="2400" dirty="0"/>
              <a:t>；</a:t>
            </a:r>
            <a:r>
              <a:rPr lang="en-US" sz="2400" dirty="0"/>
              <a:t>y</a:t>
            </a:r>
            <a:r>
              <a:rPr lang="en-US" sz="2400" baseline="-25000" dirty="0"/>
              <a:t>j</a:t>
            </a:r>
            <a:r>
              <a:rPr lang="zh-CN" altLang="en-US" sz="2400" dirty="0"/>
              <a:t>≥</a:t>
            </a:r>
            <a:r>
              <a:rPr lang="en-US" sz="2400" dirty="0"/>
              <a:t>0, 1</a:t>
            </a:r>
            <a:r>
              <a:rPr lang="zh-CN" altLang="en-US" sz="2400" dirty="0"/>
              <a:t>≤</a:t>
            </a:r>
            <a:r>
              <a:rPr lang="en-US" sz="2400" dirty="0"/>
              <a:t>j</a:t>
            </a:r>
            <a:r>
              <a:rPr lang="zh-CN" altLang="en-US" sz="2400" dirty="0"/>
              <a:t>≤</a:t>
            </a:r>
            <a:r>
              <a:rPr lang="en-US" sz="2400" dirty="0"/>
              <a:t>n</a:t>
            </a:r>
            <a:r>
              <a:rPr lang="zh-CN" altLang="en-US" sz="2400" dirty="0"/>
              <a:t>。</a:t>
            </a:r>
          </a:p>
          <a:p>
            <a:pPr>
              <a:buNone/>
            </a:pPr>
            <a:r>
              <a:rPr lang="zh-CN" altLang="en-US" sz="2400" dirty="0"/>
              <a:t>又根据定理</a:t>
            </a:r>
            <a:r>
              <a:rPr lang="en-US" sz="2400" dirty="0"/>
              <a:t>9.5</a:t>
            </a:r>
            <a:r>
              <a:rPr lang="zh-CN" altLang="en-US" sz="2400" dirty="0"/>
              <a:t>和定理</a:t>
            </a:r>
            <a:r>
              <a:rPr lang="en-US" sz="2400" dirty="0"/>
              <a:t>9.6</a:t>
            </a:r>
            <a:r>
              <a:rPr lang="zh-CN" altLang="en-US" sz="2400" dirty="0"/>
              <a:t>，如果假设最优攻防策略中的</a:t>
            </a:r>
            <a:r>
              <a:rPr lang="en-US" sz="2400" dirty="0"/>
              <a:t>x</a:t>
            </a:r>
            <a:r>
              <a:rPr lang="en-US" sz="2400" baseline="30000" dirty="0"/>
              <a:t>*</a:t>
            </a:r>
            <a:r>
              <a:rPr lang="en-US" sz="2400" baseline="-25000" dirty="0" err="1"/>
              <a:t>i</a:t>
            </a:r>
            <a:r>
              <a:rPr lang="zh-CN" altLang="en-US" sz="2400" dirty="0"/>
              <a:t>和</a:t>
            </a:r>
            <a:r>
              <a:rPr lang="en-US" sz="2400" dirty="0"/>
              <a:t>y</a:t>
            </a:r>
            <a:r>
              <a:rPr lang="en-US" sz="2400" baseline="30000" dirty="0"/>
              <a:t>*</a:t>
            </a:r>
            <a:r>
              <a:rPr lang="en-US" sz="2400" baseline="-25000" dirty="0"/>
              <a:t>j</a:t>
            </a:r>
            <a:r>
              <a:rPr lang="zh-CN" altLang="en-US" sz="2400" dirty="0"/>
              <a:t>均不为零，即可将上述两个不等式组的求解问题转化成求解下面两个方程组的问题：</a:t>
            </a:r>
          </a:p>
          <a:p>
            <a:pPr>
              <a:buNone/>
            </a:pPr>
            <a:r>
              <a:rPr lang="zh-CN" altLang="en-US" sz="2400" dirty="0"/>
              <a:t>（</a:t>
            </a:r>
            <a:r>
              <a:rPr lang="en-US" sz="2400" dirty="0"/>
              <a:t>I</a:t>
            </a:r>
            <a:r>
              <a:rPr lang="zh-CN" altLang="en-US" sz="2400" dirty="0"/>
              <a:t>）：∑</a:t>
            </a:r>
            <a:r>
              <a:rPr lang="en-US" sz="2400" baseline="-25000" dirty="0" err="1"/>
              <a:t>i</a:t>
            </a:r>
            <a:r>
              <a:rPr lang="en-US" sz="2400" dirty="0" err="1"/>
              <a:t>d</a:t>
            </a:r>
            <a:r>
              <a:rPr lang="en-US" sz="2400" baseline="-25000" dirty="0" err="1"/>
              <a:t>ij</a:t>
            </a:r>
            <a:r>
              <a:rPr lang="en-US" sz="2400" dirty="0" err="1"/>
              <a:t>x</a:t>
            </a:r>
            <a:r>
              <a:rPr lang="en-US" sz="2400" baseline="-25000" dirty="0" err="1"/>
              <a:t>i</a:t>
            </a:r>
            <a:r>
              <a:rPr lang="en-US" sz="2400" dirty="0"/>
              <a:t>=v</a:t>
            </a:r>
            <a:r>
              <a:rPr lang="zh-CN" altLang="en-US" sz="2400" dirty="0"/>
              <a:t>，</a:t>
            </a:r>
            <a:r>
              <a:rPr lang="en-US" sz="2400" dirty="0"/>
              <a:t>j=1,…,n</a:t>
            </a:r>
            <a:r>
              <a:rPr lang="zh-CN" altLang="en-US" sz="2400" dirty="0"/>
              <a:t>； ∑</a:t>
            </a:r>
            <a:r>
              <a:rPr lang="en-US" sz="2400" baseline="-25000" dirty="0" err="1"/>
              <a:t>i</a:t>
            </a:r>
            <a:r>
              <a:rPr lang="en-US" sz="2400" dirty="0" err="1"/>
              <a:t>x</a:t>
            </a:r>
            <a:r>
              <a:rPr lang="en-US" sz="2400" baseline="-25000" dirty="0" err="1"/>
              <a:t>i</a:t>
            </a:r>
            <a:r>
              <a:rPr lang="en-US" sz="2400" dirty="0"/>
              <a:t>=1</a:t>
            </a:r>
            <a:r>
              <a:rPr lang="zh-CN" altLang="en-US" sz="2400" dirty="0"/>
              <a:t>和</a:t>
            </a:r>
          </a:p>
          <a:p>
            <a:pPr>
              <a:buNone/>
            </a:pPr>
            <a:r>
              <a:rPr lang="zh-CN" altLang="en-US" sz="2400" dirty="0"/>
              <a:t>（</a:t>
            </a:r>
            <a:r>
              <a:rPr lang="en-US" sz="2400" dirty="0"/>
              <a:t>II</a:t>
            </a:r>
            <a:r>
              <a:rPr lang="zh-CN" altLang="en-US" sz="2400" dirty="0"/>
              <a:t>）：∑</a:t>
            </a:r>
            <a:r>
              <a:rPr lang="en-US" sz="2400" baseline="-25000" dirty="0" err="1"/>
              <a:t>j</a:t>
            </a:r>
            <a:r>
              <a:rPr lang="en-US" sz="2400" dirty="0" err="1"/>
              <a:t>d</a:t>
            </a:r>
            <a:r>
              <a:rPr lang="en-US" sz="2400" baseline="-25000" dirty="0" err="1"/>
              <a:t>ij</a:t>
            </a:r>
            <a:r>
              <a:rPr lang="en-US" sz="2400" dirty="0" err="1"/>
              <a:t>y</a:t>
            </a:r>
            <a:r>
              <a:rPr lang="en-US" sz="2400" baseline="-25000" dirty="0" err="1"/>
              <a:t>j</a:t>
            </a:r>
            <a:r>
              <a:rPr lang="en-US" sz="2400" dirty="0"/>
              <a:t>=v</a:t>
            </a:r>
            <a:r>
              <a:rPr lang="zh-CN" altLang="en-US" sz="2400" dirty="0"/>
              <a:t>，</a:t>
            </a:r>
            <a:r>
              <a:rPr lang="en-US" sz="2400" dirty="0" err="1"/>
              <a:t>i</a:t>
            </a:r>
            <a:r>
              <a:rPr lang="en-US" sz="2400" dirty="0"/>
              <a:t>=1,…,m</a:t>
            </a:r>
            <a:r>
              <a:rPr lang="zh-CN" altLang="en-US" sz="2400" dirty="0"/>
              <a:t>；∑</a:t>
            </a:r>
            <a:r>
              <a:rPr lang="en-US" sz="2400" baseline="-25000" dirty="0" err="1"/>
              <a:t>j</a:t>
            </a:r>
            <a:r>
              <a:rPr lang="en-US" sz="2400" dirty="0" err="1"/>
              <a:t>y</a:t>
            </a:r>
            <a:r>
              <a:rPr lang="en-US" sz="2400" baseline="-25000" dirty="0" err="1"/>
              <a:t>j</a:t>
            </a:r>
            <a:r>
              <a:rPr lang="en-US" sz="2400" dirty="0"/>
              <a:t>=1</a:t>
            </a:r>
            <a:endParaRPr lang="zh-CN" altLang="en-US" sz="2400" dirty="0"/>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如果该方程组（</a:t>
            </a:r>
            <a:r>
              <a:rPr lang="en-US" sz="2400" dirty="0"/>
              <a:t>I</a:t>
            </a:r>
            <a:r>
              <a:rPr lang="zh-CN" altLang="en-US" sz="2400" dirty="0"/>
              <a:t>）和（</a:t>
            </a:r>
            <a:r>
              <a:rPr lang="en-US" sz="2400" dirty="0"/>
              <a:t>II</a:t>
            </a:r>
            <a:r>
              <a:rPr lang="zh-CN" altLang="en-US" sz="2400" dirty="0"/>
              <a:t>）存在非负解</a:t>
            </a:r>
            <a:r>
              <a:rPr lang="en-US" sz="2400" dirty="0"/>
              <a:t>x</a:t>
            </a:r>
            <a:r>
              <a:rPr lang="en-US" sz="2400" baseline="30000" dirty="0"/>
              <a:t>*</a:t>
            </a:r>
            <a:r>
              <a:rPr lang="zh-CN" altLang="en-US" sz="2400" dirty="0"/>
              <a:t>和</a:t>
            </a:r>
            <a:r>
              <a:rPr lang="en-US" sz="2400" dirty="0"/>
              <a:t>y</a:t>
            </a:r>
            <a:r>
              <a:rPr lang="en-US" sz="2400" baseline="30000" dirty="0"/>
              <a:t>*</a:t>
            </a:r>
            <a:r>
              <a:rPr lang="zh-CN" altLang="en-US" sz="2400" dirty="0"/>
              <a:t>，便求得了一个最佳攻防对策解</a:t>
            </a:r>
            <a:r>
              <a:rPr lang="en-US" sz="2400" dirty="0"/>
              <a:t>(x</a:t>
            </a:r>
            <a:r>
              <a:rPr lang="en-US" sz="2400" baseline="30000" dirty="0"/>
              <a:t>*</a:t>
            </a:r>
            <a:r>
              <a:rPr lang="en-US" sz="2400" dirty="0"/>
              <a:t>,y</a:t>
            </a:r>
            <a:r>
              <a:rPr lang="en-US" sz="2400" baseline="30000" dirty="0"/>
              <a:t>*</a:t>
            </a:r>
            <a:r>
              <a:rPr lang="en-US" sz="2400" dirty="0"/>
              <a:t>)</a:t>
            </a:r>
            <a:r>
              <a:rPr lang="zh-CN" altLang="en-US" sz="2400" dirty="0"/>
              <a:t>。如果由上述两个方程组求出的解</a:t>
            </a:r>
            <a:r>
              <a:rPr lang="en-US" sz="2400" dirty="0"/>
              <a:t>x</a:t>
            </a:r>
            <a:r>
              <a:rPr lang="en-US" sz="2400" baseline="30000" dirty="0"/>
              <a:t>*</a:t>
            </a:r>
            <a:r>
              <a:rPr lang="zh-CN" altLang="en-US" sz="2400" dirty="0"/>
              <a:t>和</a:t>
            </a:r>
            <a:r>
              <a:rPr lang="en-US" sz="2400" dirty="0"/>
              <a:t>y</a:t>
            </a:r>
            <a:r>
              <a:rPr lang="en-US" sz="2400" baseline="30000" dirty="0"/>
              <a:t>*</a:t>
            </a:r>
            <a:r>
              <a:rPr lang="zh-CN" altLang="en-US" sz="2400" dirty="0"/>
              <a:t>中有负的分量，则可视具体情况，将（</a:t>
            </a:r>
            <a:r>
              <a:rPr lang="en-US" sz="2400" dirty="0"/>
              <a:t>I</a:t>
            </a:r>
            <a:r>
              <a:rPr lang="zh-CN" altLang="en-US" sz="2400" dirty="0"/>
              <a:t>）和（</a:t>
            </a:r>
            <a:r>
              <a:rPr lang="en-US" sz="2400" dirty="0"/>
              <a:t>II</a:t>
            </a:r>
            <a:r>
              <a:rPr lang="zh-CN" altLang="en-US" sz="2400" dirty="0"/>
              <a:t>）式中的某些等式改成不等式，继续试算求解，直至求出最佳攻防对策解。这种方法由于事先假设</a:t>
            </a:r>
            <a:r>
              <a:rPr lang="en-US" sz="2400" dirty="0"/>
              <a:t>x</a:t>
            </a:r>
            <a:r>
              <a:rPr lang="en-US" sz="2400" baseline="30000" dirty="0"/>
              <a:t>*</a:t>
            </a:r>
            <a:r>
              <a:rPr lang="en-US" sz="2400" baseline="-25000" dirty="0" err="1"/>
              <a:t>i</a:t>
            </a:r>
            <a:r>
              <a:rPr lang="zh-CN" altLang="en-US" sz="2400" dirty="0"/>
              <a:t>和</a:t>
            </a:r>
            <a:r>
              <a:rPr lang="en-US" sz="2400" dirty="0"/>
              <a:t>y</a:t>
            </a:r>
            <a:r>
              <a:rPr lang="en-US" sz="2400" baseline="30000" dirty="0"/>
              <a:t>*</a:t>
            </a:r>
            <a:r>
              <a:rPr lang="en-US" sz="2400" baseline="-25000" dirty="0"/>
              <a:t>j</a:t>
            </a:r>
            <a:r>
              <a:rPr lang="zh-CN" altLang="en-US" sz="2400" dirty="0"/>
              <a:t>均不为零，故当</a:t>
            </a:r>
            <a:r>
              <a:rPr lang="en-US" sz="2400" dirty="0"/>
              <a:t>x</a:t>
            </a:r>
            <a:r>
              <a:rPr lang="en-US" sz="2400" baseline="30000" dirty="0"/>
              <a:t>*</a:t>
            </a:r>
            <a:r>
              <a:rPr lang="zh-CN" altLang="en-US" sz="2400" dirty="0"/>
              <a:t>和</a:t>
            </a:r>
            <a:r>
              <a:rPr lang="en-US" sz="2400" dirty="0"/>
              <a:t>y</a:t>
            </a:r>
            <a:r>
              <a:rPr lang="en-US" sz="2400" baseline="30000" dirty="0"/>
              <a:t>*</a:t>
            </a:r>
            <a:r>
              <a:rPr lang="zh-CN" altLang="en-US" sz="2400" dirty="0"/>
              <a:t>的实际分量中有些为零时，（</a:t>
            </a:r>
            <a:r>
              <a:rPr lang="en-US" sz="2400" dirty="0"/>
              <a:t>I</a:t>
            </a:r>
            <a:r>
              <a:rPr lang="zh-CN" altLang="en-US" sz="2400" dirty="0"/>
              <a:t>）和（</a:t>
            </a:r>
            <a:r>
              <a:rPr lang="en-US" sz="2400" dirty="0"/>
              <a:t>II</a:t>
            </a:r>
            <a:r>
              <a:rPr lang="zh-CN" altLang="en-US" sz="2400" dirty="0"/>
              <a:t>）式一般无非负解，而随后的试算过程则是无固定规程可循的。因此，这种最佳攻防策略的计算方法在实际应用中具有一定的局限性。</a:t>
            </a:r>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85182"/>
            <a:ext cx="8229600" cy="3510915"/>
          </a:xfrm>
        </p:spPr>
        <p:txBody>
          <a:bodyPr>
            <a:noAutofit/>
          </a:bodyPr>
          <a:lstStyle/>
          <a:p>
            <a:r>
              <a:rPr lang="zh-CN" altLang="en-US" sz="2400" dirty="0"/>
              <a:t>计算最佳攻防策略的更好的方法，是如下的线性规划方法。</a:t>
            </a:r>
          </a:p>
          <a:p>
            <a:r>
              <a:rPr lang="zh-CN" altLang="en-US" sz="2400" dirty="0"/>
              <a:t>由定理</a:t>
            </a:r>
            <a:r>
              <a:rPr lang="en-US" sz="2400" dirty="0"/>
              <a:t>9.5</a:t>
            </a:r>
            <a:r>
              <a:rPr lang="zh-CN" altLang="en-US" sz="2400" dirty="0"/>
              <a:t>已知，最佳攻防对策的求解等价于一对互为对偶的线性规划问题，而定理</a:t>
            </a:r>
            <a:r>
              <a:rPr lang="en-US" sz="2400" dirty="0"/>
              <a:t>9.4</a:t>
            </a:r>
            <a:r>
              <a:rPr lang="zh-CN" altLang="en-US" sz="2400" dirty="0"/>
              <a:t>表明，最佳攻防对策解</a:t>
            </a:r>
            <a:r>
              <a:rPr lang="en-US" sz="2400" dirty="0"/>
              <a:t>x</a:t>
            </a:r>
            <a:r>
              <a:rPr lang="en-US" sz="2400" baseline="30000" dirty="0"/>
              <a:t>*</a:t>
            </a:r>
            <a:r>
              <a:rPr lang="zh-CN" altLang="en-US" sz="2400" dirty="0"/>
              <a:t>和</a:t>
            </a:r>
            <a:r>
              <a:rPr lang="en-US" sz="2400" dirty="0"/>
              <a:t>y</a:t>
            </a:r>
            <a:r>
              <a:rPr lang="en-US" sz="2400" baseline="30000" dirty="0"/>
              <a:t>*</a:t>
            </a:r>
            <a:r>
              <a:rPr lang="zh-CN" altLang="en-US" sz="2400" dirty="0"/>
              <a:t>等价于下面两个不等式组的解。</a:t>
            </a:r>
          </a:p>
          <a:p>
            <a:pPr>
              <a:buNone/>
            </a:pPr>
            <a:r>
              <a:rPr lang="en-US" sz="2400" dirty="0"/>
              <a:t>(</a:t>
            </a:r>
            <a:r>
              <a:rPr lang="en-US" altLang="zh-CN" sz="2400" dirty="0"/>
              <a:t>Ⅰ</a:t>
            </a:r>
            <a:r>
              <a:rPr lang="en-US" sz="2400" dirty="0"/>
              <a:t>)</a:t>
            </a:r>
            <a:r>
              <a:rPr lang="zh-CN" altLang="en-US" sz="2400" dirty="0"/>
              <a:t>： ∑</a:t>
            </a:r>
            <a:r>
              <a:rPr lang="en-US" sz="2400" baseline="-25000" dirty="0" err="1"/>
              <a:t>i</a:t>
            </a:r>
            <a:r>
              <a:rPr lang="en-US" sz="2400" dirty="0" err="1"/>
              <a:t>d</a:t>
            </a:r>
            <a:r>
              <a:rPr lang="en-US" sz="2400" baseline="-25000" dirty="0" err="1"/>
              <a:t>ij</a:t>
            </a:r>
            <a:r>
              <a:rPr lang="en-US" sz="2400" dirty="0" err="1"/>
              <a:t>x</a:t>
            </a:r>
            <a:r>
              <a:rPr lang="en-US" sz="2400" baseline="-25000" dirty="0" err="1"/>
              <a:t>i</a:t>
            </a:r>
            <a:r>
              <a:rPr lang="zh-CN" altLang="en-US" sz="2400" dirty="0"/>
              <a:t>≥</a:t>
            </a:r>
            <a:r>
              <a:rPr lang="en-US" sz="2400" dirty="0"/>
              <a:t>v</a:t>
            </a:r>
            <a:r>
              <a:rPr lang="zh-CN" altLang="en-US" sz="2400" dirty="0"/>
              <a:t>，</a:t>
            </a:r>
            <a:r>
              <a:rPr lang="en-US" sz="2400" dirty="0"/>
              <a:t>j=1,</a:t>
            </a:r>
            <a:r>
              <a:rPr lang="en-US" altLang="zh-CN" sz="2400" dirty="0"/>
              <a:t>…</a:t>
            </a:r>
            <a:r>
              <a:rPr lang="en-US" sz="2400" dirty="0"/>
              <a:t>,n</a:t>
            </a:r>
            <a:r>
              <a:rPr lang="zh-CN" altLang="en-US" sz="2400" dirty="0"/>
              <a:t>； ∑</a:t>
            </a:r>
            <a:r>
              <a:rPr lang="en-US" sz="2400" baseline="-25000" dirty="0" err="1"/>
              <a:t>i</a:t>
            </a:r>
            <a:r>
              <a:rPr lang="en-US" sz="2400" dirty="0" err="1"/>
              <a:t>x</a:t>
            </a:r>
            <a:r>
              <a:rPr lang="en-US" sz="2400" baseline="-25000" dirty="0" err="1"/>
              <a:t>i</a:t>
            </a:r>
            <a:r>
              <a:rPr lang="en-US" sz="2400" dirty="0"/>
              <a:t>=1</a:t>
            </a:r>
            <a:r>
              <a:rPr lang="zh-CN" altLang="en-US" sz="2400" dirty="0"/>
              <a:t>； </a:t>
            </a:r>
            <a:r>
              <a:rPr lang="en-US" sz="2400" dirty="0"/>
              <a:t>x</a:t>
            </a:r>
            <a:r>
              <a:rPr lang="en-US" sz="2400" baseline="-25000" dirty="0"/>
              <a:t>i</a:t>
            </a:r>
            <a:r>
              <a:rPr lang="zh-CN" altLang="en-US" sz="2400" dirty="0"/>
              <a:t>≥</a:t>
            </a:r>
            <a:r>
              <a:rPr lang="en-US" sz="2400" dirty="0"/>
              <a:t>0</a:t>
            </a:r>
            <a:r>
              <a:rPr lang="zh-CN" altLang="en-US" sz="2400" dirty="0"/>
              <a:t>，</a:t>
            </a:r>
            <a:r>
              <a:rPr lang="en-US" sz="2400" dirty="0" err="1"/>
              <a:t>i</a:t>
            </a:r>
            <a:r>
              <a:rPr lang="en-US" sz="2400" dirty="0"/>
              <a:t>=1,</a:t>
            </a:r>
            <a:r>
              <a:rPr lang="en-US" altLang="zh-CN" sz="2400" dirty="0"/>
              <a:t>…</a:t>
            </a:r>
            <a:r>
              <a:rPr lang="en-US" sz="2400" dirty="0"/>
              <a:t>,m</a:t>
            </a:r>
            <a:endParaRPr lang="zh-CN" altLang="en-US" sz="2400" dirty="0"/>
          </a:p>
          <a:p>
            <a:pPr>
              <a:buNone/>
            </a:pPr>
            <a:r>
              <a:rPr lang="en-US" sz="2400" dirty="0"/>
              <a:t>(</a:t>
            </a:r>
            <a:r>
              <a:rPr lang="en-US" altLang="zh-CN" sz="2400" dirty="0"/>
              <a:t>Ⅱ</a:t>
            </a:r>
            <a:r>
              <a:rPr lang="en-US" sz="2400" dirty="0"/>
              <a:t>)</a:t>
            </a:r>
            <a:r>
              <a:rPr lang="zh-CN" altLang="en-US" sz="2400" dirty="0"/>
              <a:t>： ∑</a:t>
            </a:r>
            <a:r>
              <a:rPr lang="en-US" sz="2400" baseline="-25000" dirty="0" err="1"/>
              <a:t>j</a:t>
            </a:r>
            <a:r>
              <a:rPr lang="en-US" sz="2400" dirty="0" err="1"/>
              <a:t>d</a:t>
            </a:r>
            <a:r>
              <a:rPr lang="en-US" sz="2400" baseline="-25000" dirty="0" err="1"/>
              <a:t>ij</a:t>
            </a:r>
            <a:r>
              <a:rPr lang="en-US" sz="2400" dirty="0" err="1"/>
              <a:t>y</a:t>
            </a:r>
            <a:r>
              <a:rPr lang="en-US" sz="2400" baseline="-25000" dirty="0" err="1"/>
              <a:t>j</a:t>
            </a:r>
            <a:r>
              <a:rPr lang="zh-CN" altLang="en-US" sz="2400" dirty="0"/>
              <a:t>≤</a:t>
            </a:r>
            <a:r>
              <a:rPr lang="en-US" sz="2400" dirty="0"/>
              <a:t>v</a:t>
            </a:r>
            <a:r>
              <a:rPr lang="zh-CN" altLang="en-US" sz="2400" dirty="0"/>
              <a:t>，</a:t>
            </a:r>
            <a:r>
              <a:rPr lang="en-US" sz="2400" dirty="0" err="1"/>
              <a:t>i</a:t>
            </a:r>
            <a:r>
              <a:rPr lang="en-US" sz="2400" dirty="0"/>
              <a:t>=1,</a:t>
            </a:r>
            <a:r>
              <a:rPr lang="en-US" altLang="zh-CN" sz="2400" dirty="0"/>
              <a:t>…</a:t>
            </a:r>
            <a:r>
              <a:rPr lang="en-US" sz="2400" dirty="0"/>
              <a:t>,m</a:t>
            </a:r>
            <a:r>
              <a:rPr lang="zh-CN" altLang="en-US" sz="2400" dirty="0"/>
              <a:t>； ∑</a:t>
            </a:r>
            <a:r>
              <a:rPr lang="en-US" sz="2400" baseline="-25000" dirty="0" err="1"/>
              <a:t>j</a:t>
            </a:r>
            <a:r>
              <a:rPr lang="en-US" sz="2400" dirty="0" err="1"/>
              <a:t>y</a:t>
            </a:r>
            <a:r>
              <a:rPr lang="en-US" sz="2400" baseline="-25000" dirty="0" err="1"/>
              <a:t>j</a:t>
            </a:r>
            <a:r>
              <a:rPr lang="en-US" sz="2400" dirty="0"/>
              <a:t>=1</a:t>
            </a:r>
            <a:r>
              <a:rPr lang="zh-CN" altLang="en-US" sz="2400" dirty="0"/>
              <a:t>； </a:t>
            </a:r>
            <a:r>
              <a:rPr lang="en-US" sz="2400" dirty="0"/>
              <a:t>y</a:t>
            </a:r>
            <a:r>
              <a:rPr lang="en-US" sz="2400" baseline="-25000" dirty="0"/>
              <a:t>j</a:t>
            </a:r>
            <a:r>
              <a:rPr lang="zh-CN" altLang="en-US" sz="2400" dirty="0"/>
              <a:t>≥</a:t>
            </a:r>
            <a:r>
              <a:rPr lang="en-US" sz="2400" dirty="0"/>
              <a:t>0</a:t>
            </a:r>
            <a:r>
              <a:rPr lang="zh-CN" altLang="en-US" sz="2400" dirty="0"/>
              <a:t>，</a:t>
            </a:r>
            <a:r>
              <a:rPr lang="en-US" sz="2400" dirty="0"/>
              <a:t>j=1,</a:t>
            </a:r>
            <a:r>
              <a:rPr lang="en-US" altLang="zh-CN" sz="2400" dirty="0"/>
              <a:t>…</a:t>
            </a:r>
            <a:r>
              <a:rPr lang="en-US" sz="2400" dirty="0"/>
              <a:t>,n</a:t>
            </a:r>
            <a:endParaRPr lang="zh-CN" altLang="en-US" sz="2400" dirty="0"/>
          </a:p>
          <a:p>
            <a:pPr>
              <a:buNone/>
            </a:pPr>
            <a:r>
              <a:rPr lang="zh-CN" altLang="en-US" sz="2400" dirty="0"/>
              <a:t>其中，</a:t>
            </a:r>
          </a:p>
          <a:p>
            <a:pPr>
              <a:buNone/>
            </a:pPr>
            <a:r>
              <a:rPr lang="en-US" sz="2400" dirty="0"/>
              <a:t>v=</a:t>
            </a:r>
            <a:r>
              <a:rPr lang="en-US" sz="2400" dirty="0" err="1"/>
              <a:t>max</a:t>
            </a:r>
            <a:r>
              <a:rPr lang="en-US" sz="2400" baseline="-25000" dirty="0" err="1"/>
              <a:t>x</a:t>
            </a:r>
            <a:r>
              <a:rPr lang="zh-CN" altLang="en-US" sz="2400" baseline="-25000" dirty="0"/>
              <a:t>∈</a:t>
            </a:r>
            <a:r>
              <a:rPr lang="en-US" sz="2400" baseline="-25000" dirty="0"/>
              <a:t>S1</a:t>
            </a:r>
            <a:r>
              <a:rPr lang="en-US" sz="2400" dirty="0"/>
              <a:t>[</a:t>
            </a:r>
            <a:r>
              <a:rPr lang="en-US" sz="2400" dirty="0" err="1"/>
              <a:t>min</a:t>
            </a:r>
            <a:r>
              <a:rPr lang="en-US" sz="2400" baseline="-25000" dirty="0" err="1"/>
              <a:t>y</a:t>
            </a:r>
            <a:r>
              <a:rPr lang="zh-CN" altLang="en-US" sz="2400" baseline="-25000" dirty="0"/>
              <a:t>∈</a:t>
            </a:r>
            <a:r>
              <a:rPr lang="en-US" sz="2400" baseline="-25000" dirty="0"/>
              <a:t>S2</a:t>
            </a:r>
            <a:r>
              <a:rPr lang="en-US" sz="2400" dirty="0"/>
              <a:t>E(</a:t>
            </a:r>
            <a:r>
              <a:rPr lang="en-US" sz="2400" dirty="0" err="1"/>
              <a:t>x,y</a:t>
            </a:r>
            <a:r>
              <a:rPr lang="en-US" sz="2400" dirty="0"/>
              <a:t>)] = </a:t>
            </a:r>
            <a:r>
              <a:rPr lang="en-US" sz="2400" dirty="0" err="1"/>
              <a:t>min</a:t>
            </a:r>
            <a:r>
              <a:rPr lang="en-US" sz="2400" baseline="-25000" dirty="0" err="1"/>
              <a:t>y</a:t>
            </a:r>
            <a:r>
              <a:rPr lang="zh-CN" altLang="en-US" sz="2400" baseline="-25000" dirty="0"/>
              <a:t>∈</a:t>
            </a:r>
            <a:r>
              <a:rPr lang="en-US" sz="2400" baseline="-25000" dirty="0"/>
              <a:t>S2</a:t>
            </a:r>
            <a:r>
              <a:rPr lang="en-US" sz="2400" dirty="0"/>
              <a:t>[</a:t>
            </a:r>
            <a:r>
              <a:rPr lang="en-US" sz="2400" dirty="0" err="1"/>
              <a:t>max</a:t>
            </a:r>
            <a:r>
              <a:rPr lang="en-US" sz="2400" baseline="-25000" dirty="0" err="1"/>
              <a:t>x</a:t>
            </a:r>
            <a:r>
              <a:rPr lang="zh-CN" altLang="en-US" sz="2400" baseline="-25000" dirty="0"/>
              <a:t>∈</a:t>
            </a:r>
            <a:r>
              <a:rPr lang="en-US" sz="2400" baseline="-25000" dirty="0"/>
              <a:t>S1</a:t>
            </a:r>
            <a:r>
              <a:rPr lang="en-US" sz="2400" dirty="0"/>
              <a:t>E(</a:t>
            </a:r>
            <a:r>
              <a:rPr lang="en-US" sz="2400" dirty="0" err="1"/>
              <a:t>x,y</a:t>
            </a:r>
            <a:r>
              <a:rPr lang="en-US" sz="2400" dirty="0"/>
              <a:t>)]</a:t>
            </a:r>
            <a:endParaRPr lang="zh-CN" altLang="en-US" sz="2400" dirty="0"/>
          </a:p>
          <a:p>
            <a:pPr>
              <a:buNone/>
            </a:pPr>
            <a:r>
              <a:rPr lang="zh-CN" altLang="en-US" sz="2400" dirty="0"/>
              <a:t>就是最佳攻防对策的收入值。</a:t>
            </a:r>
          </a:p>
          <a:p>
            <a:endParaRPr lang="zh-CN" altLang="en-US" sz="2400" dirty="0"/>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760338"/>
            <a:ext cx="8229600" cy="3510915"/>
          </a:xfrm>
        </p:spPr>
        <p:txBody>
          <a:bodyPr>
            <a:noAutofit/>
          </a:bodyPr>
          <a:lstStyle/>
          <a:p>
            <a:r>
              <a:rPr lang="zh-CN" altLang="en-US" sz="2400" dirty="0"/>
              <a:t>最后，我们下面给出三个注解：</a:t>
            </a:r>
          </a:p>
          <a:p>
            <a:r>
              <a:rPr lang="zh-CN" altLang="en-US" sz="2400" dirty="0"/>
              <a:t>注解</a:t>
            </a:r>
            <a:r>
              <a:rPr lang="en-US" sz="2400" dirty="0"/>
              <a:t>1</a:t>
            </a:r>
            <a:r>
              <a:rPr lang="zh-CN" altLang="en-US" sz="2400" dirty="0"/>
              <a:t>，在实战中要想知道每个</a:t>
            </a:r>
            <a:r>
              <a:rPr lang="en-US" sz="2400" dirty="0" err="1"/>
              <a:t>d</a:t>
            </a:r>
            <a:r>
              <a:rPr lang="en-US" sz="2400" baseline="-25000" dirty="0" err="1"/>
              <a:t>ij</a:t>
            </a:r>
            <a:r>
              <a:rPr lang="zh-CN" altLang="en-US" sz="2400" dirty="0"/>
              <a:t>的精确值，确实不容易；但是，如果攻防双方只考虑每次对抗的输、赢结果，那么，情况一下子就很明朗了。即，若攻方用</a:t>
            </a:r>
            <a:r>
              <a:rPr lang="en-US" altLang="zh-CN" sz="2400" dirty="0" err="1"/>
              <a:t>α</a:t>
            </a:r>
            <a:r>
              <a:rPr lang="en-US" sz="2400" baseline="-25000" dirty="0" err="1"/>
              <a:t>i</a:t>
            </a:r>
            <a:r>
              <a:rPr lang="zh-CN" altLang="en-US" sz="2400" dirty="0"/>
              <a:t>去攻，守方用</a:t>
            </a:r>
            <a:r>
              <a:rPr lang="en-US" altLang="zh-CN" sz="2400" dirty="0" err="1"/>
              <a:t>β</a:t>
            </a:r>
            <a:r>
              <a:rPr lang="en-US" sz="2400" baseline="-25000" dirty="0" err="1"/>
              <a:t>j</a:t>
            </a:r>
            <a:r>
              <a:rPr lang="zh-CN" altLang="en-US" sz="2400" dirty="0"/>
              <a:t>来防时：若攻方胜，则令</a:t>
            </a:r>
            <a:r>
              <a:rPr lang="en-US" sz="2400" dirty="0" err="1"/>
              <a:t>d</a:t>
            </a:r>
            <a:r>
              <a:rPr lang="en-US" sz="2400" baseline="-25000" dirty="0" err="1"/>
              <a:t>ij</a:t>
            </a:r>
            <a:r>
              <a:rPr lang="en-US" sz="2400" dirty="0"/>
              <a:t>=1</a:t>
            </a:r>
            <a:r>
              <a:rPr lang="zh-CN" altLang="en-US" sz="2400" dirty="0"/>
              <a:t>；若守方胜，则令</a:t>
            </a:r>
            <a:r>
              <a:rPr lang="en-US" sz="2400" dirty="0" err="1"/>
              <a:t>d</a:t>
            </a:r>
            <a:r>
              <a:rPr lang="en-US" sz="2400" baseline="-25000" dirty="0" err="1"/>
              <a:t>ij</a:t>
            </a:r>
            <a:r>
              <a:rPr lang="en-US" sz="2400" dirty="0"/>
              <a:t>=-1</a:t>
            </a:r>
            <a:r>
              <a:rPr lang="zh-CN" altLang="en-US" sz="2400" dirty="0"/>
              <a:t>；若双方平局，则令</a:t>
            </a:r>
            <a:r>
              <a:rPr lang="en-US" sz="2400" dirty="0" err="1"/>
              <a:t>d</a:t>
            </a:r>
            <a:r>
              <a:rPr lang="en-US" sz="2400" baseline="-25000" dirty="0" err="1"/>
              <a:t>ij</a:t>
            </a:r>
            <a:r>
              <a:rPr lang="en-US" sz="2400" dirty="0"/>
              <a:t>=0</a:t>
            </a:r>
            <a:r>
              <a:rPr lang="zh-CN" altLang="en-US" sz="2400" dirty="0"/>
              <a:t>。本章的所有结果，对这种输赢矩阵也是有效的。只是，如果最佳收入值为正时，攻方赢；否则，守方赢。当然，若对这种输赢情况进行专门的、更深入的分析，也许还能够得出一些更好的结果。</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22126"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a:spcBef>
                <a:spcPct val="0"/>
              </a:spcBef>
            </a:pP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第</a:t>
            </a:r>
            <a:r>
              <a:rPr lang="en-US" altLang="zh-CN"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9</a:t>
            </a:r>
            <a:r>
              <a:rPr lang="zh-CN" altLang="en-US" sz="41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章 沙盘演练的最佳攻防策略</a:t>
            </a:r>
          </a:p>
        </p:txBody>
      </p:sp>
      <p:sp>
        <p:nvSpPr>
          <p:cNvPr id="14" name="内容占位符 13"/>
          <p:cNvSpPr>
            <a:spLocks noGrp="1"/>
          </p:cNvSpPr>
          <p:nvPr>
            <p:ph idx="1"/>
          </p:nvPr>
        </p:nvSpPr>
        <p:spPr/>
        <p:txBody>
          <a:bodyPr>
            <a:noAutofit/>
          </a:bodyPr>
          <a:lstStyle/>
          <a:p>
            <a:pPr marL="640080" lvl="1" indent="-274320">
              <a:lnSpc>
                <a:spcPct val="150000"/>
              </a:lnSpc>
              <a:spcBef>
                <a:spcPts val="550"/>
              </a:spcBef>
              <a:buClr>
                <a:srgbClr val="3891A7"/>
              </a:buClr>
              <a:buSzPct val="70000"/>
              <a:buFont typeface="Wingdings" pitchFamily="2" charset="2"/>
              <a:buChar char="l"/>
            </a:pPr>
            <a:r>
              <a:rPr lang="zh-CN" altLang="en-US" sz="2200" dirty="0"/>
              <a:t>这个结果虽然已被严格的数学证明了，但是，由于它太抽象，以致于对安全界的许多人（特别是决策者们）来说，可能难以理解。又由于“纳什均衡状态”对树立正确的安全观念非常重要，所以，本章将提炼出专门针对网络攻防沙盘演练的，真正能够使矛盾双方都达到最佳结局（纳什均衡状态）的</a:t>
            </a:r>
            <a:r>
              <a:rPr lang="zh-CN" altLang="en-US" sz="2200" dirty="0">
                <a:solidFill>
                  <a:srgbClr val="FF0000"/>
                </a:solidFill>
              </a:rPr>
              <a:t>攻防策略计算方法</a:t>
            </a:r>
            <a:r>
              <a:rPr lang="zh-CN" altLang="en-US" sz="2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760338"/>
            <a:ext cx="8229600" cy="3510915"/>
          </a:xfrm>
        </p:spPr>
        <p:txBody>
          <a:bodyPr>
            <a:noAutofit/>
          </a:bodyPr>
          <a:lstStyle/>
          <a:p>
            <a:r>
              <a:rPr lang="zh-CN" altLang="en-US" sz="2400" dirty="0"/>
              <a:t>注解</a:t>
            </a:r>
            <a:r>
              <a:rPr lang="en-US" sz="2400" dirty="0"/>
              <a:t>2</a:t>
            </a:r>
            <a:r>
              <a:rPr lang="zh-CN" altLang="en-US" sz="2400" dirty="0"/>
              <a:t>，当然，本章所演示的沙盘攻防，并不包含网络安全攻防的所有情况，但是，它确实是网络安全攻防的主流，因此，本章具体给出的最佳攻防策略的计算方案，对完善安全观念是很有帮助的。希望攻防双方理智行动，在实现自身利益最大化的同时，最终共赢。</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dirty="0">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760338"/>
            <a:ext cx="8229600" cy="3510915"/>
          </a:xfrm>
        </p:spPr>
        <p:txBody>
          <a:bodyPr>
            <a:noAutofit/>
          </a:bodyPr>
          <a:lstStyle/>
          <a:p>
            <a:r>
              <a:rPr lang="zh-CN" altLang="en-US" sz="2400" dirty="0"/>
              <a:t>注解</a:t>
            </a:r>
            <a:r>
              <a:rPr lang="en-US" sz="2400" dirty="0"/>
              <a:t>3</a:t>
            </a:r>
            <a:r>
              <a:rPr lang="zh-CN" altLang="en-US" sz="2400" dirty="0"/>
              <a:t>，本章结果的价值至少体现在如下几个方面：</a:t>
            </a:r>
          </a:p>
          <a:p>
            <a:r>
              <a:rPr lang="zh-CN" altLang="en-US" sz="2400" dirty="0"/>
              <a:t>首先，在知己知彼的沙盘演练场景下，以实际可行的算法和步骤，给出了达到攻防双方共赢，各自利益都最大化的、具体的最佳攻防策略（</a:t>
            </a:r>
            <a:r>
              <a:rPr lang="zh-CN" altLang="en-US" sz="2400" dirty="0">
                <a:solidFill>
                  <a:srgbClr val="FF0000"/>
                </a:solidFill>
              </a:rPr>
              <a:t>纳什均衡状态</a:t>
            </a:r>
            <a:r>
              <a:rPr lang="zh-CN" altLang="en-US" sz="2400" dirty="0"/>
              <a:t>）。</a:t>
            </a:r>
          </a:p>
          <a:p>
            <a:r>
              <a:rPr lang="zh-CN" altLang="en-US" sz="2400" dirty="0"/>
              <a:t>其次，沙盘演练与实战虽然有一定的区别，但是，在随时关注对方实力情况下，就可在平常预备好最佳的攻防策略，从而，在战时有助于稳准狠地出招。</a:t>
            </a:r>
          </a:p>
          <a:p>
            <a:r>
              <a:rPr lang="zh-CN" altLang="en-US" sz="2400" dirty="0"/>
              <a:t>还有，充分掌握最佳攻防策略，可以使现有的手段发挥其最大的效用，避免不必要的争斗和牺牲。</a:t>
            </a:r>
          </a:p>
          <a:p>
            <a:r>
              <a:rPr lang="zh-CN" altLang="en-US" sz="2400" dirty="0"/>
              <a:t>最后，也是最重要的，有助于全民树立正确的网络空间安全观念，让大家一起努力，实现共赢的纳什均衡。</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a:bodyPr>
          <a:lstStyle/>
          <a:p>
            <a:r>
              <a:rPr lang="en-US" altLang="zh-CN" dirty="0">
                <a:solidFill>
                  <a:schemeClr val="bg2">
                    <a:lumMod val="25000"/>
                  </a:schemeClr>
                </a:solidFill>
              </a:rPr>
              <a:t>9.2</a:t>
            </a:r>
            <a:r>
              <a:rPr lang="zh-CN" altLang="en-US">
                <a:solidFill>
                  <a:schemeClr val="bg2">
                    <a:lumMod val="25000"/>
                  </a:schemeClr>
                </a:solidFill>
              </a:rPr>
              <a:t> 最佳攻防策略的计算</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ctr"/>
            <a:r>
              <a:rPr lang="zh-CN" altLang="en-US" dirty="0">
                <a:solidFill>
                  <a:schemeClr val="bg2">
                    <a:lumMod val="25000"/>
                  </a:schemeClr>
                </a:solidFill>
              </a:rPr>
              <a:t>本章结束，谢谢</a:t>
            </a:r>
            <a:r>
              <a:rPr lang="en-US" altLang="zh-CN" dirty="0">
                <a:solidFill>
                  <a:schemeClr val="bg2">
                    <a:lumMod val="25000"/>
                  </a:schemeClr>
                </a:solidFill>
              </a:rPr>
              <a:t>              </a:t>
            </a:r>
            <a:endParaRPr lang="zh-CN" altLang="en-US" dirty="0">
              <a:solidFill>
                <a:schemeClr val="bg2">
                  <a:lumMod val="25000"/>
                </a:schemeClr>
              </a:solidFill>
            </a:endParaRPr>
          </a:p>
        </p:txBody>
      </p:sp>
    </p:spTree>
    <p:extLst>
      <p:ext uri="{BB962C8B-B14F-4D97-AF65-F5344CB8AC3E}">
        <p14:creationId xmlns:p14="http://schemas.microsoft.com/office/powerpoint/2010/main" val="6211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394" y="2745483"/>
            <a:ext cx="7177413" cy="1369606"/>
          </a:xfrm>
          <a:prstGeom prst="rect">
            <a:avLst/>
          </a:prstGeom>
        </p:spPr>
        <p:txBody>
          <a:bodyPr wrap="square">
            <a:spAutoFit/>
          </a:bodyPr>
          <a:lstStyle/>
          <a:p>
            <a:pPr marL="640080" lvl="1" indent="-274320">
              <a:lnSpc>
                <a:spcPct val="150000"/>
              </a:lnSpc>
              <a:spcBef>
                <a:spcPts val="550"/>
              </a:spcBef>
              <a:buClr>
                <a:srgbClr val="3891A7"/>
              </a:buClr>
              <a:buSzPct val="70000"/>
              <a:buFont typeface="Wingdings"/>
              <a:buChar char="Ø"/>
            </a:pPr>
            <a:r>
              <a:rPr lang="en-US" altLang="zh-CN" sz="2600" dirty="0">
                <a:latin typeface="Tw Cen MT"/>
                <a:ea typeface="宋体" pitchFamily="2" charset="-122"/>
              </a:rPr>
              <a:t>1. </a:t>
            </a:r>
            <a:r>
              <a:rPr lang="zh-CN" altLang="en-US" sz="2600" dirty="0">
                <a:latin typeface="Tw Cen MT"/>
                <a:ea typeface="宋体" pitchFamily="2" charset="-122"/>
              </a:rPr>
              <a:t>最佳攻防策略与武器库的丰富和淘汰原则</a:t>
            </a:r>
          </a:p>
          <a:p>
            <a:pPr marL="640080" lvl="1" indent="-274320">
              <a:lnSpc>
                <a:spcPct val="150000"/>
              </a:lnSpc>
              <a:spcBef>
                <a:spcPts val="550"/>
              </a:spcBef>
              <a:buClr>
                <a:srgbClr val="3891A7"/>
              </a:buClr>
              <a:buSzPct val="70000"/>
              <a:buFont typeface="Wingdings"/>
              <a:buChar char="Ø"/>
            </a:pPr>
            <a:r>
              <a:rPr lang="en-US" altLang="zh-CN" sz="2600" dirty="0">
                <a:latin typeface="Tw Cen MT"/>
                <a:ea typeface="宋体" pitchFamily="2" charset="-122"/>
              </a:rPr>
              <a:t>2. </a:t>
            </a:r>
            <a:r>
              <a:rPr lang="zh-CN" altLang="en-US" sz="2600" dirty="0">
                <a:latin typeface="Tw Cen MT"/>
                <a:ea typeface="宋体" pitchFamily="2" charset="-122"/>
              </a:rPr>
              <a:t>最佳攻防策略的计算</a:t>
            </a:r>
          </a:p>
        </p:txBody>
      </p:sp>
      <p:sp>
        <p:nvSpPr>
          <p:cNvPr id="4" name="标题 2"/>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a:spcBef>
                <a:spcPct val="0"/>
              </a:spcBef>
            </a:pPr>
            <a:r>
              <a:rPr lang="zh-CN" altLang="en-US" sz="4400" b="1" dirty="0">
                <a:solidFill>
                  <a:schemeClr val="bg2">
                    <a:lumMod val="25000"/>
                  </a:schemeClr>
                </a:solidFill>
                <a:effectLst>
                  <a:outerShdw blurRad="31750" dist="25400" dir="5400000" algn="tl" rotWithShape="0">
                    <a:srgbClr val="000000">
                      <a:alpha val="25000"/>
                    </a:srgbClr>
                  </a:outerShdw>
                </a:effectLst>
              </a:rPr>
              <a:t>第</a:t>
            </a:r>
            <a:r>
              <a:rPr lang="en-US" altLang="zh-CN" sz="4400" b="1" dirty="0">
                <a:solidFill>
                  <a:schemeClr val="bg2">
                    <a:lumMod val="25000"/>
                  </a:schemeClr>
                </a:solidFill>
                <a:effectLst>
                  <a:outerShdw blurRad="31750" dist="25400" dir="5400000" algn="tl" rotWithShape="0">
                    <a:srgbClr val="000000">
                      <a:alpha val="25000"/>
                    </a:srgbClr>
                  </a:outerShdw>
                </a:effectLst>
              </a:rPr>
              <a:t>9</a:t>
            </a:r>
            <a:r>
              <a:rPr lang="zh-CN" altLang="en-US" sz="4400" b="1" dirty="0">
                <a:solidFill>
                  <a:schemeClr val="bg2">
                    <a:lumMod val="25000"/>
                  </a:schemeClr>
                </a:solidFill>
                <a:effectLst>
                  <a:outerShdw blurRad="31750" dist="25400" dir="5400000" algn="tl" rotWithShape="0">
                    <a:srgbClr val="000000">
                      <a:alpha val="25000"/>
                    </a:srgbClr>
                  </a:outerShdw>
                </a:effectLst>
              </a:rPr>
              <a:t>章 沙盘演练的最佳攻防策略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en-US" dirty="0"/>
              <a:t>我们用沙盘演练来陈述观点。</a:t>
            </a:r>
            <a:endParaRPr lang="en-US" altLang="zh-CN" dirty="0"/>
          </a:p>
          <a:p>
            <a:r>
              <a:rPr lang="zh-CN" altLang="en-US" dirty="0"/>
              <a:t>设黑客攻方有</a:t>
            </a:r>
            <a:r>
              <a:rPr lang="en-US" dirty="0"/>
              <a:t>m</a:t>
            </a:r>
            <a:r>
              <a:rPr lang="zh-CN" altLang="en-US" dirty="0"/>
              <a:t>种攻击手段，分别记为</a:t>
            </a:r>
            <a:r>
              <a:rPr lang="en-US" dirty="0"/>
              <a:t>A={a</a:t>
            </a:r>
            <a:r>
              <a:rPr lang="en-US" baseline="-25000" dirty="0"/>
              <a:t>1</a:t>
            </a:r>
            <a:r>
              <a:rPr lang="en-US" dirty="0"/>
              <a:t>,a</a:t>
            </a:r>
            <a:r>
              <a:rPr lang="en-US" baseline="-25000" dirty="0"/>
              <a:t>2</a:t>
            </a:r>
            <a:r>
              <a:rPr lang="en-US" dirty="0"/>
              <a:t>,…,a</a:t>
            </a:r>
            <a:r>
              <a:rPr lang="en-US" baseline="-25000" dirty="0"/>
              <a:t>m</a:t>
            </a:r>
            <a:r>
              <a:rPr lang="en-US" dirty="0"/>
              <a:t>}</a:t>
            </a:r>
            <a:r>
              <a:rPr lang="zh-CN" altLang="en-US" dirty="0"/>
              <a:t>；红客守方有</a:t>
            </a:r>
            <a:r>
              <a:rPr lang="en-US" dirty="0"/>
              <a:t>n</a:t>
            </a:r>
            <a:r>
              <a:rPr lang="zh-CN" altLang="en-US" dirty="0"/>
              <a:t>种防护手段，分别记为</a:t>
            </a:r>
            <a:r>
              <a:rPr lang="en-US" dirty="0"/>
              <a:t>B={b</a:t>
            </a:r>
            <a:r>
              <a:rPr lang="en-US" baseline="-25000" dirty="0"/>
              <a:t>1</a:t>
            </a:r>
            <a:r>
              <a:rPr lang="en-US" dirty="0"/>
              <a:t>,b</a:t>
            </a:r>
            <a:r>
              <a:rPr lang="en-US" baseline="-25000" dirty="0"/>
              <a:t>2</a:t>
            </a:r>
            <a:r>
              <a:rPr lang="en-US" dirty="0"/>
              <a:t>,…,</a:t>
            </a:r>
            <a:r>
              <a:rPr lang="en-US" dirty="0" err="1"/>
              <a:t>b</a:t>
            </a:r>
            <a:r>
              <a:rPr lang="en-US" baseline="-25000" dirty="0" err="1"/>
              <a:t>n</a:t>
            </a:r>
            <a:r>
              <a:rPr lang="en-US" dirty="0"/>
              <a:t>}</a:t>
            </a:r>
            <a:r>
              <a:rPr lang="zh-CN" altLang="en-US" dirty="0"/>
              <a:t>。当攻方用手段</a:t>
            </a:r>
            <a:r>
              <a:rPr lang="en-US" dirty="0" err="1"/>
              <a:t>a</a:t>
            </a:r>
            <a:r>
              <a:rPr lang="en-US" baseline="-25000" dirty="0" err="1"/>
              <a:t>i</a:t>
            </a:r>
            <a:r>
              <a:rPr lang="zh-CN" altLang="en-US" dirty="0"/>
              <a:t>来攻，而守方用</a:t>
            </a:r>
            <a:r>
              <a:rPr lang="en-US" dirty="0" err="1"/>
              <a:t>b</a:t>
            </a:r>
            <a:r>
              <a:rPr lang="en-US" baseline="-25000" dirty="0" err="1"/>
              <a:t>j</a:t>
            </a:r>
            <a:r>
              <a:rPr lang="zh-CN" altLang="en-US" dirty="0"/>
              <a:t>来防时，记攻方此时所获得的收入为</a:t>
            </a:r>
            <a:r>
              <a:rPr lang="en-US" dirty="0" err="1"/>
              <a:t>d</a:t>
            </a:r>
            <a:r>
              <a:rPr lang="en-US" baseline="-25000" dirty="0" err="1"/>
              <a:t>ij</a:t>
            </a:r>
            <a:r>
              <a:rPr lang="zh-CN" altLang="en-US" dirty="0"/>
              <a:t>，</a:t>
            </a:r>
            <a:r>
              <a:rPr lang="en-US" dirty="0"/>
              <a:t>1</a:t>
            </a:r>
            <a:r>
              <a:rPr lang="zh-CN" altLang="en-US" dirty="0"/>
              <a:t>≤</a:t>
            </a:r>
            <a:r>
              <a:rPr lang="en-US" dirty="0" err="1"/>
              <a:t>i</a:t>
            </a:r>
            <a:r>
              <a:rPr lang="zh-CN" altLang="en-US" dirty="0"/>
              <a:t>≤</a:t>
            </a:r>
            <a:r>
              <a:rPr lang="en-US" dirty="0"/>
              <a:t>m</a:t>
            </a:r>
            <a:r>
              <a:rPr lang="zh-CN" altLang="en-US" dirty="0"/>
              <a:t>，</a:t>
            </a:r>
            <a:r>
              <a:rPr lang="en-US" dirty="0"/>
              <a:t>1</a:t>
            </a:r>
            <a:r>
              <a:rPr lang="zh-CN" altLang="en-US" dirty="0"/>
              <a:t>≤</a:t>
            </a:r>
            <a:r>
              <a:rPr lang="en-US" dirty="0"/>
              <a:t>j</a:t>
            </a:r>
            <a:r>
              <a:rPr lang="zh-CN" altLang="en-US" dirty="0"/>
              <a:t>≤</a:t>
            </a:r>
            <a:r>
              <a:rPr lang="en-US" dirty="0"/>
              <a:t>n</a:t>
            </a:r>
            <a:r>
              <a:rPr lang="zh-CN" altLang="en-US" dirty="0"/>
              <a:t>；当然，此时，守方的损失也为</a:t>
            </a:r>
            <a:r>
              <a:rPr lang="en-US" dirty="0" err="1"/>
              <a:t>d</a:t>
            </a:r>
            <a:r>
              <a:rPr lang="en-US" baseline="-25000" dirty="0" err="1"/>
              <a:t>ij</a:t>
            </a:r>
            <a:r>
              <a:rPr lang="zh-CN" altLang="en-US" dirty="0"/>
              <a:t>（也可以说守方的收入为</a:t>
            </a:r>
            <a:r>
              <a:rPr lang="en-US" dirty="0"/>
              <a:t>-</a:t>
            </a:r>
            <a:r>
              <a:rPr lang="en-US" dirty="0" err="1"/>
              <a:t>d</a:t>
            </a:r>
            <a:r>
              <a:rPr lang="en-US" baseline="-25000" dirty="0" err="1"/>
              <a:t>ij</a:t>
            </a:r>
            <a:r>
              <a:rPr lang="zh-CN" altLang="en-US" dirty="0"/>
              <a:t>）。记</a:t>
            </a:r>
            <a:r>
              <a:rPr lang="en-US" dirty="0" err="1"/>
              <a:t>m</a:t>
            </a:r>
            <a:r>
              <a:rPr lang="en-US" altLang="zh-CN" dirty="0" err="1"/>
              <a:t>×</a:t>
            </a:r>
            <a:r>
              <a:rPr lang="en-US" dirty="0" err="1"/>
              <a:t>n</a:t>
            </a:r>
            <a:r>
              <a:rPr lang="zh-CN" altLang="en-US" dirty="0"/>
              <a:t>矩阵</a:t>
            </a:r>
            <a:r>
              <a:rPr lang="en-US" dirty="0"/>
              <a:t>D=[</a:t>
            </a:r>
            <a:r>
              <a:rPr lang="en-US" dirty="0" err="1"/>
              <a:t>d</a:t>
            </a:r>
            <a:r>
              <a:rPr lang="en-US" baseline="-25000" dirty="0" err="1"/>
              <a:t>ij</a:t>
            </a:r>
            <a:r>
              <a:rPr lang="en-US" dirty="0"/>
              <a:t>]</a:t>
            </a:r>
            <a:r>
              <a:rPr lang="zh-CN" altLang="en-US" dirty="0"/>
              <a:t>为黑客攻方的</a:t>
            </a:r>
            <a:r>
              <a:rPr lang="zh-CN" altLang="en-US" dirty="0">
                <a:solidFill>
                  <a:srgbClr val="FF0000"/>
                </a:solidFill>
              </a:rPr>
              <a:t>收入矩阵</a:t>
            </a:r>
            <a:r>
              <a:rPr lang="zh-CN" altLang="en-US" dirty="0"/>
              <a:t>，它当然也是红客守方的</a:t>
            </a:r>
            <a:r>
              <a:rPr lang="zh-CN" altLang="en-US" dirty="0">
                <a:solidFill>
                  <a:srgbClr val="FF0000"/>
                </a:solidFill>
              </a:rPr>
              <a:t>损失矩阵</a:t>
            </a:r>
            <a:r>
              <a:rPr lang="zh-CN" altLang="en-US" dirty="0"/>
              <a:t>。</a:t>
            </a:r>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60131"/>
            <a:ext cx="8229600" cy="3510915"/>
          </a:xfrm>
        </p:spPr>
        <p:txBody>
          <a:bodyPr>
            <a:noAutofit/>
          </a:bodyPr>
          <a:lstStyle/>
          <a:p>
            <a:r>
              <a:rPr lang="zh-CN" altLang="en-US" dirty="0"/>
              <a:t>这种沙盘非常接近实战：</a:t>
            </a:r>
            <a:endParaRPr lang="en-US" altLang="zh-CN" dirty="0"/>
          </a:p>
          <a:p>
            <a:pPr>
              <a:buNone/>
            </a:pPr>
            <a:r>
              <a:rPr lang="en-US" dirty="0"/>
              <a:t>1</a:t>
            </a:r>
            <a:r>
              <a:rPr lang="zh-CN" altLang="en-US" dirty="0"/>
              <a:t>）虽然在实战中，也许无法准确掌握对方的全部手段，但是，可以在平常，通过日积月累，了解其大概（当然，越精准越好）；</a:t>
            </a:r>
            <a:endParaRPr lang="en-US" altLang="zh-CN" dirty="0"/>
          </a:p>
          <a:p>
            <a:pPr>
              <a:buNone/>
            </a:pPr>
            <a:r>
              <a:rPr lang="en-US" dirty="0"/>
              <a:t>2</a:t>
            </a:r>
            <a:r>
              <a:rPr lang="zh-CN" altLang="en-US" dirty="0"/>
              <a:t>）虽然在政治对抗中，收入矩阵</a:t>
            </a:r>
            <a:r>
              <a:rPr lang="en-US" dirty="0"/>
              <a:t>D</a:t>
            </a:r>
            <a:r>
              <a:rPr lang="zh-CN" altLang="en-US" dirty="0"/>
              <a:t>难以达成共识，但是，在经济对抗中，就完全没有这个问题了，所以，此时的沙盘就能够很逼真了。</a:t>
            </a:r>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72241"/>
            <a:ext cx="8229600" cy="3510915"/>
          </a:xfrm>
        </p:spPr>
        <p:txBody>
          <a:bodyPr>
            <a:noAutofit/>
          </a:bodyPr>
          <a:lstStyle/>
          <a:p>
            <a:r>
              <a:rPr lang="zh-CN" altLang="en-US" dirty="0"/>
              <a:t>当攻守双方的收入（损失）矩阵确定后，它们的整体实力就确定了，余下的问题就是在如此实力的条件下，各方如何为自己争得最大的利益，即，攻方要想获得尽可能多的收入，而守方则想尽可能地减少损失。</a:t>
            </a:r>
          </a:p>
          <a:p>
            <a:r>
              <a:rPr lang="zh-CN" altLang="en-US" dirty="0"/>
              <a:t>下面，就来给出相关的攻防策略（称为</a:t>
            </a:r>
            <a:r>
              <a:rPr lang="zh-CN" altLang="en-US" dirty="0">
                <a:solidFill>
                  <a:srgbClr val="FF0000"/>
                </a:solidFill>
              </a:rPr>
              <a:t>最优策略</a:t>
            </a:r>
            <a:r>
              <a:rPr lang="zh-CN" altLang="en-US" dirty="0"/>
              <a:t>），使得能够同时满足攻守双方的愿望。</a:t>
            </a:r>
          </a:p>
          <a:p>
            <a:r>
              <a:rPr lang="zh-CN" altLang="en-US" dirty="0"/>
              <a:t>在平时，攻守双方应该努力提高自己的本领，使得自己在收入（损失）矩阵中占据优势；在战时，攻守双方一定要理智，要以自己利益最大化为目标，而不做损人不利己的事情。</a:t>
            </a:r>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35079"/>
            <a:ext cx="8229600" cy="3510915"/>
          </a:xfrm>
        </p:spPr>
        <p:txBody>
          <a:bodyPr>
            <a:noAutofit/>
          </a:bodyPr>
          <a:lstStyle/>
          <a:p>
            <a:r>
              <a:rPr lang="zh-CN" altLang="en-US" dirty="0"/>
              <a:t>下面在攻守双方都是理智的前提下，来进行沙盘演练：</a:t>
            </a:r>
          </a:p>
          <a:p>
            <a:r>
              <a:rPr lang="zh-CN" altLang="en-US" dirty="0"/>
              <a:t>一方面，对于任意</a:t>
            </a:r>
            <a:r>
              <a:rPr lang="en-US" dirty="0"/>
              <a:t>1</a:t>
            </a:r>
            <a:r>
              <a:rPr lang="zh-CN" altLang="en-US" dirty="0"/>
              <a:t>≤</a:t>
            </a:r>
            <a:r>
              <a:rPr lang="en-US" dirty="0" err="1"/>
              <a:t>i</a:t>
            </a:r>
            <a:r>
              <a:rPr lang="zh-CN" altLang="en-US" dirty="0"/>
              <a:t>≤</a:t>
            </a:r>
            <a:r>
              <a:rPr lang="en-US" dirty="0"/>
              <a:t>m</a:t>
            </a:r>
            <a:r>
              <a:rPr lang="zh-CN" altLang="en-US" dirty="0"/>
              <a:t>，假如攻方用手段</a:t>
            </a:r>
            <a:r>
              <a:rPr lang="en-US" dirty="0" err="1"/>
              <a:t>a</a:t>
            </a:r>
            <a:r>
              <a:rPr lang="en-US" baseline="-25000" dirty="0" err="1"/>
              <a:t>i</a:t>
            </a:r>
            <a:r>
              <a:rPr lang="zh-CN" altLang="en-US" dirty="0"/>
              <a:t>展开攻击，那么，守方一定会用使自己的损失</a:t>
            </a:r>
            <a:r>
              <a:rPr lang="en-US" dirty="0" err="1"/>
              <a:t>d</a:t>
            </a:r>
            <a:r>
              <a:rPr lang="en-US" baseline="-25000" dirty="0" err="1"/>
              <a:t>ij</a:t>
            </a:r>
            <a:r>
              <a:rPr lang="zh-CN" altLang="en-US" dirty="0"/>
              <a:t>达到最小（即，</a:t>
            </a: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err="1"/>
              <a:t>n</a:t>
            </a:r>
            <a:r>
              <a:rPr lang="en-US" dirty="0" err="1"/>
              <a:t>d</a:t>
            </a:r>
            <a:r>
              <a:rPr lang="en-US" baseline="-25000" dirty="0" err="1"/>
              <a:t>ij</a:t>
            </a:r>
            <a:r>
              <a:rPr lang="zh-CN" altLang="en-US" dirty="0"/>
              <a:t>）的那个手段</a:t>
            </a:r>
            <a:r>
              <a:rPr lang="en-US" dirty="0" err="1"/>
              <a:t>b</a:t>
            </a:r>
            <a:r>
              <a:rPr lang="en-US" baseline="-25000" dirty="0" err="1"/>
              <a:t>j</a:t>
            </a:r>
            <a:r>
              <a:rPr lang="zh-CN" altLang="en-US" dirty="0"/>
              <a:t>来进行防护；于是，在精明的守方不出差错的前提下，攻方所能够企望获得的最大收入是</a:t>
            </a:r>
          </a:p>
          <a:p>
            <a:pPr algn="ctr">
              <a:buNone/>
            </a:pP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a:t>m</a:t>
            </a: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err="1"/>
              <a:t>n</a:t>
            </a:r>
            <a:r>
              <a:rPr lang="en-US" dirty="0" err="1"/>
              <a:t>d</a:t>
            </a:r>
            <a:r>
              <a:rPr lang="en-US" baseline="-25000" dirty="0" err="1"/>
              <a:t>ij</a:t>
            </a:r>
            <a:r>
              <a:rPr lang="en-US" dirty="0"/>
              <a:t>]</a:t>
            </a:r>
            <a:r>
              <a:rPr lang="zh-CN" altLang="en-US" dirty="0"/>
              <a:t>。</a:t>
            </a:r>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4674" y="1635079"/>
            <a:ext cx="8229600" cy="3510915"/>
          </a:xfrm>
        </p:spPr>
        <p:txBody>
          <a:bodyPr>
            <a:noAutofit/>
          </a:bodyPr>
          <a:lstStyle/>
          <a:p>
            <a:r>
              <a:rPr lang="zh-CN" altLang="en-US" dirty="0"/>
              <a:t>另一方面，对于任意</a:t>
            </a:r>
            <a:r>
              <a:rPr lang="en-US" dirty="0"/>
              <a:t>1</a:t>
            </a:r>
            <a:r>
              <a:rPr lang="zh-CN" altLang="en-US" dirty="0"/>
              <a:t>≤</a:t>
            </a:r>
            <a:r>
              <a:rPr lang="en-US" dirty="0"/>
              <a:t>j</a:t>
            </a:r>
            <a:r>
              <a:rPr lang="zh-CN" altLang="en-US" dirty="0"/>
              <a:t>≤</a:t>
            </a:r>
            <a:r>
              <a:rPr lang="en-US" dirty="0"/>
              <a:t>n</a:t>
            </a:r>
            <a:r>
              <a:rPr lang="zh-CN" altLang="en-US" dirty="0"/>
              <a:t>，假如守方用手段</a:t>
            </a:r>
            <a:r>
              <a:rPr lang="en-US" dirty="0" err="1"/>
              <a:t>b</a:t>
            </a:r>
            <a:r>
              <a:rPr lang="en-US" baseline="-25000" dirty="0" err="1"/>
              <a:t>j</a:t>
            </a:r>
            <a:r>
              <a:rPr lang="zh-CN" altLang="en-US" dirty="0"/>
              <a:t>来进行防护，那么，攻方一定会用使自己的收入</a:t>
            </a:r>
            <a:r>
              <a:rPr lang="en-US" dirty="0" err="1"/>
              <a:t>d</a:t>
            </a:r>
            <a:r>
              <a:rPr lang="en-US" baseline="-25000" dirty="0" err="1"/>
              <a:t>ij</a:t>
            </a:r>
            <a:r>
              <a:rPr lang="zh-CN" altLang="en-US" dirty="0"/>
              <a:t>达到最大（即，</a:t>
            </a: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err="1"/>
              <a:t>m</a:t>
            </a:r>
            <a:r>
              <a:rPr lang="en-US" dirty="0" err="1"/>
              <a:t>d</a:t>
            </a:r>
            <a:r>
              <a:rPr lang="en-US" baseline="-25000" dirty="0" err="1"/>
              <a:t>ij</a:t>
            </a:r>
            <a:r>
              <a:rPr lang="zh-CN" altLang="en-US" dirty="0"/>
              <a:t>）的那个手段</a:t>
            </a:r>
            <a:r>
              <a:rPr lang="en-US" dirty="0" err="1"/>
              <a:t>a</a:t>
            </a:r>
            <a:r>
              <a:rPr lang="en-US" baseline="-25000" dirty="0" err="1"/>
              <a:t>i</a:t>
            </a:r>
            <a:r>
              <a:rPr lang="zh-CN" altLang="en-US" dirty="0"/>
              <a:t>去展开攻击；于是，在精明的攻方不出差错的前提下，守方所能够企望的最小损失是</a:t>
            </a:r>
          </a:p>
          <a:p>
            <a:pPr algn="ctr">
              <a:buNone/>
            </a:pP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a:t>n</a:t>
            </a: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err="1"/>
              <a:t>m</a:t>
            </a:r>
            <a:r>
              <a:rPr lang="en-US" dirty="0" err="1"/>
              <a:t>d</a:t>
            </a:r>
            <a:r>
              <a:rPr lang="en-US" baseline="-25000" dirty="0" err="1"/>
              <a:t>ij</a:t>
            </a:r>
            <a:r>
              <a:rPr lang="en-US" dirty="0"/>
              <a:t>]</a:t>
            </a:r>
            <a:r>
              <a:rPr lang="zh-CN" altLang="en-US" dirty="0"/>
              <a:t>。</a:t>
            </a:r>
            <a:endParaRPr lang="en-US" altLang="zh-CN" dirty="0"/>
          </a:p>
          <a:p>
            <a:r>
              <a:rPr lang="zh-CN" altLang="en-US" dirty="0"/>
              <a:t>假如在收入矩阵</a:t>
            </a:r>
            <a:r>
              <a:rPr lang="en-US" dirty="0"/>
              <a:t>D</a:t>
            </a:r>
            <a:r>
              <a:rPr lang="zh-CN" altLang="en-US" dirty="0"/>
              <a:t>中，碰巧成立等式</a:t>
            </a:r>
          </a:p>
          <a:p>
            <a:pPr>
              <a:buNone/>
            </a:pP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a:t>m</a:t>
            </a: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err="1"/>
              <a:t>n</a:t>
            </a:r>
            <a:r>
              <a:rPr lang="en-US" dirty="0" err="1"/>
              <a:t>d</a:t>
            </a:r>
            <a:r>
              <a:rPr lang="en-US" baseline="-25000" dirty="0" err="1"/>
              <a:t>ij</a:t>
            </a:r>
            <a:r>
              <a:rPr lang="en-US" dirty="0"/>
              <a:t>]=min</a:t>
            </a:r>
            <a:r>
              <a:rPr lang="en-US" baseline="-25000" dirty="0"/>
              <a:t>1</a:t>
            </a:r>
            <a:r>
              <a:rPr lang="zh-CN" altLang="en-US" baseline="-25000" dirty="0"/>
              <a:t>≤</a:t>
            </a:r>
            <a:r>
              <a:rPr lang="en-US" baseline="-25000" dirty="0"/>
              <a:t>j</a:t>
            </a:r>
            <a:r>
              <a:rPr lang="zh-CN" altLang="en-US" baseline="-25000" dirty="0"/>
              <a:t>≤</a:t>
            </a:r>
            <a:r>
              <a:rPr lang="en-US" baseline="-25000" dirty="0"/>
              <a:t>n</a:t>
            </a:r>
            <a:r>
              <a:rPr lang="en-US" dirty="0"/>
              <a:t>[max</a:t>
            </a:r>
            <a:r>
              <a:rPr lang="en-US" baseline="-25000" dirty="0"/>
              <a:t>1</a:t>
            </a:r>
            <a:r>
              <a:rPr lang="zh-CN" altLang="en-US" baseline="-25000" dirty="0"/>
              <a:t>≤</a:t>
            </a:r>
            <a:r>
              <a:rPr lang="en-US" baseline="-25000" dirty="0" err="1"/>
              <a:t>i</a:t>
            </a:r>
            <a:r>
              <a:rPr lang="zh-CN" altLang="en-US" baseline="-25000" dirty="0"/>
              <a:t>≤</a:t>
            </a:r>
            <a:r>
              <a:rPr lang="en-US" baseline="-25000" dirty="0" err="1"/>
              <a:t>m</a:t>
            </a:r>
            <a:r>
              <a:rPr lang="en-US" dirty="0" err="1"/>
              <a:t>d</a:t>
            </a:r>
            <a:r>
              <a:rPr lang="en-US" baseline="-25000" dirty="0" err="1"/>
              <a:t>ij</a:t>
            </a:r>
            <a:r>
              <a:rPr lang="en-US" dirty="0"/>
              <a:t>]=</a:t>
            </a:r>
            <a:r>
              <a:rPr lang="en-US" dirty="0" err="1"/>
              <a:t>d</a:t>
            </a:r>
            <a:r>
              <a:rPr lang="en-US" baseline="-25000" dirty="0" err="1"/>
              <a:t>st</a:t>
            </a:r>
            <a:r>
              <a:rPr lang="zh-CN" altLang="en-US" dirty="0"/>
              <a:t>，</a:t>
            </a:r>
          </a:p>
          <a:p>
            <a:pPr algn="ctr">
              <a:buNone/>
            </a:pPr>
            <a:endParaRPr lang="zh-CN" altLang="en-US" dirty="0"/>
          </a:p>
          <a:p>
            <a:endParaRPr lang="en-US" altLang="zh-CN" dirty="0"/>
          </a:p>
          <a:p>
            <a:endParaRPr lang="zh-CN" altLang="zh-CN" sz="2400" dirty="0"/>
          </a:p>
        </p:txBody>
      </p:sp>
      <p:sp>
        <p:nvSpPr>
          <p:cNvPr id="3" name="标题 2"/>
          <p:cNvSpPr>
            <a:spLocks noGrp="1"/>
          </p:cNvSpPr>
          <p:nvPr>
            <p:ph type="title"/>
          </p:nvPr>
        </p:nvSpPr>
        <p:spPr>
          <a:xfrm>
            <a:off x="419622" y="161904"/>
            <a:ext cx="8229600" cy="1143000"/>
          </a:xfrm>
        </p:spPr>
        <p:txBody>
          <a:bodyPr>
            <a:normAutofit fontScale="90000"/>
          </a:bodyPr>
          <a:lstStyle/>
          <a:p>
            <a:r>
              <a:rPr lang="en-US" altLang="zh-CN" dirty="0">
                <a:solidFill>
                  <a:schemeClr val="bg2">
                    <a:lumMod val="25000"/>
                  </a:schemeClr>
                </a:solidFill>
              </a:rPr>
              <a:t>9.1</a:t>
            </a:r>
            <a:r>
              <a:rPr lang="zh-CN" altLang="en-US" dirty="0">
                <a:solidFill>
                  <a:schemeClr val="bg2">
                    <a:lumMod val="25000"/>
                  </a:schemeClr>
                </a:solidFill>
              </a:rPr>
              <a:t> 最佳攻防策略与武器库的丰富和淘汰原则</a:t>
            </a:r>
            <a:endParaRPr lang="zh-CN" altLang="zh-CN" dirty="0">
              <a:solidFill>
                <a:schemeClr val="bg2">
                  <a:lumMod val="25000"/>
                </a:schemeClr>
              </a:solidFill>
            </a:endParaRPr>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spTree>
    <p:extLst>
      <p:ext uri="{BB962C8B-B14F-4D97-AF65-F5344CB8AC3E}">
        <p14:creationId xmlns:p14="http://schemas.microsoft.com/office/powerpoint/2010/main" val="1427605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766</TotalTime>
  <Words>4163</Words>
  <Application>Microsoft Office PowerPoint</Application>
  <PresentationFormat>全屏显示(4:3)</PresentationFormat>
  <Paragraphs>169</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宋体</vt:lpstr>
      <vt:lpstr>Lucida Sans Unicode</vt:lpstr>
      <vt:lpstr>Tw Cen MT</vt:lpstr>
      <vt:lpstr>Verdana</vt:lpstr>
      <vt:lpstr>Wingdings</vt:lpstr>
      <vt:lpstr>Wingdings 2</vt:lpstr>
      <vt:lpstr>Wingdings 3</vt:lpstr>
      <vt:lpstr>Concourse</vt:lpstr>
      <vt:lpstr>第9章 ---沙盘演练的最佳攻防策略 </vt:lpstr>
      <vt:lpstr>PowerPoint 演示文稿</vt:lpstr>
      <vt:lpstr>PowerPoint 演示文稿</vt:lpstr>
      <vt:lpstr>PowerPoint 演示文稿</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9.1 最佳攻防策略与武器库的丰富和淘汰原则</vt:lpstr>
      <vt:lpstr>9.2 最佳攻防策略的计算</vt:lpstr>
      <vt:lpstr>9.2 最佳攻防策略的计算</vt:lpstr>
      <vt:lpstr>9.2 最佳攻防策略的计算</vt:lpstr>
      <vt:lpstr>9.2 最佳攻防策略的计算</vt:lpstr>
      <vt:lpstr>9.2 最佳攻防策略的计算</vt:lpstr>
      <vt:lpstr>9.2 最佳攻防策略的计算</vt:lpstr>
      <vt:lpstr>9.2 最佳攻防策略的计算</vt:lpstr>
      <vt:lpstr>9.2 最佳攻防策略的计算</vt:lpstr>
      <vt:lpstr>9.2 最佳攻防策略的计算</vt:lpstr>
      <vt:lpstr>本章结束，谢谢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LiuLian</dc:creator>
  <cp:lastModifiedBy>zhiwei wang</cp:lastModifiedBy>
  <cp:revision>49</cp:revision>
  <dcterms:created xsi:type="dcterms:W3CDTF">2014-09-16T21:33:07Z</dcterms:created>
  <dcterms:modified xsi:type="dcterms:W3CDTF">2020-01-30T02:15:39Z</dcterms:modified>
</cp:coreProperties>
</file>