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45" r:id="rId4"/>
    <p:sldId id="268" r:id="rId6"/>
    <p:sldId id="259" r:id="rId7"/>
    <p:sldId id="439" r:id="rId8"/>
    <p:sldId id="440" r:id="rId9"/>
    <p:sldId id="441" r:id="rId10"/>
    <p:sldId id="442" r:id="rId11"/>
    <p:sldId id="443" r:id="rId12"/>
    <p:sldId id="444" r:id="rId13"/>
    <p:sldId id="445" r:id="rId14"/>
    <p:sldId id="446" r:id="rId15"/>
    <p:sldId id="424" r:id="rId16"/>
    <p:sldId id="425" r:id="rId17"/>
    <p:sldId id="447" r:id="rId18"/>
    <p:sldId id="448" r:id="rId19"/>
    <p:sldId id="449" r:id="rId20"/>
    <p:sldId id="429" r:id="rId21"/>
    <p:sldId id="430" r:id="rId22"/>
    <p:sldId id="431" r:id="rId23"/>
    <p:sldId id="450" r:id="rId24"/>
    <p:sldId id="451" r:id="rId25"/>
    <p:sldId id="452" r:id="rId26"/>
    <p:sldId id="454" r:id="rId27"/>
    <p:sldId id="455" r:id="rId28"/>
    <p:sldId id="456" r:id="rId29"/>
    <p:sldId id="457" r:id="rId30"/>
    <p:sldId id="432" r:id="rId31"/>
    <p:sldId id="350" r:id="rId32"/>
    <p:sldId id="458" r:id="rId33"/>
    <p:sldId id="433" r:id="rId34"/>
    <p:sldId id="469" r:id="rId35"/>
    <p:sldId id="470" r:id="rId36"/>
    <p:sldId id="471" r:id="rId37"/>
    <p:sldId id="472" r:id="rId38"/>
    <p:sldId id="343"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4B8"/>
    <a:srgbClr val="2D368F"/>
    <a:srgbClr val="26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86"/>
      </p:cViewPr>
      <p:guideLst>
        <p:guide orient="horz" pos="2182"/>
        <p:guide pos="379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gs" Target="tags/tag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185C-1E2D-4EDB-B889-CB265A27ED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745D1-DA8F-4751-8CEF-38823D6399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9456" y="274638"/>
            <a:ext cx="10322943" cy="1143000"/>
          </a:xfrm>
          <a:prstGeom prst="rect">
            <a:avLst/>
          </a:prstGeom>
        </p:spPr>
        <p:txBody>
          <a:bodyPr/>
          <a:lstStyle>
            <a:lvl1pPr>
              <a:defRPr b="1"/>
            </a:lvl1pPr>
          </a:lstStyle>
          <a:p>
            <a:r>
              <a:rPr lang="zh-CN" altLang="en-US" dirty="0" smtClean="0"/>
              <a:t>单击此处编辑母版标题样式</a:t>
            </a:r>
            <a:endParaRPr lang="zh-CN" altLang="en-US" dirty="0"/>
          </a:p>
        </p:txBody>
      </p:sp>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42204" y="274638"/>
            <a:ext cx="10340196"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FE65E-0E6C-4205-AA67-EC8986DF2123}"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C8DAA-A6DE-494A-AB1C-6FE8C52FAD20}" type="slidenum">
              <a:rPr lang="zh-CN" altLang="en-US" smtClean="0"/>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rtl="0" eaLnBrk="1" latinLnBrk="0" hangingPunct="1">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rgbClr val="0070C0"/>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0.jpeg"/><Relationship Id="rId7" Type="http://schemas.openxmlformats.org/officeDocument/2006/relationships/tags" Target="../tags/tag3.xml"/><Relationship Id="rId6" Type="http://schemas.openxmlformats.org/officeDocument/2006/relationships/image" Target="../media/image9.jpeg"/><Relationship Id="rId5" Type="http://schemas.openxmlformats.org/officeDocument/2006/relationships/tags" Target="../tags/tag2.xml"/><Relationship Id="rId4" Type="http://schemas.openxmlformats.org/officeDocument/2006/relationships/hyperlink" Target="http://image.baidu.com/i?ct=503316480&amp;z=552597550&amp;tn=baiduimagedetail&amp;word=&#39321;&#27700;" TargetMode="External"/><Relationship Id="rId3" Type="http://schemas.openxmlformats.org/officeDocument/2006/relationships/image" Target="../media/image8.jpeg"/><Relationship Id="rId2" Type="http://schemas.openxmlformats.org/officeDocument/2006/relationships/tags" Target="../tags/tag1.xml"/><Relationship Id="rId1" Type="http://schemas.openxmlformats.org/officeDocument/2006/relationships/hyperlink" Target="http://image.baidu.com/i?ct=503316480&amp;z=313898552&amp;tn=baiduimagedetail&amp;word=&#39321;&#277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1" cstate="print">
            <a:extLst>
              <a:ext uri="{28A0092B-C50C-407E-A947-70E740481C1C}">
                <a14:useLocalDpi xmlns:a14="http://schemas.microsoft.com/office/drawing/2010/main" val="0"/>
              </a:ext>
            </a:extLst>
          </a:blip>
          <a:srcRect t="3432" r="3996" b="15542"/>
          <a:stretch>
            <a:fillRect/>
          </a:stretch>
        </p:blipFill>
        <p:spPr>
          <a:xfrm>
            <a:off x="0" y="247356"/>
            <a:ext cx="12192000" cy="6610644"/>
          </a:xfrm>
          <a:prstGeom prst="rect">
            <a:avLst/>
          </a:prstGeom>
        </p:spPr>
      </p:pic>
      <p:sp>
        <p:nvSpPr>
          <p:cNvPr id="15" name="矩形 14"/>
          <p:cNvSpPr/>
          <p:nvPr/>
        </p:nvSpPr>
        <p:spPr>
          <a:xfrm>
            <a:off x="1511300" y="2131060"/>
            <a:ext cx="6878955" cy="922020"/>
          </a:xfrm>
          <a:prstGeom prst="rect">
            <a:avLst/>
          </a:prstGeom>
        </p:spPr>
        <p:txBody>
          <a:bodyPr wrap="square">
            <a:spAutoFit/>
            <a:scene3d>
              <a:camera prst="orthographicFront"/>
              <a:lightRig rig="threePt" dir="t"/>
            </a:scene3d>
          </a:bodyPr>
          <a:lstStyle/>
          <a:p>
            <a:pPr fontAlgn="auto">
              <a:spcAft>
                <a:spcPts val="0"/>
              </a:spcAft>
              <a:defRPr/>
            </a:pPr>
            <a:r>
              <a:rPr lang="zh-CN" altLang="en-US" sz="5400" b="1" dirty="0">
                <a:solidFill>
                  <a:schemeClr val="accent2"/>
                </a:solidFill>
                <a:latin typeface="+mj-ea"/>
                <a:ea typeface="+mj-ea"/>
                <a:sym typeface="+mn-ea"/>
              </a:rPr>
              <a:t>第十二章 定价策略</a:t>
            </a:r>
            <a:endParaRPr lang="zh-CN" altLang="en-US" sz="5400" b="1" dirty="0">
              <a:solidFill>
                <a:schemeClr val="accent2"/>
              </a:solidFill>
              <a:latin typeface="+mj-ea"/>
              <a:ea typeface="+mj-ea"/>
            </a:endParaRPr>
          </a:p>
        </p:txBody>
      </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23" name="矩形 22"/>
          <p:cNvSpPr/>
          <p:nvPr/>
        </p:nvSpPr>
        <p:spPr>
          <a:xfrm>
            <a:off x="5588737" y="3575304"/>
            <a:ext cx="6533196" cy="534035"/>
          </a:xfrm>
          <a:prstGeom prst="rect">
            <a:avLst/>
          </a:prstGeom>
        </p:spPr>
        <p:txBody>
          <a:bodyPr wrap="square">
            <a:spAutoFit/>
            <a:scene3d>
              <a:camera prst="orthographicFront"/>
              <a:lightRig rig="threePt" dir="t"/>
            </a:scene3d>
          </a:bodyPr>
          <a:lstStyle/>
          <a:p>
            <a:pPr>
              <a:lnSpc>
                <a:spcPct val="120000"/>
              </a:lnSpc>
            </a:pPr>
            <a:r>
              <a:rPr lang="zh-CN" altLang="en-US" sz="2400" dirty="0">
                <a:solidFill>
                  <a:schemeClr val="bg2">
                    <a:lumMod val="50000"/>
                  </a:schemeClr>
                </a:solidFill>
                <a:latin typeface="+mj-ea"/>
                <a:ea typeface="+mj-ea"/>
              </a:rPr>
              <a:t>主讲人：</a:t>
            </a:r>
            <a:endParaRPr lang="zh-CN" altLang="en-US" sz="2400" dirty="0">
              <a:solidFill>
                <a:schemeClr val="bg2">
                  <a:lumMod val="50000"/>
                </a:schemeClr>
              </a:solidFill>
              <a:latin typeface="+mj-ea"/>
              <a:ea typeface="+mj-ea"/>
            </a:endParaRPr>
          </a:p>
        </p:txBody>
      </p:sp>
      <p:sp>
        <p:nvSpPr>
          <p:cNvPr id="24" name="矩形 23"/>
          <p:cNvSpPr/>
          <p:nvPr/>
        </p:nvSpPr>
        <p:spPr>
          <a:xfrm>
            <a:off x="2167128" y="34838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1350"/>
                            </p:stCondLst>
                            <p:childTnLst>
                              <p:par>
                                <p:cTn id="12" presetID="17" presetClass="entr" presetSubtype="8" fill="hold" grpId="0" nodeType="afterEffect">
                                  <p:stCondLst>
                                    <p:cond delay="0"/>
                                  </p:stCondLst>
                                  <p:iterate type="lt">
                                    <p:tmPct val="10000"/>
                                  </p:iterate>
                                  <p:childTnLst>
                                    <p:set>
                                      <p:cBhvr>
                                        <p:cTn id="13" dur="1" fill="hold">
                                          <p:stCondLst>
                                            <p:cond delay="0"/>
                                          </p:stCondLst>
                                        </p:cTn>
                                        <p:tgtEl>
                                          <p:spTgt spid="23"/>
                                        </p:tgtEl>
                                        <p:attrNameLst>
                                          <p:attrName>style.visibility</p:attrName>
                                        </p:attrNameLst>
                                      </p:cBhvr>
                                      <p:to>
                                        <p:strVal val="visible"/>
                                      </p:to>
                                    </p:set>
                                    <p:anim calcmode="lin" valueType="num">
                                      <p:cBhvr>
                                        <p:cTn id="14" dur="750" fill="hold"/>
                                        <p:tgtEl>
                                          <p:spTgt spid="23"/>
                                        </p:tgtEl>
                                        <p:attrNameLst>
                                          <p:attrName>ppt_x</p:attrName>
                                        </p:attrNameLst>
                                      </p:cBhvr>
                                      <p:tavLst>
                                        <p:tav tm="0">
                                          <p:val>
                                            <p:strVal val="#ppt_x-#ppt_w/2"/>
                                          </p:val>
                                        </p:tav>
                                        <p:tav tm="100000">
                                          <p:val>
                                            <p:strVal val="#ppt_x"/>
                                          </p:val>
                                        </p:tav>
                                      </p:tavLst>
                                    </p:anim>
                                    <p:anim calcmode="lin" valueType="num">
                                      <p:cBhvr>
                                        <p:cTn id="15" dur="750" fill="hold"/>
                                        <p:tgtEl>
                                          <p:spTgt spid="23"/>
                                        </p:tgtEl>
                                        <p:attrNameLst>
                                          <p:attrName>ppt_y</p:attrName>
                                        </p:attrNameLst>
                                      </p:cBhvr>
                                      <p:tavLst>
                                        <p:tav tm="0">
                                          <p:val>
                                            <p:strVal val="#ppt_y"/>
                                          </p:val>
                                        </p:tav>
                                        <p:tav tm="100000">
                                          <p:val>
                                            <p:strVal val="#ppt_y"/>
                                          </p:val>
                                        </p:tav>
                                      </p:tavLst>
                                    </p:anim>
                                    <p:anim calcmode="lin" valueType="num">
                                      <p:cBhvr>
                                        <p:cTn id="16" dur="750" fill="hold"/>
                                        <p:tgtEl>
                                          <p:spTgt spid="23"/>
                                        </p:tgtEl>
                                        <p:attrNameLst>
                                          <p:attrName>ppt_w</p:attrName>
                                        </p:attrNameLst>
                                      </p:cBhvr>
                                      <p:tavLst>
                                        <p:tav tm="0">
                                          <p:val>
                                            <p:fltVal val="0"/>
                                          </p:val>
                                        </p:tav>
                                        <p:tav tm="100000">
                                          <p:val>
                                            <p:strVal val="#ppt_w"/>
                                          </p:val>
                                        </p:tav>
                                      </p:tavLst>
                                    </p:anim>
                                    <p:anim calcmode="lin" valueType="num">
                                      <p:cBhvr>
                                        <p:cTn id="17" dur="75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市场三：寡头竞争市场</a:t>
            </a:r>
            <a:endParaRPr lang="zh-CN" altLang="en-US" dirty="0"/>
          </a:p>
        </p:txBody>
      </p:sp>
      <p:sp>
        <p:nvSpPr>
          <p:cNvPr id="4" name="文本框 3"/>
          <p:cNvSpPr txBox="1"/>
          <p:nvPr/>
        </p:nvSpPr>
        <p:spPr>
          <a:xfrm>
            <a:off x="1242060" y="1721485"/>
            <a:ext cx="9811385" cy="3857625"/>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生产的产品相同或是很近似的替代品</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市场进入非常困难</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企业数目很少，但每个企业的市场份额都相当大，足以对价格的制定产生举足轻重的影响</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市场价格性对稳定，几家企业相互竞争又相互依存，任何企业都不能随意改变价格</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市场四：纯粹垄断市场</a:t>
            </a:r>
            <a:endParaRPr lang="zh-CN" altLang="en-US" dirty="0"/>
          </a:p>
        </p:txBody>
      </p:sp>
      <p:sp>
        <p:nvSpPr>
          <p:cNvPr id="4" name="文本框 3"/>
          <p:cNvSpPr txBox="1"/>
          <p:nvPr/>
        </p:nvSpPr>
        <p:spPr>
          <a:xfrm>
            <a:off x="1242060" y="1721485"/>
            <a:ext cx="9811385" cy="718820"/>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在一个行业中某种产品的生产和销售完全由一个卖主独家经营和控制。</a:t>
            </a:r>
            <a:endParaRPr lang="zh-CN" altLang="en-US" sz="2400"/>
          </a:p>
        </p:txBody>
      </p:sp>
      <p:sp>
        <p:nvSpPr>
          <p:cNvPr id="14340" name="Text Box 8"/>
          <p:cNvSpPr txBox="1"/>
          <p:nvPr/>
        </p:nvSpPr>
        <p:spPr>
          <a:xfrm>
            <a:off x="2944495" y="2967355"/>
            <a:ext cx="3671888" cy="1783715"/>
          </a:xfrm>
          <a:prstGeom prst="rect">
            <a:avLst/>
          </a:prstGeom>
          <a:noFill/>
          <a:ln w="9525">
            <a:noFill/>
          </a:ln>
        </p:spPr>
        <p:txBody>
          <a:bodyPr>
            <a:spAutoFit/>
          </a:bodyPr>
          <a:p>
            <a:pPr algn="l">
              <a:spcBef>
                <a:spcPct val="50000"/>
              </a:spcBef>
            </a:pPr>
            <a:r>
              <a:rPr lang="zh-CN" altLang="en-US" sz="2000" dirty="0">
                <a:solidFill>
                  <a:srgbClr val="CC3300"/>
                </a:solidFill>
                <a:latin typeface="Arial" panose="020B0604020202020204" pitchFamily="34" charset="0"/>
                <a:ea typeface="宋体" panose="02010600030101010101" pitchFamily="2" charset="-122"/>
              </a:rPr>
              <a:t>分为：</a:t>
            </a:r>
            <a:endParaRPr lang="zh-CN" altLang="en-US" sz="2000" dirty="0">
              <a:solidFill>
                <a:srgbClr val="CC3300"/>
              </a:solidFill>
              <a:latin typeface="Arial" panose="020B0604020202020204" pitchFamily="34" charset="0"/>
              <a:ea typeface="宋体" panose="02010600030101010101" pitchFamily="2" charset="-122"/>
            </a:endParaRPr>
          </a:p>
          <a:p>
            <a:pPr lvl="1" algn="l">
              <a:spcBef>
                <a:spcPct val="50000"/>
              </a:spcBef>
            </a:pPr>
            <a:r>
              <a:rPr lang="zh-CN" altLang="en-US" sz="2000" i="1" dirty="0">
                <a:solidFill>
                  <a:srgbClr val="000000"/>
                </a:solidFill>
                <a:latin typeface="Arial" panose="020B0604020202020204" pitchFamily="34" charset="0"/>
                <a:ea typeface="宋体" panose="02010600030101010101" pitchFamily="2" charset="-122"/>
              </a:rPr>
              <a:t>政府垄断</a:t>
            </a:r>
            <a:endParaRPr lang="zh-CN" altLang="en-US" sz="2000" i="1" dirty="0">
              <a:solidFill>
                <a:srgbClr val="000000"/>
              </a:solidFill>
              <a:latin typeface="Arial" panose="020B0604020202020204" pitchFamily="34" charset="0"/>
              <a:ea typeface="宋体" panose="02010600030101010101" pitchFamily="2" charset="-122"/>
            </a:endParaRPr>
          </a:p>
          <a:p>
            <a:pPr lvl="1" algn="l">
              <a:spcBef>
                <a:spcPct val="50000"/>
              </a:spcBef>
            </a:pPr>
            <a:r>
              <a:rPr lang="zh-CN" altLang="en-US" sz="2000" i="1" dirty="0">
                <a:solidFill>
                  <a:srgbClr val="000000"/>
                </a:solidFill>
                <a:latin typeface="Arial" panose="020B0604020202020204" pitchFamily="34" charset="0"/>
                <a:ea typeface="宋体" panose="02010600030101010101" pitchFamily="2" charset="-122"/>
              </a:rPr>
              <a:t>私人管制垄断</a:t>
            </a:r>
            <a:endParaRPr lang="zh-CN" altLang="en-US" sz="2000" i="1" dirty="0">
              <a:solidFill>
                <a:srgbClr val="000000"/>
              </a:solidFill>
              <a:latin typeface="Arial" panose="020B0604020202020204" pitchFamily="34" charset="0"/>
              <a:ea typeface="宋体" panose="02010600030101010101" pitchFamily="2" charset="-122"/>
            </a:endParaRPr>
          </a:p>
          <a:p>
            <a:pPr lvl="1" algn="l">
              <a:spcBef>
                <a:spcPct val="50000"/>
              </a:spcBef>
            </a:pPr>
            <a:r>
              <a:rPr lang="zh-CN" altLang="en-US" sz="2000" i="1" dirty="0">
                <a:solidFill>
                  <a:srgbClr val="000000"/>
                </a:solidFill>
                <a:latin typeface="Arial" panose="020B0604020202020204" pitchFamily="34" charset="0"/>
                <a:ea typeface="宋体" panose="02010600030101010101" pitchFamily="2" charset="-122"/>
              </a:rPr>
              <a:t>私人管制垄断</a:t>
            </a:r>
            <a:endParaRPr lang="zh-CN" altLang="en-US" sz="2000" i="1"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02</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6149581" y="3563375"/>
            <a:ext cx="16052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定价方法</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成本导向定价</a:t>
            </a:r>
            <a:r>
              <a:rPr lang="en-US" altLang="zh-CN" dirty="0">
                <a:sym typeface="+mn-ea"/>
              </a:rPr>
              <a:t>——</a:t>
            </a:r>
            <a:r>
              <a:rPr lang="zh-CN" altLang="en-US" dirty="0">
                <a:sym typeface="+mn-ea"/>
              </a:rPr>
              <a:t>成本加成定价法</a:t>
            </a:r>
            <a:endParaRPr lang="zh-CN" altLang="en-US" dirty="0">
              <a:sym typeface="+mn-ea"/>
            </a:endParaRPr>
          </a:p>
        </p:txBody>
      </p:sp>
      <p:sp>
        <p:nvSpPr>
          <p:cNvPr id="4" name="文本框 3"/>
          <p:cNvSpPr txBox="1"/>
          <p:nvPr/>
        </p:nvSpPr>
        <p:spPr>
          <a:xfrm>
            <a:off x="1242060" y="1721485"/>
            <a:ext cx="9811385" cy="2676525"/>
          </a:xfrm>
          <a:prstGeom prst="rect">
            <a:avLst/>
          </a:prstGeom>
          <a:noFill/>
        </p:spPr>
        <p:txBody>
          <a:bodyPr wrap="square" rtlCol="0" anchor="t">
            <a:spAutoFit/>
          </a:bodyPr>
          <a:p>
            <a:pPr algn="l"/>
            <a:r>
              <a:rPr lang="zh-CN" altLang="en-US" sz="2400" dirty="0">
                <a:solidFill>
                  <a:srgbClr val="000000"/>
                </a:solidFill>
                <a:latin typeface="楷体_GB2312" panose="02010609030101010101" pitchFamily="49" charset="-122"/>
                <a:ea typeface="楷体_GB2312" panose="02010609030101010101" pitchFamily="49" charset="-122"/>
                <a:sym typeface="+mn-ea"/>
              </a:rPr>
              <a:t>按照单位产品总成本加上一定百分比的加成率来制定价格。</a:t>
            </a:r>
            <a:endParaRPr lang="zh-CN" altLang="en-US" sz="2400" b="0" dirty="0">
              <a:solidFill>
                <a:srgbClr val="000000"/>
              </a:solidFill>
              <a:latin typeface="楷体_GB2312" panose="02010609030101010101" pitchFamily="49" charset="-122"/>
              <a:ea typeface="楷体_GB2312" panose="02010609030101010101" pitchFamily="49" charset="-122"/>
            </a:endParaRPr>
          </a:p>
          <a:p>
            <a:pPr algn="l"/>
            <a:endParaRPr lang="zh-CN" altLang="en-US" sz="2400" b="0" dirty="0">
              <a:solidFill>
                <a:srgbClr val="000000"/>
              </a:solidFill>
              <a:latin typeface="楷体_GB2312" panose="02010609030101010101" pitchFamily="49" charset="-122"/>
              <a:ea typeface="楷体_GB2312" panose="02010609030101010101" pitchFamily="49" charset="-122"/>
            </a:endParaRPr>
          </a:p>
          <a:p>
            <a:pPr algn="l"/>
            <a:r>
              <a:rPr lang="en-US" altLang="zh-CN" sz="2400" dirty="0">
                <a:solidFill>
                  <a:srgbClr val="000000"/>
                </a:solidFill>
                <a:latin typeface="Times New Roman" panose="02020603050405020304" pitchFamily="18" charset="0"/>
                <a:ea typeface="楷体_GB2312" panose="02010609030101010101" pitchFamily="49" charset="-122"/>
                <a:sym typeface="+mn-ea"/>
              </a:rPr>
              <a:t>          P = C ( 1 + R )</a:t>
            </a:r>
            <a:endParaRPr lang="en-US" altLang="zh-CN" sz="2400" b="0" dirty="0">
              <a:solidFill>
                <a:srgbClr val="000000"/>
              </a:solidFill>
              <a:latin typeface="Times New Roman" panose="02020603050405020304" pitchFamily="18" charset="0"/>
              <a:ea typeface="楷体_GB2312" panose="02010609030101010101" pitchFamily="49" charset="-122"/>
            </a:endParaRPr>
          </a:p>
          <a:p>
            <a:pPr algn="l"/>
            <a:endParaRPr lang="en-US" altLang="zh-CN" sz="2400" b="0" dirty="0">
              <a:solidFill>
                <a:srgbClr val="000000"/>
              </a:solidFill>
              <a:latin typeface="Times New Roman" panose="02020603050405020304" pitchFamily="18" charset="0"/>
              <a:ea typeface="楷体_GB2312" panose="02010609030101010101" pitchFamily="49" charset="-122"/>
            </a:endParaRPr>
          </a:p>
          <a:p>
            <a:pPr algn="l"/>
            <a:r>
              <a:rPr lang="en-US" altLang="zh-CN" sz="2400" dirty="0">
                <a:solidFill>
                  <a:srgbClr val="000000"/>
                </a:solidFill>
                <a:latin typeface="Times New Roman" panose="02020603050405020304" pitchFamily="18" charset="0"/>
                <a:ea typeface="楷体_GB2312" panose="02010609030101010101" pitchFamily="49" charset="-122"/>
                <a:sym typeface="+mn-ea"/>
              </a:rPr>
              <a:t>  P</a:t>
            </a:r>
            <a:r>
              <a:rPr lang="zh-CN" altLang="en-US" sz="2400" dirty="0">
                <a:solidFill>
                  <a:srgbClr val="000000"/>
                </a:solidFill>
                <a:latin typeface="Times New Roman" panose="02020603050405020304" pitchFamily="18" charset="0"/>
                <a:ea typeface="楷体_GB2312" panose="02010609030101010101" pitchFamily="49" charset="-122"/>
                <a:sym typeface="+mn-ea"/>
              </a:rPr>
              <a:t>：单位产品售价      </a:t>
            </a:r>
            <a:endParaRPr lang="zh-CN" altLang="en-US" sz="2400" b="0" dirty="0">
              <a:solidFill>
                <a:srgbClr val="000000"/>
              </a:solidFill>
              <a:latin typeface="Times New Roman" panose="02020603050405020304" pitchFamily="18" charset="0"/>
              <a:ea typeface="楷体_GB2312" panose="02010609030101010101" pitchFamily="49" charset="-122"/>
            </a:endParaRPr>
          </a:p>
          <a:p>
            <a:pPr algn="l"/>
            <a:r>
              <a:rPr lang="zh-CN" altLang="en-US" sz="2400" dirty="0">
                <a:solidFill>
                  <a:srgbClr val="000000"/>
                </a:solidFill>
                <a:latin typeface="Times New Roman" panose="02020603050405020304" pitchFamily="18" charset="0"/>
                <a:ea typeface="楷体_GB2312" panose="02010609030101010101" pitchFamily="49" charset="-122"/>
                <a:sym typeface="+mn-ea"/>
              </a:rPr>
              <a:t>  </a:t>
            </a:r>
            <a:r>
              <a:rPr lang="en-US" altLang="zh-CN" sz="2400" dirty="0">
                <a:solidFill>
                  <a:srgbClr val="000000"/>
                </a:solidFill>
                <a:latin typeface="Times New Roman" panose="02020603050405020304" pitchFamily="18" charset="0"/>
                <a:ea typeface="楷体_GB2312" panose="02010609030101010101" pitchFamily="49" charset="-122"/>
                <a:sym typeface="+mn-ea"/>
              </a:rPr>
              <a:t>C</a:t>
            </a:r>
            <a:r>
              <a:rPr lang="zh-CN" altLang="en-US" sz="2400" dirty="0">
                <a:solidFill>
                  <a:srgbClr val="000000"/>
                </a:solidFill>
                <a:latin typeface="Times New Roman" panose="02020603050405020304" pitchFamily="18" charset="0"/>
                <a:ea typeface="楷体_GB2312" panose="02010609030101010101" pitchFamily="49" charset="-122"/>
                <a:sym typeface="+mn-ea"/>
              </a:rPr>
              <a:t>：单位产品成本            </a:t>
            </a:r>
            <a:endParaRPr lang="zh-CN" altLang="en-US" sz="2400" b="0" dirty="0">
              <a:solidFill>
                <a:srgbClr val="000000"/>
              </a:solidFill>
              <a:latin typeface="Times New Roman" panose="02020603050405020304" pitchFamily="18" charset="0"/>
              <a:ea typeface="楷体_GB2312" panose="02010609030101010101" pitchFamily="49" charset="-122"/>
            </a:endParaRPr>
          </a:p>
          <a:p>
            <a:pPr algn="l"/>
            <a:r>
              <a:rPr lang="zh-CN" altLang="en-US" sz="2400" dirty="0">
                <a:solidFill>
                  <a:srgbClr val="000000"/>
                </a:solidFill>
                <a:latin typeface="Times New Roman" panose="02020603050405020304" pitchFamily="18" charset="0"/>
                <a:ea typeface="楷体_GB2312" panose="02010609030101010101" pitchFamily="49" charset="-122"/>
                <a:sym typeface="+mn-ea"/>
              </a:rPr>
              <a:t>  </a:t>
            </a:r>
            <a:r>
              <a:rPr lang="en-US" altLang="zh-CN" sz="2400" dirty="0">
                <a:solidFill>
                  <a:srgbClr val="000000"/>
                </a:solidFill>
                <a:latin typeface="Times New Roman" panose="02020603050405020304" pitchFamily="18" charset="0"/>
                <a:ea typeface="楷体_GB2312" panose="02010609030101010101" pitchFamily="49" charset="-122"/>
                <a:sym typeface="+mn-ea"/>
              </a:rPr>
              <a:t>R</a:t>
            </a:r>
            <a:r>
              <a:rPr lang="zh-CN" altLang="en-US" sz="2400" dirty="0">
                <a:solidFill>
                  <a:srgbClr val="000000"/>
                </a:solidFill>
                <a:latin typeface="Times New Roman" panose="02020603050405020304" pitchFamily="18" charset="0"/>
                <a:ea typeface="楷体_GB2312" panose="02010609030101010101" pitchFamily="49" charset="-122"/>
                <a:sym typeface="+mn-ea"/>
              </a:rPr>
              <a:t>：成本加成率</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成本导向定价</a:t>
            </a:r>
            <a:r>
              <a:rPr lang="en-US" altLang="zh-CN" dirty="0">
                <a:sym typeface="+mn-ea"/>
              </a:rPr>
              <a:t>——</a:t>
            </a:r>
            <a:r>
              <a:rPr lang="zh-CN" altLang="en-US" dirty="0">
                <a:sym typeface="+mn-ea"/>
              </a:rPr>
              <a:t>目标定价法</a:t>
            </a:r>
            <a:endParaRPr lang="zh-CN" altLang="en-US" dirty="0">
              <a:sym typeface="+mn-ea"/>
            </a:endParaRPr>
          </a:p>
        </p:txBody>
      </p:sp>
      <p:sp>
        <p:nvSpPr>
          <p:cNvPr id="4" name="文本框 3"/>
          <p:cNvSpPr txBox="1"/>
          <p:nvPr/>
        </p:nvSpPr>
        <p:spPr>
          <a:xfrm>
            <a:off x="1242060" y="1721485"/>
            <a:ext cx="9811385" cy="1419860"/>
          </a:xfrm>
          <a:prstGeom prst="rect">
            <a:avLst/>
          </a:prstGeom>
          <a:noFill/>
        </p:spPr>
        <p:txBody>
          <a:bodyPr wrap="square" rtlCol="0" anchor="t">
            <a:spAutoFit/>
          </a:bodyPr>
          <a:p>
            <a:pPr algn="l">
              <a:spcBef>
                <a:spcPct val="30000"/>
              </a:spcBef>
            </a:pPr>
            <a:r>
              <a:rPr lang="zh-CN" altLang="en-US" sz="2400" dirty="0">
                <a:solidFill>
                  <a:srgbClr val="000000"/>
                </a:solidFill>
                <a:latin typeface="楷体_GB2312" panose="02010609030101010101" pitchFamily="49" charset="-122"/>
                <a:ea typeface="楷体_GB2312" panose="02010609030101010101" pitchFamily="49" charset="-122"/>
                <a:sym typeface="+mn-ea"/>
              </a:rPr>
              <a:t> 根据估计的总销售收入（销售额）和估计的产量（销售量）来制定价格。</a:t>
            </a:r>
            <a:endParaRPr lang="zh-CN" altLang="en-US" sz="2400" b="0" dirty="0">
              <a:solidFill>
                <a:srgbClr val="000000"/>
              </a:solidFill>
              <a:latin typeface="楷体_GB2312" panose="02010609030101010101" pitchFamily="49" charset="-122"/>
              <a:ea typeface="楷体_GB2312" panose="02010609030101010101" pitchFamily="49" charset="-122"/>
            </a:endParaRPr>
          </a:p>
          <a:p>
            <a:pPr algn="l">
              <a:spcBef>
                <a:spcPct val="30000"/>
              </a:spcBef>
            </a:pPr>
            <a:endParaRPr lang="zh-CN" altLang="en-US" sz="2400" b="0" dirty="0">
              <a:solidFill>
                <a:srgbClr val="000000"/>
              </a:solidFill>
              <a:latin typeface="楷体_GB2312" panose="02010609030101010101" pitchFamily="49" charset="-122"/>
              <a:ea typeface="楷体_GB2312" panose="02010609030101010101" pitchFamily="49" charset="-122"/>
            </a:endParaRPr>
          </a:p>
          <a:p>
            <a:pPr algn="l">
              <a:spcBef>
                <a:spcPct val="30000"/>
              </a:spcBef>
            </a:pPr>
            <a:r>
              <a:rPr lang="zh-CN" altLang="en-US" sz="2400" dirty="0">
                <a:solidFill>
                  <a:srgbClr val="000000"/>
                </a:solidFill>
                <a:latin typeface="楷体_GB2312" panose="02010609030101010101" pitchFamily="49" charset="-122"/>
                <a:ea typeface="楷体_GB2312" panose="02010609030101010101" pitchFamily="49" charset="-122"/>
                <a:sym typeface="+mn-ea"/>
              </a:rPr>
              <a:t>     产品单价</a:t>
            </a:r>
            <a:r>
              <a:rPr lang="en-US" altLang="zh-CN" sz="2400" dirty="0">
                <a:solidFill>
                  <a:srgbClr val="000000"/>
                </a:solidFill>
                <a:latin typeface="楷体_GB2312" panose="02010609030101010101" pitchFamily="49" charset="-122"/>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（总成本</a:t>
            </a:r>
            <a:r>
              <a:rPr lang="en-US" altLang="zh-CN" sz="2400" dirty="0">
                <a:solidFill>
                  <a:srgbClr val="000000"/>
                </a:solidFill>
                <a:latin typeface="楷体_GB2312" panose="02010609030101010101" pitchFamily="49" charset="-122"/>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目标利润）</a:t>
            </a:r>
            <a:r>
              <a:rPr lang="en-US" altLang="zh-CN" sz="2400" dirty="0">
                <a:solidFill>
                  <a:srgbClr val="000000"/>
                </a:solidFill>
                <a:latin typeface="楷体_GB2312" panose="02010609030101010101" pitchFamily="49" charset="-122"/>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预计销售量</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需求导向定价法</a:t>
            </a:r>
            <a:endParaRPr lang="zh-CN" altLang="en-US" dirty="0">
              <a:sym typeface="+mn-ea"/>
            </a:endParaRPr>
          </a:p>
        </p:txBody>
      </p:sp>
      <p:grpSp>
        <p:nvGrpSpPr>
          <p:cNvPr id="2" name="Group 10"/>
          <p:cNvGrpSpPr/>
          <p:nvPr/>
        </p:nvGrpSpPr>
        <p:grpSpPr>
          <a:xfrm>
            <a:off x="3281680" y="1925638"/>
            <a:ext cx="5143500" cy="785812"/>
            <a:chOff x="556" y="3510"/>
            <a:chExt cx="3240" cy="495"/>
          </a:xfrm>
        </p:grpSpPr>
        <p:sp>
          <p:nvSpPr>
            <p:cNvPr id="18441" name="AutoShape 11"/>
            <p:cNvSpPr/>
            <p:nvPr/>
          </p:nvSpPr>
          <p:spPr>
            <a:xfrm>
              <a:off x="556" y="3737"/>
              <a:ext cx="3240" cy="268"/>
            </a:xfrm>
            <a:prstGeom prst="roundRect">
              <a:avLst>
                <a:gd name="adj" fmla="val 16667"/>
              </a:avLst>
            </a:prstGeom>
            <a:gradFill rotWithShape="1">
              <a:gsLst>
                <a:gs pos="0">
                  <a:srgbClr val="336699"/>
                </a:gs>
                <a:gs pos="50000">
                  <a:srgbClr val="FFFFFF"/>
                </a:gs>
                <a:gs pos="100000">
                  <a:srgbClr val="336699"/>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企业根据购买者对产品的感受价值来确定价格</a:t>
              </a:r>
              <a:endParaRPr lang="en-US" altLang="zh-CN" sz="1800" b="0" dirty="0">
                <a:solidFill>
                  <a:srgbClr val="000000"/>
                </a:solidFill>
                <a:latin typeface="Arial" panose="020B0604020202020204" pitchFamily="34" charset="0"/>
                <a:ea typeface="楷体_GB2312" panose="02010609030101010101" pitchFamily="49" charset="-122"/>
              </a:endParaRPr>
            </a:p>
          </p:txBody>
        </p:sp>
        <p:sp>
          <p:nvSpPr>
            <p:cNvPr id="18442" name="AutoShape 12"/>
            <p:cNvSpPr/>
            <p:nvPr/>
          </p:nvSpPr>
          <p:spPr>
            <a:xfrm>
              <a:off x="1417" y="3510"/>
              <a:ext cx="1517" cy="250"/>
            </a:xfrm>
            <a:prstGeom prst="roundRect">
              <a:avLst>
                <a:gd name="adj" fmla="val 16667"/>
              </a:avLst>
            </a:prstGeom>
            <a:gradFill rotWithShape="1">
              <a:gsLst>
                <a:gs pos="0">
                  <a:srgbClr val="336699"/>
                </a:gs>
                <a:gs pos="50000">
                  <a:srgbClr val="FFFFFF"/>
                </a:gs>
                <a:gs pos="100000">
                  <a:srgbClr val="336699"/>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感受价值定价法</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grpSp>
        <p:nvGrpSpPr>
          <p:cNvPr id="5" name="Group 13"/>
          <p:cNvGrpSpPr/>
          <p:nvPr/>
        </p:nvGrpSpPr>
        <p:grpSpPr>
          <a:xfrm>
            <a:off x="3426143" y="3581400"/>
            <a:ext cx="5202237" cy="1365250"/>
            <a:chOff x="538" y="3510"/>
            <a:chExt cx="3277" cy="860"/>
          </a:xfrm>
        </p:grpSpPr>
        <p:sp>
          <p:nvSpPr>
            <p:cNvPr id="18439" name="AutoShape 14"/>
            <p:cNvSpPr/>
            <p:nvPr/>
          </p:nvSpPr>
          <p:spPr>
            <a:xfrm>
              <a:off x="538" y="3719"/>
              <a:ext cx="3277" cy="651"/>
            </a:xfrm>
            <a:prstGeom prst="roundRect">
              <a:avLst>
                <a:gd name="adj" fmla="val 16667"/>
              </a:avLst>
            </a:prstGeom>
            <a:gradFill rotWithShape="1">
              <a:gsLst>
                <a:gs pos="0">
                  <a:srgbClr val="336699"/>
                </a:gs>
                <a:gs pos="50000">
                  <a:srgbClr val="FFFFFF"/>
                </a:gs>
                <a:gs pos="100000">
                  <a:srgbClr val="336699"/>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是指企业依据消费者能够接受的最终销售价格，计算自己从事经营的成本和利润后，逆向推算出产品的批发价和零售价 </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18440" name="AutoShape 15"/>
            <p:cNvSpPr/>
            <p:nvPr/>
          </p:nvSpPr>
          <p:spPr>
            <a:xfrm>
              <a:off x="1417" y="3510"/>
              <a:ext cx="1517" cy="250"/>
            </a:xfrm>
            <a:prstGeom prst="roundRect">
              <a:avLst>
                <a:gd name="adj" fmla="val 16667"/>
              </a:avLst>
            </a:prstGeom>
            <a:gradFill rotWithShape="1">
              <a:gsLst>
                <a:gs pos="0">
                  <a:srgbClr val="336699"/>
                </a:gs>
                <a:gs pos="50000">
                  <a:srgbClr val="FFFFFF"/>
                </a:gs>
                <a:gs pos="100000">
                  <a:srgbClr val="336699"/>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反向定价法</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竞争导向定价法</a:t>
            </a:r>
            <a:endParaRPr lang="zh-CN" altLang="en-US" dirty="0">
              <a:sym typeface="+mn-ea"/>
            </a:endParaRPr>
          </a:p>
        </p:txBody>
      </p:sp>
      <p:grpSp>
        <p:nvGrpSpPr>
          <p:cNvPr id="4" name="Group 16"/>
          <p:cNvGrpSpPr/>
          <p:nvPr/>
        </p:nvGrpSpPr>
        <p:grpSpPr>
          <a:xfrm>
            <a:off x="3238183" y="3562668"/>
            <a:ext cx="5262562" cy="2006600"/>
            <a:chOff x="975" y="2385"/>
            <a:chExt cx="3315" cy="1264"/>
          </a:xfrm>
        </p:grpSpPr>
        <p:sp>
          <p:nvSpPr>
            <p:cNvPr id="19469" name="AutoShape 11"/>
            <p:cNvSpPr/>
            <p:nvPr/>
          </p:nvSpPr>
          <p:spPr>
            <a:xfrm>
              <a:off x="975" y="2614"/>
              <a:ext cx="3315" cy="1035"/>
            </a:xfrm>
            <a:prstGeom prst="roundRect">
              <a:avLst>
                <a:gd name="adj" fmla="val 16667"/>
              </a:avLst>
            </a:prstGeom>
            <a:gradFill rotWithShape="1">
              <a:gsLst>
                <a:gs pos="0">
                  <a:srgbClr val="9900CC">
                    <a:alpha val="79999"/>
                  </a:srgbClr>
                </a:gs>
                <a:gs pos="50000">
                  <a:srgbClr val="FFFFFF">
                    <a:alpha val="79999"/>
                  </a:srgbClr>
                </a:gs>
                <a:gs pos="100000">
                  <a:srgbClr val="9900CC">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最常用密封投标定价法：指买方在报刊上登广告或发出函件，说明所采购商品的品种、数量、规格等要求，邀请卖方在规定的期限内投标，买方在规定的时间开标，选择报价最低、最有利的卖方成交，签订采购合同。</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19470" name="AutoShape 12"/>
            <p:cNvSpPr/>
            <p:nvPr/>
          </p:nvSpPr>
          <p:spPr>
            <a:xfrm>
              <a:off x="1800" y="2385"/>
              <a:ext cx="1517" cy="250"/>
            </a:xfrm>
            <a:prstGeom prst="roundRect">
              <a:avLst>
                <a:gd name="adj" fmla="val 16667"/>
              </a:avLst>
            </a:prstGeom>
            <a:gradFill rotWithShape="1">
              <a:gsLst>
                <a:gs pos="0">
                  <a:srgbClr val="9900CC">
                    <a:alpha val="79999"/>
                  </a:srgbClr>
                </a:gs>
                <a:gs pos="50000">
                  <a:srgbClr val="FFFFFF">
                    <a:alpha val="79999"/>
                  </a:srgbClr>
                </a:gs>
                <a:gs pos="100000">
                  <a:srgbClr val="9900CC">
                    <a:alpha val="79999"/>
                  </a:srgbClr>
                </a:gs>
              </a:gsLst>
              <a:lin ang="5400000" scaled="1"/>
              <a:tileRect/>
            </a:gradFill>
            <a:ln w="28575">
              <a:noFill/>
            </a:ln>
          </p:spPr>
          <p:txBody>
            <a:bodyPr>
              <a:spAutoFit/>
            </a:bodyPr>
            <a:p>
              <a:pPr eaLnBrk="1" hangingPunct="1">
                <a:spcBef>
                  <a:spcPct val="50000"/>
                </a:spcBef>
              </a:pPr>
              <a:r>
                <a:rPr lang="zh-CN" altLang="en-US" sz="1800" b="0" dirty="0">
                  <a:solidFill>
                    <a:schemeClr val="folHlink"/>
                  </a:solidFill>
                  <a:latin typeface="Arial" panose="020B0604020202020204" pitchFamily="34" charset="0"/>
                  <a:ea typeface="楷体_GB2312" panose="02010609030101010101" pitchFamily="49" charset="-122"/>
                </a:rPr>
                <a:t>投标定价法</a:t>
              </a:r>
              <a:endParaRPr lang="zh-CN" altLang="en-US" sz="1800" b="0" dirty="0">
                <a:solidFill>
                  <a:schemeClr val="folHlink"/>
                </a:solidFill>
                <a:latin typeface="Arial" panose="020B0604020202020204" pitchFamily="34" charset="0"/>
                <a:ea typeface="楷体_GB2312" panose="02010609030101010101" pitchFamily="49" charset="-122"/>
              </a:endParaRPr>
            </a:p>
          </p:txBody>
        </p:sp>
      </p:grpSp>
      <p:grpSp>
        <p:nvGrpSpPr>
          <p:cNvPr id="6" name="Group 13"/>
          <p:cNvGrpSpPr/>
          <p:nvPr/>
        </p:nvGrpSpPr>
        <p:grpSpPr>
          <a:xfrm>
            <a:off x="3252470" y="1919605"/>
            <a:ext cx="5143500" cy="847725"/>
            <a:chOff x="556" y="3471"/>
            <a:chExt cx="3240" cy="534"/>
          </a:xfrm>
        </p:grpSpPr>
        <p:sp>
          <p:nvSpPr>
            <p:cNvPr id="116750" name="AutoShape 14"/>
            <p:cNvSpPr>
              <a:spLocks noChangeArrowheads="1"/>
            </p:cNvSpPr>
            <p:nvPr/>
          </p:nvSpPr>
          <p:spPr bwMode="auto">
            <a:xfrm>
              <a:off x="556" y="3737"/>
              <a:ext cx="3240" cy="268"/>
            </a:xfrm>
            <a:prstGeom prst="roundRect">
              <a:avLst>
                <a:gd name="adj" fmla="val 16667"/>
              </a:avLst>
            </a:prstGeom>
            <a:gradFill rotWithShape="1">
              <a:gsLst>
                <a:gs pos="0">
                  <a:srgbClr val="AD7ADC">
                    <a:alpha val="80000"/>
                  </a:srgbClr>
                </a:gs>
                <a:gs pos="50000">
                  <a:srgbClr val="FFFFFF"/>
                </a:gs>
                <a:gs pos="100000">
                  <a:srgbClr val="AD7ADC">
                    <a:alpha val="80000"/>
                  </a:srgbClr>
                </a:gs>
              </a:gsLst>
              <a:lin ang="5400000" scaled="1"/>
            </a:gradFill>
            <a:ln w="28575">
              <a:solidFill>
                <a:srgbClr val="000000"/>
              </a:solidFill>
              <a:round/>
            </a:ln>
            <a:effectLst/>
          </p:spPr>
          <p:txBody>
            <a:bodyPr>
              <a:spAutoFit/>
            </a:bodyPr>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rPr>
                <a:t>按照行业的平均现行价格水平来定价。</a:t>
              </a: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
          <p:nvSpPr>
            <p:cNvPr id="116751" name="AutoShape 15"/>
            <p:cNvSpPr>
              <a:spLocks noChangeArrowheads="1"/>
            </p:cNvSpPr>
            <p:nvPr/>
          </p:nvSpPr>
          <p:spPr bwMode="auto">
            <a:xfrm>
              <a:off x="1417" y="3471"/>
              <a:ext cx="1517" cy="250"/>
            </a:xfrm>
            <a:prstGeom prst="roundRect">
              <a:avLst>
                <a:gd name="adj" fmla="val 16667"/>
              </a:avLst>
            </a:prstGeom>
            <a:gradFill rotWithShape="1">
              <a:gsLst>
                <a:gs pos="0">
                  <a:srgbClr val="AD7ADC">
                    <a:alpha val="80000"/>
                  </a:srgbClr>
                </a:gs>
                <a:gs pos="50000">
                  <a:srgbClr val="FFFFFF"/>
                </a:gs>
                <a:gs pos="100000">
                  <a:srgbClr val="AD7ADC">
                    <a:alpha val="80000"/>
                  </a:srgbClr>
                </a:gs>
              </a:gsLst>
              <a:lin ang="5400000" scaled="1"/>
            </a:gradFill>
            <a:ln w="28575">
              <a:noFill/>
              <a:round/>
            </a:ln>
            <a:effectLst/>
          </p:spPr>
          <p:txBody>
            <a:bodyPr>
              <a:spAutoFit/>
            </a:bodyPr>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dirty="0" smtClean="0">
                  <a:ln>
                    <a:noFill/>
                  </a:ln>
                  <a:solidFill>
                    <a:schemeClr val="folHlink"/>
                  </a:solidFill>
                  <a:effectLst/>
                  <a:uLnTx/>
                  <a:uFillTx/>
                  <a:latin typeface="Arial" panose="020B0604020202020204" pitchFamily="34" charset="0"/>
                  <a:ea typeface="楷体_GB2312" panose="02010609030101010101" pitchFamily="49" charset="-122"/>
                  <a:cs typeface="+mn-cs"/>
                </a:rPr>
                <a:t>随行就市定价法</a:t>
              </a:r>
              <a:endParaRPr kumimoji="0" lang="zh-CN" altLang="en-US" sz="1800" b="0" i="0" u="none" strike="noStrike" kern="1200" cap="none" spc="0" normalizeH="0" baseline="0" noProof="0" dirty="0" smtClean="0">
                <a:ln>
                  <a:noFill/>
                </a:ln>
                <a:solidFill>
                  <a:schemeClr val="folHlink"/>
                </a:solidFill>
                <a:effectLst/>
                <a:uLnTx/>
                <a:uFillTx/>
                <a:latin typeface="Arial" panose="020B0604020202020204" pitchFamily="34" charset="0"/>
                <a:ea typeface="楷体_GB2312" panose="02010609030101010101"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03</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6149581" y="3563375"/>
            <a:ext cx="16052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定价策略</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折扣与折让定价策略</a:t>
            </a:r>
            <a:endParaRPr lang="zh-CN" altLang="zh-CN" dirty="0"/>
          </a:p>
        </p:txBody>
      </p:sp>
      <p:sp>
        <p:nvSpPr>
          <p:cNvPr id="21509" name="Text Box 5"/>
          <p:cNvSpPr txBox="1"/>
          <p:nvPr/>
        </p:nvSpPr>
        <p:spPr>
          <a:xfrm>
            <a:off x="2230120" y="2511108"/>
            <a:ext cx="2736850" cy="2692400"/>
          </a:xfrm>
          <a:prstGeom prst="rect">
            <a:avLst/>
          </a:prstGeom>
          <a:noFill/>
          <a:ln w="9525" cap="rnd" cmpd="sng">
            <a:solidFill>
              <a:schemeClr val="folHlink"/>
            </a:solidFill>
            <a:prstDash val="sysDot"/>
            <a:miter/>
            <a:headEnd type="none" w="med" len="med"/>
            <a:tailEnd type="none" w="med" len="med"/>
          </a:ln>
        </p:spPr>
        <p:txBody>
          <a:bodyPr>
            <a:spAutoFit/>
          </a:bodyPr>
          <a:p>
            <a:pPr>
              <a:spcBef>
                <a:spcPct val="50000"/>
              </a:spcBef>
            </a:pPr>
            <a:r>
              <a:rPr lang="zh-CN" altLang="en-US" dirty="0">
                <a:solidFill>
                  <a:srgbClr val="CC3300"/>
                </a:solidFill>
                <a:latin typeface="Arial" panose="020B0604020202020204" pitchFamily="34" charset="0"/>
                <a:ea typeface="宋体" panose="02010600030101010101" pitchFamily="2" charset="-122"/>
              </a:rPr>
              <a:t>价格折扣主要类型</a:t>
            </a:r>
            <a:endParaRPr lang="zh-CN" altLang="en-US" dirty="0">
              <a:solidFill>
                <a:srgbClr val="CC3300"/>
              </a:solidFill>
              <a:latin typeface="Arial" panose="020B0604020202020204" pitchFamily="34" charset="0"/>
              <a:ea typeface="宋体" panose="02010600030101010101" pitchFamily="2" charset="-122"/>
            </a:endParaRPr>
          </a:p>
          <a:p>
            <a:pPr>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1.</a:t>
            </a:r>
            <a:r>
              <a:rPr lang="zh-CN" altLang="en-US" b="0" dirty="0">
                <a:solidFill>
                  <a:srgbClr val="000000"/>
                </a:solidFill>
                <a:latin typeface="楷体_GB2312" panose="02010609030101010101" pitchFamily="49" charset="-122"/>
                <a:ea typeface="楷体_GB2312" panose="02010609030101010101" pitchFamily="49" charset="-122"/>
              </a:rPr>
              <a:t>现金折扣</a:t>
            </a:r>
            <a:endParaRPr lang="zh-CN" altLang="en-US" b="0" dirty="0">
              <a:solidFill>
                <a:srgbClr val="000000"/>
              </a:solidFill>
              <a:latin typeface="楷体_GB2312" panose="02010609030101010101" pitchFamily="49" charset="-122"/>
              <a:ea typeface="楷体_GB2312" panose="02010609030101010101" pitchFamily="49" charset="-122"/>
            </a:endParaRPr>
          </a:p>
          <a:p>
            <a:pPr>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2.</a:t>
            </a:r>
            <a:r>
              <a:rPr lang="zh-CN" altLang="en-US" b="0" dirty="0">
                <a:solidFill>
                  <a:srgbClr val="000000"/>
                </a:solidFill>
                <a:latin typeface="楷体_GB2312" panose="02010609030101010101" pitchFamily="49" charset="-122"/>
                <a:ea typeface="楷体_GB2312" panose="02010609030101010101" pitchFamily="49" charset="-122"/>
              </a:rPr>
              <a:t>数量折扣</a:t>
            </a:r>
            <a:endParaRPr lang="zh-CN" altLang="en-US" b="0" dirty="0">
              <a:solidFill>
                <a:srgbClr val="000000"/>
              </a:solidFill>
              <a:latin typeface="楷体_GB2312" panose="02010609030101010101" pitchFamily="49" charset="-122"/>
              <a:ea typeface="楷体_GB2312" panose="02010609030101010101" pitchFamily="49" charset="-122"/>
            </a:endParaRPr>
          </a:p>
          <a:p>
            <a:pPr>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3.</a:t>
            </a:r>
            <a:r>
              <a:rPr lang="zh-CN" altLang="en-US" b="0" dirty="0">
                <a:solidFill>
                  <a:srgbClr val="000000"/>
                </a:solidFill>
                <a:latin typeface="楷体_GB2312" panose="02010609030101010101" pitchFamily="49" charset="-122"/>
                <a:ea typeface="楷体_GB2312" panose="02010609030101010101" pitchFamily="49" charset="-122"/>
              </a:rPr>
              <a:t>功能折扣</a:t>
            </a:r>
            <a:endParaRPr lang="zh-CN" altLang="en-US" b="0" dirty="0">
              <a:solidFill>
                <a:srgbClr val="000000"/>
              </a:solidFill>
              <a:latin typeface="楷体_GB2312" panose="02010609030101010101" pitchFamily="49" charset="-122"/>
              <a:ea typeface="楷体_GB2312" panose="02010609030101010101" pitchFamily="49" charset="-122"/>
            </a:endParaRPr>
          </a:p>
          <a:p>
            <a:pPr>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4.</a:t>
            </a:r>
            <a:r>
              <a:rPr lang="zh-CN" altLang="en-US" b="0" dirty="0">
                <a:solidFill>
                  <a:srgbClr val="000000"/>
                </a:solidFill>
                <a:latin typeface="楷体_GB2312" panose="02010609030101010101" pitchFamily="49" charset="-122"/>
                <a:ea typeface="楷体_GB2312" panose="02010609030101010101" pitchFamily="49" charset="-122"/>
              </a:rPr>
              <a:t>季节折扣</a:t>
            </a:r>
            <a:endParaRPr lang="zh-CN" altLang="en-US" b="0" dirty="0">
              <a:solidFill>
                <a:srgbClr val="000000"/>
              </a:solidFill>
              <a:latin typeface="楷体_GB2312" panose="02010609030101010101" pitchFamily="49" charset="-122"/>
              <a:ea typeface="楷体_GB2312" panose="02010609030101010101" pitchFamily="49" charset="-122"/>
            </a:endParaRPr>
          </a:p>
          <a:p>
            <a:pPr>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5.</a:t>
            </a:r>
            <a:r>
              <a:rPr lang="zh-CN" altLang="en-US" b="0" dirty="0">
                <a:solidFill>
                  <a:srgbClr val="000000"/>
                </a:solidFill>
                <a:latin typeface="楷体_GB2312" panose="02010609030101010101" pitchFamily="49" charset="-122"/>
                <a:ea typeface="楷体_GB2312" panose="02010609030101010101" pitchFamily="49" charset="-122"/>
              </a:rPr>
              <a:t>让价策略</a:t>
            </a:r>
            <a:endParaRPr lang="zh-CN" altLang="en-US" b="0" dirty="0">
              <a:solidFill>
                <a:srgbClr val="000000"/>
              </a:solidFill>
              <a:latin typeface="楷体_GB2312" panose="02010609030101010101" pitchFamily="49" charset="-122"/>
              <a:ea typeface="楷体_GB2312" panose="02010609030101010101" pitchFamily="49" charset="-122"/>
            </a:endParaRPr>
          </a:p>
        </p:txBody>
      </p:sp>
      <p:sp>
        <p:nvSpPr>
          <p:cNvPr id="21510" name="Text Box 7"/>
          <p:cNvSpPr txBox="1"/>
          <p:nvPr/>
        </p:nvSpPr>
        <p:spPr>
          <a:xfrm>
            <a:off x="5541645" y="3519170"/>
            <a:ext cx="4464050" cy="1778000"/>
          </a:xfrm>
          <a:prstGeom prst="rect">
            <a:avLst/>
          </a:prstGeom>
          <a:noFill/>
          <a:ln w="9525" cap="rnd" cmpd="sng">
            <a:solidFill>
              <a:schemeClr val="folHlink"/>
            </a:solidFill>
            <a:prstDash val="sysDot"/>
            <a:miter/>
            <a:headEnd type="none" w="med" len="med"/>
            <a:tailEnd type="none" w="med" len="med"/>
          </a:ln>
        </p:spPr>
        <p:txBody>
          <a:bodyPr>
            <a:spAutoFit/>
          </a:bodyPr>
          <a:p>
            <a:pPr>
              <a:spcBef>
                <a:spcPct val="50000"/>
              </a:spcBef>
            </a:pPr>
            <a:r>
              <a:rPr lang="zh-CN" altLang="en-US" dirty="0">
                <a:solidFill>
                  <a:srgbClr val="CC3300"/>
                </a:solidFill>
                <a:latin typeface="Arial" panose="020B0604020202020204" pitchFamily="34" charset="0"/>
                <a:ea typeface="宋体" panose="02010600030101010101" pitchFamily="2" charset="-122"/>
              </a:rPr>
              <a:t>影响因素</a:t>
            </a:r>
            <a:endParaRPr lang="zh-CN" altLang="en-US" dirty="0">
              <a:solidFill>
                <a:srgbClr val="CC3300"/>
              </a:solidFill>
              <a:latin typeface="Arial" panose="020B0604020202020204" pitchFamily="34" charset="0"/>
              <a:ea typeface="宋体" panose="02010600030101010101" pitchFamily="2" charset="-122"/>
            </a:endParaRPr>
          </a:p>
          <a:p>
            <a:pPr algn="l">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1.</a:t>
            </a:r>
            <a:r>
              <a:rPr lang="zh-CN" altLang="en-US" b="0" dirty="0">
                <a:solidFill>
                  <a:srgbClr val="000000"/>
                </a:solidFill>
                <a:latin typeface="楷体_GB2312" panose="02010609030101010101" pitchFamily="49" charset="-122"/>
                <a:ea typeface="楷体_GB2312" panose="02010609030101010101" pitchFamily="49" charset="-122"/>
              </a:rPr>
              <a:t>竞争对手以及联合竞争的实力</a:t>
            </a:r>
            <a:endParaRPr lang="zh-CN" altLang="en-US" b="0" dirty="0">
              <a:solidFill>
                <a:srgbClr val="000000"/>
              </a:solidFill>
              <a:latin typeface="楷体_GB2312" panose="02010609030101010101" pitchFamily="49" charset="-122"/>
              <a:ea typeface="楷体_GB2312" panose="02010609030101010101" pitchFamily="49" charset="-122"/>
            </a:endParaRPr>
          </a:p>
          <a:p>
            <a:pPr algn="l">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2.</a:t>
            </a:r>
            <a:r>
              <a:rPr lang="zh-CN" altLang="en-US" b="0" dirty="0">
                <a:solidFill>
                  <a:srgbClr val="000000"/>
                </a:solidFill>
                <a:latin typeface="楷体_GB2312" panose="02010609030101010101" pitchFamily="49" charset="-122"/>
                <a:ea typeface="楷体_GB2312" panose="02010609030101010101" pitchFamily="49" charset="-122"/>
              </a:rPr>
              <a:t>折扣的成本均衡性</a:t>
            </a:r>
            <a:endParaRPr lang="zh-CN" altLang="en-US" b="0" dirty="0">
              <a:solidFill>
                <a:srgbClr val="000000"/>
              </a:solidFill>
              <a:latin typeface="楷体_GB2312" panose="02010609030101010101" pitchFamily="49" charset="-122"/>
              <a:ea typeface="楷体_GB2312" panose="02010609030101010101" pitchFamily="49" charset="-122"/>
            </a:endParaRPr>
          </a:p>
          <a:p>
            <a:pPr algn="l">
              <a:spcBef>
                <a:spcPct val="50000"/>
              </a:spcBef>
            </a:pPr>
            <a:r>
              <a:rPr lang="en-US" altLang="zh-CN" b="0" dirty="0">
                <a:solidFill>
                  <a:srgbClr val="000000"/>
                </a:solidFill>
                <a:latin typeface="楷体_GB2312" panose="02010609030101010101" pitchFamily="49" charset="-122"/>
                <a:ea typeface="楷体_GB2312" panose="02010609030101010101" pitchFamily="49" charset="-122"/>
              </a:rPr>
              <a:t>3.</a:t>
            </a:r>
            <a:r>
              <a:rPr lang="zh-CN" altLang="en-US" b="0" dirty="0">
                <a:solidFill>
                  <a:srgbClr val="000000"/>
                </a:solidFill>
                <a:latin typeface="楷体_GB2312" panose="02010609030101010101" pitchFamily="49" charset="-122"/>
                <a:ea typeface="楷体_GB2312" panose="02010609030101010101" pitchFamily="49" charset="-122"/>
              </a:rPr>
              <a:t>市场总体价格水平下降</a:t>
            </a:r>
            <a:endParaRPr lang="zh-CN" altLang="en-US" b="0" dirty="0">
              <a:solidFill>
                <a:srgbClr val="000000"/>
              </a:solidFill>
              <a:latin typeface="楷体_GB2312" panose="02010609030101010101" pitchFamily="49" charset="-122"/>
              <a:ea typeface="楷体_GB2312" panose="02010609030101010101" pitchFamily="49" charset="-122"/>
            </a:endParaRPr>
          </a:p>
        </p:txBody>
      </p:sp>
      <p:sp>
        <p:nvSpPr>
          <p:cNvPr id="21511" name="AutoShape 37"/>
          <p:cNvSpPr/>
          <p:nvPr/>
        </p:nvSpPr>
        <p:spPr>
          <a:xfrm rot="-7925764">
            <a:off x="4281170" y="2114233"/>
            <a:ext cx="2232025" cy="719137"/>
          </a:xfrm>
          <a:prstGeom prst="curvedUpArrow">
            <a:avLst>
              <a:gd name="adj1" fmla="val 87622"/>
              <a:gd name="adj2" fmla="val 149697"/>
              <a:gd name="adj3" fmla="val 33333"/>
            </a:avLst>
          </a:prstGeom>
          <a:gradFill rotWithShape="1">
            <a:gsLst>
              <a:gs pos="0">
                <a:srgbClr val="76002F"/>
              </a:gs>
              <a:gs pos="50000">
                <a:srgbClr val="FF0066"/>
              </a:gs>
              <a:gs pos="100000">
                <a:srgbClr val="76002F"/>
              </a:gs>
            </a:gsLst>
            <a:lin ang="5400000" scaled="1"/>
            <a:tileRect/>
          </a:gradFill>
          <a:ln w="9525" cap="flat" cmpd="sng">
            <a:solidFill>
              <a:schemeClr val="folHlink"/>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地区定价策略</a:t>
            </a:r>
            <a:endParaRPr lang="zh-CN" altLang="zh-CN" dirty="0"/>
          </a:p>
        </p:txBody>
      </p:sp>
      <p:sp>
        <p:nvSpPr>
          <p:cNvPr id="4" name="文本框 3"/>
          <p:cNvSpPr txBox="1"/>
          <p:nvPr/>
        </p:nvSpPr>
        <p:spPr>
          <a:xfrm>
            <a:off x="1242060" y="1657350"/>
            <a:ext cx="9811385" cy="1862455"/>
          </a:xfrm>
          <a:prstGeom prst="rect">
            <a:avLst/>
          </a:prstGeom>
          <a:noFill/>
        </p:spPr>
        <p:txBody>
          <a:bodyPr wrap="square" rtlCol="0" anchor="t">
            <a:spAutoFit/>
          </a:bodyPr>
          <a:p>
            <a:pPr marL="342900" indent="-342900" algn="l">
              <a:lnSpc>
                <a:spcPct val="110000"/>
              </a:lnSpc>
              <a:spcBef>
                <a:spcPct val="50000"/>
              </a:spcBef>
              <a:buClr>
                <a:schemeClr val="accent2"/>
              </a:buClr>
              <a:buSzTx/>
              <a:buFont typeface="Wingdings" panose="05000000000000000000" charset="0"/>
              <a:buChar char="l"/>
            </a:pPr>
            <a:r>
              <a:rPr lang="zh-CN" altLang="en-US" sz="2400">
                <a:solidFill>
                  <a:srgbClr val="000000"/>
                </a:solidFill>
                <a:ea typeface="楷体_GB2312" panose="02010609030101010101" pitchFamily="49" charset="-122"/>
                <a:sym typeface="+mn-ea"/>
              </a:rPr>
              <a:t>企业对于卖给不同地区顾客的某种产品，要决定是分别确定不同的价格，还是制定相同的价格。</a:t>
            </a:r>
            <a:endParaRPr lang="zh-CN" altLang="en-US" sz="2400">
              <a:solidFill>
                <a:srgbClr val="000000"/>
              </a:solidFill>
              <a:ea typeface="楷体_GB2312" panose="02010609030101010101" pitchFamily="49" charset="-122"/>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p>
        </p:txBody>
      </p:sp>
      <p:grpSp>
        <p:nvGrpSpPr>
          <p:cNvPr id="22532" name="Group 24"/>
          <p:cNvGrpSpPr/>
          <p:nvPr/>
        </p:nvGrpSpPr>
        <p:grpSpPr>
          <a:xfrm>
            <a:off x="2485073" y="2489200"/>
            <a:ext cx="6507162" cy="3870325"/>
            <a:chOff x="783" y="1162"/>
            <a:chExt cx="4099" cy="2438"/>
          </a:xfrm>
        </p:grpSpPr>
        <p:sp>
          <p:nvSpPr>
            <p:cNvPr id="22534" name="Oval 25"/>
            <p:cNvSpPr/>
            <p:nvPr/>
          </p:nvSpPr>
          <p:spPr>
            <a:xfrm>
              <a:off x="1378" y="2765"/>
              <a:ext cx="3504" cy="835"/>
            </a:xfrm>
            <a:prstGeom prst="ellipse">
              <a:avLst/>
            </a:prstGeom>
            <a:gradFill rotWithShape="1">
              <a:gsLst>
                <a:gs pos="0">
                  <a:srgbClr val="292929"/>
                </a:gs>
                <a:gs pos="100000">
                  <a:srgbClr val="FFFFFF"/>
                </a:gs>
              </a:gsLst>
              <a:lin ang="2700000" scaled="1"/>
              <a:tileRect/>
            </a:gradFill>
            <a:ln w="3175">
              <a:noFill/>
            </a:ln>
          </p:spPr>
          <p:txBody>
            <a:bodyPr vert="eaVert" wrap="none" lIns="92075" tIns="46038" rIns="92075" bIns="46038" anchor="ctr"/>
            <a:p>
              <a:endParaRPr lang="zh-CN" altLang="en-US" dirty="0">
                <a:latin typeface="Arial" panose="020B0604020202020204" pitchFamily="34" charset="0"/>
              </a:endParaRPr>
            </a:p>
          </p:txBody>
        </p:sp>
        <p:sp>
          <p:nvSpPr>
            <p:cNvPr id="22535" name="Oval 26"/>
            <p:cNvSpPr/>
            <p:nvPr/>
          </p:nvSpPr>
          <p:spPr>
            <a:xfrm rot="-998297">
              <a:off x="839" y="1386"/>
              <a:ext cx="3630" cy="1900"/>
            </a:xfrm>
            <a:prstGeom prst="ellipse">
              <a:avLst/>
            </a:prstGeom>
            <a:gradFill rotWithShape="0">
              <a:gsLst>
                <a:gs pos="0">
                  <a:srgbClr val="29698D"/>
                </a:gs>
                <a:gs pos="50000">
                  <a:srgbClr val="CBDBE3"/>
                </a:gs>
                <a:gs pos="100000">
                  <a:srgbClr val="29698D"/>
                </a:gs>
              </a:gsLst>
              <a:lin ang="0" scaled="1"/>
              <a:tileRect/>
            </a:gradFill>
            <a:ln w="12700">
              <a:noFill/>
            </a:ln>
          </p:spPr>
          <p:txBody>
            <a:bodyPr wrap="none" anchor="ctr"/>
            <a:p>
              <a:endParaRPr lang="zh-CN" altLang="en-US" dirty="0">
                <a:latin typeface="Arial" panose="020B0604020202020204" pitchFamily="34" charset="0"/>
              </a:endParaRPr>
            </a:p>
          </p:txBody>
        </p:sp>
        <p:sp>
          <p:nvSpPr>
            <p:cNvPr id="22536" name="Oval 27"/>
            <p:cNvSpPr/>
            <p:nvPr/>
          </p:nvSpPr>
          <p:spPr>
            <a:xfrm rot="-998297">
              <a:off x="875" y="1284"/>
              <a:ext cx="3504" cy="1841"/>
            </a:xfrm>
            <a:prstGeom prst="ellipse">
              <a:avLst/>
            </a:prstGeom>
            <a:gradFill rotWithShape="1">
              <a:gsLst>
                <a:gs pos="0">
                  <a:srgbClr val="208282"/>
                </a:gs>
                <a:gs pos="100000">
                  <a:srgbClr val="33CCCC"/>
                </a:gs>
              </a:gsLst>
              <a:lin ang="2700000" scaled="1"/>
              <a:tileRect/>
            </a:gradFill>
            <a:ln w="12700">
              <a:noFill/>
            </a:ln>
          </p:spPr>
          <p:txBody>
            <a:bodyPr wrap="none" anchor="ctr"/>
            <a:p>
              <a:endParaRPr lang="zh-CN" altLang="en-US" dirty="0">
                <a:latin typeface="Arial" panose="020B0604020202020204" pitchFamily="34" charset="0"/>
              </a:endParaRPr>
            </a:p>
          </p:txBody>
        </p:sp>
        <p:sp>
          <p:nvSpPr>
            <p:cNvPr id="22537" name="Arc 28"/>
            <p:cNvSpPr/>
            <p:nvPr/>
          </p:nvSpPr>
          <p:spPr>
            <a:xfrm rot="-998297">
              <a:off x="2543" y="1333"/>
              <a:ext cx="1796" cy="969"/>
            </a:xfrm>
            <a:custGeom>
              <a:avLst/>
              <a:gdLst>
                <a:gd name="txL" fmla="*/ 0 w 21600"/>
                <a:gd name="txT" fmla="*/ 0 h 22718"/>
                <a:gd name="txR" fmla="*/ 21600 w 21600"/>
                <a:gd name="txB" fmla="*/ 22718 h 22718"/>
              </a:gdLst>
              <a:ahLst/>
              <a:cxnLst>
                <a:cxn ang="0">
                  <a:pos x="1343" y="0"/>
                </a:cxn>
                <a:cxn ang="0">
                  <a:pos x="1655" y="969"/>
                </a:cxn>
                <a:cxn ang="0">
                  <a:pos x="0" y="611"/>
                </a:cxn>
              </a:cxnLst>
              <a:rect l="txL" t="txT" r="txR" b="txB"/>
              <a:pathLst>
                <a:path w="21600" h="22718" fill="none">
                  <a:moveTo>
                    <a:pt x="16157" y="-1"/>
                  </a:moveTo>
                  <a:cubicBezTo>
                    <a:pt x="19663" y="3951"/>
                    <a:pt x="21600" y="9051"/>
                    <a:pt x="21600" y="14335"/>
                  </a:cubicBezTo>
                  <a:cubicBezTo>
                    <a:pt x="21600" y="17214"/>
                    <a:pt x="21024" y="20064"/>
                    <a:pt x="19906" y="22717"/>
                  </a:cubicBezTo>
                </a:path>
                <a:path w="21600" h="22718" stroke="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ln>
          </p:spPr>
          <p:txBody>
            <a:bodyPr wrap="none" anchor="ctr"/>
            <a:p>
              <a:endParaRPr lang="zh-CN" altLang="en-US" dirty="0">
                <a:latin typeface="Arial" panose="020B0604020202020204" pitchFamily="34" charset="0"/>
              </a:endParaRPr>
            </a:p>
          </p:txBody>
        </p:sp>
        <p:sp>
          <p:nvSpPr>
            <p:cNvPr id="22538" name="Arc 29"/>
            <p:cNvSpPr/>
            <p:nvPr/>
          </p:nvSpPr>
          <p:spPr>
            <a:xfrm rot="-998297" flipH="1">
              <a:off x="909" y="2160"/>
              <a:ext cx="1812" cy="1027"/>
            </a:xfrm>
            <a:custGeom>
              <a:avLst/>
              <a:gdLst>
                <a:gd name="txL" fmla="*/ 0 w 21600"/>
                <a:gd name="txT" fmla="*/ 0 h 24439"/>
                <a:gd name="txR" fmla="*/ 21600 w 21600"/>
                <a:gd name="txB" fmla="*/ 24439 h 24439"/>
              </a:gdLst>
              <a:ahLst/>
              <a:cxnLst>
                <a:cxn ang="0">
                  <a:pos x="1716" y="0"/>
                </a:cxn>
                <a:cxn ang="0">
                  <a:pos x="1063" y="1027"/>
                </a:cxn>
                <a:cxn ang="0">
                  <a:pos x="0" y="292"/>
                </a:cxn>
              </a:cxnLst>
              <a:rect l="txL" t="txT" r="txR" b="txB"/>
              <a:pathLst>
                <a:path w="21600" h="24439" fill="none">
                  <a:moveTo>
                    <a:pt x="20452" y="-1"/>
                  </a:moveTo>
                  <a:cubicBezTo>
                    <a:pt x="21212" y="2237"/>
                    <a:pt x="21600" y="4584"/>
                    <a:pt x="21600" y="6947"/>
                  </a:cubicBezTo>
                  <a:cubicBezTo>
                    <a:pt x="21600" y="13871"/>
                    <a:pt x="18280" y="20376"/>
                    <a:pt x="12672" y="24438"/>
                  </a:cubicBezTo>
                </a:path>
                <a:path w="21600" h="24439" stroke="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ABD9F2"/>
                </a:gs>
                <a:gs pos="100000">
                  <a:srgbClr val="47ABE3"/>
                </a:gs>
              </a:gsLst>
              <a:lin ang="2700000" scaled="1"/>
              <a:tileRect/>
            </a:gradFill>
            <a:ln w="12700">
              <a:noFill/>
            </a:ln>
          </p:spPr>
          <p:txBody>
            <a:bodyPr wrap="none" anchor="ctr"/>
            <a:p>
              <a:endParaRPr lang="zh-CN" altLang="en-US" dirty="0">
                <a:latin typeface="Arial" panose="020B0604020202020204" pitchFamily="34" charset="0"/>
              </a:endParaRPr>
            </a:p>
          </p:txBody>
        </p:sp>
        <p:sp>
          <p:nvSpPr>
            <p:cNvPr id="22539" name="Arc 30"/>
            <p:cNvSpPr/>
            <p:nvPr/>
          </p:nvSpPr>
          <p:spPr>
            <a:xfrm rot="-998297">
              <a:off x="2067" y="1162"/>
              <a:ext cx="1772" cy="893"/>
            </a:xfrm>
            <a:custGeom>
              <a:avLst/>
              <a:gdLst>
                <a:gd name="txL" fmla="*/ 0 w 21397"/>
                <a:gd name="txT" fmla="*/ 0 h 21600"/>
                <a:gd name="txR" fmla="*/ 21397 w 21397"/>
                <a:gd name="txB" fmla="*/ 21600 h 21600"/>
              </a:gdLst>
              <a:ahLst/>
              <a:cxnLst>
                <a:cxn ang="0">
                  <a:pos x="0" y="23"/>
                </a:cxn>
                <a:cxn ang="0">
                  <a:pos x="1772" y="320"/>
                </a:cxn>
                <a:cxn ang="0">
                  <a:pos x="401" y="893"/>
                </a:cxn>
              </a:cxnLst>
              <a:rect l="txL" t="txT" r="txR" b="txB"/>
              <a:pathLst>
                <a:path w="21397" h="21600" fill="none">
                  <a:moveTo>
                    <a:pt x="0" y="549"/>
                  </a:moveTo>
                  <a:cubicBezTo>
                    <a:pt x="1587" y="184"/>
                    <a:pt x="3210" y="-1"/>
                    <a:pt x="4839" y="0"/>
                  </a:cubicBezTo>
                  <a:cubicBezTo>
                    <a:pt x="11230" y="0"/>
                    <a:pt x="17293" y="2830"/>
                    <a:pt x="21397" y="7729"/>
                  </a:cubicBezTo>
                </a:path>
                <a:path w="21397" h="21600" stroke="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4F4A73"/>
                </a:gs>
                <a:gs pos="100000">
                  <a:srgbClr val="AAA0F8"/>
                </a:gs>
              </a:gsLst>
              <a:lin ang="2700000" scaled="1"/>
              <a:tileRect/>
            </a:gradFill>
            <a:ln w="12700">
              <a:noFill/>
            </a:ln>
          </p:spPr>
          <p:txBody>
            <a:bodyPr wrap="none" anchor="ctr"/>
            <a:p>
              <a:endParaRPr lang="zh-CN" altLang="en-US" dirty="0">
                <a:latin typeface="Arial" panose="020B0604020202020204" pitchFamily="34" charset="0"/>
              </a:endParaRPr>
            </a:p>
          </p:txBody>
        </p:sp>
        <p:sp>
          <p:nvSpPr>
            <p:cNvPr id="22540" name="Arc 31"/>
            <p:cNvSpPr/>
            <p:nvPr/>
          </p:nvSpPr>
          <p:spPr>
            <a:xfrm rot="-998297" flipH="1">
              <a:off x="783" y="1573"/>
              <a:ext cx="1740" cy="870"/>
            </a:xfrm>
            <a:custGeom>
              <a:avLst/>
              <a:gdLst>
                <a:gd name="txL" fmla="*/ 0 w 20934"/>
                <a:gd name="txT" fmla="*/ 0 h 21142"/>
                <a:gd name="txR" fmla="*/ 20934 w 20934"/>
                <a:gd name="txB" fmla="*/ 21142 h 21142"/>
              </a:gdLst>
              <a:ahLst/>
              <a:cxnLst>
                <a:cxn ang="0">
                  <a:pos x="368" y="0"/>
                </a:cxn>
                <a:cxn ang="0">
                  <a:pos x="1740" y="651"/>
                </a:cxn>
                <a:cxn ang="0">
                  <a:pos x="0" y="870"/>
                </a:cxn>
              </a:cxnLst>
              <a:rect l="txL" t="txT" r="txR" b="txB"/>
              <a:pathLst>
                <a:path w="20934" h="21142" fill="none">
                  <a:moveTo>
                    <a:pt x="4423" y="-1"/>
                  </a:moveTo>
                  <a:cubicBezTo>
                    <a:pt x="12495" y="1688"/>
                    <a:pt x="18902" y="7826"/>
                    <a:pt x="20934" y="15819"/>
                  </a:cubicBezTo>
                </a:path>
                <a:path w="20934" h="21142" stroke="0">
                  <a:moveTo>
                    <a:pt x="4423" y="-1"/>
                  </a:moveTo>
                  <a:cubicBezTo>
                    <a:pt x="12495" y="1688"/>
                    <a:pt x="18902" y="7826"/>
                    <a:pt x="20934" y="15819"/>
                  </a:cubicBezTo>
                  <a:lnTo>
                    <a:pt x="0" y="21142"/>
                  </a:lnTo>
                  <a:close/>
                </a:path>
              </a:pathLst>
            </a:custGeom>
            <a:gradFill rotWithShape="1">
              <a:gsLst>
                <a:gs pos="0">
                  <a:srgbClr val="47ABE3"/>
                </a:gs>
                <a:gs pos="100000">
                  <a:srgbClr val="214F69"/>
                </a:gs>
              </a:gsLst>
              <a:lin ang="2700000" scaled="1"/>
              <a:tileRect/>
            </a:gradFill>
            <a:ln w="12700">
              <a:noFill/>
            </a:ln>
          </p:spPr>
          <p:txBody>
            <a:bodyPr wrap="none" anchor="ctr"/>
            <a:p>
              <a:endParaRPr lang="zh-CN" altLang="en-US" dirty="0">
                <a:latin typeface="Arial" panose="020B0604020202020204" pitchFamily="34" charset="0"/>
              </a:endParaRPr>
            </a:p>
          </p:txBody>
        </p:sp>
        <p:sp>
          <p:nvSpPr>
            <p:cNvPr id="22541" name="Oval 32"/>
            <p:cNvSpPr/>
            <p:nvPr/>
          </p:nvSpPr>
          <p:spPr>
            <a:xfrm rot="-998297">
              <a:off x="1795" y="1734"/>
              <a:ext cx="1698" cy="844"/>
            </a:xfrm>
            <a:prstGeom prst="ellipse">
              <a:avLst/>
            </a:prstGeom>
            <a:gradFill rotWithShape="0">
              <a:gsLst>
                <a:gs pos="0">
                  <a:srgbClr val="000000"/>
                </a:gs>
                <a:gs pos="50000">
                  <a:srgbClr val="C1C1C1"/>
                </a:gs>
                <a:gs pos="100000">
                  <a:srgbClr val="000000"/>
                </a:gs>
              </a:gsLst>
              <a:lin ang="0" scaled="1"/>
              <a:tileRect/>
            </a:gradFill>
            <a:ln w="12700">
              <a:noFill/>
            </a:ln>
          </p:spPr>
          <p:txBody>
            <a:bodyPr wrap="none" anchor="ctr"/>
            <a:p>
              <a:endParaRPr lang="zh-CN" altLang="en-US" dirty="0">
                <a:latin typeface="Arial" panose="020B0604020202020204" pitchFamily="34" charset="0"/>
              </a:endParaRPr>
            </a:p>
          </p:txBody>
        </p:sp>
        <p:sp>
          <p:nvSpPr>
            <p:cNvPr id="22542" name="Text Box 33"/>
            <p:cNvSpPr txBox="1"/>
            <p:nvPr/>
          </p:nvSpPr>
          <p:spPr>
            <a:xfrm>
              <a:off x="1186" y="1868"/>
              <a:ext cx="841" cy="404"/>
            </a:xfrm>
            <a:prstGeom prst="rect">
              <a:avLst/>
            </a:prstGeom>
            <a:noFill/>
            <a:ln w="9525">
              <a:noFill/>
            </a:ln>
          </p:spPr>
          <p:txBody>
            <a:bodyPr wrap="none">
              <a:spAutoFit/>
            </a:bodyPr>
            <a:p>
              <a:pPr eaLnBrk="1" hangingPunct="1"/>
              <a:r>
                <a:rPr lang="en-US" altLang="zh-CN" sz="1800" dirty="0">
                  <a:solidFill>
                    <a:srgbClr val="000000"/>
                  </a:solidFill>
                  <a:latin typeface="楷体_GB2312" panose="02010609030101010101" pitchFamily="49" charset="-122"/>
                  <a:ea typeface="楷体_GB2312" panose="02010609030101010101" pitchFamily="49" charset="-122"/>
                </a:rPr>
                <a:t>FOB</a:t>
              </a:r>
              <a:endParaRPr lang="en-US" altLang="zh-CN" sz="1800" dirty="0">
                <a:solidFill>
                  <a:srgbClr val="000000"/>
                </a:solidFill>
                <a:latin typeface="楷体_GB2312" panose="02010609030101010101" pitchFamily="49" charset="-122"/>
                <a:ea typeface="楷体_GB2312" panose="02010609030101010101" pitchFamily="49" charset="-122"/>
              </a:endParaRPr>
            </a:p>
            <a:p>
              <a:pPr eaLnBrk="1" hangingPunct="1"/>
              <a:r>
                <a:rPr lang="zh-CN" altLang="en-US" sz="1800" dirty="0">
                  <a:solidFill>
                    <a:srgbClr val="000000"/>
                  </a:solidFill>
                  <a:latin typeface="楷体_GB2312" panose="02010609030101010101" pitchFamily="49" charset="-122"/>
                  <a:ea typeface="楷体_GB2312" panose="02010609030101010101" pitchFamily="49" charset="-122"/>
                </a:rPr>
                <a:t>原产地定价</a:t>
              </a:r>
              <a:endParaRPr lang="zh-CN" altLang="en-US" sz="1800" dirty="0">
                <a:solidFill>
                  <a:srgbClr val="000000"/>
                </a:solidFill>
                <a:latin typeface="楷体_GB2312" panose="02010609030101010101" pitchFamily="49" charset="-122"/>
                <a:ea typeface="楷体_GB2312" panose="02010609030101010101" pitchFamily="49" charset="-122"/>
              </a:endParaRPr>
            </a:p>
          </p:txBody>
        </p:sp>
        <p:sp>
          <p:nvSpPr>
            <p:cNvPr id="22543" name="Text Box 34"/>
            <p:cNvSpPr txBox="1"/>
            <p:nvPr/>
          </p:nvSpPr>
          <p:spPr>
            <a:xfrm>
              <a:off x="2313" y="1292"/>
              <a:ext cx="986" cy="231"/>
            </a:xfrm>
            <a:prstGeom prst="rect">
              <a:avLst/>
            </a:prstGeom>
            <a:noFill/>
            <a:ln w="9525">
              <a:noFill/>
            </a:ln>
          </p:spPr>
          <p:txBody>
            <a:bodyPr wrap="none">
              <a:spAutoFit/>
            </a:bodyPr>
            <a:p>
              <a:pPr eaLnBrk="1" hangingPunct="1"/>
              <a:r>
                <a:rPr lang="zh-CN" altLang="en-US" sz="1800" dirty="0">
                  <a:solidFill>
                    <a:srgbClr val="000000"/>
                  </a:solidFill>
                  <a:latin typeface="楷体_GB2312" panose="02010609030101010101" pitchFamily="49" charset="-122"/>
                  <a:ea typeface="楷体_GB2312" panose="02010609030101010101" pitchFamily="49" charset="-122"/>
                </a:rPr>
                <a:t>统一交货定价</a:t>
              </a:r>
              <a:endParaRPr lang="zh-CN" altLang="en-US" sz="1800" dirty="0">
                <a:solidFill>
                  <a:srgbClr val="000000"/>
                </a:solidFill>
                <a:latin typeface="楷体_GB2312" panose="02010609030101010101" pitchFamily="49" charset="-122"/>
                <a:ea typeface="楷体_GB2312" panose="02010609030101010101" pitchFamily="49" charset="-122"/>
              </a:endParaRPr>
            </a:p>
          </p:txBody>
        </p:sp>
        <p:sp>
          <p:nvSpPr>
            <p:cNvPr id="22544" name="Text Box 35"/>
            <p:cNvSpPr txBox="1"/>
            <p:nvPr/>
          </p:nvSpPr>
          <p:spPr>
            <a:xfrm>
              <a:off x="3514" y="1580"/>
              <a:ext cx="696" cy="231"/>
            </a:xfrm>
            <a:prstGeom prst="rect">
              <a:avLst/>
            </a:prstGeom>
            <a:noFill/>
            <a:ln w="9525">
              <a:noFill/>
            </a:ln>
          </p:spPr>
          <p:txBody>
            <a:bodyPr wrap="none">
              <a:spAutoFit/>
            </a:bodyPr>
            <a:p>
              <a:pPr eaLnBrk="1" hangingPunct="1"/>
              <a:r>
                <a:rPr lang="zh-CN" altLang="en-US" sz="1800" dirty="0">
                  <a:solidFill>
                    <a:srgbClr val="000000"/>
                  </a:solidFill>
                  <a:latin typeface="楷体_GB2312" panose="02010609030101010101" pitchFamily="49" charset="-122"/>
                  <a:ea typeface="楷体_GB2312" panose="02010609030101010101" pitchFamily="49" charset="-122"/>
                </a:rPr>
                <a:t>分区定价</a:t>
              </a:r>
              <a:endParaRPr lang="zh-CN" altLang="en-US" sz="1800" dirty="0">
                <a:solidFill>
                  <a:srgbClr val="000000"/>
                </a:solidFill>
                <a:latin typeface="楷体_GB2312" panose="02010609030101010101" pitchFamily="49" charset="-122"/>
                <a:ea typeface="楷体_GB2312" panose="02010609030101010101" pitchFamily="49" charset="-122"/>
              </a:endParaRPr>
            </a:p>
          </p:txBody>
        </p:sp>
        <p:sp>
          <p:nvSpPr>
            <p:cNvPr id="22545" name="Freeform 36"/>
            <p:cNvSpPr/>
            <p:nvPr/>
          </p:nvSpPr>
          <p:spPr>
            <a:xfrm>
              <a:off x="3888" y="1922"/>
              <a:ext cx="816" cy="1078"/>
            </a:xfrm>
            <a:custGeom>
              <a:avLst/>
              <a:gdLst>
                <a:gd name="txL" fmla="*/ 0 w 816"/>
                <a:gd name="txT" fmla="*/ 0 h 1078"/>
                <a:gd name="txR" fmla="*/ 816 w 816"/>
                <a:gd name="txB" fmla="*/ 1078 h 1078"/>
              </a:gdLst>
              <a:ahLst/>
              <a:cxnLst>
                <a:cxn ang="0">
                  <a:pos x="0" y="841"/>
                </a:cxn>
                <a:cxn ang="0">
                  <a:pos x="784" y="0"/>
                </a:cxn>
                <a:cxn ang="0">
                  <a:pos x="816" y="280"/>
                </a:cxn>
                <a:cxn ang="0">
                  <a:pos x="544" y="672"/>
                </a:cxn>
                <a:cxn ang="0">
                  <a:pos x="25" y="1078"/>
                </a:cxn>
                <a:cxn ang="0">
                  <a:pos x="0" y="841"/>
                </a:cxn>
              </a:cxnLst>
              <a:rect l="txL" t="txT" r="txR" b="txB"/>
              <a:pathLst>
                <a:path w="816" h="1078">
                  <a:moveTo>
                    <a:pt x="0" y="841"/>
                  </a:moveTo>
                  <a:lnTo>
                    <a:pt x="784" y="0"/>
                  </a:lnTo>
                  <a:lnTo>
                    <a:pt x="816" y="280"/>
                  </a:lnTo>
                  <a:cubicBezTo>
                    <a:pt x="776" y="392"/>
                    <a:pt x="676" y="539"/>
                    <a:pt x="544" y="672"/>
                  </a:cubicBezTo>
                  <a:cubicBezTo>
                    <a:pt x="412" y="805"/>
                    <a:pt x="116" y="1050"/>
                    <a:pt x="25" y="1078"/>
                  </a:cubicBezTo>
                  <a:cubicBezTo>
                    <a:pt x="7" y="1006"/>
                    <a:pt x="0" y="841"/>
                    <a:pt x="0" y="841"/>
                  </a:cubicBezTo>
                  <a:close/>
                </a:path>
              </a:pathLst>
            </a:custGeom>
            <a:gradFill rotWithShape="0">
              <a:gsLst>
                <a:gs pos="0">
                  <a:srgbClr val="B98BE8"/>
                </a:gs>
                <a:gs pos="100000">
                  <a:srgbClr val="6600CC"/>
                </a:gs>
              </a:gsLst>
              <a:lin ang="0" scaled="1"/>
              <a:tileRect/>
            </a:gradFill>
            <a:ln w="9525">
              <a:noFill/>
            </a:ln>
          </p:spPr>
          <p:txBody>
            <a:bodyPr>
              <a:spAutoFit/>
            </a:bodyPr>
            <a:p>
              <a:endParaRPr lang="zh-CN" altLang="en-US" dirty="0">
                <a:latin typeface="Arial" panose="020B0604020202020204" pitchFamily="34" charset="0"/>
              </a:endParaRPr>
            </a:p>
          </p:txBody>
        </p:sp>
        <p:sp>
          <p:nvSpPr>
            <p:cNvPr id="22546" name="Arc 37"/>
            <p:cNvSpPr/>
            <p:nvPr/>
          </p:nvSpPr>
          <p:spPr>
            <a:xfrm rot="-1060795">
              <a:off x="2879" y="1926"/>
              <a:ext cx="1880" cy="848"/>
            </a:xfrm>
            <a:custGeom>
              <a:avLst/>
              <a:gdLst>
                <a:gd name="txL" fmla="*/ 0 w 20601"/>
                <a:gd name="txT" fmla="*/ 0 h 19523"/>
                <a:gd name="txR" fmla="*/ 20601 w 20601"/>
                <a:gd name="txB" fmla="*/ 19523 h 19523"/>
              </a:gdLst>
              <a:ahLst/>
              <a:cxnLst>
                <a:cxn ang="0">
                  <a:pos x="1880" y="282"/>
                </a:cxn>
                <a:cxn ang="0">
                  <a:pos x="843" y="848"/>
                </a:cxn>
                <a:cxn ang="0">
                  <a:pos x="0" y="0"/>
                </a:cxn>
              </a:cxnLst>
              <a:rect l="txL" t="txT" r="txR" b="txB"/>
              <a:pathLst>
                <a:path w="20601" h="19523" fill="none">
                  <a:moveTo>
                    <a:pt x="20601" y="6492"/>
                  </a:moveTo>
                  <a:cubicBezTo>
                    <a:pt x="18793" y="12227"/>
                    <a:pt x="14677" y="16949"/>
                    <a:pt x="9241" y="19522"/>
                  </a:cubicBezTo>
                </a:path>
                <a:path w="20601" h="19523" stroke="0">
                  <a:moveTo>
                    <a:pt x="20601" y="6492"/>
                  </a:moveTo>
                  <a:cubicBezTo>
                    <a:pt x="18793" y="12227"/>
                    <a:pt x="14677" y="16949"/>
                    <a:pt x="9241" y="19522"/>
                  </a:cubicBezTo>
                  <a:lnTo>
                    <a:pt x="0" y="0"/>
                  </a:lnTo>
                  <a:close/>
                </a:path>
              </a:pathLst>
            </a:custGeom>
            <a:solidFill>
              <a:srgbClr val="CC99FF"/>
            </a:solidFill>
            <a:ln w="12700">
              <a:noFill/>
            </a:ln>
          </p:spPr>
          <p:txBody>
            <a:bodyPr wrap="none" anchor="ctr"/>
            <a:p>
              <a:endParaRPr lang="zh-CN" altLang="en-US" dirty="0">
                <a:latin typeface="Arial" panose="020B0604020202020204" pitchFamily="34" charset="0"/>
              </a:endParaRPr>
            </a:p>
          </p:txBody>
        </p:sp>
        <p:sp>
          <p:nvSpPr>
            <p:cNvPr id="22547" name="Freeform 38"/>
            <p:cNvSpPr/>
            <p:nvPr/>
          </p:nvSpPr>
          <p:spPr>
            <a:xfrm>
              <a:off x="2817" y="2225"/>
              <a:ext cx="1108" cy="779"/>
            </a:xfrm>
            <a:custGeom>
              <a:avLst/>
              <a:gdLst>
                <a:gd name="txL" fmla="*/ 0 w 1108"/>
                <a:gd name="txT" fmla="*/ 0 h 779"/>
                <a:gd name="txR" fmla="*/ 1108 w 1108"/>
                <a:gd name="txB" fmla="*/ 779 h 779"/>
              </a:gdLst>
              <a:ahLst/>
              <a:cxnLst>
                <a:cxn ang="0">
                  <a:pos x="1071" y="546"/>
                </a:cxn>
                <a:cxn ang="0">
                  <a:pos x="1108" y="779"/>
                </a:cxn>
                <a:cxn ang="0">
                  <a:pos x="67" y="168"/>
                </a:cxn>
                <a:cxn ang="0">
                  <a:pos x="0" y="0"/>
                </a:cxn>
                <a:cxn ang="0">
                  <a:pos x="1071" y="546"/>
                </a:cxn>
              </a:cxnLst>
              <a:rect l="txL" t="txT" r="txR" b="txB"/>
              <a:pathLst>
                <a:path w="1108" h="779">
                  <a:moveTo>
                    <a:pt x="1071" y="546"/>
                  </a:moveTo>
                  <a:lnTo>
                    <a:pt x="1108" y="779"/>
                  </a:lnTo>
                  <a:lnTo>
                    <a:pt x="67" y="168"/>
                  </a:lnTo>
                  <a:lnTo>
                    <a:pt x="0" y="0"/>
                  </a:lnTo>
                  <a:lnTo>
                    <a:pt x="1071" y="546"/>
                  </a:lnTo>
                  <a:close/>
                </a:path>
              </a:pathLst>
            </a:custGeom>
            <a:gradFill rotWithShape="1">
              <a:gsLst>
                <a:gs pos="0">
                  <a:srgbClr val="AF8ED4"/>
                </a:gs>
                <a:gs pos="100000">
                  <a:srgbClr val="5007A1"/>
                </a:gs>
              </a:gsLst>
              <a:lin ang="2700000" scaled="1"/>
              <a:tileRect/>
            </a:gradFill>
            <a:ln w="9525">
              <a:noFill/>
            </a:ln>
          </p:spPr>
          <p:txBody>
            <a:bodyPr>
              <a:spAutoFit/>
            </a:bodyPr>
            <a:p>
              <a:endParaRPr lang="zh-CN" altLang="en-US" dirty="0">
                <a:latin typeface="Arial" panose="020B0604020202020204" pitchFamily="34" charset="0"/>
              </a:endParaRPr>
            </a:p>
          </p:txBody>
        </p:sp>
        <p:sp>
          <p:nvSpPr>
            <p:cNvPr id="22548" name="Text Box 39"/>
            <p:cNvSpPr txBox="1"/>
            <p:nvPr/>
          </p:nvSpPr>
          <p:spPr>
            <a:xfrm>
              <a:off x="3369" y="2204"/>
              <a:ext cx="986" cy="231"/>
            </a:xfrm>
            <a:prstGeom prst="rect">
              <a:avLst/>
            </a:prstGeom>
            <a:noFill/>
            <a:ln w="9525">
              <a:noFill/>
            </a:ln>
          </p:spPr>
          <p:txBody>
            <a:bodyPr wrap="none">
              <a:spAutoFit/>
            </a:bodyPr>
            <a:p>
              <a:pPr eaLnBrk="1" hangingPunct="1"/>
              <a:r>
                <a:rPr lang="zh-CN" altLang="en-US" sz="1800" dirty="0">
                  <a:solidFill>
                    <a:srgbClr val="CC3300"/>
                  </a:solidFill>
                  <a:latin typeface="楷体_GB2312" panose="02010609030101010101" pitchFamily="49" charset="-122"/>
                  <a:ea typeface="楷体_GB2312" panose="02010609030101010101" pitchFamily="49" charset="-122"/>
                </a:rPr>
                <a:t>地区定价策略</a:t>
              </a:r>
              <a:endParaRPr lang="zh-CN" altLang="en-US" sz="1800" dirty="0">
                <a:solidFill>
                  <a:srgbClr val="CC3300"/>
                </a:solidFill>
                <a:latin typeface="楷体_GB2312" panose="02010609030101010101" pitchFamily="49" charset="-122"/>
                <a:ea typeface="楷体_GB2312" panose="02010609030101010101" pitchFamily="49" charset="-122"/>
              </a:endParaRPr>
            </a:p>
          </p:txBody>
        </p:sp>
        <p:sp>
          <p:nvSpPr>
            <p:cNvPr id="22549" name="Text Box 40"/>
            <p:cNvSpPr txBox="1"/>
            <p:nvPr/>
          </p:nvSpPr>
          <p:spPr>
            <a:xfrm>
              <a:off x="2410" y="2684"/>
              <a:ext cx="696" cy="231"/>
            </a:xfrm>
            <a:prstGeom prst="rect">
              <a:avLst/>
            </a:prstGeom>
            <a:noFill/>
            <a:ln w="9525">
              <a:noFill/>
            </a:ln>
          </p:spPr>
          <p:txBody>
            <a:bodyPr wrap="none">
              <a:spAutoFit/>
            </a:bodyPr>
            <a:p>
              <a:pPr eaLnBrk="1" hangingPunct="1"/>
              <a:r>
                <a:rPr lang="zh-CN" altLang="en-US" sz="1800" dirty="0">
                  <a:solidFill>
                    <a:srgbClr val="000000"/>
                  </a:solidFill>
                  <a:latin typeface="楷体_GB2312" panose="02010609030101010101" pitchFamily="49" charset="-122"/>
                  <a:ea typeface="楷体_GB2312" panose="02010609030101010101" pitchFamily="49" charset="-122"/>
                </a:rPr>
                <a:t>基点定价</a:t>
              </a:r>
              <a:endParaRPr lang="zh-CN" altLang="en-US" sz="1800" dirty="0">
                <a:solidFill>
                  <a:srgbClr val="000000"/>
                </a:solidFill>
                <a:latin typeface="楷体_GB2312" panose="02010609030101010101" pitchFamily="49" charset="-122"/>
                <a:ea typeface="楷体_GB2312" panose="02010609030101010101" pitchFamily="49" charset="-122"/>
              </a:endParaRPr>
            </a:p>
          </p:txBody>
        </p:sp>
        <p:sp>
          <p:nvSpPr>
            <p:cNvPr id="22550" name="Text Box 41"/>
            <p:cNvSpPr txBox="1"/>
            <p:nvPr/>
          </p:nvSpPr>
          <p:spPr>
            <a:xfrm>
              <a:off x="1065" y="2588"/>
              <a:ext cx="986" cy="231"/>
            </a:xfrm>
            <a:prstGeom prst="rect">
              <a:avLst/>
            </a:prstGeom>
            <a:noFill/>
            <a:ln w="9525">
              <a:noFill/>
            </a:ln>
          </p:spPr>
          <p:txBody>
            <a:bodyPr wrap="none">
              <a:spAutoFit/>
            </a:bodyPr>
            <a:p>
              <a:pPr eaLnBrk="1" hangingPunct="1"/>
              <a:r>
                <a:rPr lang="zh-CN" altLang="en-US" sz="1800" dirty="0">
                  <a:solidFill>
                    <a:srgbClr val="000000"/>
                  </a:solidFill>
                  <a:latin typeface="楷体_GB2312" panose="02010609030101010101" pitchFamily="49" charset="-122"/>
                  <a:ea typeface="楷体_GB2312" panose="02010609030101010101" pitchFamily="49" charset="-122"/>
                </a:rPr>
                <a:t>运费免收定价</a:t>
              </a:r>
              <a:endParaRPr lang="zh-CN" altLang="en-US" sz="1800" dirty="0">
                <a:solidFill>
                  <a:srgbClr val="000000"/>
                </a:solidFill>
                <a:latin typeface="楷体_GB2312" panose="02010609030101010101" pitchFamily="49" charset="-122"/>
                <a:ea typeface="楷体_GB2312" panose="02010609030101010101" pitchFamily="49" charset="-122"/>
              </a:endParaRPr>
            </a:p>
          </p:txBody>
        </p:sp>
        <p:sp>
          <p:nvSpPr>
            <p:cNvPr id="22551" name="Oval 42"/>
            <p:cNvSpPr/>
            <p:nvPr/>
          </p:nvSpPr>
          <p:spPr>
            <a:xfrm rot="-998297">
              <a:off x="1859" y="1893"/>
              <a:ext cx="1629" cy="687"/>
            </a:xfrm>
            <a:prstGeom prst="ellipse">
              <a:avLst/>
            </a:prstGeom>
            <a:solidFill>
              <a:srgbClr val="FFFFFF"/>
            </a:solidFill>
            <a:ln w="12700">
              <a:noFill/>
            </a:ln>
          </p:spPr>
          <p:txBody>
            <a:bodyPr wrap="none" anchor="ctr"/>
            <a:p>
              <a:endParaRPr lang="zh-CN" altLang="en-US" dirty="0">
                <a:latin typeface="Arial" panose="020B0604020202020204" pitchFamily="34" charset="0"/>
              </a:endParaRPr>
            </a:p>
          </p:txBody>
        </p:sp>
        <p:sp>
          <p:nvSpPr>
            <p:cNvPr id="22552" name="Freeform 43"/>
            <p:cNvSpPr/>
            <p:nvPr/>
          </p:nvSpPr>
          <p:spPr>
            <a:xfrm>
              <a:off x="2928" y="2474"/>
              <a:ext cx="808" cy="648"/>
            </a:xfrm>
            <a:custGeom>
              <a:avLst/>
              <a:gdLst>
                <a:gd name="txL" fmla="*/ 0 w 808"/>
                <a:gd name="txT" fmla="*/ 0 h 648"/>
                <a:gd name="txR" fmla="*/ 808 w 808"/>
                <a:gd name="txB" fmla="*/ 648 h 648"/>
              </a:gdLst>
              <a:ahLst/>
              <a:cxnLst>
                <a:cxn ang="0">
                  <a:pos x="0" y="24"/>
                </a:cxn>
                <a:cxn ang="0">
                  <a:pos x="352" y="448"/>
                </a:cxn>
                <a:cxn ang="0">
                  <a:pos x="360" y="648"/>
                </a:cxn>
                <a:cxn ang="0">
                  <a:pos x="808" y="424"/>
                </a:cxn>
                <a:cxn ang="0">
                  <a:pos x="104" y="0"/>
                </a:cxn>
                <a:cxn ang="0">
                  <a:pos x="0" y="24"/>
                </a:cxn>
              </a:cxnLst>
              <a:rect l="txL" t="txT" r="txR" b="txB"/>
              <a:pathLst>
                <a:path w="808" h="648">
                  <a:moveTo>
                    <a:pt x="0" y="24"/>
                  </a:moveTo>
                  <a:lnTo>
                    <a:pt x="352" y="448"/>
                  </a:lnTo>
                  <a:lnTo>
                    <a:pt x="360" y="648"/>
                  </a:lnTo>
                  <a:lnTo>
                    <a:pt x="808" y="424"/>
                  </a:lnTo>
                  <a:lnTo>
                    <a:pt x="104" y="0"/>
                  </a:lnTo>
                  <a:lnTo>
                    <a:pt x="0" y="24"/>
                  </a:lnTo>
                  <a:close/>
                </a:path>
              </a:pathLst>
            </a:custGeom>
            <a:solidFill>
              <a:srgbClr val="003399">
                <a:alpha val="49019"/>
              </a:srgbClr>
            </a:solidFill>
            <a:ln w="9525">
              <a:noFill/>
            </a:ln>
          </p:spPr>
          <p:txBody>
            <a:bodyPr wrap="none" anchor="ctr"/>
            <a:p>
              <a:endParaRPr lang="zh-CN" altLang="en-US" dirty="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1" cstate="print">
            <a:extLst>
              <a:ext uri="{28A0092B-C50C-407E-A947-70E740481C1C}">
                <a14:useLocalDpi xmlns:a14="http://schemas.microsoft.com/office/drawing/2010/main" val="0"/>
              </a:ext>
            </a:extLst>
          </a:blip>
          <a:srcRect r="3659" b="53777"/>
          <a:stretch>
            <a:fillRect/>
          </a:stretch>
        </p:blipFill>
        <p:spPr>
          <a:xfrm flipH="1">
            <a:off x="-1" y="4628827"/>
            <a:ext cx="3388627" cy="2229174"/>
          </a:xfrm>
          <a:prstGeom prst="rect">
            <a:avLst/>
          </a:prstGeom>
        </p:spPr>
      </p:pic>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6200000">
            <a:off x="8851126" y="-354830"/>
            <a:ext cx="2986047" cy="3695701"/>
          </a:xfrm>
          <a:prstGeom prst="rect">
            <a:avLst/>
          </a:prstGeom>
        </p:spPr>
      </p:pic>
      <p:sp>
        <p:nvSpPr>
          <p:cNvPr id="10" name="文本框 9"/>
          <p:cNvSpPr txBox="1"/>
          <p:nvPr/>
        </p:nvSpPr>
        <p:spPr>
          <a:xfrm>
            <a:off x="6092190" y="2333625"/>
            <a:ext cx="4563369"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01、</a:t>
            </a:r>
            <a:r>
              <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影响定价的因素</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sp>
        <p:nvSpPr>
          <p:cNvPr id="13" name="文本框 12"/>
          <p:cNvSpPr txBox="1"/>
          <p:nvPr/>
        </p:nvSpPr>
        <p:spPr>
          <a:xfrm>
            <a:off x="6090920" y="3213735"/>
            <a:ext cx="4564639"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02</a:t>
            </a:r>
            <a:r>
              <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、定价方法</a:t>
            </a:r>
            <a:endPar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1038735" y="2085993"/>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CONTENT</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cxnSp>
        <p:nvCxnSpPr>
          <p:cNvPr id="22" name="直接连接符 21"/>
          <p:cNvCxnSpPr/>
          <p:nvPr/>
        </p:nvCxnSpPr>
        <p:spPr>
          <a:xfrm>
            <a:off x="1770504" y="2855105"/>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179639" y="2242978"/>
            <a:ext cx="603732" cy="603732"/>
            <a:chOff x="2012506" y="3677132"/>
            <a:chExt cx="1028700" cy="1028700"/>
          </a:xfrm>
        </p:grpSpPr>
        <p:sp>
          <p:nvSpPr>
            <p:cNvPr id="24" name="椭圆 23"/>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25"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grpSp>
        <p:nvGrpSpPr>
          <p:cNvPr id="26" name="组合 25"/>
          <p:cNvGrpSpPr/>
          <p:nvPr/>
        </p:nvGrpSpPr>
        <p:grpSpPr>
          <a:xfrm>
            <a:off x="5179639" y="3111658"/>
            <a:ext cx="603732" cy="603732"/>
            <a:chOff x="4391935" y="3677132"/>
            <a:chExt cx="1028700" cy="1028700"/>
          </a:xfrm>
        </p:grpSpPr>
        <p:sp>
          <p:nvSpPr>
            <p:cNvPr id="27" name="椭圆 26"/>
            <p:cNvSpPr/>
            <p:nvPr/>
          </p:nvSpPr>
          <p:spPr>
            <a:xfrm>
              <a:off x="4391935" y="3677132"/>
              <a:ext cx="1028700" cy="1028700"/>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28"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sp>
        <p:nvSpPr>
          <p:cNvPr id="3" name="文本框 2"/>
          <p:cNvSpPr txBox="1"/>
          <p:nvPr/>
        </p:nvSpPr>
        <p:spPr>
          <a:xfrm>
            <a:off x="6103620" y="4074160"/>
            <a:ext cx="4382135"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03、</a:t>
            </a:r>
            <a:r>
              <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定价策略</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grpSp>
        <p:nvGrpSpPr>
          <p:cNvPr id="29" name="组合 28"/>
          <p:cNvGrpSpPr/>
          <p:nvPr/>
        </p:nvGrpSpPr>
        <p:grpSpPr>
          <a:xfrm>
            <a:off x="5179639" y="3918623"/>
            <a:ext cx="603732" cy="603732"/>
            <a:chOff x="6771364" y="3677132"/>
            <a:chExt cx="1028700" cy="1028700"/>
          </a:xfrm>
        </p:grpSpPr>
        <p:sp>
          <p:nvSpPr>
            <p:cNvPr id="30" name="椭圆 29"/>
            <p:cNvSpPr/>
            <p:nvPr/>
          </p:nvSpPr>
          <p:spPr>
            <a:xfrm>
              <a:off x="6771364"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2" charset="-122"/>
                <a:ea typeface="黑体" panose="02010609060101010101" pitchFamily="2" charset="-122"/>
              </a:endParaRPr>
            </a:p>
          </p:txBody>
        </p:sp>
        <p:sp>
          <p:nvSpPr>
            <p:cNvPr id="31"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latin typeface="黑体" panose="02010609060101010101" pitchFamily="2" charset="-122"/>
                <a:ea typeface="黑体" panose="02010609060101010101" pitchFamily="2" charset="-122"/>
              </a:endParaRPr>
            </a:p>
          </p:txBody>
        </p:sp>
      </p:grpSp>
      <p:sp>
        <p:nvSpPr>
          <p:cNvPr id="4" name="文本框 3"/>
          <p:cNvSpPr txBox="1"/>
          <p:nvPr/>
        </p:nvSpPr>
        <p:spPr>
          <a:xfrm>
            <a:off x="6118860" y="4871720"/>
            <a:ext cx="4382135"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04、</a:t>
            </a:r>
            <a:r>
              <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价格变动与企业对策</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grpSp>
        <p:nvGrpSpPr>
          <p:cNvPr id="8" name="组合 7"/>
          <p:cNvGrpSpPr/>
          <p:nvPr/>
        </p:nvGrpSpPr>
        <p:grpSpPr>
          <a:xfrm>
            <a:off x="5180274" y="4800123"/>
            <a:ext cx="603732" cy="603732"/>
            <a:chOff x="2012506" y="3677132"/>
            <a:chExt cx="1028700" cy="1028700"/>
          </a:xfrm>
        </p:grpSpPr>
        <p:sp>
          <p:nvSpPr>
            <p:cNvPr id="9" name="椭圆 8"/>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11"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outVertical)">
                                      <p:cBhvr>
                                        <p:cTn id="13" dur="500"/>
                                        <p:tgtEl>
                                          <p:spTgt spid="22"/>
                                        </p:tgtEl>
                                      </p:cBhvr>
                                    </p:animEffect>
                                  </p:childTnLst>
                                </p:cTn>
                              </p:par>
                            </p:childTnLst>
                          </p:cTn>
                        </p:par>
                        <p:par>
                          <p:cTn id="14" fill="hold">
                            <p:stCondLst>
                              <p:cond delay="100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0" fill="hold"/>
                                        <p:tgtEl>
                                          <p:spTgt spid="23"/>
                                        </p:tgtEl>
                                        <p:attrNameLst>
                                          <p:attrName>ppt_x</p:attrName>
                                        </p:attrNameLst>
                                      </p:cBhvr>
                                      <p:tavLst>
                                        <p:tav tm="0">
                                          <p:val>
                                            <p:strVal val="1+#ppt_w/2"/>
                                          </p:val>
                                        </p:tav>
                                        <p:tav tm="100000">
                                          <p:val>
                                            <p:strVal val="#ppt_x"/>
                                          </p:val>
                                        </p:tav>
                                      </p:tavLst>
                                    </p:anim>
                                    <p:anim calcmode="lin" valueType="num">
                                      <p:cBhvr additive="base">
                                        <p:cTn id="18" dur="10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1+#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1000" fill="hold"/>
                                        <p:tgtEl>
                                          <p:spTgt spid="29"/>
                                        </p:tgtEl>
                                        <p:attrNameLst>
                                          <p:attrName>ppt_x</p:attrName>
                                        </p:attrNameLst>
                                      </p:cBhvr>
                                      <p:tavLst>
                                        <p:tav tm="0">
                                          <p:val>
                                            <p:strVal val="1+#ppt_w/2"/>
                                          </p:val>
                                        </p:tav>
                                        <p:tav tm="100000">
                                          <p:val>
                                            <p:strVal val="#ppt_x"/>
                                          </p:val>
                                        </p:tav>
                                      </p:tavLst>
                                    </p:anim>
                                    <p:anim calcmode="lin" valueType="num">
                                      <p:cBhvr additive="base">
                                        <p:cTn id="26" dur="10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decel="10000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1+#ppt_w/2"/>
                                          </p:val>
                                        </p:tav>
                                        <p:tav tm="100000">
                                          <p:val>
                                            <p:strVal val="#ppt_x"/>
                                          </p:val>
                                        </p:tav>
                                      </p:tavLst>
                                    </p:anim>
                                    <p:anim calcmode="lin" valueType="num">
                                      <p:cBhvr additive="base">
                                        <p:cTn id="3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心理定价策略</a:t>
            </a:r>
            <a:endParaRPr lang="zh-CN" altLang="zh-CN" dirty="0"/>
          </a:p>
        </p:txBody>
      </p:sp>
      <p:grpSp>
        <p:nvGrpSpPr>
          <p:cNvPr id="2" name="Group 13"/>
          <p:cNvGrpSpPr/>
          <p:nvPr/>
        </p:nvGrpSpPr>
        <p:grpSpPr>
          <a:xfrm>
            <a:off x="3550285" y="1593215"/>
            <a:ext cx="5202238" cy="1365250"/>
            <a:chOff x="538" y="3510"/>
            <a:chExt cx="3277" cy="860"/>
          </a:xfrm>
        </p:grpSpPr>
        <p:sp>
          <p:nvSpPr>
            <p:cNvPr id="23564" name="AutoShape 14"/>
            <p:cNvSpPr/>
            <p:nvPr/>
          </p:nvSpPr>
          <p:spPr>
            <a:xfrm>
              <a:off x="538" y="3719"/>
              <a:ext cx="3277" cy="651"/>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所谓声望定价，是指企业利用消费者心目中的声望、信任及其仰慕来确定商品的价格，故意把价格定位整数或高价。</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23565" name="AutoShape 15"/>
            <p:cNvSpPr/>
            <p:nvPr/>
          </p:nvSpPr>
          <p:spPr>
            <a:xfrm>
              <a:off x="1417" y="3510"/>
              <a:ext cx="1517" cy="250"/>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声望定价</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grpSp>
        <p:nvGrpSpPr>
          <p:cNvPr id="4" name="Group 30"/>
          <p:cNvGrpSpPr/>
          <p:nvPr/>
        </p:nvGrpSpPr>
        <p:grpSpPr>
          <a:xfrm>
            <a:off x="3045460" y="4545965"/>
            <a:ext cx="2470150" cy="1450975"/>
            <a:chOff x="748" y="3022"/>
            <a:chExt cx="1556" cy="914"/>
          </a:xfrm>
        </p:grpSpPr>
        <p:pic>
          <p:nvPicPr>
            <p:cNvPr id="23562" name="Picture 25" descr="u=3447939169,1773826308&amp;gp=2">
              <a:hlinkClick r:id="rId1"/>
            </p:cNvPr>
            <p:cNvPicPr>
              <a:picLocks noChangeAspect="1"/>
            </p:cNvPicPr>
            <p:nvPr>
              <p:custDataLst>
                <p:tags r:id="rId2"/>
              </p:custDataLst>
            </p:nvPr>
          </p:nvPicPr>
          <p:blipFill>
            <a:blip r:embed="rId3"/>
            <a:stretch>
              <a:fillRect/>
            </a:stretch>
          </p:blipFill>
          <p:spPr>
            <a:xfrm>
              <a:off x="748" y="3022"/>
              <a:ext cx="778" cy="864"/>
            </a:xfrm>
            <a:prstGeom prst="rect">
              <a:avLst/>
            </a:prstGeom>
            <a:noFill/>
            <a:ln w="9525">
              <a:noFill/>
            </a:ln>
          </p:spPr>
        </p:pic>
        <p:pic>
          <p:nvPicPr>
            <p:cNvPr id="23563" name="Picture 26" descr="u=73818674,452546244&amp;gp=0">
              <a:hlinkClick r:id="rId4"/>
            </p:cNvPr>
            <p:cNvPicPr>
              <a:picLocks noChangeAspect="1"/>
            </p:cNvPicPr>
            <p:nvPr>
              <p:custDataLst>
                <p:tags r:id="rId5"/>
              </p:custDataLst>
            </p:nvPr>
          </p:nvPicPr>
          <p:blipFill>
            <a:blip r:embed="rId6"/>
            <a:stretch>
              <a:fillRect/>
            </a:stretch>
          </p:blipFill>
          <p:spPr>
            <a:xfrm>
              <a:off x="1440" y="3072"/>
              <a:ext cx="864" cy="864"/>
            </a:xfrm>
            <a:prstGeom prst="rect">
              <a:avLst/>
            </a:prstGeom>
            <a:noFill/>
            <a:ln w="9525">
              <a:noFill/>
            </a:ln>
          </p:spPr>
        </p:pic>
      </p:grpSp>
      <p:sp>
        <p:nvSpPr>
          <p:cNvPr id="120859" name="Text Box 27"/>
          <p:cNvSpPr txBox="1"/>
          <p:nvPr/>
        </p:nvSpPr>
        <p:spPr>
          <a:xfrm>
            <a:off x="6125210" y="5082540"/>
            <a:ext cx="3124200" cy="519113"/>
          </a:xfrm>
          <a:prstGeom prst="rect">
            <a:avLst/>
          </a:prstGeom>
          <a:solidFill>
            <a:srgbClr val="9933FF"/>
          </a:solidFill>
          <a:ln w="9525">
            <a:noFill/>
          </a:ln>
        </p:spPr>
        <p:txBody>
          <a:bodyPr>
            <a:spAutoFit/>
          </a:bodyPr>
          <a:p>
            <a:pPr algn="l" eaLnBrk="1" hangingPunct="1"/>
            <a:r>
              <a:rPr lang="zh-CN" altLang="en-US" sz="2800" dirty="0">
                <a:solidFill>
                  <a:srgbClr val="FFFF00"/>
                </a:solidFill>
                <a:latin typeface="Times New Roman" panose="02020603050405020304" pitchFamily="18" charset="0"/>
                <a:ea typeface="宋体" panose="02010600030101010101" pitchFamily="2" charset="-122"/>
              </a:rPr>
              <a:t>   价格：</a:t>
            </a:r>
            <a:r>
              <a:rPr lang="en-US" altLang="zh-CN" sz="2800" dirty="0">
                <a:solidFill>
                  <a:srgbClr val="FFFF00"/>
                </a:solidFill>
                <a:latin typeface="Times New Roman" panose="02020603050405020304" pitchFamily="18" charset="0"/>
                <a:ea typeface="宋体" panose="02010600030101010101" pitchFamily="2" charset="-122"/>
              </a:rPr>
              <a:t>800</a:t>
            </a:r>
            <a:r>
              <a:rPr lang="zh-CN" altLang="en-US" sz="2800" dirty="0">
                <a:solidFill>
                  <a:srgbClr val="FFFF00"/>
                </a:solidFill>
                <a:latin typeface="Times New Roman" panose="02020603050405020304" pitchFamily="18" charset="0"/>
                <a:ea typeface="宋体" panose="02010600030101010101" pitchFamily="2" charset="-122"/>
              </a:rPr>
              <a:t>元</a:t>
            </a:r>
            <a:endParaRPr lang="zh-CN" altLang="en-US" sz="2800" dirty="0">
              <a:solidFill>
                <a:srgbClr val="FFFF00"/>
              </a:solidFill>
              <a:latin typeface="Times New Roman" panose="02020603050405020304" pitchFamily="18" charset="0"/>
              <a:ea typeface="宋体" panose="02010600030101010101" pitchFamily="2" charset="-122"/>
            </a:endParaRPr>
          </a:p>
        </p:txBody>
      </p:sp>
      <p:sp>
        <p:nvSpPr>
          <p:cNvPr id="120860" name="Text Box 28"/>
          <p:cNvSpPr txBox="1"/>
          <p:nvPr/>
        </p:nvSpPr>
        <p:spPr>
          <a:xfrm>
            <a:off x="5998210" y="3464878"/>
            <a:ext cx="3200400" cy="519112"/>
          </a:xfrm>
          <a:prstGeom prst="rect">
            <a:avLst/>
          </a:prstGeom>
          <a:solidFill>
            <a:srgbClr val="9933FF"/>
          </a:solidFill>
          <a:ln w="9525">
            <a:noFill/>
          </a:ln>
        </p:spPr>
        <p:txBody>
          <a:bodyPr>
            <a:spAutoFit/>
          </a:bodyPr>
          <a:p>
            <a:pPr algn="l" eaLnBrk="1" hangingPunct="1"/>
            <a:r>
              <a:rPr lang="zh-CN" altLang="en-US" sz="2800" dirty="0">
                <a:solidFill>
                  <a:schemeClr val="tx1"/>
                </a:solidFill>
                <a:latin typeface="Times New Roman" panose="02020603050405020304" pitchFamily="18" charset="0"/>
                <a:ea typeface="宋体" panose="02010600030101010101" pitchFamily="2" charset="-122"/>
              </a:rPr>
              <a:t>  </a:t>
            </a:r>
            <a:r>
              <a:rPr lang="zh-CN" altLang="en-US" sz="2800" dirty="0">
                <a:solidFill>
                  <a:srgbClr val="FFFF00"/>
                </a:solidFill>
                <a:latin typeface="Times New Roman" panose="02020603050405020304" pitchFamily="18" charset="0"/>
                <a:ea typeface="宋体" panose="02010600030101010101" pitchFamily="2" charset="-122"/>
              </a:rPr>
              <a:t>价格：</a:t>
            </a:r>
            <a:r>
              <a:rPr lang="en-US" altLang="zh-CN" sz="2800" dirty="0">
                <a:solidFill>
                  <a:srgbClr val="FFFF00"/>
                </a:solidFill>
                <a:latin typeface="Times New Roman" panose="02020603050405020304" pitchFamily="18" charset="0"/>
                <a:ea typeface="宋体" panose="02010600030101010101" pitchFamily="2" charset="-122"/>
              </a:rPr>
              <a:t>1,290,000</a:t>
            </a:r>
            <a:endParaRPr lang="en-US" altLang="zh-CN" sz="2800" dirty="0">
              <a:solidFill>
                <a:srgbClr val="FFFF00"/>
              </a:solidFill>
              <a:latin typeface="Times New Roman" panose="02020603050405020304" pitchFamily="18" charset="0"/>
              <a:ea typeface="宋体" panose="02010600030101010101" pitchFamily="2" charset="-122"/>
            </a:endParaRPr>
          </a:p>
        </p:txBody>
      </p:sp>
      <p:pic>
        <p:nvPicPr>
          <p:cNvPr id="120861" name="Picture 29" descr="u=758338841,1874267658&amp;fm=0&amp;gp=-6"/>
          <p:cNvPicPr>
            <a:picLocks noChangeAspect="1"/>
          </p:cNvPicPr>
          <p:nvPr>
            <p:custDataLst>
              <p:tags r:id="rId7"/>
            </p:custDataLst>
          </p:nvPr>
        </p:nvPicPr>
        <p:blipFill>
          <a:blip r:embed="rId8"/>
          <a:srcRect t="28304"/>
          <a:stretch>
            <a:fillRect/>
          </a:stretch>
        </p:blipFill>
        <p:spPr>
          <a:xfrm>
            <a:off x="3045460" y="3177540"/>
            <a:ext cx="2376488" cy="1274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0861"/>
                                        </p:tgtEl>
                                        <p:attrNameLst>
                                          <p:attrName>style.visibility</p:attrName>
                                        </p:attrNameLst>
                                      </p:cBhvr>
                                      <p:to>
                                        <p:strVal val="visible"/>
                                      </p:to>
                                    </p:set>
                                    <p:animEffect transition="in" filter="circle(in)">
                                      <p:cBhvr>
                                        <p:cTn id="12" dur="1000"/>
                                        <p:tgtEl>
                                          <p:spTgt spid="120861"/>
                                        </p:tgtEl>
                                      </p:cBhvr>
                                    </p:animEffect>
                                  </p:childTnLst>
                                </p:cTn>
                              </p:par>
                              <p:par>
                                <p:cTn id="13" presetID="6"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20859"/>
                                        </p:tgtEl>
                                        <p:attrNameLst>
                                          <p:attrName>style.visibility</p:attrName>
                                        </p:attrNameLst>
                                      </p:cBhvr>
                                      <p:to>
                                        <p:strVal val="visible"/>
                                      </p:to>
                                    </p:set>
                                    <p:animEffect transition="in" filter="slide(fromRight)">
                                      <p:cBhvr>
                                        <p:cTn id="20" dur="1000"/>
                                        <p:tgtEl>
                                          <p:spTgt spid="120859"/>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20860"/>
                                        </p:tgtEl>
                                        <p:attrNameLst>
                                          <p:attrName>style.visibility</p:attrName>
                                        </p:attrNameLst>
                                      </p:cBhvr>
                                      <p:to>
                                        <p:strVal val="visible"/>
                                      </p:to>
                                    </p:set>
                                    <p:animEffect transition="in" filter="slide(fromRight)">
                                      <p:cBhvr>
                                        <p:cTn id="23" dur="1000"/>
                                        <p:tgtEl>
                                          <p:spTgt spid="120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9" grpId="0" bldLvl="0" animBg="1"/>
      <p:bldP spid="12086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心理定价策略</a:t>
            </a:r>
            <a:endParaRPr lang="zh-CN" altLang="zh-CN" dirty="0"/>
          </a:p>
        </p:txBody>
      </p:sp>
      <p:grpSp>
        <p:nvGrpSpPr>
          <p:cNvPr id="5" name="Group 4"/>
          <p:cNvGrpSpPr/>
          <p:nvPr/>
        </p:nvGrpSpPr>
        <p:grpSpPr>
          <a:xfrm>
            <a:off x="3301683" y="1484313"/>
            <a:ext cx="5202237" cy="1365250"/>
            <a:chOff x="538" y="3510"/>
            <a:chExt cx="3277" cy="860"/>
          </a:xfrm>
        </p:grpSpPr>
        <p:sp>
          <p:nvSpPr>
            <p:cNvPr id="6" name="AutoShape 5"/>
            <p:cNvSpPr/>
            <p:nvPr/>
          </p:nvSpPr>
          <p:spPr>
            <a:xfrm>
              <a:off x="538" y="3719"/>
              <a:ext cx="3277" cy="651"/>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又称奇数定价，即利用消费者数字认知的特殊心理制定带有零头的价格，使消费者产生价格较廉的感觉，还能使消费者产生卖主定价认真的印象 </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7" name="AutoShape 6"/>
            <p:cNvSpPr/>
            <p:nvPr/>
          </p:nvSpPr>
          <p:spPr>
            <a:xfrm>
              <a:off x="1417" y="3510"/>
              <a:ext cx="1517" cy="250"/>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尾数定价</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sp>
        <p:nvSpPr>
          <p:cNvPr id="8" name="Text Box 10"/>
          <p:cNvSpPr txBox="1"/>
          <p:nvPr/>
        </p:nvSpPr>
        <p:spPr>
          <a:xfrm>
            <a:off x="5894070" y="5373688"/>
            <a:ext cx="2590800" cy="519112"/>
          </a:xfrm>
          <a:prstGeom prst="rect">
            <a:avLst/>
          </a:prstGeom>
          <a:solidFill>
            <a:srgbClr val="FF99CC"/>
          </a:solidFill>
          <a:ln w="9525">
            <a:noFill/>
          </a:ln>
        </p:spPr>
        <p:txBody>
          <a:bodyPr>
            <a:spAutoFit/>
          </a:bodyPr>
          <a:p>
            <a:pPr algn="l" eaLnBrk="1" hangingPunct="1"/>
            <a:r>
              <a:rPr lang="zh-CN" altLang="en-US" sz="2400" b="0" dirty="0">
                <a:solidFill>
                  <a:srgbClr val="FF00FF"/>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现价：</a:t>
            </a:r>
            <a:r>
              <a:rPr lang="en-US" altLang="zh-CN" sz="2800" dirty="0">
                <a:solidFill>
                  <a:schemeClr val="tx1"/>
                </a:solidFill>
                <a:latin typeface="Times New Roman" panose="02020603050405020304" pitchFamily="18" charset="0"/>
                <a:ea typeface="宋体" panose="02010600030101010101" pitchFamily="2" charset="-122"/>
              </a:rPr>
              <a:t>49.9</a:t>
            </a:r>
            <a:r>
              <a:rPr lang="zh-CN" altLang="en-US" sz="2800" dirty="0">
                <a:solidFill>
                  <a:schemeClr val="tx1"/>
                </a:solidFill>
                <a:latin typeface="Times New Roman" panose="02020603050405020304" pitchFamily="18" charset="0"/>
                <a:ea typeface="宋体" panose="02010600030101010101" pitchFamily="2" charset="-122"/>
              </a:rPr>
              <a:t>元</a:t>
            </a:r>
            <a:r>
              <a:rPr lang="en-US" altLang="zh-CN"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9" name="Text Box 11"/>
          <p:cNvSpPr txBox="1"/>
          <p:nvPr/>
        </p:nvSpPr>
        <p:spPr>
          <a:xfrm>
            <a:off x="5028883" y="3716338"/>
            <a:ext cx="2590800" cy="519112"/>
          </a:xfrm>
          <a:prstGeom prst="rect">
            <a:avLst/>
          </a:prstGeom>
          <a:solidFill>
            <a:srgbClr val="FF99CC"/>
          </a:solidFill>
          <a:ln w="9525">
            <a:noFill/>
          </a:ln>
        </p:spPr>
        <p:txBody>
          <a:bodyPr>
            <a:spAutoFit/>
          </a:bodyPr>
          <a:p>
            <a:pPr algn="l" eaLnBrk="1" hangingPunct="1"/>
            <a:r>
              <a:rPr lang="zh-CN" altLang="en-US" sz="2400" b="0" dirty="0">
                <a:solidFill>
                  <a:srgbClr val="FF00FF"/>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现价：</a:t>
            </a:r>
            <a:r>
              <a:rPr lang="en-US" altLang="zh-CN" sz="2800" dirty="0">
                <a:solidFill>
                  <a:schemeClr val="tx1"/>
                </a:solidFill>
                <a:latin typeface="Times New Roman" panose="02020603050405020304" pitchFamily="18" charset="0"/>
                <a:ea typeface="宋体" panose="02010600030101010101" pitchFamily="2" charset="-122"/>
              </a:rPr>
              <a:t>299</a:t>
            </a:r>
            <a:r>
              <a:rPr lang="zh-CN" altLang="en-US" sz="2800" dirty="0">
                <a:solidFill>
                  <a:schemeClr val="tx1"/>
                </a:solidFill>
                <a:latin typeface="Times New Roman" panose="02020603050405020304" pitchFamily="18" charset="0"/>
                <a:ea typeface="宋体" panose="02010600030101010101" pitchFamily="2" charset="-122"/>
              </a:rPr>
              <a:t>元</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10" name="AutoShape 12"/>
          <p:cNvSpPr/>
          <p:nvPr/>
        </p:nvSpPr>
        <p:spPr>
          <a:xfrm>
            <a:off x="4238308" y="3357563"/>
            <a:ext cx="1143000" cy="99060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1" name="AutoShape 13"/>
          <p:cNvSpPr/>
          <p:nvPr/>
        </p:nvSpPr>
        <p:spPr>
          <a:xfrm>
            <a:off x="5173345" y="4724400"/>
            <a:ext cx="1219200" cy="121920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00000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00000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心理定价策略</a:t>
            </a:r>
            <a:endParaRPr lang="zh-CN" altLang="zh-CN" dirty="0"/>
          </a:p>
        </p:txBody>
      </p:sp>
      <p:grpSp>
        <p:nvGrpSpPr>
          <p:cNvPr id="25603" name="Group 4"/>
          <p:cNvGrpSpPr/>
          <p:nvPr/>
        </p:nvGrpSpPr>
        <p:grpSpPr>
          <a:xfrm>
            <a:off x="3357563" y="1872615"/>
            <a:ext cx="5172075" cy="1074738"/>
            <a:chOff x="547" y="3510"/>
            <a:chExt cx="3258" cy="677"/>
          </a:xfrm>
        </p:grpSpPr>
        <p:sp>
          <p:nvSpPr>
            <p:cNvPr id="25606" name="AutoShape 5"/>
            <p:cNvSpPr/>
            <p:nvPr/>
          </p:nvSpPr>
          <p:spPr>
            <a:xfrm>
              <a:off x="547" y="3728"/>
              <a:ext cx="3258" cy="459"/>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零售商利用部分顾客求廉的心理，特意将某几种商品的价格定得较低或者较高以吸引顾客 </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25607" name="AutoShape 6"/>
            <p:cNvSpPr/>
            <p:nvPr/>
          </p:nvSpPr>
          <p:spPr>
            <a:xfrm>
              <a:off x="1417" y="3510"/>
              <a:ext cx="1517" cy="250"/>
            </a:xfrm>
            <a:prstGeom prst="roundRect">
              <a:avLst>
                <a:gd name="adj" fmla="val 16667"/>
              </a:avLst>
            </a:prstGeom>
            <a:gradFill rotWithShape="1">
              <a:gsLst>
                <a:gs pos="0">
                  <a:srgbClr val="00CC00">
                    <a:alpha val="79999"/>
                  </a:srgbClr>
                </a:gs>
                <a:gs pos="50000">
                  <a:srgbClr val="FFFFFF">
                    <a:alpha val="79999"/>
                  </a:srgbClr>
                </a:gs>
                <a:gs pos="100000">
                  <a:srgbClr val="00CC00">
                    <a:alpha val="79999"/>
                  </a:srgbClr>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招徕定价</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sp>
        <p:nvSpPr>
          <p:cNvPr id="144391" name="Text Box 7"/>
          <p:cNvSpPr txBox="1"/>
          <p:nvPr/>
        </p:nvSpPr>
        <p:spPr>
          <a:xfrm>
            <a:off x="3717925" y="3888740"/>
            <a:ext cx="5473700" cy="641350"/>
          </a:xfrm>
          <a:prstGeom prst="rect">
            <a:avLst/>
          </a:prstGeom>
          <a:solidFill>
            <a:schemeClr val="tx2"/>
          </a:solidFill>
          <a:ln w="9525">
            <a:noFill/>
          </a:ln>
        </p:spPr>
        <p:txBody>
          <a:bodyPr>
            <a:spAutoFit/>
          </a:bodyPr>
          <a:p>
            <a:pPr>
              <a:spcBef>
                <a:spcPct val="50000"/>
              </a:spcBef>
            </a:pPr>
            <a:r>
              <a:rPr lang="zh-CN" altLang="en-US" sz="3200" dirty="0">
                <a:solidFill>
                  <a:srgbClr val="000000"/>
                </a:solidFill>
                <a:latin typeface="Arial" panose="020B0604020202020204" pitchFamily="34" charset="0"/>
                <a:ea typeface="宋体" panose="02010600030101010101" pitchFamily="2" charset="-122"/>
              </a:rPr>
              <a:t>本店商品</a:t>
            </a:r>
            <a:r>
              <a:rPr lang="en-US" altLang="zh-CN" sz="3600" dirty="0">
                <a:solidFill>
                  <a:srgbClr val="FF3300"/>
                </a:solidFill>
                <a:latin typeface="Arial" panose="020B0604020202020204" pitchFamily="34" charset="0"/>
                <a:ea typeface="宋体" panose="02010600030101010101" pitchFamily="2" charset="-122"/>
              </a:rPr>
              <a:t>19</a:t>
            </a:r>
            <a:r>
              <a:rPr lang="zh-CN" altLang="en-US" sz="3200" dirty="0">
                <a:solidFill>
                  <a:srgbClr val="000000"/>
                </a:solidFill>
                <a:latin typeface="Arial" panose="020B0604020202020204" pitchFamily="34" charset="0"/>
                <a:ea typeface="宋体" panose="02010600030101010101" pitchFamily="2" charset="-122"/>
              </a:rPr>
              <a:t>元 </a:t>
            </a:r>
            <a:r>
              <a:rPr lang="zh-CN" altLang="en-US" dirty="0">
                <a:solidFill>
                  <a:srgbClr val="000000"/>
                </a:solidFill>
                <a:latin typeface="Arial" panose="020B0604020202020204" pitchFamily="34" charset="0"/>
                <a:ea typeface="宋体" panose="02010600030101010101" pitchFamily="2" charset="-122"/>
              </a:rPr>
              <a:t>起</a:t>
            </a:r>
            <a:endParaRPr lang="en-US" altLang="zh-CN"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diamond(out)">
                                      <p:cBhvr>
                                        <p:cTn id="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差别定价策略</a:t>
            </a:r>
            <a:endParaRPr lang="zh-CN" altLang="zh-CN" dirty="0"/>
          </a:p>
        </p:txBody>
      </p:sp>
      <p:sp>
        <p:nvSpPr>
          <p:cNvPr id="4" name="文本框 3"/>
          <p:cNvSpPr txBox="1"/>
          <p:nvPr/>
        </p:nvSpPr>
        <p:spPr>
          <a:xfrm>
            <a:off x="1242060" y="1657350"/>
            <a:ext cx="9811385" cy="1382395"/>
          </a:xfrm>
          <a:prstGeom prst="rect">
            <a:avLst/>
          </a:prstGeom>
          <a:noFill/>
        </p:spPr>
        <p:txBody>
          <a:bodyPr wrap="square" rtlCol="0" anchor="t">
            <a:spAutoFit/>
          </a:bodyPr>
          <a:p>
            <a:pPr marL="342900" indent="-342900" algn="l">
              <a:lnSpc>
                <a:spcPct val="110000"/>
              </a:lnSpc>
              <a:spcBef>
                <a:spcPct val="50000"/>
              </a:spcBef>
              <a:buClr>
                <a:schemeClr val="accent2"/>
              </a:buClr>
              <a:buSzTx/>
              <a:buFont typeface="Wingdings" panose="05000000000000000000" charset="0"/>
              <a:buChar char="l"/>
            </a:pPr>
            <a:r>
              <a:rPr lang="zh-CN" altLang="en-US" sz="2400">
                <a:solidFill>
                  <a:srgbClr val="000000"/>
                </a:solidFill>
                <a:ea typeface="楷体_GB2312" panose="02010609030101010101" pitchFamily="49" charset="-122"/>
                <a:sym typeface="+mn-ea"/>
              </a:rPr>
              <a:t>所谓差别定价，也叫价格歧视，就是企业按照两种或两种以上不反映成本费用的比例差异的价格销售某种产品或劳务。</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p>
        </p:txBody>
      </p:sp>
      <p:sp>
        <p:nvSpPr>
          <p:cNvPr id="2" name="Rectangle 5"/>
          <p:cNvSpPr/>
          <p:nvPr/>
        </p:nvSpPr>
        <p:spPr>
          <a:xfrm>
            <a:off x="4939665" y="3845560"/>
            <a:ext cx="190500" cy="209550"/>
          </a:xfrm>
          <a:prstGeom prst="rect">
            <a:avLst/>
          </a:prstGeom>
          <a:solidFill>
            <a:srgbClr val="366B7E"/>
          </a:solidFill>
          <a:ln w="6350">
            <a:noFill/>
          </a:ln>
        </p:spPr>
        <p:txBody>
          <a:bodyPr wrap="none" lIns="0" tIns="0" rIns="0" bIns="0" anchor="ctr"/>
          <a:p>
            <a:r>
              <a:rPr lang="en-US" altLang="zh-CN" sz="1200" dirty="0">
                <a:solidFill>
                  <a:srgbClr val="FFFFFF"/>
                </a:solidFill>
                <a:latin typeface="Arial" panose="020B0604020202020204" pitchFamily="34" charset="0"/>
                <a:ea typeface="宋体" panose="02010600030101010101" pitchFamily="2" charset="-122"/>
              </a:rPr>
              <a:t>1</a:t>
            </a:r>
            <a:endParaRPr lang="en-US" altLang="zh-CN" sz="1200" dirty="0">
              <a:solidFill>
                <a:srgbClr val="FFFFFF"/>
              </a:solidFill>
              <a:latin typeface="Arial" panose="020B0604020202020204" pitchFamily="34" charset="0"/>
              <a:ea typeface="宋体" panose="02010600030101010101" pitchFamily="2" charset="-122"/>
            </a:endParaRPr>
          </a:p>
        </p:txBody>
      </p:sp>
      <p:sp>
        <p:nvSpPr>
          <p:cNvPr id="5" name="Rectangle 6"/>
          <p:cNvSpPr/>
          <p:nvPr/>
        </p:nvSpPr>
        <p:spPr>
          <a:xfrm>
            <a:off x="6335078" y="3507423"/>
            <a:ext cx="190500" cy="211137"/>
          </a:xfrm>
          <a:prstGeom prst="rect">
            <a:avLst/>
          </a:prstGeom>
          <a:solidFill>
            <a:srgbClr val="366B7E"/>
          </a:solidFill>
          <a:ln w="6350">
            <a:noFill/>
          </a:ln>
        </p:spPr>
        <p:txBody>
          <a:bodyPr wrap="none" lIns="0" tIns="0" rIns="0" bIns="0" anchor="ctr"/>
          <a:p>
            <a:r>
              <a:rPr lang="en-US" altLang="zh-CN" sz="1200" dirty="0">
                <a:solidFill>
                  <a:srgbClr val="FFFFFF"/>
                </a:solidFill>
                <a:latin typeface="Arial" panose="020B0604020202020204" pitchFamily="34" charset="0"/>
                <a:ea typeface="宋体" panose="02010600030101010101" pitchFamily="2" charset="-122"/>
              </a:rPr>
              <a:t>2</a:t>
            </a:r>
            <a:endParaRPr lang="en-US" altLang="zh-CN" sz="1200" dirty="0">
              <a:solidFill>
                <a:srgbClr val="FFFFFF"/>
              </a:solidFill>
              <a:latin typeface="Arial" panose="020B0604020202020204" pitchFamily="34" charset="0"/>
              <a:ea typeface="宋体" panose="02010600030101010101" pitchFamily="2" charset="-122"/>
            </a:endParaRPr>
          </a:p>
        </p:txBody>
      </p:sp>
      <p:sp>
        <p:nvSpPr>
          <p:cNvPr id="6" name="Rectangle 7"/>
          <p:cNvSpPr/>
          <p:nvPr/>
        </p:nvSpPr>
        <p:spPr>
          <a:xfrm>
            <a:off x="6647815" y="5079048"/>
            <a:ext cx="188913" cy="211137"/>
          </a:xfrm>
          <a:prstGeom prst="rect">
            <a:avLst/>
          </a:prstGeom>
          <a:solidFill>
            <a:srgbClr val="366B7E"/>
          </a:solidFill>
          <a:ln w="6350">
            <a:noFill/>
          </a:ln>
        </p:spPr>
        <p:txBody>
          <a:bodyPr wrap="none" lIns="0" tIns="0" rIns="0" bIns="0" anchor="ctr"/>
          <a:p>
            <a:r>
              <a:rPr lang="en-US" altLang="zh-CN" sz="1200" dirty="0">
                <a:solidFill>
                  <a:srgbClr val="FFFFFF"/>
                </a:solidFill>
                <a:latin typeface="Arial" panose="020B0604020202020204" pitchFamily="34" charset="0"/>
                <a:ea typeface="宋体" panose="02010600030101010101" pitchFamily="2" charset="-122"/>
              </a:rPr>
              <a:t>3</a:t>
            </a:r>
            <a:endParaRPr lang="en-US" altLang="zh-CN" sz="1200" dirty="0">
              <a:solidFill>
                <a:srgbClr val="FFFFFF"/>
              </a:solidFill>
              <a:latin typeface="Arial" panose="020B0604020202020204" pitchFamily="34" charset="0"/>
              <a:ea typeface="宋体" panose="02010600030101010101" pitchFamily="2" charset="-122"/>
            </a:endParaRPr>
          </a:p>
        </p:txBody>
      </p:sp>
      <p:sp>
        <p:nvSpPr>
          <p:cNvPr id="7" name="Rectangle 8"/>
          <p:cNvSpPr/>
          <p:nvPr/>
        </p:nvSpPr>
        <p:spPr>
          <a:xfrm>
            <a:off x="5227003" y="5433060"/>
            <a:ext cx="188912" cy="211138"/>
          </a:xfrm>
          <a:prstGeom prst="rect">
            <a:avLst/>
          </a:prstGeom>
          <a:solidFill>
            <a:srgbClr val="366B7E"/>
          </a:solidFill>
          <a:ln w="6350">
            <a:noFill/>
          </a:ln>
        </p:spPr>
        <p:txBody>
          <a:bodyPr wrap="none" lIns="0" tIns="0" rIns="0" bIns="0" anchor="ctr"/>
          <a:p>
            <a:r>
              <a:rPr lang="en-US" altLang="zh-CN" sz="1200" dirty="0">
                <a:solidFill>
                  <a:srgbClr val="FFFFFF"/>
                </a:solidFill>
                <a:latin typeface="Arial" panose="020B0604020202020204" pitchFamily="34" charset="0"/>
                <a:ea typeface="宋体" panose="02010600030101010101" pitchFamily="2" charset="-122"/>
              </a:rPr>
              <a:t>4</a:t>
            </a:r>
            <a:endParaRPr lang="en-US" altLang="zh-CN" sz="1200" dirty="0">
              <a:solidFill>
                <a:srgbClr val="FFFFFF"/>
              </a:solidFill>
              <a:latin typeface="Arial" panose="020B0604020202020204" pitchFamily="34" charset="0"/>
              <a:ea typeface="宋体" panose="02010600030101010101" pitchFamily="2" charset="-122"/>
            </a:endParaRPr>
          </a:p>
        </p:txBody>
      </p:sp>
      <p:sp>
        <p:nvSpPr>
          <p:cNvPr id="8" name="Text Box 9"/>
          <p:cNvSpPr txBox="1"/>
          <p:nvPr/>
        </p:nvSpPr>
        <p:spPr>
          <a:xfrm>
            <a:off x="4574540" y="3299460"/>
            <a:ext cx="1219200" cy="244475"/>
          </a:xfrm>
          <a:prstGeom prst="rect">
            <a:avLst/>
          </a:prstGeom>
          <a:noFill/>
          <a:ln w="6350">
            <a:noFill/>
          </a:ln>
        </p:spPr>
        <p:txBody>
          <a:bodyPr wrap="none" lIns="0" tIns="0" rIns="0" bIns="0" anchor="ctr">
            <a:spAutoFit/>
          </a:bodyPr>
          <a:p>
            <a:r>
              <a:rPr lang="zh-CN" altLang="en-US" sz="1600" b="0" dirty="0">
                <a:solidFill>
                  <a:srgbClr val="000000"/>
                </a:solidFill>
                <a:latin typeface="Arial" panose="020B0604020202020204" pitchFamily="34" charset="0"/>
                <a:ea typeface="楷体_GB2312" panose="02010609030101010101" pitchFamily="49" charset="-122"/>
              </a:rPr>
              <a:t>顾客差别定价</a:t>
            </a:r>
            <a:endParaRPr lang="zh-CN" altLang="en-US" sz="1600" b="0" dirty="0">
              <a:solidFill>
                <a:srgbClr val="000000"/>
              </a:solidFill>
              <a:latin typeface="Arial" panose="020B0604020202020204" pitchFamily="34" charset="0"/>
              <a:ea typeface="楷体_GB2312" panose="02010609030101010101" pitchFamily="49" charset="-122"/>
            </a:endParaRPr>
          </a:p>
        </p:txBody>
      </p:sp>
      <p:sp>
        <p:nvSpPr>
          <p:cNvPr id="9" name="Text Box 10"/>
          <p:cNvSpPr txBox="1"/>
          <p:nvPr/>
        </p:nvSpPr>
        <p:spPr>
          <a:xfrm>
            <a:off x="6744653" y="3393123"/>
            <a:ext cx="812800" cy="439737"/>
          </a:xfrm>
          <a:prstGeom prst="rect">
            <a:avLst/>
          </a:prstGeom>
          <a:noFill/>
          <a:ln w="6350">
            <a:noFill/>
          </a:ln>
        </p:spPr>
        <p:txBody>
          <a:bodyPr wrap="none" lIns="0" tIns="0" rIns="0" bIns="0" anchor="ctr">
            <a:spAutoFit/>
          </a:bodyPr>
          <a:p>
            <a:pPr eaLnBrk="1" hangingPunct="1">
              <a:lnSpc>
                <a:spcPct val="80000"/>
              </a:lnSpc>
              <a:spcBef>
                <a:spcPct val="20000"/>
              </a:spcBef>
              <a:buClr>
                <a:schemeClr val="accent2"/>
              </a:buClr>
              <a:buFont typeface="Wingdings" panose="05000000000000000000" pitchFamily="2" charset="2"/>
            </a:pPr>
            <a:r>
              <a:rPr lang="zh-CN" altLang="en-US" sz="1600" b="0" dirty="0">
                <a:solidFill>
                  <a:srgbClr val="000000"/>
                </a:solidFill>
                <a:latin typeface="Arial" panose="020B0604020202020204" pitchFamily="34" charset="0"/>
                <a:ea typeface="楷体_GB2312" panose="02010609030101010101" pitchFamily="49" charset="-122"/>
              </a:rPr>
              <a:t>产品形式</a:t>
            </a:r>
            <a:endParaRPr lang="zh-CN" altLang="en-US" sz="1600" b="0" dirty="0">
              <a:solidFill>
                <a:srgbClr val="000000"/>
              </a:solidFill>
              <a:latin typeface="Arial" panose="020B0604020202020204" pitchFamily="34" charset="0"/>
              <a:ea typeface="楷体_GB2312" panose="02010609030101010101" pitchFamily="49" charset="-122"/>
            </a:endParaRPr>
          </a:p>
          <a:p>
            <a:pPr eaLnBrk="1" hangingPunct="1">
              <a:lnSpc>
                <a:spcPct val="80000"/>
              </a:lnSpc>
              <a:spcBef>
                <a:spcPct val="20000"/>
              </a:spcBef>
              <a:buClr>
                <a:schemeClr val="accent2"/>
              </a:buClr>
              <a:buFont typeface="Wingdings" panose="05000000000000000000" pitchFamily="2" charset="2"/>
            </a:pPr>
            <a:r>
              <a:rPr lang="zh-CN" altLang="en-US" sz="1600" b="0" dirty="0">
                <a:solidFill>
                  <a:srgbClr val="000000"/>
                </a:solidFill>
                <a:latin typeface="Arial" panose="020B0604020202020204" pitchFamily="34" charset="0"/>
                <a:ea typeface="楷体_GB2312" panose="02010609030101010101" pitchFamily="49" charset="-122"/>
              </a:rPr>
              <a:t>差别定价</a:t>
            </a:r>
            <a:endParaRPr lang="zh-CN" altLang="en-US" sz="1600" b="0" dirty="0">
              <a:solidFill>
                <a:srgbClr val="000000"/>
              </a:solidFill>
              <a:latin typeface="Arial" panose="020B0604020202020204" pitchFamily="34" charset="0"/>
              <a:ea typeface="楷体_GB2312" panose="02010609030101010101" pitchFamily="49" charset="-122"/>
            </a:endParaRPr>
          </a:p>
        </p:txBody>
      </p:sp>
      <p:sp>
        <p:nvSpPr>
          <p:cNvPr id="10" name="Text Box 11"/>
          <p:cNvSpPr txBox="1"/>
          <p:nvPr/>
        </p:nvSpPr>
        <p:spPr>
          <a:xfrm>
            <a:off x="6149340" y="5536248"/>
            <a:ext cx="812800" cy="439737"/>
          </a:xfrm>
          <a:prstGeom prst="rect">
            <a:avLst/>
          </a:prstGeom>
          <a:noFill/>
          <a:ln w="6350">
            <a:noFill/>
          </a:ln>
        </p:spPr>
        <p:txBody>
          <a:bodyPr wrap="none" lIns="0" tIns="0" rIns="0" bIns="0" anchor="ctr">
            <a:spAutoFit/>
          </a:bodyPr>
          <a:p>
            <a:pPr eaLnBrk="1" hangingPunct="1">
              <a:lnSpc>
                <a:spcPct val="80000"/>
              </a:lnSpc>
              <a:spcBef>
                <a:spcPct val="20000"/>
              </a:spcBef>
              <a:buClr>
                <a:schemeClr val="accent2"/>
              </a:buClr>
              <a:buFont typeface="Wingdings" panose="05000000000000000000" pitchFamily="2" charset="2"/>
            </a:pPr>
            <a:r>
              <a:rPr lang="zh-CN" altLang="en-US" sz="1600" b="0" dirty="0">
                <a:solidFill>
                  <a:srgbClr val="000000"/>
                </a:solidFill>
                <a:latin typeface="Arial" panose="020B0604020202020204" pitchFamily="34" charset="0"/>
                <a:ea typeface="楷体_GB2312" panose="02010609030101010101" pitchFamily="49" charset="-122"/>
              </a:rPr>
              <a:t>产品部位</a:t>
            </a:r>
            <a:endParaRPr lang="zh-CN" altLang="en-US" sz="1600" b="0" dirty="0">
              <a:solidFill>
                <a:srgbClr val="000000"/>
              </a:solidFill>
              <a:latin typeface="Arial" panose="020B0604020202020204" pitchFamily="34" charset="0"/>
              <a:ea typeface="楷体_GB2312" panose="02010609030101010101" pitchFamily="49" charset="-122"/>
            </a:endParaRPr>
          </a:p>
          <a:p>
            <a:pPr eaLnBrk="1" hangingPunct="1">
              <a:lnSpc>
                <a:spcPct val="80000"/>
              </a:lnSpc>
              <a:spcBef>
                <a:spcPct val="20000"/>
              </a:spcBef>
              <a:buClr>
                <a:schemeClr val="accent2"/>
              </a:buClr>
              <a:buFont typeface="Wingdings" panose="05000000000000000000" pitchFamily="2" charset="2"/>
            </a:pPr>
            <a:r>
              <a:rPr lang="zh-CN" altLang="en-US" sz="1600" b="0" dirty="0">
                <a:solidFill>
                  <a:srgbClr val="000000"/>
                </a:solidFill>
                <a:latin typeface="Arial" panose="020B0604020202020204" pitchFamily="34" charset="0"/>
                <a:ea typeface="楷体_GB2312" panose="02010609030101010101" pitchFamily="49" charset="-122"/>
              </a:rPr>
              <a:t>差别定价</a:t>
            </a:r>
            <a:endParaRPr lang="zh-CN" altLang="en-US" sz="1600" b="0" dirty="0">
              <a:solidFill>
                <a:srgbClr val="000000"/>
              </a:solidFill>
              <a:latin typeface="Arial" panose="020B0604020202020204" pitchFamily="34" charset="0"/>
              <a:ea typeface="楷体_GB2312" panose="02010609030101010101" pitchFamily="49" charset="-122"/>
            </a:endParaRPr>
          </a:p>
        </p:txBody>
      </p:sp>
      <p:sp>
        <p:nvSpPr>
          <p:cNvPr id="11" name="Text Box 12"/>
          <p:cNvSpPr txBox="1"/>
          <p:nvPr/>
        </p:nvSpPr>
        <p:spPr>
          <a:xfrm>
            <a:off x="4171315" y="5293360"/>
            <a:ext cx="812800" cy="488950"/>
          </a:xfrm>
          <a:prstGeom prst="rect">
            <a:avLst/>
          </a:prstGeom>
          <a:noFill/>
          <a:ln w="6350">
            <a:noFill/>
          </a:ln>
        </p:spPr>
        <p:txBody>
          <a:bodyPr wrap="none" lIns="0" tIns="0" rIns="0" bIns="0" anchor="ctr">
            <a:spAutoFit/>
          </a:bodyPr>
          <a:p>
            <a:r>
              <a:rPr lang="zh-CN" altLang="en-US" sz="1600" b="0" dirty="0">
                <a:solidFill>
                  <a:srgbClr val="000000"/>
                </a:solidFill>
                <a:latin typeface="Arial" panose="020B0604020202020204" pitchFamily="34" charset="0"/>
                <a:ea typeface="楷体_GB2312" panose="02010609030101010101" pitchFamily="49" charset="-122"/>
              </a:rPr>
              <a:t>销售时间</a:t>
            </a:r>
            <a:endParaRPr lang="zh-CN" altLang="en-US" sz="1600" b="0" dirty="0">
              <a:solidFill>
                <a:srgbClr val="000000"/>
              </a:solidFill>
              <a:latin typeface="Arial" panose="020B0604020202020204" pitchFamily="34" charset="0"/>
              <a:ea typeface="楷体_GB2312" panose="02010609030101010101" pitchFamily="49" charset="-122"/>
            </a:endParaRPr>
          </a:p>
          <a:p>
            <a:r>
              <a:rPr lang="zh-CN" altLang="en-US" sz="1600" b="0" dirty="0">
                <a:solidFill>
                  <a:srgbClr val="000000"/>
                </a:solidFill>
                <a:latin typeface="Arial" panose="020B0604020202020204" pitchFamily="34" charset="0"/>
                <a:ea typeface="楷体_GB2312" panose="02010609030101010101" pitchFamily="49" charset="-122"/>
              </a:rPr>
              <a:t>差别定价</a:t>
            </a:r>
            <a:endParaRPr lang="zh-CN" altLang="en-US" sz="1600" b="0" dirty="0">
              <a:solidFill>
                <a:srgbClr val="000000"/>
              </a:solidFill>
              <a:latin typeface="Arial" panose="020B0604020202020204" pitchFamily="34" charset="0"/>
              <a:ea typeface="楷体_GB2312" panose="02010609030101010101" pitchFamily="49" charset="-122"/>
            </a:endParaRPr>
          </a:p>
        </p:txBody>
      </p:sp>
      <p:sp>
        <p:nvSpPr>
          <p:cNvPr id="12" name="Rectangle 13"/>
          <p:cNvSpPr/>
          <p:nvPr/>
        </p:nvSpPr>
        <p:spPr>
          <a:xfrm rot="9198256">
            <a:off x="5327015" y="3956685"/>
            <a:ext cx="1114425" cy="1239838"/>
          </a:xfrm>
          <a:prstGeom prst="rect">
            <a:avLst/>
          </a:prstGeom>
          <a:solidFill>
            <a:srgbClr val="366B7E"/>
          </a:solidFill>
          <a:ln w="6350" cap="flat" cmpd="sng">
            <a:solidFill>
              <a:srgbClr val="000000"/>
            </a:solidFill>
            <a:prstDash val="solid"/>
            <a:miter/>
            <a:headEnd type="none" w="med" len="med"/>
            <a:tailEnd type="none" w="med" len="med"/>
          </a:ln>
        </p:spPr>
        <p:txBody>
          <a:bodyPr wrap="none" lIns="0" tIns="0" rIns="0" bIns="0" anchor="ctr"/>
          <a:p>
            <a:endParaRPr lang="zh-CN" altLang="en-US" dirty="0">
              <a:latin typeface="Arial" panose="020B0604020202020204" pitchFamily="34" charset="0"/>
            </a:endParaRPr>
          </a:p>
        </p:txBody>
      </p:sp>
      <p:sp>
        <p:nvSpPr>
          <p:cNvPr id="13" name="Freeform 15"/>
          <p:cNvSpPr/>
          <p:nvPr/>
        </p:nvSpPr>
        <p:spPr>
          <a:xfrm rot="-7001744">
            <a:off x="3964940" y="4637723"/>
            <a:ext cx="1411288" cy="1392237"/>
          </a:xfrm>
          <a:custGeom>
            <a:avLst/>
            <a:gdLst>
              <a:gd name="txL" fmla="*/ 0 w 820"/>
              <a:gd name="txT" fmla="*/ 0 h 819"/>
              <a:gd name="txR" fmla="*/ 820 w 820"/>
              <a:gd name="txB" fmla="*/ 819 h 819"/>
            </a:gdLst>
            <a:ahLst/>
            <a:cxnLst>
              <a:cxn ang="0">
                <a:pos x="0" y="0"/>
              </a:cxn>
              <a:cxn ang="0">
                <a:pos x="0" y="819"/>
              </a:cxn>
              <a:cxn ang="0">
                <a:pos x="820" y="819"/>
              </a:cxn>
            </a:cxnLst>
            <a:rect l="txL" t="txT" r="txR" b="txB"/>
            <a:pathLst>
              <a:path w="820" h="819">
                <a:moveTo>
                  <a:pt x="0" y="0"/>
                </a:moveTo>
                <a:lnTo>
                  <a:pt x="0" y="819"/>
                </a:lnTo>
                <a:lnTo>
                  <a:pt x="820" y="819"/>
                </a:lnTo>
              </a:path>
            </a:pathLst>
          </a:custGeom>
          <a:noFill/>
          <a:ln w="22225" cap="flat" cmpd="sng">
            <a:solidFill>
              <a:srgbClr val="366B7E"/>
            </a:solidFill>
            <a:prstDash val="solid"/>
            <a:round/>
            <a:headEnd type="none" w="med" len="med"/>
            <a:tailEnd type="none" w="med" len="med"/>
          </a:ln>
        </p:spPr>
        <p:txBody>
          <a:bodyPr wrap="none" lIns="0" tIns="0" rIns="0" bIns="0" anchor="ctr"/>
          <a:p>
            <a:endParaRPr lang="zh-CN" altLang="en-US" dirty="0">
              <a:latin typeface="Arial" panose="020B0604020202020204" pitchFamily="34" charset="0"/>
            </a:endParaRPr>
          </a:p>
        </p:txBody>
      </p:sp>
      <p:sp>
        <p:nvSpPr>
          <p:cNvPr id="26639" name="Freeform 16"/>
          <p:cNvSpPr/>
          <p:nvPr/>
        </p:nvSpPr>
        <p:spPr>
          <a:xfrm rot="3798256" flipH="1">
            <a:off x="4426903" y="2597785"/>
            <a:ext cx="1549400" cy="1257300"/>
          </a:xfrm>
          <a:custGeom>
            <a:avLst/>
            <a:gdLst>
              <a:gd name="txL" fmla="*/ 0 w 820"/>
              <a:gd name="txT" fmla="*/ 0 h 819"/>
              <a:gd name="txR" fmla="*/ 820 w 820"/>
              <a:gd name="txB" fmla="*/ 819 h 819"/>
            </a:gdLst>
            <a:ahLst/>
            <a:cxnLst>
              <a:cxn ang="0">
                <a:pos x="0" y="0"/>
              </a:cxn>
              <a:cxn ang="0">
                <a:pos x="0" y="819"/>
              </a:cxn>
              <a:cxn ang="0">
                <a:pos x="820" y="819"/>
              </a:cxn>
            </a:cxnLst>
            <a:rect l="txL" t="txT" r="txR" b="txB"/>
            <a:pathLst>
              <a:path w="820" h="819">
                <a:moveTo>
                  <a:pt x="0" y="0"/>
                </a:moveTo>
                <a:lnTo>
                  <a:pt x="0" y="819"/>
                </a:lnTo>
                <a:lnTo>
                  <a:pt x="820" y="819"/>
                </a:lnTo>
              </a:path>
            </a:pathLst>
          </a:custGeom>
          <a:noFill/>
          <a:ln w="22225" cap="flat" cmpd="sng">
            <a:solidFill>
              <a:srgbClr val="366B7E"/>
            </a:solidFill>
            <a:prstDash val="solid"/>
            <a:round/>
            <a:headEnd type="none" w="med" len="med"/>
            <a:tailEnd type="none" w="med" len="med"/>
          </a:ln>
        </p:spPr>
        <p:txBody>
          <a:bodyPr wrap="none" lIns="0" tIns="0" rIns="0" bIns="0" anchor="ctr"/>
          <a:p>
            <a:endParaRPr lang="zh-CN" altLang="en-US" dirty="0">
              <a:latin typeface="Arial" panose="020B0604020202020204" pitchFamily="34" charset="0"/>
            </a:endParaRPr>
          </a:p>
        </p:txBody>
      </p:sp>
      <p:sp>
        <p:nvSpPr>
          <p:cNvPr id="14" name="Freeform 17"/>
          <p:cNvSpPr/>
          <p:nvPr/>
        </p:nvSpPr>
        <p:spPr>
          <a:xfrm rot="-7001744" flipH="1" flipV="1">
            <a:off x="6395403" y="3123248"/>
            <a:ext cx="1404937" cy="1392237"/>
          </a:xfrm>
          <a:custGeom>
            <a:avLst/>
            <a:gdLst>
              <a:gd name="txL" fmla="*/ 0 w 820"/>
              <a:gd name="txT" fmla="*/ 0 h 819"/>
              <a:gd name="txR" fmla="*/ 820 w 820"/>
              <a:gd name="txB" fmla="*/ 819 h 819"/>
            </a:gdLst>
            <a:ahLst/>
            <a:cxnLst>
              <a:cxn ang="0">
                <a:pos x="0" y="0"/>
              </a:cxn>
              <a:cxn ang="0">
                <a:pos x="0" y="819"/>
              </a:cxn>
              <a:cxn ang="0">
                <a:pos x="820" y="819"/>
              </a:cxn>
            </a:cxnLst>
            <a:rect l="txL" t="txT" r="txR" b="txB"/>
            <a:pathLst>
              <a:path w="820" h="819">
                <a:moveTo>
                  <a:pt x="0" y="0"/>
                </a:moveTo>
                <a:lnTo>
                  <a:pt x="0" y="819"/>
                </a:lnTo>
                <a:lnTo>
                  <a:pt x="820" y="819"/>
                </a:lnTo>
              </a:path>
            </a:pathLst>
          </a:custGeom>
          <a:noFill/>
          <a:ln w="22225" cap="flat" cmpd="sng">
            <a:solidFill>
              <a:srgbClr val="366B7E"/>
            </a:solidFill>
            <a:prstDash val="solid"/>
            <a:round/>
            <a:headEnd type="none" w="med" len="med"/>
            <a:tailEnd type="none" w="med" len="med"/>
          </a:ln>
        </p:spPr>
        <p:txBody>
          <a:bodyPr wrap="none" lIns="0" tIns="0" rIns="0" bIns="0" anchor="ctr"/>
          <a:p>
            <a:endParaRPr lang="zh-CN" altLang="en-US" dirty="0">
              <a:latin typeface="Arial" panose="020B0604020202020204" pitchFamily="34" charset="0"/>
            </a:endParaRPr>
          </a:p>
        </p:txBody>
      </p:sp>
      <p:sp>
        <p:nvSpPr>
          <p:cNvPr id="15" name="Text Box 18"/>
          <p:cNvSpPr txBox="1"/>
          <p:nvPr/>
        </p:nvSpPr>
        <p:spPr>
          <a:xfrm>
            <a:off x="5373053" y="4329748"/>
            <a:ext cx="1016000" cy="488950"/>
          </a:xfrm>
          <a:prstGeom prst="rect">
            <a:avLst/>
          </a:prstGeom>
          <a:noFill/>
          <a:ln w="6350">
            <a:noFill/>
          </a:ln>
        </p:spPr>
        <p:txBody>
          <a:bodyPr wrap="none" lIns="0" tIns="0" rIns="0" bIns="0" anchor="ctr">
            <a:spAutoFit/>
          </a:bodyPr>
          <a:p>
            <a:pPr eaLnBrk="1" hangingPunct="1">
              <a:lnSpc>
                <a:spcPct val="80000"/>
              </a:lnSpc>
            </a:pPr>
            <a:r>
              <a:rPr lang="zh-CN" altLang="en-US" b="0" dirty="0">
                <a:solidFill>
                  <a:schemeClr val="tx1"/>
                </a:solidFill>
                <a:latin typeface="Verdana" panose="020B0604030504040204" pitchFamily="34" charset="0"/>
                <a:ea typeface="楷体_GB2312" panose="02010609030101010101" pitchFamily="49" charset="-122"/>
              </a:rPr>
              <a:t>差别定价</a:t>
            </a:r>
            <a:endParaRPr lang="zh-CN" altLang="en-US" b="0" dirty="0">
              <a:solidFill>
                <a:schemeClr val="tx1"/>
              </a:solidFill>
              <a:latin typeface="Verdana" panose="020B0604030504040204" pitchFamily="34" charset="0"/>
              <a:ea typeface="楷体_GB2312" panose="02010609030101010101" pitchFamily="49" charset="-122"/>
            </a:endParaRPr>
          </a:p>
          <a:p>
            <a:pPr eaLnBrk="1" hangingPunct="1">
              <a:lnSpc>
                <a:spcPct val="80000"/>
              </a:lnSpc>
            </a:pPr>
            <a:r>
              <a:rPr lang="zh-CN" altLang="en-US" b="0" dirty="0">
                <a:solidFill>
                  <a:schemeClr val="tx1"/>
                </a:solidFill>
                <a:latin typeface="Verdana" panose="020B0604030504040204" pitchFamily="34" charset="0"/>
                <a:ea typeface="楷体_GB2312" panose="02010609030101010101" pitchFamily="49" charset="-122"/>
              </a:rPr>
              <a:t>主要形式</a:t>
            </a:r>
            <a:endParaRPr lang="zh-CN" altLang="en-US" b="0" dirty="0">
              <a:solidFill>
                <a:schemeClr val="tx1"/>
              </a:solidFill>
              <a:latin typeface="Verdana" panose="020B0604030504040204" pitchFamily="34" charset="0"/>
              <a:ea typeface="楷体_GB2312" panose="02010609030101010101" pitchFamily="49" charset="-122"/>
            </a:endParaRPr>
          </a:p>
        </p:txBody>
      </p:sp>
      <p:sp>
        <p:nvSpPr>
          <p:cNvPr id="16" name="AutoShape 21"/>
          <p:cNvSpPr/>
          <p:nvPr/>
        </p:nvSpPr>
        <p:spPr>
          <a:xfrm rot="-5778907">
            <a:off x="2750503" y="4971098"/>
            <a:ext cx="1223962" cy="863600"/>
          </a:xfrm>
          <a:prstGeom prst="wedgeEllipseCallout">
            <a:avLst>
              <a:gd name="adj1" fmla="val -43750"/>
              <a:gd name="adj2" fmla="val 70000"/>
            </a:avLst>
          </a:prstGeom>
          <a:noFill/>
          <a:ln w="9525">
            <a:noFill/>
          </a:ln>
        </p:spPr>
        <p:txBody>
          <a:bodyPr vert="eaVert"/>
          <a:p>
            <a:endParaRPr lang="zh-CN" altLang="en-US" dirty="0">
              <a:latin typeface="Arial" panose="020B0604020202020204" pitchFamily="34" charset="0"/>
              <a:ea typeface="宋体" panose="02010600030101010101" pitchFamily="2" charset="-122"/>
            </a:endParaRPr>
          </a:p>
        </p:txBody>
      </p:sp>
      <p:sp>
        <p:nvSpPr>
          <p:cNvPr id="17" name="AutoShape 22"/>
          <p:cNvSpPr/>
          <p:nvPr/>
        </p:nvSpPr>
        <p:spPr>
          <a:xfrm>
            <a:off x="2390140" y="4683760"/>
            <a:ext cx="1584325" cy="1008063"/>
          </a:xfrm>
          <a:prstGeom prst="wedgeEllipseCallout">
            <a:avLst>
              <a:gd name="adj1" fmla="val 66231"/>
              <a:gd name="adj2" fmla="val 71574"/>
            </a:avLst>
          </a:prstGeom>
          <a:noFill/>
          <a:ln w="9525" cap="flat" cmpd="sng">
            <a:solidFill>
              <a:srgbClr val="FF6600"/>
            </a:solidFill>
            <a:prstDash val="solid"/>
            <a:miter/>
            <a:headEnd type="none" w="med" len="med"/>
            <a:tailEnd type="none" w="med" len="med"/>
          </a:ln>
        </p:spPr>
        <p:txBody>
          <a:bodyPr/>
          <a:p>
            <a:pPr>
              <a:buChar char="•"/>
            </a:pPr>
            <a:r>
              <a:rPr lang="zh-CN" altLang="en-US" sz="1400" b="0" dirty="0">
                <a:solidFill>
                  <a:srgbClr val="000000"/>
                </a:solidFill>
                <a:latin typeface="Arial" panose="020B0604020202020204" pitchFamily="34" charset="0"/>
                <a:ea typeface="宋体" panose="02010600030101010101" pitchFamily="2" charset="-122"/>
              </a:rPr>
              <a:t>旅游景点淡季优惠</a:t>
            </a:r>
            <a:endParaRPr lang="zh-CN" altLang="en-US" sz="1400" b="0" dirty="0">
              <a:solidFill>
                <a:srgbClr val="000000"/>
              </a:solidFill>
              <a:latin typeface="Arial" panose="020B0604020202020204" pitchFamily="34" charset="0"/>
              <a:ea typeface="宋体" panose="02010600030101010101" pitchFamily="2" charset="-122"/>
            </a:endParaRPr>
          </a:p>
          <a:p>
            <a:pPr>
              <a:buChar char="•"/>
            </a:pPr>
            <a:r>
              <a:rPr lang="zh-CN" altLang="en-US" sz="1400" b="0" dirty="0">
                <a:solidFill>
                  <a:srgbClr val="000000"/>
                </a:solidFill>
                <a:latin typeface="Arial" panose="020B0604020202020204" pitchFamily="34" charset="0"/>
                <a:ea typeface="宋体" panose="02010600030101010101" pitchFamily="2" charset="-122"/>
              </a:rPr>
              <a:t>夏日的羽绒服</a:t>
            </a:r>
            <a:endParaRPr lang="zh-CN" altLang="en-US" sz="1400" b="0" dirty="0">
              <a:solidFill>
                <a:srgbClr val="000000"/>
              </a:solidFill>
              <a:latin typeface="Arial" panose="020B0604020202020204" pitchFamily="34" charset="0"/>
              <a:ea typeface="宋体" panose="02010600030101010101" pitchFamily="2" charset="-122"/>
            </a:endParaRPr>
          </a:p>
        </p:txBody>
      </p:sp>
      <p:sp>
        <p:nvSpPr>
          <p:cNvPr id="18" name="AutoShape 23"/>
          <p:cNvSpPr/>
          <p:nvPr/>
        </p:nvSpPr>
        <p:spPr>
          <a:xfrm>
            <a:off x="8151178" y="2596198"/>
            <a:ext cx="1655762" cy="1008062"/>
          </a:xfrm>
          <a:prstGeom prst="wedgeEllipseCallout">
            <a:avLst>
              <a:gd name="adj1" fmla="val -77995"/>
              <a:gd name="adj2" fmla="val 61338"/>
            </a:avLst>
          </a:prstGeom>
          <a:noFill/>
          <a:ln w="9525" cap="flat" cmpd="sng">
            <a:solidFill>
              <a:srgbClr val="FF6600"/>
            </a:solidFill>
            <a:prstDash val="solid"/>
            <a:miter/>
            <a:headEnd type="none" w="med" len="med"/>
            <a:tailEnd type="none" w="med" len="med"/>
          </a:ln>
        </p:spPr>
        <p:txBody>
          <a:bodyPr/>
          <a:p>
            <a:r>
              <a:rPr lang="en-US" altLang="zh-CN" sz="1400" b="0" dirty="0">
                <a:solidFill>
                  <a:schemeClr val="tx1"/>
                </a:solidFill>
                <a:latin typeface="Arial" panose="020B0604020202020204" pitchFamily="34" charset="0"/>
                <a:ea typeface="宋体" panose="02010600030101010101" pitchFamily="2" charset="-122"/>
              </a:rPr>
              <a:t>100ml</a:t>
            </a:r>
            <a:r>
              <a:rPr lang="zh-CN" altLang="en-US" sz="1400" b="0" dirty="0">
                <a:solidFill>
                  <a:schemeClr val="tx1"/>
                </a:solidFill>
                <a:latin typeface="Arial" panose="020B0604020202020204" pitchFamily="34" charset="0"/>
                <a:ea typeface="宋体" panose="02010600030101010101" pitchFamily="2" charset="-122"/>
              </a:rPr>
              <a:t>装</a:t>
            </a:r>
            <a:r>
              <a:rPr lang="en-US" altLang="zh-CN" sz="1400" b="0" dirty="0">
                <a:solidFill>
                  <a:schemeClr val="tx1"/>
                </a:solidFill>
                <a:latin typeface="Arial" panose="020B0604020202020204" pitchFamily="34" charset="0"/>
                <a:ea typeface="宋体" panose="02010600030101010101" pitchFamily="2" charset="-122"/>
              </a:rPr>
              <a:t>50</a:t>
            </a:r>
            <a:r>
              <a:rPr lang="zh-CN" altLang="en-US" sz="1400" b="0" dirty="0">
                <a:solidFill>
                  <a:schemeClr val="tx1"/>
                </a:solidFill>
                <a:latin typeface="Arial" panose="020B0604020202020204" pitchFamily="34" charset="0"/>
                <a:ea typeface="宋体" panose="02010600030101010101" pitchFamily="2" charset="-122"/>
              </a:rPr>
              <a:t>元，</a:t>
            </a:r>
            <a:r>
              <a:rPr lang="en-US" altLang="zh-CN" sz="1400" b="0" dirty="0">
                <a:solidFill>
                  <a:schemeClr val="tx1"/>
                </a:solidFill>
                <a:latin typeface="Arial" panose="020B0604020202020204" pitchFamily="34" charset="0"/>
                <a:ea typeface="宋体" panose="02010600030101010101" pitchFamily="2" charset="-122"/>
              </a:rPr>
              <a:t>200ml</a:t>
            </a:r>
            <a:r>
              <a:rPr lang="zh-CN" altLang="en-US" sz="1400" b="0" dirty="0">
                <a:solidFill>
                  <a:schemeClr val="tx1"/>
                </a:solidFill>
                <a:latin typeface="Arial" panose="020B0604020202020204" pitchFamily="34" charset="0"/>
                <a:ea typeface="宋体" panose="02010600030101010101" pitchFamily="2" charset="-122"/>
              </a:rPr>
              <a:t>装只要</a:t>
            </a:r>
            <a:r>
              <a:rPr lang="en-US" altLang="zh-CN" sz="1400" b="0" dirty="0">
                <a:solidFill>
                  <a:schemeClr val="tx1"/>
                </a:solidFill>
                <a:latin typeface="Arial" panose="020B0604020202020204" pitchFamily="34" charset="0"/>
                <a:ea typeface="宋体" panose="02010600030101010101" pitchFamily="2" charset="-122"/>
              </a:rPr>
              <a:t>70</a:t>
            </a:r>
            <a:r>
              <a:rPr lang="zh-CN" altLang="en-US" sz="1400" b="0" dirty="0">
                <a:solidFill>
                  <a:schemeClr val="tx1"/>
                </a:solidFill>
                <a:latin typeface="Arial" panose="020B0604020202020204" pitchFamily="34" charset="0"/>
                <a:ea typeface="宋体" panose="02010600030101010101" pitchFamily="2" charset="-122"/>
              </a:rPr>
              <a:t>元</a:t>
            </a:r>
            <a:endParaRPr lang="zh-CN" altLang="en-US" sz="1400" b="0" dirty="0">
              <a:solidFill>
                <a:schemeClr val="tx1"/>
              </a:solidFill>
              <a:latin typeface="Arial" panose="020B0604020202020204" pitchFamily="34" charset="0"/>
              <a:ea typeface="宋体" panose="02010600030101010101" pitchFamily="2" charset="-122"/>
            </a:endParaRPr>
          </a:p>
        </p:txBody>
      </p:sp>
      <p:sp>
        <p:nvSpPr>
          <p:cNvPr id="19" name="AutoShape 24"/>
          <p:cNvSpPr/>
          <p:nvPr/>
        </p:nvSpPr>
        <p:spPr>
          <a:xfrm flipH="1">
            <a:off x="7719378" y="4612323"/>
            <a:ext cx="1728787" cy="1509712"/>
          </a:xfrm>
          <a:prstGeom prst="wedgeEllipseCallout">
            <a:avLst>
              <a:gd name="adj1" fmla="val 92972"/>
              <a:gd name="adj2" fmla="val 31069"/>
            </a:avLst>
          </a:prstGeom>
          <a:noFill/>
          <a:ln w="9525" cap="flat" cmpd="sng">
            <a:solidFill>
              <a:srgbClr val="FF6600"/>
            </a:solidFill>
            <a:prstDash val="solid"/>
            <a:miter/>
            <a:headEnd type="none" w="med" len="med"/>
            <a:tailEnd type="none" w="med" len="med"/>
          </a:ln>
        </p:spPr>
        <p:txBody>
          <a:bodyPr/>
          <a:p>
            <a:r>
              <a:rPr lang="zh-CN" altLang="en-US" sz="1400" b="0" dirty="0">
                <a:solidFill>
                  <a:srgbClr val="000000"/>
                </a:solidFill>
                <a:latin typeface="Arial" panose="020B0604020202020204" pitchFamily="34" charset="0"/>
                <a:ea typeface="宋体" panose="02010600030101010101" pitchFamily="2" charset="-122"/>
              </a:rPr>
              <a:t>周杰伦演唱会门票价格从</a:t>
            </a:r>
            <a:r>
              <a:rPr lang="en-US" altLang="zh-CN" sz="1400" b="0" dirty="0">
                <a:solidFill>
                  <a:srgbClr val="000000"/>
                </a:solidFill>
                <a:latin typeface="Arial" panose="020B0604020202020204" pitchFamily="34" charset="0"/>
                <a:ea typeface="宋体" panose="02010600030101010101" pitchFamily="2" charset="-122"/>
              </a:rPr>
              <a:t>1800</a:t>
            </a:r>
            <a:r>
              <a:rPr lang="zh-CN" altLang="en-US" sz="1400" b="0" dirty="0">
                <a:solidFill>
                  <a:srgbClr val="000000"/>
                </a:solidFill>
                <a:latin typeface="Arial" panose="020B0604020202020204" pitchFamily="34" charset="0"/>
                <a:ea typeface="宋体" panose="02010600030101010101" pitchFamily="2" charset="-122"/>
              </a:rPr>
              <a:t>元到</a:t>
            </a:r>
            <a:r>
              <a:rPr lang="en-US" altLang="zh-CN" sz="1400" b="0" dirty="0">
                <a:solidFill>
                  <a:srgbClr val="000000"/>
                </a:solidFill>
                <a:latin typeface="Arial" panose="020B0604020202020204" pitchFamily="34" charset="0"/>
                <a:ea typeface="宋体" panose="02010600030101010101" pitchFamily="2" charset="-122"/>
              </a:rPr>
              <a:t>180</a:t>
            </a:r>
            <a:r>
              <a:rPr lang="zh-CN" altLang="en-US" sz="1400" b="0" dirty="0">
                <a:solidFill>
                  <a:srgbClr val="000000"/>
                </a:solidFill>
                <a:latin typeface="Arial" panose="020B0604020202020204" pitchFamily="34" charset="0"/>
                <a:ea typeface="宋体" panose="02010600030101010101" pitchFamily="2" charset="-122"/>
              </a:rPr>
              <a:t>元不等</a:t>
            </a:r>
            <a:endParaRPr lang="zh-CN" altLang="en-US" sz="1400" b="0" dirty="0">
              <a:solidFill>
                <a:srgbClr val="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000000"/>
                                          </p:val>
                                        </p:tav>
                                        <p:tav tm="100000">
                                          <p:val>
                                            <p:strVal val="#ppt_w"/>
                                          </p:val>
                                        </p:tav>
                                      </p:tavLst>
                                    </p:anim>
                                    <p:anim calcmode="lin" valueType="num">
                                      <p:cBhvr>
                                        <p:cTn id="18" dur="1000" fill="hold"/>
                                        <p:tgtEl>
                                          <p:spTgt spid="18"/>
                                        </p:tgtEl>
                                        <p:attrNameLst>
                                          <p:attrName>ppt_h</p:attrName>
                                        </p:attrNameLst>
                                      </p:cBhvr>
                                      <p:tavLst>
                                        <p:tav tm="0">
                                          <p:val>
                                            <p:fltVal val="0.000000"/>
                                          </p:val>
                                        </p:tav>
                                        <p:tav tm="100000">
                                          <p:val>
                                            <p:strVal val="#ppt_h"/>
                                          </p:val>
                                        </p:tav>
                                      </p:tavLst>
                                    </p:anim>
                                    <p:animEffect transition="in" filter="fade">
                                      <p:cBhvr>
                                        <p:cTn id="19" dur="1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edg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fltVal val="0.000000"/>
                                          </p:val>
                                        </p:tav>
                                        <p:tav tm="100000">
                                          <p:val>
                                            <p:strVal val="#ppt_w"/>
                                          </p:val>
                                        </p:tav>
                                      </p:tavLst>
                                    </p:anim>
                                    <p:anim calcmode="lin" valueType="num">
                                      <p:cBhvr>
                                        <p:cTn id="30" dur="1000" fill="hold"/>
                                        <p:tgtEl>
                                          <p:spTgt spid="19"/>
                                        </p:tgtEl>
                                        <p:attrNameLst>
                                          <p:attrName>ppt_h</p:attrName>
                                        </p:attrNameLst>
                                      </p:cBhvr>
                                      <p:tavLst>
                                        <p:tav tm="0">
                                          <p:val>
                                            <p:fltVal val="0.000000"/>
                                          </p:val>
                                        </p:tav>
                                        <p:tav tm="100000">
                                          <p:val>
                                            <p:strVal val="#ppt_h"/>
                                          </p:val>
                                        </p:tav>
                                      </p:tavLst>
                                    </p:anim>
                                    <p:animEffect transition="in" filter="fade">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ircle(in)">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000000"/>
                                          </p:val>
                                        </p:tav>
                                        <p:tav tm="100000">
                                          <p:val>
                                            <p:strVal val="#ppt_w"/>
                                          </p:val>
                                        </p:tav>
                                      </p:tavLst>
                                    </p:anim>
                                    <p:anim calcmode="lin" valueType="num">
                                      <p:cBhvr>
                                        <p:cTn id="42" dur="1000" fill="hold"/>
                                        <p:tgtEl>
                                          <p:spTgt spid="17"/>
                                        </p:tgtEl>
                                        <p:attrNameLst>
                                          <p:attrName>ppt_h</p:attrName>
                                        </p:attrNameLst>
                                      </p:cBhvr>
                                      <p:tavLst>
                                        <p:tav tm="0">
                                          <p:val>
                                            <p:fltVal val="0.000000"/>
                                          </p:val>
                                        </p:tav>
                                        <p:tav tm="100000">
                                          <p:val>
                                            <p:strVal val="#ppt_h"/>
                                          </p:val>
                                        </p:tav>
                                      </p:tavLst>
                                    </p:anim>
                                    <p:animEffect transition="in" filter="fade">
                                      <p:cBhvr>
                                        <p:cTn id="4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7" grpId="0" bldLvl="0" animBg="1"/>
      <p:bldP spid="18" grpId="0" bldLvl="0" animBg="1"/>
      <p:bldP spid="1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差别定价适用条件</a:t>
            </a:r>
            <a:endParaRPr lang="zh-CN" altLang="zh-CN" dirty="0"/>
          </a:p>
        </p:txBody>
      </p:sp>
      <p:sp>
        <p:nvSpPr>
          <p:cNvPr id="4" name="文本框 3"/>
          <p:cNvSpPr txBox="1"/>
          <p:nvPr/>
        </p:nvSpPr>
        <p:spPr>
          <a:xfrm>
            <a:off x="1242060" y="1651635"/>
            <a:ext cx="10099675" cy="4485640"/>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市场必须是可以细分的，而且各个子市场必须表现出不同的需求程度</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以较低价格购买某种产品的顾客没有可能以较高价格把这种产品倒卖给别人</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竞争者没有可能在企业以较高价格销售产品的市场上以低价竞销</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细分市场和控制市场的成本费用不得超过因实行价格歧视所得额外收入</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价格歧视不会引起顾客反感，放弃购买，影响销售</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采取的价格歧视形式不能违法</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新产品定价策略</a:t>
            </a:r>
            <a:endParaRPr lang="zh-CN" altLang="zh-CN" dirty="0"/>
          </a:p>
        </p:txBody>
      </p:sp>
      <p:grpSp>
        <p:nvGrpSpPr>
          <p:cNvPr id="2" name="Group 10"/>
          <p:cNvGrpSpPr/>
          <p:nvPr/>
        </p:nvGrpSpPr>
        <p:grpSpPr>
          <a:xfrm>
            <a:off x="3356293" y="1969135"/>
            <a:ext cx="5172075" cy="1074738"/>
            <a:chOff x="547" y="3510"/>
            <a:chExt cx="3258" cy="677"/>
          </a:xfrm>
        </p:grpSpPr>
        <p:sp>
          <p:nvSpPr>
            <p:cNvPr id="28681" name="AutoShape 11"/>
            <p:cNvSpPr/>
            <p:nvPr/>
          </p:nvSpPr>
          <p:spPr>
            <a:xfrm>
              <a:off x="547" y="3728"/>
              <a:ext cx="3258" cy="459"/>
            </a:xfrm>
            <a:prstGeom prst="roundRect">
              <a:avLst>
                <a:gd name="adj" fmla="val 16667"/>
              </a:avLst>
            </a:prstGeom>
            <a:gradFill rotWithShape="1">
              <a:gsLst>
                <a:gs pos="0">
                  <a:srgbClr val="663300">
                    <a:alpha val="79999"/>
                  </a:srgbClr>
                </a:gs>
                <a:gs pos="50000">
                  <a:srgbClr val="FFFFFF">
                    <a:alpha val="79999"/>
                  </a:srgbClr>
                </a:gs>
                <a:gs pos="100000">
                  <a:srgbClr val="663300">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在产品生命周期的最初阶段，把产品的价格定得很高，以攫取最大利润，有如从鲜奶中撇取奶油 </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28682" name="AutoShape 12"/>
            <p:cNvSpPr/>
            <p:nvPr/>
          </p:nvSpPr>
          <p:spPr>
            <a:xfrm>
              <a:off x="1417" y="3510"/>
              <a:ext cx="1517" cy="250"/>
            </a:xfrm>
            <a:prstGeom prst="roundRect">
              <a:avLst>
                <a:gd name="adj" fmla="val 16667"/>
              </a:avLst>
            </a:prstGeom>
            <a:gradFill rotWithShape="1">
              <a:gsLst>
                <a:gs pos="0">
                  <a:srgbClr val="663300">
                    <a:alpha val="79999"/>
                  </a:srgbClr>
                </a:gs>
                <a:gs pos="50000">
                  <a:srgbClr val="FFFFFF">
                    <a:alpha val="79999"/>
                  </a:srgbClr>
                </a:gs>
                <a:gs pos="100000">
                  <a:srgbClr val="663300">
                    <a:alpha val="79999"/>
                  </a:srgbClr>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撇脂定价</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grpSp>
        <p:nvGrpSpPr>
          <p:cNvPr id="4" name="Group 13"/>
          <p:cNvGrpSpPr/>
          <p:nvPr/>
        </p:nvGrpSpPr>
        <p:grpSpPr>
          <a:xfrm>
            <a:off x="3427730" y="3769360"/>
            <a:ext cx="5172075" cy="1074738"/>
            <a:chOff x="547" y="3510"/>
            <a:chExt cx="3258" cy="677"/>
          </a:xfrm>
        </p:grpSpPr>
        <p:sp>
          <p:nvSpPr>
            <p:cNvPr id="28679" name="AutoShape 14"/>
            <p:cNvSpPr/>
            <p:nvPr/>
          </p:nvSpPr>
          <p:spPr>
            <a:xfrm>
              <a:off x="547" y="3728"/>
              <a:ext cx="3258" cy="459"/>
            </a:xfrm>
            <a:prstGeom prst="roundRect">
              <a:avLst>
                <a:gd name="adj" fmla="val 16667"/>
              </a:avLst>
            </a:prstGeom>
            <a:gradFill rotWithShape="1">
              <a:gsLst>
                <a:gs pos="0">
                  <a:srgbClr val="663300">
                    <a:alpha val="79999"/>
                  </a:srgbClr>
                </a:gs>
                <a:gs pos="50000">
                  <a:srgbClr val="FFFFFF">
                    <a:alpha val="79999"/>
                  </a:srgbClr>
                </a:gs>
                <a:gs pos="100000">
                  <a:srgbClr val="663300">
                    <a:alpha val="79999"/>
                  </a:srgbClr>
                </a:gs>
              </a:gsLst>
              <a:lin ang="5400000" scaled="1"/>
              <a:tileRect/>
            </a:gradFill>
            <a:ln w="28575" cap="flat" cmpd="sng">
              <a:solidFill>
                <a:srgbClr val="000000"/>
              </a:solidFill>
              <a:prstDash val="solid"/>
              <a:headEnd type="none" w="med" len="med"/>
              <a:tailEnd type="none" w="med" len="med"/>
            </a:ln>
          </p:spPr>
          <p:txBody>
            <a:bodyPr>
              <a:spAutoFit/>
            </a:bodyPr>
            <a:p>
              <a:pPr algn="l"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企业把它的创新产品的价格定得相对较低，以吸引大量顾客，提高市场占有率 </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28680" name="AutoShape 15"/>
            <p:cNvSpPr/>
            <p:nvPr/>
          </p:nvSpPr>
          <p:spPr>
            <a:xfrm>
              <a:off x="1417" y="3510"/>
              <a:ext cx="1517" cy="250"/>
            </a:xfrm>
            <a:prstGeom prst="roundRect">
              <a:avLst>
                <a:gd name="adj" fmla="val 16667"/>
              </a:avLst>
            </a:prstGeom>
            <a:gradFill rotWithShape="1">
              <a:gsLst>
                <a:gs pos="0">
                  <a:srgbClr val="663300">
                    <a:alpha val="79999"/>
                  </a:srgbClr>
                </a:gs>
                <a:gs pos="50000">
                  <a:srgbClr val="FFFFFF">
                    <a:alpha val="79999"/>
                  </a:srgbClr>
                </a:gs>
                <a:gs pos="100000">
                  <a:srgbClr val="663300">
                    <a:alpha val="79999"/>
                  </a:srgbClr>
                </a:gs>
              </a:gsLst>
              <a:lin ang="5400000" scaled="1"/>
              <a:tileRect/>
            </a:gradFill>
            <a:ln w="28575">
              <a:noFill/>
            </a:ln>
          </p:spPr>
          <p:txBody>
            <a:bodyPr>
              <a:spAutoFit/>
            </a:bodyPr>
            <a:p>
              <a:pPr eaLnBrk="1" hangingPunct="1">
                <a:spcBef>
                  <a:spcPct val="50000"/>
                </a:spcBef>
              </a:pPr>
              <a:r>
                <a:rPr lang="zh-CN" altLang="en-US" sz="1800" b="0" dirty="0">
                  <a:solidFill>
                    <a:srgbClr val="CC0000"/>
                  </a:solidFill>
                  <a:latin typeface="Arial" panose="020B0604020202020204" pitchFamily="34" charset="0"/>
                  <a:ea typeface="楷体_GB2312" panose="02010609030101010101" pitchFamily="49" charset="-122"/>
                </a:rPr>
                <a:t>渗透定价</a:t>
              </a:r>
              <a:endParaRPr lang="zh-CN" altLang="en-US" sz="1800" b="0" dirty="0">
                <a:solidFill>
                  <a:srgbClr val="CC0000"/>
                </a:solidFill>
                <a:latin typeface="Arial" panose="020B0604020202020204" pitchFamily="34" charset="0"/>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产品组合定价策略</a:t>
            </a:r>
            <a:endParaRPr lang="zh-CN" altLang="zh-CN" dirty="0"/>
          </a:p>
        </p:txBody>
      </p:sp>
      <p:grpSp>
        <p:nvGrpSpPr>
          <p:cNvPr id="29700" name="Group 49"/>
          <p:cNvGrpSpPr/>
          <p:nvPr/>
        </p:nvGrpSpPr>
        <p:grpSpPr>
          <a:xfrm>
            <a:off x="2430463" y="1821180"/>
            <a:ext cx="7091362" cy="3797300"/>
            <a:chOff x="521" y="1242"/>
            <a:chExt cx="4421" cy="2392"/>
          </a:xfrm>
        </p:grpSpPr>
        <p:sp>
          <p:nvSpPr>
            <p:cNvPr id="29702" name="AutoShape 50"/>
            <p:cNvSpPr/>
            <p:nvPr/>
          </p:nvSpPr>
          <p:spPr>
            <a:xfrm rot="-3626814">
              <a:off x="3014" y="1678"/>
              <a:ext cx="499" cy="182"/>
            </a:xfrm>
            <a:prstGeom prst="rightArrow">
              <a:avLst>
                <a:gd name="adj1" fmla="val 35166"/>
                <a:gd name="adj2" fmla="val 111028"/>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3" name="AutoShape 51"/>
            <p:cNvSpPr/>
            <p:nvPr/>
          </p:nvSpPr>
          <p:spPr>
            <a:xfrm rot="3465783">
              <a:off x="3014" y="3041"/>
              <a:ext cx="499" cy="182"/>
            </a:xfrm>
            <a:prstGeom prst="rightArrow">
              <a:avLst>
                <a:gd name="adj1" fmla="val 35166"/>
                <a:gd name="adj2" fmla="val 111028"/>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4" name="AutoShape 52"/>
            <p:cNvSpPr/>
            <p:nvPr/>
          </p:nvSpPr>
          <p:spPr>
            <a:xfrm rot="-7230978">
              <a:off x="2246" y="1726"/>
              <a:ext cx="499" cy="182"/>
            </a:xfrm>
            <a:prstGeom prst="rightArrow">
              <a:avLst>
                <a:gd name="adj1" fmla="val 35166"/>
                <a:gd name="adj2" fmla="val 111028"/>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5" name="AutoShape 53"/>
            <p:cNvSpPr/>
            <p:nvPr/>
          </p:nvSpPr>
          <p:spPr>
            <a:xfrm rot="7535209">
              <a:off x="2222" y="3020"/>
              <a:ext cx="499" cy="182"/>
            </a:xfrm>
            <a:prstGeom prst="rightArrow">
              <a:avLst>
                <a:gd name="adj1" fmla="val 35166"/>
                <a:gd name="adj2" fmla="val 111028"/>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6" name="AutoShape 54"/>
            <p:cNvSpPr/>
            <p:nvPr/>
          </p:nvSpPr>
          <p:spPr>
            <a:xfrm>
              <a:off x="3379" y="2389"/>
              <a:ext cx="499" cy="182"/>
            </a:xfrm>
            <a:prstGeom prst="rightArrow">
              <a:avLst>
                <a:gd name="adj1" fmla="val 35166"/>
                <a:gd name="adj2" fmla="val 111028"/>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7" name="AutoShape 55"/>
            <p:cNvSpPr/>
            <p:nvPr/>
          </p:nvSpPr>
          <p:spPr>
            <a:xfrm rot="10800000">
              <a:off x="1861" y="2385"/>
              <a:ext cx="544" cy="182"/>
            </a:xfrm>
            <a:prstGeom prst="rightArrow">
              <a:avLst>
                <a:gd name="adj1" fmla="val 35166"/>
                <a:gd name="adj2" fmla="val 121041"/>
              </a:avLst>
            </a:prstGeom>
            <a:gradFill rotWithShape="1">
              <a:gsLst>
                <a:gs pos="0">
                  <a:srgbClr val="000000">
                    <a:alpha val="0"/>
                  </a:srgbClr>
                </a:gs>
                <a:gs pos="100000">
                  <a:srgbClr val="000000"/>
                </a:gs>
              </a:gsLst>
              <a:lin ang="0" scaled="1"/>
              <a:tileRect/>
            </a:gradFill>
            <a:ln w="0">
              <a:noFill/>
            </a:ln>
          </p:spPr>
          <p:txBody>
            <a:bodyPr wrap="none" anchor="ctr"/>
            <a:p>
              <a:endParaRPr lang="zh-CN" altLang="en-US" dirty="0">
                <a:latin typeface="Arial" panose="020B0604020202020204" pitchFamily="34" charset="0"/>
              </a:endParaRPr>
            </a:p>
          </p:txBody>
        </p:sp>
        <p:sp>
          <p:nvSpPr>
            <p:cNvPr id="29708" name="Oval 56"/>
            <p:cNvSpPr/>
            <p:nvPr/>
          </p:nvSpPr>
          <p:spPr>
            <a:xfrm>
              <a:off x="1701" y="1275"/>
              <a:ext cx="2358" cy="2359"/>
            </a:xfrm>
            <a:prstGeom prst="ellipse">
              <a:avLst/>
            </a:prstGeom>
            <a:noFill/>
            <a:ln w="38100" cap="flat" cmpd="sng">
              <a:solidFill>
                <a:srgbClr val="000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grpSp>
          <p:nvGrpSpPr>
            <p:cNvPr id="29709" name="Group 57"/>
            <p:cNvGrpSpPr/>
            <p:nvPr/>
          </p:nvGrpSpPr>
          <p:grpSpPr>
            <a:xfrm>
              <a:off x="2165" y="1312"/>
              <a:ext cx="227" cy="227"/>
              <a:chOff x="1973" y="1706"/>
              <a:chExt cx="227" cy="227"/>
            </a:xfrm>
          </p:grpSpPr>
          <p:sp>
            <p:nvSpPr>
              <p:cNvPr id="29742" name="Oval 58"/>
              <p:cNvSpPr/>
              <p:nvPr/>
            </p:nvSpPr>
            <p:spPr>
              <a:xfrm>
                <a:off x="1973" y="1706"/>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43" name="Oval 59"/>
              <p:cNvSpPr/>
              <p:nvPr/>
            </p:nvSpPr>
            <p:spPr>
              <a:xfrm>
                <a:off x="1983" y="1725"/>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grpSp>
          <p:nvGrpSpPr>
            <p:cNvPr id="29710" name="Group 60"/>
            <p:cNvGrpSpPr/>
            <p:nvPr/>
          </p:nvGrpSpPr>
          <p:grpSpPr>
            <a:xfrm>
              <a:off x="1570" y="2355"/>
              <a:ext cx="227" cy="227"/>
              <a:chOff x="1565" y="2659"/>
              <a:chExt cx="227" cy="227"/>
            </a:xfrm>
          </p:grpSpPr>
          <p:sp>
            <p:nvSpPr>
              <p:cNvPr id="29740" name="Oval 61"/>
              <p:cNvSpPr/>
              <p:nvPr/>
            </p:nvSpPr>
            <p:spPr>
              <a:xfrm>
                <a:off x="1565" y="2659"/>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41" name="Oval 62"/>
              <p:cNvSpPr/>
              <p:nvPr/>
            </p:nvSpPr>
            <p:spPr>
              <a:xfrm>
                <a:off x="1575" y="2678"/>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grpSp>
          <p:nvGrpSpPr>
            <p:cNvPr id="29711" name="Group 63"/>
            <p:cNvGrpSpPr/>
            <p:nvPr/>
          </p:nvGrpSpPr>
          <p:grpSpPr>
            <a:xfrm>
              <a:off x="2114" y="3327"/>
              <a:ext cx="227" cy="227"/>
              <a:chOff x="2109" y="3612"/>
              <a:chExt cx="227" cy="227"/>
            </a:xfrm>
          </p:grpSpPr>
          <p:sp>
            <p:nvSpPr>
              <p:cNvPr id="29738" name="Oval 64"/>
              <p:cNvSpPr/>
              <p:nvPr/>
            </p:nvSpPr>
            <p:spPr>
              <a:xfrm>
                <a:off x="2109" y="3612"/>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39" name="Oval 65"/>
              <p:cNvSpPr/>
              <p:nvPr/>
            </p:nvSpPr>
            <p:spPr>
              <a:xfrm>
                <a:off x="2119" y="3631"/>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grpSp>
          <p:nvGrpSpPr>
            <p:cNvPr id="29712" name="Group 66"/>
            <p:cNvGrpSpPr/>
            <p:nvPr/>
          </p:nvGrpSpPr>
          <p:grpSpPr>
            <a:xfrm>
              <a:off x="3330" y="1299"/>
              <a:ext cx="227" cy="227"/>
              <a:chOff x="3470" y="1706"/>
              <a:chExt cx="227" cy="227"/>
            </a:xfrm>
          </p:grpSpPr>
          <p:sp>
            <p:nvSpPr>
              <p:cNvPr id="29736" name="Oval 67"/>
              <p:cNvSpPr/>
              <p:nvPr/>
            </p:nvSpPr>
            <p:spPr>
              <a:xfrm>
                <a:off x="3470" y="1706"/>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37" name="Oval 68"/>
              <p:cNvSpPr/>
              <p:nvPr/>
            </p:nvSpPr>
            <p:spPr>
              <a:xfrm>
                <a:off x="3480" y="1725"/>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grpSp>
          <p:nvGrpSpPr>
            <p:cNvPr id="29713" name="Group 69"/>
            <p:cNvGrpSpPr/>
            <p:nvPr/>
          </p:nvGrpSpPr>
          <p:grpSpPr>
            <a:xfrm>
              <a:off x="3928" y="2355"/>
              <a:ext cx="227" cy="227"/>
              <a:chOff x="3923" y="2659"/>
              <a:chExt cx="227" cy="227"/>
            </a:xfrm>
          </p:grpSpPr>
          <p:sp>
            <p:nvSpPr>
              <p:cNvPr id="29734" name="Oval 70"/>
              <p:cNvSpPr/>
              <p:nvPr/>
            </p:nvSpPr>
            <p:spPr>
              <a:xfrm>
                <a:off x="3923" y="2659"/>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35" name="Oval 71"/>
              <p:cNvSpPr/>
              <p:nvPr/>
            </p:nvSpPr>
            <p:spPr>
              <a:xfrm>
                <a:off x="3933" y="2678"/>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grpSp>
          <p:nvGrpSpPr>
            <p:cNvPr id="29714" name="Group 72"/>
            <p:cNvGrpSpPr/>
            <p:nvPr/>
          </p:nvGrpSpPr>
          <p:grpSpPr>
            <a:xfrm>
              <a:off x="3365" y="3363"/>
              <a:ext cx="227" cy="227"/>
              <a:chOff x="3515" y="3521"/>
              <a:chExt cx="227" cy="227"/>
            </a:xfrm>
          </p:grpSpPr>
          <p:sp>
            <p:nvSpPr>
              <p:cNvPr id="29732" name="Oval 73"/>
              <p:cNvSpPr/>
              <p:nvPr/>
            </p:nvSpPr>
            <p:spPr>
              <a:xfrm>
                <a:off x="3515" y="3521"/>
                <a:ext cx="227" cy="227"/>
              </a:xfrm>
              <a:prstGeom prst="ellipse">
                <a:avLst/>
              </a:prstGeom>
              <a:gradFill rotWithShape="1">
                <a:gsLst>
                  <a:gs pos="0">
                    <a:srgbClr val="BACBDD"/>
                  </a:gs>
                  <a:gs pos="100000">
                    <a:srgbClr val="336699"/>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sp>
            <p:nvSpPr>
              <p:cNvPr id="29733" name="Oval 74"/>
              <p:cNvSpPr/>
              <p:nvPr/>
            </p:nvSpPr>
            <p:spPr>
              <a:xfrm>
                <a:off x="3525" y="3540"/>
                <a:ext cx="141" cy="142"/>
              </a:xfrm>
              <a:prstGeom prst="ellipse">
                <a:avLst/>
              </a:prstGeom>
              <a:gradFill rotWithShape="1">
                <a:gsLst>
                  <a:gs pos="0">
                    <a:srgbClr val="BACBDD"/>
                  </a:gs>
                  <a:gs pos="100000">
                    <a:srgbClr val="336699">
                      <a:alpha val="0"/>
                    </a:srgbClr>
                  </a:gs>
                </a:gsLst>
                <a:path path="shape">
                  <a:fillToRect l="50000" t="50000" r="50000" b="50000"/>
                </a:path>
                <a:tileRect/>
              </a:gradFill>
              <a:ln w="9525">
                <a:noFill/>
              </a:ln>
            </p:spPr>
            <p:txBody>
              <a:bodyPr wrap="none" anchor="ctr"/>
              <a:p>
                <a:endParaRPr lang="zh-CN" altLang="en-US" dirty="0">
                  <a:latin typeface="Arial" panose="020B0604020202020204" pitchFamily="34" charset="0"/>
                </a:endParaRPr>
              </a:p>
            </p:txBody>
          </p:sp>
        </p:grpSp>
        <p:sp>
          <p:nvSpPr>
            <p:cNvPr id="29715" name="Oval 75"/>
            <p:cNvSpPr/>
            <p:nvPr/>
          </p:nvSpPr>
          <p:spPr>
            <a:xfrm>
              <a:off x="2288" y="1875"/>
              <a:ext cx="1225" cy="1225"/>
            </a:xfrm>
            <a:prstGeom prst="ellipse">
              <a:avLst/>
            </a:prstGeom>
            <a:gradFill rotWithShape="1">
              <a:gsLst>
                <a:gs pos="0">
                  <a:srgbClr val="FFFFFF"/>
                </a:gs>
                <a:gs pos="50000">
                  <a:srgbClr val="336699"/>
                </a:gs>
                <a:gs pos="100000">
                  <a:srgbClr val="FFFFFF"/>
                </a:gs>
              </a:gsLst>
              <a:lin ang="2700000" scaled="1"/>
              <a:tileRect/>
            </a:gradFill>
            <a:ln w="38100">
              <a:noFill/>
            </a:ln>
          </p:spPr>
          <p:txBody>
            <a:bodyPr wrap="none" anchor="ctr">
              <a:spAutoFit/>
            </a:bodyPr>
            <a:p>
              <a:endParaRPr lang="zh-CN" altLang="en-US" dirty="0">
                <a:latin typeface="Arial" panose="020B0604020202020204" pitchFamily="34" charset="0"/>
              </a:endParaRPr>
            </a:p>
          </p:txBody>
        </p:sp>
        <p:sp>
          <p:nvSpPr>
            <p:cNvPr id="29716" name="Oval 76"/>
            <p:cNvSpPr/>
            <p:nvPr/>
          </p:nvSpPr>
          <p:spPr>
            <a:xfrm>
              <a:off x="2284" y="1865"/>
              <a:ext cx="1225" cy="1225"/>
            </a:xfrm>
            <a:prstGeom prst="ellipse">
              <a:avLst/>
            </a:prstGeom>
            <a:gradFill rotWithShape="1">
              <a:gsLst>
                <a:gs pos="0">
                  <a:srgbClr val="336699">
                    <a:alpha val="32001"/>
                  </a:srgbClr>
                </a:gs>
                <a:gs pos="100000">
                  <a:srgbClr val="182F47"/>
                </a:gs>
              </a:gsLst>
              <a:lin ang="2700000" scaled="1"/>
              <a:tileRect/>
            </a:gradFill>
            <a:ln w="38100">
              <a:noFill/>
            </a:ln>
          </p:spPr>
          <p:txBody>
            <a:bodyPr wrap="none" anchor="ctr">
              <a:spAutoFit/>
            </a:bodyPr>
            <a:p>
              <a:endParaRPr lang="zh-CN" altLang="en-US" dirty="0">
                <a:latin typeface="Arial" panose="020B0604020202020204" pitchFamily="34" charset="0"/>
              </a:endParaRPr>
            </a:p>
          </p:txBody>
        </p:sp>
        <p:sp>
          <p:nvSpPr>
            <p:cNvPr id="29717" name="Oval 77"/>
            <p:cNvSpPr/>
            <p:nvPr/>
          </p:nvSpPr>
          <p:spPr>
            <a:xfrm>
              <a:off x="2368" y="1955"/>
              <a:ext cx="1065" cy="1065"/>
            </a:xfrm>
            <a:prstGeom prst="ellipse">
              <a:avLst/>
            </a:prstGeom>
            <a:gradFill rotWithShape="1">
              <a:gsLst>
                <a:gs pos="0">
                  <a:srgbClr val="1C3753"/>
                </a:gs>
                <a:gs pos="50000">
                  <a:srgbClr val="336699"/>
                </a:gs>
                <a:gs pos="100000">
                  <a:srgbClr val="1C3753"/>
                </a:gs>
              </a:gsLst>
              <a:lin ang="18900000" scaled="1"/>
              <a:tileRect/>
            </a:gradFill>
            <a:ln w="38100">
              <a:noFill/>
            </a:ln>
          </p:spPr>
          <p:txBody>
            <a:bodyPr anchor="ctr">
              <a:spAutoFit/>
            </a:bodyPr>
            <a:p>
              <a:endParaRPr lang="zh-CN" altLang="en-US" dirty="0">
                <a:latin typeface="Arial" panose="020B0604020202020204" pitchFamily="34" charset="0"/>
              </a:endParaRPr>
            </a:p>
          </p:txBody>
        </p:sp>
        <p:sp>
          <p:nvSpPr>
            <p:cNvPr id="29718" name="Oval 78"/>
            <p:cNvSpPr/>
            <p:nvPr/>
          </p:nvSpPr>
          <p:spPr>
            <a:xfrm>
              <a:off x="2357" y="1938"/>
              <a:ext cx="1065" cy="1065"/>
            </a:xfrm>
            <a:prstGeom prst="ellipse">
              <a:avLst/>
            </a:prstGeom>
            <a:gradFill rotWithShape="1">
              <a:gsLst>
                <a:gs pos="0">
                  <a:srgbClr val="204161"/>
                </a:gs>
                <a:gs pos="100000">
                  <a:srgbClr val="336699">
                    <a:alpha val="0"/>
                  </a:srgbClr>
                </a:gs>
              </a:gsLst>
              <a:lin ang="2700000" scaled="1"/>
              <a:tileRect/>
            </a:gradFill>
            <a:ln w="38100">
              <a:noFill/>
            </a:ln>
          </p:spPr>
          <p:txBody>
            <a:bodyPr anchor="ctr">
              <a:spAutoFit/>
            </a:bodyPr>
            <a:p>
              <a:endParaRPr lang="zh-CN" altLang="en-US" dirty="0">
                <a:latin typeface="Arial" panose="020B0604020202020204" pitchFamily="34" charset="0"/>
              </a:endParaRPr>
            </a:p>
          </p:txBody>
        </p:sp>
        <p:grpSp>
          <p:nvGrpSpPr>
            <p:cNvPr id="29719" name="Group 79"/>
            <p:cNvGrpSpPr/>
            <p:nvPr/>
          </p:nvGrpSpPr>
          <p:grpSpPr>
            <a:xfrm>
              <a:off x="2421" y="2008"/>
              <a:ext cx="959" cy="959"/>
              <a:chOff x="2416" y="1798"/>
              <a:chExt cx="959" cy="959"/>
            </a:xfrm>
          </p:grpSpPr>
          <p:sp>
            <p:nvSpPr>
              <p:cNvPr id="29727" name="Oval 80"/>
              <p:cNvSpPr/>
              <p:nvPr/>
            </p:nvSpPr>
            <p:spPr>
              <a:xfrm>
                <a:off x="2416" y="1798"/>
                <a:ext cx="959" cy="959"/>
              </a:xfrm>
              <a:prstGeom prst="ellipse">
                <a:avLst/>
              </a:prstGeom>
              <a:solidFill>
                <a:srgbClr val="333333"/>
              </a:solidFill>
              <a:ln w="38100">
                <a:noFill/>
              </a:ln>
            </p:spPr>
            <p:txBody>
              <a:bodyPr anchor="ctr">
                <a:spAutoFit/>
              </a:bodyPr>
              <a:p>
                <a:endParaRPr lang="zh-CN" altLang="en-US" dirty="0">
                  <a:latin typeface="Arial" panose="020B0604020202020204" pitchFamily="34" charset="0"/>
                </a:endParaRPr>
              </a:p>
            </p:txBody>
          </p:sp>
          <p:sp>
            <p:nvSpPr>
              <p:cNvPr id="29728" name="Oval 81"/>
              <p:cNvSpPr/>
              <p:nvPr/>
            </p:nvSpPr>
            <p:spPr>
              <a:xfrm>
                <a:off x="2430" y="1810"/>
                <a:ext cx="927" cy="928"/>
              </a:xfrm>
              <a:prstGeom prst="ellipse">
                <a:avLst/>
              </a:prstGeom>
              <a:gradFill rotWithShape="1">
                <a:gsLst>
                  <a:gs pos="0">
                    <a:srgbClr val="636869"/>
                  </a:gs>
                  <a:gs pos="100000">
                    <a:srgbClr val="D6E1E2"/>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29729" name="Oval 82"/>
              <p:cNvSpPr/>
              <p:nvPr/>
            </p:nvSpPr>
            <p:spPr>
              <a:xfrm>
                <a:off x="2441" y="1816"/>
                <a:ext cx="906" cy="904"/>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29730" name="Oval 83"/>
              <p:cNvSpPr/>
              <p:nvPr/>
            </p:nvSpPr>
            <p:spPr>
              <a:xfrm>
                <a:off x="2451" y="1825"/>
                <a:ext cx="861" cy="845"/>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29731" name="Oval 84"/>
              <p:cNvSpPr/>
              <p:nvPr/>
            </p:nvSpPr>
            <p:spPr>
              <a:xfrm>
                <a:off x="2502" y="1848"/>
                <a:ext cx="765" cy="687"/>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grpSp>
        <p:sp>
          <p:nvSpPr>
            <p:cNvPr id="29720" name="Text Box 85"/>
            <p:cNvSpPr txBox="1"/>
            <p:nvPr/>
          </p:nvSpPr>
          <p:spPr>
            <a:xfrm>
              <a:off x="2554" y="2273"/>
              <a:ext cx="685" cy="577"/>
            </a:xfrm>
            <a:prstGeom prst="rect">
              <a:avLst/>
            </a:prstGeom>
            <a:noFill/>
            <a:ln w="9525">
              <a:noFill/>
            </a:ln>
          </p:spPr>
          <p:txBody>
            <a:bodyPr wrap="none">
              <a:spAutoFit/>
            </a:bodyPr>
            <a:p>
              <a:r>
                <a:rPr lang="zh-CN" altLang="en-US" sz="1800" b="0" dirty="0">
                  <a:solidFill>
                    <a:srgbClr val="000000"/>
                  </a:solidFill>
                  <a:latin typeface="楷体_GB2312" panose="02010609030101010101" pitchFamily="49" charset="-122"/>
                  <a:ea typeface="楷体_GB2312" panose="02010609030101010101" pitchFamily="49" charset="-122"/>
                </a:rPr>
                <a:t>产品组合</a:t>
              </a:r>
              <a:endParaRPr lang="zh-CN" altLang="en-US" sz="1800" b="0" dirty="0">
                <a:solidFill>
                  <a:srgbClr val="000000"/>
                </a:solidFill>
                <a:latin typeface="楷体_GB2312" panose="02010609030101010101" pitchFamily="49" charset="-122"/>
                <a:ea typeface="楷体_GB2312" panose="02010609030101010101" pitchFamily="49" charset="-122"/>
              </a:endParaRPr>
            </a:p>
            <a:p>
              <a:r>
                <a:rPr lang="zh-CN" altLang="en-US" sz="1800" b="0" dirty="0">
                  <a:solidFill>
                    <a:srgbClr val="000000"/>
                  </a:solidFill>
                  <a:latin typeface="楷体_GB2312" panose="02010609030101010101" pitchFamily="49" charset="-122"/>
                  <a:ea typeface="楷体_GB2312" panose="02010609030101010101" pitchFamily="49" charset="-122"/>
                </a:rPr>
                <a:t>定价策略</a:t>
              </a:r>
              <a:endParaRPr lang="zh-CN" altLang="en-US" sz="1800" b="0" dirty="0">
                <a:solidFill>
                  <a:srgbClr val="000000"/>
                </a:solidFill>
                <a:latin typeface="楷体_GB2312" panose="02010609030101010101" pitchFamily="49" charset="-122"/>
                <a:ea typeface="楷体_GB2312" panose="02010609030101010101" pitchFamily="49" charset="-122"/>
              </a:endParaRPr>
            </a:p>
            <a:p>
              <a:endParaRPr lang="zh-CN" altLang="en-US" sz="1800" b="0" dirty="0">
                <a:solidFill>
                  <a:srgbClr val="000000"/>
                </a:solidFill>
                <a:latin typeface="楷体_GB2312" panose="02010609030101010101" pitchFamily="49" charset="-122"/>
                <a:ea typeface="楷体_GB2312" panose="02010609030101010101" pitchFamily="49" charset="-122"/>
              </a:endParaRPr>
            </a:p>
          </p:txBody>
        </p:sp>
        <p:sp>
          <p:nvSpPr>
            <p:cNvPr id="29721" name="Text Box 86"/>
            <p:cNvSpPr txBox="1"/>
            <p:nvPr/>
          </p:nvSpPr>
          <p:spPr>
            <a:xfrm>
              <a:off x="3605" y="1242"/>
              <a:ext cx="905" cy="231"/>
            </a:xfrm>
            <a:prstGeom prst="rect">
              <a:avLst/>
            </a:prstGeom>
            <a:noFill/>
            <a:ln w="9525">
              <a:noFill/>
            </a:ln>
          </p:spPr>
          <p:txBody>
            <a:bodyPr wrap="none">
              <a:spAutoFit/>
            </a:bodyPr>
            <a:p>
              <a:pPr algn="l"/>
              <a:r>
                <a:rPr lang="zh-CN" altLang="en-US" sz="1800" dirty="0">
                  <a:solidFill>
                    <a:schemeClr val="folHlink"/>
                  </a:solidFill>
                  <a:latin typeface="楷体_GB2312" panose="02010609030101010101" pitchFamily="49" charset="-122"/>
                  <a:ea typeface="楷体_GB2312" panose="02010609030101010101" pitchFamily="49" charset="-122"/>
                </a:rPr>
                <a:t>选择品定价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sp>
          <p:nvSpPr>
            <p:cNvPr id="29722" name="Text Box 87"/>
            <p:cNvSpPr txBox="1"/>
            <p:nvPr/>
          </p:nvSpPr>
          <p:spPr>
            <a:xfrm>
              <a:off x="1159" y="1242"/>
              <a:ext cx="986" cy="231"/>
            </a:xfrm>
            <a:prstGeom prst="rect">
              <a:avLst/>
            </a:prstGeom>
            <a:noFill/>
            <a:ln w="9525">
              <a:noFill/>
            </a:ln>
          </p:spPr>
          <p:txBody>
            <a:bodyPr>
              <a:spAutoFit/>
            </a:bodyPr>
            <a:p>
              <a:pPr algn="r"/>
              <a:r>
                <a:rPr lang="zh-CN" altLang="en-US" sz="1800" dirty="0">
                  <a:solidFill>
                    <a:schemeClr val="folHlink"/>
                  </a:solidFill>
                  <a:latin typeface="楷体_GB2312" panose="02010609030101010101" pitchFamily="49" charset="-122"/>
                  <a:ea typeface="楷体_GB2312" panose="02010609030101010101" pitchFamily="49" charset="-122"/>
                </a:rPr>
                <a:t>产品大类定价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sp>
          <p:nvSpPr>
            <p:cNvPr id="29723" name="Text Box 88"/>
            <p:cNvSpPr txBox="1"/>
            <p:nvPr/>
          </p:nvSpPr>
          <p:spPr>
            <a:xfrm>
              <a:off x="4181" y="2346"/>
              <a:ext cx="761" cy="231"/>
            </a:xfrm>
            <a:prstGeom prst="rect">
              <a:avLst/>
            </a:prstGeom>
            <a:noFill/>
            <a:ln w="9525">
              <a:noFill/>
            </a:ln>
          </p:spPr>
          <p:txBody>
            <a:bodyPr wrap="none">
              <a:spAutoFit/>
            </a:bodyPr>
            <a:p>
              <a:pPr algn="l"/>
              <a:r>
                <a:rPr lang="zh-CN" altLang="en-US" sz="1800" dirty="0">
                  <a:solidFill>
                    <a:schemeClr val="folHlink"/>
                  </a:solidFill>
                  <a:latin typeface="楷体_GB2312" panose="02010609030101010101" pitchFamily="49" charset="-122"/>
                  <a:ea typeface="楷体_GB2312" panose="02010609030101010101" pitchFamily="49" charset="-122"/>
                </a:rPr>
                <a:t>分部定价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sp>
          <p:nvSpPr>
            <p:cNvPr id="29724" name="Text Box 89"/>
            <p:cNvSpPr txBox="1"/>
            <p:nvPr/>
          </p:nvSpPr>
          <p:spPr>
            <a:xfrm>
              <a:off x="3605" y="3354"/>
              <a:ext cx="1048" cy="231"/>
            </a:xfrm>
            <a:prstGeom prst="rect">
              <a:avLst/>
            </a:prstGeom>
            <a:noFill/>
            <a:ln w="9525">
              <a:noFill/>
            </a:ln>
          </p:spPr>
          <p:txBody>
            <a:bodyPr wrap="none">
              <a:spAutoFit/>
            </a:bodyPr>
            <a:p>
              <a:pPr algn="l"/>
              <a:r>
                <a:rPr lang="zh-CN" altLang="en-US" sz="1800" dirty="0">
                  <a:solidFill>
                    <a:schemeClr val="folHlink"/>
                  </a:solidFill>
                  <a:latin typeface="楷体_GB2312" panose="02010609030101010101" pitchFamily="49" charset="-122"/>
                  <a:ea typeface="楷体_GB2312" panose="02010609030101010101" pitchFamily="49" charset="-122"/>
                </a:rPr>
                <a:t>产品系列定价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sp>
          <p:nvSpPr>
            <p:cNvPr id="29725" name="Text Box 90"/>
            <p:cNvSpPr txBox="1"/>
            <p:nvPr/>
          </p:nvSpPr>
          <p:spPr>
            <a:xfrm>
              <a:off x="521" y="2346"/>
              <a:ext cx="1048" cy="231"/>
            </a:xfrm>
            <a:prstGeom prst="rect">
              <a:avLst/>
            </a:prstGeom>
            <a:noFill/>
            <a:ln w="9525">
              <a:noFill/>
            </a:ln>
          </p:spPr>
          <p:txBody>
            <a:bodyPr wrap="none">
              <a:spAutoFit/>
            </a:bodyPr>
            <a:p>
              <a:pPr algn="r"/>
              <a:r>
                <a:rPr lang="zh-CN" altLang="en-US" sz="1800" dirty="0">
                  <a:solidFill>
                    <a:schemeClr val="folHlink"/>
                  </a:solidFill>
                  <a:latin typeface="楷体_GB2312" panose="02010609030101010101" pitchFamily="49" charset="-122"/>
                  <a:ea typeface="楷体_GB2312" panose="02010609030101010101" pitchFamily="49" charset="-122"/>
                </a:rPr>
                <a:t>补充产品定价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sp>
          <p:nvSpPr>
            <p:cNvPr id="29726" name="Text Box 91"/>
            <p:cNvSpPr txBox="1"/>
            <p:nvPr/>
          </p:nvSpPr>
          <p:spPr>
            <a:xfrm>
              <a:off x="1193" y="3315"/>
              <a:ext cx="904" cy="231"/>
            </a:xfrm>
            <a:prstGeom prst="rect">
              <a:avLst/>
            </a:prstGeom>
            <a:noFill/>
            <a:ln w="9525">
              <a:noFill/>
            </a:ln>
          </p:spPr>
          <p:txBody>
            <a:bodyPr wrap="none">
              <a:spAutoFit/>
            </a:bodyPr>
            <a:p>
              <a:pPr algn="r"/>
              <a:r>
                <a:rPr lang="zh-CN" altLang="en-US" sz="1800" dirty="0">
                  <a:solidFill>
                    <a:schemeClr val="folHlink"/>
                  </a:solidFill>
                  <a:latin typeface="楷体_GB2312" panose="02010609030101010101" pitchFamily="49" charset="-122"/>
                  <a:ea typeface="楷体_GB2312" panose="02010609030101010101" pitchFamily="49" charset="-122"/>
                </a:rPr>
                <a:t>副产品定价 </a:t>
              </a:r>
              <a:endParaRPr lang="zh-CN" altLang="en-US" sz="1800" dirty="0">
                <a:solidFill>
                  <a:schemeClr val="folHlink"/>
                </a:solidFill>
                <a:latin typeface="楷体_GB2312" panose="02010609030101010101" pitchFamily="49" charset="-122"/>
                <a:ea typeface="楷体_GB2312" panose="02010609030101010101" pitchFamily="49"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04</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260581" y="3563375"/>
            <a:ext cx="33832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价格变动与企业对策</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zh-CN" altLang="en-US" dirty="0">
                <a:sym typeface="+mn-ea"/>
              </a:rPr>
              <a:t>企业降价与提价</a:t>
            </a:r>
            <a:endParaRPr lang="zh-CN" altLang="en-US" dirty="0">
              <a:sym typeface="+mn-ea"/>
            </a:endParaRPr>
          </a:p>
        </p:txBody>
      </p:sp>
      <p:grpSp>
        <p:nvGrpSpPr>
          <p:cNvPr id="31749" name="Group 14"/>
          <p:cNvGrpSpPr/>
          <p:nvPr/>
        </p:nvGrpSpPr>
        <p:grpSpPr>
          <a:xfrm>
            <a:off x="2455863" y="2016443"/>
            <a:ext cx="6840537" cy="3097212"/>
            <a:chOff x="703" y="1298"/>
            <a:chExt cx="4309" cy="1951"/>
          </a:xfrm>
        </p:grpSpPr>
        <p:sp>
          <p:nvSpPr>
            <p:cNvPr id="31750" name="AutoShape 5"/>
            <p:cNvSpPr/>
            <p:nvPr/>
          </p:nvSpPr>
          <p:spPr>
            <a:xfrm>
              <a:off x="703" y="1842"/>
              <a:ext cx="4309" cy="1407"/>
            </a:xfrm>
            <a:prstGeom prst="roundRect">
              <a:avLst>
                <a:gd name="adj" fmla="val 16667"/>
              </a:avLst>
            </a:prstGeom>
            <a:gradFill rotWithShape="1">
              <a:gsLst>
                <a:gs pos="0">
                  <a:srgbClr val="5E9EFF">
                    <a:alpha val="60001"/>
                  </a:srgbClr>
                </a:gs>
                <a:gs pos="39999">
                  <a:srgbClr val="85C2FF">
                    <a:alpha val="60001"/>
                  </a:srgbClr>
                </a:gs>
                <a:gs pos="70000">
                  <a:srgbClr val="C4D6EB">
                    <a:alpha val="60001"/>
                  </a:srgbClr>
                </a:gs>
                <a:gs pos="100000">
                  <a:srgbClr val="FFEBFA">
                    <a:alpha val="60001"/>
                  </a:srgbClr>
                </a:gs>
              </a:gsLst>
              <a:lin ang="5400000" scaled="1"/>
              <a:tileRect/>
            </a:gradFill>
            <a:ln w="28575" cap="flat" cmpd="sng">
              <a:solidFill>
                <a:schemeClr val="tx1"/>
              </a:solidFill>
              <a:prstDash val="solid"/>
              <a:headEnd type="none" w="med" len="med"/>
              <a:tailEnd type="none" w="med" len="med"/>
            </a:ln>
          </p:spPr>
          <p:txBody>
            <a:bodyPr/>
            <a:p>
              <a:pPr algn="l" eaLnBrk="1" hangingPunct="1">
                <a:spcBef>
                  <a:spcPct val="50000"/>
                </a:spcBef>
              </a:pPr>
              <a:r>
                <a:rPr lang="en-US" altLang="zh-CN" sz="1800" b="0" dirty="0">
                  <a:solidFill>
                    <a:srgbClr val="000000"/>
                  </a:solidFill>
                  <a:latin typeface="Arial" panose="020B0604020202020204" pitchFamily="34" charset="0"/>
                  <a:ea typeface="楷体_GB2312" panose="02010609030101010101" pitchFamily="49" charset="-122"/>
                </a:rPr>
                <a:t>1</a:t>
              </a:r>
              <a:r>
                <a:rPr lang="zh-CN" altLang="en-US" sz="1800" b="0" dirty="0">
                  <a:solidFill>
                    <a:srgbClr val="000000"/>
                  </a:solidFill>
                  <a:latin typeface="Arial" panose="020B0604020202020204" pitchFamily="34" charset="0"/>
                  <a:ea typeface="楷体_GB2312" panose="02010609030101010101" pitchFamily="49" charset="-122"/>
                </a:rPr>
                <a:t>、企业的生产能力过剩因而需要扩大销售，但是企业又不能通过产品改进和加强销售工作等来扩大销售</a:t>
              </a:r>
              <a:endParaRPr lang="zh-CN" altLang="en-US" sz="1800" b="0" dirty="0">
                <a:solidFill>
                  <a:srgbClr val="000000"/>
                </a:solidFill>
                <a:latin typeface="Arial" panose="020B0604020202020204" pitchFamily="34" charset="0"/>
                <a:ea typeface="楷体_GB2312" panose="02010609030101010101" pitchFamily="49" charset="-122"/>
              </a:endParaRPr>
            </a:p>
            <a:p>
              <a:pPr algn="l" eaLnBrk="1" hangingPunct="1">
                <a:spcBef>
                  <a:spcPct val="50000"/>
                </a:spcBef>
              </a:pPr>
              <a:r>
                <a:rPr lang="en-US" altLang="zh-CN" sz="1800" b="0" dirty="0">
                  <a:solidFill>
                    <a:srgbClr val="000000"/>
                  </a:solidFill>
                  <a:latin typeface="Arial" panose="020B0604020202020204" pitchFamily="34" charset="0"/>
                  <a:ea typeface="楷体_GB2312" panose="02010609030101010101" pitchFamily="49" charset="-122"/>
                </a:rPr>
                <a:t>2</a:t>
              </a:r>
              <a:r>
                <a:rPr lang="zh-CN" altLang="en-US" sz="1800" b="0" dirty="0">
                  <a:solidFill>
                    <a:srgbClr val="000000"/>
                  </a:solidFill>
                  <a:latin typeface="Arial" panose="020B0604020202020204" pitchFamily="34" charset="0"/>
                  <a:ea typeface="楷体_GB2312" panose="02010609030101010101" pitchFamily="49" charset="-122"/>
                </a:rPr>
                <a:t>、在强大竞争者的压力之下，企业的市场占有率下降</a:t>
              </a:r>
              <a:endParaRPr lang="zh-CN" altLang="en-US" sz="1800" b="0" dirty="0">
                <a:solidFill>
                  <a:srgbClr val="000000"/>
                </a:solidFill>
                <a:latin typeface="Arial" panose="020B0604020202020204" pitchFamily="34" charset="0"/>
                <a:ea typeface="楷体_GB2312" panose="02010609030101010101" pitchFamily="49" charset="-122"/>
              </a:endParaRPr>
            </a:p>
            <a:p>
              <a:pPr algn="l" eaLnBrk="1" hangingPunct="1">
                <a:spcBef>
                  <a:spcPct val="50000"/>
                </a:spcBef>
              </a:pPr>
              <a:r>
                <a:rPr lang="en-US" altLang="zh-CN" sz="1800" b="0" dirty="0">
                  <a:solidFill>
                    <a:srgbClr val="000000"/>
                  </a:solidFill>
                  <a:latin typeface="Arial" panose="020B0604020202020204" pitchFamily="34" charset="0"/>
                  <a:ea typeface="楷体_GB2312" panose="02010609030101010101" pitchFamily="49" charset="-122"/>
                </a:rPr>
                <a:t>3</a:t>
              </a:r>
              <a:r>
                <a:rPr lang="zh-CN" altLang="en-US" sz="1800" b="0" dirty="0">
                  <a:solidFill>
                    <a:srgbClr val="000000"/>
                  </a:solidFill>
                  <a:latin typeface="Arial" panose="020B0604020202020204" pitchFamily="34" charset="0"/>
                  <a:ea typeface="楷体_GB2312" panose="02010609030101010101" pitchFamily="49" charset="-122"/>
                </a:rPr>
                <a:t>、企业的成本费用比竞争者低，企图通过降低价格来掌握市场或提高市场占有率，从而扩大生产和销售量，降低成本费用</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1751" name="AutoShape 6"/>
            <p:cNvSpPr/>
            <p:nvPr/>
          </p:nvSpPr>
          <p:spPr>
            <a:xfrm>
              <a:off x="1899" y="1298"/>
              <a:ext cx="1895" cy="250"/>
            </a:xfrm>
            <a:prstGeom prst="roundRect">
              <a:avLst>
                <a:gd name="adj" fmla="val 16667"/>
              </a:avLst>
            </a:prstGeom>
            <a:gradFill rotWithShape="1">
              <a:gsLst>
                <a:gs pos="0">
                  <a:srgbClr val="5E9EFF">
                    <a:alpha val="60001"/>
                  </a:srgbClr>
                </a:gs>
                <a:gs pos="39999">
                  <a:srgbClr val="85C2FF">
                    <a:alpha val="60001"/>
                  </a:srgbClr>
                </a:gs>
                <a:gs pos="70000">
                  <a:srgbClr val="C4D6EB">
                    <a:alpha val="60001"/>
                  </a:srgbClr>
                </a:gs>
                <a:gs pos="100000">
                  <a:srgbClr val="FFEBFA">
                    <a:alpha val="60001"/>
                  </a:srgbClr>
                </a:gs>
              </a:gsLst>
              <a:lin ang="5400000" scaled="1"/>
              <a:tileRect/>
            </a:gradFill>
            <a:ln w="28575" cap="flat" cmpd="sng">
              <a:solidFill>
                <a:schemeClr val="tx1"/>
              </a:solidFill>
              <a:prstDash val="solid"/>
              <a:headEnd type="none" w="med" len="med"/>
              <a:tailEnd type="none" w="med" len="med"/>
            </a:ln>
          </p:spPr>
          <p:txBody>
            <a:bodyPr/>
            <a:p>
              <a:pPr eaLnBrk="1" hangingPunct="1">
                <a:spcBef>
                  <a:spcPct val="50000"/>
                </a:spcBef>
              </a:pPr>
              <a:r>
                <a:rPr lang="en-US" altLang="zh-CN" b="0" dirty="0">
                  <a:solidFill>
                    <a:schemeClr val="tx1"/>
                  </a:solidFill>
                  <a:latin typeface="Arial" panose="020B0604020202020204" pitchFamily="34" charset="0"/>
                  <a:ea typeface="楷体_GB2312" panose="02010609030101010101" pitchFamily="49" charset="-122"/>
                </a:rPr>
                <a:t>                </a:t>
              </a:r>
              <a:r>
                <a:rPr lang="zh-CN" altLang="en-US" b="0" dirty="0">
                  <a:solidFill>
                    <a:schemeClr val="tx1"/>
                  </a:solidFill>
                  <a:latin typeface="Arial" panose="020B0604020202020204" pitchFamily="34" charset="0"/>
                  <a:ea typeface="楷体_GB2312" panose="02010609030101010101" pitchFamily="49" charset="-122"/>
                </a:rPr>
                <a:t>企业降价</a:t>
              </a:r>
              <a:endParaRPr lang="zh-CN" altLang="en-US" b="0" dirty="0">
                <a:solidFill>
                  <a:schemeClr val="tx1"/>
                </a:solidFill>
                <a:latin typeface="Arial" panose="020B0604020202020204" pitchFamily="34" charset="0"/>
                <a:ea typeface="楷体_GB2312" panose="02010609030101010101" pitchFamily="49" charset="-122"/>
              </a:endParaRPr>
            </a:p>
          </p:txBody>
        </p:sp>
        <p:cxnSp>
          <p:nvCxnSpPr>
            <p:cNvPr id="31752" name="AutoShape 7"/>
            <p:cNvCxnSpPr>
              <a:stCxn id="31751" idx="2"/>
              <a:endCxn id="31750" idx="0"/>
            </p:cNvCxnSpPr>
            <p:nvPr/>
          </p:nvCxnSpPr>
          <p:spPr>
            <a:xfrm>
              <a:off x="2847" y="1557"/>
              <a:ext cx="11" cy="276"/>
            </a:xfrm>
            <a:prstGeom prst="straightConnector1">
              <a:avLst/>
            </a:prstGeom>
            <a:ln w="28575" cap="flat" cmpd="sng">
              <a:solidFill>
                <a:schemeClr val="tx1"/>
              </a:solidFill>
              <a:prstDash val="solid"/>
              <a:headEnd type="none"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zh-CN" altLang="en-US" dirty="0">
                <a:sym typeface="+mn-ea"/>
              </a:rPr>
              <a:t>企业降价与提价</a:t>
            </a:r>
            <a:endParaRPr lang="zh-CN" altLang="en-US" dirty="0">
              <a:sym typeface="+mn-ea"/>
            </a:endParaRPr>
          </a:p>
        </p:txBody>
      </p:sp>
      <p:grpSp>
        <p:nvGrpSpPr>
          <p:cNvPr id="32771" name="Group 4"/>
          <p:cNvGrpSpPr/>
          <p:nvPr/>
        </p:nvGrpSpPr>
        <p:grpSpPr>
          <a:xfrm>
            <a:off x="2855278" y="1527810"/>
            <a:ext cx="6480175" cy="4178300"/>
            <a:chOff x="2812" y="1502"/>
            <a:chExt cx="2359" cy="2632"/>
          </a:xfrm>
        </p:grpSpPr>
        <p:sp>
          <p:nvSpPr>
            <p:cNvPr id="32773" name="AutoShape 5"/>
            <p:cNvSpPr/>
            <p:nvPr/>
          </p:nvSpPr>
          <p:spPr>
            <a:xfrm>
              <a:off x="2812" y="2047"/>
              <a:ext cx="2359" cy="2087"/>
            </a:xfrm>
            <a:prstGeom prst="roundRect">
              <a:avLst>
                <a:gd name="adj" fmla="val 16667"/>
              </a:avLst>
            </a:prstGeom>
            <a:gradFill rotWithShape="1">
              <a:gsLst>
                <a:gs pos="0">
                  <a:srgbClr val="5E9EFF">
                    <a:alpha val="60001"/>
                  </a:srgbClr>
                </a:gs>
                <a:gs pos="39999">
                  <a:srgbClr val="85C2FF">
                    <a:alpha val="60001"/>
                  </a:srgbClr>
                </a:gs>
                <a:gs pos="70000">
                  <a:srgbClr val="C4D6EB">
                    <a:alpha val="60001"/>
                  </a:srgbClr>
                </a:gs>
                <a:gs pos="100000">
                  <a:srgbClr val="FFEBFA">
                    <a:alpha val="60001"/>
                  </a:srgbClr>
                </a:gs>
              </a:gsLst>
              <a:lin ang="5400000" scaled="1"/>
              <a:tileRect/>
            </a:gradFill>
            <a:ln w="28575" cap="flat" cmpd="sng">
              <a:solidFill>
                <a:schemeClr val="tx1"/>
              </a:solidFill>
              <a:prstDash val="solid"/>
              <a:headEnd type="none" w="med" len="med"/>
              <a:tailEnd type="none" w="med" len="med"/>
            </a:ln>
          </p:spPr>
          <p:txBody>
            <a:bodyPr/>
            <a:p>
              <a:pPr algn="l" eaLnBrk="1" hangingPunct="1">
                <a:spcBef>
                  <a:spcPct val="50000"/>
                </a:spcBef>
              </a:pPr>
              <a:r>
                <a:rPr lang="en-US" altLang="en-US" sz="1800" b="0" dirty="0">
                  <a:solidFill>
                    <a:srgbClr val="990033"/>
                  </a:solidFill>
                  <a:latin typeface="Arial" panose="020B0604020202020204" pitchFamily="34" charset="0"/>
                  <a:ea typeface="楷体_GB2312" panose="02010609030101010101" pitchFamily="49" charset="-122"/>
                </a:rPr>
                <a:t>1、由于通货膨胀，物价上涨，企业的成本费用提高</a:t>
              </a:r>
              <a:endParaRPr lang="en-US" altLang="zh-CN" sz="1800" b="0" dirty="0">
                <a:solidFill>
                  <a:srgbClr val="990033"/>
                </a:solidFill>
                <a:latin typeface="Arial" panose="020B0604020202020204" pitchFamily="34" charset="0"/>
                <a:ea typeface="楷体_GB2312" panose="02010609030101010101" pitchFamily="49" charset="-122"/>
              </a:endParaRPr>
            </a:p>
            <a:p>
              <a:pPr lvl="1" algn="l" eaLnBrk="1" hangingPunct="1">
                <a:spcBef>
                  <a:spcPct val="50000"/>
                </a:spcBef>
                <a:buChar char="•"/>
              </a:pPr>
              <a:r>
                <a:rPr lang="zh-CN" altLang="en-US" sz="1800" b="0" dirty="0">
                  <a:solidFill>
                    <a:schemeClr val="folHlink"/>
                  </a:solidFill>
                  <a:latin typeface="Arial" panose="020B0604020202020204" pitchFamily="34" charset="0"/>
                  <a:ea typeface="楷体_GB2312" panose="02010609030101010101" pitchFamily="49" charset="-122"/>
                </a:rPr>
                <a:t>采取推迟报价定价策略</a:t>
              </a:r>
              <a:endParaRPr lang="zh-CN" altLang="en-US" sz="1800" b="0" dirty="0">
                <a:solidFill>
                  <a:schemeClr val="folHlink"/>
                </a:solidFill>
                <a:latin typeface="Arial" panose="020B0604020202020204" pitchFamily="34" charset="0"/>
                <a:ea typeface="楷体_GB2312" panose="02010609030101010101" pitchFamily="49" charset="-122"/>
              </a:endParaRPr>
            </a:p>
            <a:p>
              <a:pPr lvl="1" algn="l" eaLnBrk="1" hangingPunct="1">
                <a:spcBef>
                  <a:spcPct val="50000"/>
                </a:spcBef>
                <a:buChar char="•"/>
              </a:pPr>
              <a:r>
                <a:rPr lang="zh-CN" altLang="en-US" sz="1800" b="0" dirty="0">
                  <a:solidFill>
                    <a:schemeClr val="folHlink"/>
                  </a:solidFill>
                  <a:latin typeface="Arial" panose="020B0604020202020204" pitchFamily="34" charset="0"/>
                  <a:ea typeface="楷体_GB2312" panose="02010609030101010101" pitchFamily="49" charset="-122"/>
                </a:rPr>
                <a:t>在合同上规定调整条款</a:t>
              </a:r>
              <a:endParaRPr lang="zh-CN" altLang="en-US" sz="1800" b="0" dirty="0">
                <a:solidFill>
                  <a:schemeClr val="folHlink"/>
                </a:solidFill>
                <a:latin typeface="Arial" panose="020B0604020202020204" pitchFamily="34" charset="0"/>
                <a:ea typeface="楷体_GB2312" panose="02010609030101010101" pitchFamily="49" charset="-122"/>
              </a:endParaRPr>
            </a:p>
            <a:p>
              <a:pPr lvl="1" algn="l" eaLnBrk="1" hangingPunct="1">
                <a:spcBef>
                  <a:spcPct val="50000"/>
                </a:spcBef>
                <a:buChar char="•"/>
              </a:pPr>
              <a:r>
                <a:rPr lang="zh-CN" altLang="en-US" sz="1800" b="0" dirty="0">
                  <a:solidFill>
                    <a:schemeClr val="folHlink"/>
                  </a:solidFill>
                  <a:latin typeface="Arial" panose="020B0604020202020204" pitchFamily="34" charset="0"/>
                  <a:ea typeface="楷体_GB2312" panose="02010609030101010101" pitchFamily="49" charset="-122"/>
                </a:rPr>
                <a:t>采取不包括某些商品和劳务定价策略</a:t>
              </a:r>
              <a:endParaRPr lang="zh-CN" altLang="en-US" sz="1800" b="0" dirty="0">
                <a:solidFill>
                  <a:schemeClr val="folHlink"/>
                </a:solidFill>
                <a:latin typeface="Arial" panose="020B0604020202020204" pitchFamily="34" charset="0"/>
                <a:ea typeface="楷体_GB2312" panose="02010609030101010101" pitchFamily="49" charset="-122"/>
              </a:endParaRPr>
            </a:p>
            <a:p>
              <a:pPr lvl="1" algn="l" eaLnBrk="1" hangingPunct="1">
                <a:spcBef>
                  <a:spcPct val="50000"/>
                </a:spcBef>
                <a:buChar char="•"/>
              </a:pPr>
              <a:r>
                <a:rPr lang="zh-CN" altLang="en-US" sz="1800" b="0" dirty="0">
                  <a:solidFill>
                    <a:schemeClr val="folHlink"/>
                  </a:solidFill>
                  <a:latin typeface="Arial" panose="020B0604020202020204" pitchFamily="34" charset="0"/>
                  <a:ea typeface="楷体_GB2312" panose="02010609030101010101" pitchFamily="49" charset="-122"/>
                </a:rPr>
                <a:t>减少价格折扣</a:t>
              </a:r>
              <a:endParaRPr lang="zh-CN" altLang="en-US" sz="1800" b="0" dirty="0">
                <a:solidFill>
                  <a:schemeClr val="folHlink"/>
                </a:solidFill>
                <a:latin typeface="Arial" panose="020B0604020202020204" pitchFamily="34" charset="0"/>
                <a:ea typeface="楷体_GB2312" panose="02010609030101010101" pitchFamily="49" charset="-122"/>
              </a:endParaRPr>
            </a:p>
            <a:p>
              <a:pPr lvl="1" algn="l" eaLnBrk="1" hangingPunct="1">
                <a:spcBef>
                  <a:spcPct val="50000"/>
                </a:spcBef>
                <a:buChar char="•"/>
              </a:pPr>
              <a:r>
                <a:rPr lang="zh-CN" altLang="en-US" sz="1800" b="0" dirty="0">
                  <a:solidFill>
                    <a:schemeClr val="folHlink"/>
                  </a:solidFill>
                  <a:latin typeface="Arial" panose="020B0604020202020204" pitchFamily="34" charset="0"/>
                  <a:ea typeface="楷体_GB2312" panose="02010609030101010101" pitchFamily="49" charset="-122"/>
                </a:rPr>
                <a:t>降低产品质量，减少产品特色和服务</a:t>
              </a:r>
              <a:endParaRPr lang="en-US" altLang="en-US" sz="1800" b="0" dirty="0">
                <a:solidFill>
                  <a:schemeClr val="folHlink"/>
                </a:solidFill>
                <a:latin typeface="Arial" panose="020B0604020202020204" pitchFamily="34" charset="0"/>
                <a:ea typeface="楷体_GB2312" panose="02010609030101010101" pitchFamily="49" charset="-122"/>
              </a:endParaRPr>
            </a:p>
            <a:p>
              <a:pPr algn="l" eaLnBrk="1" hangingPunct="1">
                <a:spcBef>
                  <a:spcPct val="50000"/>
                </a:spcBef>
              </a:pPr>
              <a:r>
                <a:rPr lang="en-US" altLang="en-US" sz="1800" b="0" dirty="0">
                  <a:solidFill>
                    <a:srgbClr val="990033"/>
                  </a:solidFill>
                  <a:latin typeface="Arial" panose="020B0604020202020204" pitchFamily="34" charset="0"/>
                  <a:ea typeface="楷体_GB2312" panose="02010609030101010101" pitchFamily="49" charset="-122"/>
                </a:rPr>
                <a:t>2、企业的产品供不应求，不能满足其所有的顾客的需要</a:t>
              </a:r>
              <a:endParaRPr lang="en-US" altLang="en-US" sz="1800" b="0" dirty="0">
                <a:solidFill>
                  <a:srgbClr val="990033"/>
                </a:solidFill>
                <a:latin typeface="Arial" panose="020B0604020202020204" pitchFamily="34" charset="0"/>
                <a:ea typeface="楷体_GB2312" panose="02010609030101010101" pitchFamily="49" charset="-122"/>
              </a:endParaRPr>
            </a:p>
            <a:p>
              <a:pPr algn="l" eaLnBrk="1" hangingPunct="1">
                <a:spcBef>
                  <a:spcPct val="50000"/>
                </a:spcBef>
              </a:pPr>
              <a:endParaRPr lang="zh-CN" altLang="en-US" sz="1800" b="0" dirty="0">
                <a:solidFill>
                  <a:srgbClr val="990033"/>
                </a:solidFill>
                <a:latin typeface="Arial" panose="020B0604020202020204" pitchFamily="34" charset="0"/>
                <a:ea typeface="楷体_GB2312" panose="02010609030101010101" pitchFamily="49" charset="-122"/>
              </a:endParaRPr>
            </a:p>
          </p:txBody>
        </p:sp>
        <p:sp>
          <p:nvSpPr>
            <p:cNvPr id="32774" name="AutoShape 6"/>
            <p:cNvSpPr/>
            <p:nvPr/>
          </p:nvSpPr>
          <p:spPr>
            <a:xfrm>
              <a:off x="3467" y="1502"/>
              <a:ext cx="1037" cy="250"/>
            </a:xfrm>
            <a:prstGeom prst="roundRect">
              <a:avLst>
                <a:gd name="adj" fmla="val 16667"/>
              </a:avLst>
            </a:prstGeom>
            <a:gradFill rotWithShape="1">
              <a:gsLst>
                <a:gs pos="0">
                  <a:srgbClr val="5E9EFF">
                    <a:alpha val="60001"/>
                  </a:srgbClr>
                </a:gs>
                <a:gs pos="39999">
                  <a:srgbClr val="85C2FF">
                    <a:alpha val="60001"/>
                  </a:srgbClr>
                </a:gs>
                <a:gs pos="70000">
                  <a:srgbClr val="C4D6EB">
                    <a:alpha val="60001"/>
                  </a:srgbClr>
                </a:gs>
                <a:gs pos="100000">
                  <a:srgbClr val="FFEBFA">
                    <a:alpha val="60001"/>
                  </a:srgbClr>
                </a:gs>
              </a:gsLst>
              <a:lin ang="5400000" scaled="1"/>
              <a:tileRect/>
            </a:gradFill>
            <a:ln w="28575" cap="flat" cmpd="sng">
              <a:solidFill>
                <a:schemeClr val="tx1"/>
              </a:solidFill>
              <a:prstDash val="solid"/>
              <a:headEnd type="none" w="med" len="med"/>
              <a:tailEnd type="none" w="med" len="med"/>
            </a:ln>
          </p:spPr>
          <p:txBody>
            <a:bodyPr/>
            <a:p>
              <a:pPr eaLnBrk="1" hangingPunct="1">
                <a:spcBef>
                  <a:spcPct val="50000"/>
                </a:spcBef>
              </a:pPr>
              <a:r>
                <a:rPr lang="en-US" altLang="zh-CN" b="0" dirty="0">
                  <a:solidFill>
                    <a:schemeClr val="tx1"/>
                  </a:solidFill>
                  <a:latin typeface="Arial" panose="020B0604020202020204" pitchFamily="34" charset="0"/>
                  <a:ea typeface="楷体_GB2312" panose="02010609030101010101" pitchFamily="49" charset="-122"/>
                </a:rPr>
                <a:t>             </a:t>
              </a:r>
              <a:r>
                <a:rPr lang="zh-CN" altLang="en-US" b="0" dirty="0">
                  <a:solidFill>
                    <a:schemeClr val="tx1"/>
                  </a:solidFill>
                  <a:latin typeface="Arial" panose="020B0604020202020204" pitchFamily="34" charset="0"/>
                  <a:ea typeface="楷体_GB2312" panose="02010609030101010101" pitchFamily="49" charset="-122"/>
                </a:rPr>
                <a:t>企业提价</a:t>
              </a:r>
              <a:endParaRPr lang="zh-CN" altLang="en-US" b="0" dirty="0">
                <a:solidFill>
                  <a:schemeClr val="tx1"/>
                </a:solidFill>
                <a:latin typeface="Arial" panose="020B0604020202020204" pitchFamily="34" charset="0"/>
                <a:ea typeface="楷体_GB2312" panose="02010609030101010101" pitchFamily="49" charset="-122"/>
              </a:endParaRPr>
            </a:p>
          </p:txBody>
        </p:sp>
        <p:cxnSp>
          <p:nvCxnSpPr>
            <p:cNvPr id="32775" name="AutoShape 7"/>
            <p:cNvCxnSpPr>
              <a:stCxn id="32774" idx="2"/>
              <a:endCxn id="32773" idx="0"/>
            </p:cNvCxnSpPr>
            <p:nvPr/>
          </p:nvCxnSpPr>
          <p:spPr>
            <a:xfrm>
              <a:off x="3986" y="1752"/>
              <a:ext cx="6" cy="286"/>
            </a:xfrm>
            <a:prstGeom prst="straightConnector1">
              <a:avLst/>
            </a:prstGeom>
            <a:ln w="28575" cap="flat" cmpd="sng">
              <a:solidFill>
                <a:schemeClr val="tx1"/>
              </a:solidFill>
              <a:prstDash val="solid"/>
              <a:headEnd type="none" w="med" len="med"/>
              <a:tailEnd type="none" w="med" len="med"/>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01</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616181" y="3563375"/>
            <a:ext cx="26720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影响定价的因素</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zh-CN" altLang="en-US" dirty="0">
                <a:sym typeface="+mn-ea"/>
              </a:rPr>
              <a:t>顾客对价格变动的反应</a:t>
            </a:r>
            <a:endParaRPr lang="zh-CN" altLang="en-US" dirty="0">
              <a:sym typeface="+mn-ea"/>
            </a:endParaRPr>
          </a:p>
        </p:txBody>
      </p:sp>
      <p:grpSp>
        <p:nvGrpSpPr>
          <p:cNvPr id="33796" name="Group 21"/>
          <p:cNvGrpSpPr/>
          <p:nvPr/>
        </p:nvGrpSpPr>
        <p:grpSpPr>
          <a:xfrm>
            <a:off x="2703830" y="2559368"/>
            <a:ext cx="2447925" cy="3406775"/>
            <a:chOff x="612" y="1797"/>
            <a:chExt cx="1542" cy="2146"/>
          </a:xfrm>
        </p:grpSpPr>
        <p:sp>
          <p:nvSpPr>
            <p:cNvPr id="33806" name="AutoShape 5"/>
            <p:cNvSpPr/>
            <p:nvPr/>
          </p:nvSpPr>
          <p:spPr>
            <a:xfrm>
              <a:off x="657" y="1955"/>
              <a:ext cx="1446" cy="1988"/>
            </a:xfrm>
            <a:prstGeom prst="roundRect">
              <a:avLst>
                <a:gd name="adj" fmla="val 4690"/>
              </a:avLst>
            </a:prstGeom>
            <a:noFill/>
            <a:ln w="57150" cap="flat" cmpd="sng">
              <a:solidFill>
                <a:schemeClr val="folHlink"/>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6982" name="AutoShape 6"/>
            <p:cNvSpPr>
              <a:spLocks noChangeArrowheads="1"/>
            </p:cNvSpPr>
            <p:nvPr/>
          </p:nvSpPr>
          <p:spPr bwMode="gray">
            <a:xfrm>
              <a:off x="657" y="1797"/>
              <a:ext cx="1406" cy="317"/>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ln>
            <a:effectLst/>
          </p:spPr>
          <p:txBody>
            <a:bodyPr wrap="none" anchor="ctr"/>
            <a:p>
              <a:endParaRPr lang="zh-CN" altLang="en-US" dirty="0">
                <a:latin typeface="Arial" panose="020B0604020202020204" pitchFamily="34" charset="0"/>
              </a:endParaRPr>
            </a:p>
          </p:txBody>
        </p:sp>
        <p:sp>
          <p:nvSpPr>
            <p:cNvPr id="33808" name="AutoShape 7"/>
            <p:cNvSpPr/>
            <p:nvPr/>
          </p:nvSpPr>
          <p:spPr>
            <a:xfrm flipH="1">
              <a:off x="1854" y="1910"/>
              <a:ext cx="45" cy="91"/>
            </a:xfrm>
            <a:prstGeom prst="octagon">
              <a:avLst>
                <a:gd name="adj" fmla="val 29287"/>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33809" name="AutoShape 8"/>
            <p:cNvSpPr/>
            <p:nvPr/>
          </p:nvSpPr>
          <p:spPr>
            <a:xfrm flipH="1">
              <a:off x="857" y="1910"/>
              <a:ext cx="46" cy="91"/>
            </a:xfrm>
            <a:prstGeom prst="octagon">
              <a:avLst>
                <a:gd name="adj" fmla="val 29287"/>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33810" name="Text Box 9"/>
            <p:cNvSpPr txBox="1"/>
            <p:nvPr/>
          </p:nvSpPr>
          <p:spPr>
            <a:xfrm>
              <a:off x="612" y="1842"/>
              <a:ext cx="1542" cy="193"/>
            </a:xfrm>
            <a:prstGeom prst="rect">
              <a:avLst/>
            </a:prstGeom>
            <a:noFill/>
            <a:ln w="9525">
              <a:noFill/>
            </a:ln>
          </p:spPr>
          <p:txBody>
            <a:bodyPr>
              <a:spAutoFit/>
            </a:bodyPr>
            <a:p>
              <a:pPr algn="ctr"/>
              <a:r>
                <a:rPr lang="zh-CN" altLang="en-US" sz="1400" b="0" dirty="0">
                  <a:solidFill>
                    <a:schemeClr val="bg1"/>
                  </a:solidFill>
                  <a:latin typeface="Arial" panose="020B0604020202020204" pitchFamily="34" charset="0"/>
                  <a:ea typeface="楷体_GB2312" panose="02010609030101010101" pitchFamily="49" charset="-122"/>
                </a:rPr>
                <a:t>顾客对降价的反应</a:t>
              </a:r>
              <a:endParaRPr lang="zh-CN" altLang="en-US" sz="1400" b="0" dirty="0">
                <a:solidFill>
                  <a:schemeClr val="bg1"/>
                </a:solidFill>
                <a:latin typeface="Arial" panose="020B0604020202020204" pitchFamily="34" charset="0"/>
                <a:ea typeface="楷体_GB2312" panose="02010609030101010101" pitchFamily="49" charset="-122"/>
              </a:endParaRPr>
            </a:p>
          </p:txBody>
        </p:sp>
        <p:sp>
          <p:nvSpPr>
            <p:cNvPr id="33811" name="Text Box 10"/>
            <p:cNvSpPr txBox="1"/>
            <p:nvPr/>
          </p:nvSpPr>
          <p:spPr>
            <a:xfrm>
              <a:off x="705" y="2119"/>
              <a:ext cx="1344" cy="1788"/>
            </a:xfrm>
            <a:prstGeom prst="rect">
              <a:avLst/>
            </a:prstGeom>
            <a:noFill/>
            <a:ln w="9525">
              <a:noFill/>
            </a:ln>
          </p:spPr>
          <p:txBody>
            <a:bodyPr>
              <a:spAutoFit/>
            </a:bodyPr>
            <a:p>
              <a:pPr algn="l"/>
              <a:r>
                <a:rPr lang="en-US" altLang="zh-CN" sz="1800" b="0" dirty="0">
                  <a:solidFill>
                    <a:srgbClr val="000000"/>
                  </a:solidFill>
                  <a:latin typeface="楷体_GB2312" panose="02010609030101010101" pitchFamily="49" charset="-122"/>
                  <a:ea typeface="楷体_GB2312" panose="02010609030101010101" pitchFamily="49" charset="-122"/>
                </a:rPr>
                <a:t>1.</a:t>
              </a:r>
              <a:r>
                <a:rPr lang="zh-CN" altLang="en-US" sz="1800" b="0" dirty="0">
                  <a:solidFill>
                    <a:srgbClr val="000000"/>
                  </a:solidFill>
                  <a:latin typeface="楷体_GB2312" panose="02010609030101010101" pitchFamily="49" charset="-122"/>
                  <a:ea typeface="楷体_GB2312" panose="02010609030101010101" pitchFamily="49" charset="-122"/>
                </a:rPr>
                <a:t> 产品的式样过时了</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2.</a:t>
              </a:r>
              <a:r>
                <a:rPr lang="zh-CN" altLang="en-US" sz="1800" b="0" dirty="0">
                  <a:solidFill>
                    <a:srgbClr val="000000"/>
                  </a:solidFill>
                  <a:latin typeface="楷体_GB2312" panose="02010609030101010101" pitchFamily="49" charset="-122"/>
                  <a:ea typeface="楷体_GB2312" panose="02010609030101010101" pitchFamily="49" charset="-122"/>
                </a:rPr>
                <a:t> 产品有某些缺点，销售不畅</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3.</a:t>
              </a:r>
              <a:r>
                <a:rPr lang="zh-CN" altLang="en-US" sz="1800" b="0" dirty="0">
                  <a:solidFill>
                    <a:srgbClr val="000000"/>
                  </a:solidFill>
                  <a:latin typeface="楷体_GB2312" panose="02010609030101010101" pitchFamily="49" charset="-122"/>
                  <a:ea typeface="楷体_GB2312" panose="02010609030101010101" pitchFamily="49" charset="-122"/>
                </a:rPr>
                <a:t>企业财务困难，难以继续经营下去</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4.</a:t>
              </a:r>
              <a:r>
                <a:rPr lang="zh-CN" altLang="en-US" sz="1800" b="0" dirty="0">
                  <a:solidFill>
                    <a:srgbClr val="000000"/>
                  </a:solidFill>
                  <a:latin typeface="楷体_GB2312" panose="02010609030101010101" pitchFamily="49" charset="-122"/>
                  <a:ea typeface="楷体_GB2312" panose="02010609030101010101" pitchFamily="49" charset="-122"/>
                </a:rPr>
                <a:t>价格还要进一步下跌</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5.</a:t>
              </a:r>
              <a:r>
                <a:rPr lang="zh-CN" altLang="en-US" sz="1800" b="0" dirty="0">
                  <a:solidFill>
                    <a:srgbClr val="000000"/>
                  </a:solidFill>
                  <a:latin typeface="楷体_GB2312" panose="02010609030101010101" pitchFamily="49" charset="-122"/>
                  <a:ea typeface="楷体_GB2312" panose="02010609030101010101" pitchFamily="49" charset="-122"/>
                </a:rPr>
                <a:t>这种产品的质量下降了</a:t>
              </a:r>
              <a:endParaRPr lang="zh-CN" altLang="en-US" sz="1800" b="0" dirty="0">
                <a:solidFill>
                  <a:srgbClr val="000000"/>
                </a:solidFill>
                <a:latin typeface="楷体_GB2312" panose="02010609030101010101" pitchFamily="49" charset="-122"/>
                <a:ea typeface="楷体_GB2312" panose="02010609030101010101" pitchFamily="49" charset="-122"/>
              </a:endParaRPr>
            </a:p>
          </p:txBody>
        </p:sp>
      </p:grpSp>
      <p:grpSp>
        <p:nvGrpSpPr>
          <p:cNvPr id="3" name="Group 20"/>
          <p:cNvGrpSpPr/>
          <p:nvPr/>
        </p:nvGrpSpPr>
        <p:grpSpPr>
          <a:xfrm>
            <a:off x="6809105" y="1983105"/>
            <a:ext cx="2303463" cy="3389313"/>
            <a:chOff x="3198" y="1434"/>
            <a:chExt cx="1451" cy="2135"/>
          </a:xfrm>
        </p:grpSpPr>
        <p:sp>
          <p:nvSpPr>
            <p:cNvPr id="33800" name="AutoShape 11"/>
            <p:cNvSpPr/>
            <p:nvPr/>
          </p:nvSpPr>
          <p:spPr>
            <a:xfrm>
              <a:off x="3203" y="1581"/>
              <a:ext cx="1446" cy="1988"/>
            </a:xfrm>
            <a:prstGeom prst="roundRect">
              <a:avLst>
                <a:gd name="adj" fmla="val 4690"/>
              </a:avLst>
            </a:prstGeom>
            <a:noFill/>
            <a:ln w="57150" cap="flat" cmpd="sng">
              <a:solidFill>
                <a:schemeClr val="hlink"/>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6988" name="AutoShape 12"/>
            <p:cNvSpPr>
              <a:spLocks noChangeArrowheads="1"/>
            </p:cNvSpPr>
            <p:nvPr/>
          </p:nvSpPr>
          <p:spPr bwMode="gray">
            <a:xfrm>
              <a:off x="3289" y="1434"/>
              <a:ext cx="1315" cy="306"/>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ln>
            <a:effectLst/>
          </p:spPr>
          <p:txBody>
            <a:bodyPr wrap="none" anchor="ctr"/>
            <a:p>
              <a:endParaRPr lang="zh-CN" altLang="en-US" dirty="0">
                <a:latin typeface="Arial" panose="020B0604020202020204" pitchFamily="34" charset="0"/>
              </a:endParaRPr>
            </a:p>
          </p:txBody>
        </p:sp>
        <p:sp>
          <p:nvSpPr>
            <p:cNvPr id="33802" name="AutoShape 13"/>
            <p:cNvSpPr/>
            <p:nvPr/>
          </p:nvSpPr>
          <p:spPr>
            <a:xfrm flipH="1">
              <a:off x="4401" y="1536"/>
              <a:ext cx="45" cy="90"/>
            </a:xfrm>
            <a:prstGeom prst="octagon">
              <a:avLst>
                <a:gd name="adj" fmla="val 29287"/>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33803" name="AutoShape 14"/>
            <p:cNvSpPr/>
            <p:nvPr/>
          </p:nvSpPr>
          <p:spPr>
            <a:xfrm flipH="1">
              <a:off x="3404" y="1536"/>
              <a:ext cx="45" cy="90"/>
            </a:xfrm>
            <a:prstGeom prst="octagon">
              <a:avLst>
                <a:gd name="adj" fmla="val 29287"/>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33804" name="Text Box 15"/>
            <p:cNvSpPr txBox="1"/>
            <p:nvPr/>
          </p:nvSpPr>
          <p:spPr>
            <a:xfrm>
              <a:off x="3243" y="1479"/>
              <a:ext cx="1362" cy="193"/>
            </a:xfrm>
            <a:prstGeom prst="rect">
              <a:avLst/>
            </a:prstGeom>
            <a:noFill/>
            <a:ln w="9525">
              <a:noFill/>
            </a:ln>
          </p:spPr>
          <p:txBody>
            <a:bodyPr wrap="square">
              <a:spAutoFit/>
            </a:bodyPr>
            <a:p>
              <a:pPr algn="ctr"/>
              <a:r>
                <a:rPr lang="zh-CN" altLang="en-US" sz="1400" b="0" dirty="0">
                  <a:solidFill>
                    <a:srgbClr val="FFFFE7"/>
                  </a:solidFill>
                  <a:latin typeface="Arial" panose="020B0604020202020204" pitchFamily="34" charset="0"/>
                  <a:ea typeface="楷体_GB2312" panose="02010609030101010101" pitchFamily="49" charset="-122"/>
                </a:rPr>
                <a:t>顾客对提价的反应</a:t>
              </a:r>
              <a:endParaRPr lang="zh-CN" altLang="en-US" sz="1400" b="0" dirty="0">
                <a:solidFill>
                  <a:srgbClr val="FFFFE7"/>
                </a:solidFill>
                <a:latin typeface="Arial" panose="020B0604020202020204" pitchFamily="34" charset="0"/>
                <a:ea typeface="楷体_GB2312" panose="02010609030101010101" pitchFamily="49" charset="-122"/>
              </a:endParaRPr>
            </a:p>
          </p:txBody>
        </p:sp>
        <p:sp>
          <p:nvSpPr>
            <p:cNvPr id="33805" name="Text Box 16"/>
            <p:cNvSpPr txBox="1"/>
            <p:nvPr/>
          </p:nvSpPr>
          <p:spPr>
            <a:xfrm>
              <a:off x="3198" y="1933"/>
              <a:ext cx="1344" cy="1269"/>
            </a:xfrm>
            <a:prstGeom prst="rect">
              <a:avLst/>
            </a:prstGeom>
            <a:noFill/>
            <a:ln w="9525">
              <a:noFill/>
            </a:ln>
          </p:spPr>
          <p:txBody>
            <a:bodyPr>
              <a:spAutoFit/>
            </a:bodyPr>
            <a:p>
              <a:pPr algn="l"/>
              <a:r>
                <a:rPr lang="en-US" altLang="zh-CN" sz="1800" b="0" dirty="0">
                  <a:solidFill>
                    <a:srgbClr val="000000"/>
                  </a:solidFill>
                  <a:latin typeface="楷体_GB2312" panose="02010609030101010101" pitchFamily="49" charset="-122"/>
                  <a:ea typeface="楷体_GB2312" panose="02010609030101010101" pitchFamily="49" charset="-122"/>
                </a:rPr>
                <a:t>1.</a:t>
              </a:r>
              <a:r>
                <a:rPr lang="zh-CN" altLang="en-US" sz="1800" b="0" dirty="0">
                  <a:solidFill>
                    <a:srgbClr val="000000"/>
                  </a:solidFill>
                  <a:latin typeface="楷体_GB2312" panose="02010609030101010101" pitchFamily="49" charset="-122"/>
                  <a:ea typeface="楷体_GB2312" panose="02010609030101010101" pitchFamily="49" charset="-122"/>
                </a:rPr>
                <a:t>这种产品很畅销，不赶快买就买不到了</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2.</a:t>
              </a:r>
              <a:r>
                <a:rPr lang="zh-CN" altLang="en-US" sz="1800" b="0" dirty="0">
                  <a:solidFill>
                    <a:srgbClr val="000000"/>
                  </a:solidFill>
                  <a:latin typeface="楷体_GB2312" panose="02010609030101010101" pitchFamily="49" charset="-122"/>
                  <a:ea typeface="楷体_GB2312" panose="02010609030101010101" pitchFamily="49" charset="-122"/>
                </a:rPr>
                <a:t>这种产品很有价值</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a:r>
                <a:rPr lang="en-US" altLang="zh-CN" sz="1800" b="0" dirty="0">
                  <a:solidFill>
                    <a:srgbClr val="000000"/>
                  </a:solidFill>
                  <a:latin typeface="楷体_GB2312" panose="02010609030101010101" pitchFamily="49" charset="-122"/>
                  <a:ea typeface="楷体_GB2312" panose="02010609030101010101" pitchFamily="49" charset="-122"/>
                </a:rPr>
                <a:t>3.</a:t>
              </a:r>
              <a:r>
                <a:rPr lang="zh-CN" altLang="en-US" sz="1800" b="0" dirty="0">
                  <a:solidFill>
                    <a:srgbClr val="000000"/>
                  </a:solidFill>
                  <a:latin typeface="楷体_GB2312" panose="02010609030101010101" pitchFamily="49" charset="-122"/>
                  <a:ea typeface="楷体_GB2312" panose="02010609030101010101" pitchFamily="49" charset="-122"/>
                </a:rPr>
                <a:t>卖主想尽量取得更多利润</a:t>
              </a:r>
              <a:endParaRPr lang="zh-CN" altLang="en-US" sz="1800" b="0" dirty="0">
                <a:solidFill>
                  <a:srgbClr val="000000"/>
                </a:solidFill>
                <a:latin typeface="楷体_GB2312" panose="02010609030101010101" pitchFamily="49" charset="-122"/>
                <a:ea typeface="楷体_GB2312" panose="02010609030101010101" pitchFamily="49" charset="-122"/>
              </a:endParaRPr>
            </a:p>
          </p:txBody>
        </p:sp>
      </p:grpSp>
      <p:sp>
        <p:nvSpPr>
          <p:cNvPr id="126993" name="Freeform 17"/>
          <p:cNvSpPr/>
          <p:nvPr/>
        </p:nvSpPr>
        <p:spPr bwMode="gray">
          <a:xfrm>
            <a:off x="5296218" y="1335405"/>
            <a:ext cx="1466850" cy="115728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w="12700">
            <a:noFill/>
            <a:prstDash val="solid"/>
            <a:round/>
          </a:ln>
        </p:spPr>
        <p:txBody>
          <a:bodyP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6993"/>
                                        </p:tgtEl>
                                        <p:attrNameLst>
                                          <p:attrName>style.visibility</p:attrName>
                                        </p:attrNameLst>
                                      </p:cBhvr>
                                      <p:to>
                                        <p:strVal val="visible"/>
                                      </p:to>
                                    </p:set>
                                    <p:anim calcmode="lin" valueType="num">
                                      <p:cBhvr>
                                        <p:cTn id="7" dur="2000" fill="hold"/>
                                        <p:tgtEl>
                                          <p:spTgt spid="126993"/>
                                        </p:tgtEl>
                                        <p:attrNameLst>
                                          <p:attrName>ppt_w</p:attrName>
                                        </p:attrNameLst>
                                      </p:cBhvr>
                                      <p:tavLst>
                                        <p:tav tm="0">
                                          <p:val>
                                            <p:strVal val="#ppt_w*0.70"/>
                                          </p:val>
                                        </p:tav>
                                        <p:tav tm="100000">
                                          <p:val>
                                            <p:strVal val="#ppt_w"/>
                                          </p:val>
                                        </p:tav>
                                      </p:tavLst>
                                    </p:anim>
                                    <p:anim calcmode="lin" valueType="num">
                                      <p:cBhvr>
                                        <p:cTn id="8" dur="2000" fill="hold"/>
                                        <p:tgtEl>
                                          <p:spTgt spid="126993"/>
                                        </p:tgtEl>
                                        <p:attrNameLst>
                                          <p:attrName>ppt_h</p:attrName>
                                        </p:attrNameLst>
                                      </p:cBhvr>
                                      <p:tavLst>
                                        <p:tav tm="0">
                                          <p:val>
                                            <p:strVal val="#ppt_h"/>
                                          </p:val>
                                        </p:tav>
                                        <p:tav tm="100000">
                                          <p:val>
                                            <p:strVal val="#ppt_h"/>
                                          </p:val>
                                        </p:tav>
                                      </p:tavLst>
                                    </p:anim>
                                    <p:animEffect transition="in" filter="fade">
                                      <p:cBhvr>
                                        <p:cTn id="9" dur="2000"/>
                                        <p:tgtEl>
                                          <p:spTgt spid="126993"/>
                                        </p:tgtEl>
                                      </p:cBhvr>
                                    </p:animEffect>
                                  </p:childTnLst>
                                </p:cTn>
                              </p:par>
                              <p:par>
                                <p:cTn id="10" presetID="5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strVal val="#ppt_w*0.70"/>
                                          </p:val>
                                        </p:tav>
                                        <p:tav tm="100000">
                                          <p:val>
                                            <p:strVal val="#ppt_w"/>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animEffect transition="in" filter="fade">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竞争者对价格变动的反应</a:t>
            </a:r>
            <a:endParaRPr lang="zh-CN" altLang="zh-CN" dirty="0"/>
          </a:p>
        </p:txBody>
      </p:sp>
      <p:sp>
        <p:nvSpPr>
          <p:cNvPr id="3077" name="Rectangle 5"/>
          <p:cNvSpPr/>
          <p:nvPr/>
        </p:nvSpPr>
        <p:spPr>
          <a:xfrm>
            <a:off x="611188" y="1989138"/>
            <a:ext cx="7775575" cy="3489960"/>
          </a:xfrm>
          <a:prstGeom prst="rect">
            <a:avLst/>
          </a:prstGeom>
          <a:noFill/>
          <a:ln w="9525">
            <a:noFill/>
          </a:ln>
        </p:spPr>
        <p:txBody>
          <a:bodyPr>
            <a:spAutoFit/>
          </a:bodyPr>
          <a:p>
            <a:pPr marL="742950" lvl="1" indent="-285750" algn="l" eaLnBrk="1" hangingPunct="1">
              <a:lnSpc>
                <a:spcPct val="130000"/>
              </a:lnSpc>
              <a:spcBef>
                <a:spcPct val="20000"/>
              </a:spcBef>
              <a:buClr>
                <a:schemeClr val="accent2"/>
              </a:buClr>
              <a:buFont typeface="Wingdings" panose="05000000000000000000" charset="0"/>
              <a:buChar char="l"/>
            </a:pPr>
            <a:r>
              <a:rPr lang="zh-CN" altLang="en-US" b="0" dirty="0">
                <a:solidFill>
                  <a:srgbClr val="CC3300"/>
                </a:solidFill>
                <a:latin typeface="Verdana" panose="020B0604030504040204" pitchFamily="34" charset="0"/>
                <a:ea typeface="楷体_GB2312" panose="02010609030101010101" pitchFamily="49" charset="-122"/>
              </a:rPr>
              <a:t>了解竞争者反应的主要途径</a:t>
            </a:r>
            <a:endParaRPr lang="zh-CN" altLang="en-US" b="0" dirty="0">
              <a:solidFill>
                <a:srgbClr val="CC3300"/>
              </a:solidFill>
              <a:latin typeface="Verdana" panose="020B0604030504040204" pitchFamily="34" charset="0"/>
              <a:ea typeface="楷体_GB2312" panose="02010609030101010101" pitchFamily="49" charset="-122"/>
            </a:endParaRPr>
          </a:p>
          <a:p>
            <a:pPr marL="742950" lvl="1" indent="-285750" algn="l" eaLnBrk="1" hangingPunct="1">
              <a:lnSpc>
                <a:spcPct val="130000"/>
              </a:lnSpc>
              <a:spcBef>
                <a:spcPct val="20000"/>
              </a:spcBef>
              <a:buClr>
                <a:schemeClr val="accent2"/>
              </a:buClr>
              <a:buFont typeface="Wingdings" panose="05000000000000000000" charset="0"/>
              <a:buChar char="l"/>
            </a:pPr>
            <a:r>
              <a:rPr lang="zh-CN" altLang="en-US" b="0" dirty="0">
                <a:solidFill>
                  <a:srgbClr val="CC3300"/>
                </a:solidFill>
                <a:latin typeface="Verdana" panose="020B0604030504040204" pitchFamily="34" charset="0"/>
                <a:ea typeface="楷体_GB2312" panose="02010609030101010101" pitchFamily="49" charset="-122"/>
              </a:rPr>
              <a:t>估计竞争者反应的统计分析方法</a:t>
            </a:r>
            <a:endParaRPr lang="zh-CN" altLang="en-US" b="0" dirty="0">
              <a:solidFill>
                <a:srgbClr val="CC3300"/>
              </a:solidFill>
              <a:latin typeface="Verdana" panose="020B0604030504040204" pitchFamily="34" charset="0"/>
              <a:ea typeface="楷体_GB2312" panose="02010609030101010101" pitchFamily="49" charset="-122"/>
            </a:endParaRPr>
          </a:p>
          <a:p>
            <a:pPr marL="742950" lvl="1" indent="-285750" algn="l" eaLnBrk="1" hangingPunct="1">
              <a:lnSpc>
                <a:spcPct val="130000"/>
              </a:lnSpc>
              <a:spcBef>
                <a:spcPct val="20000"/>
              </a:spcBef>
              <a:buClr>
                <a:schemeClr val="accent2"/>
              </a:buClr>
              <a:buFont typeface="Wingdings" panose="05000000000000000000" charset="0"/>
              <a:buChar char="l"/>
            </a:pPr>
            <a:r>
              <a:rPr lang="zh-CN" altLang="en-US" sz="1600" b="0" dirty="0">
                <a:solidFill>
                  <a:srgbClr val="000000"/>
                </a:solidFill>
                <a:latin typeface="Verdana" panose="020B0604030504040204" pitchFamily="34" charset="0"/>
                <a:ea typeface="楷体_GB2312" panose="02010609030101010101" pitchFamily="49" charset="-122"/>
              </a:rPr>
              <a:t>推测价格变动：竞争者的价格变动反应对本企业上次价格变动的比率。</a:t>
            </a:r>
            <a:endParaRPr lang="zh-CN" altLang="en-US" sz="1600" b="0" dirty="0">
              <a:solidFill>
                <a:srgbClr val="000000"/>
              </a:solidFill>
              <a:latin typeface="Verdana" panose="020B0604030504040204" pitchFamily="34" charset="0"/>
              <a:ea typeface="楷体_GB2312" panose="02010609030101010101" pitchFamily="49" charset="-122"/>
            </a:endParaRPr>
          </a:p>
          <a:p>
            <a:pPr marL="2114550" lvl="4" indent="-285750" algn="l" eaLnBrk="1" hangingPunct="1">
              <a:lnSpc>
                <a:spcPct val="130000"/>
              </a:lnSpc>
              <a:spcBef>
                <a:spcPct val="20000"/>
              </a:spcBef>
              <a:buClr>
                <a:schemeClr val="accent2"/>
              </a:buClr>
              <a:buFont typeface="Wingdings" panose="05000000000000000000" charset="0"/>
              <a:buChar char="l"/>
            </a:pPr>
            <a:endParaRPr lang="zh-CN" altLang="en-US" sz="1600" b="0" dirty="0">
              <a:solidFill>
                <a:srgbClr val="000000"/>
              </a:solidFill>
              <a:latin typeface="Verdana" panose="020B0604030504040204" pitchFamily="34" charset="0"/>
              <a:ea typeface="楷体_GB2312" panose="02010609030101010101" pitchFamily="49" charset="-122"/>
            </a:endParaRPr>
          </a:p>
          <a:p>
            <a:pPr marL="2114550" lvl="4" indent="-285750" algn="l" eaLnBrk="1" hangingPunct="1">
              <a:lnSpc>
                <a:spcPct val="130000"/>
              </a:lnSpc>
              <a:spcBef>
                <a:spcPct val="20000"/>
              </a:spcBef>
              <a:buClr>
                <a:schemeClr val="accent2"/>
              </a:buClr>
              <a:buFont typeface="Wingdings" panose="05000000000000000000" charset="0"/>
              <a:buChar char="l"/>
            </a:pPr>
            <a:endParaRPr lang="zh-CN" altLang="en-US" b="0" dirty="0">
              <a:solidFill>
                <a:srgbClr val="000000"/>
              </a:solidFill>
              <a:latin typeface="Verdana" panose="020B0604030504040204" pitchFamily="34" charset="0"/>
              <a:ea typeface="楷体_GB2312" panose="02010609030101010101" pitchFamily="49" charset="-122"/>
            </a:endParaRPr>
          </a:p>
          <a:p>
            <a:pPr marL="742950" lvl="1" indent="-285750" algn="l" eaLnBrk="1" hangingPunct="1">
              <a:lnSpc>
                <a:spcPct val="130000"/>
              </a:lnSpc>
              <a:spcBef>
                <a:spcPct val="20000"/>
              </a:spcBef>
              <a:buClr>
                <a:schemeClr val="accent2"/>
              </a:buClr>
              <a:buFont typeface="Wingdings" panose="05000000000000000000" charset="0"/>
              <a:buChar char="l"/>
            </a:pPr>
            <a:r>
              <a:rPr lang="zh-CN" altLang="en-US" b="0" dirty="0">
                <a:solidFill>
                  <a:srgbClr val="CC3300"/>
                </a:solidFill>
                <a:latin typeface="Verdana" panose="020B0604030504040204" pitchFamily="34" charset="0"/>
                <a:ea typeface="楷体_GB2312" panose="02010609030101010101" pitchFamily="49" charset="-122"/>
              </a:rPr>
              <a:t>预测竞争者反应的主要假设</a:t>
            </a:r>
            <a:endParaRPr lang="zh-CN" altLang="en-US" b="0" dirty="0">
              <a:solidFill>
                <a:srgbClr val="CC3300"/>
              </a:solidFill>
              <a:latin typeface="Verdana" panose="020B0604030504040204" pitchFamily="34" charset="0"/>
              <a:ea typeface="楷体_GB2312" panose="02010609030101010101" pitchFamily="49" charset="-122"/>
            </a:endParaRPr>
          </a:p>
          <a:p>
            <a:pPr marL="742950" lvl="1" indent="-285750" algn="l" eaLnBrk="1" hangingPunct="1">
              <a:lnSpc>
                <a:spcPct val="130000"/>
              </a:lnSpc>
              <a:spcBef>
                <a:spcPct val="20000"/>
              </a:spcBef>
              <a:buClr>
                <a:schemeClr val="accent2"/>
              </a:buClr>
              <a:buFont typeface="Wingdings" panose="05000000000000000000" charset="0"/>
              <a:buChar char="l"/>
            </a:pPr>
            <a:r>
              <a:rPr lang="en-US" altLang="zh-CN" sz="1600" b="0" dirty="0">
                <a:solidFill>
                  <a:srgbClr val="000000"/>
                </a:solidFill>
                <a:latin typeface="Times New Roman" panose="02020603050405020304" pitchFamily="18" charset="0"/>
                <a:ea typeface="楷体_GB2312" panose="02010609030101010101" pitchFamily="49" charset="-122"/>
              </a:rPr>
              <a:t>1.</a:t>
            </a:r>
            <a:r>
              <a:rPr lang="zh-CN" altLang="en-US" sz="1600" b="0" dirty="0">
                <a:solidFill>
                  <a:srgbClr val="000000"/>
                </a:solidFill>
                <a:latin typeface="Verdana" panose="020B0604030504040204" pitchFamily="34" charset="0"/>
                <a:ea typeface="楷体_GB2312" panose="02010609030101010101" pitchFamily="49" charset="-122"/>
              </a:rPr>
              <a:t>假设竞争对手采取老一套的办法来应付本企业的价格变动</a:t>
            </a:r>
            <a:endParaRPr lang="zh-CN" altLang="en-US" sz="1600" b="0" dirty="0">
              <a:solidFill>
                <a:srgbClr val="000000"/>
              </a:solidFill>
              <a:latin typeface="Verdana" panose="020B0604030504040204" pitchFamily="34" charset="0"/>
              <a:ea typeface="楷体_GB2312" panose="02010609030101010101" pitchFamily="49" charset="-122"/>
            </a:endParaRPr>
          </a:p>
          <a:p>
            <a:pPr marL="742950" lvl="1" indent="-285750" algn="l" eaLnBrk="1" hangingPunct="1">
              <a:lnSpc>
                <a:spcPct val="130000"/>
              </a:lnSpc>
              <a:spcBef>
                <a:spcPct val="20000"/>
              </a:spcBef>
              <a:buClr>
                <a:schemeClr val="accent2"/>
              </a:buClr>
              <a:buFont typeface="Wingdings" panose="05000000000000000000" charset="0"/>
              <a:buChar char="l"/>
            </a:pPr>
            <a:r>
              <a:rPr lang="en-US" altLang="zh-CN" sz="1600" b="0" dirty="0">
                <a:solidFill>
                  <a:srgbClr val="000000"/>
                </a:solidFill>
                <a:latin typeface="Times New Roman" panose="02020603050405020304" pitchFamily="18" charset="0"/>
                <a:ea typeface="楷体_GB2312" panose="02010609030101010101" pitchFamily="49" charset="-122"/>
              </a:rPr>
              <a:t>2.</a:t>
            </a:r>
            <a:r>
              <a:rPr lang="zh-CN" altLang="en-US" sz="1600" b="0" dirty="0">
                <a:solidFill>
                  <a:srgbClr val="000000"/>
                </a:solidFill>
                <a:latin typeface="Verdana" panose="020B0604030504040204" pitchFamily="34" charset="0"/>
                <a:ea typeface="楷体_GB2312" panose="02010609030101010101" pitchFamily="49" charset="-122"/>
              </a:rPr>
              <a:t>假设竞争对手吧每一次价格变动都看做新的挑战，并根据当时自己的利益做出相应的反应。</a:t>
            </a:r>
            <a:endParaRPr lang="zh-CN" altLang="en-US" sz="1600" b="0" dirty="0">
              <a:solidFill>
                <a:srgbClr val="000000"/>
              </a:solidFill>
              <a:latin typeface="Verdana" panose="020B0604030504040204" pitchFamily="34" charset="0"/>
              <a:ea typeface="楷体_GB2312" panose="02010609030101010101" pitchFamily="49" charset="-122"/>
            </a:endParaRPr>
          </a:p>
        </p:txBody>
      </p:sp>
      <p:graphicFrame>
        <p:nvGraphicFramePr>
          <p:cNvPr id="3074" name="Object 6"/>
          <p:cNvGraphicFramePr/>
          <p:nvPr>
            <p:ph sz="half" idx="2"/>
          </p:nvPr>
        </p:nvGraphicFramePr>
        <p:xfrm>
          <a:off x="1650365" y="3320098"/>
          <a:ext cx="2449513" cy="515937"/>
        </p:xfrm>
        <a:graphic>
          <a:graphicData uri="http://schemas.openxmlformats.org/presentationml/2006/ole">
            <mc:AlternateContent xmlns:mc="http://schemas.openxmlformats.org/markup-compatibility/2006">
              <mc:Choice xmlns:v="urn:schemas-microsoft-com:vml" Requires="v">
                <p:oleObj spid="_x0000_s2" name="" r:id="rId1" imgW="1079500" imgH="457200" progId="Equation.3">
                  <p:embed/>
                </p:oleObj>
              </mc:Choice>
              <mc:Fallback>
                <p:oleObj name="" r:id="rId1" imgW="1079500" imgH="457200" progId="Equation.3">
                  <p:embed/>
                  <p:pic>
                    <p:nvPicPr>
                      <p:cNvPr id="0" name="图片 1"/>
                      <p:cNvPicPr/>
                      <p:nvPr/>
                    </p:nvPicPr>
                    <p:blipFill>
                      <a:blip r:embed="rId2"/>
                      <a:stretch>
                        <a:fillRect/>
                      </a:stretch>
                    </p:blipFill>
                    <p:spPr>
                      <a:xfrm>
                        <a:off x="1650365" y="3320098"/>
                        <a:ext cx="2449513" cy="515937"/>
                      </a:xfrm>
                      <a:prstGeom prst="rect">
                        <a:avLst/>
                      </a:prstGeom>
                      <a:noFill/>
                      <a:ln w="38100">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企业对竞争者变价的反应</a:t>
            </a:r>
            <a:endParaRPr lang="zh-CN" altLang="zh-CN" dirty="0"/>
          </a:p>
        </p:txBody>
      </p:sp>
      <p:grpSp>
        <p:nvGrpSpPr>
          <p:cNvPr id="34820" name="Group 18"/>
          <p:cNvGrpSpPr/>
          <p:nvPr/>
        </p:nvGrpSpPr>
        <p:grpSpPr>
          <a:xfrm>
            <a:off x="2621598" y="2099628"/>
            <a:ext cx="6227762" cy="871537"/>
            <a:chOff x="1134" y="3339"/>
            <a:chExt cx="3923" cy="662"/>
          </a:xfrm>
        </p:grpSpPr>
        <p:sp>
          <p:nvSpPr>
            <p:cNvPr id="34824" name="Text Box 19"/>
            <p:cNvSpPr txBox="1"/>
            <p:nvPr/>
          </p:nvSpPr>
          <p:spPr>
            <a:xfrm>
              <a:off x="2177" y="3339"/>
              <a:ext cx="2019" cy="279"/>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spAutoFit/>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不同市场环境下的企业反应</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4825" name="Text Box 20"/>
            <p:cNvSpPr txBox="1"/>
            <p:nvPr/>
          </p:nvSpPr>
          <p:spPr>
            <a:xfrm>
              <a:off x="1134" y="3770"/>
              <a:ext cx="1565" cy="231"/>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同质产品市场</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4826" name="Text Box 21"/>
            <p:cNvSpPr txBox="1"/>
            <p:nvPr/>
          </p:nvSpPr>
          <p:spPr>
            <a:xfrm>
              <a:off x="3696" y="3770"/>
              <a:ext cx="1361" cy="231"/>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异质产品市场</a:t>
              </a:r>
              <a:endParaRPr lang="zh-CN" altLang="en-US" sz="1800" b="0" dirty="0">
                <a:solidFill>
                  <a:srgbClr val="000000"/>
                </a:solidFill>
                <a:latin typeface="Arial" panose="020B0604020202020204" pitchFamily="34" charset="0"/>
                <a:ea typeface="楷体_GB2312" panose="02010609030101010101" pitchFamily="49" charset="-122"/>
              </a:endParaRPr>
            </a:p>
          </p:txBody>
        </p:sp>
        <p:cxnSp>
          <p:nvCxnSpPr>
            <p:cNvPr id="34827" name="AutoShape 22"/>
            <p:cNvCxnSpPr>
              <a:stCxn id="34824" idx="2"/>
              <a:endCxn id="34825" idx="0"/>
            </p:cNvCxnSpPr>
            <p:nvPr/>
          </p:nvCxnSpPr>
          <p:spPr>
            <a:xfrm rot="5400000">
              <a:off x="2452" y="3035"/>
              <a:ext cx="200" cy="1270"/>
            </a:xfrm>
            <a:prstGeom prst="bentConnector3">
              <a:avLst>
                <a:gd name="adj1" fmla="val 49500"/>
              </a:avLst>
            </a:prstGeom>
            <a:ln w="9525" cap="flat" cmpd="sng">
              <a:solidFill>
                <a:srgbClr val="000000"/>
              </a:solidFill>
              <a:prstDash val="solid"/>
              <a:miter/>
              <a:headEnd type="none" w="med" len="med"/>
              <a:tailEnd type="none" w="med" len="med"/>
            </a:ln>
          </p:spPr>
        </p:cxnSp>
        <p:cxnSp>
          <p:nvCxnSpPr>
            <p:cNvPr id="34828" name="AutoShape 23"/>
            <p:cNvCxnSpPr>
              <a:stCxn id="34824" idx="2"/>
              <a:endCxn id="34826" idx="0"/>
            </p:cNvCxnSpPr>
            <p:nvPr/>
          </p:nvCxnSpPr>
          <p:spPr>
            <a:xfrm rot="-5400000" flipH="1">
              <a:off x="3682" y="3075"/>
              <a:ext cx="200" cy="1190"/>
            </a:xfrm>
            <a:prstGeom prst="bentConnector3">
              <a:avLst>
                <a:gd name="adj1" fmla="val 49500"/>
              </a:avLst>
            </a:prstGeom>
            <a:ln w="9525" cap="flat" cmpd="sng">
              <a:solidFill>
                <a:srgbClr val="000000"/>
              </a:solidFill>
              <a:prstDash val="solid"/>
              <a:miter/>
              <a:headEnd type="none" w="med" len="med"/>
              <a:tailEnd type="none" w="med" len="med"/>
            </a:ln>
          </p:spPr>
        </p:cxnSp>
      </p:grpSp>
      <p:sp>
        <p:nvSpPr>
          <p:cNvPr id="34822" name="Text Box 36"/>
          <p:cNvSpPr txBox="1"/>
          <p:nvPr/>
        </p:nvSpPr>
        <p:spPr>
          <a:xfrm>
            <a:off x="2910523" y="3395028"/>
            <a:ext cx="2160587" cy="396875"/>
          </a:xfrm>
          <a:prstGeom prst="rect">
            <a:avLst/>
          </a:prstGeom>
          <a:noFill/>
          <a:ln w="9525">
            <a:noFill/>
          </a:ln>
        </p:spPr>
        <p:txBody>
          <a:bodyPr>
            <a:spAutoFit/>
          </a:bodyPr>
          <a:p>
            <a:pPr>
              <a:spcBef>
                <a:spcPct val="50000"/>
              </a:spcBef>
            </a:pPr>
            <a:r>
              <a:rPr lang="zh-CN" altLang="en-US" dirty="0">
                <a:solidFill>
                  <a:srgbClr val="000000"/>
                </a:solidFill>
                <a:latin typeface="Arial" panose="020B0604020202020204" pitchFamily="34" charset="0"/>
                <a:ea typeface="宋体" panose="02010600030101010101" pitchFamily="2" charset="-122"/>
              </a:rPr>
              <a:t>同升同降</a:t>
            </a:r>
            <a:endParaRPr lang="zh-CN" altLang="en-US" dirty="0">
              <a:solidFill>
                <a:srgbClr val="000000"/>
              </a:solidFill>
              <a:latin typeface="Arial" panose="020B0604020202020204" pitchFamily="34" charset="0"/>
              <a:ea typeface="宋体" panose="02010600030101010101" pitchFamily="2" charset="-122"/>
            </a:endParaRPr>
          </a:p>
        </p:txBody>
      </p:sp>
      <p:sp>
        <p:nvSpPr>
          <p:cNvPr id="34823" name="Text Box 37"/>
          <p:cNvSpPr txBox="1"/>
          <p:nvPr/>
        </p:nvSpPr>
        <p:spPr>
          <a:xfrm>
            <a:off x="6655435" y="3252153"/>
            <a:ext cx="2663825" cy="1006475"/>
          </a:xfrm>
          <a:prstGeom prst="rect">
            <a:avLst/>
          </a:prstGeom>
          <a:noFill/>
          <a:ln w="9525">
            <a:noFill/>
          </a:ln>
        </p:spPr>
        <p:txBody>
          <a:bodyPr>
            <a:spAutoFit/>
          </a:bodyPr>
          <a:p>
            <a:pPr>
              <a:spcBef>
                <a:spcPct val="50000"/>
              </a:spcBef>
            </a:pPr>
            <a:r>
              <a:rPr lang="zh-CN" altLang="en-US" b="0" dirty="0">
                <a:solidFill>
                  <a:srgbClr val="000000"/>
                </a:solidFill>
                <a:latin typeface="Arial" panose="020B0604020202020204" pitchFamily="34" charset="0"/>
                <a:ea typeface="宋体" panose="02010600030101010101" pitchFamily="2" charset="-122"/>
              </a:rPr>
              <a:t>设法避开价格战，从产品的质量、性能上等多方面反攻。</a:t>
            </a:r>
            <a:endParaRPr lang="zh-CN" altLang="en-US" b="0" dirty="0">
              <a:solidFill>
                <a:srgbClr val="000000"/>
              </a:solidFill>
              <a:latin typeface="Arial" panose="020B0604020202020204" pitchFamily="34" charset="0"/>
              <a:ea typeface="宋体" panose="02010600030101010101" pitchFamily="2" charset="-122"/>
            </a:endParaRPr>
          </a:p>
        </p:txBody>
      </p:sp>
      <p:grpSp>
        <p:nvGrpSpPr>
          <p:cNvPr id="35843" name="Group 4"/>
          <p:cNvGrpSpPr/>
          <p:nvPr/>
        </p:nvGrpSpPr>
        <p:grpSpPr>
          <a:xfrm>
            <a:off x="2405698" y="4913630"/>
            <a:ext cx="7091362" cy="935038"/>
            <a:chOff x="635" y="2115"/>
            <a:chExt cx="4467" cy="589"/>
          </a:xfrm>
        </p:grpSpPr>
        <p:sp>
          <p:nvSpPr>
            <p:cNvPr id="35845" name="Text Box 5"/>
            <p:cNvSpPr txBox="1"/>
            <p:nvPr/>
          </p:nvSpPr>
          <p:spPr>
            <a:xfrm>
              <a:off x="1814" y="2115"/>
              <a:ext cx="2019" cy="231"/>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spAutoFit/>
            </a:bodyPr>
            <a:p>
              <a:pPr algn="ct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市场主导者的反应</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5846" name="Text Box 6"/>
            <p:cNvSpPr txBox="1"/>
            <p:nvPr/>
          </p:nvSpPr>
          <p:spPr>
            <a:xfrm>
              <a:off x="635" y="2498"/>
              <a:ext cx="1360" cy="206"/>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维持价格不变</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5847" name="Text Box 7"/>
            <p:cNvSpPr txBox="1"/>
            <p:nvPr/>
          </p:nvSpPr>
          <p:spPr>
            <a:xfrm>
              <a:off x="2154" y="2498"/>
              <a:ext cx="1360" cy="206"/>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降价</a:t>
              </a:r>
              <a:endParaRPr lang="zh-CN" altLang="en-US" sz="1800" b="0" dirty="0">
                <a:solidFill>
                  <a:srgbClr val="000000"/>
                </a:solidFill>
                <a:latin typeface="Arial" panose="020B0604020202020204" pitchFamily="34" charset="0"/>
                <a:ea typeface="楷体_GB2312" panose="02010609030101010101" pitchFamily="49" charset="-122"/>
              </a:endParaRPr>
            </a:p>
          </p:txBody>
        </p:sp>
        <p:sp>
          <p:nvSpPr>
            <p:cNvPr id="35848" name="Text Box 8"/>
            <p:cNvSpPr txBox="1"/>
            <p:nvPr/>
          </p:nvSpPr>
          <p:spPr>
            <a:xfrm>
              <a:off x="3742" y="2498"/>
              <a:ext cx="1360" cy="206"/>
            </a:xfrm>
            <a:prstGeom prst="rect">
              <a:avLst/>
            </a:prstGeom>
            <a:gradFill rotWithShape="1">
              <a:gsLst>
                <a:gs pos="0">
                  <a:srgbClr val="9999FF"/>
                </a:gs>
                <a:gs pos="50000">
                  <a:srgbClr val="FFFFFF"/>
                </a:gs>
                <a:gs pos="100000">
                  <a:srgbClr val="9999FF"/>
                </a:gs>
              </a:gsLst>
              <a:lin ang="5400000" scaled="1"/>
              <a:tileRect/>
            </a:gradFill>
            <a:ln w="9525">
              <a:noFill/>
            </a:ln>
            <a:effectLst>
              <a:prstShdw prst="shdw17" dist="17961" dir="2699999">
                <a:srgbClr val="5C5C99"/>
              </a:prstShdw>
            </a:effectLst>
          </p:spPr>
          <p:txBody>
            <a:bodyPr/>
            <a:p>
              <a:pPr eaLnBrk="1" hangingPunct="1">
                <a:spcBef>
                  <a:spcPct val="50000"/>
                </a:spcBef>
              </a:pPr>
              <a:r>
                <a:rPr lang="zh-CN" altLang="en-US" sz="1800" b="0" dirty="0">
                  <a:solidFill>
                    <a:srgbClr val="000000"/>
                  </a:solidFill>
                  <a:latin typeface="Arial" panose="020B0604020202020204" pitchFamily="34" charset="0"/>
                  <a:ea typeface="楷体_GB2312" panose="02010609030101010101" pitchFamily="49" charset="-122"/>
                </a:rPr>
                <a:t>提价</a:t>
              </a:r>
              <a:endParaRPr lang="zh-CN" altLang="en-US" sz="1800" b="0" dirty="0">
                <a:solidFill>
                  <a:srgbClr val="000000"/>
                </a:solidFill>
                <a:latin typeface="Arial" panose="020B0604020202020204" pitchFamily="34" charset="0"/>
                <a:ea typeface="楷体_GB2312" panose="02010609030101010101" pitchFamily="49" charset="-122"/>
              </a:endParaRPr>
            </a:p>
          </p:txBody>
        </p:sp>
        <p:cxnSp>
          <p:nvCxnSpPr>
            <p:cNvPr id="35849" name="AutoShape 9"/>
            <p:cNvCxnSpPr>
              <a:stCxn id="35845" idx="2"/>
              <a:endCxn id="35846" idx="0"/>
            </p:cNvCxnSpPr>
            <p:nvPr/>
          </p:nvCxnSpPr>
          <p:spPr>
            <a:xfrm rot="5400000">
              <a:off x="1993" y="1667"/>
              <a:ext cx="152" cy="1509"/>
            </a:xfrm>
            <a:prstGeom prst="bentConnector3">
              <a:avLst>
                <a:gd name="adj1" fmla="val 49343"/>
              </a:avLst>
            </a:prstGeom>
            <a:ln w="9525" cap="flat" cmpd="sng">
              <a:solidFill>
                <a:srgbClr val="000000"/>
              </a:solidFill>
              <a:prstDash val="solid"/>
              <a:miter/>
              <a:headEnd type="none" w="med" len="med"/>
              <a:tailEnd type="none" w="med" len="med"/>
            </a:ln>
          </p:spPr>
        </p:cxnSp>
        <p:cxnSp>
          <p:nvCxnSpPr>
            <p:cNvPr id="35850" name="AutoShape 10"/>
            <p:cNvCxnSpPr>
              <a:stCxn id="35845" idx="2"/>
              <a:endCxn id="35848" idx="0"/>
            </p:cNvCxnSpPr>
            <p:nvPr/>
          </p:nvCxnSpPr>
          <p:spPr>
            <a:xfrm rot="-5400000" flipH="1">
              <a:off x="3547" y="1623"/>
              <a:ext cx="152" cy="1598"/>
            </a:xfrm>
            <a:prstGeom prst="bentConnector3">
              <a:avLst>
                <a:gd name="adj1" fmla="val 49343"/>
              </a:avLst>
            </a:prstGeom>
            <a:ln w="9525" cap="flat" cmpd="sng">
              <a:solidFill>
                <a:srgbClr val="000000"/>
              </a:solidFill>
              <a:prstDash val="solid"/>
              <a:miter/>
              <a:headEnd type="none" w="med" len="med"/>
              <a:tailEnd type="none" w="med" len="med"/>
            </a:ln>
          </p:spPr>
        </p:cxnSp>
        <p:cxnSp>
          <p:nvCxnSpPr>
            <p:cNvPr id="35851" name="AutoShape 11"/>
            <p:cNvCxnSpPr>
              <a:stCxn id="35845" idx="2"/>
              <a:endCxn id="35847" idx="0"/>
            </p:cNvCxnSpPr>
            <p:nvPr/>
          </p:nvCxnSpPr>
          <p:spPr>
            <a:xfrm>
              <a:off x="2824" y="2346"/>
              <a:ext cx="10" cy="152"/>
            </a:xfrm>
            <a:prstGeom prst="straightConnector1">
              <a:avLst/>
            </a:prstGeom>
            <a:ln w="9525" cap="flat" cmpd="sng">
              <a:solidFill>
                <a:srgbClr val="000000"/>
              </a:solidFill>
              <a:prstDash val="solid"/>
              <a:headEnd type="none" w="med" len="med"/>
              <a:tailEnd type="none" w="med" len="med"/>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企业应对变价应考虑的因素</a:t>
            </a:r>
            <a:endParaRPr lang="zh-CN" altLang="zh-CN" dirty="0"/>
          </a:p>
        </p:txBody>
      </p:sp>
      <p:sp>
        <p:nvSpPr>
          <p:cNvPr id="4" name="文本框 3"/>
          <p:cNvSpPr txBox="1"/>
          <p:nvPr/>
        </p:nvSpPr>
        <p:spPr>
          <a:xfrm>
            <a:off x="1242060" y="1651635"/>
            <a:ext cx="10099675" cy="2602230"/>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Arial" panose="020B0604020202020204" pitchFamily="34" charset="0"/>
                <a:ea typeface="楷体_GB2312" panose="02010609030101010101" pitchFamily="49" charset="-122"/>
                <a:sym typeface="+mn-ea"/>
              </a:rPr>
              <a:t>产品在其生命周期中所处的阶段及其在企业产品投资组合中的重要程度</a:t>
            </a:r>
            <a:endParaRPr lang="zh-CN" altLang="en-US" sz="2400" dirty="0">
              <a:solidFill>
                <a:srgbClr val="000000"/>
              </a:solidFill>
              <a:latin typeface="Arial" panose="020B0604020202020204" pitchFamily="34" charset="0"/>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Arial" panose="020B0604020202020204" pitchFamily="34" charset="0"/>
                <a:ea typeface="楷体_GB2312" panose="02010609030101010101" pitchFamily="49" charset="-122"/>
                <a:sym typeface="+mn-ea"/>
              </a:rPr>
              <a:t>竞争者的意图和资源</a:t>
            </a:r>
            <a:endParaRPr lang="zh-CN" altLang="en-US" sz="2400" dirty="0">
              <a:solidFill>
                <a:srgbClr val="000000"/>
              </a:solidFill>
              <a:latin typeface="Arial" panose="020B0604020202020204" pitchFamily="34" charset="0"/>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Arial" panose="020B0604020202020204" pitchFamily="34" charset="0"/>
                <a:ea typeface="楷体_GB2312" panose="02010609030101010101" pitchFamily="49" charset="-122"/>
                <a:sym typeface="+mn-ea"/>
              </a:rPr>
              <a:t>市场对价格和价值的敏感性</a:t>
            </a:r>
            <a:endParaRPr lang="zh-CN" altLang="en-US" sz="2400" dirty="0">
              <a:solidFill>
                <a:srgbClr val="000000"/>
              </a:solidFill>
              <a:latin typeface="Arial" panose="020B0604020202020204" pitchFamily="34" charset="0"/>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Arial" panose="020B0604020202020204" pitchFamily="34" charset="0"/>
                <a:ea typeface="楷体_GB2312" panose="02010609030101010101" pitchFamily="49" charset="-122"/>
                <a:sym typeface="+mn-ea"/>
              </a:rPr>
              <a:t>成本费用随着销量和产量的变化而变化的情况</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课堂讨论</a:t>
            </a:r>
            <a:endParaRPr lang="zh-CN" altLang="zh-CN" dirty="0"/>
          </a:p>
        </p:txBody>
      </p:sp>
      <p:sp>
        <p:nvSpPr>
          <p:cNvPr id="4" name="文本框 3"/>
          <p:cNvSpPr txBox="1"/>
          <p:nvPr/>
        </p:nvSpPr>
        <p:spPr>
          <a:xfrm>
            <a:off x="1242060" y="1651635"/>
            <a:ext cx="10099675" cy="2676525"/>
          </a:xfrm>
          <a:prstGeom prst="rect">
            <a:avLst/>
          </a:prstGeom>
          <a:noFill/>
        </p:spPr>
        <p:txBody>
          <a:bodyPr wrap="square" rtlCol="0" anchor="t">
            <a:spAutoFit/>
          </a:bodyPr>
          <a:p>
            <a:pPr algn="l"/>
            <a:r>
              <a:rPr lang="en-US" altLang="zh-CN" sz="2400" dirty="0">
                <a:solidFill>
                  <a:srgbClr val="000000"/>
                </a:solidFill>
                <a:latin typeface="楷体_GB2312" panose="02010609030101010101" pitchFamily="49" charset="-122"/>
                <a:ea typeface="楷体_GB2312" panose="02010609030101010101" pitchFamily="49" charset="-122"/>
                <a:sym typeface="+mn-ea"/>
              </a:rPr>
              <a:t>    </a:t>
            </a:r>
            <a:r>
              <a:rPr lang="zh-CN" altLang="en-US" sz="2400" dirty="0">
                <a:solidFill>
                  <a:srgbClr val="000000"/>
                </a:solidFill>
                <a:latin typeface="楷体_GB2312" panose="02010609030101010101" pitchFamily="49" charset="-122"/>
                <a:ea typeface="楷体_GB2312" panose="02010609030101010101" pitchFamily="49" charset="-122"/>
                <a:sym typeface="+mn-ea"/>
              </a:rPr>
              <a:t>黄金周买家电价格便宜，这已经成为不少百姓的共识。</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大假优于小假、小假优于周末、周末优于平日</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en-US" altLang="zh-CN"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家电行业每逢节假日就展开轰轰烈烈的打折、促销活动，家电行业价格之争不断升级。消费者看着卖场内满眼的促销横幅笑开了怀，卖场看着熙熙攘攘的消费大军也合不拢嘴。</a:t>
            </a:r>
            <a:endParaRPr lang="zh-CN" altLang="en-US" sz="2400" b="0" dirty="0">
              <a:solidFill>
                <a:srgbClr val="000000"/>
              </a:solidFill>
              <a:latin typeface="楷体_GB2312" panose="02010609030101010101" pitchFamily="49" charset="-122"/>
              <a:ea typeface="楷体_GB2312" panose="02010609030101010101" pitchFamily="49" charset="-122"/>
            </a:endParaRPr>
          </a:p>
          <a:p>
            <a:pPr algn="l"/>
            <a:r>
              <a:rPr lang="zh-CN" altLang="en-US" sz="2400" dirty="0">
                <a:solidFill>
                  <a:srgbClr val="000000"/>
                </a:solidFill>
                <a:latin typeface="楷体_GB2312" panose="02010609030101010101" pitchFamily="49" charset="-122"/>
                <a:ea typeface="楷体_GB2312" panose="02010609030101010101" pitchFamily="49" charset="-122"/>
                <a:sym typeface="+mn-ea"/>
              </a:rPr>
              <a:t>    从甫始登场到现在，家电行业的价格战已经持续了</a:t>
            </a:r>
            <a:r>
              <a:rPr lang="en-US" altLang="zh-CN" sz="2400" dirty="0">
                <a:solidFill>
                  <a:srgbClr val="000000"/>
                </a:solidFill>
                <a:latin typeface="楷体_GB2312" panose="02010609030101010101" pitchFamily="49" charset="-122"/>
                <a:ea typeface="楷体_GB2312" panose="02010609030101010101" pitchFamily="49" charset="-122"/>
                <a:sym typeface="+mn-ea"/>
              </a:rPr>
              <a:t>8</a:t>
            </a:r>
            <a:r>
              <a:rPr lang="zh-CN" altLang="en-US" sz="2400" dirty="0">
                <a:solidFill>
                  <a:srgbClr val="000000"/>
                </a:solidFill>
                <a:latin typeface="楷体_GB2312" panose="02010609030101010101" pitchFamily="49" charset="-122"/>
                <a:ea typeface="楷体_GB2312" panose="02010609030101010101" pitchFamily="49" charset="-122"/>
                <a:sym typeface="+mn-ea"/>
              </a:rPr>
              <a:t>年之久。商家叫苦连天，利润大幅缩水。而随着价格战愈演愈激烈，家电业</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漏电门</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爆炸门</a:t>
            </a:r>
            <a:r>
              <a:rPr lang="zh-CN" altLang="en-US" sz="2400" dirty="0">
                <a:solidFill>
                  <a:srgbClr val="000000"/>
                </a:solidFill>
                <a:latin typeface="Arial" panose="020B0604020202020204" pitchFamily="34" charset="0"/>
                <a:ea typeface="楷体_GB2312" panose="02010609030101010101" pitchFamily="49" charset="-122"/>
                <a:sym typeface="+mn-ea"/>
              </a:rPr>
              <a:t>”</a:t>
            </a:r>
            <a:r>
              <a:rPr lang="zh-CN" altLang="en-US" sz="2400" dirty="0">
                <a:solidFill>
                  <a:srgbClr val="000000"/>
                </a:solidFill>
                <a:latin typeface="楷体_GB2312" panose="02010609030101010101" pitchFamily="49" charset="-122"/>
                <a:ea typeface="楷体_GB2312" panose="02010609030101010101" pitchFamily="49" charset="-122"/>
                <a:sym typeface="+mn-ea"/>
              </a:rPr>
              <a:t>等一系列质量安全事件纷纷爆出。</a:t>
            </a:r>
            <a:endParaRPr lang="zh-CN" altLang="en-US" sz="2400"/>
          </a:p>
        </p:txBody>
      </p:sp>
      <p:sp>
        <p:nvSpPr>
          <p:cNvPr id="37893" name="Text Box 6"/>
          <p:cNvSpPr txBox="1"/>
          <p:nvPr/>
        </p:nvSpPr>
        <p:spPr>
          <a:xfrm>
            <a:off x="2656840" y="4567238"/>
            <a:ext cx="6119813" cy="1169987"/>
          </a:xfrm>
          <a:prstGeom prst="rect">
            <a:avLst/>
          </a:prstGeom>
          <a:noFill/>
          <a:ln w="9525" cap="flat" cmpd="sng">
            <a:solidFill>
              <a:srgbClr val="FF9900"/>
            </a:solidFill>
            <a:prstDash val="solid"/>
            <a:miter/>
            <a:headEnd type="none" w="med" len="med"/>
            <a:tailEnd type="none" w="med" len="med"/>
          </a:ln>
        </p:spPr>
        <p:txBody>
          <a:bodyPr>
            <a:spAutoFit/>
          </a:bodyPr>
          <a:p>
            <a:pPr algn="ctr">
              <a:spcBef>
                <a:spcPct val="50000"/>
              </a:spcBef>
            </a:pPr>
            <a:r>
              <a:rPr lang="zh-CN" altLang="en-US" sz="2800" dirty="0">
                <a:solidFill>
                  <a:srgbClr val="000000"/>
                </a:solidFill>
                <a:latin typeface="Arial" panose="020B0604020202020204" pitchFamily="34" charset="0"/>
                <a:ea typeface="宋体" panose="02010600030101010101" pitchFamily="2" charset="-122"/>
              </a:rPr>
              <a:t>你认为家电业的价格战伤了谁？</a:t>
            </a:r>
            <a:endParaRPr lang="zh-CN" altLang="en-US" sz="2800" dirty="0">
              <a:solidFill>
                <a:srgbClr val="000000"/>
              </a:solidFill>
              <a:latin typeface="Arial" panose="020B0604020202020204" pitchFamily="34" charset="0"/>
              <a:ea typeface="宋体" panose="02010600030101010101" pitchFamily="2" charset="-122"/>
            </a:endParaRPr>
          </a:p>
          <a:p>
            <a:pPr algn="ctr">
              <a:spcBef>
                <a:spcPct val="50000"/>
              </a:spcBef>
            </a:pPr>
            <a:r>
              <a:rPr lang="zh-CN" altLang="en-US" sz="2800" dirty="0">
                <a:solidFill>
                  <a:srgbClr val="000000"/>
                </a:solidFill>
                <a:latin typeface="Arial" panose="020B0604020202020204" pitchFamily="34" charset="0"/>
                <a:ea typeface="宋体" panose="02010600030101010101" pitchFamily="2" charset="-122"/>
              </a:rPr>
              <a:t>应如何避开价格战？</a:t>
            </a:r>
            <a:endParaRPr lang="zh-CN" altLang="en-US" sz="280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1" cstate="print">
            <a:extLst>
              <a:ext uri="{28A0092B-C50C-407E-A947-70E740481C1C}">
                <a14:useLocalDpi xmlns:a14="http://schemas.microsoft.com/office/drawing/2010/main" val="0"/>
              </a:ext>
            </a:extLst>
          </a:blip>
          <a:srcRect t="3432" r="3996" b="15542"/>
          <a:stretch>
            <a:fillRect/>
          </a:stretch>
        </p:blipFill>
        <p:spPr>
          <a:xfrm>
            <a:off x="0" y="247356"/>
            <a:ext cx="12192000" cy="6610644"/>
          </a:xfrm>
          <a:prstGeom prst="rect">
            <a:avLst/>
          </a:prstGeom>
        </p:spPr>
      </p:pic>
      <p:sp>
        <p:nvSpPr>
          <p:cNvPr id="15" name="矩形 14"/>
          <p:cNvSpPr/>
          <p:nvPr/>
        </p:nvSpPr>
        <p:spPr>
          <a:xfrm>
            <a:off x="2902554" y="2753020"/>
            <a:ext cx="4485798" cy="1005019"/>
          </a:xfrm>
          <a:prstGeom prst="rect">
            <a:avLst/>
          </a:prstGeom>
        </p:spPr>
        <p:txBody>
          <a:bodyPr wrap="square">
            <a:spAutoFit/>
            <a:scene3d>
              <a:camera prst="orthographicFront"/>
              <a:lightRig rig="threePt" dir="t"/>
            </a:scene3d>
          </a:bodyPr>
          <a:lstStyle/>
          <a:p>
            <a:pPr algn="r">
              <a:lnSpc>
                <a:spcPct val="120000"/>
              </a:lnSpc>
            </a:pPr>
            <a:r>
              <a:rPr lang="zh-CN" altLang="en-US" sz="5400" b="1" dirty="0">
                <a:solidFill>
                  <a:schemeClr val="accent2"/>
                </a:solidFill>
                <a:latin typeface="+mj-ea"/>
                <a:ea typeface="+mj-ea"/>
              </a:rPr>
              <a:t>感谢您的观看</a:t>
            </a:r>
            <a:endParaRPr lang="zh-CN" altLang="en-US" sz="5400" b="1" dirty="0">
              <a:solidFill>
                <a:schemeClr val="accent2"/>
              </a:solidFill>
              <a:latin typeface="+mj-ea"/>
              <a:ea typeface="+mj-ea"/>
            </a:endParaRPr>
          </a:p>
        </p:txBody>
      </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18" name="矩形 17"/>
          <p:cNvSpPr/>
          <p:nvPr/>
        </p:nvSpPr>
        <p:spPr>
          <a:xfrm>
            <a:off x="2167128" y="37124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定价目标</a:t>
            </a:r>
            <a:endParaRPr lang="zh-CN" altLang="en-US" dirty="0"/>
          </a:p>
        </p:txBody>
      </p:sp>
      <p:sp>
        <p:nvSpPr>
          <p:cNvPr id="4" name="文本框 3"/>
          <p:cNvSpPr txBox="1"/>
          <p:nvPr/>
        </p:nvSpPr>
        <p:spPr>
          <a:xfrm>
            <a:off x="1242060" y="1721485"/>
            <a:ext cx="9811385" cy="2896870"/>
          </a:xfrm>
          <a:prstGeom prst="rect">
            <a:avLst/>
          </a:prstGeom>
          <a:noFill/>
        </p:spPr>
        <p:txBody>
          <a:bodyPr wrap="square" rtlCol="0" anchor="t">
            <a:spAutoFit/>
          </a:bodyPr>
          <a:p>
            <a:pPr marL="742950" lvl="1" indent="-285750" eaLnBrk="1" hangingPunct="1">
              <a:lnSpc>
                <a:spcPct val="190000"/>
              </a:lnSpc>
              <a:buClr>
                <a:schemeClr val="accent1"/>
              </a:buClr>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维持生存</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742950" lvl="1" indent="-285750" eaLnBrk="1" hangingPunct="1">
              <a:lnSpc>
                <a:spcPct val="190000"/>
              </a:lnSpc>
              <a:buClr>
                <a:schemeClr val="accent1"/>
              </a:buClr>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当期利润最大化</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742950" lvl="1" indent="-285750" eaLnBrk="1" hangingPunct="1">
              <a:lnSpc>
                <a:spcPct val="190000"/>
              </a:lnSpc>
              <a:buClr>
                <a:schemeClr val="accent1"/>
              </a:buClr>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市场占有率最大化</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742950" lvl="1" indent="-285750" eaLnBrk="1" hangingPunct="1">
              <a:lnSpc>
                <a:spcPct val="190000"/>
              </a:lnSpc>
              <a:buClr>
                <a:schemeClr val="accent1"/>
              </a:buClr>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产品质量最优化</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产品成本</a:t>
            </a:r>
            <a:endParaRPr lang="zh-CN" altLang="en-US" dirty="0"/>
          </a:p>
        </p:txBody>
      </p:sp>
      <p:sp>
        <p:nvSpPr>
          <p:cNvPr id="8196" name="AutoShape 4"/>
          <p:cNvSpPr/>
          <p:nvPr/>
        </p:nvSpPr>
        <p:spPr>
          <a:xfrm>
            <a:off x="7010083" y="2256473"/>
            <a:ext cx="2286000"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8197" name="AutoShape 5"/>
          <p:cNvSpPr/>
          <p:nvPr/>
        </p:nvSpPr>
        <p:spPr>
          <a:xfrm>
            <a:off x="2590483" y="2256473"/>
            <a:ext cx="2286000"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8198" name="Text Box 6"/>
          <p:cNvSpPr txBox="1"/>
          <p:nvPr/>
        </p:nvSpPr>
        <p:spPr>
          <a:xfrm>
            <a:off x="2685733" y="2456498"/>
            <a:ext cx="2038350" cy="2466975"/>
          </a:xfrm>
          <a:prstGeom prst="rect">
            <a:avLst/>
          </a:prstGeom>
          <a:noFill/>
          <a:ln w="9525">
            <a:noFill/>
          </a:ln>
        </p:spPr>
        <p:txBody>
          <a:bodyPr>
            <a:spAutoFit/>
          </a:bodyPr>
          <a:p>
            <a:pPr algn="l"/>
            <a:r>
              <a:rPr lang="zh-CN" altLang="en-US" dirty="0">
                <a:solidFill>
                  <a:srgbClr val="CC3300"/>
                </a:solidFill>
                <a:latin typeface="Arial" panose="020B0604020202020204" pitchFamily="34" charset="0"/>
                <a:ea typeface="宋体" panose="02010600030101010101" pitchFamily="2" charset="-122"/>
              </a:rPr>
              <a:t>短期成本函数：</a:t>
            </a:r>
            <a:endParaRPr lang="zh-CN" altLang="en-US" dirty="0">
              <a:solidFill>
                <a:srgbClr val="CC3300"/>
              </a:solidFill>
              <a:latin typeface="Arial" panose="020B0604020202020204" pitchFamily="34" charset="0"/>
              <a:ea typeface="宋体" panose="02010600030101010101" pitchFamily="2" charset="-122"/>
            </a:endParaRPr>
          </a:p>
          <a:p>
            <a:pPr algn="l"/>
            <a:r>
              <a:rPr lang="zh-CN" altLang="en-US" dirty="0">
                <a:solidFill>
                  <a:schemeClr val="tx1"/>
                </a:solidFill>
                <a:latin typeface="Arial" panose="020B0604020202020204" pitchFamily="34" charset="0"/>
                <a:ea typeface="宋体" panose="02010600030101010101" pitchFamily="2" charset="-122"/>
              </a:rPr>
              <a:t>固定成本</a:t>
            </a:r>
            <a:r>
              <a:rPr lang="en-US" altLang="zh-CN" dirty="0">
                <a:solidFill>
                  <a:schemeClr val="tx1"/>
                </a:solidFill>
                <a:latin typeface="Arial" panose="020B0604020202020204" pitchFamily="34" charset="0"/>
                <a:ea typeface="宋体" panose="02010600030101010101" pitchFamily="2" charset="-122"/>
              </a:rPr>
              <a:t>+</a:t>
            </a:r>
            <a:r>
              <a:rPr lang="zh-CN" altLang="en-US" dirty="0">
                <a:solidFill>
                  <a:schemeClr val="tx1"/>
                </a:solidFill>
                <a:latin typeface="Arial" panose="020B0604020202020204" pitchFamily="34" charset="0"/>
                <a:ea typeface="宋体" panose="02010600030101010101" pitchFamily="2" charset="-122"/>
              </a:rPr>
              <a:t>可变成本</a:t>
            </a:r>
            <a:endParaRPr lang="zh-CN" altLang="en-US"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1</a:t>
            </a:r>
            <a:r>
              <a:rPr lang="zh-CN" altLang="en-US" sz="1200" b="0" i="1" dirty="0">
                <a:solidFill>
                  <a:schemeClr val="tx1"/>
                </a:solidFill>
                <a:latin typeface="Arial" panose="020B0604020202020204" pitchFamily="34" charset="0"/>
                <a:ea typeface="宋体" panose="02010600030101010101" pitchFamily="2" charset="-122"/>
              </a:rPr>
              <a:t>、总固定成本（</a:t>
            </a:r>
            <a:r>
              <a:rPr lang="en-US" altLang="zh-CN" sz="1200" b="0" i="1" dirty="0">
                <a:solidFill>
                  <a:schemeClr val="tx1"/>
                </a:solidFill>
                <a:latin typeface="Arial" panose="020B0604020202020204" pitchFamily="34" charset="0"/>
                <a:ea typeface="宋体" panose="02010600030101010101" pitchFamily="2" charset="-122"/>
              </a:rPr>
              <a:t>TFC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2</a:t>
            </a:r>
            <a:r>
              <a:rPr lang="zh-CN" altLang="en-US" sz="1200" b="0" i="1" dirty="0">
                <a:solidFill>
                  <a:schemeClr val="tx1"/>
                </a:solidFill>
                <a:latin typeface="Arial" panose="020B0604020202020204" pitchFamily="34" charset="0"/>
                <a:ea typeface="宋体" panose="02010600030101010101" pitchFamily="2" charset="-122"/>
              </a:rPr>
              <a:t>、总可变成本（</a:t>
            </a:r>
            <a:r>
              <a:rPr lang="en-US" altLang="zh-CN" sz="1200" b="0" i="1" dirty="0">
                <a:solidFill>
                  <a:schemeClr val="tx1"/>
                </a:solidFill>
                <a:latin typeface="Arial" panose="020B0604020202020204" pitchFamily="34" charset="0"/>
                <a:ea typeface="宋体" panose="02010600030101010101" pitchFamily="2" charset="-122"/>
              </a:rPr>
              <a:t>TVC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3</a:t>
            </a:r>
            <a:r>
              <a:rPr lang="zh-CN" altLang="en-US" sz="1200" b="0" i="1" dirty="0">
                <a:solidFill>
                  <a:schemeClr val="tx1"/>
                </a:solidFill>
                <a:latin typeface="Arial" panose="020B0604020202020204" pitchFamily="34" charset="0"/>
                <a:ea typeface="宋体" panose="02010600030101010101" pitchFamily="2" charset="-122"/>
              </a:rPr>
              <a:t>、总成本（</a:t>
            </a:r>
            <a:r>
              <a:rPr lang="en-US" altLang="zh-CN" sz="1200" b="0" i="1" dirty="0">
                <a:solidFill>
                  <a:schemeClr val="tx1"/>
                </a:solidFill>
                <a:latin typeface="Arial" panose="020B0604020202020204" pitchFamily="34" charset="0"/>
                <a:ea typeface="宋体" panose="02010600030101010101" pitchFamily="2" charset="-122"/>
              </a:rPr>
              <a:t>TC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4</a:t>
            </a:r>
            <a:r>
              <a:rPr lang="zh-CN" altLang="en-US" sz="1200" b="0" i="1" dirty="0">
                <a:solidFill>
                  <a:schemeClr val="tx1"/>
                </a:solidFill>
                <a:latin typeface="Arial" panose="020B0604020202020204" pitchFamily="34" charset="0"/>
                <a:ea typeface="宋体" panose="02010600030101010101" pitchFamily="2" charset="-122"/>
              </a:rPr>
              <a:t>、平均固定成本（</a:t>
            </a:r>
            <a:r>
              <a:rPr lang="en-US" altLang="zh-CN" sz="1200" b="0" i="1" dirty="0">
                <a:solidFill>
                  <a:schemeClr val="tx1"/>
                </a:solidFill>
                <a:latin typeface="Arial" panose="020B0604020202020204" pitchFamily="34" charset="0"/>
                <a:ea typeface="宋体" panose="02010600030101010101" pitchFamily="2" charset="-122"/>
              </a:rPr>
              <a:t>AFC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5</a:t>
            </a:r>
            <a:r>
              <a:rPr lang="zh-CN" altLang="en-US" sz="1200" b="0" i="1" dirty="0">
                <a:solidFill>
                  <a:schemeClr val="tx1"/>
                </a:solidFill>
                <a:latin typeface="Arial" panose="020B0604020202020204" pitchFamily="34" charset="0"/>
                <a:ea typeface="宋体" panose="02010600030101010101" pitchFamily="2" charset="-122"/>
              </a:rPr>
              <a:t>、平均可变成本（</a:t>
            </a:r>
            <a:r>
              <a:rPr lang="en-US" altLang="zh-CN" sz="1200" b="0" i="1" dirty="0">
                <a:solidFill>
                  <a:schemeClr val="tx1"/>
                </a:solidFill>
                <a:latin typeface="Arial" panose="020B0604020202020204" pitchFamily="34" charset="0"/>
                <a:ea typeface="宋体" panose="02010600030101010101" pitchFamily="2" charset="-122"/>
              </a:rPr>
              <a:t>AVC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6</a:t>
            </a:r>
            <a:r>
              <a:rPr lang="zh-CN" altLang="en-US" sz="1200" b="0" i="1" dirty="0">
                <a:solidFill>
                  <a:schemeClr val="tx1"/>
                </a:solidFill>
                <a:latin typeface="Arial" panose="020B0604020202020204" pitchFamily="34" charset="0"/>
                <a:ea typeface="宋体" panose="02010600030101010101" pitchFamily="2" charset="-122"/>
              </a:rPr>
              <a:t>、平均总成本（</a:t>
            </a:r>
            <a:r>
              <a:rPr lang="en-US" altLang="zh-CN" sz="1200" b="0" i="1" dirty="0">
                <a:solidFill>
                  <a:schemeClr val="tx1"/>
                </a:solidFill>
                <a:latin typeface="Arial" panose="020B0604020202020204" pitchFamily="34" charset="0"/>
                <a:ea typeface="宋体" panose="02010600030101010101" pitchFamily="2" charset="-122"/>
              </a:rPr>
              <a:t>ATC</a:t>
            </a:r>
            <a:r>
              <a:rPr lang="zh-CN" altLang="en-US" sz="1200" b="0" i="1" dirty="0">
                <a:solidFill>
                  <a:schemeClr val="tx1"/>
                </a:solidFill>
                <a:latin typeface="Arial" panose="020B0604020202020204" pitchFamily="34" charset="0"/>
                <a:ea typeface="宋体" panose="02010600030101010101" pitchFamily="2" charset="-122"/>
              </a:rPr>
              <a:t>）</a:t>
            </a:r>
            <a:endParaRPr lang="zh-CN" altLang="en-US" sz="1200" b="0" i="1" dirty="0">
              <a:solidFill>
                <a:schemeClr val="tx1"/>
              </a:solidFill>
              <a:latin typeface="Arial" panose="020B0604020202020204" pitchFamily="34" charset="0"/>
              <a:ea typeface="宋体" panose="02010600030101010101" pitchFamily="2" charset="-122"/>
            </a:endParaRPr>
          </a:p>
          <a:p>
            <a:pPr algn="l"/>
            <a:r>
              <a:rPr lang="en-US" altLang="zh-CN" sz="1200" b="0" i="1" dirty="0">
                <a:solidFill>
                  <a:schemeClr val="tx1"/>
                </a:solidFill>
                <a:latin typeface="Arial" panose="020B0604020202020204" pitchFamily="34" charset="0"/>
                <a:ea typeface="宋体" panose="02010600030101010101" pitchFamily="2" charset="-122"/>
              </a:rPr>
              <a:t>7</a:t>
            </a:r>
            <a:r>
              <a:rPr lang="zh-CN" altLang="en-US" sz="1200" b="0" i="1" dirty="0">
                <a:solidFill>
                  <a:schemeClr val="tx1"/>
                </a:solidFill>
                <a:latin typeface="Arial" panose="020B0604020202020204" pitchFamily="34" charset="0"/>
                <a:ea typeface="宋体" panose="02010600030101010101" pitchFamily="2" charset="-122"/>
              </a:rPr>
              <a:t>、边际成本（</a:t>
            </a:r>
            <a:r>
              <a:rPr lang="en-US" altLang="zh-CN" sz="1200" b="0" i="1" dirty="0">
                <a:solidFill>
                  <a:schemeClr val="tx1"/>
                </a:solidFill>
                <a:latin typeface="Arial" panose="020B0604020202020204" pitchFamily="34" charset="0"/>
                <a:ea typeface="宋体" panose="02010600030101010101" pitchFamily="2" charset="-122"/>
              </a:rPr>
              <a:t>MC</a:t>
            </a:r>
            <a:r>
              <a:rPr lang="zh-CN" altLang="en-US" sz="1200" b="0" i="1" dirty="0">
                <a:solidFill>
                  <a:schemeClr val="tx1"/>
                </a:solidFill>
                <a:latin typeface="Arial" panose="020B0604020202020204" pitchFamily="34" charset="0"/>
                <a:ea typeface="宋体" panose="02010600030101010101" pitchFamily="2" charset="-122"/>
              </a:rPr>
              <a:t>）</a:t>
            </a:r>
            <a:endParaRPr lang="zh-CN" altLang="zh-CN" sz="1200" b="0" i="1" dirty="0">
              <a:solidFill>
                <a:schemeClr val="tx1"/>
              </a:solidFill>
              <a:latin typeface="Arial" panose="020B0604020202020204" pitchFamily="34" charset="0"/>
              <a:ea typeface="宋体" panose="02010600030101010101" pitchFamily="2" charset="-122"/>
            </a:endParaRPr>
          </a:p>
          <a:p>
            <a:pPr algn="l"/>
            <a:endParaRPr lang="zh-CN" altLang="en-US" sz="1200" b="0" dirty="0">
              <a:solidFill>
                <a:srgbClr val="000000"/>
              </a:solidFill>
              <a:latin typeface="Arial" panose="020B0604020202020204" pitchFamily="34" charset="0"/>
              <a:ea typeface="楷体_GB2312" panose="02010609030101010101" pitchFamily="49" charset="-122"/>
            </a:endParaRPr>
          </a:p>
        </p:txBody>
      </p:sp>
      <p:sp>
        <p:nvSpPr>
          <p:cNvPr id="109575" name="Freeform 7"/>
          <p:cNvSpPr/>
          <p:nvPr/>
        </p:nvSpPr>
        <p:spPr bwMode="gray">
          <a:xfrm>
            <a:off x="4670108" y="2159635"/>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ln>
        </p:spPr>
        <p:txBody>
          <a:bodyPr/>
          <a:p>
            <a:endParaRPr lang="zh-CN" altLang="en-US" dirty="0">
              <a:latin typeface="Arial" panose="020B0604020202020204" pitchFamily="34" charset="0"/>
            </a:endParaRPr>
          </a:p>
        </p:txBody>
      </p:sp>
      <p:sp>
        <p:nvSpPr>
          <p:cNvPr id="8200" name="AutoShape 8"/>
          <p:cNvSpPr>
            <a:spLocks noChangeAspect="1" noTextEdit="1"/>
          </p:cNvSpPr>
          <p:nvPr/>
        </p:nvSpPr>
        <p:spPr>
          <a:xfrm flipH="1">
            <a:off x="6316345" y="2156460"/>
            <a:ext cx="909638" cy="1244600"/>
          </a:xfrm>
          <a:prstGeom prst="rect">
            <a:avLst/>
          </a:prstGeom>
          <a:noFill/>
          <a:ln w="9525">
            <a:noFill/>
          </a:ln>
        </p:spPr>
        <p:txBody>
          <a:bodyPr/>
          <a:p>
            <a:endParaRPr lang="zh-CN" altLang="en-US"/>
          </a:p>
        </p:txBody>
      </p:sp>
      <p:sp>
        <p:nvSpPr>
          <p:cNvPr id="109577" name="Freeform 9"/>
          <p:cNvSpPr/>
          <p:nvPr/>
        </p:nvSpPr>
        <p:spPr bwMode="gray">
          <a:xfrm flipH="1">
            <a:off x="6322695" y="2159635"/>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ln>
        </p:spPr>
        <p:txBody>
          <a:bodyPr/>
          <a:p>
            <a:endParaRPr lang="zh-CN" altLang="en-US" dirty="0">
              <a:latin typeface="Arial" panose="020B0604020202020204" pitchFamily="34" charset="0"/>
            </a:endParaRPr>
          </a:p>
        </p:txBody>
      </p:sp>
      <p:sp>
        <p:nvSpPr>
          <p:cNvPr id="8202" name="Text Box 10"/>
          <p:cNvSpPr txBox="1"/>
          <p:nvPr/>
        </p:nvSpPr>
        <p:spPr>
          <a:xfrm>
            <a:off x="7198995" y="2616835"/>
            <a:ext cx="2038350" cy="1311275"/>
          </a:xfrm>
          <a:prstGeom prst="rect">
            <a:avLst/>
          </a:prstGeom>
          <a:noFill/>
          <a:ln w="9525">
            <a:noFill/>
          </a:ln>
        </p:spPr>
        <p:txBody>
          <a:bodyPr>
            <a:spAutoFit/>
          </a:bodyPr>
          <a:p>
            <a:pPr algn="l"/>
            <a:r>
              <a:rPr lang="zh-CN" altLang="en-US" dirty="0">
                <a:solidFill>
                  <a:srgbClr val="CC3300"/>
                </a:solidFill>
                <a:latin typeface="Arial" panose="020B0604020202020204" pitchFamily="34" charset="0"/>
                <a:ea typeface="宋体" panose="02010600030101010101" pitchFamily="2" charset="-122"/>
              </a:rPr>
              <a:t>长期成本函数：</a:t>
            </a:r>
            <a:endParaRPr lang="zh-CN" altLang="en-US" dirty="0">
              <a:solidFill>
                <a:srgbClr val="CC3300"/>
              </a:solidFill>
              <a:latin typeface="Arial" panose="020B0604020202020204" pitchFamily="34" charset="0"/>
              <a:ea typeface="宋体" panose="02010600030101010101" pitchFamily="2" charset="-122"/>
            </a:endParaRPr>
          </a:p>
          <a:p>
            <a:pPr algn="l"/>
            <a:r>
              <a:rPr lang="zh-CN" altLang="en-US" dirty="0">
                <a:solidFill>
                  <a:schemeClr val="tx1"/>
                </a:solidFill>
                <a:latin typeface="Arial" panose="020B0604020202020204" pitchFamily="34" charset="0"/>
                <a:ea typeface="宋体" panose="02010600030101010101" pitchFamily="2" charset="-122"/>
              </a:rPr>
              <a:t>没有固定成本，一切成本都是可变成本。</a:t>
            </a:r>
            <a:endParaRPr lang="zh-CN" altLang="en-US" dirty="0">
              <a:solidFill>
                <a:schemeClr val="tx1"/>
              </a:solidFill>
              <a:latin typeface="Arial" panose="020B0604020202020204" pitchFamily="34" charset="0"/>
              <a:ea typeface="宋体" panose="02010600030101010101" pitchFamily="2" charset="-122"/>
            </a:endParaRPr>
          </a:p>
        </p:txBody>
      </p:sp>
      <p:sp>
        <p:nvSpPr>
          <p:cNvPr id="109581" name="AutoShape 13"/>
          <p:cNvSpPr>
            <a:spLocks noChangeArrowheads="1"/>
          </p:cNvSpPr>
          <p:nvPr/>
        </p:nvSpPr>
        <p:spPr bwMode="gray">
          <a:xfrm>
            <a:off x="4606608" y="1535748"/>
            <a:ext cx="2816225" cy="579438"/>
          </a:xfrm>
          <a:prstGeom prst="can">
            <a:avLst>
              <a:gd name="adj" fmla="val 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p>
            <a:endParaRPr lang="zh-CN" altLang="en-US" dirty="0">
              <a:latin typeface="Arial" panose="020B0604020202020204" pitchFamily="34" charset="0"/>
            </a:endParaRPr>
          </a:p>
        </p:txBody>
      </p:sp>
      <p:sp>
        <p:nvSpPr>
          <p:cNvPr id="8204" name="Text Box 12"/>
          <p:cNvSpPr txBox="1"/>
          <p:nvPr/>
        </p:nvSpPr>
        <p:spPr>
          <a:xfrm>
            <a:off x="4345623" y="1633538"/>
            <a:ext cx="3313112" cy="368300"/>
          </a:xfrm>
          <a:prstGeom prst="rect">
            <a:avLst/>
          </a:prstGeom>
          <a:noFill/>
          <a:ln w="9525">
            <a:noFill/>
          </a:ln>
        </p:spPr>
        <p:txBody>
          <a:bodyPr>
            <a:spAutoFit/>
          </a:bodyPr>
          <a:p>
            <a:pPr algn="ctr">
              <a:spcBef>
                <a:spcPct val="50000"/>
              </a:spcBef>
            </a:pPr>
            <a:r>
              <a:rPr lang="zh-CN" altLang="en-US" b="1" dirty="0">
                <a:solidFill>
                  <a:schemeClr val="bg1"/>
                </a:solidFill>
                <a:latin typeface="Arial" panose="020B0604020202020204" pitchFamily="34" charset="0"/>
                <a:ea typeface="楷体_GB2312" panose="02010609030101010101" pitchFamily="49" charset="-122"/>
              </a:rPr>
              <a:t>产品成本函数</a:t>
            </a:r>
            <a:endParaRPr lang="zh-CN" altLang="en-US" b="1" dirty="0">
              <a:solidFill>
                <a:schemeClr val="bg1"/>
              </a:solidFill>
              <a:latin typeface="Arial" panose="020B0604020202020204" pitchFamily="34" charset="0"/>
              <a:ea typeface="楷体_GB2312" panose="02010609030101010101" pitchFamily="49" charset="-122"/>
            </a:endParaRPr>
          </a:p>
        </p:txBody>
      </p:sp>
      <p:sp>
        <p:nvSpPr>
          <p:cNvPr id="8205" name="Rectangle 17"/>
          <p:cNvSpPr/>
          <p:nvPr/>
        </p:nvSpPr>
        <p:spPr>
          <a:xfrm>
            <a:off x="3166745" y="5136198"/>
            <a:ext cx="6119813" cy="701675"/>
          </a:xfrm>
          <a:prstGeom prst="rect">
            <a:avLst/>
          </a:prstGeom>
          <a:noFill/>
          <a:ln w="9525">
            <a:noFill/>
          </a:ln>
        </p:spPr>
        <p:txBody>
          <a:bodyPr>
            <a:spAutoFit/>
          </a:bodyPr>
          <a:p>
            <a:pPr lvl="1"/>
            <a:r>
              <a:rPr lang="zh-CN" altLang="en-US" i="1" dirty="0">
                <a:solidFill>
                  <a:srgbClr val="000000"/>
                </a:solidFill>
                <a:latin typeface="Arial" panose="020B0604020202020204" pitchFamily="34" charset="0"/>
                <a:ea typeface="宋体" panose="02010600030101010101" pitchFamily="2" charset="-122"/>
              </a:rPr>
              <a:t>长期：产品价格不应低于平均总成本</a:t>
            </a:r>
            <a:endParaRPr lang="zh-CN" altLang="en-US" i="1" dirty="0">
              <a:solidFill>
                <a:srgbClr val="000000"/>
              </a:solidFill>
              <a:latin typeface="Arial" panose="020B0604020202020204" pitchFamily="34" charset="0"/>
              <a:ea typeface="宋体" panose="02010600030101010101" pitchFamily="2" charset="-122"/>
            </a:endParaRPr>
          </a:p>
          <a:p>
            <a:pPr lvl="1"/>
            <a:r>
              <a:rPr lang="zh-CN" altLang="en-US" i="1" dirty="0">
                <a:solidFill>
                  <a:srgbClr val="000000"/>
                </a:solidFill>
                <a:latin typeface="Arial" panose="020B0604020202020204" pitchFamily="34" charset="0"/>
                <a:ea typeface="宋体" panose="02010600030101010101" pitchFamily="2" charset="-122"/>
              </a:rPr>
              <a:t>短期：产品价格必须高于平均变动成本</a:t>
            </a:r>
            <a:endParaRPr lang="zh-CN" altLang="en-US" i="1"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市场需求</a:t>
            </a:r>
            <a:endParaRPr lang="en-US" altLang="zh-CN" dirty="0">
              <a:sym typeface="+mn-ea"/>
            </a:endParaRPr>
          </a:p>
        </p:txBody>
      </p:sp>
      <p:grpSp>
        <p:nvGrpSpPr>
          <p:cNvPr id="2" name="Group 95"/>
          <p:cNvGrpSpPr/>
          <p:nvPr/>
        </p:nvGrpSpPr>
        <p:grpSpPr>
          <a:xfrm>
            <a:off x="2677478" y="1878965"/>
            <a:ext cx="2170112" cy="4035425"/>
            <a:chOff x="720" y="1296"/>
            <a:chExt cx="1367" cy="2542"/>
          </a:xfrm>
        </p:grpSpPr>
        <p:sp>
          <p:nvSpPr>
            <p:cNvPr id="9251" name="AutoShape 96"/>
            <p:cNvSpPr/>
            <p:nvPr/>
          </p:nvSpPr>
          <p:spPr>
            <a:xfrm>
              <a:off x="720" y="1490"/>
              <a:ext cx="1363" cy="1800"/>
            </a:xfrm>
            <a:prstGeom prst="roundRect">
              <a:avLst>
                <a:gd name="adj" fmla="val 17509"/>
              </a:avLst>
            </a:prstGeom>
            <a:gradFill rotWithShape="1">
              <a:gsLst>
                <a:gs pos="0">
                  <a:srgbClr val="4E91D4"/>
                </a:gs>
                <a:gs pos="100000">
                  <a:srgbClr val="3477A4"/>
                </a:gs>
              </a:gsLst>
              <a:lin ang="2700000" scaled="1"/>
              <a:tileRect/>
            </a:gradFill>
            <a:ln w="9525">
              <a:noFill/>
            </a:ln>
          </p:spPr>
          <p:txBody>
            <a:bodyPr wrap="none" anchor="ctr"/>
            <a:p>
              <a:endParaRPr lang="zh-CN" altLang="en-US" dirty="0">
                <a:latin typeface="Arial" panose="020B0604020202020204" pitchFamily="34" charset="0"/>
              </a:endParaRPr>
            </a:p>
          </p:txBody>
        </p:sp>
        <p:sp>
          <p:nvSpPr>
            <p:cNvPr id="9252" name="AutoShape 97"/>
            <p:cNvSpPr/>
            <p:nvPr/>
          </p:nvSpPr>
          <p:spPr>
            <a:xfrm>
              <a:off x="741" y="1495"/>
              <a:ext cx="1322" cy="1766"/>
            </a:xfrm>
            <a:prstGeom prst="roundRect">
              <a:avLst>
                <a:gd name="adj" fmla="val 16667"/>
              </a:avLst>
            </a:prstGeom>
            <a:solidFill>
              <a:srgbClr val="3CA1E6"/>
            </a:solidFill>
            <a:ln w="9525">
              <a:noFill/>
            </a:ln>
          </p:spPr>
          <p:txBody>
            <a:bodyPr wrap="none" anchor="ctr"/>
            <a:p>
              <a:endParaRPr lang="zh-CN" altLang="en-US" dirty="0">
                <a:latin typeface="Arial" panose="020B0604020202020204" pitchFamily="34" charset="0"/>
              </a:endParaRPr>
            </a:p>
          </p:txBody>
        </p:sp>
        <p:sp>
          <p:nvSpPr>
            <p:cNvPr id="9253" name="AutoShape 98"/>
            <p:cNvSpPr/>
            <p:nvPr/>
          </p:nvSpPr>
          <p:spPr>
            <a:xfrm>
              <a:off x="752" y="2795"/>
              <a:ext cx="1304" cy="447"/>
            </a:xfrm>
            <a:prstGeom prst="roundRect">
              <a:avLst>
                <a:gd name="adj" fmla="val 50000"/>
              </a:avLst>
            </a:prstGeom>
            <a:gradFill rotWithShape="1">
              <a:gsLst>
                <a:gs pos="0">
                  <a:srgbClr val="3CA1E6">
                    <a:alpha val="0"/>
                  </a:srgbClr>
                </a:gs>
                <a:gs pos="100000">
                  <a:srgbClr val="9BCFF2"/>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54" name="AutoShape 99"/>
            <p:cNvSpPr/>
            <p:nvPr/>
          </p:nvSpPr>
          <p:spPr>
            <a:xfrm>
              <a:off x="752" y="1509"/>
              <a:ext cx="1304" cy="446"/>
            </a:xfrm>
            <a:prstGeom prst="roundRect">
              <a:avLst>
                <a:gd name="adj" fmla="val 50000"/>
              </a:avLst>
            </a:prstGeom>
            <a:gradFill rotWithShape="1">
              <a:gsLst>
                <a:gs pos="0">
                  <a:srgbClr val="BEE0F7"/>
                </a:gs>
                <a:gs pos="100000">
                  <a:srgbClr val="3CA1E6">
                    <a:alpha val="0"/>
                  </a:srgbClr>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55" name="AutoShape 100"/>
            <p:cNvSpPr/>
            <p:nvPr/>
          </p:nvSpPr>
          <p:spPr>
            <a:xfrm>
              <a:off x="724" y="3290"/>
              <a:ext cx="1363" cy="548"/>
            </a:xfrm>
            <a:prstGeom prst="roundRect">
              <a:avLst>
                <a:gd name="adj" fmla="val 40389"/>
              </a:avLst>
            </a:prstGeom>
            <a:gradFill rotWithShape="1">
              <a:gsLst>
                <a:gs pos="0">
                  <a:srgbClr val="729EB4"/>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56" name="AutoShape 101"/>
            <p:cNvSpPr/>
            <p:nvPr/>
          </p:nvSpPr>
          <p:spPr>
            <a:xfrm>
              <a:off x="752" y="3305"/>
              <a:ext cx="1304" cy="487"/>
            </a:xfrm>
            <a:prstGeom prst="roundRect">
              <a:avLst>
                <a:gd name="adj" fmla="val 50000"/>
              </a:avLst>
            </a:prstGeom>
            <a:gradFill rotWithShape="1">
              <a:gsLst>
                <a:gs pos="0">
                  <a:srgbClr val="7DAFD4"/>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grpSp>
          <p:nvGrpSpPr>
            <p:cNvPr id="9257" name="Group 102"/>
            <p:cNvGrpSpPr/>
            <p:nvPr/>
          </p:nvGrpSpPr>
          <p:grpSpPr>
            <a:xfrm>
              <a:off x="1189" y="1296"/>
              <a:ext cx="405" cy="405"/>
              <a:chOff x="1289" y="582"/>
              <a:chExt cx="668" cy="668"/>
            </a:xfrm>
          </p:grpSpPr>
          <p:sp>
            <p:nvSpPr>
              <p:cNvPr id="9260" name="Oval 103"/>
              <p:cNvSpPr/>
              <p:nvPr/>
            </p:nvSpPr>
            <p:spPr>
              <a:xfrm>
                <a:off x="1289" y="582"/>
                <a:ext cx="668" cy="668"/>
              </a:xfrm>
              <a:prstGeom prst="ellipse">
                <a:avLst/>
              </a:prstGeom>
              <a:solidFill>
                <a:srgbClr val="333333"/>
              </a:solidFill>
              <a:ln w="38100">
                <a:noFill/>
              </a:ln>
            </p:spPr>
            <p:txBody>
              <a:bodyPr anchor="ctr">
                <a:spAutoFit/>
              </a:bodyPr>
              <a:p>
                <a:endParaRPr lang="zh-CN" altLang="en-US" dirty="0">
                  <a:latin typeface="Arial" panose="020B0604020202020204" pitchFamily="34" charset="0"/>
                </a:endParaRPr>
              </a:p>
            </p:txBody>
          </p:sp>
          <p:sp>
            <p:nvSpPr>
              <p:cNvPr id="9261" name="Oval 104"/>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62" name="Oval 105"/>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63" name="Oval 106"/>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64" name="Oval 107"/>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grpSp>
        <p:sp>
          <p:nvSpPr>
            <p:cNvPr id="9258" name="Text Box 108"/>
            <p:cNvSpPr txBox="1"/>
            <p:nvPr/>
          </p:nvSpPr>
          <p:spPr>
            <a:xfrm>
              <a:off x="1293" y="1391"/>
              <a:ext cx="188" cy="231"/>
            </a:xfrm>
            <a:prstGeom prst="rect">
              <a:avLst/>
            </a:prstGeom>
            <a:noFill/>
            <a:ln w="9525">
              <a:noFill/>
            </a:ln>
          </p:spPr>
          <p:txBody>
            <a:bodyPr wrap="none">
              <a:spAutoFit/>
            </a:bodyPr>
            <a:p>
              <a:pPr eaLnBrk="1" hangingPunct="1"/>
              <a:r>
                <a:rPr lang="en-US" altLang="zh-CN" sz="1800" b="0" dirty="0">
                  <a:solidFill>
                    <a:srgbClr val="000000"/>
                  </a:solidFill>
                  <a:latin typeface="楷体_GB2312" panose="02010609030101010101" pitchFamily="49" charset="-122"/>
                  <a:ea typeface="楷体_GB2312" panose="02010609030101010101" pitchFamily="49" charset="-122"/>
                </a:rPr>
                <a:t>1</a:t>
              </a:r>
              <a:endParaRPr lang="en-US" altLang="zh-CN" sz="1800" b="0" dirty="0">
                <a:solidFill>
                  <a:srgbClr val="000000"/>
                </a:solidFill>
                <a:latin typeface="楷体_GB2312" panose="02010609030101010101" pitchFamily="49" charset="-122"/>
                <a:ea typeface="楷体_GB2312" panose="02010609030101010101" pitchFamily="49" charset="-122"/>
              </a:endParaRPr>
            </a:p>
          </p:txBody>
        </p:sp>
        <p:sp>
          <p:nvSpPr>
            <p:cNvPr id="9259" name="Text Box 109"/>
            <p:cNvSpPr txBox="1"/>
            <p:nvPr/>
          </p:nvSpPr>
          <p:spPr>
            <a:xfrm>
              <a:off x="768" y="1776"/>
              <a:ext cx="1296" cy="750"/>
            </a:xfrm>
            <a:prstGeom prst="rect">
              <a:avLst/>
            </a:prstGeom>
            <a:noFill/>
            <a:ln w="9525">
              <a:noFill/>
            </a:ln>
          </p:spPr>
          <p:txBody>
            <a:bodyPr>
              <a:spAutoFit/>
            </a:bodyPr>
            <a:p>
              <a:pPr algn="l" eaLnBrk="1" hangingPunct="1"/>
              <a:r>
                <a:rPr lang="zh-CN" altLang="en-US" sz="1800" dirty="0">
                  <a:solidFill>
                    <a:srgbClr val="000000"/>
                  </a:solidFill>
                  <a:latin typeface="楷体_GB2312" panose="02010609030101010101" pitchFamily="49" charset="-122"/>
                  <a:ea typeface="楷体_GB2312" panose="02010609030101010101" pitchFamily="49" charset="-122"/>
                </a:rPr>
                <a:t>需求的收入弹性</a:t>
              </a:r>
              <a:r>
                <a:rPr lang="zh-CN" altLang="en-US" sz="1800" b="0" dirty="0">
                  <a:solidFill>
                    <a:srgbClr val="000000"/>
                  </a:solidFill>
                  <a:latin typeface="楷体_GB2312" panose="02010609030101010101" pitchFamily="49" charset="-122"/>
                  <a:ea typeface="楷体_GB2312" panose="02010609030101010101" pitchFamily="49" charset="-122"/>
                </a:rPr>
                <a:t>是指因收入变动而引起的相应需求变化的变动率 </a:t>
              </a:r>
              <a:endParaRPr lang="zh-CN" altLang="en-US" sz="1800" b="0" dirty="0">
                <a:solidFill>
                  <a:srgbClr val="000000"/>
                </a:solidFill>
                <a:latin typeface="楷体_GB2312" panose="02010609030101010101" pitchFamily="49" charset="-122"/>
                <a:ea typeface="楷体_GB2312" panose="02010609030101010101" pitchFamily="49" charset="-122"/>
              </a:endParaRPr>
            </a:p>
          </p:txBody>
        </p:sp>
      </p:grpSp>
      <p:grpSp>
        <p:nvGrpSpPr>
          <p:cNvPr id="5" name="Group 110"/>
          <p:cNvGrpSpPr/>
          <p:nvPr/>
        </p:nvGrpSpPr>
        <p:grpSpPr>
          <a:xfrm>
            <a:off x="5039678" y="1878965"/>
            <a:ext cx="2166937" cy="4035425"/>
            <a:chOff x="2208" y="1296"/>
            <a:chExt cx="1365" cy="2542"/>
          </a:xfrm>
        </p:grpSpPr>
        <p:sp>
          <p:nvSpPr>
            <p:cNvPr id="9238" name="AutoShape 111"/>
            <p:cNvSpPr/>
            <p:nvPr/>
          </p:nvSpPr>
          <p:spPr>
            <a:xfrm>
              <a:off x="2208" y="1490"/>
              <a:ext cx="1363" cy="1800"/>
            </a:xfrm>
            <a:prstGeom prst="roundRect">
              <a:avLst>
                <a:gd name="adj" fmla="val 17509"/>
              </a:avLst>
            </a:prstGeom>
            <a:gradFill rotWithShape="1">
              <a:gsLst>
                <a:gs pos="0">
                  <a:srgbClr val="34B034"/>
                </a:gs>
                <a:gs pos="100000">
                  <a:srgbClr val="3F8B4A"/>
                </a:gs>
              </a:gsLst>
              <a:lin ang="2700000" scaled="1"/>
              <a:tileRect/>
            </a:gradFill>
            <a:ln w="9525">
              <a:noFill/>
            </a:ln>
          </p:spPr>
          <p:txBody>
            <a:bodyPr wrap="none" anchor="ctr"/>
            <a:p>
              <a:endParaRPr lang="zh-CN" altLang="en-US" dirty="0">
                <a:latin typeface="Arial" panose="020B0604020202020204" pitchFamily="34" charset="0"/>
              </a:endParaRPr>
            </a:p>
          </p:txBody>
        </p:sp>
        <p:sp>
          <p:nvSpPr>
            <p:cNvPr id="9239" name="AutoShape 112"/>
            <p:cNvSpPr/>
            <p:nvPr/>
          </p:nvSpPr>
          <p:spPr>
            <a:xfrm>
              <a:off x="2229" y="1495"/>
              <a:ext cx="1322" cy="1766"/>
            </a:xfrm>
            <a:prstGeom prst="roundRect">
              <a:avLst>
                <a:gd name="adj" fmla="val 16667"/>
              </a:avLst>
            </a:prstGeom>
            <a:solidFill>
              <a:srgbClr val="73E77E"/>
            </a:solidFill>
            <a:ln w="9525">
              <a:noFill/>
            </a:ln>
          </p:spPr>
          <p:txBody>
            <a:bodyPr wrap="none" anchor="ctr"/>
            <a:p>
              <a:endParaRPr lang="zh-CN" altLang="en-US" dirty="0">
                <a:latin typeface="Arial" panose="020B0604020202020204" pitchFamily="34" charset="0"/>
              </a:endParaRPr>
            </a:p>
          </p:txBody>
        </p:sp>
        <p:sp>
          <p:nvSpPr>
            <p:cNvPr id="9240" name="AutoShape 113"/>
            <p:cNvSpPr/>
            <p:nvPr/>
          </p:nvSpPr>
          <p:spPr>
            <a:xfrm>
              <a:off x="2240" y="2795"/>
              <a:ext cx="1304" cy="447"/>
            </a:xfrm>
            <a:prstGeom prst="roundRect">
              <a:avLst>
                <a:gd name="adj" fmla="val 50000"/>
              </a:avLst>
            </a:prstGeom>
            <a:gradFill rotWithShape="1">
              <a:gsLst>
                <a:gs pos="0">
                  <a:srgbClr val="73E77E"/>
                </a:gs>
                <a:gs pos="100000">
                  <a:srgbClr val="B3F2B9"/>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41" name="AutoShape 114"/>
            <p:cNvSpPr/>
            <p:nvPr/>
          </p:nvSpPr>
          <p:spPr>
            <a:xfrm>
              <a:off x="2240" y="1509"/>
              <a:ext cx="1304" cy="446"/>
            </a:xfrm>
            <a:prstGeom prst="roundRect">
              <a:avLst>
                <a:gd name="adj" fmla="val 50000"/>
              </a:avLst>
            </a:prstGeom>
            <a:gradFill rotWithShape="1">
              <a:gsLst>
                <a:gs pos="0">
                  <a:srgbClr val="D0F7D4"/>
                </a:gs>
                <a:gs pos="100000">
                  <a:srgbClr val="73E77E"/>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42" name="Oval 115"/>
            <p:cNvSpPr/>
            <p:nvPr/>
          </p:nvSpPr>
          <p:spPr>
            <a:xfrm>
              <a:off x="2677" y="1296"/>
              <a:ext cx="405" cy="405"/>
            </a:xfrm>
            <a:prstGeom prst="ellipse">
              <a:avLst/>
            </a:prstGeom>
            <a:solidFill>
              <a:srgbClr val="333333"/>
            </a:solidFill>
            <a:ln w="38100">
              <a:noFill/>
            </a:ln>
          </p:spPr>
          <p:txBody>
            <a:bodyPr anchor="ctr">
              <a:spAutoFit/>
            </a:bodyPr>
            <a:p>
              <a:endParaRPr lang="zh-CN" altLang="en-US" dirty="0">
                <a:latin typeface="Arial" panose="020B0604020202020204" pitchFamily="34" charset="0"/>
              </a:endParaRPr>
            </a:p>
          </p:txBody>
        </p:sp>
        <p:sp>
          <p:nvSpPr>
            <p:cNvPr id="9243" name="Oval 116"/>
            <p:cNvSpPr/>
            <p:nvPr/>
          </p:nvSpPr>
          <p:spPr>
            <a:xfrm>
              <a:off x="2681" y="1299"/>
              <a:ext cx="392" cy="392"/>
            </a:xfrm>
            <a:prstGeom prst="ellipse">
              <a:avLst/>
            </a:prstGeom>
            <a:gradFill rotWithShape="1">
              <a:gsLst>
                <a:gs pos="0">
                  <a:srgbClr val="636869"/>
                </a:gs>
                <a:gs pos="100000">
                  <a:srgbClr val="D6E1E2"/>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44" name="Oval 117"/>
            <p:cNvSpPr/>
            <p:nvPr/>
          </p:nvSpPr>
          <p:spPr>
            <a:xfrm>
              <a:off x="2686" y="1301"/>
              <a:ext cx="383" cy="383"/>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45" name="Oval 118"/>
            <p:cNvSpPr/>
            <p:nvPr/>
          </p:nvSpPr>
          <p:spPr>
            <a:xfrm>
              <a:off x="2690" y="1305"/>
              <a:ext cx="364" cy="357"/>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46" name="Oval 119"/>
            <p:cNvSpPr/>
            <p:nvPr/>
          </p:nvSpPr>
          <p:spPr>
            <a:xfrm>
              <a:off x="2712" y="1315"/>
              <a:ext cx="323" cy="290"/>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47" name="Text Box 120"/>
            <p:cNvSpPr txBox="1"/>
            <p:nvPr/>
          </p:nvSpPr>
          <p:spPr>
            <a:xfrm>
              <a:off x="2781" y="1391"/>
              <a:ext cx="188" cy="231"/>
            </a:xfrm>
            <a:prstGeom prst="rect">
              <a:avLst/>
            </a:prstGeom>
            <a:noFill/>
            <a:ln w="9525">
              <a:noFill/>
            </a:ln>
          </p:spPr>
          <p:txBody>
            <a:bodyPr wrap="none">
              <a:spAutoFit/>
            </a:bodyPr>
            <a:p>
              <a:pPr eaLnBrk="1" hangingPunct="1"/>
              <a:r>
                <a:rPr lang="en-US" altLang="zh-CN" sz="1800" b="0" dirty="0">
                  <a:solidFill>
                    <a:srgbClr val="000000"/>
                  </a:solidFill>
                  <a:latin typeface="楷体_GB2312" panose="02010609030101010101" pitchFamily="49" charset="-122"/>
                  <a:ea typeface="楷体_GB2312" panose="02010609030101010101" pitchFamily="49" charset="-122"/>
                </a:rPr>
                <a:t>2</a:t>
              </a:r>
              <a:endParaRPr lang="en-US" altLang="zh-CN" sz="1800" b="0" dirty="0">
                <a:solidFill>
                  <a:srgbClr val="000000"/>
                </a:solidFill>
                <a:latin typeface="楷体_GB2312" panose="02010609030101010101" pitchFamily="49" charset="-122"/>
                <a:ea typeface="楷体_GB2312" panose="02010609030101010101" pitchFamily="49" charset="-122"/>
              </a:endParaRPr>
            </a:p>
          </p:txBody>
        </p:sp>
        <p:sp>
          <p:nvSpPr>
            <p:cNvPr id="9248" name="Text Box 121"/>
            <p:cNvSpPr txBox="1"/>
            <p:nvPr/>
          </p:nvSpPr>
          <p:spPr>
            <a:xfrm>
              <a:off x="2256" y="1776"/>
              <a:ext cx="1296" cy="1096"/>
            </a:xfrm>
            <a:prstGeom prst="rect">
              <a:avLst/>
            </a:prstGeom>
            <a:noFill/>
            <a:ln w="9525">
              <a:noFill/>
            </a:ln>
          </p:spPr>
          <p:txBody>
            <a:bodyPr>
              <a:spAutoFit/>
            </a:bodyPr>
            <a:p>
              <a:pPr algn="l" eaLnBrk="1" hangingPunct="1"/>
              <a:r>
                <a:rPr lang="zh-CN" altLang="en-US" sz="1800" dirty="0">
                  <a:solidFill>
                    <a:srgbClr val="000000"/>
                  </a:solidFill>
                  <a:latin typeface="楷体_GB2312" panose="02010609030101010101" pitchFamily="49" charset="-122"/>
                  <a:ea typeface="楷体_GB2312" panose="02010609030101010101" pitchFamily="49" charset="-122"/>
                </a:rPr>
                <a:t>需求的价格弹性</a:t>
              </a:r>
              <a:r>
                <a:rPr lang="zh-CN" altLang="en-US" sz="1800" b="0" dirty="0">
                  <a:solidFill>
                    <a:srgbClr val="000000"/>
                  </a:solidFill>
                  <a:latin typeface="楷体_GB2312" panose="02010609030101010101" pitchFamily="49" charset="-122"/>
                  <a:ea typeface="楷体_GB2312" panose="02010609030101010101" pitchFamily="49" charset="-122"/>
                </a:rPr>
                <a:t>是指因价格变动而引起的需求量变动的变动率反映了需求量对价格变动的敏感度。</a:t>
              </a:r>
              <a:endParaRPr lang="zh-CN" altLang="en-US" sz="1800" b="0" dirty="0">
                <a:solidFill>
                  <a:srgbClr val="000000"/>
                </a:solidFill>
                <a:latin typeface="楷体_GB2312" panose="02010609030101010101" pitchFamily="49" charset="-122"/>
                <a:ea typeface="楷体_GB2312" panose="02010609030101010101" pitchFamily="49" charset="-122"/>
              </a:endParaRPr>
            </a:p>
          </p:txBody>
        </p:sp>
        <p:sp>
          <p:nvSpPr>
            <p:cNvPr id="9249" name="AutoShape 122"/>
            <p:cNvSpPr/>
            <p:nvPr/>
          </p:nvSpPr>
          <p:spPr>
            <a:xfrm>
              <a:off x="2210" y="3290"/>
              <a:ext cx="1363" cy="548"/>
            </a:xfrm>
            <a:prstGeom prst="roundRect">
              <a:avLst>
                <a:gd name="adj" fmla="val 40389"/>
              </a:avLst>
            </a:prstGeom>
            <a:gradFill rotWithShape="1">
              <a:gsLst>
                <a:gs pos="0">
                  <a:srgbClr val="58A4AE"/>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50" name="AutoShape 123"/>
            <p:cNvSpPr/>
            <p:nvPr/>
          </p:nvSpPr>
          <p:spPr>
            <a:xfrm>
              <a:off x="2238" y="3305"/>
              <a:ext cx="1304" cy="487"/>
            </a:xfrm>
            <a:prstGeom prst="roundRect">
              <a:avLst>
                <a:gd name="adj" fmla="val 50000"/>
              </a:avLst>
            </a:prstGeom>
            <a:gradFill rotWithShape="1">
              <a:gsLst>
                <a:gs pos="0">
                  <a:srgbClr val="72B2BB"/>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grpSp>
      <p:grpSp>
        <p:nvGrpSpPr>
          <p:cNvPr id="6" name="Group 124"/>
          <p:cNvGrpSpPr/>
          <p:nvPr/>
        </p:nvGrpSpPr>
        <p:grpSpPr>
          <a:xfrm>
            <a:off x="7395528" y="1878965"/>
            <a:ext cx="2170112" cy="4035425"/>
            <a:chOff x="3692" y="1296"/>
            <a:chExt cx="1367" cy="2542"/>
          </a:xfrm>
        </p:grpSpPr>
        <p:sp>
          <p:nvSpPr>
            <p:cNvPr id="9224" name="AutoShape 125"/>
            <p:cNvSpPr/>
            <p:nvPr/>
          </p:nvSpPr>
          <p:spPr>
            <a:xfrm>
              <a:off x="3696" y="1490"/>
              <a:ext cx="1363" cy="1800"/>
            </a:xfrm>
            <a:prstGeom prst="roundRect">
              <a:avLst>
                <a:gd name="adj" fmla="val 17509"/>
              </a:avLst>
            </a:prstGeom>
            <a:gradFill rotWithShape="1">
              <a:gsLst>
                <a:gs pos="0">
                  <a:srgbClr val="B59F43"/>
                </a:gs>
                <a:gs pos="100000">
                  <a:srgbClr val="8F8849"/>
                </a:gs>
              </a:gsLst>
              <a:lin ang="2700000" scaled="1"/>
              <a:tileRect/>
            </a:gradFill>
            <a:ln w="9525">
              <a:noFill/>
            </a:ln>
          </p:spPr>
          <p:txBody>
            <a:bodyPr wrap="none" anchor="ctr"/>
            <a:p>
              <a:endParaRPr lang="zh-CN" altLang="en-US" dirty="0">
                <a:latin typeface="Arial" panose="020B0604020202020204" pitchFamily="34" charset="0"/>
              </a:endParaRPr>
            </a:p>
          </p:txBody>
        </p:sp>
        <p:sp>
          <p:nvSpPr>
            <p:cNvPr id="9225" name="AutoShape 126"/>
            <p:cNvSpPr/>
            <p:nvPr/>
          </p:nvSpPr>
          <p:spPr>
            <a:xfrm>
              <a:off x="3717" y="1495"/>
              <a:ext cx="1322" cy="1766"/>
            </a:xfrm>
            <a:prstGeom prst="roundRect">
              <a:avLst>
                <a:gd name="adj" fmla="val 16667"/>
              </a:avLst>
            </a:prstGeom>
            <a:solidFill>
              <a:srgbClr val="E9E065"/>
            </a:solidFill>
            <a:ln w="9525">
              <a:noFill/>
            </a:ln>
          </p:spPr>
          <p:txBody>
            <a:bodyPr wrap="none" anchor="ctr"/>
            <a:p>
              <a:endParaRPr lang="zh-CN" altLang="en-US" dirty="0">
                <a:latin typeface="Arial" panose="020B0604020202020204" pitchFamily="34" charset="0"/>
              </a:endParaRPr>
            </a:p>
          </p:txBody>
        </p:sp>
        <p:sp>
          <p:nvSpPr>
            <p:cNvPr id="9226" name="AutoShape 127"/>
            <p:cNvSpPr/>
            <p:nvPr/>
          </p:nvSpPr>
          <p:spPr>
            <a:xfrm>
              <a:off x="3728" y="2795"/>
              <a:ext cx="1304" cy="447"/>
            </a:xfrm>
            <a:prstGeom prst="roundRect">
              <a:avLst>
                <a:gd name="adj" fmla="val 50000"/>
              </a:avLst>
            </a:prstGeom>
            <a:gradFill rotWithShape="1">
              <a:gsLst>
                <a:gs pos="0">
                  <a:srgbClr val="E9E065"/>
                </a:gs>
                <a:gs pos="100000">
                  <a:srgbClr val="F2EDA6"/>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27" name="AutoShape 128"/>
            <p:cNvSpPr/>
            <p:nvPr/>
          </p:nvSpPr>
          <p:spPr>
            <a:xfrm>
              <a:off x="3728" y="1509"/>
              <a:ext cx="1304" cy="446"/>
            </a:xfrm>
            <a:prstGeom prst="roundRect">
              <a:avLst>
                <a:gd name="adj" fmla="val 50000"/>
              </a:avLst>
            </a:prstGeom>
            <a:gradFill rotWithShape="1">
              <a:gsLst>
                <a:gs pos="0">
                  <a:srgbClr val="F8F5CC"/>
                </a:gs>
                <a:gs pos="100000">
                  <a:srgbClr val="E9E065"/>
                </a:gs>
              </a:gsLst>
              <a:lin ang="5400000" scaled="1"/>
              <a:tileRect/>
            </a:gradFill>
            <a:ln w="9525">
              <a:noFill/>
            </a:ln>
          </p:spPr>
          <p:txBody>
            <a:bodyPr wrap="none" anchor="ctr"/>
            <a:p>
              <a:endParaRPr lang="zh-CN" altLang="en-US" dirty="0">
                <a:latin typeface="Arial" panose="020B0604020202020204" pitchFamily="34" charset="0"/>
              </a:endParaRPr>
            </a:p>
          </p:txBody>
        </p:sp>
        <p:grpSp>
          <p:nvGrpSpPr>
            <p:cNvPr id="9228" name="Group 129"/>
            <p:cNvGrpSpPr/>
            <p:nvPr/>
          </p:nvGrpSpPr>
          <p:grpSpPr>
            <a:xfrm>
              <a:off x="4165" y="1296"/>
              <a:ext cx="405" cy="405"/>
              <a:chOff x="1289" y="582"/>
              <a:chExt cx="668" cy="668"/>
            </a:xfrm>
          </p:grpSpPr>
          <p:sp>
            <p:nvSpPr>
              <p:cNvPr id="9233" name="Oval 130"/>
              <p:cNvSpPr/>
              <p:nvPr/>
            </p:nvSpPr>
            <p:spPr>
              <a:xfrm>
                <a:off x="1289" y="582"/>
                <a:ext cx="668" cy="668"/>
              </a:xfrm>
              <a:prstGeom prst="ellipse">
                <a:avLst/>
              </a:prstGeom>
              <a:solidFill>
                <a:srgbClr val="333333"/>
              </a:solidFill>
              <a:ln w="38100">
                <a:noFill/>
              </a:ln>
            </p:spPr>
            <p:txBody>
              <a:bodyPr anchor="ctr">
                <a:spAutoFit/>
              </a:bodyPr>
              <a:p>
                <a:endParaRPr lang="zh-CN" altLang="en-US" dirty="0">
                  <a:latin typeface="Arial" panose="020B0604020202020204" pitchFamily="34" charset="0"/>
                </a:endParaRPr>
              </a:p>
            </p:txBody>
          </p:sp>
          <p:sp>
            <p:nvSpPr>
              <p:cNvPr id="9234" name="Oval 131"/>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35" name="Oval 132"/>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36" name="Oval 133"/>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sp>
            <p:nvSpPr>
              <p:cNvPr id="9237" name="Oval 134"/>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endParaRPr lang="zh-CN" altLang="en-US" dirty="0">
                  <a:latin typeface="Arial" panose="020B0604020202020204" pitchFamily="34" charset="0"/>
                </a:endParaRPr>
              </a:p>
            </p:txBody>
          </p:sp>
        </p:grpSp>
        <p:sp>
          <p:nvSpPr>
            <p:cNvPr id="9229" name="Text Box 135"/>
            <p:cNvSpPr txBox="1"/>
            <p:nvPr/>
          </p:nvSpPr>
          <p:spPr>
            <a:xfrm>
              <a:off x="4269" y="1391"/>
              <a:ext cx="188" cy="231"/>
            </a:xfrm>
            <a:prstGeom prst="rect">
              <a:avLst/>
            </a:prstGeom>
            <a:noFill/>
            <a:ln w="9525">
              <a:noFill/>
            </a:ln>
          </p:spPr>
          <p:txBody>
            <a:bodyPr wrap="none">
              <a:spAutoFit/>
            </a:bodyPr>
            <a:p>
              <a:pPr eaLnBrk="1" hangingPunct="1"/>
              <a:r>
                <a:rPr lang="en-US" altLang="zh-CN" sz="1800" b="0" dirty="0">
                  <a:solidFill>
                    <a:srgbClr val="000000"/>
                  </a:solidFill>
                  <a:latin typeface="楷体_GB2312" panose="02010609030101010101" pitchFamily="49" charset="-122"/>
                  <a:ea typeface="楷体_GB2312" panose="02010609030101010101" pitchFamily="49" charset="-122"/>
                </a:rPr>
                <a:t>3</a:t>
              </a:r>
              <a:endParaRPr lang="en-US" altLang="zh-CN" sz="1800" b="0" dirty="0">
                <a:solidFill>
                  <a:srgbClr val="000000"/>
                </a:solidFill>
                <a:latin typeface="楷体_GB2312" panose="02010609030101010101" pitchFamily="49" charset="-122"/>
                <a:ea typeface="楷体_GB2312" panose="02010609030101010101" pitchFamily="49" charset="-122"/>
              </a:endParaRPr>
            </a:p>
          </p:txBody>
        </p:sp>
        <p:sp>
          <p:nvSpPr>
            <p:cNvPr id="9230" name="Text Box 136"/>
            <p:cNvSpPr txBox="1"/>
            <p:nvPr/>
          </p:nvSpPr>
          <p:spPr>
            <a:xfrm>
              <a:off x="3744" y="1776"/>
              <a:ext cx="1296" cy="923"/>
            </a:xfrm>
            <a:prstGeom prst="rect">
              <a:avLst/>
            </a:prstGeom>
            <a:noFill/>
            <a:ln w="9525">
              <a:noFill/>
            </a:ln>
          </p:spPr>
          <p:txBody>
            <a:bodyPr>
              <a:spAutoFit/>
            </a:bodyPr>
            <a:p>
              <a:pPr algn="l" eaLnBrk="1" hangingPunct="1"/>
              <a:r>
                <a:rPr lang="zh-CN" altLang="en-US" sz="1800" dirty="0">
                  <a:solidFill>
                    <a:srgbClr val="000000"/>
                  </a:solidFill>
                  <a:latin typeface="楷体_GB2312" panose="02010609030101010101" pitchFamily="49" charset="-122"/>
                  <a:ea typeface="楷体_GB2312" panose="02010609030101010101" pitchFamily="49" charset="-122"/>
                </a:rPr>
                <a:t>需求交叉弹性</a:t>
              </a:r>
              <a:r>
                <a:rPr lang="zh-CN" altLang="en-US" sz="1800" b="0" dirty="0">
                  <a:solidFill>
                    <a:srgbClr val="000000"/>
                  </a:solidFill>
                  <a:latin typeface="楷体_GB2312" panose="02010609030101010101" pitchFamily="49" charset="-122"/>
                  <a:ea typeface="楷体_GB2312" panose="02010609030101010101" pitchFamily="49" charset="-122"/>
                </a:rPr>
                <a:t>是</a:t>
              </a:r>
              <a:endParaRPr lang="zh-CN" altLang="en-US" sz="1800" b="0" dirty="0">
                <a:solidFill>
                  <a:srgbClr val="000000"/>
                </a:solidFill>
                <a:latin typeface="楷体_GB2312" panose="02010609030101010101" pitchFamily="49" charset="-122"/>
                <a:ea typeface="楷体_GB2312" panose="02010609030101010101" pitchFamily="49" charset="-122"/>
              </a:endParaRPr>
            </a:p>
            <a:p>
              <a:pPr algn="l" eaLnBrk="1" hangingPunct="1"/>
              <a:r>
                <a:rPr lang="zh-CN" altLang="en-US" sz="1800" b="0" dirty="0">
                  <a:solidFill>
                    <a:srgbClr val="000000"/>
                  </a:solidFill>
                  <a:latin typeface="楷体_GB2312" panose="02010609030101010101" pitchFamily="49" charset="-122"/>
                  <a:ea typeface="楷体_GB2312" panose="02010609030101010101" pitchFamily="49" charset="-122"/>
                </a:rPr>
                <a:t>一种商品的需求量变动对另一种商品价格变动的反应程度。</a:t>
              </a:r>
              <a:endParaRPr lang="zh-CN" altLang="en-US" sz="1800" b="0" dirty="0">
                <a:solidFill>
                  <a:srgbClr val="000000"/>
                </a:solidFill>
                <a:latin typeface="楷体_GB2312" panose="02010609030101010101" pitchFamily="49" charset="-122"/>
                <a:ea typeface="楷体_GB2312" panose="02010609030101010101" pitchFamily="49" charset="-122"/>
              </a:endParaRPr>
            </a:p>
          </p:txBody>
        </p:sp>
        <p:sp>
          <p:nvSpPr>
            <p:cNvPr id="9231" name="AutoShape 137"/>
            <p:cNvSpPr/>
            <p:nvPr/>
          </p:nvSpPr>
          <p:spPr>
            <a:xfrm>
              <a:off x="3692" y="3290"/>
              <a:ext cx="1363" cy="548"/>
            </a:xfrm>
            <a:prstGeom prst="roundRect">
              <a:avLst>
                <a:gd name="adj" fmla="val 40389"/>
              </a:avLst>
            </a:prstGeom>
            <a:gradFill rotWithShape="1">
              <a:gsLst>
                <a:gs pos="0">
                  <a:srgbClr val="99BACC"/>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sp>
          <p:nvSpPr>
            <p:cNvPr id="9232" name="AutoShape 138"/>
            <p:cNvSpPr/>
            <p:nvPr/>
          </p:nvSpPr>
          <p:spPr>
            <a:xfrm>
              <a:off x="3720" y="3305"/>
              <a:ext cx="1304" cy="487"/>
            </a:xfrm>
            <a:prstGeom prst="roundRect">
              <a:avLst>
                <a:gd name="adj" fmla="val 50000"/>
              </a:avLst>
            </a:prstGeom>
            <a:gradFill rotWithShape="1">
              <a:gsLst>
                <a:gs pos="0">
                  <a:srgbClr val="C8DAD4"/>
                </a:gs>
                <a:gs pos="100000">
                  <a:srgbClr val="FFFFFF"/>
                </a:gs>
              </a:gsLst>
              <a:lin ang="5400000" scaled="1"/>
              <a:tileRect/>
            </a:gradFill>
            <a:ln w="9525">
              <a:noFill/>
            </a:ln>
          </p:spPr>
          <p:txBody>
            <a:bodyPr wrap="none" anchor="ctr"/>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竞争者的产品和价格</a:t>
            </a:r>
            <a:endParaRPr lang="zh-CN" altLang="zh-CN" dirty="0"/>
          </a:p>
        </p:txBody>
      </p:sp>
      <p:sp>
        <p:nvSpPr>
          <p:cNvPr id="4" name="文本框 3"/>
          <p:cNvSpPr txBox="1"/>
          <p:nvPr/>
        </p:nvSpPr>
        <p:spPr>
          <a:xfrm>
            <a:off x="1242060" y="1721485"/>
            <a:ext cx="9811385" cy="2122805"/>
          </a:xfrm>
          <a:prstGeom prst="rect">
            <a:avLst/>
          </a:prstGeom>
          <a:noFill/>
        </p:spPr>
        <p:txBody>
          <a:bodyPr wrap="square" rtlCol="0" anchor="t">
            <a:spAutoFit/>
          </a:bodyPr>
          <a:p>
            <a:pPr>
              <a:spcBef>
                <a:spcPct val="50000"/>
              </a:spcBef>
            </a:pPr>
            <a:r>
              <a:rPr lang="zh-CN" altLang="en-US" sz="2400" dirty="0">
                <a:solidFill>
                  <a:srgbClr val="FF3300"/>
                </a:solidFill>
                <a:latin typeface="Arial" panose="020B0604020202020204" pitchFamily="34" charset="0"/>
                <a:ea typeface="黑体" panose="02010609060101010101" pitchFamily="2" charset="-122"/>
                <a:sym typeface="+mn-ea"/>
              </a:rPr>
              <a:t>划分市场结构的依据：</a:t>
            </a:r>
            <a:endParaRPr lang="zh-CN" altLang="en-US" sz="2400" dirty="0">
              <a:solidFill>
                <a:srgbClr val="FF3300"/>
              </a:solidFill>
              <a:latin typeface="Arial" panose="020B0604020202020204" pitchFamily="34" charset="0"/>
              <a:ea typeface="黑体" panose="02010609060101010101" pitchFamily="2" charset="-122"/>
            </a:endParaRPr>
          </a:p>
          <a:p>
            <a:pPr lvl="2" algn="l">
              <a:spcBef>
                <a:spcPct val="50000"/>
              </a:spcBef>
              <a:buChar char="•"/>
            </a:pPr>
            <a:r>
              <a:rPr lang="zh-CN" altLang="en-US" sz="2400" dirty="0">
                <a:solidFill>
                  <a:srgbClr val="000000"/>
                </a:solidFill>
                <a:latin typeface="Arial" panose="020B0604020202020204" pitchFamily="34" charset="0"/>
                <a:ea typeface="宋体" panose="02010600030101010101" pitchFamily="2" charset="-122"/>
                <a:sym typeface="+mn-ea"/>
              </a:rPr>
              <a:t>行业内企业数目</a:t>
            </a:r>
            <a:endParaRPr lang="zh-CN" altLang="en-US" sz="2400" dirty="0">
              <a:solidFill>
                <a:srgbClr val="000000"/>
              </a:solidFill>
              <a:latin typeface="Arial" panose="020B0604020202020204" pitchFamily="34" charset="0"/>
              <a:ea typeface="宋体" panose="02010600030101010101" pitchFamily="2" charset="-122"/>
            </a:endParaRPr>
          </a:p>
          <a:p>
            <a:pPr lvl="2" algn="l">
              <a:spcBef>
                <a:spcPct val="50000"/>
              </a:spcBef>
              <a:buChar char="•"/>
            </a:pPr>
            <a:r>
              <a:rPr lang="zh-CN" altLang="en-US" sz="2400" dirty="0">
                <a:solidFill>
                  <a:srgbClr val="000000"/>
                </a:solidFill>
                <a:latin typeface="Arial" panose="020B0604020202020204" pitchFamily="34" charset="0"/>
                <a:ea typeface="宋体" panose="02010600030101010101" pitchFamily="2" charset="-122"/>
                <a:sym typeface="+mn-ea"/>
              </a:rPr>
              <a:t>企业规模</a:t>
            </a:r>
            <a:endParaRPr lang="zh-CN" altLang="en-US" sz="2400" dirty="0">
              <a:solidFill>
                <a:srgbClr val="000000"/>
              </a:solidFill>
              <a:latin typeface="Arial" panose="020B0604020202020204" pitchFamily="34" charset="0"/>
              <a:ea typeface="宋体" panose="02010600030101010101" pitchFamily="2" charset="-122"/>
            </a:endParaRPr>
          </a:p>
          <a:p>
            <a:pPr lvl="2" algn="l">
              <a:spcBef>
                <a:spcPct val="50000"/>
              </a:spcBef>
              <a:buChar char="•"/>
            </a:pPr>
            <a:r>
              <a:rPr lang="zh-CN" altLang="en-US" sz="2400" dirty="0">
                <a:solidFill>
                  <a:srgbClr val="000000"/>
                </a:solidFill>
                <a:latin typeface="Arial" panose="020B0604020202020204" pitchFamily="34" charset="0"/>
                <a:ea typeface="宋体" panose="02010600030101010101" pitchFamily="2" charset="-122"/>
                <a:sym typeface="+mn-ea"/>
              </a:rPr>
              <a:t>产品是否同质</a:t>
            </a:r>
            <a:endParaRPr lang="zh-CN" altLang="en-US" sz="2400"/>
          </a:p>
        </p:txBody>
      </p:sp>
      <p:sp>
        <p:nvSpPr>
          <p:cNvPr id="2" name="文本框 1"/>
          <p:cNvSpPr txBox="1"/>
          <p:nvPr/>
        </p:nvSpPr>
        <p:spPr>
          <a:xfrm>
            <a:off x="6064885" y="3844290"/>
            <a:ext cx="3519170" cy="2245360"/>
          </a:xfrm>
          <a:prstGeom prst="rect">
            <a:avLst/>
          </a:prstGeom>
          <a:noFill/>
        </p:spPr>
        <p:txBody>
          <a:bodyPr wrap="square" rtlCol="0" anchor="t">
            <a:spAutoFit/>
          </a:bodyPr>
          <a:p>
            <a:pPr>
              <a:spcBef>
                <a:spcPct val="50000"/>
              </a:spcBef>
            </a:pPr>
            <a:r>
              <a:rPr lang="zh-CN" altLang="en-US" sz="2000" dirty="0">
                <a:solidFill>
                  <a:srgbClr val="FF3300"/>
                </a:solidFill>
                <a:latin typeface="黑体" panose="02010609060101010101" pitchFamily="2" charset="-122"/>
                <a:ea typeface="黑体" panose="02010609060101010101" pitchFamily="2" charset="-122"/>
                <a:sym typeface="+mn-ea"/>
              </a:rPr>
              <a:t>可分为：</a:t>
            </a:r>
            <a:endParaRPr lang="zh-CN" altLang="en-US" sz="2000" dirty="0">
              <a:solidFill>
                <a:srgbClr val="FF3300"/>
              </a:solidFill>
              <a:latin typeface="黑体" panose="02010609060101010101" pitchFamily="2" charset="-122"/>
              <a:ea typeface="黑体" panose="02010609060101010101" pitchFamily="2" charset="-122"/>
            </a:endParaRPr>
          </a:p>
          <a:p>
            <a:pPr>
              <a:spcBef>
                <a:spcPct val="50000"/>
              </a:spcBef>
            </a:pPr>
            <a:r>
              <a:rPr lang="zh-CN" altLang="en-US" sz="2000" i="1" dirty="0">
                <a:solidFill>
                  <a:srgbClr val="000000"/>
                </a:solidFill>
                <a:latin typeface="Arial" panose="020B0604020202020204" pitchFamily="34" charset="0"/>
                <a:ea typeface="宋体" panose="02010600030101010101" pitchFamily="2" charset="-122"/>
                <a:sym typeface="+mn-ea"/>
              </a:rPr>
              <a:t>完全竞争市场</a:t>
            </a:r>
            <a:endParaRPr lang="zh-CN" altLang="en-US" sz="2000" i="1" dirty="0">
              <a:solidFill>
                <a:srgbClr val="000000"/>
              </a:solidFill>
              <a:latin typeface="Arial" panose="020B0604020202020204" pitchFamily="34" charset="0"/>
              <a:ea typeface="宋体" panose="02010600030101010101" pitchFamily="2" charset="-122"/>
            </a:endParaRPr>
          </a:p>
          <a:p>
            <a:pPr>
              <a:spcBef>
                <a:spcPct val="50000"/>
              </a:spcBef>
            </a:pPr>
            <a:r>
              <a:rPr lang="zh-CN" altLang="en-US" sz="2000" i="1" dirty="0">
                <a:solidFill>
                  <a:srgbClr val="000000"/>
                </a:solidFill>
                <a:latin typeface="Arial" panose="020B0604020202020204" pitchFamily="34" charset="0"/>
                <a:ea typeface="宋体" panose="02010600030101010101" pitchFamily="2" charset="-122"/>
                <a:sym typeface="+mn-ea"/>
              </a:rPr>
              <a:t>垄断竞争市场</a:t>
            </a:r>
            <a:endParaRPr lang="zh-CN" altLang="en-US" sz="2000" i="1" dirty="0">
              <a:solidFill>
                <a:srgbClr val="000000"/>
              </a:solidFill>
              <a:latin typeface="Arial" panose="020B0604020202020204" pitchFamily="34" charset="0"/>
              <a:ea typeface="宋体" panose="02010600030101010101" pitchFamily="2" charset="-122"/>
            </a:endParaRPr>
          </a:p>
          <a:p>
            <a:pPr>
              <a:spcBef>
                <a:spcPct val="50000"/>
              </a:spcBef>
            </a:pPr>
            <a:r>
              <a:rPr lang="zh-CN" altLang="en-US" sz="2000" i="1" dirty="0">
                <a:solidFill>
                  <a:srgbClr val="000000"/>
                </a:solidFill>
                <a:latin typeface="Arial" panose="020B0604020202020204" pitchFamily="34" charset="0"/>
                <a:ea typeface="宋体" panose="02010600030101010101" pitchFamily="2" charset="-122"/>
                <a:sym typeface="+mn-ea"/>
              </a:rPr>
              <a:t>寡头竞争市场</a:t>
            </a:r>
            <a:endParaRPr lang="zh-CN" altLang="en-US" sz="2000" i="1" dirty="0">
              <a:solidFill>
                <a:srgbClr val="000000"/>
              </a:solidFill>
              <a:latin typeface="Arial" panose="020B0604020202020204" pitchFamily="34" charset="0"/>
              <a:ea typeface="宋体" panose="02010600030101010101" pitchFamily="2" charset="-122"/>
            </a:endParaRPr>
          </a:p>
          <a:p>
            <a:pPr>
              <a:spcBef>
                <a:spcPct val="50000"/>
              </a:spcBef>
            </a:pPr>
            <a:r>
              <a:rPr lang="zh-CN" altLang="en-US" sz="2000" i="1" dirty="0">
                <a:solidFill>
                  <a:srgbClr val="000000"/>
                </a:solidFill>
                <a:latin typeface="Arial" panose="020B0604020202020204" pitchFamily="34" charset="0"/>
                <a:ea typeface="宋体" panose="02010600030101010101" pitchFamily="2" charset="-122"/>
                <a:sym typeface="+mn-ea"/>
              </a:rPr>
              <a:t>纯粹垄断市场</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市场一：完全竞争市场</a:t>
            </a:r>
            <a:endParaRPr lang="zh-CN" altLang="en-US" dirty="0"/>
          </a:p>
        </p:txBody>
      </p:sp>
      <p:sp>
        <p:nvSpPr>
          <p:cNvPr id="4" name="文本框 3"/>
          <p:cNvSpPr txBox="1"/>
          <p:nvPr/>
        </p:nvSpPr>
        <p:spPr>
          <a:xfrm>
            <a:off x="1242060" y="1721485"/>
            <a:ext cx="9811385" cy="3857625"/>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市场上有许多卖主和买主，他们买卖的商品只占商品总量的一小部分</a:t>
            </a:r>
            <a:endParaRPr lang="zh-CN" altLang="en-US" sz="2400" b="0" dirty="0">
              <a:solidFill>
                <a:srgbClr val="000000"/>
              </a:solidFill>
              <a:latin typeface="楷体_GB2312" panose="02010609030101010101" pitchFamily="49" charset="-122"/>
              <a:ea typeface="楷体_GB2312" panose="02010609030101010101" pitchFamily="49" charset="-122"/>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他们买卖的商品都是相同的</a:t>
            </a:r>
            <a:endParaRPr lang="zh-CN" altLang="en-US" sz="2400" b="0" dirty="0">
              <a:solidFill>
                <a:srgbClr val="000000"/>
              </a:solidFill>
              <a:latin typeface="楷体_GB2312" panose="02010609030101010101" pitchFamily="49" charset="-122"/>
              <a:ea typeface="楷体_GB2312" panose="02010609030101010101" pitchFamily="49" charset="-122"/>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新卖主可以自由进入市场</a:t>
            </a:r>
            <a:endParaRPr lang="zh-CN" altLang="en-US" sz="2400" b="0" dirty="0">
              <a:solidFill>
                <a:srgbClr val="000000"/>
              </a:solidFill>
              <a:latin typeface="楷体_GB2312" panose="02010609030101010101" pitchFamily="49" charset="-122"/>
              <a:ea typeface="楷体_GB2312" panose="02010609030101010101" pitchFamily="49" charset="-122"/>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买主和卖主对市场信息尤其是市场价格变动的信息完全了解</a:t>
            </a:r>
            <a:endParaRPr lang="zh-CN" altLang="en-US" sz="2400" b="0" dirty="0">
              <a:solidFill>
                <a:srgbClr val="000000"/>
              </a:solidFill>
              <a:latin typeface="楷体_GB2312" panose="02010609030101010101" pitchFamily="49" charset="-122"/>
              <a:ea typeface="楷体_GB2312" panose="02010609030101010101" pitchFamily="49" charset="-122"/>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生产要素在各行业之间有完全的流动性</a:t>
            </a:r>
            <a:endParaRPr lang="zh-CN" altLang="en-US" sz="2400" b="0" dirty="0">
              <a:solidFill>
                <a:srgbClr val="000000"/>
              </a:solidFill>
              <a:latin typeface="楷体_GB2312" panose="02010609030101010101" pitchFamily="49" charset="-122"/>
              <a:ea typeface="楷体_GB2312" panose="02010609030101010101" pitchFamily="49" charset="-122"/>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所有卖主出售商品的条件都相同</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市场二：垄断竞争市场</a:t>
            </a:r>
            <a:endParaRPr lang="zh-CN" altLang="en-US" dirty="0"/>
          </a:p>
        </p:txBody>
      </p:sp>
      <p:sp>
        <p:nvSpPr>
          <p:cNvPr id="4" name="文本框 3"/>
          <p:cNvSpPr txBox="1"/>
          <p:nvPr/>
        </p:nvSpPr>
        <p:spPr>
          <a:xfrm>
            <a:off x="1242060" y="1721485"/>
            <a:ext cx="9811385" cy="2602230"/>
          </a:xfrm>
          <a:prstGeom prst="rect">
            <a:avLst/>
          </a:prstGeom>
          <a:noFill/>
        </p:spPr>
        <p:txBody>
          <a:bodyPr wrap="square" rtlCol="0" anchor="t">
            <a:spAutoFit/>
          </a:bodyPr>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同行业各企业间的产品相似但不相同</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行业进入比较容易，但不生产完全相同的产品</a:t>
            </a:r>
            <a:endParaRPr lang="zh-CN" altLang="en-US" sz="2400" dirty="0">
              <a:solidFill>
                <a:srgbClr val="000000"/>
              </a:solidFill>
              <a:latin typeface="楷体_GB2312" panose="02010609030101010101" pitchFamily="49" charset="-122"/>
              <a:ea typeface="楷体_GB2312" panose="02010609030101010101" pitchFamily="49" charset="-122"/>
              <a:sym typeface="+mn-ea"/>
            </a:endParaRPr>
          </a:p>
          <a:p>
            <a:pPr marL="342900" indent="-342900" algn="l">
              <a:lnSpc>
                <a:spcPct val="170000"/>
              </a:lnSpc>
              <a:buFont typeface="Wingdings" panose="05000000000000000000" charset="0"/>
              <a:buChar char="l"/>
            </a:pPr>
            <a:r>
              <a:rPr lang="zh-CN" altLang="en-US" sz="2400" dirty="0">
                <a:solidFill>
                  <a:srgbClr val="000000"/>
                </a:solidFill>
                <a:latin typeface="楷体_GB2312" panose="02010609030101010101" pitchFamily="49" charset="-122"/>
                <a:ea typeface="楷体_GB2312" panose="02010609030101010101" pitchFamily="49" charset="-122"/>
                <a:sym typeface="+mn-ea"/>
              </a:rPr>
              <a:t>就某个特定产品而言，生产企业很少甚至只有一个，但同类产品的生产者很多</a:t>
            </a:r>
            <a:endParaRPr lang="zh-CN" altLang="en-US" sz="2400"/>
          </a:p>
        </p:txBody>
      </p:sp>
      <p:grpSp>
        <p:nvGrpSpPr>
          <p:cNvPr id="2" name="Group 13"/>
          <p:cNvGrpSpPr/>
          <p:nvPr/>
        </p:nvGrpSpPr>
        <p:grpSpPr>
          <a:xfrm>
            <a:off x="2080895" y="4323715"/>
            <a:ext cx="6898005" cy="1727200"/>
            <a:chOff x="748" y="2750"/>
            <a:chExt cx="4128" cy="1088"/>
          </a:xfrm>
        </p:grpSpPr>
        <p:sp>
          <p:nvSpPr>
            <p:cNvPr id="12294" name="AutoShape 12"/>
            <p:cNvSpPr/>
            <p:nvPr/>
          </p:nvSpPr>
          <p:spPr>
            <a:xfrm>
              <a:off x="748" y="2750"/>
              <a:ext cx="4128" cy="1088"/>
            </a:xfrm>
            <a:prstGeom prst="roundRect">
              <a:avLst>
                <a:gd name="adj" fmla="val 16667"/>
              </a:avLst>
            </a:prstGeom>
            <a:solidFill>
              <a:schemeClr val="bg1"/>
            </a:solidFill>
            <a:ln w="12700" cap="flat" cmpd="sng">
              <a:solidFill>
                <a:srgbClr val="FF9900"/>
              </a:solidFill>
              <a:prstDash val="dash"/>
              <a:headEnd type="none" w="med" len="med"/>
              <a:tailEnd type="none" w="med" len="med"/>
            </a:ln>
          </p:spPr>
          <p:txBody>
            <a:bodyPr wrap="square" anchor="ctr">
              <a:spAutoFit/>
            </a:bodyPr>
            <a:p>
              <a:endParaRPr lang="zh-CN" altLang="en-US" dirty="0">
                <a:latin typeface="Arial" panose="020B0604020202020204" pitchFamily="34" charset="0"/>
              </a:endParaRPr>
            </a:p>
          </p:txBody>
        </p:sp>
        <p:sp>
          <p:nvSpPr>
            <p:cNvPr id="12295" name="Rectangle 10"/>
            <p:cNvSpPr/>
            <p:nvPr/>
          </p:nvSpPr>
          <p:spPr>
            <a:xfrm>
              <a:off x="975" y="2795"/>
              <a:ext cx="3819" cy="894"/>
            </a:xfrm>
            <a:prstGeom prst="rect">
              <a:avLst/>
            </a:prstGeom>
            <a:noFill/>
            <a:ln w="9525">
              <a:noFill/>
            </a:ln>
          </p:spPr>
          <p:txBody>
            <a:bodyPr wrap="square">
              <a:spAutoFit/>
            </a:bodyPr>
            <a:p>
              <a:pPr algn="l" eaLnBrk="1" hangingPunct="1">
                <a:lnSpc>
                  <a:spcPct val="120000"/>
                </a:lnSpc>
                <a:spcBef>
                  <a:spcPct val="20000"/>
                </a:spcBef>
                <a:buChar char="•"/>
              </a:pPr>
              <a:r>
                <a:rPr lang="zh-CN" altLang="en-US" b="0" dirty="0">
                  <a:solidFill>
                    <a:srgbClr val="FF00FF"/>
                  </a:solidFill>
                  <a:latin typeface="Arial" panose="020B0604020202020204" pitchFamily="34" charset="0"/>
                  <a:ea typeface="楷体_GB2312" panose="02010609030101010101" pitchFamily="49" charset="-122"/>
                </a:rPr>
                <a:t>垄断</a:t>
              </a:r>
              <a:r>
                <a:rPr lang="zh-CN" altLang="en-US" b="0" dirty="0">
                  <a:solidFill>
                    <a:schemeClr val="tx1"/>
                  </a:solidFill>
                  <a:latin typeface="Arial" panose="020B0604020202020204" pitchFamily="34" charset="0"/>
                  <a:ea typeface="楷体_GB2312" panose="02010609030101010101" pitchFamily="49" charset="-122"/>
                </a:rPr>
                <a:t>是指由于产品差别（商标、质量、特色等）的存在，每一个生产者都对自己的产品有垄断权，但同时可替代的同类产品的</a:t>
              </a:r>
              <a:r>
                <a:rPr lang="zh-CN" altLang="en-US" b="0" dirty="0">
                  <a:solidFill>
                    <a:srgbClr val="FF00FF"/>
                  </a:solidFill>
                  <a:latin typeface="Arial" panose="020B0604020202020204" pitchFamily="34" charset="0"/>
                  <a:ea typeface="楷体_GB2312" panose="02010609030101010101" pitchFamily="49" charset="-122"/>
                </a:rPr>
                <a:t>生产者又为数众多</a:t>
              </a:r>
              <a:r>
                <a:rPr lang="zh-CN" altLang="en-US" b="0" dirty="0">
                  <a:solidFill>
                    <a:schemeClr val="tx1"/>
                  </a:solidFill>
                  <a:latin typeface="Arial" panose="020B0604020202020204" pitchFamily="34" charset="0"/>
                  <a:ea typeface="楷体_GB2312" panose="02010609030101010101" pitchFamily="49" charset="-122"/>
                </a:rPr>
                <a:t>，彼此间展开激烈的</a:t>
              </a:r>
              <a:r>
                <a:rPr lang="zh-CN" altLang="en-US" b="0" dirty="0">
                  <a:solidFill>
                    <a:srgbClr val="FF00FF"/>
                  </a:solidFill>
                  <a:latin typeface="Arial" panose="020B0604020202020204" pitchFamily="34" charset="0"/>
                  <a:ea typeface="楷体_GB2312" panose="02010609030101010101" pitchFamily="49" charset="-122"/>
                </a:rPr>
                <a:t>竞争</a:t>
              </a:r>
              <a:r>
                <a:rPr lang="zh-CN" altLang="en-US" b="0" dirty="0">
                  <a:solidFill>
                    <a:schemeClr val="tx1"/>
                  </a:solidFill>
                  <a:latin typeface="Arial" panose="020B0604020202020204" pitchFamily="34" charset="0"/>
                  <a:ea typeface="楷体_GB2312" panose="02010609030101010101" pitchFamily="49" charset="-122"/>
                </a:rPr>
                <a:t>，价格就是在这种竞争中形成的。</a:t>
              </a:r>
              <a:endParaRPr lang="zh-CN" altLang="en-US" b="0" dirty="0">
                <a:solidFill>
                  <a:schemeClr val="tx1"/>
                </a:solidFill>
                <a:latin typeface="Arial" panose="020B0604020202020204" pitchFamily="34" charset="0"/>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160,&quot;width&quot;:1945}"/>
</p:tagLst>
</file>

<file path=ppt/tags/tag2.xml><?xml version="1.0" encoding="utf-8"?>
<p:tagLst xmlns:p="http://schemas.openxmlformats.org/presentationml/2006/main">
  <p:tag name="KSO_WM_UNIT_PLACING_PICTURE_USER_VIEWPORT" val="{&quot;height&quot;:2160,&quot;width&quot;:2160}"/>
</p:tagLst>
</file>

<file path=ppt/tags/tag3.xml><?xml version="1.0" encoding="utf-8"?>
<p:tagLst xmlns:p="http://schemas.openxmlformats.org/presentationml/2006/main">
  <p:tag name="KSO_WM_UNIT_PLACING_PICTURE_USER_VIEWPORT" val="{&quot;height&quot;:2007.5007874015748,&quot;width&quot;:3742.5007874015746}"/>
</p:tagLst>
</file>

<file path=ppt/tags/tag4.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3202</Words>
  <Application>WPS 演示</Application>
  <PresentationFormat>自定义</PresentationFormat>
  <Paragraphs>372</Paragraphs>
  <Slides>35</Slides>
  <Notes>7</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52" baseType="lpstr">
      <vt:lpstr>Arial</vt:lpstr>
      <vt:lpstr>宋体</vt:lpstr>
      <vt:lpstr>Wingdings</vt:lpstr>
      <vt:lpstr>微软雅黑</vt:lpstr>
      <vt:lpstr>Arial</vt:lpstr>
      <vt:lpstr>黑体</vt:lpstr>
      <vt:lpstr>Wingdings</vt:lpstr>
      <vt:lpstr>楷体_GB2312</vt:lpstr>
      <vt:lpstr>新宋体</vt:lpstr>
      <vt:lpstr>Verdana</vt:lpstr>
      <vt:lpstr>Arial Unicode MS</vt:lpstr>
      <vt:lpstr>等线</vt:lpstr>
      <vt:lpstr>Times New Roman</vt:lpstr>
      <vt:lpstr>Calibri</vt:lpstr>
      <vt:lpstr>包图主题2</vt:lpstr>
      <vt:lpstr>自定义设计方案</vt:lpstr>
      <vt:lpstr>Equation.3</vt:lpstr>
      <vt:lpstr>PowerPoint 演示文稿</vt:lpstr>
      <vt:lpstr>PowerPoint 演示文稿</vt:lpstr>
      <vt:lpstr>PowerPoint 演示文稿</vt:lpstr>
      <vt:lpstr>定价目标</vt:lpstr>
      <vt:lpstr>产品成本</vt:lpstr>
      <vt:lpstr>市场需求</vt:lpstr>
      <vt:lpstr>竞争者的产品和价格</vt:lpstr>
      <vt:lpstr>市场一：完全竞争市场</vt:lpstr>
      <vt:lpstr>市场二：垄断竞争市场</vt:lpstr>
      <vt:lpstr>市场三：寡头竞争市场</vt:lpstr>
      <vt:lpstr>市场四：纯粹垄断市场</vt:lpstr>
      <vt:lpstr>PowerPoint 演示文稿</vt:lpstr>
      <vt:lpstr>成本导向定价——成本加成定价法</vt:lpstr>
      <vt:lpstr>成本导向定价——目标定价法</vt:lpstr>
      <vt:lpstr>需求导向定价法</vt:lpstr>
      <vt:lpstr>竞争导向定价法</vt:lpstr>
      <vt:lpstr>PowerPoint 演示文稿</vt:lpstr>
      <vt:lpstr>折扣与折让定价策略</vt:lpstr>
      <vt:lpstr>地区定价策略</vt:lpstr>
      <vt:lpstr>心理定价策略</vt:lpstr>
      <vt:lpstr>心理定价策略</vt:lpstr>
      <vt:lpstr>心理定价策略</vt:lpstr>
      <vt:lpstr>差别定价策略</vt:lpstr>
      <vt:lpstr>差别定价适用条件</vt:lpstr>
      <vt:lpstr>新产品定价策略</vt:lpstr>
      <vt:lpstr>产品组合定价策略</vt:lpstr>
      <vt:lpstr>PowerPoint 演示文稿</vt:lpstr>
      <vt:lpstr>企业降价与提价</vt:lpstr>
      <vt:lpstr>企业降价与提价</vt:lpstr>
      <vt:lpstr>政府采购方式</vt:lpstr>
      <vt:lpstr>差别定价适用条件</vt:lpstr>
      <vt:lpstr>竞争者对价格变动的反应</vt:lpstr>
      <vt:lpstr>差别定价适用条件</vt:lpstr>
      <vt:lpstr>企业应对变价应考虑的因素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wangll321</cp:lastModifiedBy>
  <cp:revision>113</cp:revision>
  <dcterms:created xsi:type="dcterms:W3CDTF">2017-09-25T13:59:00Z</dcterms:created>
  <dcterms:modified xsi:type="dcterms:W3CDTF">2021-02-21T03:37:40Z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